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5.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81"/>
  </p:notesMasterIdLst>
  <p:handoutMasterIdLst>
    <p:handoutMasterId r:id="rId82"/>
  </p:handoutMasterIdLst>
  <p:sldIdLst>
    <p:sldId id="256"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79" r:id="rId78"/>
    <p:sldId id="303" r:id="rId79"/>
    <p:sldId id="271" r:id="rId8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p:cViewPr varScale="1">
        <p:scale>
          <a:sx n="85" d="100"/>
          <a:sy n="85" d="100"/>
        </p:scale>
        <p:origin x="-56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1050" y="-6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C9727-5A17-4312-A0A2-B515CB0F1D6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41CD456-5507-4983-AAFF-4A88C5749375}">
      <dgm:prSet custT="1"/>
      <dgm:spPr/>
      <dgm:t>
        <a:bodyPr/>
        <a:lstStyle/>
        <a:p>
          <a:pPr rtl="0"/>
          <a:r>
            <a:rPr lang="en-US" sz="2000" baseline="0" dirty="0" smtClean="0"/>
            <a:t>Simplified Installation, Topology Design, and Deployment </a:t>
          </a:r>
          <a:endParaRPr lang="en-US" sz="1200" baseline="0" dirty="0"/>
        </a:p>
      </dgm:t>
    </dgm:pt>
    <dgm:pt modelId="{72674E04-6265-470B-A6D5-9D3D4CEEB3D0}" type="parTrans" cxnId="{4F5D2439-BBFA-4F1C-92E9-247F68621DA7}">
      <dgm:prSet/>
      <dgm:spPr/>
      <dgm:t>
        <a:bodyPr/>
        <a:lstStyle/>
        <a:p>
          <a:endParaRPr lang="en-US" sz="2400"/>
        </a:p>
      </dgm:t>
    </dgm:pt>
    <dgm:pt modelId="{B4B6C6C2-BDBC-442E-BA6E-60EB56B380BD}" type="sibTrans" cxnId="{4F5D2439-BBFA-4F1C-92E9-247F68621DA7}">
      <dgm:prSet/>
      <dgm:spPr/>
      <dgm:t>
        <a:bodyPr/>
        <a:lstStyle/>
        <a:p>
          <a:endParaRPr lang="en-US" sz="2400"/>
        </a:p>
      </dgm:t>
    </dgm:pt>
    <dgm:pt modelId="{F9C20E1C-F1BD-4B30-9604-71CC1113AFE1}">
      <dgm:prSet custT="1"/>
      <dgm:spPr/>
      <dgm:t>
        <a:bodyPr/>
        <a:lstStyle/>
        <a:p>
          <a:pPr rtl="0"/>
          <a:r>
            <a:rPr lang="en-US" sz="1600" baseline="0" dirty="0" smtClean="0"/>
            <a:t>Taking search sizing and deployment from an art to a recipe</a:t>
          </a:r>
          <a:endParaRPr lang="en-US" sz="1600" dirty="0"/>
        </a:p>
      </dgm:t>
    </dgm:pt>
    <dgm:pt modelId="{94976FA4-A724-4694-8717-4AEDA7A26815}" type="parTrans" cxnId="{201F6964-CCCC-41EB-BDED-FBAFFE8CA39A}">
      <dgm:prSet/>
      <dgm:spPr/>
      <dgm:t>
        <a:bodyPr/>
        <a:lstStyle/>
        <a:p>
          <a:endParaRPr lang="en-US" sz="2400"/>
        </a:p>
      </dgm:t>
    </dgm:pt>
    <dgm:pt modelId="{BEDFFA89-FAD8-4AC7-8995-A64ED09585E6}" type="sibTrans" cxnId="{201F6964-CCCC-41EB-BDED-FBAFFE8CA39A}">
      <dgm:prSet/>
      <dgm:spPr/>
      <dgm:t>
        <a:bodyPr/>
        <a:lstStyle/>
        <a:p>
          <a:endParaRPr lang="en-US" sz="2400"/>
        </a:p>
      </dgm:t>
    </dgm:pt>
    <dgm:pt modelId="{B9CE0A4C-9BB9-419D-9AF7-1F6CA406848D}">
      <dgm:prSet custT="1"/>
      <dgm:spPr/>
      <dgm:t>
        <a:bodyPr/>
        <a:lstStyle/>
        <a:p>
          <a:pPr rtl="0"/>
          <a:r>
            <a:rPr lang="en-US" sz="1600" baseline="0" dirty="0" smtClean="0"/>
            <a:t>Virtualization and native 64-bit simplify deployment</a:t>
          </a:r>
          <a:endParaRPr lang="en-US" sz="1600" dirty="0"/>
        </a:p>
      </dgm:t>
    </dgm:pt>
    <dgm:pt modelId="{17049B41-79E3-45EB-992A-CAE4C35D9A5C}" type="parTrans" cxnId="{88CE6E26-B13C-4D1E-B106-5FB2D31FCE14}">
      <dgm:prSet/>
      <dgm:spPr/>
      <dgm:t>
        <a:bodyPr/>
        <a:lstStyle/>
        <a:p>
          <a:endParaRPr lang="en-US" sz="2400"/>
        </a:p>
      </dgm:t>
    </dgm:pt>
    <dgm:pt modelId="{AD4E8151-EA7E-4CF2-AD10-E643D4EDC221}" type="sibTrans" cxnId="{88CE6E26-B13C-4D1E-B106-5FB2D31FCE14}">
      <dgm:prSet/>
      <dgm:spPr/>
      <dgm:t>
        <a:bodyPr/>
        <a:lstStyle/>
        <a:p>
          <a:endParaRPr lang="en-US" sz="2400"/>
        </a:p>
      </dgm:t>
    </dgm:pt>
    <dgm:pt modelId="{97DACB55-F590-4181-9862-8216708D7C86}">
      <dgm:prSet custT="1"/>
      <dgm:spPr/>
      <dgm:t>
        <a:bodyPr/>
        <a:lstStyle/>
        <a:p>
          <a:pPr rtl="0"/>
          <a:r>
            <a:rPr lang="en-US" sz="2000" baseline="0" dirty="0" smtClean="0"/>
            <a:t>Industrial Strength Search at High Scale</a:t>
          </a:r>
          <a:endParaRPr lang="en-US" sz="2000" baseline="0" dirty="0"/>
        </a:p>
      </dgm:t>
    </dgm:pt>
    <dgm:pt modelId="{749A82A4-98C0-4EF4-8259-6FF1A53E3A06}" type="parTrans" cxnId="{9FA596ED-C775-4917-BE00-86E7768C97CE}">
      <dgm:prSet/>
      <dgm:spPr/>
      <dgm:t>
        <a:bodyPr/>
        <a:lstStyle/>
        <a:p>
          <a:endParaRPr lang="en-US" sz="2400"/>
        </a:p>
      </dgm:t>
    </dgm:pt>
    <dgm:pt modelId="{348B7EAA-9C9F-4AAB-82A2-785D46587A54}" type="sibTrans" cxnId="{9FA596ED-C775-4917-BE00-86E7768C97CE}">
      <dgm:prSet/>
      <dgm:spPr/>
      <dgm:t>
        <a:bodyPr/>
        <a:lstStyle/>
        <a:p>
          <a:endParaRPr lang="en-US" sz="2400"/>
        </a:p>
      </dgm:t>
    </dgm:pt>
    <dgm:pt modelId="{5EFF7F42-A9A0-48FE-850F-5E1E7A9C8D9D}">
      <dgm:prSet custT="1"/>
      <dgm:spPr/>
      <dgm:t>
        <a:bodyPr/>
        <a:lstStyle/>
        <a:p>
          <a:pPr rtl="0"/>
          <a:r>
            <a:rPr lang="en-US" sz="2000" baseline="0" dirty="0" smtClean="0"/>
            <a:t>Easier Administration, Better Monitoring</a:t>
          </a:r>
          <a:endParaRPr lang="en-US" sz="2000" dirty="0"/>
        </a:p>
      </dgm:t>
    </dgm:pt>
    <dgm:pt modelId="{A83BDB95-58A6-4E34-AD55-F27899B2BB3D}" type="parTrans" cxnId="{B5847126-3F78-4E89-9131-423AFFA30062}">
      <dgm:prSet/>
      <dgm:spPr/>
      <dgm:t>
        <a:bodyPr/>
        <a:lstStyle/>
        <a:p>
          <a:endParaRPr lang="en-US" sz="2400"/>
        </a:p>
      </dgm:t>
    </dgm:pt>
    <dgm:pt modelId="{61F2A851-3312-4E44-BA24-D81C40182CDB}" type="sibTrans" cxnId="{B5847126-3F78-4E89-9131-423AFFA30062}">
      <dgm:prSet/>
      <dgm:spPr/>
      <dgm:t>
        <a:bodyPr/>
        <a:lstStyle/>
        <a:p>
          <a:endParaRPr lang="en-US" sz="2400"/>
        </a:p>
      </dgm:t>
    </dgm:pt>
    <dgm:pt modelId="{05D4B77D-0AAD-4584-9C32-D906188C9A50}">
      <dgm:prSet custT="1"/>
      <dgm:spPr/>
      <dgm:t>
        <a:bodyPr/>
        <a:lstStyle/>
        <a:p>
          <a:pPr rtl="0"/>
          <a:r>
            <a:rPr lang="en-US" sz="1600" baseline="0" dirty="0" smtClean="0"/>
            <a:t>Administrative Web parts and Consolidated administration UI dashboard</a:t>
          </a:r>
          <a:endParaRPr lang="en-US" sz="1600" dirty="0"/>
        </a:p>
      </dgm:t>
    </dgm:pt>
    <dgm:pt modelId="{A2498C0C-35EF-4E95-8B76-B0A547C9A99A}" type="parTrans" cxnId="{A29862C9-FD07-4CFB-9794-7E557BE8CAF1}">
      <dgm:prSet/>
      <dgm:spPr/>
      <dgm:t>
        <a:bodyPr/>
        <a:lstStyle/>
        <a:p>
          <a:endParaRPr lang="en-US" sz="2400"/>
        </a:p>
      </dgm:t>
    </dgm:pt>
    <dgm:pt modelId="{0C7C33EE-203A-40CA-98BD-C5C520128C98}" type="sibTrans" cxnId="{A29862C9-FD07-4CFB-9794-7E557BE8CAF1}">
      <dgm:prSet/>
      <dgm:spPr/>
      <dgm:t>
        <a:bodyPr/>
        <a:lstStyle/>
        <a:p>
          <a:endParaRPr lang="en-US" sz="2400"/>
        </a:p>
      </dgm:t>
    </dgm:pt>
    <dgm:pt modelId="{891B4963-89BF-4081-8249-9EF966102E21}">
      <dgm:prSet custT="1"/>
      <dgm:spPr/>
      <dgm:t>
        <a:bodyPr/>
        <a:lstStyle/>
        <a:p>
          <a:pPr rtl="0"/>
          <a:r>
            <a:rPr lang="en-US" sz="1600" baseline="0" dirty="0" err="1" smtClean="0"/>
            <a:t>PowerShell</a:t>
          </a:r>
          <a:r>
            <a:rPr lang="en-US" sz="1600" baseline="0" dirty="0" smtClean="0"/>
            <a:t> support for scripted administration</a:t>
          </a:r>
          <a:endParaRPr lang="en-US" sz="1600" dirty="0"/>
        </a:p>
      </dgm:t>
    </dgm:pt>
    <dgm:pt modelId="{C9F4AE08-2A64-4C02-B6C6-407808E006EA}" type="parTrans" cxnId="{24DC3F91-7103-46AA-9F87-9553DC9C0716}">
      <dgm:prSet/>
      <dgm:spPr/>
      <dgm:t>
        <a:bodyPr/>
        <a:lstStyle/>
        <a:p>
          <a:endParaRPr lang="en-US" sz="2400"/>
        </a:p>
      </dgm:t>
    </dgm:pt>
    <dgm:pt modelId="{790501D6-5DF0-4C39-A66B-AF9E04A3FF5A}" type="sibTrans" cxnId="{24DC3F91-7103-46AA-9F87-9553DC9C0716}">
      <dgm:prSet/>
      <dgm:spPr/>
      <dgm:t>
        <a:bodyPr/>
        <a:lstStyle/>
        <a:p>
          <a:endParaRPr lang="en-US" sz="2400"/>
        </a:p>
      </dgm:t>
    </dgm:pt>
    <dgm:pt modelId="{54A704F1-7335-413B-9FAF-BB473E8CD6A3}">
      <dgm:prSet custT="1"/>
      <dgm:spPr/>
      <dgm:t>
        <a:bodyPr/>
        <a:lstStyle/>
        <a:p>
          <a:pPr rtl="0"/>
          <a:r>
            <a:rPr lang="en-US" sz="1600" baseline="0" dirty="0" smtClean="0"/>
            <a:t>Built-in user and system monitoring, support for SCOM monitoring</a:t>
          </a:r>
          <a:endParaRPr lang="en-US" sz="1600" dirty="0"/>
        </a:p>
      </dgm:t>
    </dgm:pt>
    <dgm:pt modelId="{15375E46-55FB-48A3-A80C-40E85823AFD3}" type="parTrans" cxnId="{4B2C2745-AAB6-4E4B-B127-CF004F77F7A8}">
      <dgm:prSet/>
      <dgm:spPr/>
      <dgm:t>
        <a:bodyPr/>
        <a:lstStyle/>
        <a:p>
          <a:endParaRPr lang="en-US" sz="2400"/>
        </a:p>
      </dgm:t>
    </dgm:pt>
    <dgm:pt modelId="{D0201411-C24C-4DFB-8B1B-47D7C1C8CD4B}" type="sibTrans" cxnId="{4B2C2745-AAB6-4E4B-B127-CF004F77F7A8}">
      <dgm:prSet/>
      <dgm:spPr/>
      <dgm:t>
        <a:bodyPr/>
        <a:lstStyle/>
        <a:p>
          <a:endParaRPr lang="en-US" sz="2400"/>
        </a:p>
      </dgm:t>
    </dgm:pt>
    <dgm:pt modelId="{B596F137-7148-4C2F-A374-2886169D2A4D}">
      <dgm:prSet custT="1"/>
      <dgm:spPr/>
      <dgm:t>
        <a:bodyPr/>
        <a:lstStyle/>
        <a:p>
          <a:pPr rtl="0"/>
          <a:r>
            <a:rPr lang="en-US" sz="1600" baseline="0" dirty="0" smtClean="0"/>
            <a:t>Index partitioning enables sub-second latency at 100M item indexes</a:t>
          </a:r>
          <a:endParaRPr lang="en-US" sz="1600" baseline="0" dirty="0"/>
        </a:p>
      </dgm:t>
    </dgm:pt>
    <dgm:pt modelId="{676A5F37-2CAE-4D16-A485-A9AB24C5FDE6}" type="parTrans" cxnId="{7EA84888-E2C8-478C-8C1F-054E6700ADB5}">
      <dgm:prSet/>
      <dgm:spPr/>
      <dgm:t>
        <a:bodyPr/>
        <a:lstStyle/>
        <a:p>
          <a:endParaRPr lang="en-US"/>
        </a:p>
      </dgm:t>
    </dgm:pt>
    <dgm:pt modelId="{99A1D323-CD64-486A-8C81-18604A72C201}" type="sibTrans" cxnId="{7EA84888-E2C8-478C-8C1F-054E6700ADB5}">
      <dgm:prSet/>
      <dgm:spPr/>
      <dgm:t>
        <a:bodyPr/>
        <a:lstStyle/>
        <a:p>
          <a:endParaRPr lang="en-US"/>
        </a:p>
      </dgm:t>
    </dgm:pt>
    <dgm:pt modelId="{164799DC-1B4D-41A6-8F7E-88BBB1AD1D41}">
      <dgm:prSet custT="1"/>
      <dgm:spPr/>
      <dgm:t>
        <a:bodyPr/>
        <a:lstStyle/>
        <a:p>
          <a:pPr rtl="0"/>
          <a:r>
            <a:rPr lang="en-US" sz="1600" baseline="0" dirty="0" smtClean="0"/>
            <a:t>Cooperative indexing enables fresher indexes</a:t>
          </a:r>
          <a:endParaRPr lang="en-US" sz="1600" baseline="0" dirty="0"/>
        </a:p>
      </dgm:t>
    </dgm:pt>
    <dgm:pt modelId="{C226AAF2-5D72-4E91-8BC5-6B841D64F84F}" type="parTrans" cxnId="{1CF080F5-F538-42CA-8A38-0CB5222218B0}">
      <dgm:prSet/>
      <dgm:spPr/>
      <dgm:t>
        <a:bodyPr/>
        <a:lstStyle/>
        <a:p>
          <a:endParaRPr lang="en-US"/>
        </a:p>
      </dgm:t>
    </dgm:pt>
    <dgm:pt modelId="{F5DAE529-6455-498C-B46C-4E4ABAEFCF23}" type="sibTrans" cxnId="{1CF080F5-F538-42CA-8A38-0CB5222218B0}">
      <dgm:prSet/>
      <dgm:spPr/>
      <dgm:t>
        <a:bodyPr/>
        <a:lstStyle/>
        <a:p>
          <a:endParaRPr lang="en-US"/>
        </a:p>
      </dgm:t>
    </dgm:pt>
    <dgm:pt modelId="{001E78FD-0F65-46B0-BFFC-84EFA88682DF}">
      <dgm:prSet custT="1"/>
      <dgm:spPr/>
      <dgm:t>
        <a:bodyPr/>
        <a:lstStyle/>
        <a:p>
          <a:pPr rtl="0"/>
          <a:r>
            <a:rPr lang="en-US" sz="1600" baseline="0" dirty="0" smtClean="0"/>
            <a:t>Full failover support for indexers, query servers, and databases</a:t>
          </a:r>
          <a:endParaRPr lang="en-US" sz="1600" baseline="0" dirty="0"/>
        </a:p>
      </dgm:t>
    </dgm:pt>
    <dgm:pt modelId="{3FE7F9BC-C281-429D-AEA9-6F17D1C36379}" type="parTrans" cxnId="{4AD5199B-7F89-4911-AF25-06AA4802BD3C}">
      <dgm:prSet/>
      <dgm:spPr/>
      <dgm:t>
        <a:bodyPr/>
        <a:lstStyle/>
        <a:p>
          <a:endParaRPr lang="en-US"/>
        </a:p>
      </dgm:t>
    </dgm:pt>
    <dgm:pt modelId="{4B30091A-D286-482F-9A71-FE58DAC72678}" type="sibTrans" cxnId="{4AD5199B-7F89-4911-AF25-06AA4802BD3C}">
      <dgm:prSet/>
      <dgm:spPr/>
      <dgm:t>
        <a:bodyPr/>
        <a:lstStyle/>
        <a:p>
          <a:endParaRPr lang="en-US"/>
        </a:p>
      </dgm:t>
    </dgm:pt>
    <dgm:pt modelId="{AD1CF37B-25FA-40DA-ADC6-E550E507D8B3}" type="pres">
      <dgm:prSet presAssocID="{2B7C9727-5A17-4312-A0A2-B515CB0F1D67}" presName="linear" presStyleCnt="0">
        <dgm:presLayoutVars>
          <dgm:animLvl val="lvl"/>
          <dgm:resizeHandles val="exact"/>
        </dgm:presLayoutVars>
      </dgm:prSet>
      <dgm:spPr/>
      <dgm:t>
        <a:bodyPr/>
        <a:lstStyle/>
        <a:p>
          <a:endParaRPr lang="en-US"/>
        </a:p>
      </dgm:t>
    </dgm:pt>
    <dgm:pt modelId="{63EDAAA1-3DE3-4E5E-98A3-94E18629562E}" type="pres">
      <dgm:prSet presAssocID="{941CD456-5507-4983-AAFF-4A88C5749375}" presName="parentText" presStyleLbl="node1" presStyleIdx="0" presStyleCnt="3" custScaleY="33447">
        <dgm:presLayoutVars>
          <dgm:chMax val="0"/>
          <dgm:bulletEnabled val="1"/>
        </dgm:presLayoutVars>
      </dgm:prSet>
      <dgm:spPr/>
      <dgm:t>
        <a:bodyPr/>
        <a:lstStyle/>
        <a:p>
          <a:endParaRPr lang="en-US"/>
        </a:p>
      </dgm:t>
    </dgm:pt>
    <dgm:pt modelId="{3C28639D-837E-4277-B5CB-6ACA10F99A27}" type="pres">
      <dgm:prSet presAssocID="{941CD456-5507-4983-AAFF-4A88C5749375}" presName="childText" presStyleLbl="revTx" presStyleIdx="0" presStyleCnt="3">
        <dgm:presLayoutVars>
          <dgm:bulletEnabled val="1"/>
        </dgm:presLayoutVars>
      </dgm:prSet>
      <dgm:spPr/>
      <dgm:t>
        <a:bodyPr/>
        <a:lstStyle/>
        <a:p>
          <a:endParaRPr lang="en-US"/>
        </a:p>
      </dgm:t>
    </dgm:pt>
    <dgm:pt modelId="{1E5073B7-10A8-45DF-900D-9B6741859C24}" type="pres">
      <dgm:prSet presAssocID="{97DACB55-F590-4181-9862-8216708D7C86}" presName="parentText" presStyleLbl="node1" presStyleIdx="1" presStyleCnt="3" custScaleY="36535" custLinFactNeighborX="-19" custLinFactNeighborY="-32839">
        <dgm:presLayoutVars>
          <dgm:chMax val="0"/>
          <dgm:bulletEnabled val="1"/>
        </dgm:presLayoutVars>
      </dgm:prSet>
      <dgm:spPr/>
      <dgm:t>
        <a:bodyPr/>
        <a:lstStyle/>
        <a:p>
          <a:endParaRPr lang="en-US"/>
        </a:p>
      </dgm:t>
    </dgm:pt>
    <dgm:pt modelId="{8CB4D8E9-D3E8-4ACC-A93D-416FE1C411D1}" type="pres">
      <dgm:prSet presAssocID="{97DACB55-F590-4181-9862-8216708D7C86}" presName="childText" presStyleLbl="revTx" presStyleIdx="1" presStyleCnt="3" custLinFactNeighborY="-27260">
        <dgm:presLayoutVars>
          <dgm:bulletEnabled val="1"/>
        </dgm:presLayoutVars>
      </dgm:prSet>
      <dgm:spPr/>
      <dgm:t>
        <a:bodyPr/>
        <a:lstStyle/>
        <a:p>
          <a:endParaRPr lang="en-US"/>
        </a:p>
      </dgm:t>
    </dgm:pt>
    <dgm:pt modelId="{7EC6E692-67F4-446B-9CB0-681876104672}" type="pres">
      <dgm:prSet presAssocID="{5EFF7F42-A9A0-48FE-850F-5E1E7A9C8D9D}" presName="parentText" presStyleLbl="node1" presStyleIdx="2" presStyleCnt="3" custScaleY="32706" custLinFactNeighborX="-19" custLinFactNeighborY="-32798">
        <dgm:presLayoutVars>
          <dgm:chMax val="0"/>
          <dgm:bulletEnabled val="1"/>
        </dgm:presLayoutVars>
      </dgm:prSet>
      <dgm:spPr/>
      <dgm:t>
        <a:bodyPr/>
        <a:lstStyle/>
        <a:p>
          <a:endParaRPr lang="en-US"/>
        </a:p>
      </dgm:t>
    </dgm:pt>
    <dgm:pt modelId="{33A529C0-8FA3-44F4-A561-ADD4090E552A}" type="pres">
      <dgm:prSet presAssocID="{5EFF7F42-A9A0-48FE-850F-5E1E7A9C8D9D}" presName="childText" presStyleLbl="revTx" presStyleIdx="2" presStyleCnt="3" custLinFactNeighborY="-29918">
        <dgm:presLayoutVars>
          <dgm:bulletEnabled val="1"/>
        </dgm:presLayoutVars>
      </dgm:prSet>
      <dgm:spPr/>
      <dgm:t>
        <a:bodyPr/>
        <a:lstStyle/>
        <a:p>
          <a:endParaRPr lang="en-US"/>
        </a:p>
      </dgm:t>
    </dgm:pt>
  </dgm:ptLst>
  <dgm:cxnLst>
    <dgm:cxn modelId="{7EA84888-E2C8-478C-8C1F-054E6700ADB5}" srcId="{97DACB55-F590-4181-9862-8216708D7C86}" destId="{B596F137-7148-4C2F-A374-2886169D2A4D}" srcOrd="0" destOrd="0" parTransId="{676A5F37-2CAE-4D16-A485-A9AB24C5FDE6}" sibTransId="{99A1D323-CD64-486A-8C81-18604A72C201}"/>
    <dgm:cxn modelId="{632116E7-114D-47EB-B5EA-F9FDBE24D82F}" type="presOf" srcId="{05D4B77D-0AAD-4584-9C32-D906188C9A50}" destId="{33A529C0-8FA3-44F4-A561-ADD4090E552A}" srcOrd="0" destOrd="0" presId="urn:microsoft.com/office/officeart/2005/8/layout/vList2"/>
    <dgm:cxn modelId="{D93A9B62-6C72-4D9E-AF98-4A4538EE3843}" type="presOf" srcId="{54A704F1-7335-413B-9FAF-BB473E8CD6A3}" destId="{33A529C0-8FA3-44F4-A561-ADD4090E552A}" srcOrd="0" destOrd="2" presId="urn:microsoft.com/office/officeart/2005/8/layout/vList2"/>
    <dgm:cxn modelId="{A29862C9-FD07-4CFB-9794-7E557BE8CAF1}" srcId="{5EFF7F42-A9A0-48FE-850F-5E1E7A9C8D9D}" destId="{05D4B77D-0AAD-4584-9C32-D906188C9A50}" srcOrd="0" destOrd="0" parTransId="{A2498C0C-35EF-4E95-8B76-B0A547C9A99A}" sibTransId="{0C7C33EE-203A-40CA-98BD-C5C520128C98}"/>
    <dgm:cxn modelId="{D90B581A-7A8A-4F48-A63E-74931C3BC93D}" type="presOf" srcId="{F9C20E1C-F1BD-4B30-9604-71CC1113AFE1}" destId="{3C28639D-837E-4277-B5CB-6ACA10F99A27}" srcOrd="0" destOrd="0" presId="urn:microsoft.com/office/officeart/2005/8/layout/vList2"/>
    <dgm:cxn modelId="{2CFDE89C-CD2C-4D68-8461-80A0E9C905BF}" type="presOf" srcId="{B596F137-7148-4C2F-A374-2886169D2A4D}" destId="{8CB4D8E9-D3E8-4ACC-A93D-416FE1C411D1}" srcOrd="0" destOrd="0" presId="urn:microsoft.com/office/officeart/2005/8/layout/vList2"/>
    <dgm:cxn modelId="{24DC3F91-7103-46AA-9F87-9553DC9C0716}" srcId="{5EFF7F42-A9A0-48FE-850F-5E1E7A9C8D9D}" destId="{891B4963-89BF-4081-8249-9EF966102E21}" srcOrd="1" destOrd="0" parTransId="{C9F4AE08-2A64-4C02-B6C6-407808E006EA}" sibTransId="{790501D6-5DF0-4C39-A66B-AF9E04A3FF5A}"/>
    <dgm:cxn modelId="{B5847126-3F78-4E89-9131-423AFFA30062}" srcId="{2B7C9727-5A17-4312-A0A2-B515CB0F1D67}" destId="{5EFF7F42-A9A0-48FE-850F-5E1E7A9C8D9D}" srcOrd="2" destOrd="0" parTransId="{A83BDB95-58A6-4E34-AD55-F27899B2BB3D}" sibTransId="{61F2A851-3312-4E44-BA24-D81C40182CDB}"/>
    <dgm:cxn modelId="{9FA596ED-C775-4917-BE00-86E7768C97CE}" srcId="{2B7C9727-5A17-4312-A0A2-B515CB0F1D67}" destId="{97DACB55-F590-4181-9862-8216708D7C86}" srcOrd="1" destOrd="0" parTransId="{749A82A4-98C0-4EF4-8259-6FF1A53E3A06}" sibTransId="{348B7EAA-9C9F-4AAB-82A2-785D46587A54}"/>
    <dgm:cxn modelId="{2D2C6F21-4A1C-485E-9AEC-8E27EC42F847}" type="presOf" srcId="{164799DC-1B4D-41A6-8F7E-88BBB1AD1D41}" destId="{8CB4D8E9-D3E8-4ACC-A93D-416FE1C411D1}" srcOrd="0" destOrd="1" presId="urn:microsoft.com/office/officeart/2005/8/layout/vList2"/>
    <dgm:cxn modelId="{201F6964-CCCC-41EB-BDED-FBAFFE8CA39A}" srcId="{941CD456-5507-4983-AAFF-4A88C5749375}" destId="{F9C20E1C-F1BD-4B30-9604-71CC1113AFE1}" srcOrd="0" destOrd="0" parTransId="{94976FA4-A724-4694-8717-4AEDA7A26815}" sibTransId="{BEDFFA89-FAD8-4AC7-8995-A64ED09585E6}"/>
    <dgm:cxn modelId="{66C11CF7-18B6-4DB7-9291-6D44150EAC38}" type="presOf" srcId="{2B7C9727-5A17-4312-A0A2-B515CB0F1D67}" destId="{AD1CF37B-25FA-40DA-ADC6-E550E507D8B3}" srcOrd="0" destOrd="0" presId="urn:microsoft.com/office/officeart/2005/8/layout/vList2"/>
    <dgm:cxn modelId="{4AD5199B-7F89-4911-AF25-06AA4802BD3C}" srcId="{97DACB55-F590-4181-9862-8216708D7C86}" destId="{001E78FD-0F65-46B0-BFFC-84EFA88682DF}" srcOrd="2" destOrd="0" parTransId="{3FE7F9BC-C281-429D-AEA9-6F17D1C36379}" sibTransId="{4B30091A-D286-482F-9A71-FE58DAC72678}"/>
    <dgm:cxn modelId="{AEF1CCAA-5F59-415F-9DDF-C15C0A54FEB0}" type="presOf" srcId="{B9CE0A4C-9BB9-419D-9AF7-1F6CA406848D}" destId="{3C28639D-837E-4277-B5CB-6ACA10F99A27}" srcOrd="0" destOrd="1" presId="urn:microsoft.com/office/officeart/2005/8/layout/vList2"/>
    <dgm:cxn modelId="{BB1E5542-B384-4B16-9E34-C9E7A25A5E3B}" type="presOf" srcId="{97DACB55-F590-4181-9862-8216708D7C86}" destId="{1E5073B7-10A8-45DF-900D-9B6741859C24}" srcOrd="0" destOrd="0" presId="urn:microsoft.com/office/officeart/2005/8/layout/vList2"/>
    <dgm:cxn modelId="{4F5D2439-BBFA-4F1C-92E9-247F68621DA7}" srcId="{2B7C9727-5A17-4312-A0A2-B515CB0F1D67}" destId="{941CD456-5507-4983-AAFF-4A88C5749375}" srcOrd="0" destOrd="0" parTransId="{72674E04-6265-470B-A6D5-9D3D4CEEB3D0}" sibTransId="{B4B6C6C2-BDBC-442E-BA6E-60EB56B380BD}"/>
    <dgm:cxn modelId="{88CE6E26-B13C-4D1E-B106-5FB2D31FCE14}" srcId="{941CD456-5507-4983-AAFF-4A88C5749375}" destId="{B9CE0A4C-9BB9-419D-9AF7-1F6CA406848D}" srcOrd="1" destOrd="0" parTransId="{17049B41-79E3-45EB-992A-CAE4C35D9A5C}" sibTransId="{AD4E8151-EA7E-4CF2-AD10-E643D4EDC221}"/>
    <dgm:cxn modelId="{9F80E962-B211-4A8B-8D6A-B8ED027ADB61}" type="presOf" srcId="{941CD456-5507-4983-AAFF-4A88C5749375}" destId="{63EDAAA1-3DE3-4E5E-98A3-94E18629562E}" srcOrd="0" destOrd="0" presId="urn:microsoft.com/office/officeart/2005/8/layout/vList2"/>
    <dgm:cxn modelId="{F444B869-D49F-4D78-B8A6-0FA8B8AC8467}" type="presOf" srcId="{5EFF7F42-A9A0-48FE-850F-5E1E7A9C8D9D}" destId="{7EC6E692-67F4-446B-9CB0-681876104672}" srcOrd="0" destOrd="0" presId="urn:microsoft.com/office/officeart/2005/8/layout/vList2"/>
    <dgm:cxn modelId="{1CF080F5-F538-42CA-8A38-0CB5222218B0}" srcId="{97DACB55-F590-4181-9862-8216708D7C86}" destId="{164799DC-1B4D-41A6-8F7E-88BBB1AD1D41}" srcOrd="1" destOrd="0" parTransId="{C226AAF2-5D72-4E91-8BC5-6B841D64F84F}" sibTransId="{F5DAE529-6455-498C-B46C-4E4ABAEFCF23}"/>
    <dgm:cxn modelId="{4B2C2745-AAB6-4E4B-B127-CF004F77F7A8}" srcId="{5EFF7F42-A9A0-48FE-850F-5E1E7A9C8D9D}" destId="{54A704F1-7335-413B-9FAF-BB473E8CD6A3}" srcOrd="2" destOrd="0" parTransId="{15375E46-55FB-48A3-A80C-40E85823AFD3}" sibTransId="{D0201411-C24C-4DFB-8B1B-47D7C1C8CD4B}"/>
    <dgm:cxn modelId="{0EEA1AD8-B7E7-4002-A593-350D1DB247C8}" type="presOf" srcId="{001E78FD-0F65-46B0-BFFC-84EFA88682DF}" destId="{8CB4D8E9-D3E8-4ACC-A93D-416FE1C411D1}" srcOrd="0" destOrd="2" presId="urn:microsoft.com/office/officeart/2005/8/layout/vList2"/>
    <dgm:cxn modelId="{473C84CC-CB7D-4E52-8854-94C17DFC4774}" type="presOf" srcId="{891B4963-89BF-4081-8249-9EF966102E21}" destId="{33A529C0-8FA3-44F4-A561-ADD4090E552A}" srcOrd="0" destOrd="1" presId="urn:microsoft.com/office/officeart/2005/8/layout/vList2"/>
    <dgm:cxn modelId="{D0430F34-3E82-4FE3-8AF3-C891DAF045EB}" type="presParOf" srcId="{AD1CF37B-25FA-40DA-ADC6-E550E507D8B3}" destId="{63EDAAA1-3DE3-4E5E-98A3-94E18629562E}" srcOrd="0" destOrd="0" presId="urn:microsoft.com/office/officeart/2005/8/layout/vList2"/>
    <dgm:cxn modelId="{C33D5D41-D176-44C3-B30C-76B097C859FB}" type="presParOf" srcId="{AD1CF37B-25FA-40DA-ADC6-E550E507D8B3}" destId="{3C28639D-837E-4277-B5CB-6ACA10F99A27}" srcOrd="1" destOrd="0" presId="urn:microsoft.com/office/officeart/2005/8/layout/vList2"/>
    <dgm:cxn modelId="{EFB92731-1F8B-4DEE-A7C5-A2E165FBA794}" type="presParOf" srcId="{AD1CF37B-25FA-40DA-ADC6-E550E507D8B3}" destId="{1E5073B7-10A8-45DF-900D-9B6741859C24}" srcOrd="2" destOrd="0" presId="urn:microsoft.com/office/officeart/2005/8/layout/vList2"/>
    <dgm:cxn modelId="{303F8963-E7B7-4438-B565-E2C4BA049050}" type="presParOf" srcId="{AD1CF37B-25FA-40DA-ADC6-E550E507D8B3}" destId="{8CB4D8E9-D3E8-4ACC-A93D-416FE1C411D1}" srcOrd="3" destOrd="0" presId="urn:microsoft.com/office/officeart/2005/8/layout/vList2"/>
    <dgm:cxn modelId="{17CE717B-2504-4A69-A26D-210582385B84}" type="presParOf" srcId="{AD1CF37B-25FA-40DA-ADC6-E550E507D8B3}" destId="{7EC6E692-67F4-446B-9CB0-681876104672}" srcOrd="4" destOrd="0" presId="urn:microsoft.com/office/officeart/2005/8/layout/vList2"/>
    <dgm:cxn modelId="{C4050B97-DABB-4A04-AD9A-E08A779CC4B0}" type="presParOf" srcId="{AD1CF37B-25FA-40DA-ADC6-E550E507D8B3}" destId="{33A529C0-8FA3-44F4-A561-ADD4090E552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8E6C97-AC3D-43F8-8A81-8AFA807749A7}" type="doc">
      <dgm:prSet loTypeId="urn:microsoft.com/office/officeart/2005/8/layout/process2" loCatId="process" qsTypeId="urn:microsoft.com/office/officeart/2005/8/quickstyle/3d1" qsCatId="3D" csTypeId="urn:microsoft.com/office/officeart/2005/8/colors/accent2_2" csCatId="accent2" phldr="1"/>
      <dgm:spPr>
        <a:scene3d>
          <a:camera prst="orthographicFront">
            <a:rot lat="0" lon="0" rev="0"/>
          </a:camera>
          <a:lightRig rig="balanced" dir="t">
            <a:rot lat="0" lon="0" rev="8700000"/>
          </a:lightRig>
        </a:scene3d>
      </dgm:spPr>
    </dgm:pt>
    <dgm:pt modelId="{760EB891-370A-4206-AD08-F007589116FB}">
      <dgm:prSet phldrT="[Text]">
        <dgm:style>
          <a:lnRef idx="1">
            <a:schemeClr val="accent3"/>
          </a:lnRef>
          <a:fillRef idx="3">
            <a:schemeClr val="accent3"/>
          </a:fillRef>
          <a:effectRef idx="2">
            <a:schemeClr val="accent3"/>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b-NO" dirty="0" smtClean="0"/>
            <a:t>SharePoint Server Setup</a:t>
          </a:r>
          <a:endParaRPr lang="nb-NO" dirty="0"/>
        </a:p>
      </dgm:t>
    </dgm:pt>
    <dgm:pt modelId="{DE6614F3-CBB7-43FE-A4A4-AF1FE404A2A7}" type="parTrans" cxnId="{10D796F1-FA83-4189-B255-8845936DE8ED}">
      <dgm:prSet/>
      <dgm:spPr/>
      <dgm:t>
        <a:bodyPr/>
        <a:lstStyle/>
        <a:p>
          <a:endParaRPr lang="nb-NO"/>
        </a:p>
      </dgm:t>
    </dgm:pt>
    <dgm:pt modelId="{2FA4497B-0FFE-4D5E-9462-307E24055AFB}" type="sibTrans" cxnId="{10D796F1-FA83-4189-B255-8845936DE8ED}">
      <dgm:prSet>
        <dgm:style>
          <a:lnRef idx="0">
            <a:schemeClr val="accent5"/>
          </a:lnRef>
          <a:fillRef idx="3">
            <a:schemeClr val="accent5"/>
          </a:fillRef>
          <a:effectRef idx="3">
            <a:schemeClr val="accent5"/>
          </a:effectRef>
          <a:fontRef idx="minor">
            <a:schemeClr val="lt1"/>
          </a:fontRef>
        </dgm:style>
      </dgm:prSet>
      <dgm:spPr>
        <a:ln/>
      </dgm:spPr>
      <dgm:t>
        <a:bodyPr/>
        <a:lstStyle/>
        <a:p>
          <a:endParaRPr lang="nb-NO"/>
        </a:p>
      </dgm:t>
    </dgm:pt>
    <dgm:pt modelId="{AF66E62A-5C10-456D-8D52-DF1BD9856B92}">
      <dgm:prSet phldrT="[Text]">
        <dgm:style>
          <a:lnRef idx="1">
            <a:schemeClr val="accent3"/>
          </a:lnRef>
          <a:fillRef idx="3">
            <a:schemeClr val="accent3"/>
          </a:fillRef>
          <a:effectRef idx="2">
            <a:schemeClr val="accent3"/>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b-NO" dirty="0" smtClean="0"/>
            <a:t>SharePoint Server post setup config</a:t>
          </a:r>
          <a:endParaRPr lang="nb-NO" dirty="0"/>
        </a:p>
      </dgm:t>
    </dgm:pt>
    <dgm:pt modelId="{08F83C73-3784-420A-9C20-290B1E36E986}" type="parTrans" cxnId="{7C6D1ECB-DEC7-48F7-9E23-D0BA228BBF79}">
      <dgm:prSet/>
      <dgm:spPr/>
      <dgm:t>
        <a:bodyPr/>
        <a:lstStyle/>
        <a:p>
          <a:endParaRPr lang="nb-NO"/>
        </a:p>
      </dgm:t>
    </dgm:pt>
    <dgm:pt modelId="{620FF206-DF28-4400-85F8-C1C572F65706}" type="sibTrans" cxnId="{7C6D1ECB-DEC7-48F7-9E23-D0BA228BBF79}">
      <dgm:prSet>
        <dgm:style>
          <a:lnRef idx="0">
            <a:schemeClr val="accent5"/>
          </a:lnRef>
          <a:fillRef idx="3">
            <a:schemeClr val="accent5"/>
          </a:fillRef>
          <a:effectRef idx="3">
            <a:schemeClr val="accent5"/>
          </a:effectRef>
          <a:fontRef idx="minor">
            <a:schemeClr val="lt1"/>
          </a:fontRef>
        </dgm:style>
      </dgm:prSet>
      <dgm:spPr>
        <a:ln/>
      </dgm:spPr>
      <dgm:t>
        <a:bodyPr/>
        <a:lstStyle/>
        <a:p>
          <a:endParaRPr lang="nb-NO"/>
        </a:p>
      </dgm:t>
    </dgm:pt>
    <dgm:pt modelId="{B672BA58-3494-4B12-8F1C-4AAAC5FEF526}">
      <dgm:prSet phldrT="[Text]">
        <dgm:style>
          <a:lnRef idx="1">
            <a:schemeClr val="accent3"/>
          </a:lnRef>
          <a:fillRef idx="3">
            <a:schemeClr val="accent3"/>
          </a:fillRef>
          <a:effectRef idx="2">
            <a:schemeClr val="accent3"/>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b-NO" dirty="0" smtClean="0"/>
            <a:t>Farm Config Wizard</a:t>
          </a:r>
          <a:endParaRPr lang="nb-NO" dirty="0"/>
        </a:p>
      </dgm:t>
    </dgm:pt>
    <dgm:pt modelId="{7F69C08C-0A63-43C8-8819-40A21F2EBC66}" type="parTrans" cxnId="{3E89DF55-6B38-4266-93FE-FEE1FECBE32B}">
      <dgm:prSet/>
      <dgm:spPr/>
      <dgm:t>
        <a:bodyPr/>
        <a:lstStyle/>
        <a:p>
          <a:endParaRPr lang="nb-NO"/>
        </a:p>
      </dgm:t>
    </dgm:pt>
    <dgm:pt modelId="{6FF50A43-9418-477E-81A2-9089FD1A8A7E}" type="sibTrans" cxnId="{3E89DF55-6B38-4266-93FE-FEE1FECBE32B}">
      <dgm:prSet>
        <dgm:style>
          <a:lnRef idx="0">
            <a:schemeClr val="accent5"/>
          </a:lnRef>
          <a:fillRef idx="3">
            <a:schemeClr val="accent5"/>
          </a:fillRef>
          <a:effectRef idx="3">
            <a:schemeClr val="accent5"/>
          </a:effectRef>
          <a:fontRef idx="minor">
            <a:schemeClr val="lt1"/>
          </a:fontRef>
        </dgm:style>
      </dgm:prSet>
      <dgm:spPr>
        <a:ln/>
      </dgm:spPr>
      <dgm:t>
        <a:bodyPr/>
        <a:lstStyle/>
        <a:p>
          <a:endParaRPr lang="nb-NO"/>
        </a:p>
      </dgm:t>
    </dgm:pt>
    <dgm:pt modelId="{87BCC822-FE70-4B40-9762-B7B3B1300B2F}">
      <dgm:prSet>
        <dgm:style>
          <a:lnRef idx="1">
            <a:schemeClr val="accent3"/>
          </a:lnRef>
          <a:fillRef idx="3">
            <a:schemeClr val="accent3"/>
          </a:fillRef>
          <a:effectRef idx="2">
            <a:schemeClr val="accent3"/>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b-NO" dirty="0" smtClean="0"/>
            <a:t>Search Dashboard</a:t>
          </a:r>
          <a:endParaRPr lang="nb-NO" dirty="0"/>
        </a:p>
      </dgm:t>
    </dgm:pt>
    <dgm:pt modelId="{D59BCD5B-BAC7-4B51-B616-238AC28C8D7F}" type="parTrans" cxnId="{6BBF351D-9B18-41A2-B7ED-8DA38D31C923}">
      <dgm:prSet/>
      <dgm:spPr/>
      <dgm:t>
        <a:bodyPr/>
        <a:lstStyle/>
        <a:p>
          <a:endParaRPr lang="nb-NO"/>
        </a:p>
      </dgm:t>
    </dgm:pt>
    <dgm:pt modelId="{73EA1861-0F1C-4990-9630-E021BDB2F72B}" type="sibTrans" cxnId="{6BBF351D-9B18-41A2-B7ED-8DA38D31C923}">
      <dgm:prSet/>
      <dgm:spPr/>
      <dgm:t>
        <a:bodyPr/>
        <a:lstStyle/>
        <a:p>
          <a:endParaRPr lang="nb-NO"/>
        </a:p>
      </dgm:t>
    </dgm:pt>
    <dgm:pt modelId="{DC5ECD4A-644D-4E82-8BB5-0D7AF6D7A7CF}">
      <dgm:prSet>
        <dgm:style>
          <a:lnRef idx="1">
            <a:schemeClr val="accent3"/>
          </a:lnRef>
          <a:fillRef idx="2">
            <a:schemeClr val="accent3"/>
          </a:fillRef>
          <a:effectRef idx="1">
            <a:schemeClr val="accent3"/>
          </a:effectRef>
          <a:fontRef idx="minor">
            <a:schemeClr val="dk1"/>
          </a:fontRef>
        </dgm:style>
      </dgm:prSet>
      <dgm:spPr>
        <a:ln>
          <a:prstDash val="dash"/>
        </a:ln>
      </dgm:spPr>
      <dgm:t>
        <a:bodyPr/>
        <a:lstStyle/>
        <a:p>
          <a:r>
            <a:rPr lang="en-US" dirty="0" smtClean="0"/>
            <a:t>Prerequisite Tool</a:t>
          </a:r>
          <a:endParaRPr lang="en-US" dirty="0"/>
        </a:p>
      </dgm:t>
    </dgm:pt>
    <dgm:pt modelId="{E6B4A667-9B16-4A93-949C-0D6EF43170FE}" type="parTrans" cxnId="{81FE0589-9BEE-40A8-B0BD-4B69A94A0C86}">
      <dgm:prSet/>
      <dgm:spPr/>
      <dgm:t>
        <a:bodyPr/>
        <a:lstStyle/>
        <a:p>
          <a:endParaRPr lang="en-US"/>
        </a:p>
      </dgm:t>
    </dgm:pt>
    <dgm:pt modelId="{D2F218EF-B9B8-4BDE-8B8A-74D15881231B}" type="sibTrans" cxnId="{81FE0589-9BEE-40A8-B0BD-4B69A94A0C86}">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EDF8F4A9-D102-42A5-9A7E-ADBDADA4BCFD}" type="pres">
      <dgm:prSet presAssocID="{BB8E6C97-AC3D-43F8-8A81-8AFA807749A7}" presName="linearFlow" presStyleCnt="0">
        <dgm:presLayoutVars>
          <dgm:resizeHandles val="exact"/>
        </dgm:presLayoutVars>
      </dgm:prSet>
      <dgm:spPr/>
    </dgm:pt>
    <dgm:pt modelId="{75D4AD60-E4D6-4EBC-B86E-C25CD2448087}" type="pres">
      <dgm:prSet presAssocID="{DC5ECD4A-644D-4E82-8BB5-0D7AF6D7A7CF}" presName="node" presStyleLbl="node1" presStyleIdx="0" presStyleCnt="5">
        <dgm:presLayoutVars>
          <dgm:bulletEnabled val="1"/>
        </dgm:presLayoutVars>
      </dgm:prSet>
      <dgm:spPr/>
      <dgm:t>
        <a:bodyPr/>
        <a:lstStyle/>
        <a:p>
          <a:endParaRPr lang="en-US"/>
        </a:p>
      </dgm:t>
    </dgm:pt>
    <dgm:pt modelId="{574F4EB6-97B5-466B-8E72-692F7964DFBF}" type="pres">
      <dgm:prSet presAssocID="{D2F218EF-B9B8-4BDE-8B8A-74D15881231B}" presName="sibTrans" presStyleLbl="sibTrans2D1" presStyleIdx="0" presStyleCnt="4"/>
      <dgm:spPr/>
      <dgm:t>
        <a:bodyPr/>
        <a:lstStyle/>
        <a:p>
          <a:endParaRPr lang="en-US"/>
        </a:p>
      </dgm:t>
    </dgm:pt>
    <dgm:pt modelId="{70D4CB11-BAA1-4F69-A23B-89545A5C408B}" type="pres">
      <dgm:prSet presAssocID="{D2F218EF-B9B8-4BDE-8B8A-74D15881231B}" presName="connectorText" presStyleLbl="sibTrans2D1" presStyleIdx="0" presStyleCnt="4"/>
      <dgm:spPr/>
      <dgm:t>
        <a:bodyPr/>
        <a:lstStyle/>
        <a:p>
          <a:endParaRPr lang="en-US"/>
        </a:p>
      </dgm:t>
    </dgm:pt>
    <dgm:pt modelId="{510D18F0-29F1-4C58-88AD-2F20C9B56D6B}" type="pres">
      <dgm:prSet presAssocID="{760EB891-370A-4206-AD08-F007589116FB}" presName="node" presStyleLbl="node1" presStyleIdx="1" presStyleCnt="5">
        <dgm:presLayoutVars>
          <dgm:bulletEnabled val="1"/>
        </dgm:presLayoutVars>
      </dgm:prSet>
      <dgm:spPr/>
      <dgm:t>
        <a:bodyPr/>
        <a:lstStyle/>
        <a:p>
          <a:endParaRPr lang="nb-NO"/>
        </a:p>
      </dgm:t>
    </dgm:pt>
    <dgm:pt modelId="{AC59C068-8843-48C8-99EB-2D37C77B6803}" type="pres">
      <dgm:prSet presAssocID="{2FA4497B-0FFE-4D5E-9462-307E24055AFB}" presName="sibTrans" presStyleLbl="sibTrans2D1" presStyleIdx="1" presStyleCnt="4"/>
      <dgm:spPr/>
      <dgm:t>
        <a:bodyPr/>
        <a:lstStyle/>
        <a:p>
          <a:endParaRPr lang="nb-NO"/>
        </a:p>
      </dgm:t>
    </dgm:pt>
    <dgm:pt modelId="{BA43F70C-4E43-4C49-AAD3-0FA9B0561091}" type="pres">
      <dgm:prSet presAssocID="{2FA4497B-0FFE-4D5E-9462-307E24055AFB}" presName="connectorText" presStyleLbl="sibTrans2D1" presStyleIdx="1" presStyleCnt="4"/>
      <dgm:spPr/>
      <dgm:t>
        <a:bodyPr/>
        <a:lstStyle/>
        <a:p>
          <a:endParaRPr lang="nb-NO"/>
        </a:p>
      </dgm:t>
    </dgm:pt>
    <dgm:pt modelId="{E87C0DE2-D140-4AE0-B61E-556B6F7333B7}" type="pres">
      <dgm:prSet presAssocID="{AF66E62A-5C10-456D-8D52-DF1BD9856B92}" presName="node" presStyleLbl="node1" presStyleIdx="2" presStyleCnt="5">
        <dgm:presLayoutVars>
          <dgm:bulletEnabled val="1"/>
        </dgm:presLayoutVars>
      </dgm:prSet>
      <dgm:spPr/>
      <dgm:t>
        <a:bodyPr/>
        <a:lstStyle/>
        <a:p>
          <a:endParaRPr lang="nb-NO"/>
        </a:p>
      </dgm:t>
    </dgm:pt>
    <dgm:pt modelId="{8B51AD48-FF6F-499D-8A84-CE91611BC86E}" type="pres">
      <dgm:prSet presAssocID="{620FF206-DF28-4400-85F8-C1C572F65706}" presName="sibTrans" presStyleLbl="sibTrans2D1" presStyleIdx="2" presStyleCnt="4"/>
      <dgm:spPr/>
      <dgm:t>
        <a:bodyPr/>
        <a:lstStyle/>
        <a:p>
          <a:endParaRPr lang="nb-NO"/>
        </a:p>
      </dgm:t>
    </dgm:pt>
    <dgm:pt modelId="{81D9DB51-8334-4EA0-B0E0-4CEE2FEDBB70}" type="pres">
      <dgm:prSet presAssocID="{620FF206-DF28-4400-85F8-C1C572F65706}" presName="connectorText" presStyleLbl="sibTrans2D1" presStyleIdx="2" presStyleCnt="4"/>
      <dgm:spPr/>
      <dgm:t>
        <a:bodyPr/>
        <a:lstStyle/>
        <a:p>
          <a:endParaRPr lang="nb-NO"/>
        </a:p>
      </dgm:t>
    </dgm:pt>
    <dgm:pt modelId="{2CBA04C8-44B0-475E-B4A5-157DBF63620F}" type="pres">
      <dgm:prSet presAssocID="{B672BA58-3494-4B12-8F1C-4AAAC5FEF526}" presName="node" presStyleLbl="node1" presStyleIdx="3" presStyleCnt="5">
        <dgm:presLayoutVars>
          <dgm:bulletEnabled val="1"/>
        </dgm:presLayoutVars>
      </dgm:prSet>
      <dgm:spPr/>
      <dgm:t>
        <a:bodyPr/>
        <a:lstStyle/>
        <a:p>
          <a:endParaRPr lang="nb-NO"/>
        </a:p>
      </dgm:t>
    </dgm:pt>
    <dgm:pt modelId="{8A4F9519-D257-4E96-9CB3-F6F2A8ADD8D9}" type="pres">
      <dgm:prSet presAssocID="{6FF50A43-9418-477E-81A2-9089FD1A8A7E}" presName="sibTrans" presStyleLbl="sibTrans2D1" presStyleIdx="3" presStyleCnt="4"/>
      <dgm:spPr/>
      <dgm:t>
        <a:bodyPr/>
        <a:lstStyle/>
        <a:p>
          <a:endParaRPr lang="nb-NO"/>
        </a:p>
      </dgm:t>
    </dgm:pt>
    <dgm:pt modelId="{D08425C7-92A1-4AE0-ABAF-4FD6428E7FCF}" type="pres">
      <dgm:prSet presAssocID="{6FF50A43-9418-477E-81A2-9089FD1A8A7E}" presName="connectorText" presStyleLbl="sibTrans2D1" presStyleIdx="3" presStyleCnt="4"/>
      <dgm:spPr/>
      <dgm:t>
        <a:bodyPr/>
        <a:lstStyle/>
        <a:p>
          <a:endParaRPr lang="nb-NO"/>
        </a:p>
      </dgm:t>
    </dgm:pt>
    <dgm:pt modelId="{829081B8-3136-4B07-8D11-46A04151ECE6}" type="pres">
      <dgm:prSet presAssocID="{87BCC822-FE70-4B40-9762-B7B3B1300B2F}" presName="node" presStyleLbl="node1" presStyleIdx="4" presStyleCnt="5">
        <dgm:presLayoutVars>
          <dgm:bulletEnabled val="1"/>
        </dgm:presLayoutVars>
      </dgm:prSet>
      <dgm:spPr/>
      <dgm:t>
        <a:bodyPr/>
        <a:lstStyle/>
        <a:p>
          <a:endParaRPr lang="nb-NO"/>
        </a:p>
      </dgm:t>
    </dgm:pt>
  </dgm:ptLst>
  <dgm:cxnLst>
    <dgm:cxn modelId="{EE757F50-7E62-4CD1-A6C5-4904CD768E6D}" type="presOf" srcId="{6FF50A43-9418-477E-81A2-9089FD1A8A7E}" destId="{D08425C7-92A1-4AE0-ABAF-4FD6428E7FCF}" srcOrd="1" destOrd="0" presId="urn:microsoft.com/office/officeart/2005/8/layout/process2"/>
    <dgm:cxn modelId="{B96FE885-A9F3-4B97-A035-676DA219EA59}" type="presOf" srcId="{620FF206-DF28-4400-85F8-C1C572F65706}" destId="{81D9DB51-8334-4EA0-B0E0-4CEE2FEDBB70}" srcOrd="1" destOrd="0" presId="urn:microsoft.com/office/officeart/2005/8/layout/process2"/>
    <dgm:cxn modelId="{FA9D6715-6C08-4279-AC42-CF0077F8BC24}" type="presOf" srcId="{2FA4497B-0FFE-4D5E-9462-307E24055AFB}" destId="{AC59C068-8843-48C8-99EB-2D37C77B6803}" srcOrd="0" destOrd="0" presId="urn:microsoft.com/office/officeart/2005/8/layout/process2"/>
    <dgm:cxn modelId="{AFFB8BAE-E46A-4871-9BAA-491C6AC77B3D}" type="presOf" srcId="{BB8E6C97-AC3D-43F8-8A81-8AFA807749A7}" destId="{EDF8F4A9-D102-42A5-9A7E-ADBDADA4BCFD}" srcOrd="0" destOrd="0" presId="urn:microsoft.com/office/officeart/2005/8/layout/process2"/>
    <dgm:cxn modelId="{BC878C53-5761-49FD-85AE-4BC312748B05}" type="presOf" srcId="{620FF206-DF28-4400-85F8-C1C572F65706}" destId="{8B51AD48-FF6F-499D-8A84-CE91611BC86E}" srcOrd="0" destOrd="0" presId="urn:microsoft.com/office/officeart/2005/8/layout/process2"/>
    <dgm:cxn modelId="{CABFE841-54CA-4DAB-8FB4-6E8F0338C5B1}" type="presOf" srcId="{D2F218EF-B9B8-4BDE-8B8A-74D15881231B}" destId="{574F4EB6-97B5-466B-8E72-692F7964DFBF}" srcOrd="0" destOrd="0" presId="urn:microsoft.com/office/officeart/2005/8/layout/process2"/>
    <dgm:cxn modelId="{3E89DF55-6B38-4266-93FE-FEE1FECBE32B}" srcId="{BB8E6C97-AC3D-43F8-8A81-8AFA807749A7}" destId="{B672BA58-3494-4B12-8F1C-4AAAC5FEF526}" srcOrd="3" destOrd="0" parTransId="{7F69C08C-0A63-43C8-8819-40A21F2EBC66}" sibTransId="{6FF50A43-9418-477E-81A2-9089FD1A8A7E}"/>
    <dgm:cxn modelId="{D8DE180E-7E4B-4E74-8186-D193334C8B06}" type="presOf" srcId="{D2F218EF-B9B8-4BDE-8B8A-74D15881231B}" destId="{70D4CB11-BAA1-4F69-A23B-89545A5C408B}" srcOrd="1" destOrd="0" presId="urn:microsoft.com/office/officeart/2005/8/layout/process2"/>
    <dgm:cxn modelId="{220C18CD-F82E-4AFA-8C0A-DBC648954240}" type="presOf" srcId="{760EB891-370A-4206-AD08-F007589116FB}" destId="{510D18F0-29F1-4C58-88AD-2F20C9B56D6B}" srcOrd="0" destOrd="0" presId="urn:microsoft.com/office/officeart/2005/8/layout/process2"/>
    <dgm:cxn modelId="{DA2E7FE2-570C-4610-BB84-06D0098E0934}" type="presOf" srcId="{B672BA58-3494-4B12-8F1C-4AAAC5FEF526}" destId="{2CBA04C8-44B0-475E-B4A5-157DBF63620F}" srcOrd="0" destOrd="0" presId="urn:microsoft.com/office/officeart/2005/8/layout/process2"/>
    <dgm:cxn modelId="{4C42B6D1-9364-4F1C-9AE7-BE80A536C033}" type="presOf" srcId="{AF66E62A-5C10-456D-8D52-DF1BD9856B92}" destId="{E87C0DE2-D140-4AE0-B61E-556B6F7333B7}" srcOrd="0" destOrd="0" presId="urn:microsoft.com/office/officeart/2005/8/layout/process2"/>
    <dgm:cxn modelId="{81FE0589-9BEE-40A8-B0BD-4B69A94A0C86}" srcId="{BB8E6C97-AC3D-43F8-8A81-8AFA807749A7}" destId="{DC5ECD4A-644D-4E82-8BB5-0D7AF6D7A7CF}" srcOrd="0" destOrd="0" parTransId="{E6B4A667-9B16-4A93-949C-0D6EF43170FE}" sibTransId="{D2F218EF-B9B8-4BDE-8B8A-74D15881231B}"/>
    <dgm:cxn modelId="{4CB265A2-33B0-46EF-B2C8-7D08192334DD}" type="presOf" srcId="{87BCC822-FE70-4B40-9762-B7B3B1300B2F}" destId="{829081B8-3136-4B07-8D11-46A04151ECE6}" srcOrd="0" destOrd="0" presId="urn:microsoft.com/office/officeart/2005/8/layout/process2"/>
    <dgm:cxn modelId="{10D796F1-FA83-4189-B255-8845936DE8ED}" srcId="{BB8E6C97-AC3D-43F8-8A81-8AFA807749A7}" destId="{760EB891-370A-4206-AD08-F007589116FB}" srcOrd="1" destOrd="0" parTransId="{DE6614F3-CBB7-43FE-A4A4-AF1FE404A2A7}" sibTransId="{2FA4497B-0FFE-4D5E-9462-307E24055AFB}"/>
    <dgm:cxn modelId="{6BBF351D-9B18-41A2-B7ED-8DA38D31C923}" srcId="{BB8E6C97-AC3D-43F8-8A81-8AFA807749A7}" destId="{87BCC822-FE70-4B40-9762-B7B3B1300B2F}" srcOrd="4" destOrd="0" parTransId="{D59BCD5B-BAC7-4B51-B616-238AC28C8D7F}" sibTransId="{73EA1861-0F1C-4990-9630-E021BDB2F72B}"/>
    <dgm:cxn modelId="{7C6D1ECB-DEC7-48F7-9E23-D0BA228BBF79}" srcId="{BB8E6C97-AC3D-43F8-8A81-8AFA807749A7}" destId="{AF66E62A-5C10-456D-8D52-DF1BD9856B92}" srcOrd="2" destOrd="0" parTransId="{08F83C73-3784-420A-9C20-290B1E36E986}" sibTransId="{620FF206-DF28-4400-85F8-C1C572F65706}"/>
    <dgm:cxn modelId="{2BACF17A-4586-449E-80FF-ACDC0190D6B9}" type="presOf" srcId="{6FF50A43-9418-477E-81A2-9089FD1A8A7E}" destId="{8A4F9519-D257-4E96-9CB3-F6F2A8ADD8D9}" srcOrd="0" destOrd="0" presId="urn:microsoft.com/office/officeart/2005/8/layout/process2"/>
    <dgm:cxn modelId="{39CBE838-DC94-43F1-B79B-7554DFCC90EC}" type="presOf" srcId="{2FA4497B-0FFE-4D5E-9462-307E24055AFB}" destId="{BA43F70C-4E43-4C49-AAD3-0FA9B0561091}" srcOrd="1" destOrd="0" presId="urn:microsoft.com/office/officeart/2005/8/layout/process2"/>
    <dgm:cxn modelId="{F13B284B-6ECF-45F0-983B-7393D8732BD1}" type="presOf" srcId="{DC5ECD4A-644D-4E82-8BB5-0D7AF6D7A7CF}" destId="{75D4AD60-E4D6-4EBC-B86E-C25CD2448087}" srcOrd="0" destOrd="0" presId="urn:microsoft.com/office/officeart/2005/8/layout/process2"/>
    <dgm:cxn modelId="{3C8BD2D9-8BDF-444A-9212-5A5590877F19}" type="presParOf" srcId="{EDF8F4A9-D102-42A5-9A7E-ADBDADA4BCFD}" destId="{75D4AD60-E4D6-4EBC-B86E-C25CD2448087}" srcOrd="0" destOrd="0" presId="urn:microsoft.com/office/officeart/2005/8/layout/process2"/>
    <dgm:cxn modelId="{8444B2F1-6E99-4F70-A1B2-AD4DD7F5A31A}" type="presParOf" srcId="{EDF8F4A9-D102-42A5-9A7E-ADBDADA4BCFD}" destId="{574F4EB6-97B5-466B-8E72-692F7964DFBF}" srcOrd="1" destOrd="0" presId="urn:microsoft.com/office/officeart/2005/8/layout/process2"/>
    <dgm:cxn modelId="{2528AFE4-6FBA-40F8-951B-19742F7E3EB6}" type="presParOf" srcId="{574F4EB6-97B5-466B-8E72-692F7964DFBF}" destId="{70D4CB11-BAA1-4F69-A23B-89545A5C408B}" srcOrd="0" destOrd="0" presId="urn:microsoft.com/office/officeart/2005/8/layout/process2"/>
    <dgm:cxn modelId="{EBF9289F-499F-4386-84BB-E185DBF59A6D}" type="presParOf" srcId="{EDF8F4A9-D102-42A5-9A7E-ADBDADA4BCFD}" destId="{510D18F0-29F1-4C58-88AD-2F20C9B56D6B}" srcOrd="2" destOrd="0" presId="urn:microsoft.com/office/officeart/2005/8/layout/process2"/>
    <dgm:cxn modelId="{ECCCF248-4C4B-4846-A61A-70CECF56AD82}" type="presParOf" srcId="{EDF8F4A9-D102-42A5-9A7E-ADBDADA4BCFD}" destId="{AC59C068-8843-48C8-99EB-2D37C77B6803}" srcOrd="3" destOrd="0" presId="urn:microsoft.com/office/officeart/2005/8/layout/process2"/>
    <dgm:cxn modelId="{FA70F80B-C41B-43AA-91F8-068E98DA0425}" type="presParOf" srcId="{AC59C068-8843-48C8-99EB-2D37C77B6803}" destId="{BA43F70C-4E43-4C49-AAD3-0FA9B0561091}" srcOrd="0" destOrd="0" presId="urn:microsoft.com/office/officeart/2005/8/layout/process2"/>
    <dgm:cxn modelId="{DACFAE83-24B1-4D94-A6C0-843D1C460F84}" type="presParOf" srcId="{EDF8F4A9-D102-42A5-9A7E-ADBDADA4BCFD}" destId="{E87C0DE2-D140-4AE0-B61E-556B6F7333B7}" srcOrd="4" destOrd="0" presId="urn:microsoft.com/office/officeart/2005/8/layout/process2"/>
    <dgm:cxn modelId="{632067C6-860C-4721-BB06-AA9AA9B79AF1}" type="presParOf" srcId="{EDF8F4A9-D102-42A5-9A7E-ADBDADA4BCFD}" destId="{8B51AD48-FF6F-499D-8A84-CE91611BC86E}" srcOrd="5" destOrd="0" presId="urn:microsoft.com/office/officeart/2005/8/layout/process2"/>
    <dgm:cxn modelId="{F7C7BDFC-6D7E-46E9-8BBA-1BF399A76668}" type="presParOf" srcId="{8B51AD48-FF6F-499D-8A84-CE91611BC86E}" destId="{81D9DB51-8334-4EA0-B0E0-4CEE2FEDBB70}" srcOrd="0" destOrd="0" presId="urn:microsoft.com/office/officeart/2005/8/layout/process2"/>
    <dgm:cxn modelId="{CE7D1D23-D5E0-40DF-AC92-3C0E568B0DD8}" type="presParOf" srcId="{EDF8F4A9-D102-42A5-9A7E-ADBDADA4BCFD}" destId="{2CBA04C8-44B0-475E-B4A5-157DBF63620F}" srcOrd="6" destOrd="0" presId="urn:microsoft.com/office/officeart/2005/8/layout/process2"/>
    <dgm:cxn modelId="{EBC7F009-D375-4DE6-BA9F-BB0B9010754A}" type="presParOf" srcId="{EDF8F4A9-D102-42A5-9A7E-ADBDADA4BCFD}" destId="{8A4F9519-D257-4E96-9CB3-F6F2A8ADD8D9}" srcOrd="7" destOrd="0" presId="urn:microsoft.com/office/officeart/2005/8/layout/process2"/>
    <dgm:cxn modelId="{3ED0CEE9-6A96-4944-8BD6-34A189D38649}" type="presParOf" srcId="{8A4F9519-D257-4E96-9CB3-F6F2A8ADD8D9}" destId="{D08425C7-92A1-4AE0-ABAF-4FD6428E7FCF}" srcOrd="0" destOrd="0" presId="urn:microsoft.com/office/officeart/2005/8/layout/process2"/>
    <dgm:cxn modelId="{65D65C9B-DF17-48A9-A151-BD00DE5E0B4D}" type="presParOf" srcId="{EDF8F4A9-D102-42A5-9A7E-ADBDADA4BCFD}" destId="{829081B8-3136-4B07-8D11-46A04151ECE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DAAA1-3DE3-4E5E-98A3-94E18629562E}">
      <dsp:nvSpPr>
        <dsp:cNvPr id="0" name=""/>
        <dsp:cNvSpPr/>
      </dsp:nvSpPr>
      <dsp:spPr>
        <a:xfrm>
          <a:off x="0" y="261861"/>
          <a:ext cx="8382000" cy="400721"/>
        </a:xfrm>
        <a:prstGeom prst="roundRect">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baseline="0" dirty="0" smtClean="0"/>
            <a:t>Simplified Installation, Topology Design, and Deployment </a:t>
          </a:r>
          <a:endParaRPr lang="en-US" sz="1200" kern="1200" baseline="0" dirty="0"/>
        </a:p>
      </dsp:txBody>
      <dsp:txXfrm>
        <a:off x="19562" y="281423"/>
        <a:ext cx="8342876" cy="361597"/>
      </dsp:txXfrm>
    </dsp:sp>
    <dsp:sp modelId="{3C28639D-837E-4277-B5CB-6ACA10F99A27}">
      <dsp:nvSpPr>
        <dsp:cNvPr id="0" name=""/>
        <dsp:cNvSpPr/>
      </dsp:nvSpPr>
      <dsp:spPr>
        <a:xfrm>
          <a:off x="0" y="662583"/>
          <a:ext cx="8382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baseline="0" dirty="0" smtClean="0"/>
            <a:t>Taking search sizing and deployment from an art to a recipe</a:t>
          </a:r>
          <a:endParaRPr lang="en-US" sz="1600" kern="1200" dirty="0"/>
        </a:p>
        <a:p>
          <a:pPr marL="171450" lvl="1" indent="-171450" algn="l" defTabSz="711200" rtl="0">
            <a:lnSpc>
              <a:spcPct val="90000"/>
            </a:lnSpc>
            <a:spcBef>
              <a:spcPct val="0"/>
            </a:spcBef>
            <a:spcAft>
              <a:spcPct val="20000"/>
            </a:spcAft>
            <a:buChar char="••"/>
          </a:pPr>
          <a:r>
            <a:rPr lang="en-US" sz="1600" kern="1200" baseline="0" dirty="0" smtClean="0"/>
            <a:t>Virtualization and native 64-bit simplify deployment</a:t>
          </a:r>
          <a:endParaRPr lang="en-US" sz="1600" kern="1200" dirty="0"/>
        </a:p>
      </dsp:txBody>
      <dsp:txXfrm>
        <a:off x="0" y="662583"/>
        <a:ext cx="8382000" cy="1059840"/>
      </dsp:txXfrm>
    </dsp:sp>
    <dsp:sp modelId="{1E5073B7-10A8-45DF-900D-9B6741859C24}">
      <dsp:nvSpPr>
        <dsp:cNvPr id="0" name=""/>
        <dsp:cNvSpPr/>
      </dsp:nvSpPr>
      <dsp:spPr>
        <a:xfrm>
          <a:off x="0" y="1374382"/>
          <a:ext cx="8382000" cy="437718"/>
        </a:xfrm>
        <a:prstGeom prst="roundRect">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baseline="0" dirty="0" smtClean="0"/>
            <a:t>Industrial Strength Search at High Scale</a:t>
          </a:r>
          <a:endParaRPr lang="en-US" sz="2000" kern="1200" baseline="0" dirty="0"/>
        </a:p>
      </dsp:txBody>
      <dsp:txXfrm>
        <a:off x="21368" y="1395750"/>
        <a:ext cx="8339264" cy="394982"/>
      </dsp:txXfrm>
    </dsp:sp>
    <dsp:sp modelId="{8CB4D8E9-D3E8-4ACC-A93D-416FE1C411D1}">
      <dsp:nvSpPr>
        <dsp:cNvPr id="0" name=""/>
        <dsp:cNvSpPr/>
      </dsp:nvSpPr>
      <dsp:spPr>
        <a:xfrm>
          <a:off x="0" y="1833545"/>
          <a:ext cx="8382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baseline="0" dirty="0" smtClean="0"/>
            <a:t>Index partitioning enables sub-second latency at 100M item indexes</a:t>
          </a:r>
          <a:endParaRPr lang="en-US" sz="1600" kern="1200" baseline="0" dirty="0"/>
        </a:p>
        <a:p>
          <a:pPr marL="171450" lvl="1" indent="-171450" algn="l" defTabSz="711200" rtl="0">
            <a:lnSpc>
              <a:spcPct val="90000"/>
            </a:lnSpc>
            <a:spcBef>
              <a:spcPct val="0"/>
            </a:spcBef>
            <a:spcAft>
              <a:spcPct val="20000"/>
            </a:spcAft>
            <a:buChar char="••"/>
          </a:pPr>
          <a:r>
            <a:rPr lang="en-US" sz="1600" kern="1200" baseline="0" dirty="0" smtClean="0"/>
            <a:t>Cooperative indexing enables fresher indexes</a:t>
          </a:r>
          <a:endParaRPr lang="en-US" sz="1600" kern="1200" baseline="0" dirty="0"/>
        </a:p>
        <a:p>
          <a:pPr marL="171450" lvl="1" indent="-171450" algn="l" defTabSz="711200" rtl="0">
            <a:lnSpc>
              <a:spcPct val="90000"/>
            </a:lnSpc>
            <a:spcBef>
              <a:spcPct val="0"/>
            </a:spcBef>
            <a:spcAft>
              <a:spcPct val="20000"/>
            </a:spcAft>
            <a:buChar char="••"/>
          </a:pPr>
          <a:r>
            <a:rPr lang="en-US" sz="1600" kern="1200" baseline="0" dirty="0" smtClean="0"/>
            <a:t>Full failover support for indexers, query servers, and databases</a:t>
          </a:r>
          <a:endParaRPr lang="en-US" sz="1600" kern="1200" baseline="0" dirty="0"/>
        </a:p>
      </dsp:txBody>
      <dsp:txXfrm>
        <a:off x="0" y="1833545"/>
        <a:ext cx="8382000" cy="1059840"/>
      </dsp:txXfrm>
    </dsp:sp>
    <dsp:sp modelId="{7EC6E692-67F4-446B-9CB0-681876104672}">
      <dsp:nvSpPr>
        <dsp:cNvPr id="0" name=""/>
        <dsp:cNvSpPr/>
      </dsp:nvSpPr>
      <dsp:spPr>
        <a:xfrm>
          <a:off x="0" y="2872375"/>
          <a:ext cx="8382000" cy="391844"/>
        </a:xfrm>
        <a:prstGeom prst="roundRect">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baseline="0" dirty="0" smtClean="0"/>
            <a:t>Easier Administration, Better Monitoring</a:t>
          </a:r>
          <a:endParaRPr lang="en-US" sz="2000" kern="1200" dirty="0"/>
        </a:p>
      </dsp:txBody>
      <dsp:txXfrm>
        <a:off x="19128" y="2891503"/>
        <a:ext cx="8343744" cy="353588"/>
      </dsp:txXfrm>
    </dsp:sp>
    <dsp:sp modelId="{33A529C0-8FA3-44F4-A561-ADD4090E552A}">
      <dsp:nvSpPr>
        <dsp:cNvPr id="0" name=""/>
        <dsp:cNvSpPr/>
      </dsp:nvSpPr>
      <dsp:spPr>
        <a:xfrm>
          <a:off x="0" y="3253384"/>
          <a:ext cx="8382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baseline="0" dirty="0" smtClean="0"/>
            <a:t>Administrative Web parts and Consolidated administration UI dashboard</a:t>
          </a:r>
          <a:endParaRPr lang="en-US" sz="1600" kern="1200" dirty="0"/>
        </a:p>
        <a:p>
          <a:pPr marL="171450" lvl="1" indent="-171450" algn="l" defTabSz="711200" rtl="0">
            <a:lnSpc>
              <a:spcPct val="90000"/>
            </a:lnSpc>
            <a:spcBef>
              <a:spcPct val="0"/>
            </a:spcBef>
            <a:spcAft>
              <a:spcPct val="20000"/>
            </a:spcAft>
            <a:buChar char="••"/>
          </a:pPr>
          <a:r>
            <a:rPr lang="en-US" sz="1600" kern="1200" baseline="0" dirty="0" err="1" smtClean="0"/>
            <a:t>PowerShell</a:t>
          </a:r>
          <a:r>
            <a:rPr lang="en-US" sz="1600" kern="1200" baseline="0" dirty="0" smtClean="0"/>
            <a:t> support for scripted administration</a:t>
          </a:r>
          <a:endParaRPr lang="en-US" sz="1600" kern="1200" dirty="0"/>
        </a:p>
        <a:p>
          <a:pPr marL="171450" lvl="1" indent="-171450" algn="l" defTabSz="711200" rtl="0">
            <a:lnSpc>
              <a:spcPct val="90000"/>
            </a:lnSpc>
            <a:spcBef>
              <a:spcPct val="0"/>
            </a:spcBef>
            <a:spcAft>
              <a:spcPct val="20000"/>
            </a:spcAft>
            <a:buChar char="••"/>
          </a:pPr>
          <a:r>
            <a:rPr lang="en-US" sz="1600" kern="1200" baseline="0" dirty="0" smtClean="0"/>
            <a:t>Built-in user and system monitoring, support for SCOM monitoring</a:t>
          </a:r>
          <a:endParaRPr lang="en-US" sz="1600" kern="1200" dirty="0"/>
        </a:p>
      </dsp:txBody>
      <dsp:txXfrm>
        <a:off x="0" y="3253384"/>
        <a:ext cx="8382000" cy="105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4AD60-E4D6-4EBC-B86E-C25CD2448087}">
      <dsp:nvSpPr>
        <dsp:cNvPr id="0" name=""/>
        <dsp:cNvSpPr/>
      </dsp:nvSpPr>
      <dsp:spPr>
        <a:xfrm>
          <a:off x="152997" y="617"/>
          <a:ext cx="1865749" cy="722589"/>
        </a:xfrm>
        <a:prstGeom prst="roundRect">
          <a:avLst>
            <a:gd name="adj" fmla="val 10000"/>
          </a:avLst>
        </a:prstGeom>
        <a:gradFill rotWithShape="1">
          <a:gsLst>
            <a:gs pos="0">
              <a:schemeClr val="accent3">
                <a:tint val="70000"/>
                <a:satMod val="180000"/>
              </a:schemeClr>
            </a:gs>
            <a:gs pos="62000">
              <a:schemeClr val="accent3">
                <a:tint val="30000"/>
                <a:satMod val="180000"/>
              </a:schemeClr>
            </a:gs>
            <a:gs pos="100000">
              <a:schemeClr val="accent3">
                <a:tint val="22000"/>
                <a:satMod val="180000"/>
              </a:schemeClr>
            </a:gs>
          </a:gsLst>
          <a:lin ang="16200000" scaled="0"/>
        </a:gradFill>
        <a:ln w="9525" cap="flat" cmpd="sng" algn="ctr">
          <a:solidFill>
            <a:schemeClr val="accent3">
              <a:shade val="80000"/>
            </a:schemeClr>
          </a:solidFill>
          <a:prstDash val="dash"/>
        </a:ln>
        <a:effectLst>
          <a:outerShdw blurRad="50800" dist="38100" dir="5400000" rotWithShape="0">
            <a:srgbClr val="000000">
              <a:alpha val="43137"/>
            </a:srgbClr>
          </a:outerShdw>
        </a:effectLst>
        <a:scene3d>
          <a:camera prst="orthographicFront">
            <a:rot lat="0" lon="0" rev="0"/>
          </a:camera>
          <a:lightRig rig="balanced" dir="t">
            <a:rot lat="0" lon="0" rev="87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Prerequisite Tool</a:t>
          </a:r>
          <a:endParaRPr lang="en-US" sz="1700" kern="1200" dirty="0"/>
        </a:p>
      </dsp:txBody>
      <dsp:txXfrm>
        <a:off x="174161" y="21781"/>
        <a:ext cx="1823421" cy="680261"/>
      </dsp:txXfrm>
    </dsp:sp>
    <dsp:sp modelId="{574F4EB6-97B5-466B-8E72-692F7964DFBF}">
      <dsp:nvSpPr>
        <dsp:cNvPr id="0" name=""/>
        <dsp:cNvSpPr/>
      </dsp:nvSpPr>
      <dsp:spPr>
        <a:xfrm rot="5400000">
          <a:off x="950386" y="741272"/>
          <a:ext cx="270971" cy="325165"/>
        </a:xfrm>
        <a:prstGeom prst="rightArrow">
          <a:avLst>
            <a:gd name="adj1" fmla="val 60000"/>
            <a:gd name="adj2" fmla="val 50000"/>
          </a:avLst>
        </a:prstGeom>
        <a:gradFill rotWithShape="1">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rot lat="0" lon="0" rev="0"/>
          </a:camera>
          <a:lightRig rig="balanced" dir="t">
            <a:rot lat="0" lon="0" rev="8700000"/>
          </a:lightRig>
        </a:scene3d>
        <a:sp3d z="-80000" prstMaterial="matte">
          <a:bevelT w="63500" h="63500" prst="coolSlant"/>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988323" y="768369"/>
        <a:ext cx="195099" cy="189680"/>
      </dsp:txXfrm>
    </dsp:sp>
    <dsp:sp modelId="{510D18F0-29F1-4C58-88AD-2F20C9B56D6B}">
      <dsp:nvSpPr>
        <dsp:cNvPr id="0" name=""/>
        <dsp:cNvSpPr/>
      </dsp:nvSpPr>
      <dsp:spPr>
        <a:xfrm>
          <a:off x="152997" y="1084502"/>
          <a:ext cx="1865749" cy="722589"/>
        </a:xfrm>
        <a:prstGeom prst="roundRect">
          <a:avLst>
            <a:gd name="adj" fmla="val 10000"/>
          </a:avLst>
        </a:prstGeom>
        <a:gradFill rotWithShape="1">
          <a:gsLst>
            <a:gs pos="0">
              <a:schemeClr val="accent3">
                <a:shade val="58000"/>
                <a:satMod val="150000"/>
              </a:schemeClr>
            </a:gs>
            <a:gs pos="72000">
              <a:schemeClr val="accent3">
                <a:tint val="90000"/>
                <a:satMod val="135000"/>
              </a:schemeClr>
            </a:gs>
            <a:gs pos="100000">
              <a:schemeClr val="accent3">
                <a:tint val="80000"/>
                <a:satMod val="15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dirty="0" smtClean="0"/>
            <a:t>SharePoint Server Setup</a:t>
          </a:r>
          <a:endParaRPr lang="nb-NO" sz="1700" kern="1200" dirty="0"/>
        </a:p>
      </dsp:txBody>
      <dsp:txXfrm>
        <a:off x="174161" y="1105666"/>
        <a:ext cx="1823421" cy="680261"/>
      </dsp:txXfrm>
    </dsp:sp>
    <dsp:sp modelId="{AC59C068-8843-48C8-99EB-2D37C77B6803}">
      <dsp:nvSpPr>
        <dsp:cNvPr id="0" name=""/>
        <dsp:cNvSpPr/>
      </dsp:nvSpPr>
      <dsp:spPr>
        <a:xfrm rot="5400000">
          <a:off x="950386" y="1825156"/>
          <a:ext cx="270971" cy="325165"/>
        </a:xfrm>
        <a:prstGeom prst="rightArrow">
          <a:avLst>
            <a:gd name="adj1" fmla="val 60000"/>
            <a:gd name="adj2" fmla="val 50000"/>
          </a:avLst>
        </a:prstGeom>
        <a:gradFill rotWithShape="1">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rot lat="0" lon="0" rev="0"/>
          </a:camera>
          <a:lightRig rig="balanced" dir="t">
            <a:rot lat="0" lon="0" rev="8700000"/>
          </a:lightRig>
        </a:scene3d>
        <a:sp3d z="-80000" prstMaterial="matte">
          <a:bevelT w="63500" h="63500" prst="coolSlant"/>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b-NO" sz="1200" kern="1200"/>
        </a:p>
      </dsp:txBody>
      <dsp:txXfrm rot="-5400000">
        <a:off x="988323" y="1852253"/>
        <a:ext cx="195099" cy="189680"/>
      </dsp:txXfrm>
    </dsp:sp>
    <dsp:sp modelId="{E87C0DE2-D140-4AE0-B61E-556B6F7333B7}">
      <dsp:nvSpPr>
        <dsp:cNvPr id="0" name=""/>
        <dsp:cNvSpPr/>
      </dsp:nvSpPr>
      <dsp:spPr>
        <a:xfrm>
          <a:off x="152997" y="2168386"/>
          <a:ext cx="1865749" cy="722589"/>
        </a:xfrm>
        <a:prstGeom prst="roundRect">
          <a:avLst>
            <a:gd name="adj" fmla="val 10000"/>
          </a:avLst>
        </a:prstGeom>
        <a:gradFill rotWithShape="1">
          <a:gsLst>
            <a:gs pos="0">
              <a:schemeClr val="accent3">
                <a:shade val="58000"/>
                <a:satMod val="150000"/>
              </a:schemeClr>
            </a:gs>
            <a:gs pos="72000">
              <a:schemeClr val="accent3">
                <a:tint val="90000"/>
                <a:satMod val="135000"/>
              </a:schemeClr>
            </a:gs>
            <a:gs pos="100000">
              <a:schemeClr val="accent3">
                <a:tint val="80000"/>
                <a:satMod val="15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dirty="0" smtClean="0"/>
            <a:t>SharePoint Server post setup config</a:t>
          </a:r>
          <a:endParaRPr lang="nb-NO" sz="1700" kern="1200" dirty="0"/>
        </a:p>
      </dsp:txBody>
      <dsp:txXfrm>
        <a:off x="174161" y="2189550"/>
        <a:ext cx="1823421" cy="680261"/>
      </dsp:txXfrm>
    </dsp:sp>
    <dsp:sp modelId="{8B51AD48-FF6F-499D-8A84-CE91611BC86E}">
      <dsp:nvSpPr>
        <dsp:cNvPr id="0" name=""/>
        <dsp:cNvSpPr/>
      </dsp:nvSpPr>
      <dsp:spPr>
        <a:xfrm rot="5400000">
          <a:off x="950386" y="2909041"/>
          <a:ext cx="270971" cy="325165"/>
        </a:xfrm>
        <a:prstGeom prst="rightArrow">
          <a:avLst>
            <a:gd name="adj1" fmla="val 60000"/>
            <a:gd name="adj2" fmla="val 50000"/>
          </a:avLst>
        </a:prstGeom>
        <a:gradFill rotWithShape="1">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rot lat="0" lon="0" rev="0"/>
          </a:camera>
          <a:lightRig rig="balanced" dir="t">
            <a:rot lat="0" lon="0" rev="8700000"/>
          </a:lightRig>
        </a:scene3d>
        <a:sp3d z="-80000" prstMaterial="matte">
          <a:bevelT w="63500" h="63500" prst="coolSlant"/>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b-NO" sz="1200" kern="1200"/>
        </a:p>
      </dsp:txBody>
      <dsp:txXfrm rot="-5400000">
        <a:off x="988323" y="2936138"/>
        <a:ext cx="195099" cy="189680"/>
      </dsp:txXfrm>
    </dsp:sp>
    <dsp:sp modelId="{2CBA04C8-44B0-475E-B4A5-157DBF63620F}">
      <dsp:nvSpPr>
        <dsp:cNvPr id="0" name=""/>
        <dsp:cNvSpPr/>
      </dsp:nvSpPr>
      <dsp:spPr>
        <a:xfrm>
          <a:off x="152997" y="3252271"/>
          <a:ext cx="1865749" cy="722589"/>
        </a:xfrm>
        <a:prstGeom prst="roundRect">
          <a:avLst>
            <a:gd name="adj" fmla="val 10000"/>
          </a:avLst>
        </a:prstGeom>
        <a:gradFill rotWithShape="1">
          <a:gsLst>
            <a:gs pos="0">
              <a:schemeClr val="accent3">
                <a:shade val="58000"/>
                <a:satMod val="150000"/>
              </a:schemeClr>
            </a:gs>
            <a:gs pos="72000">
              <a:schemeClr val="accent3">
                <a:tint val="90000"/>
                <a:satMod val="135000"/>
              </a:schemeClr>
            </a:gs>
            <a:gs pos="100000">
              <a:schemeClr val="accent3">
                <a:tint val="80000"/>
                <a:satMod val="15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dirty="0" smtClean="0"/>
            <a:t>Farm Config Wizard</a:t>
          </a:r>
          <a:endParaRPr lang="nb-NO" sz="1700" kern="1200" dirty="0"/>
        </a:p>
      </dsp:txBody>
      <dsp:txXfrm>
        <a:off x="174161" y="3273435"/>
        <a:ext cx="1823421" cy="680261"/>
      </dsp:txXfrm>
    </dsp:sp>
    <dsp:sp modelId="{8A4F9519-D257-4E96-9CB3-F6F2A8ADD8D9}">
      <dsp:nvSpPr>
        <dsp:cNvPr id="0" name=""/>
        <dsp:cNvSpPr/>
      </dsp:nvSpPr>
      <dsp:spPr>
        <a:xfrm rot="5400000">
          <a:off x="950386" y="3992925"/>
          <a:ext cx="270971" cy="325165"/>
        </a:xfrm>
        <a:prstGeom prst="rightArrow">
          <a:avLst>
            <a:gd name="adj1" fmla="val 60000"/>
            <a:gd name="adj2" fmla="val 50000"/>
          </a:avLst>
        </a:prstGeom>
        <a:gradFill rotWithShape="1">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rot lat="0" lon="0" rev="0"/>
          </a:camera>
          <a:lightRig rig="balanced" dir="t">
            <a:rot lat="0" lon="0" rev="8700000"/>
          </a:lightRig>
        </a:scene3d>
        <a:sp3d z="-80000" prstMaterial="matte">
          <a:bevelT w="63500" h="63500" prst="coolSlant"/>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b-NO" sz="1200" kern="1200"/>
        </a:p>
      </dsp:txBody>
      <dsp:txXfrm rot="-5400000">
        <a:off x="988323" y="4020022"/>
        <a:ext cx="195099" cy="189680"/>
      </dsp:txXfrm>
    </dsp:sp>
    <dsp:sp modelId="{829081B8-3136-4B07-8D11-46A04151ECE6}">
      <dsp:nvSpPr>
        <dsp:cNvPr id="0" name=""/>
        <dsp:cNvSpPr/>
      </dsp:nvSpPr>
      <dsp:spPr>
        <a:xfrm>
          <a:off x="152997" y="4336155"/>
          <a:ext cx="1865749" cy="722589"/>
        </a:xfrm>
        <a:prstGeom prst="roundRect">
          <a:avLst>
            <a:gd name="adj" fmla="val 10000"/>
          </a:avLst>
        </a:prstGeom>
        <a:gradFill rotWithShape="1">
          <a:gsLst>
            <a:gs pos="0">
              <a:schemeClr val="accent3">
                <a:shade val="58000"/>
                <a:satMod val="150000"/>
              </a:schemeClr>
            </a:gs>
            <a:gs pos="72000">
              <a:schemeClr val="accent3">
                <a:tint val="90000"/>
                <a:satMod val="135000"/>
              </a:schemeClr>
            </a:gs>
            <a:gs pos="100000">
              <a:schemeClr val="accent3">
                <a:tint val="80000"/>
                <a:satMod val="15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700" kern="1200" dirty="0" smtClean="0"/>
            <a:t>Search Dashboard</a:t>
          </a:r>
          <a:endParaRPr lang="nb-NO" sz="1700" kern="1200" dirty="0"/>
        </a:p>
      </dsp:txBody>
      <dsp:txXfrm>
        <a:off x="174161" y="4357319"/>
        <a:ext cx="1823421" cy="6802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5" Type="http://schemas.openxmlformats.org/officeDocument/2006/relationships/image" Target="../media/image28.emf"/><Relationship Id="rId4"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18" Type="http://schemas.openxmlformats.org/officeDocument/2006/relationships/image" Target="../media/image46.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45.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19" Type="http://schemas.openxmlformats.org/officeDocument/2006/relationships/image" Target="../media/image47.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Search Capabilities and Features in SharePoint 2010 </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Search Capabilities and Features in SharePoint 2010 </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4254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buFont typeface="Arial" pitchFamily="34" charset="0"/>
              <a:buNone/>
            </a:pPr>
            <a:endParaRPr lang="en-US" dirty="0"/>
          </a:p>
        </p:txBody>
      </p:sp>
    </p:spTree>
    <p:extLst>
      <p:ext uri="{BB962C8B-B14F-4D97-AF65-F5344CB8AC3E}">
        <p14:creationId xmlns:p14="http://schemas.microsoft.com/office/powerpoint/2010/main" val="233866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61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753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503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extLst>
      <p:ext uri="{BB962C8B-B14F-4D97-AF65-F5344CB8AC3E}">
        <p14:creationId xmlns:p14="http://schemas.microsoft.com/office/powerpoint/2010/main" val="1942310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2697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Tree>
    <p:extLst>
      <p:ext uri="{BB962C8B-B14F-4D97-AF65-F5344CB8AC3E}">
        <p14:creationId xmlns:p14="http://schemas.microsoft.com/office/powerpoint/2010/main" val="974882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pic>
        <p:nvPicPr>
          <p:cNvPr id="7" name="Picture 2" descr="\\server3\restrict\ftp_root\Clients\White_Whale\3-20015_MichalGideoni\Template_Art\SharePoint-Ignite-lockup-hor.png"/>
          <p:cNvPicPr>
            <a:picLocks noChangeAspect="1" noChangeArrowheads="1"/>
          </p:cNvPicPr>
          <p:nvPr userDrawn="1"/>
        </p:nvPicPr>
        <p:blipFill>
          <a:blip r:embed="rId3"/>
          <a:stretch>
            <a:fillRect/>
          </a:stretch>
        </p:blipFill>
        <p:spPr bwMode="auto">
          <a:xfrm>
            <a:off x="6947714" y="6390911"/>
            <a:ext cx="1815286" cy="261936"/>
          </a:xfrm>
          <a:prstGeom prst="rect">
            <a:avLst/>
          </a:prstGeom>
          <a:noFill/>
        </p:spPr>
      </p:pic>
      <p:sp>
        <p:nvSpPr>
          <p:cNvPr id="8" name="TextBox 7"/>
          <p:cNvSpPr txBox="1"/>
          <p:nvPr userDrawn="1"/>
        </p:nvSpPr>
        <p:spPr>
          <a:xfrm>
            <a:off x="142844" y="6643710"/>
            <a:ext cx="8858312" cy="276999"/>
          </a:xfrm>
          <a:prstGeom prst="rect">
            <a:avLst/>
          </a:prstGeom>
          <a:noFill/>
        </p:spPr>
        <p:txBody>
          <a:bodyPr wrap="square" lIns="0" tIns="0" rIns="0" bIns="0" rtlCol="0">
            <a:spAutoFit/>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000" dirty="0" smtClean="0">
                <a:gradFill>
                  <a:gsLst>
                    <a:gs pos="0">
                      <a:schemeClr val="tx1"/>
                    </a:gs>
                    <a:gs pos="86000">
                      <a:schemeClr val="tx1"/>
                    </a:gs>
                  </a:gsLst>
                  <a:lin ang="5400000" scaled="0"/>
                </a:gradFill>
              </a:rPr>
              <a:t>©2010 Microsoft Corporation. All rights reserved. RTM Content – Published April 2010</a:t>
            </a:r>
          </a:p>
          <a:p>
            <a:pPr>
              <a:lnSpc>
                <a:spcPct val="90000"/>
              </a:lnSpc>
            </a:pPr>
            <a:endParaRPr lang="en-US" sz="10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2399435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2323" y="1414199"/>
            <a:ext cx="4126177" cy="50749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50749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6"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pic>
        <p:nvPicPr>
          <p:cNvPr id="8" name="Picture 2" descr="\\server3\restrict\ftp_root\Clients\White_Whale\3-20015_MichalGideoni\Template_Art\SharePoint-Ignite-lockup-hor.png"/>
          <p:cNvPicPr>
            <a:picLocks noChangeAspect="1" noChangeArrowheads="1"/>
          </p:cNvPicPr>
          <p:nvPr userDrawn="1"/>
        </p:nvPicPr>
        <p:blipFill>
          <a:blip r:embed="rId2"/>
          <a:stretch>
            <a:fillRect/>
          </a:stretch>
        </p:blipFill>
        <p:spPr bwMode="auto">
          <a:xfrm>
            <a:off x="6947714" y="6390911"/>
            <a:ext cx="1815286" cy="261936"/>
          </a:xfrm>
          <a:prstGeom prst="rect">
            <a:avLst/>
          </a:prstGeom>
          <a:noFill/>
        </p:spPr>
      </p:pic>
      <p:sp>
        <p:nvSpPr>
          <p:cNvPr id="9" name="TextBox 8"/>
          <p:cNvSpPr txBox="1"/>
          <p:nvPr userDrawn="1"/>
        </p:nvSpPr>
        <p:spPr>
          <a:xfrm>
            <a:off x="142844" y="6643710"/>
            <a:ext cx="8858312" cy="276999"/>
          </a:xfrm>
          <a:prstGeom prst="rect">
            <a:avLst/>
          </a:prstGeom>
          <a:noFill/>
        </p:spPr>
        <p:txBody>
          <a:bodyPr wrap="square" lIns="0" tIns="0" rIns="0" bIns="0" rtlCol="0">
            <a:spAutoFit/>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000" dirty="0" smtClean="0">
                <a:gradFill>
                  <a:gsLst>
                    <a:gs pos="0">
                      <a:schemeClr val="tx1"/>
                    </a:gs>
                    <a:gs pos="86000">
                      <a:schemeClr val="tx1"/>
                    </a:gs>
                  </a:gsLst>
                  <a:lin ang="5400000" scaled="0"/>
                </a:gradFill>
              </a:rPr>
              <a:t>©2010 Microsoft Corporation. All rights reserved. RTM Content – Published April 2010</a:t>
            </a:r>
          </a:p>
          <a:p>
            <a:pPr>
              <a:lnSpc>
                <a:spcPct val="90000"/>
              </a:lnSpc>
            </a:pPr>
            <a:endParaRPr lang="en-US" sz="10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8669793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 id="2147483726" r:id="rId15"/>
    <p:sldLayoutId id="2147483727" r:id="rId16"/>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0.png"/><Relationship Id="rId3" Type="http://schemas.openxmlformats.org/officeDocument/2006/relationships/notesSlide" Target="../notesSlides/notesSlide20.xml"/><Relationship Id="rId7" Type="http://schemas.openxmlformats.org/officeDocument/2006/relationships/diagramColors" Target="../diagrams/colors2.xml"/><Relationship Id="rId12"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2.xml"/><Relationship Id="rId11" Type="http://schemas.openxmlformats.org/officeDocument/2006/relationships/image" Target="../media/image18.jpeg"/><Relationship Id="rId5" Type="http://schemas.openxmlformats.org/officeDocument/2006/relationships/diagramLayout" Target="../diagrams/layout2.xml"/><Relationship Id="rId10" Type="http://schemas.openxmlformats.org/officeDocument/2006/relationships/image" Target="../media/image17.jpeg"/><Relationship Id="rId4" Type="http://schemas.openxmlformats.org/officeDocument/2006/relationships/diagramData" Target="../diagrams/data2.xml"/><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5.bin"/><Relationship Id="rId3" Type="http://schemas.openxmlformats.org/officeDocument/2006/relationships/slideLayout" Target="../slideLayouts/slideLayout4.xml"/><Relationship Id="rId7" Type="http://schemas.openxmlformats.org/officeDocument/2006/relationships/oleObject" Target="../embeddings/oleObject2.bin"/><Relationship Id="rId12" Type="http://schemas.openxmlformats.org/officeDocument/2006/relationships/image" Target="../media/image27.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4.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6.emf"/><Relationship Id="rId4" Type="http://schemas.openxmlformats.org/officeDocument/2006/relationships/notesSlide" Target="../notesSlides/notesSlide23.xml"/><Relationship Id="rId9" Type="http://schemas.openxmlformats.org/officeDocument/2006/relationships/oleObject" Target="../embeddings/oleObject3.bin"/><Relationship Id="rId14" Type="http://schemas.openxmlformats.org/officeDocument/2006/relationships/image" Target="../media/image28.emf"/></Relationships>
</file>

<file path=ppt/slides/_rels/slide24.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10.bin"/><Relationship Id="rId18" Type="http://schemas.openxmlformats.org/officeDocument/2006/relationships/image" Target="../media/image35.emf"/><Relationship Id="rId26" Type="http://schemas.openxmlformats.org/officeDocument/2006/relationships/image" Target="../media/image39.emf"/><Relationship Id="rId39" Type="http://schemas.openxmlformats.org/officeDocument/2006/relationships/oleObject" Target="../embeddings/oleObject23.bin"/><Relationship Id="rId3" Type="http://schemas.openxmlformats.org/officeDocument/2006/relationships/slideLayout" Target="../slideLayouts/slideLayout8.xml"/><Relationship Id="rId21" Type="http://schemas.openxmlformats.org/officeDocument/2006/relationships/oleObject" Target="../embeddings/oleObject14.bin"/><Relationship Id="rId34" Type="http://schemas.openxmlformats.org/officeDocument/2006/relationships/image" Target="../media/image43.emf"/><Relationship Id="rId42" Type="http://schemas.openxmlformats.org/officeDocument/2006/relationships/image" Target="../media/image47.emf"/><Relationship Id="rId7" Type="http://schemas.openxmlformats.org/officeDocument/2006/relationships/oleObject" Target="../embeddings/oleObject7.bin"/><Relationship Id="rId12" Type="http://schemas.openxmlformats.org/officeDocument/2006/relationships/image" Target="../media/image32.emf"/><Relationship Id="rId17" Type="http://schemas.openxmlformats.org/officeDocument/2006/relationships/oleObject" Target="../embeddings/oleObject12.bin"/><Relationship Id="rId25" Type="http://schemas.openxmlformats.org/officeDocument/2006/relationships/oleObject" Target="../embeddings/oleObject16.bin"/><Relationship Id="rId33" Type="http://schemas.openxmlformats.org/officeDocument/2006/relationships/oleObject" Target="../embeddings/oleObject20.bin"/><Relationship Id="rId38" Type="http://schemas.openxmlformats.org/officeDocument/2006/relationships/image" Target="../media/image45.emf"/><Relationship Id="rId2" Type="http://schemas.openxmlformats.org/officeDocument/2006/relationships/tags" Target="../tags/tag4.xml"/><Relationship Id="rId16" Type="http://schemas.openxmlformats.org/officeDocument/2006/relationships/image" Target="../media/image34.emf"/><Relationship Id="rId20" Type="http://schemas.openxmlformats.org/officeDocument/2006/relationships/image" Target="../media/image36.emf"/><Relationship Id="rId29" Type="http://schemas.openxmlformats.org/officeDocument/2006/relationships/oleObject" Target="../embeddings/oleObject18.bin"/><Relationship Id="rId41" Type="http://schemas.openxmlformats.org/officeDocument/2006/relationships/oleObject" Target="../embeddings/oleObject24.bin"/><Relationship Id="rId1" Type="http://schemas.openxmlformats.org/officeDocument/2006/relationships/vmlDrawing" Target="../drawings/vmlDrawing2.vml"/><Relationship Id="rId6" Type="http://schemas.openxmlformats.org/officeDocument/2006/relationships/image" Target="../media/image29.emf"/><Relationship Id="rId11" Type="http://schemas.openxmlformats.org/officeDocument/2006/relationships/oleObject" Target="../embeddings/oleObject9.bin"/><Relationship Id="rId24" Type="http://schemas.openxmlformats.org/officeDocument/2006/relationships/image" Target="../media/image38.emf"/><Relationship Id="rId32" Type="http://schemas.openxmlformats.org/officeDocument/2006/relationships/image" Target="../media/image42.emf"/><Relationship Id="rId37" Type="http://schemas.openxmlformats.org/officeDocument/2006/relationships/oleObject" Target="../embeddings/oleObject22.bin"/><Relationship Id="rId40" Type="http://schemas.openxmlformats.org/officeDocument/2006/relationships/image" Target="../media/image46.emf"/><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image" Target="../media/image40.emf"/><Relationship Id="rId36" Type="http://schemas.openxmlformats.org/officeDocument/2006/relationships/image" Target="../media/image44.emf"/><Relationship Id="rId10" Type="http://schemas.openxmlformats.org/officeDocument/2006/relationships/image" Target="../media/image31.emf"/><Relationship Id="rId19" Type="http://schemas.openxmlformats.org/officeDocument/2006/relationships/oleObject" Target="../embeddings/oleObject13.bin"/><Relationship Id="rId31" Type="http://schemas.openxmlformats.org/officeDocument/2006/relationships/oleObject" Target="../embeddings/oleObject19.bin"/><Relationship Id="rId4" Type="http://schemas.openxmlformats.org/officeDocument/2006/relationships/notesSlide" Target="../notesSlides/notesSlide24.xml"/><Relationship Id="rId9" Type="http://schemas.openxmlformats.org/officeDocument/2006/relationships/oleObject" Target="../embeddings/oleObject8.bin"/><Relationship Id="rId14" Type="http://schemas.openxmlformats.org/officeDocument/2006/relationships/image" Target="../media/image33.emf"/><Relationship Id="rId22" Type="http://schemas.openxmlformats.org/officeDocument/2006/relationships/image" Target="../media/image37.emf"/><Relationship Id="rId27" Type="http://schemas.openxmlformats.org/officeDocument/2006/relationships/oleObject" Target="../embeddings/oleObject17.bin"/><Relationship Id="rId30" Type="http://schemas.openxmlformats.org/officeDocument/2006/relationships/image" Target="../media/image41.emf"/><Relationship Id="rId35" Type="http://schemas.openxmlformats.org/officeDocument/2006/relationships/oleObject" Target="../embeddings/oleObject21.bin"/><Relationship Id="rId43"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2"/>
            <a:ext cx="7043208" cy="1904747"/>
          </a:xfrm>
        </p:spPr>
        <p:txBody>
          <a:bodyPr/>
          <a:lstStyle/>
          <a:p>
            <a:r>
              <a:rPr lang="en-US" dirty="0" smtClean="0"/>
              <a:t/>
            </a:r>
            <a:br>
              <a:rPr lang="en-US" dirty="0" smtClean="0"/>
            </a:br>
            <a:r>
              <a:rPr lang="en-US" dirty="0" smtClean="0"/>
              <a:t>New Search Experience</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421388048"/>
      </p:ext>
    </p:extLst>
  </p:cSld>
  <p:clrMapOvr>
    <a:masterClrMapping/>
  </p:clrMapOvr>
  <p:transition advTm="404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is Social</a:t>
            </a:r>
            <a:endParaRPr lang="en-US" dirty="0"/>
          </a:p>
        </p:txBody>
      </p:sp>
      <p:pic>
        <p:nvPicPr>
          <p:cNvPr id="7" name="Picture 1"/>
          <p:cNvPicPr>
            <a:picLocks noChangeAspect="1" noChangeArrowheads="1"/>
          </p:cNvPicPr>
          <p:nvPr/>
        </p:nvPicPr>
        <p:blipFill>
          <a:blip r:embed="rId3"/>
          <a:srcRect/>
          <a:stretch>
            <a:fillRect/>
          </a:stretch>
        </p:blipFill>
        <p:spPr bwMode="auto">
          <a:xfrm>
            <a:off x="4800600" y="1981200"/>
            <a:ext cx="4495800" cy="3505200"/>
          </a:xfrm>
          <a:prstGeom prst="rect">
            <a:avLst/>
          </a:prstGeom>
          <a:noFill/>
          <a:ln w="9525">
            <a:noFill/>
            <a:miter lim="800000"/>
            <a:headEnd/>
            <a:tailEnd/>
          </a:ln>
          <a:scene3d>
            <a:camera prst="perspectiveContrastingLeftFacing"/>
            <a:lightRig rig="threePt" dir="t"/>
          </a:scene3d>
        </p:spPr>
      </p:pic>
      <p:sp>
        <p:nvSpPr>
          <p:cNvPr id="5" name="Text Placeholder 2"/>
          <p:cNvSpPr>
            <a:spLocks noGrp="1"/>
          </p:cNvSpPr>
          <p:nvPr>
            <p:ph type="body" sz="quarter" idx="10"/>
          </p:nvPr>
        </p:nvSpPr>
        <p:spPr>
          <a:xfrm>
            <a:off x="228600" y="1130820"/>
            <a:ext cx="5486400" cy="5041380"/>
          </a:xfrm>
        </p:spPr>
        <p:txBody>
          <a:bodyPr/>
          <a:lstStyle/>
          <a:p>
            <a:r>
              <a:rPr lang="en-US" sz="2800" dirty="0"/>
              <a:t>People finding experience</a:t>
            </a:r>
          </a:p>
          <a:p>
            <a:pPr lvl="1"/>
            <a:r>
              <a:rPr lang="en-US" sz="2400" dirty="0"/>
              <a:t>Front door to the office social network</a:t>
            </a:r>
          </a:p>
          <a:p>
            <a:pPr lvl="1"/>
            <a:r>
              <a:rPr lang="en-US" sz="2400" dirty="0"/>
              <a:t>Better expertise &amp; interest search</a:t>
            </a:r>
          </a:p>
          <a:p>
            <a:pPr lvl="2"/>
            <a:r>
              <a:rPr lang="en-US" sz="2000" dirty="0"/>
              <a:t>Email mining to bootstrap profiles with interests and colleagues</a:t>
            </a:r>
          </a:p>
          <a:p>
            <a:pPr lvl="1"/>
            <a:r>
              <a:rPr lang="en-US" sz="2400" dirty="0"/>
              <a:t>“Address book style” search</a:t>
            </a:r>
          </a:p>
          <a:p>
            <a:pPr lvl="2"/>
            <a:r>
              <a:rPr lang="en-US" sz="2000" dirty="0"/>
              <a:t>Phonetic name matching </a:t>
            </a:r>
          </a:p>
          <a:p>
            <a:pPr lvl="2"/>
            <a:r>
              <a:rPr lang="en-US" sz="2000" dirty="0"/>
              <a:t>Nickname matching</a:t>
            </a:r>
          </a:p>
          <a:p>
            <a:pPr lvl="1"/>
            <a:r>
              <a:rPr lang="en-US" sz="2400" dirty="0"/>
              <a:t>Relevance models tuned specifically for people search</a:t>
            </a:r>
          </a:p>
          <a:p>
            <a:pPr lvl="1"/>
            <a:r>
              <a:rPr lang="en-US" sz="2400" dirty="0"/>
              <a:t>Metadata refinement, better hit highlighting, recently authored content</a:t>
            </a:r>
          </a:p>
        </p:txBody>
      </p:sp>
    </p:spTree>
    <p:extLst>
      <p:ext uri="{BB962C8B-B14F-4D97-AF65-F5344CB8AC3E}">
        <p14:creationId xmlns:p14="http://schemas.microsoft.com/office/powerpoint/2010/main" val="488299484"/>
      </p:ext>
    </p:extLst>
  </p:cSld>
  <p:clrMapOvr>
    <a:masterClrMapping/>
  </p:clrMapOvr>
  <p:transition advTm="90062">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is Social</a:t>
            </a:r>
            <a:endParaRPr lang="en-US" dirty="0"/>
          </a:p>
        </p:txBody>
      </p:sp>
      <p:pic>
        <p:nvPicPr>
          <p:cNvPr id="6" name="Picture 1"/>
          <p:cNvPicPr>
            <a:picLocks noChangeAspect="1" noChangeArrowheads="1"/>
          </p:cNvPicPr>
          <p:nvPr/>
        </p:nvPicPr>
        <p:blipFill>
          <a:blip r:embed="rId3"/>
          <a:srcRect/>
          <a:stretch>
            <a:fillRect/>
          </a:stretch>
        </p:blipFill>
        <p:spPr bwMode="auto">
          <a:xfrm>
            <a:off x="4800600" y="1981200"/>
            <a:ext cx="4495800" cy="3505200"/>
          </a:xfrm>
          <a:prstGeom prst="rect">
            <a:avLst/>
          </a:prstGeom>
          <a:noFill/>
          <a:ln w="9525">
            <a:noFill/>
            <a:miter lim="800000"/>
            <a:headEnd/>
            <a:tailEnd/>
          </a:ln>
          <a:scene3d>
            <a:camera prst="perspectiveContrastingLeftFacing"/>
            <a:lightRig rig="threePt" dir="t"/>
          </a:scene3d>
        </p:spPr>
      </p:pic>
      <p:sp>
        <p:nvSpPr>
          <p:cNvPr id="5" name="Text Placeholder 2"/>
          <p:cNvSpPr>
            <a:spLocks noGrp="1"/>
          </p:cNvSpPr>
          <p:nvPr>
            <p:ph type="body" sz="quarter" idx="10"/>
          </p:nvPr>
        </p:nvSpPr>
        <p:spPr>
          <a:xfrm>
            <a:off x="228600" y="1371600"/>
            <a:ext cx="5486400" cy="4468916"/>
          </a:xfrm>
        </p:spPr>
        <p:txBody>
          <a:bodyPr/>
          <a:lstStyle/>
          <a:p>
            <a:r>
              <a:rPr lang="en-US" sz="2800" dirty="0"/>
              <a:t>Social behavior drives search quality</a:t>
            </a:r>
          </a:p>
          <a:p>
            <a:pPr lvl="1"/>
            <a:r>
              <a:rPr lang="en-US" sz="2400" dirty="0"/>
              <a:t>Search click through behavior drives relevance ranking</a:t>
            </a:r>
          </a:p>
          <a:p>
            <a:pPr lvl="1"/>
            <a:r>
              <a:rPr lang="en-US" sz="2400" dirty="0"/>
              <a:t>Query suggestions mined from search logs</a:t>
            </a:r>
          </a:p>
          <a:p>
            <a:pPr lvl="1"/>
            <a:r>
              <a:rPr lang="en-US" sz="2400" dirty="0"/>
              <a:t>Social tagging influences relevance ranking</a:t>
            </a:r>
          </a:p>
          <a:p>
            <a:pPr lvl="1"/>
            <a:r>
              <a:rPr lang="en-US" sz="2400" dirty="0"/>
              <a:t>Self search - to drive people to participate content</a:t>
            </a:r>
          </a:p>
          <a:p>
            <a:pPr lvl="1"/>
            <a:r>
              <a:rPr lang="en-US" sz="2400" dirty="0"/>
              <a:t>Social definitions extracted from indexed content</a:t>
            </a:r>
            <a:endParaRPr lang="en-US" dirty="0"/>
          </a:p>
        </p:txBody>
      </p:sp>
    </p:spTree>
    <p:extLst>
      <p:ext uri="{BB962C8B-B14F-4D97-AF65-F5344CB8AC3E}">
        <p14:creationId xmlns:p14="http://schemas.microsoft.com/office/powerpoint/2010/main" val="2629874888"/>
      </p:ext>
    </p:extLst>
  </p:cSld>
  <p:clrMapOvr>
    <a:masterClrMapping/>
  </p:clrMapOvr>
  <p:transition advTm="94171">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srcRect/>
          <a:stretch>
            <a:fillRect/>
          </a:stretch>
        </p:blipFill>
        <p:spPr bwMode="auto">
          <a:xfrm>
            <a:off x="2667000" y="2057400"/>
            <a:ext cx="6250836" cy="350520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a:t>Amplify the Impact of Knowledge &amp; Expertise</a:t>
            </a:r>
          </a:p>
        </p:txBody>
      </p:sp>
      <p:sp>
        <p:nvSpPr>
          <p:cNvPr id="5" name="Rectangle 4"/>
          <p:cNvSpPr/>
          <p:nvPr/>
        </p:nvSpPr>
        <p:spPr>
          <a:xfrm>
            <a:off x="214282" y="1290095"/>
            <a:ext cx="2916428" cy="892552"/>
          </a:xfrm>
          <a:prstGeom prst="rect">
            <a:avLst/>
          </a:prstGeom>
        </p:spPr>
        <p:txBody>
          <a:bodyPr wrap="square">
            <a:spAutoFit/>
          </a:bodyPr>
          <a:lstStyle/>
          <a:p>
            <a:pPr marL="4763" indent="-4763">
              <a:spcAft>
                <a:spcPts val="0"/>
              </a:spcAft>
            </a:pPr>
            <a:r>
              <a:rPr lang="en-US" sz="1600" b="1" dirty="0" smtClean="0">
                <a:solidFill>
                  <a:schemeClr val="tx1"/>
                </a:solidFill>
                <a:latin typeface="Segoe Semibold" pitchFamily="34" charset="0"/>
              </a:rPr>
              <a:t>Connect with expertise</a:t>
            </a:r>
          </a:p>
          <a:p>
            <a:pPr marL="4763" indent="-4763">
              <a:spcAft>
                <a:spcPts val="0"/>
              </a:spcAft>
            </a:pPr>
            <a:r>
              <a:rPr lang="en-US" sz="1200" dirty="0" smtClean="0">
                <a:solidFill>
                  <a:schemeClr val="tx1"/>
                </a:solidFill>
                <a:latin typeface="Segoe Light" pitchFamily="34" charset="0"/>
              </a:rPr>
              <a:t>using improved matching from</a:t>
            </a:r>
            <a:br>
              <a:rPr lang="en-US" sz="1200" dirty="0" smtClean="0">
                <a:solidFill>
                  <a:schemeClr val="tx1"/>
                </a:solidFill>
                <a:latin typeface="Segoe Light" pitchFamily="34" charset="0"/>
              </a:rPr>
            </a:br>
            <a:r>
              <a:rPr lang="en-US" sz="1200" dirty="0" smtClean="0">
                <a:solidFill>
                  <a:schemeClr val="tx1"/>
                </a:solidFill>
                <a:latin typeface="Segoe Light" pitchFamily="34" charset="0"/>
              </a:rPr>
              <a:t>mined Outlook mailbox data and </a:t>
            </a:r>
            <a:br>
              <a:rPr lang="en-US" sz="1200" dirty="0" smtClean="0">
                <a:solidFill>
                  <a:schemeClr val="tx1"/>
                </a:solidFill>
                <a:latin typeface="Segoe Light" pitchFamily="34" charset="0"/>
              </a:rPr>
            </a:br>
            <a:r>
              <a:rPr lang="en-US" sz="1200" dirty="0" smtClean="0">
                <a:solidFill>
                  <a:schemeClr val="tx1"/>
                </a:solidFill>
                <a:latin typeface="Segoe Light" pitchFamily="34" charset="0"/>
              </a:rPr>
              <a:t>SharePoint My Site profiles</a:t>
            </a:r>
          </a:p>
        </p:txBody>
      </p:sp>
      <p:sp>
        <p:nvSpPr>
          <p:cNvPr id="6" name="Rectangle 5"/>
          <p:cNvSpPr/>
          <p:nvPr/>
        </p:nvSpPr>
        <p:spPr>
          <a:xfrm>
            <a:off x="214282" y="2861731"/>
            <a:ext cx="2428892" cy="1138773"/>
          </a:xfrm>
          <a:prstGeom prst="rect">
            <a:avLst/>
          </a:prstGeom>
        </p:spPr>
        <p:txBody>
          <a:bodyPr wrap="square">
            <a:spAutoFit/>
          </a:bodyPr>
          <a:lstStyle/>
          <a:p>
            <a:pPr indent="1588">
              <a:spcAft>
                <a:spcPts val="0"/>
              </a:spcAft>
            </a:pPr>
            <a:r>
              <a:rPr lang="en-US" sz="1600" b="1" dirty="0" smtClean="0">
                <a:solidFill>
                  <a:schemeClr val="tx1"/>
                </a:solidFill>
                <a:latin typeface="Segoe Semibold" pitchFamily="34" charset="0"/>
              </a:rPr>
              <a:t>Improve relevance with use</a:t>
            </a:r>
          </a:p>
          <a:p>
            <a:pPr indent="1588">
              <a:spcAft>
                <a:spcPts val="0"/>
              </a:spcAft>
            </a:pPr>
            <a:r>
              <a:rPr lang="en-US" sz="1200" dirty="0" smtClean="0">
                <a:solidFill>
                  <a:schemeClr val="tx1"/>
                </a:solidFill>
                <a:latin typeface="Segoe Light" pitchFamily="34" charset="0"/>
              </a:rPr>
              <a:t>based on how people tag content in SharePoint and on click-through of search results</a:t>
            </a:r>
          </a:p>
        </p:txBody>
      </p:sp>
      <p:sp>
        <p:nvSpPr>
          <p:cNvPr id="7" name="Rectangle 6"/>
          <p:cNvSpPr/>
          <p:nvPr/>
        </p:nvSpPr>
        <p:spPr>
          <a:xfrm>
            <a:off x="214314" y="4566360"/>
            <a:ext cx="2428860" cy="1077218"/>
          </a:xfrm>
          <a:prstGeom prst="rect">
            <a:avLst/>
          </a:prstGeom>
        </p:spPr>
        <p:txBody>
          <a:bodyPr wrap="square">
            <a:spAutoFit/>
          </a:bodyPr>
          <a:lstStyle/>
          <a:p>
            <a:pPr indent="1588">
              <a:spcAft>
                <a:spcPts val="0"/>
              </a:spcAft>
            </a:pPr>
            <a:r>
              <a:rPr lang="en-US" sz="1600" b="1" dirty="0" smtClean="0">
                <a:solidFill>
                  <a:schemeClr val="tx1"/>
                </a:solidFill>
                <a:latin typeface="Segoe Semibold" pitchFamily="34" charset="0"/>
              </a:rPr>
              <a:t>Find people</a:t>
            </a:r>
          </a:p>
          <a:p>
            <a:pPr indent="1588">
              <a:spcAft>
                <a:spcPts val="0"/>
              </a:spcAft>
            </a:pPr>
            <a:r>
              <a:rPr lang="en-US" sz="1200" dirty="0" smtClean="0">
                <a:solidFill>
                  <a:schemeClr val="tx1"/>
                </a:solidFill>
                <a:latin typeface="Segoe Light" pitchFamily="34" charset="0"/>
              </a:rPr>
              <a:t>through nickname and phonetic matching, people specific refinement, tuned relevance models</a:t>
            </a:r>
          </a:p>
        </p:txBody>
      </p:sp>
      <p:grpSp>
        <p:nvGrpSpPr>
          <p:cNvPr id="3" name="Group 7"/>
          <p:cNvGrpSpPr/>
          <p:nvPr/>
        </p:nvGrpSpPr>
        <p:grpSpPr>
          <a:xfrm>
            <a:off x="5105400" y="1752600"/>
            <a:ext cx="1571637" cy="857256"/>
            <a:chOff x="4370734" y="6841212"/>
            <a:chExt cx="993085" cy="1092624"/>
          </a:xfrm>
        </p:grpSpPr>
        <p:cxnSp>
          <p:nvCxnSpPr>
            <p:cNvPr id="9" name="Straight Arrow Connector 8"/>
            <p:cNvCxnSpPr/>
            <p:nvPr/>
          </p:nvCxnSpPr>
          <p:spPr>
            <a:xfrm flipV="1">
              <a:off x="4415874" y="6858002"/>
              <a:ext cx="765726" cy="1075834"/>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4370734" y="6841212"/>
              <a:ext cx="993085" cy="651017"/>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smtClean="0">
                  <a:solidFill>
                    <a:prstClr val="white"/>
                  </a:solidFill>
                  <a:latin typeface="Segoe Semibold"/>
                  <a:ea typeface="+mn-ea"/>
                  <a:cs typeface="+mn-cs"/>
                </a:rPr>
                <a:t>Phonetic and nickname matching</a:t>
              </a:r>
              <a:endParaRPr lang="en-US" sz="1200" kern="1200" dirty="0">
                <a:solidFill>
                  <a:prstClr val="white"/>
                </a:solidFill>
                <a:latin typeface="Segoe Semibold"/>
                <a:ea typeface="+mn-ea"/>
                <a:cs typeface="+mn-cs"/>
              </a:endParaRPr>
            </a:p>
          </p:txBody>
        </p:sp>
      </p:grpSp>
      <p:grpSp>
        <p:nvGrpSpPr>
          <p:cNvPr id="4" name="Group 10"/>
          <p:cNvGrpSpPr/>
          <p:nvPr/>
        </p:nvGrpSpPr>
        <p:grpSpPr>
          <a:xfrm>
            <a:off x="7239000" y="3581400"/>
            <a:ext cx="1285884" cy="867966"/>
            <a:chOff x="4776996" y="6385952"/>
            <a:chExt cx="812524" cy="1106275"/>
          </a:xfrm>
        </p:grpSpPr>
        <p:cxnSp>
          <p:nvCxnSpPr>
            <p:cNvPr id="12" name="Straight Arrow Connector 11"/>
            <p:cNvCxnSpPr/>
            <p:nvPr/>
          </p:nvCxnSpPr>
          <p:spPr>
            <a:xfrm>
              <a:off x="4912416" y="6385952"/>
              <a:ext cx="269183" cy="472049"/>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4776996" y="6841210"/>
              <a:ext cx="812524" cy="651017"/>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smtClean="0">
                  <a:solidFill>
                    <a:prstClr val="white"/>
                  </a:solidFill>
                  <a:latin typeface="Segoe Semibold"/>
                  <a:ea typeface="+mn-ea"/>
                  <a:cs typeface="+mn-cs"/>
                </a:rPr>
                <a:t>Expertise identification</a:t>
              </a:r>
              <a:endParaRPr lang="en-US" sz="1200" kern="1200" dirty="0">
                <a:solidFill>
                  <a:prstClr val="white"/>
                </a:solidFill>
                <a:latin typeface="Segoe Semibold"/>
                <a:ea typeface="+mn-ea"/>
                <a:cs typeface="+mn-cs"/>
              </a:endParaRPr>
            </a:p>
          </p:txBody>
        </p:sp>
      </p:grpSp>
      <p:grpSp>
        <p:nvGrpSpPr>
          <p:cNvPr id="8" name="Group 13"/>
          <p:cNvGrpSpPr/>
          <p:nvPr/>
        </p:nvGrpSpPr>
        <p:grpSpPr>
          <a:xfrm>
            <a:off x="5029200" y="3657600"/>
            <a:ext cx="1428761" cy="888196"/>
            <a:chOff x="4891349" y="6385951"/>
            <a:chExt cx="902805" cy="1132056"/>
          </a:xfrm>
        </p:grpSpPr>
        <p:cxnSp>
          <p:nvCxnSpPr>
            <p:cNvPr id="15" name="Straight Arrow Connector 14"/>
            <p:cNvCxnSpPr/>
            <p:nvPr/>
          </p:nvCxnSpPr>
          <p:spPr>
            <a:xfrm>
              <a:off x="4912417" y="6385951"/>
              <a:ext cx="269182" cy="472048"/>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4891349" y="6866990"/>
              <a:ext cx="902805" cy="651017"/>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smtClean="0">
                  <a:solidFill>
                    <a:prstClr val="white"/>
                  </a:solidFill>
                  <a:latin typeface="Segoe Semibold"/>
                  <a:ea typeface="+mn-ea"/>
                  <a:cs typeface="+mn-cs"/>
                </a:rPr>
                <a:t>Recently authored content</a:t>
              </a:r>
              <a:endParaRPr lang="en-US" sz="1200" kern="1200" dirty="0">
                <a:solidFill>
                  <a:prstClr val="white"/>
                </a:solidFill>
                <a:latin typeface="Segoe Semibold"/>
                <a:ea typeface="+mn-ea"/>
                <a:cs typeface="+mn-cs"/>
              </a:endParaRPr>
            </a:p>
          </p:txBody>
        </p:sp>
      </p:grpSp>
      <p:grpSp>
        <p:nvGrpSpPr>
          <p:cNvPr id="11" name="Group 20"/>
          <p:cNvGrpSpPr/>
          <p:nvPr/>
        </p:nvGrpSpPr>
        <p:grpSpPr>
          <a:xfrm>
            <a:off x="2971800" y="1447800"/>
            <a:ext cx="1500198" cy="1500199"/>
            <a:chOff x="4667252" y="6791165"/>
            <a:chExt cx="1211263" cy="1096599"/>
          </a:xfrm>
        </p:grpSpPr>
        <p:cxnSp>
          <p:nvCxnSpPr>
            <p:cNvPr id="18" name="Straight Arrow Connector 17"/>
            <p:cNvCxnSpPr/>
            <p:nvPr/>
          </p:nvCxnSpPr>
          <p:spPr>
            <a:xfrm rot="5400000" flipH="1" flipV="1">
              <a:off x="4433623" y="7149310"/>
              <a:ext cx="1029762" cy="447146"/>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4667252" y="6791165"/>
              <a:ext cx="1211263" cy="522708"/>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smtClean="0">
                  <a:solidFill>
                    <a:prstClr val="white"/>
                  </a:solidFill>
                  <a:latin typeface="Segoe Semibold"/>
                  <a:ea typeface="+mn-ea"/>
                  <a:cs typeface="+mn-cs"/>
                </a:rPr>
                <a:t>Refine by focus, expertise, and other attributes</a:t>
              </a:r>
              <a:endParaRPr lang="en-US" sz="1200" kern="1200" dirty="0">
                <a:solidFill>
                  <a:prstClr val="white"/>
                </a:solidFill>
                <a:latin typeface="Segoe Semibold"/>
                <a:ea typeface="+mn-ea"/>
                <a:cs typeface="+mn-cs"/>
              </a:endParaRPr>
            </a:p>
          </p:txBody>
        </p:sp>
      </p:grpSp>
    </p:spTree>
    <p:extLst>
      <p:ext uri="{BB962C8B-B14F-4D97-AF65-F5344CB8AC3E}">
        <p14:creationId xmlns:p14="http://schemas.microsoft.com/office/powerpoint/2010/main" val="2262288502"/>
      </p:ext>
    </p:extLst>
  </p:cSld>
  <p:clrMapOvr>
    <a:masterClrMapping/>
  </p:clrMapOvr>
  <p:transition advTm="4773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664797"/>
          </a:xfrm>
        </p:spPr>
        <p:txBody>
          <a:bodyPr/>
          <a:lstStyle/>
          <a:p>
            <a:r>
              <a:rPr lang="en-US" dirty="0" smtClean="0"/>
              <a:t>Search Use in Social Data Delivery</a:t>
            </a:r>
            <a:endParaRPr lang="en-US" dirty="0"/>
          </a:p>
        </p:txBody>
      </p:sp>
      <p:sp>
        <p:nvSpPr>
          <p:cNvPr id="3" name="Text Placeholder 2"/>
          <p:cNvSpPr>
            <a:spLocks noGrp="1"/>
          </p:cNvSpPr>
          <p:nvPr>
            <p:ph type="body" sz="quarter" idx="10"/>
          </p:nvPr>
        </p:nvSpPr>
        <p:spPr>
          <a:xfrm>
            <a:off x="381000" y="1066800"/>
            <a:ext cx="8382000" cy="886397"/>
          </a:xfrm>
        </p:spPr>
        <p:txBody>
          <a:bodyPr/>
          <a:lstStyle/>
          <a:p>
            <a:r>
              <a:rPr lang="en-US" dirty="0" smtClean="0"/>
              <a:t>Search is used for data retrieval and trimming in other SharePoint social features</a:t>
            </a:r>
            <a:endParaRPr lang="en-US" dirty="0"/>
          </a:p>
        </p:txBody>
      </p:sp>
      <p:graphicFrame>
        <p:nvGraphicFramePr>
          <p:cNvPr id="4" name="Table 3"/>
          <p:cNvGraphicFramePr>
            <a:graphicFrameLocks noGrp="1"/>
          </p:cNvGraphicFramePr>
          <p:nvPr/>
        </p:nvGraphicFramePr>
        <p:xfrm>
          <a:off x="457200" y="2209800"/>
          <a:ext cx="8305800" cy="4028440"/>
        </p:xfrm>
        <a:graphic>
          <a:graphicData uri="http://schemas.openxmlformats.org/drawingml/2006/table">
            <a:tbl>
              <a:tblPr firstRow="1" bandRow="1">
                <a:tableStyleId>{5C22544A-7EE6-4342-B048-85BDC9FD1C3A}</a:tableStyleId>
              </a:tblPr>
              <a:tblGrid>
                <a:gridCol w="1981200"/>
                <a:gridCol w="3556000"/>
                <a:gridCol w="2768600"/>
              </a:tblGrid>
              <a:tr h="370840">
                <a:tc>
                  <a:txBody>
                    <a:bodyPr/>
                    <a:lstStyle/>
                    <a:p>
                      <a:r>
                        <a:rPr lang="en-US" dirty="0" smtClean="0"/>
                        <a:t>Feature</a:t>
                      </a:r>
                      <a:endParaRPr lang="en-US" dirty="0"/>
                    </a:p>
                  </a:txBody>
                  <a:tcPr/>
                </a:tc>
                <a:tc>
                  <a:txBody>
                    <a:bodyPr/>
                    <a:lstStyle/>
                    <a:p>
                      <a:r>
                        <a:rPr lang="en-US" dirty="0" smtClean="0"/>
                        <a:t>Action</a:t>
                      </a:r>
                      <a:endParaRPr lang="en-US" dirty="0"/>
                    </a:p>
                  </a:txBody>
                  <a:tcPr/>
                </a:tc>
                <a:tc>
                  <a:txBody>
                    <a:bodyPr/>
                    <a:lstStyle/>
                    <a:p>
                      <a:r>
                        <a:rPr lang="en-US" dirty="0" smtClean="0"/>
                        <a:t>Query</a:t>
                      </a:r>
                      <a:endParaRPr lang="en-US" dirty="0"/>
                    </a:p>
                  </a:txBody>
                  <a:tcPr/>
                </a:tc>
              </a:tr>
              <a:tr h="370840">
                <a:tc>
                  <a:txBody>
                    <a:bodyPr/>
                    <a:lstStyle/>
                    <a:p>
                      <a:r>
                        <a:rPr lang="en-US" dirty="0" smtClean="0"/>
                        <a:t>My Site Host home page</a:t>
                      </a:r>
                      <a:endParaRPr lang="en-US" dirty="0"/>
                    </a:p>
                  </a:txBody>
                  <a:tcPr/>
                </a:tc>
                <a:tc>
                  <a:txBody>
                    <a:bodyPr/>
                    <a:lstStyle/>
                    <a:p>
                      <a:r>
                        <a:rPr lang="en-US" dirty="0" smtClean="0"/>
                        <a:t>What’s New</a:t>
                      </a:r>
                      <a:r>
                        <a:rPr lang="en-US" baseline="0" dirty="0" smtClean="0"/>
                        <a:t> web part</a:t>
                      </a:r>
                      <a:endParaRPr lang="en-US" dirty="0"/>
                    </a:p>
                  </a:txBody>
                  <a:tcPr/>
                </a:tc>
                <a:tc>
                  <a:txBody>
                    <a:bodyPr/>
                    <a:lstStyle/>
                    <a:p>
                      <a:r>
                        <a:rPr lang="en-US" sz="1800" kern="1200" dirty="0" smtClean="0">
                          <a:solidFill>
                            <a:schemeClr val="dk1"/>
                          </a:solidFill>
                          <a:latin typeface="+mn-lt"/>
                          <a:ea typeface="+mn-ea"/>
                          <a:cs typeface="+mn-cs"/>
                        </a:rPr>
                        <a:t>Retrieves up to 40 recent activities from colleagues</a:t>
                      </a:r>
                      <a:endParaRPr lang="en-US" dirty="0"/>
                    </a:p>
                  </a:txBody>
                  <a:tcPr/>
                </a:tc>
              </a:tr>
              <a:tr h="370840">
                <a:tc>
                  <a:txBody>
                    <a:bodyPr/>
                    <a:lstStyle/>
                    <a:p>
                      <a:r>
                        <a:rPr lang="en-US" dirty="0" smtClean="0"/>
                        <a:t>Profile Page (person.aspx)</a:t>
                      </a:r>
                      <a:endParaRPr lang="en-US" dirty="0"/>
                    </a:p>
                  </a:txBody>
                  <a:tcPr/>
                </a:tc>
                <a:tc>
                  <a:txBody>
                    <a:bodyPr/>
                    <a:lstStyle/>
                    <a:p>
                      <a:r>
                        <a:rPr lang="en-US" dirty="0" smtClean="0"/>
                        <a:t>Recent</a:t>
                      </a:r>
                      <a:r>
                        <a:rPr lang="en-US" baseline="0" dirty="0" smtClean="0"/>
                        <a:t> Activities web part</a:t>
                      </a:r>
                      <a:endParaRPr lang="en-US" dirty="0"/>
                    </a:p>
                  </a:txBody>
                  <a:tcPr/>
                </a:tc>
                <a:tc>
                  <a:txBody>
                    <a:bodyPr/>
                    <a:lstStyle/>
                    <a:p>
                      <a:r>
                        <a:rPr lang="en-US" sz="1800" kern="1200" dirty="0" smtClean="0">
                          <a:solidFill>
                            <a:schemeClr val="dk1"/>
                          </a:solidFill>
                          <a:latin typeface="+mn-lt"/>
                          <a:ea typeface="+mn-ea"/>
                          <a:cs typeface="+mn-cs"/>
                        </a:rPr>
                        <a:t>Retrieves up to 10 recent activities for user</a:t>
                      </a:r>
                      <a:endParaRPr lang="en-US" dirty="0"/>
                    </a:p>
                  </a:txBody>
                  <a:tcPr/>
                </a:tc>
              </a:tr>
              <a:tr h="370840">
                <a:tc>
                  <a:txBody>
                    <a:bodyPr/>
                    <a:lstStyle/>
                    <a:p>
                      <a:r>
                        <a:rPr lang="en-US" dirty="0" smtClean="0"/>
                        <a:t>Tags and Notes page</a:t>
                      </a:r>
                      <a:endParaRPr lang="en-US" dirty="0"/>
                    </a:p>
                  </a:txBody>
                  <a:tcPr/>
                </a:tc>
                <a:tc>
                  <a:txBody>
                    <a:bodyPr/>
                    <a:lstStyle/>
                    <a:p>
                      <a:r>
                        <a:rPr lang="en-US" dirty="0" smtClean="0"/>
                        <a:t>Activities</a:t>
                      </a:r>
                      <a:r>
                        <a:rPr lang="en-US" baseline="0" dirty="0" smtClean="0"/>
                        <a:t> for Month web part</a:t>
                      </a:r>
                      <a:endParaRPr lang="en-US" dirty="0"/>
                    </a:p>
                  </a:txBody>
                  <a:tcPr/>
                </a:tc>
                <a:tc>
                  <a:txBody>
                    <a:bodyPr/>
                    <a:lstStyle/>
                    <a:p>
                      <a:r>
                        <a:rPr lang="en-US" sz="1800" kern="1200" dirty="0" smtClean="0">
                          <a:solidFill>
                            <a:schemeClr val="dk1"/>
                          </a:solidFill>
                          <a:latin typeface="+mn-lt"/>
                          <a:ea typeface="+mn-ea"/>
                          <a:cs typeface="+mn-cs"/>
                        </a:rPr>
                        <a:t>Retrieves up to 40 tags or notes based on activities for the specified month for user</a:t>
                      </a:r>
                      <a:endParaRPr lang="en-US" dirty="0"/>
                    </a:p>
                  </a:txBody>
                  <a:tcPr/>
                </a:tc>
              </a:tr>
              <a:tr h="370840">
                <a:tc>
                  <a:txBody>
                    <a:bodyPr/>
                    <a:lstStyle/>
                    <a:p>
                      <a:r>
                        <a:rPr lang="en-US" dirty="0" smtClean="0"/>
                        <a:t>Outlook Social Connector</a:t>
                      </a:r>
                      <a:endParaRPr lang="en-US" dirty="0"/>
                    </a:p>
                  </a:txBody>
                  <a:tcPr/>
                </a:tc>
                <a:tc>
                  <a:txBody>
                    <a:bodyPr/>
                    <a:lstStyle/>
                    <a:p>
                      <a:r>
                        <a:rPr lang="en-US" sz="1800" kern="1200" dirty="0" smtClean="0">
                          <a:solidFill>
                            <a:schemeClr val="dk1"/>
                          </a:solidFill>
                          <a:latin typeface="+mn-lt"/>
                          <a:ea typeface="+mn-ea"/>
                          <a:cs typeface="+mn-cs"/>
                        </a:rPr>
                        <a:t>OSC synchs every hour for every user. The response sends updates for colleagues since the last time OSC synched</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Retrieves all recent (since the last synch) activities from colleagues</a:t>
                      </a:r>
                    </a:p>
                    <a:p>
                      <a:endParaRPr lang="en-US" dirty="0"/>
                    </a:p>
                  </a:txBody>
                  <a:tcPr/>
                </a:tc>
              </a:tr>
            </a:tbl>
          </a:graphicData>
        </a:graphic>
      </p:graphicFrame>
    </p:spTree>
    <p:extLst>
      <p:ext uri="{BB962C8B-B14F-4D97-AF65-F5344CB8AC3E}">
        <p14:creationId xmlns:p14="http://schemas.microsoft.com/office/powerpoint/2010/main" val="5046623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Search Depends on Social</a:t>
            </a:r>
            <a:endParaRPr lang="en-US" dirty="0"/>
          </a:p>
        </p:txBody>
      </p:sp>
      <p:sp>
        <p:nvSpPr>
          <p:cNvPr id="3" name="Text Placeholder 2"/>
          <p:cNvSpPr>
            <a:spLocks noGrp="1"/>
          </p:cNvSpPr>
          <p:nvPr>
            <p:ph type="body" sz="quarter" idx="10"/>
          </p:nvPr>
        </p:nvSpPr>
        <p:spPr>
          <a:xfrm>
            <a:off x="381000" y="1447799"/>
            <a:ext cx="8382000" cy="1871282"/>
          </a:xfrm>
        </p:spPr>
        <p:txBody>
          <a:bodyPr/>
          <a:lstStyle/>
          <a:p>
            <a:r>
              <a:rPr lang="en-US" dirty="0" smtClean="0"/>
              <a:t>Some of the functionality in Search also depends on data from Social</a:t>
            </a:r>
          </a:p>
          <a:p>
            <a:r>
              <a:rPr lang="en-US" dirty="0" smtClean="0"/>
              <a:t>Only difference between SS and FS for social FS doesn’t index social tags</a:t>
            </a:r>
            <a:endParaRPr lang="en-US" dirty="0"/>
          </a:p>
        </p:txBody>
      </p:sp>
      <p:graphicFrame>
        <p:nvGraphicFramePr>
          <p:cNvPr id="5" name="Table 4"/>
          <p:cNvGraphicFramePr>
            <a:graphicFrameLocks noGrp="1"/>
          </p:cNvGraphicFramePr>
          <p:nvPr/>
        </p:nvGraphicFramePr>
        <p:xfrm>
          <a:off x="457199" y="3505200"/>
          <a:ext cx="8305801" cy="2392680"/>
        </p:xfrm>
        <a:graphic>
          <a:graphicData uri="http://schemas.openxmlformats.org/drawingml/2006/table">
            <a:tbl>
              <a:tblPr firstRow="1" bandRow="1">
                <a:tableStyleId>{5C22544A-7EE6-4342-B048-85BDC9FD1C3A}</a:tableStyleId>
              </a:tblPr>
              <a:tblGrid>
                <a:gridCol w="6892047"/>
                <a:gridCol w="706877"/>
                <a:gridCol w="706877"/>
              </a:tblGrid>
              <a:tr h="370840">
                <a:tc>
                  <a:txBody>
                    <a:bodyPr/>
                    <a:lstStyle/>
                    <a:p>
                      <a:r>
                        <a:rPr lang="en-US" dirty="0" smtClean="0"/>
                        <a:t>Feature </a:t>
                      </a:r>
                      <a:endParaRPr lang="en-US" dirty="0"/>
                    </a:p>
                  </a:txBody>
                  <a:tcPr/>
                </a:tc>
                <a:tc>
                  <a:txBody>
                    <a:bodyPr/>
                    <a:lstStyle/>
                    <a:p>
                      <a:pPr algn="ctr"/>
                      <a:r>
                        <a:rPr lang="en-US" dirty="0" smtClean="0"/>
                        <a:t>SS</a:t>
                      </a:r>
                      <a:endParaRPr lang="en-US" dirty="0"/>
                    </a:p>
                  </a:txBody>
                  <a:tcPr/>
                </a:tc>
                <a:tc>
                  <a:txBody>
                    <a:bodyPr/>
                    <a:lstStyle/>
                    <a:p>
                      <a:pPr algn="ctr"/>
                      <a:r>
                        <a:rPr lang="en-US" dirty="0" smtClean="0"/>
                        <a:t>FS</a:t>
                      </a:r>
                      <a:endParaRPr lang="en-US" dirty="0"/>
                    </a:p>
                  </a:txBody>
                  <a:tcPr/>
                </a:tc>
              </a:tr>
              <a:tr h="370840">
                <a:tc>
                  <a:txBody>
                    <a:bodyPr/>
                    <a:lstStyle/>
                    <a:p>
                      <a:r>
                        <a:rPr lang="en-US" sz="1800" kern="1200" dirty="0" smtClean="0">
                          <a:solidFill>
                            <a:schemeClr val="dk1"/>
                          </a:solidFill>
                          <a:latin typeface="+mn-lt"/>
                          <a:ea typeface="+mn-ea"/>
                          <a:cs typeface="+mn-cs"/>
                        </a:rPr>
                        <a:t>Core Results Page showing social tags (up to 5) for search results</a:t>
                      </a: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r>
                        <a:rPr lang="en-US" sz="1800" kern="1200" dirty="0" smtClean="0">
                          <a:solidFill>
                            <a:schemeClr val="dk1"/>
                          </a:solidFill>
                          <a:latin typeface="+mn-lt"/>
                          <a:ea typeface="+mn-ea"/>
                          <a:cs typeface="+mn-cs"/>
                        </a:rPr>
                        <a:t>Core Results Page Refinement by social tags</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sz="1800" kern="1200" dirty="0" smtClean="0">
                          <a:solidFill>
                            <a:schemeClr val="dk1"/>
                          </a:solidFill>
                          <a:latin typeface="+mn-lt"/>
                          <a:ea typeface="+mn-ea"/>
                          <a:cs typeface="+mn-cs"/>
                        </a:rPr>
                        <a:t>Core Results Page Refinement by Taxonomy data / Authoritative tags</a:t>
                      </a: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r>
                        <a:rPr lang="en-US" sz="1800" kern="1200" dirty="0" smtClean="0">
                          <a:solidFill>
                            <a:schemeClr val="dk1"/>
                          </a:solidFill>
                          <a:latin typeface="+mn-lt"/>
                          <a:ea typeface="+mn-ea"/>
                          <a:cs typeface="+mn-cs"/>
                        </a:rPr>
                        <a:t>All features on the people search tab - searching for people, searching for expertise, refining by people properties etc.</a:t>
                      </a: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pic>
        <p:nvPicPr>
          <p:cNvPr id="78850" name="Picture 2" descr="C:\Users\speschka\AppData\Local\Microsoft\Windows\Temporary Internet Files\Content.IE5\20YKSHPW\MCj04413100000[1].png"/>
          <p:cNvPicPr>
            <a:picLocks noChangeAspect="1" noChangeArrowheads="1"/>
          </p:cNvPicPr>
          <p:nvPr/>
        </p:nvPicPr>
        <p:blipFill>
          <a:blip r:embed="rId3"/>
          <a:srcRect/>
          <a:stretch>
            <a:fillRect/>
          </a:stretch>
        </p:blipFill>
        <p:spPr bwMode="auto">
          <a:xfrm>
            <a:off x="7467600" y="3810000"/>
            <a:ext cx="457200" cy="457200"/>
          </a:xfrm>
          <a:prstGeom prst="rect">
            <a:avLst/>
          </a:prstGeom>
          <a:noFill/>
        </p:spPr>
      </p:pic>
      <p:pic>
        <p:nvPicPr>
          <p:cNvPr id="78852" name="Picture 4" descr="C:\Users\speschka\AppData\Local\Microsoft\Windows\Temporary Internet Files\Content.IE5\9PDX5L8Z\MCj04325370000[1].png"/>
          <p:cNvPicPr>
            <a:picLocks noChangeAspect="1" noChangeArrowheads="1"/>
          </p:cNvPicPr>
          <p:nvPr/>
        </p:nvPicPr>
        <p:blipFill>
          <a:blip r:embed="rId4"/>
          <a:srcRect/>
          <a:stretch>
            <a:fillRect/>
          </a:stretch>
        </p:blipFill>
        <p:spPr bwMode="auto">
          <a:xfrm>
            <a:off x="8229600" y="3886200"/>
            <a:ext cx="304800" cy="304800"/>
          </a:xfrm>
          <a:prstGeom prst="rect">
            <a:avLst/>
          </a:prstGeom>
          <a:noFill/>
        </p:spPr>
      </p:pic>
      <p:pic>
        <p:nvPicPr>
          <p:cNvPr id="13" name="Picture 2" descr="C:\Users\speschka\AppData\Local\Microsoft\Windows\Temporary Internet Files\Content.IE5\20YKSHPW\MCj04413100000[1].png"/>
          <p:cNvPicPr>
            <a:picLocks noChangeAspect="1" noChangeArrowheads="1"/>
          </p:cNvPicPr>
          <p:nvPr/>
        </p:nvPicPr>
        <p:blipFill>
          <a:blip r:embed="rId3"/>
          <a:srcRect/>
          <a:stretch>
            <a:fillRect/>
          </a:stretch>
        </p:blipFill>
        <p:spPr bwMode="auto">
          <a:xfrm>
            <a:off x="7467600" y="4191000"/>
            <a:ext cx="457200" cy="457200"/>
          </a:xfrm>
          <a:prstGeom prst="rect">
            <a:avLst/>
          </a:prstGeom>
          <a:noFill/>
        </p:spPr>
      </p:pic>
      <p:pic>
        <p:nvPicPr>
          <p:cNvPr id="14" name="Picture 2" descr="C:\Users\speschka\AppData\Local\Microsoft\Windows\Temporary Internet Files\Content.IE5\20YKSHPW\MCj04413100000[1].png"/>
          <p:cNvPicPr>
            <a:picLocks noChangeAspect="1" noChangeArrowheads="1"/>
          </p:cNvPicPr>
          <p:nvPr/>
        </p:nvPicPr>
        <p:blipFill>
          <a:blip r:embed="rId3"/>
          <a:srcRect/>
          <a:stretch>
            <a:fillRect/>
          </a:stretch>
        </p:blipFill>
        <p:spPr bwMode="auto">
          <a:xfrm>
            <a:off x="7467600" y="4724400"/>
            <a:ext cx="457200" cy="457200"/>
          </a:xfrm>
          <a:prstGeom prst="rect">
            <a:avLst/>
          </a:prstGeom>
          <a:noFill/>
        </p:spPr>
      </p:pic>
      <p:pic>
        <p:nvPicPr>
          <p:cNvPr id="15" name="Picture 2" descr="C:\Users\speschka\AppData\Local\Microsoft\Windows\Temporary Internet Files\Content.IE5\20YKSHPW\MCj04413100000[1].png"/>
          <p:cNvPicPr>
            <a:picLocks noChangeAspect="1" noChangeArrowheads="1"/>
          </p:cNvPicPr>
          <p:nvPr/>
        </p:nvPicPr>
        <p:blipFill>
          <a:blip r:embed="rId3"/>
          <a:srcRect/>
          <a:stretch>
            <a:fillRect/>
          </a:stretch>
        </p:blipFill>
        <p:spPr bwMode="auto">
          <a:xfrm>
            <a:off x="7467600" y="5334000"/>
            <a:ext cx="457200" cy="457200"/>
          </a:xfrm>
          <a:prstGeom prst="rect">
            <a:avLst/>
          </a:prstGeom>
          <a:noFill/>
        </p:spPr>
      </p:pic>
      <p:pic>
        <p:nvPicPr>
          <p:cNvPr id="16" name="Picture 2" descr="C:\Users\speschka\AppData\Local\Microsoft\Windows\Temporary Internet Files\Content.IE5\20YKSHPW\MCj04413100000[1].png"/>
          <p:cNvPicPr>
            <a:picLocks noChangeAspect="1" noChangeArrowheads="1"/>
          </p:cNvPicPr>
          <p:nvPr/>
        </p:nvPicPr>
        <p:blipFill>
          <a:blip r:embed="rId3"/>
          <a:srcRect/>
          <a:stretch>
            <a:fillRect/>
          </a:stretch>
        </p:blipFill>
        <p:spPr bwMode="auto">
          <a:xfrm>
            <a:off x="8153400" y="4724400"/>
            <a:ext cx="457200" cy="457200"/>
          </a:xfrm>
          <a:prstGeom prst="rect">
            <a:avLst/>
          </a:prstGeom>
          <a:noFill/>
        </p:spPr>
      </p:pic>
      <p:pic>
        <p:nvPicPr>
          <p:cNvPr id="17" name="Picture 2" descr="C:\Users\speschka\AppData\Local\Microsoft\Windows\Temporary Internet Files\Content.IE5\20YKSHPW\MCj04413100000[1].png"/>
          <p:cNvPicPr>
            <a:picLocks noChangeAspect="1" noChangeArrowheads="1"/>
          </p:cNvPicPr>
          <p:nvPr/>
        </p:nvPicPr>
        <p:blipFill>
          <a:blip r:embed="rId3"/>
          <a:srcRect/>
          <a:stretch>
            <a:fillRect/>
          </a:stretch>
        </p:blipFill>
        <p:spPr bwMode="auto">
          <a:xfrm>
            <a:off x="8153400" y="5334000"/>
            <a:ext cx="457200" cy="457200"/>
          </a:xfrm>
          <a:prstGeom prst="rect">
            <a:avLst/>
          </a:prstGeom>
          <a:noFill/>
        </p:spPr>
      </p:pic>
      <p:pic>
        <p:nvPicPr>
          <p:cNvPr id="18" name="Picture 4" descr="C:\Users\speschka\AppData\Local\Microsoft\Windows\Temporary Internet Files\Content.IE5\9PDX5L8Z\MCj04325370000[1].png"/>
          <p:cNvPicPr>
            <a:picLocks noChangeAspect="1" noChangeArrowheads="1"/>
          </p:cNvPicPr>
          <p:nvPr/>
        </p:nvPicPr>
        <p:blipFill>
          <a:blip r:embed="rId4"/>
          <a:srcRect/>
          <a:stretch>
            <a:fillRect/>
          </a:stretch>
        </p:blipFill>
        <p:spPr bwMode="auto">
          <a:xfrm>
            <a:off x="8229600" y="4267200"/>
            <a:ext cx="304800" cy="304800"/>
          </a:xfrm>
          <a:prstGeom prst="rect">
            <a:avLst/>
          </a:prstGeom>
          <a:noFill/>
        </p:spPr>
      </p:pic>
    </p:spTree>
    <p:extLst>
      <p:ext uri="{BB962C8B-B14F-4D97-AF65-F5344CB8AC3E}">
        <p14:creationId xmlns:p14="http://schemas.microsoft.com/office/powerpoint/2010/main" val="4916957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2"/>
            <a:ext cx="7043208" cy="1904747"/>
          </a:xfrm>
        </p:spPr>
        <p:txBody>
          <a:bodyPr/>
          <a:lstStyle/>
          <a:p>
            <a:r>
              <a:rPr lang="en-US" dirty="0" smtClean="0"/>
              <a:t/>
            </a:r>
            <a:br>
              <a:rPr lang="en-US" dirty="0" smtClean="0"/>
            </a:br>
            <a:r>
              <a:rPr lang="en-US" dirty="0" smtClean="0"/>
              <a:t>Social Search</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937508239"/>
      </p:ext>
    </p:extLst>
  </p:cSld>
  <p:clrMapOvr>
    <a:masterClrMapping/>
  </p:clrMapOvr>
  <p:transition advTm="4046">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Search:</a:t>
            </a:r>
            <a:br>
              <a:rPr lang="en-US" dirty="0" smtClean="0"/>
            </a:br>
            <a:r>
              <a:rPr lang="en-US" dirty="0" smtClean="0"/>
              <a:t>Architecture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94296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Architecture and Design</a:t>
            </a:r>
            <a:endParaRPr lang="en-US" dirty="0"/>
          </a:p>
        </p:txBody>
      </p:sp>
      <p:sp>
        <p:nvSpPr>
          <p:cNvPr id="29698" name="Rectangle 9"/>
          <p:cNvSpPr>
            <a:spLocks noGrp="1" noChangeArrowheads="1"/>
          </p:cNvSpPr>
          <p:nvPr>
            <p:ph type="body" sz="quarter" idx="10"/>
          </p:nvPr>
        </p:nvSpPr>
        <p:spPr>
          <a:xfrm>
            <a:off x="381000" y="1447799"/>
            <a:ext cx="8382000" cy="2474524"/>
          </a:xfrm>
        </p:spPr>
        <p:txBody>
          <a:bodyPr/>
          <a:lstStyle/>
          <a:p>
            <a:r>
              <a:rPr lang="en-US" dirty="0" smtClean="0"/>
              <a:t>Deployment and management</a:t>
            </a:r>
          </a:p>
          <a:p>
            <a:r>
              <a:rPr lang="en-US" dirty="0" smtClean="0"/>
              <a:t>Scale-Out architecture</a:t>
            </a:r>
          </a:p>
          <a:p>
            <a:pPr lvl="1"/>
            <a:r>
              <a:rPr lang="en-US" dirty="0" smtClean="0"/>
              <a:t>Introduction to concepts</a:t>
            </a:r>
          </a:p>
          <a:p>
            <a:pPr lvl="1"/>
            <a:r>
              <a:rPr lang="en-US" dirty="0" smtClean="0"/>
              <a:t>Scale-out features and options</a:t>
            </a:r>
          </a:p>
          <a:p>
            <a:r>
              <a:rPr lang="en-US" dirty="0" smtClean="0"/>
              <a:t>Other engine enhancements</a:t>
            </a:r>
            <a:endParaRPr lang="en-US" dirty="0"/>
          </a:p>
        </p:txBody>
      </p:sp>
    </p:spTree>
    <p:extLst>
      <p:ext uri="{BB962C8B-B14F-4D97-AF65-F5344CB8AC3E}">
        <p14:creationId xmlns:p14="http://schemas.microsoft.com/office/powerpoint/2010/main" val="3755792287"/>
      </p:ext>
    </p:extLst>
  </p:cSld>
  <p:clrMapOvr>
    <a:masterClrMapping/>
  </p:clrMapOvr>
  <p:transition advTm="113421">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lstStyle/>
          <a:p>
            <a:r>
              <a:rPr lang="en-US" sz="3600" dirty="0" smtClean="0"/>
              <a:t>Advances in Deployment and Management</a:t>
            </a:r>
            <a:br>
              <a:rPr lang="en-US" sz="3600" dirty="0" smtClean="0"/>
            </a:br>
            <a:r>
              <a:rPr lang="en-US" sz="3600" dirty="0">
                <a:gradFill>
                  <a:gsLst>
                    <a:gs pos="50000">
                      <a:schemeClr val="tx2"/>
                    </a:gs>
                    <a:gs pos="100000">
                      <a:schemeClr val="tx2"/>
                    </a:gs>
                  </a:gsLst>
                  <a:lin ang="5400000" scaled="0"/>
                </a:gradFill>
              </a:rPr>
              <a:t>Lowering the TCO for </a:t>
            </a:r>
            <a:r>
              <a:rPr lang="en-US" sz="3600" dirty="0" smtClean="0">
                <a:gradFill>
                  <a:gsLst>
                    <a:gs pos="50000">
                      <a:schemeClr val="tx2"/>
                    </a:gs>
                    <a:gs pos="100000">
                      <a:schemeClr val="tx2"/>
                    </a:gs>
                  </a:gsLst>
                  <a:lin ang="5400000" scaled="0"/>
                </a:gradFill>
              </a:rPr>
              <a:t>Search</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6516874"/>
              </p:ext>
            </p:extLst>
          </p:nvPr>
        </p:nvGraphicFramePr>
        <p:xfrm>
          <a:off x="381000" y="1447800"/>
          <a:ext cx="8382000" cy="493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470766"/>
      </p:ext>
    </p:extLst>
  </p:cSld>
  <p:clrMapOvr>
    <a:masterClrMapping/>
  </p:clrMapOvr>
  <p:transition advTm="116609">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Search Capabilities and Features in SharePoint 2010 </a:t>
            </a:r>
          </a:p>
        </p:txBody>
      </p:sp>
      <p:sp>
        <p:nvSpPr>
          <p:cNvPr id="3" name="Subtitle 2"/>
          <p:cNvSpPr>
            <a:spLocks noGrp="1"/>
          </p:cNvSpPr>
          <p:nvPr>
            <p:ph type="subTitle" idx="1"/>
          </p:nvPr>
        </p:nvSpPr>
        <p:spPr>
          <a:xfrm>
            <a:off x="730249" y="4752404"/>
            <a:ext cx="7681914" cy="1329595"/>
          </a:xfrm>
        </p:spPr>
        <p:txBody>
          <a:bodyPr/>
          <a:lstStyle/>
          <a:p>
            <a:r>
              <a:rPr lang="en-US" dirty="0" smtClean="0">
                <a:solidFill>
                  <a:schemeClr val="tx1"/>
                </a:solidFill>
              </a:rPr>
              <a:t>Name</a:t>
            </a:r>
          </a:p>
          <a:p>
            <a:r>
              <a:rPr lang="en-US" dirty="0" smtClean="0">
                <a:solidFill>
                  <a:schemeClr val="tx1"/>
                </a:solidFill>
              </a:rPr>
              <a:t>Title</a:t>
            </a:r>
          </a:p>
          <a:p>
            <a:r>
              <a:rPr lang="en-US" dirty="0" smtClean="0">
                <a:solidFill>
                  <a:schemeClr val="tx1"/>
                </a:solidFill>
              </a:rPr>
              <a:t>Company</a:t>
            </a:r>
            <a:endParaRPr lang="en-US" dirty="0">
              <a:solidFill>
                <a:schemeClr val="tx1"/>
              </a:solidFill>
            </a:endParaRPr>
          </a:p>
        </p:txBody>
      </p:sp>
    </p:spTree>
    <p:extLst>
      <p:ext uri="{BB962C8B-B14F-4D97-AF65-F5344CB8AC3E}">
        <p14:creationId xmlns:p14="http://schemas.microsoft.com/office/powerpoint/2010/main" val="149819467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a:t>Deployment simplicity</a:t>
            </a:r>
          </a:p>
        </p:txBody>
      </p:sp>
      <p:graphicFrame>
        <p:nvGraphicFramePr>
          <p:cNvPr id="4" name="Content Placeholder 3"/>
          <p:cNvGraphicFramePr>
            <a:graphicFrameLocks noGrp="1"/>
          </p:cNvGraphicFramePr>
          <p:nvPr>
            <p:extLst>
              <p:ext uri="{D42A27DB-BD31-4B8C-83A1-F6EECF244321}">
                <p14:modId xmlns:p14="http://schemas.microsoft.com/office/powerpoint/2010/main" val="2164770811"/>
              </p:ext>
            </p:extLst>
          </p:nvPr>
        </p:nvGraphicFramePr>
        <p:xfrm>
          <a:off x="3366566" y="960437"/>
          <a:ext cx="2171744" cy="5059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8" descr="\\glenatest1\public\Prereq Tool.jpg"/>
          <p:cNvPicPr>
            <a:picLocks noChangeAspect="1" noChangeArrowheads="1"/>
          </p:cNvPicPr>
          <p:nvPr/>
        </p:nvPicPr>
        <p:blipFill>
          <a:blip r:embed="rId9" cstate="print"/>
          <a:srcRect/>
          <a:stretch>
            <a:fillRect/>
          </a:stretch>
        </p:blipFill>
        <p:spPr bwMode="auto">
          <a:xfrm>
            <a:off x="5995510" y="381000"/>
            <a:ext cx="2438400" cy="1696123"/>
          </a:xfrm>
          <a:prstGeom prst="rect">
            <a:avLst/>
          </a:prstGeom>
          <a:noFill/>
          <a:scene3d>
            <a:camera prst="isometricOffAxis2Left"/>
            <a:lightRig rig="threePt" dir="t"/>
          </a:scene3d>
        </p:spPr>
      </p:pic>
      <p:pic>
        <p:nvPicPr>
          <p:cNvPr id="6" name="Picture 9" descr="C:\Users\glena\AppData\Local\Microsoft\Windows\Temporary Internet Files\Content.Outlook\WQ99AS9P\15.jpg"/>
          <p:cNvPicPr>
            <a:picLocks noChangeAspect="1" noChangeArrowheads="1"/>
          </p:cNvPicPr>
          <p:nvPr/>
        </p:nvPicPr>
        <p:blipFill>
          <a:blip r:embed="rId10" cstate="print"/>
          <a:srcRect/>
          <a:stretch>
            <a:fillRect/>
          </a:stretch>
        </p:blipFill>
        <p:spPr bwMode="auto">
          <a:xfrm>
            <a:off x="882185" y="1600200"/>
            <a:ext cx="2065325" cy="1676400"/>
          </a:xfrm>
          <a:prstGeom prst="rect">
            <a:avLst/>
          </a:prstGeom>
          <a:noFill/>
          <a:scene3d>
            <a:camera prst="isometricOffAxis1Right"/>
            <a:lightRig rig="threePt" dir="t"/>
          </a:scene3d>
        </p:spPr>
      </p:pic>
      <p:pic>
        <p:nvPicPr>
          <p:cNvPr id="7" name="Picture 10" descr="C:\Users\glena\AppData\Local\Microsoft\Windows\Temporary Internet Files\Content.Outlook\WQ99AS9P\24.jpg"/>
          <p:cNvPicPr>
            <a:picLocks noChangeAspect="1" noChangeArrowheads="1"/>
          </p:cNvPicPr>
          <p:nvPr/>
        </p:nvPicPr>
        <p:blipFill>
          <a:blip r:embed="rId11" cstate="print"/>
          <a:srcRect/>
          <a:stretch>
            <a:fillRect/>
          </a:stretch>
        </p:blipFill>
        <p:spPr bwMode="auto">
          <a:xfrm>
            <a:off x="6022502" y="2590800"/>
            <a:ext cx="2030408" cy="1732877"/>
          </a:xfrm>
          <a:prstGeom prst="rect">
            <a:avLst/>
          </a:prstGeom>
          <a:noFill/>
          <a:scene3d>
            <a:camera prst="isometricOffAxis2Left"/>
            <a:lightRig rig="threePt" dir="t"/>
          </a:scene3d>
        </p:spPr>
      </p:pic>
      <p:pic>
        <p:nvPicPr>
          <p:cNvPr id="8" name="Picture 14"/>
          <p:cNvPicPr>
            <a:picLocks noChangeAspect="1" noChangeArrowheads="1"/>
          </p:cNvPicPr>
          <p:nvPr/>
        </p:nvPicPr>
        <p:blipFill>
          <a:blip r:embed="rId12" cstate="print"/>
          <a:srcRect/>
          <a:stretch>
            <a:fillRect/>
          </a:stretch>
        </p:blipFill>
        <p:spPr bwMode="auto">
          <a:xfrm>
            <a:off x="306480" y="3581401"/>
            <a:ext cx="2622578" cy="1905000"/>
          </a:xfrm>
          <a:prstGeom prst="rect">
            <a:avLst/>
          </a:prstGeom>
          <a:noFill/>
          <a:ln w="9525">
            <a:noFill/>
            <a:miter lim="800000"/>
            <a:headEnd/>
            <a:tailEnd/>
          </a:ln>
          <a:effectLst/>
          <a:scene3d>
            <a:camera prst="isometricOffAxis1Right"/>
            <a:lightRig rig="threePt" dir="t"/>
          </a:scene3d>
        </p:spPr>
      </p:pic>
      <p:sp>
        <p:nvSpPr>
          <p:cNvPr id="9" name="Right Arrow 8"/>
          <p:cNvSpPr/>
          <p:nvPr/>
        </p:nvSpPr>
        <p:spPr>
          <a:xfrm>
            <a:off x="5486400" y="1066800"/>
            <a:ext cx="4572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ight Arrow 9"/>
          <p:cNvSpPr/>
          <p:nvPr/>
        </p:nvSpPr>
        <p:spPr>
          <a:xfrm>
            <a:off x="5486400" y="3276600"/>
            <a:ext cx="4572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ight Arrow 10"/>
          <p:cNvSpPr/>
          <p:nvPr/>
        </p:nvSpPr>
        <p:spPr>
          <a:xfrm>
            <a:off x="5486400" y="5410200"/>
            <a:ext cx="4572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ight Arrow 11"/>
          <p:cNvSpPr/>
          <p:nvPr/>
        </p:nvSpPr>
        <p:spPr>
          <a:xfrm rot="10800000">
            <a:off x="2971800" y="2133600"/>
            <a:ext cx="4572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ight Arrow 12"/>
          <p:cNvSpPr/>
          <p:nvPr/>
        </p:nvSpPr>
        <p:spPr>
          <a:xfrm rot="10800000">
            <a:off x="2971800" y="4343400"/>
            <a:ext cx="457200" cy="457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4" name="Picture 15"/>
          <p:cNvPicPr>
            <a:picLocks noChangeAspect="1" noChangeArrowheads="1"/>
          </p:cNvPicPr>
          <p:nvPr/>
        </p:nvPicPr>
        <p:blipFill>
          <a:blip r:embed="rId13" cstate="print"/>
          <a:srcRect/>
          <a:stretch>
            <a:fillRect/>
          </a:stretch>
        </p:blipFill>
        <p:spPr bwMode="auto">
          <a:xfrm>
            <a:off x="6019800" y="4572000"/>
            <a:ext cx="2194145" cy="2057400"/>
          </a:xfrm>
          <a:prstGeom prst="rect">
            <a:avLst/>
          </a:prstGeom>
          <a:noFill/>
          <a:ln w="9525">
            <a:noFill/>
            <a:miter lim="800000"/>
            <a:headEnd/>
            <a:tailEnd/>
          </a:ln>
          <a:effectLst/>
          <a:scene3d>
            <a:camera prst="isometricOffAxis2Left"/>
            <a:lightRig rig="threePt" dir="t"/>
          </a:scene3d>
        </p:spPr>
      </p:pic>
    </p:spTree>
    <p:custDataLst>
      <p:tags r:id="rId1"/>
    </p:custDataLst>
    <p:extLst>
      <p:ext uri="{BB962C8B-B14F-4D97-AF65-F5344CB8AC3E}">
        <p14:creationId xmlns:p14="http://schemas.microsoft.com/office/powerpoint/2010/main" val="3002084381"/>
      </p:ext>
    </p:extLst>
  </p:cSld>
  <p:clrMapOvr>
    <a:masterClrMapping/>
  </p:clrMapOvr>
  <p:transition advTm="22239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Scale-Out Architecture</a:t>
            </a:r>
            <a:endParaRPr lang="en-US" dirty="0"/>
          </a:p>
        </p:txBody>
      </p:sp>
      <p:sp>
        <p:nvSpPr>
          <p:cNvPr id="3" name="Text Placeholder 2"/>
          <p:cNvSpPr>
            <a:spLocks noGrp="1"/>
          </p:cNvSpPr>
          <p:nvPr>
            <p:ph type="body" sz="quarter" idx="10"/>
          </p:nvPr>
        </p:nvSpPr>
        <p:spPr>
          <a:xfrm>
            <a:off x="381000" y="1420813"/>
            <a:ext cx="8382000" cy="3354765"/>
          </a:xfrm>
        </p:spPr>
        <p:txBody>
          <a:bodyPr/>
          <a:lstStyle/>
          <a:p>
            <a:r>
              <a:rPr lang="en-US" dirty="0" smtClean="0"/>
              <a:t>2010 Core Engine tenets:</a:t>
            </a:r>
          </a:p>
          <a:p>
            <a:pPr lvl="1"/>
            <a:r>
              <a:rPr lang="en-US" dirty="0" smtClean="0"/>
              <a:t>Sub-second query latencies at large scale</a:t>
            </a:r>
          </a:p>
          <a:p>
            <a:pPr lvl="1"/>
            <a:r>
              <a:rPr lang="en-US" dirty="0" smtClean="0"/>
              <a:t>Fresher indexes</a:t>
            </a:r>
          </a:p>
          <a:p>
            <a:pPr lvl="1"/>
            <a:r>
              <a:rPr lang="en-US" dirty="0" smtClean="0"/>
              <a:t>Better resiliency/higher availability</a:t>
            </a:r>
            <a:endParaRPr lang="en-US" dirty="0"/>
          </a:p>
          <a:p>
            <a:r>
              <a:rPr lang="en-US" dirty="0" smtClean="0"/>
              <a:t>Basic philosophy</a:t>
            </a:r>
          </a:p>
          <a:p>
            <a:pPr lvl="1"/>
            <a:r>
              <a:rPr lang="en-US" dirty="0" smtClean="0"/>
              <a:t>Componentize the system</a:t>
            </a:r>
          </a:p>
          <a:p>
            <a:pPr lvl="1"/>
            <a:r>
              <a:rPr lang="en-US" dirty="0" smtClean="0"/>
              <a:t>Remove system bottleneck through scale-out</a:t>
            </a:r>
            <a:endParaRPr lang="en-US" sz="3600" dirty="0"/>
          </a:p>
        </p:txBody>
      </p:sp>
    </p:spTree>
    <p:extLst>
      <p:ext uri="{BB962C8B-B14F-4D97-AF65-F5344CB8AC3E}">
        <p14:creationId xmlns:p14="http://schemas.microsoft.com/office/powerpoint/2010/main" val="1595135742"/>
      </p:ext>
    </p:extLst>
  </p:cSld>
  <p:clrMapOvr>
    <a:masterClrMapping/>
  </p:clrMapOvr>
  <p:transition advTm="4514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00600" y="2362200"/>
            <a:ext cx="14478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t>Query Object Model</a:t>
            </a:r>
            <a:endParaRPr lang="en-US" sz="1000" b="1" dirty="0"/>
          </a:p>
        </p:txBody>
      </p:sp>
      <p:sp>
        <p:nvSpPr>
          <p:cNvPr id="5" name="Rectangle 4"/>
          <p:cNvSpPr/>
          <p:nvPr/>
        </p:nvSpPr>
        <p:spPr bwMode="auto">
          <a:xfrm>
            <a:off x="304800" y="990600"/>
            <a:ext cx="3505200" cy="5410200"/>
          </a:xfrm>
          <a:prstGeom prst="rect">
            <a:avLst/>
          </a:prstGeom>
          <a:solidFill>
            <a:schemeClr val="dk1">
              <a:alpha val="5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137160"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Semibold" pitchFamily="34" charset="0"/>
              </a:rPr>
              <a:t>Concepts </a:t>
            </a:r>
          </a:p>
        </p:txBody>
      </p:sp>
      <p:sp>
        <p:nvSpPr>
          <p:cNvPr id="6" name="Title 1"/>
          <p:cNvSpPr txBox="1">
            <a:spLocks/>
          </p:cNvSpPr>
          <p:nvPr/>
        </p:nvSpPr>
        <p:spPr>
          <a:xfrm>
            <a:off x="381000" y="304800"/>
            <a:ext cx="8380412" cy="498598"/>
          </a:xfrm>
          <a:prstGeom prst="rect">
            <a:avLst/>
          </a:prstGeom>
        </p:spPr>
        <p:txBody>
          <a:bodyPr vert="horz" wrap="square" lIns="0" tIns="0" rIns="0" bIns="0" rtlCol="0" anchor="t">
            <a:normAutofit fontScale="90000" lnSpcReduction="20000"/>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outerShdw blurRad="50800" dist="38100" dir="5400000" algn="t" rotWithShape="0">
                    <a:prstClr val="black">
                      <a:alpha val="20000"/>
                    </a:prstClr>
                  </a:outerShdw>
                </a:effectLst>
                <a:latin typeface="Segoe UI" pitchFamily="34" charset="0"/>
                <a:ea typeface="+mn-ea"/>
                <a:cs typeface="Arial" charset="0"/>
              </a:defRPr>
            </a:lvl1pPr>
          </a:lstStyle>
          <a:p>
            <a:r>
              <a:rPr lang="en-US" sz="4900" dirty="0" smtClean="0">
                <a:effectLst/>
              </a:rPr>
              <a:t>Search Technology C</a:t>
            </a:r>
            <a:r>
              <a:rPr lang="en-US" sz="4900" dirty="0" smtClean="0"/>
              <a:t>oncepts</a:t>
            </a:r>
            <a:endParaRPr lang="en-US" sz="2700" dirty="0">
              <a:solidFill>
                <a:schemeClr val="tx1"/>
              </a:solidFill>
            </a:endParaRPr>
          </a:p>
        </p:txBody>
      </p:sp>
      <p:sp>
        <p:nvSpPr>
          <p:cNvPr id="7" name="Content Placeholder 31"/>
          <p:cNvSpPr txBox="1">
            <a:spLocks/>
          </p:cNvSpPr>
          <p:nvPr/>
        </p:nvSpPr>
        <p:spPr>
          <a:xfrm>
            <a:off x="457200" y="5713413"/>
            <a:ext cx="3200400" cy="611187"/>
          </a:xfrm>
          <a:prstGeom prst="rect">
            <a:avLst/>
          </a:prstGeom>
        </p:spPr>
        <p:txBody>
          <a:bodyPr vert="horz" lIns="0" tIns="0" rIns="0" bIns="0" rtlCol="0" anchor="ctr">
            <a:norm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400" b="1" dirty="0" smtClean="0"/>
              <a:t>Content Sources </a:t>
            </a:r>
            <a:r>
              <a:rPr lang="en-US" sz="1400" dirty="0" smtClean="0"/>
              <a:t>- </a:t>
            </a:r>
            <a:r>
              <a:rPr lang="en-US" sz="1400" kern="0" spc="-83" dirty="0">
                <a:solidFill>
                  <a:schemeClr val="tx1"/>
                </a:solidFill>
                <a:latin typeface="+mn-lt"/>
              </a:rPr>
              <a:t>Host the content we want to return in main results</a:t>
            </a:r>
          </a:p>
        </p:txBody>
      </p:sp>
      <p:grpSp>
        <p:nvGrpSpPr>
          <p:cNvPr id="2" name="Group 30"/>
          <p:cNvGrpSpPr/>
          <p:nvPr/>
        </p:nvGrpSpPr>
        <p:grpSpPr>
          <a:xfrm>
            <a:off x="6400800" y="990600"/>
            <a:ext cx="533400" cy="457200"/>
            <a:chOff x="3835400" y="3733800"/>
            <a:chExt cx="1213124" cy="1143000"/>
          </a:xfrm>
        </p:grpSpPr>
        <p:grpSp>
          <p:nvGrpSpPr>
            <p:cNvPr id="3" name="Group 22"/>
            <p:cNvGrpSpPr/>
            <p:nvPr/>
          </p:nvGrpSpPr>
          <p:grpSpPr>
            <a:xfrm>
              <a:off x="3835400" y="3733800"/>
              <a:ext cx="552724" cy="825498"/>
              <a:chOff x="1192024" y="2758440"/>
              <a:chExt cx="1066800" cy="1593276"/>
            </a:xfrm>
            <a:effectLst>
              <a:outerShdw blurRad="76200" dir="18900000" sy="23000" kx="-1200000" algn="bl" rotWithShape="0">
                <a:prstClr val="black">
                  <a:alpha val="20000"/>
                </a:prstClr>
              </a:outerShdw>
            </a:effectLst>
          </p:grpSpPr>
          <p:sp>
            <p:nvSpPr>
              <p:cNvPr id="18" name="Flowchart: Delay 17"/>
              <p:cNvSpPr/>
              <p:nvPr/>
            </p:nvSpPr>
            <p:spPr>
              <a:xfrm rot="16200000">
                <a:off x="1247269" y="3267076"/>
                <a:ext cx="956310" cy="106680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Flowchart: Delay 18"/>
              <p:cNvSpPr/>
              <p:nvPr/>
            </p:nvSpPr>
            <p:spPr>
              <a:xfrm rot="16200000">
                <a:off x="1191675" y="3448397"/>
                <a:ext cx="1067499" cy="739140"/>
              </a:xfrm>
              <a:prstGeom prst="flowChartDelay">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Oval 25"/>
              <p:cNvSpPr/>
              <p:nvPr/>
            </p:nvSpPr>
            <p:spPr>
              <a:xfrm>
                <a:off x="1378715" y="2758440"/>
                <a:ext cx="693421" cy="6934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grpSp>
          <p:nvGrpSpPr>
            <p:cNvPr id="8" name="Group 13"/>
            <p:cNvGrpSpPr/>
            <p:nvPr/>
          </p:nvGrpSpPr>
          <p:grpSpPr>
            <a:xfrm>
              <a:off x="4495800" y="3810001"/>
              <a:ext cx="552724" cy="825499"/>
              <a:chOff x="1143000" y="2758440"/>
              <a:chExt cx="1066800" cy="1593278"/>
            </a:xfrm>
            <a:effectLst>
              <a:outerShdw blurRad="76200" dir="18900000" sy="23000" kx="-1200000" algn="bl" rotWithShape="0">
                <a:prstClr val="black">
                  <a:alpha val="20000"/>
                </a:prstClr>
              </a:outerShdw>
            </a:effectLst>
          </p:grpSpPr>
          <p:sp>
            <p:nvSpPr>
              <p:cNvPr id="15" name="Flowchart: Delay 14"/>
              <p:cNvSpPr/>
              <p:nvPr/>
            </p:nvSpPr>
            <p:spPr>
              <a:xfrm rot="16200000">
                <a:off x="1198245" y="3267075"/>
                <a:ext cx="956310" cy="10668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6" name="Flowchart: Delay 15"/>
              <p:cNvSpPr/>
              <p:nvPr/>
            </p:nvSpPr>
            <p:spPr>
              <a:xfrm rot="16200000">
                <a:off x="1142650" y="3448398"/>
                <a:ext cx="1067500" cy="73914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Oval 16"/>
              <p:cNvSpPr/>
              <p:nvPr/>
            </p:nvSpPr>
            <p:spPr>
              <a:xfrm>
                <a:off x="1329690" y="2758440"/>
                <a:ext cx="693420" cy="6934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nvGrpSpPr>
            <p:cNvPr id="9" name="Group 26"/>
            <p:cNvGrpSpPr/>
            <p:nvPr/>
          </p:nvGrpSpPr>
          <p:grpSpPr>
            <a:xfrm>
              <a:off x="4114800" y="4051301"/>
              <a:ext cx="552724" cy="825499"/>
              <a:chOff x="1143000" y="2758440"/>
              <a:chExt cx="1066800" cy="1593278"/>
            </a:xfrm>
            <a:effectLst>
              <a:outerShdw blurRad="76200" dir="18900000" sy="23000" kx="-1200000" algn="bl" rotWithShape="0">
                <a:prstClr val="black">
                  <a:alpha val="20000"/>
                </a:prstClr>
              </a:outerShdw>
            </a:effectLst>
          </p:grpSpPr>
          <p:sp>
            <p:nvSpPr>
              <p:cNvPr id="12" name="Flowchart: Delay 27"/>
              <p:cNvSpPr/>
              <p:nvPr/>
            </p:nvSpPr>
            <p:spPr>
              <a:xfrm rot="16200000">
                <a:off x="1198245" y="3267075"/>
                <a:ext cx="956310" cy="106680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Flowchart: Delay 12"/>
              <p:cNvSpPr/>
              <p:nvPr/>
            </p:nvSpPr>
            <p:spPr>
              <a:xfrm rot="16200000">
                <a:off x="1142650" y="3448398"/>
                <a:ext cx="1067500" cy="73914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Oval 13"/>
              <p:cNvSpPr/>
              <p:nvPr/>
            </p:nvSpPr>
            <p:spPr>
              <a:xfrm>
                <a:off x="1329690" y="2758440"/>
                <a:ext cx="693420" cy="6934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sp>
        <p:nvSpPr>
          <p:cNvPr id="21" name="Flowchart: Magnetic Disk 20"/>
          <p:cNvSpPr/>
          <p:nvPr/>
        </p:nvSpPr>
        <p:spPr>
          <a:xfrm>
            <a:off x="6096000" y="5715000"/>
            <a:ext cx="818148" cy="609600"/>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200" b="1" dirty="0" smtClean="0">
                <a:solidFill>
                  <a:prstClr val="black"/>
                </a:solidFill>
              </a:rPr>
              <a:t>Content</a:t>
            </a:r>
            <a:endParaRPr lang="en-US" sz="1200" b="1" dirty="0">
              <a:solidFill>
                <a:prstClr val="black"/>
              </a:solidFill>
            </a:endParaRPr>
          </a:p>
        </p:txBody>
      </p:sp>
      <p:sp>
        <p:nvSpPr>
          <p:cNvPr id="22" name="Flowchart: Magnetic Disk 21"/>
          <p:cNvSpPr/>
          <p:nvPr/>
        </p:nvSpPr>
        <p:spPr>
          <a:xfrm>
            <a:off x="5105400" y="5715000"/>
            <a:ext cx="818148" cy="609600"/>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200" b="1" dirty="0" smtClean="0">
                <a:solidFill>
                  <a:prstClr val="black"/>
                </a:solidFill>
              </a:rPr>
              <a:t>Content</a:t>
            </a:r>
            <a:endParaRPr lang="en-US" sz="1200" b="1" dirty="0">
              <a:solidFill>
                <a:prstClr val="black"/>
              </a:solidFill>
            </a:endParaRPr>
          </a:p>
        </p:txBody>
      </p:sp>
      <p:sp>
        <p:nvSpPr>
          <p:cNvPr id="23" name="Flowchart: Magnetic Disk 22"/>
          <p:cNvSpPr/>
          <p:nvPr/>
        </p:nvSpPr>
        <p:spPr>
          <a:xfrm>
            <a:off x="4114800" y="5715000"/>
            <a:ext cx="818148" cy="609600"/>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t>Content</a:t>
            </a:r>
            <a:endParaRPr lang="en-US" sz="1200" b="1" dirty="0"/>
          </a:p>
        </p:txBody>
      </p:sp>
      <p:cxnSp>
        <p:nvCxnSpPr>
          <p:cNvPr id="24" name="Straight Arrow Connector 23"/>
          <p:cNvCxnSpPr>
            <a:stCxn id="23" idx="1"/>
            <a:endCxn id="45" idx="2"/>
          </p:cNvCxnSpPr>
          <p:nvPr/>
        </p:nvCxnSpPr>
        <p:spPr bwMode="auto">
          <a:xfrm rot="5400000" flipH="1" flipV="1">
            <a:off x="4752724" y="4952750"/>
            <a:ext cx="533400" cy="99110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22" idx="1"/>
            <a:endCxn id="45" idx="2"/>
          </p:cNvCxnSpPr>
          <p:nvPr/>
        </p:nvCxnSpPr>
        <p:spPr bwMode="auto">
          <a:xfrm rot="5400000" flipH="1" flipV="1">
            <a:off x="5248024" y="5448050"/>
            <a:ext cx="533400" cy="50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a:stCxn id="21" idx="1"/>
            <a:endCxn id="45" idx="2"/>
          </p:cNvCxnSpPr>
          <p:nvPr/>
        </p:nvCxnSpPr>
        <p:spPr bwMode="auto">
          <a:xfrm rot="16200000" flipV="1">
            <a:off x="5743325" y="4953250"/>
            <a:ext cx="533400" cy="99009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nvGrpSpPr>
          <p:cNvPr id="10" name="Group 26"/>
          <p:cNvGrpSpPr/>
          <p:nvPr/>
        </p:nvGrpSpPr>
        <p:grpSpPr>
          <a:xfrm>
            <a:off x="4800600" y="1219200"/>
            <a:ext cx="1447800" cy="1066800"/>
            <a:chOff x="5791200" y="1600200"/>
            <a:chExt cx="1447800" cy="1066800"/>
          </a:xfrm>
        </p:grpSpPr>
        <p:sp>
          <p:nvSpPr>
            <p:cNvPr id="28" name="Rectangle 27"/>
            <p:cNvSpPr/>
            <p:nvPr/>
          </p:nvSpPr>
          <p:spPr>
            <a:xfrm>
              <a:off x="5791200" y="1600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US" sz="900" dirty="0"/>
            </a:p>
          </p:txBody>
        </p:sp>
        <p:sp>
          <p:nvSpPr>
            <p:cNvPr id="29" name="Rectangle 28"/>
            <p:cNvSpPr/>
            <p:nvPr/>
          </p:nvSpPr>
          <p:spPr>
            <a:xfrm>
              <a:off x="6172200" y="1752599"/>
              <a:ext cx="496957" cy="152400"/>
            </a:xfrm>
            <a:prstGeom prst="rect">
              <a:avLst/>
            </a:prstGeom>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endParaRPr>
            </a:p>
          </p:txBody>
        </p:sp>
        <p:pic>
          <p:nvPicPr>
            <p:cNvPr id="30" name="Picture 3"/>
            <p:cNvPicPr>
              <a:picLocks noChangeAspect="1" noChangeArrowheads="1"/>
            </p:cNvPicPr>
            <p:nvPr/>
          </p:nvPicPr>
          <p:blipFill>
            <a:blip r:embed="rId6" cstate="print"/>
            <a:srcRect/>
            <a:stretch>
              <a:fillRect/>
            </a:stretch>
          </p:blipFill>
          <p:spPr bwMode="auto">
            <a:xfrm>
              <a:off x="6705601" y="1752599"/>
              <a:ext cx="152400" cy="157315"/>
            </a:xfrm>
            <a:prstGeom prst="rect">
              <a:avLst/>
            </a:prstGeom>
            <a:noFill/>
            <a:ln w="9525">
              <a:noFill/>
              <a:miter lim="800000"/>
              <a:headEnd/>
              <a:tailEnd/>
            </a:ln>
            <a:effectLst/>
          </p:spPr>
        </p:pic>
        <p:sp>
          <p:nvSpPr>
            <p:cNvPr id="31" name="Rectangle 30"/>
            <p:cNvSpPr/>
            <p:nvPr/>
          </p:nvSpPr>
          <p:spPr>
            <a:xfrm>
              <a:off x="6172200" y="1981200"/>
              <a:ext cx="685800" cy="609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endParaRPr>
            </a:p>
          </p:txBody>
        </p:sp>
        <p:sp>
          <p:nvSpPr>
            <p:cNvPr id="32" name="Rectangle 31"/>
            <p:cNvSpPr/>
            <p:nvPr/>
          </p:nvSpPr>
          <p:spPr>
            <a:xfrm>
              <a:off x="5867400" y="1981200"/>
              <a:ext cx="228600" cy="4572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endParaRPr>
            </a:p>
          </p:txBody>
        </p:sp>
        <p:sp>
          <p:nvSpPr>
            <p:cNvPr id="33" name="Rectangle 32"/>
            <p:cNvSpPr/>
            <p:nvPr/>
          </p:nvSpPr>
          <p:spPr>
            <a:xfrm>
              <a:off x="6934200" y="19812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endParaRPr>
            </a:p>
          </p:txBody>
        </p:sp>
        <p:sp>
          <p:nvSpPr>
            <p:cNvPr id="34" name="Rectangle 33"/>
            <p:cNvSpPr/>
            <p:nvPr/>
          </p:nvSpPr>
          <p:spPr>
            <a:xfrm>
              <a:off x="6934200" y="22860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endParaRPr>
            </a:p>
          </p:txBody>
        </p:sp>
      </p:grpSp>
      <p:sp>
        <p:nvSpPr>
          <p:cNvPr id="37" name="Rounded Rectangle 36"/>
          <p:cNvSpPr/>
          <p:nvPr/>
        </p:nvSpPr>
        <p:spPr>
          <a:xfrm>
            <a:off x="7086600" y="2286000"/>
            <a:ext cx="990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err="1" smtClean="0"/>
              <a:t>OpenSearch</a:t>
            </a:r>
            <a:r>
              <a:rPr lang="en-US" sz="1050" b="1" dirty="0" smtClean="0"/>
              <a:t> Source</a:t>
            </a:r>
            <a:endParaRPr lang="en-US" sz="1050" b="1" dirty="0"/>
          </a:p>
        </p:txBody>
      </p:sp>
      <p:sp>
        <p:nvSpPr>
          <p:cNvPr id="38" name="Content Placeholder 31"/>
          <p:cNvSpPr txBox="1">
            <a:spLocks/>
          </p:cNvSpPr>
          <p:nvPr/>
        </p:nvSpPr>
        <p:spPr bwMode="auto">
          <a:xfrm>
            <a:off x="457200" y="4608513"/>
            <a:ext cx="3200400" cy="61187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761939" rtl="0" eaLnBrk="1" fontAlgn="auto" latinLnBrk="0" hangingPunct="1">
              <a:lnSpc>
                <a:spcPct val="90000"/>
              </a:lnSpc>
              <a:spcBef>
                <a:spcPct val="20000"/>
              </a:spcBef>
              <a:spcAft>
                <a:spcPts val="0"/>
              </a:spcAft>
              <a:buClrTx/>
              <a:buSzPct val="80000"/>
              <a:buFontTx/>
              <a:buNone/>
              <a:tabLst/>
              <a:defRPr/>
            </a:pPr>
            <a:r>
              <a:rPr kumimoji="0" lang="en-US" sz="1400" b="1" i="0" u="none" strike="noStrike" kern="0" cap="none" spc="-83" normalizeH="0" baseline="0" noProof="0" dirty="0" smtClean="0">
                <a:ln>
                  <a:noFill/>
                </a:ln>
                <a:solidFill>
                  <a:schemeClr val="tx1"/>
                </a:solidFill>
                <a:effectLst/>
                <a:uLnTx/>
                <a:uFillTx/>
                <a:latin typeface="+mn-lt"/>
                <a:ea typeface="+mn-ea"/>
                <a:cs typeface="+mn-cs"/>
              </a:rPr>
              <a:t>Crawling </a:t>
            </a:r>
            <a:r>
              <a:rPr kumimoji="0" lang="en-US" sz="1400" b="0" i="0" u="none" strike="noStrike" kern="0" cap="none" spc="-83" normalizeH="0" baseline="0" noProof="0" dirty="0" smtClean="0">
                <a:ln>
                  <a:noFill/>
                </a:ln>
                <a:solidFill>
                  <a:schemeClr val="tx1"/>
                </a:solidFill>
                <a:effectLst/>
                <a:uLnTx/>
                <a:uFillTx/>
                <a:latin typeface="+mn-lt"/>
                <a:ea typeface="+mn-ea"/>
                <a:cs typeface="+mn-cs"/>
              </a:rPr>
              <a:t>- Traverse URL space to record items in search</a:t>
            </a:r>
            <a:r>
              <a:rPr kumimoji="0" lang="en-US" sz="1400" b="0" i="0" u="none" strike="noStrike" kern="0" cap="none" spc="-83" normalizeH="0" noProof="0" dirty="0" smtClean="0">
                <a:ln>
                  <a:noFill/>
                </a:ln>
                <a:solidFill>
                  <a:schemeClr val="tx1"/>
                </a:solidFill>
                <a:effectLst/>
                <a:uLnTx/>
                <a:uFillTx/>
                <a:latin typeface="+mn-lt"/>
                <a:ea typeface="+mn-ea"/>
                <a:cs typeface="+mn-cs"/>
              </a:rPr>
              <a:t> catalog</a:t>
            </a:r>
            <a:endParaRPr kumimoji="0" lang="en-US" sz="1600" b="0" i="0" u="none" strike="noStrike" kern="0" cap="none" spc="-83" normalizeH="0" baseline="0" noProof="0" dirty="0" smtClean="0">
              <a:ln>
                <a:noFill/>
              </a:ln>
              <a:solidFill>
                <a:schemeClr val="tx1"/>
              </a:solidFill>
              <a:effectLst/>
              <a:uLnTx/>
              <a:uFillTx/>
              <a:latin typeface="+mn-lt"/>
              <a:ea typeface="+mn-ea"/>
              <a:cs typeface="+mn-cs"/>
            </a:endParaRPr>
          </a:p>
        </p:txBody>
      </p:sp>
      <p:sp>
        <p:nvSpPr>
          <p:cNvPr id="39" name="Content Placeholder 31"/>
          <p:cNvSpPr txBox="1">
            <a:spLocks/>
          </p:cNvSpPr>
          <p:nvPr/>
        </p:nvSpPr>
        <p:spPr bwMode="auto">
          <a:xfrm>
            <a:off x="457200" y="3623310"/>
            <a:ext cx="3200400" cy="61187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761939" rtl="0" eaLnBrk="1" fontAlgn="auto" latinLnBrk="0" hangingPunct="1">
              <a:lnSpc>
                <a:spcPct val="90000"/>
              </a:lnSpc>
              <a:spcBef>
                <a:spcPct val="20000"/>
              </a:spcBef>
              <a:spcAft>
                <a:spcPts val="0"/>
              </a:spcAft>
              <a:buClrTx/>
              <a:buSzPct val="80000"/>
              <a:buFontTx/>
              <a:buNone/>
              <a:tabLst/>
              <a:defRPr/>
            </a:pPr>
            <a:r>
              <a:rPr kumimoji="0" lang="en-US" sz="1400" b="1" i="0" u="none" strike="noStrike" kern="0" cap="none" spc="-83" normalizeH="0" baseline="0" noProof="0" dirty="0" smtClean="0">
                <a:ln>
                  <a:noFill/>
                </a:ln>
                <a:solidFill>
                  <a:schemeClr val="tx1"/>
                </a:solidFill>
                <a:effectLst/>
                <a:uLnTx/>
                <a:uFillTx/>
                <a:latin typeface="+mn-lt"/>
                <a:ea typeface="+mn-ea"/>
                <a:cs typeface="+mn-cs"/>
              </a:rPr>
              <a:t>Indexing </a:t>
            </a:r>
            <a:r>
              <a:rPr kumimoji="0" lang="en-US" sz="1400" b="0" i="0" u="none" strike="noStrike" kern="0" cap="none" spc="-83" normalizeH="0" baseline="0" noProof="0" dirty="0" smtClean="0">
                <a:ln>
                  <a:noFill/>
                </a:ln>
                <a:solidFill>
                  <a:schemeClr val="tx1"/>
                </a:solidFill>
                <a:effectLst/>
                <a:uLnTx/>
                <a:uFillTx/>
                <a:latin typeface="+mn-lt"/>
                <a:ea typeface="+mn-ea"/>
                <a:cs typeface="+mn-cs"/>
              </a:rPr>
              <a:t>-  Extract information from items to enable efficient matching</a:t>
            </a:r>
            <a:endParaRPr kumimoji="0" lang="en-US" sz="1600" b="0" i="0" u="none" strike="noStrike" kern="0" cap="none" spc="-83" normalizeH="0" baseline="0" noProof="0" dirty="0" smtClean="0">
              <a:ln>
                <a:noFill/>
              </a:ln>
              <a:solidFill>
                <a:schemeClr val="tx1"/>
              </a:solidFill>
              <a:effectLst/>
              <a:uLnTx/>
              <a:uFillTx/>
              <a:latin typeface="+mn-lt"/>
              <a:ea typeface="+mn-ea"/>
              <a:cs typeface="+mn-cs"/>
            </a:endParaRPr>
          </a:p>
        </p:txBody>
      </p:sp>
      <p:sp>
        <p:nvSpPr>
          <p:cNvPr id="40" name="Content Placeholder 31"/>
          <p:cNvSpPr txBox="1">
            <a:spLocks/>
          </p:cNvSpPr>
          <p:nvPr/>
        </p:nvSpPr>
        <p:spPr bwMode="auto">
          <a:xfrm>
            <a:off x="457200" y="2590800"/>
            <a:ext cx="3200400" cy="61187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761939" rtl="0" eaLnBrk="1" fontAlgn="auto" latinLnBrk="0" hangingPunct="1">
              <a:lnSpc>
                <a:spcPct val="90000"/>
              </a:lnSpc>
              <a:spcBef>
                <a:spcPct val="20000"/>
              </a:spcBef>
              <a:spcAft>
                <a:spcPts val="0"/>
              </a:spcAft>
              <a:buClrTx/>
              <a:buSzPct val="80000"/>
              <a:buFontTx/>
              <a:buNone/>
              <a:tabLst/>
              <a:defRPr/>
            </a:pPr>
            <a:r>
              <a:rPr kumimoji="0" lang="en-US" sz="1400" b="1" i="0" u="none" strike="noStrike" kern="0" cap="none" spc="-83" normalizeH="0" baseline="0" noProof="0" dirty="0" smtClean="0">
                <a:ln>
                  <a:noFill/>
                </a:ln>
                <a:solidFill>
                  <a:schemeClr val="tx1"/>
                </a:solidFill>
                <a:effectLst/>
                <a:uLnTx/>
                <a:uFillTx/>
                <a:latin typeface="+mn-lt"/>
                <a:ea typeface="+mn-ea"/>
                <a:cs typeface="+mn-cs"/>
              </a:rPr>
              <a:t>Query </a:t>
            </a:r>
            <a:r>
              <a:rPr lang="en-US" sz="1400" b="1" kern="0" spc="-83" dirty="0" smtClean="0"/>
              <a:t>Servers</a:t>
            </a:r>
            <a:r>
              <a:rPr kumimoji="0" lang="en-US" sz="1400" b="1" i="0" u="none" strike="noStrike" kern="0" cap="none" spc="-83" normalizeH="0" noProof="0" dirty="0" smtClean="0">
                <a:ln>
                  <a:noFill/>
                </a:ln>
                <a:solidFill>
                  <a:schemeClr val="tx1"/>
                </a:solidFill>
                <a:effectLst/>
                <a:uLnTx/>
                <a:uFillTx/>
                <a:latin typeface="+mn-lt"/>
                <a:ea typeface="+mn-ea"/>
                <a:cs typeface="+mn-cs"/>
              </a:rPr>
              <a:t> </a:t>
            </a:r>
            <a:r>
              <a:rPr kumimoji="0" lang="en-US" sz="1400" b="0" i="0" u="none" strike="noStrike" kern="0" cap="none" spc="-83" normalizeH="0" baseline="0" noProof="0" dirty="0" smtClean="0">
                <a:ln>
                  <a:noFill/>
                </a:ln>
                <a:solidFill>
                  <a:schemeClr val="tx1"/>
                </a:solidFill>
                <a:effectLst/>
                <a:uLnTx/>
                <a:uFillTx/>
                <a:latin typeface="+mn-lt"/>
                <a:ea typeface="+mn-ea"/>
                <a:cs typeface="+mn-cs"/>
              </a:rPr>
              <a:t>-  Accept query requests from users and return</a:t>
            </a:r>
            <a:r>
              <a:rPr kumimoji="0" lang="en-US" sz="1400" b="0" i="0" u="none" strike="noStrike" kern="0" cap="none" spc="-83" normalizeH="0" noProof="0" dirty="0" smtClean="0">
                <a:ln>
                  <a:noFill/>
                </a:ln>
                <a:solidFill>
                  <a:schemeClr val="tx1"/>
                </a:solidFill>
                <a:effectLst/>
                <a:uLnTx/>
                <a:uFillTx/>
                <a:latin typeface="+mn-lt"/>
                <a:ea typeface="+mn-ea"/>
                <a:cs typeface="+mn-cs"/>
              </a:rPr>
              <a:t> results</a:t>
            </a:r>
            <a:endParaRPr kumimoji="0" lang="en-US" sz="1600" b="0" i="0" u="none" strike="noStrike" kern="0" cap="none" spc="-83" normalizeH="0" baseline="0" noProof="0" dirty="0" smtClean="0">
              <a:ln>
                <a:noFill/>
              </a:ln>
              <a:solidFill>
                <a:schemeClr val="tx1"/>
              </a:solidFill>
              <a:effectLst/>
              <a:uLnTx/>
              <a:uFillTx/>
              <a:latin typeface="+mn-lt"/>
              <a:ea typeface="+mn-ea"/>
              <a:cs typeface="+mn-cs"/>
            </a:endParaRPr>
          </a:p>
        </p:txBody>
      </p:sp>
      <p:sp>
        <p:nvSpPr>
          <p:cNvPr id="41" name="Content Placeholder 31"/>
          <p:cNvSpPr txBox="1">
            <a:spLocks/>
          </p:cNvSpPr>
          <p:nvPr/>
        </p:nvSpPr>
        <p:spPr bwMode="auto">
          <a:xfrm>
            <a:off x="457200" y="1752600"/>
            <a:ext cx="3200400" cy="61187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761939" rtl="0" eaLnBrk="1" fontAlgn="auto" latinLnBrk="0" hangingPunct="1">
              <a:lnSpc>
                <a:spcPct val="90000"/>
              </a:lnSpc>
              <a:spcBef>
                <a:spcPct val="20000"/>
              </a:spcBef>
              <a:spcAft>
                <a:spcPts val="0"/>
              </a:spcAft>
              <a:buClrTx/>
              <a:buSzPct val="80000"/>
              <a:buFontTx/>
              <a:buNone/>
              <a:tabLst/>
              <a:defRPr/>
            </a:pPr>
            <a:r>
              <a:rPr kumimoji="0" lang="en-US" sz="1400" b="1" i="0" u="none" strike="noStrike" kern="0" cap="none" spc="-83" normalizeH="0" baseline="0" noProof="0" dirty="0" smtClean="0">
                <a:ln>
                  <a:noFill/>
                </a:ln>
                <a:solidFill>
                  <a:schemeClr val="tx1"/>
                </a:solidFill>
                <a:effectLst/>
                <a:uLnTx/>
                <a:uFillTx/>
                <a:latin typeface="+mn-lt"/>
                <a:ea typeface="+mn-ea"/>
                <a:cs typeface="+mn-cs"/>
              </a:rPr>
              <a:t>Search Center </a:t>
            </a:r>
            <a:r>
              <a:rPr kumimoji="0" lang="en-US" sz="1400" b="0" i="0" u="none" strike="noStrike" kern="0" cap="none" spc="-83" normalizeH="0" baseline="0" noProof="0" dirty="0" smtClean="0">
                <a:ln>
                  <a:noFill/>
                </a:ln>
                <a:solidFill>
                  <a:schemeClr val="tx1"/>
                </a:solidFill>
                <a:effectLst/>
                <a:uLnTx/>
                <a:uFillTx/>
                <a:latin typeface="+mn-lt"/>
                <a:ea typeface="+mn-ea"/>
                <a:cs typeface="+mn-cs"/>
              </a:rPr>
              <a:t>-  UI for users to issue queries and interact with results</a:t>
            </a:r>
            <a:endParaRPr kumimoji="0" lang="en-US" sz="1600" b="0" i="0" u="none" strike="noStrike" kern="0" cap="none" spc="-83" normalizeH="0" baseline="0" noProof="0" dirty="0" smtClean="0">
              <a:ln>
                <a:noFill/>
              </a:ln>
              <a:solidFill>
                <a:schemeClr val="tx1"/>
              </a:solidFill>
              <a:effectLst/>
              <a:uLnTx/>
              <a:uFillTx/>
              <a:latin typeface="+mn-lt"/>
              <a:ea typeface="+mn-ea"/>
              <a:cs typeface="+mn-cs"/>
            </a:endParaRPr>
          </a:p>
        </p:txBody>
      </p:sp>
      <p:sp>
        <p:nvSpPr>
          <p:cNvPr id="42" name="Content Placeholder 31"/>
          <p:cNvSpPr txBox="1">
            <a:spLocks/>
          </p:cNvSpPr>
          <p:nvPr/>
        </p:nvSpPr>
        <p:spPr bwMode="auto">
          <a:xfrm>
            <a:off x="457200" y="3045728"/>
            <a:ext cx="3200400" cy="61187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761939" rtl="0" eaLnBrk="1" fontAlgn="auto" latinLnBrk="0" hangingPunct="1">
              <a:lnSpc>
                <a:spcPct val="90000"/>
              </a:lnSpc>
              <a:spcBef>
                <a:spcPct val="20000"/>
              </a:spcBef>
              <a:spcAft>
                <a:spcPts val="0"/>
              </a:spcAft>
              <a:buClrTx/>
              <a:buSzPct val="80000"/>
              <a:buFontTx/>
              <a:buNone/>
              <a:tabLst/>
              <a:defRPr/>
            </a:pPr>
            <a:r>
              <a:rPr kumimoji="0" lang="en-US" sz="1400" b="1" i="0" u="none" strike="noStrike" kern="0" cap="none" spc="-83" normalizeH="0" baseline="0" noProof="0" dirty="0" smtClean="0">
                <a:ln>
                  <a:noFill/>
                </a:ln>
                <a:solidFill>
                  <a:schemeClr val="tx1"/>
                </a:solidFill>
                <a:effectLst/>
                <a:uLnTx/>
                <a:uFillTx/>
                <a:latin typeface="+mn-lt"/>
                <a:ea typeface="+mn-ea"/>
                <a:cs typeface="+mn-cs"/>
              </a:rPr>
              <a:t>Query Federation </a:t>
            </a:r>
            <a:r>
              <a:rPr kumimoji="0" lang="en-US" sz="1400" b="0" i="0" u="none" strike="noStrike" kern="0" cap="none" spc="-83" normalizeH="0" baseline="0" noProof="0" dirty="0" smtClean="0">
                <a:ln>
                  <a:noFill/>
                </a:ln>
                <a:solidFill>
                  <a:schemeClr val="tx1"/>
                </a:solidFill>
                <a:effectLst/>
                <a:uLnTx/>
                <a:uFillTx/>
                <a:latin typeface="+mn-lt"/>
                <a:ea typeface="+mn-ea"/>
                <a:cs typeface="+mn-cs"/>
              </a:rPr>
              <a:t>-  Return</a:t>
            </a:r>
            <a:r>
              <a:rPr kumimoji="0" lang="en-US" sz="1400" b="0" i="0" u="none" strike="noStrike" kern="0" cap="none" spc="-83" normalizeH="0" noProof="0" dirty="0" smtClean="0">
                <a:ln>
                  <a:noFill/>
                </a:ln>
                <a:solidFill>
                  <a:schemeClr val="tx1"/>
                </a:solidFill>
                <a:effectLst/>
                <a:uLnTx/>
                <a:uFillTx/>
                <a:latin typeface="+mn-lt"/>
                <a:ea typeface="+mn-ea"/>
                <a:cs typeface="+mn-cs"/>
              </a:rPr>
              <a:t> results from non-SharePoint Indexes</a:t>
            </a:r>
            <a:endParaRPr kumimoji="0" lang="en-US" sz="1600" b="0" i="0" u="none" strike="noStrike" kern="0" cap="none" spc="-83" normalizeH="0" baseline="0" noProof="0" dirty="0" smtClean="0">
              <a:ln>
                <a:noFill/>
              </a:ln>
              <a:solidFill>
                <a:schemeClr val="tx1"/>
              </a:solidFill>
              <a:effectLst/>
              <a:uLnTx/>
              <a:uFillTx/>
              <a:latin typeface="+mn-lt"/>
              <a:ea typeface="+mn-ea"/>
              <a:cs typeface="+mn-cs"/>
            </a:endParaRPr>
          </a:p>
        </p:txBody>
      </p:sp>
      <p:sp>
        <p:nvSpPr>
          <p:cNvPr id="43" name="Rounded Rectangle 42"/>
          <p:cNvSpPr/>
          <p:nvPr/>
        </p:nvSpPr>
        <p:spPr>
          <a:xfrm>
            <a:off x="5114925" y="4495800"/>
            <a:ext cx="1143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b="1" dirty="0"/>
          </a:p>
        </p:txBody>
      </p:sp>
      <p:sp>
        <p:nvSpPr>
          <p:cNvPr id="44" name="Rounded Rectangle 43"/>
          <p:cNvSpPr/>
          <p:nvPr/>
        </p:nvSpPr>
        <p:spPr>
          <a:xfrm>
            <a:off x="5029200" y="4572000"/>
            <a:ext cx="1143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b="1" dirty="0"/>
          </a:p>
        </p:txBody>
      </p:sp>
      <p:sp>
        <p:nvSpPr>
          <p:cNvPr id="45" name="Rounded Rectangle 44"/>
          <p:cNvSpPr/>
          <p:nvPr/>
        </p:nvSpPr>
        <p:spPr>
          <a:xfrm>
            <a:off x="4943475" y="4648200"/>
            <a:ext cx="1143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t>Crawler</a:t>
            </a:r>
            <a:endParaRPr lang="en-US" sz="1200" b="1" dirty="0"/>
          </a:p>
        </p:txBody>
      </p:sp>
      <p:sp>
        <p:nvSpPr>
          <p:cNvPr id="46" name="Rounded Rectangle 45"/>
          <p:cNvSpPr/>
          <p:nvPr/>
        </p:nvSpPr>
        <p:spPr>
          <a:xfrm>
            <a:off x="5105400" y="36576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b="1" dirty="0"/>
          </a:p>
        </p:txBody>
      </p:sp>
      <p:sp>
        <p:nvSpPr>
          <p:cNvPr id="47" name="Rounded Rectangle 46"/>
          <p:cNvSpPr/>
          <p:nvPr/>
        </p:nvSpPr>
        <p:spPr>
          <a:xfrm>
            <a:off x="5029200" y="37338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b="1" dirty="0"/>
          </a:p>
        </p:txBody>
      </p:sp>
      <p:sp>
        <p:nvSpPr>
          <p:cNvPr id="48" name="Rounded Rectangle 47"/>
          <p:cNvSpPr/>
          <p:nvPr/>
        </p:nvSpPr>
        <p:spPr>
          <a:xfrm>
            <a:off x="4953000" y="38100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Indexer</a:t>
            </a:r>
            <a:endParaRPr lang="en-US" sz="1200" b="1" dirty="0"/>
          </a:p>
        </p:txBody>
      </p:sp>
      <p:sp>
        <p:nvSpPr>
          <p:cNvPr id="49" name="Rounded Rectangle 48"/>
          <p:cNvSpPr/>
          <p:nvPr/>
        </p:nvSpPr>
        <p:spPr>
          <a:xfrm>
            <a:off x="5105400" y="2754630"/>
            <a:ext cx="11430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b="1" dirty="0"/>
          </a:p>
        </p:txBody>
      </p:sp>
      <p:sp>
        <p:nvSpPr>
          <p:cNvPr id="50" name="Rounded Rectangle 49"/>
          <p:cNvSpPr/>
          <p:nvPr/>
        </p:nvSpPr>
        <p:spPr>
          <a:xfrm>
            <a:off x="5029200" y="2830830"/>
            <a:ext cx="11430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b="1" dirty="0"/>
          </a:p>
        </p:txBody>
      </p:sp>
      <p:sp>
        <p:nvSpPr>
          <p:cNvPr id="51" name="Rounded Rectangle 50"/>
          <p:cNvSpPr/>
          <p:nvPr/>
        </p:nvSpPr>
        <p:spPr>
          <a:xfrm>
            <a:off x="4953000" y="2907030"/>
            <a:ext cx="11430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Query Servers</a:t>
            </a:r>
            <a:endParaRPr lang="en-US" sz="1200" b="1" dirty="0"/>
          </a:p>
        </p:txBody>
      </p:sp>
      <p:sp>
        <p:nvSpPr>
          <p:cNvPr id="52" name="Rectangle 51"/>
          <p:cNvSpPr/>
          <p:nvPr/>
        </p:nvSpPr>
        <p:spPr bwMode="auto">
          <a:xfrm>
            <a:off x="7162800" y="4495800"/>
            <a:ext cx="1524000" cy="762000"/>
          </a:xfrm>
          <a:prstGeom prst="rect">
            <a:avLst/>
          </a:prstGeom>
          <a:solidFill>
            <a:schemeClr val="dk1">
              <a:alpha val="5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137160"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Semibold" pitchFamily="34" charset="0"/>
              </a:rPr>
              <a:t>Scaling</a:t>
            </a:r>
          </a:p>
        </p:txBody>
      </p:sp>
      <p:sp>
        <p:nvSpPr>
          <p:cNvPr id="53" name="Flowchart: Magnetic Disk 52"/>
          <p:cNvSpPr/>
          <p:nvPr/>
        </p:nvSpPr>
        <p:spPr>
          <a:xfrm>
            <a:off x="6344624" y="2933700"/>
            <a:ext cx="818148" cy="6096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b="1" dirty="0"/>
          </a:p>
        </p:txBody>
      </p:sp>
      <p:sp>
        <p:nvSpPr>
          <p:cNvPr id="54" name="Flowchart: Magnetic Disk 53"/>
          <p:cNvSpPr/>
          <p:nvPr/>
        </p:nvSpPr>
        <p:spPr>
          <a:xfrm>
            <a:off x="6268424" y="3009900"/>
            <a:ext cx="818148" cy="6096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b="1" dirty="0"/>
          </a:p>
        </p:txBody>
      </p:sp>
      <p:sp>
        <p:nvSpPr>
          <p:cNvPr id="55" name="Flowchart: Magnetic Disk 54"/>
          <p:cNvSpPr/>
          <p:nvPr/>
        </p:nvSpPr>
        <p:spPr>
          <a:xfrm>
            <a:off x="6192224" y="3086100"/>
            <a:ext cx="818148" cy="6096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Index Partition</a:t>
            </a:r>
            <a:endParaRPr lang="en-US" sz="1200" b="1" dirty="0"/>
          </a:p>
        </p:txBody>
      </p:sp>
      <p:sp>
        <p:nvSpPr>
          <p:cNvPr id="56" name="Content Placeholder 31"/>
          <p:cNvSpPr txBox="1">
            <a:spLocks/>
          </p:cNvSpPr>
          <p:nvPr/>
        </p:nvSpPr>
        <p:spPr bwMode="auto">
          <a:xfrm>
            <a:off x="457200" y="5105400"/>
            <a:ext cx="3200400" cy="611187"/>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761939" rtl="0" eaLnBrk="1" fontAlgn="auto" latinLnBrk="0" hangingPunct="1">
              <a:lnSpc>
                <a:spcPct val="90000"/>
              </a:lnSpc>
              <a:spcBef>
                <a:spcPct val="20000"/>
              </a:spcBef>
              <a:spcAft>
                <a:spcPts val="0"/>
              </a:spcAft>
              <a:buClrTx/>
              <a:buSzPct val="80000"/>
              <a:buFontTx/>
              <a:buNone/>
              <a:tabLst/>
              <a:defRPr/>
            </a:pPr>
            <a:r>
              <a:rPr kumimoji="0" lang="en-US" sz="1400" b="1" i="0" u="none" strike="noStrike" kern="0" cap="none" spc="-83" normalizeH="0" baseline="0" noProof="0" dirty="0" smtClean="0">
                <a:ln>
                  <a:noFill/>
                </a:ln>
                <a:solidFill>
                  <a:schemeClr val="tx1"/>
                </a:solidFill>
                <a:effectLst/>
                <a:uLnTx/>
                <a:uFillTx/>
                <a:latin typeface="+mn-lt"/>
                <a:ea typeface="+mn-ea"/>
                <a:cs typeface="+mn-cs"/>
              </a:rPr>
              <a:t>Connectors </a:t>
            </a:r>
            <a:r>
              <a:rPr kumimoji="0" lang="en-US" sz="1400" b="0" i="0" u="none" strike="noStrike" kern="0" cap="none" spc="-83" normalizeH="0" baseline="0" noProof="0" dirty="0" smtClean="0">
                <a:ln>
                  <a:noFill/>
                </a:ln>
                <a:solidFill>
                  <a:schemeClr val="tx1"/>
                </a:solidFill>
                <a:effectLst/>
                <a:uLnTx/>
                <a:uFillTx/>
                <a:latin typeface="+mn-lt"/>
                <a:ea typeface="+mn-ea"/>
                <a:cs typeface="+mn-cs"/>
              </a:rPr>
              <a:t>- Know how to process</a:t>
            </a:r>
            <a:r>
              <a:rPr kumimoji="0" lang="en-US" sz="1400" b="0" i="0" u="none" strike="noStrike" kern="0" cap="none" spc="-83" normalizeH="0" noProof="0" dirty="0" smtClean="0">
                <a:ln>
                  <a:noFill/>
                </a:ln>
                <a:solidFill>
                  <a:schemeClr val="tx1"/>
                </a:solidFill>
                <a:effectLst/>
                <a:uLnTx/>
                <a:uFillTx/>
                <a:latin typeface="+mn-lt"/>
                <a:ea typeface="+mn-ea"/>
                <a:cs typeface="+mn-cs"/>
              </a:rPr>
              <a:t> different content sources</a:t>
            </a:r>
            <a:endParaRPr kumimoji="0" lang="en-US" sz="1600" b="0" i="0" u="none" strike="noStrike" kern="0" cap="none" spc="-83" normalizeH="0" baseline="0" noProof="0" dirty="0" smtClean="0">
              <a:ln>
                <a:noFill/>
              </a:ln>
              <a:solidFill>
                <a:schemeClr val="tx1"/>
              </a:solidFill>
              <a:effectLst/>
              <a:uLnTx/>
              <a:uFillTx/>
              <a:latin typeface="+mn-lt"/>
              <a:ea typeface="+mn-ea"/>
              <a:cs typeface="+mn-cs"/>
            </a:endParaRPr>
          </a:p>
        </p:txBody>
      </p:sp>
      <p:sp>
        <p:nvSpPr>
          <p:cNvPr id="57" name="Content Placeholder 31"/>
          <p:cNvSpPr txBox="1">
            <a:spLocks/>
          </p:cNvSpPr>
          <p:nvPr/>
        </p:nvSpPr>
        <p:spPr bwMode="auto">
          <a:xfrm>
            <a:off x="457200" y="4039326"/>
            <a:ext cx="3200400" cy="45947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marL="0" marR="0" lvl="0" indent="0" algn="l" defTabSz="761939" rtl="0" eaLnBrk="1" fontAlgn="auto" latinLnBrk="0" hangingPunct="1">
              <a:lnSpc>
                <a:spcPct val="90000"/>
              </a:lnSpc>
              <a:spcBef>
                <a:spcPct val="20000"/>
              </a:spcBef>
              <a:spcAft>
                <a:spcPts val="0"/>
              </a:spcAft>
              <a:buClrTx/>
              <a:buSzPct val="80000"/>
              <a:buFontTx/>
              <a:buNone/>
              <a:tabLst/>
              <a:defRPr/>
            </a:pPr>
            <a:r>
              <a:rPr kumimoji="0" lang="en-US" sz="1400" b="1" i="0" u="none" strike="noStrike" kern="0" cap="none" spc="-83" normalizeH="0" baseline="0" noProof="0" dirty="0" smtClean="0">
                <a:ln>
                  <a:noFill/>
                </a:ln>
                <a:solidFill>
                  <a:schemeClr val="tx1"/>
                </a:solidFill>
                <a:effectLst/>
                <a:uLnTx/>
                <a:uFillTx/>
                <a:latin typeface="+mn-lt"/>
                <a:ea typeface="+mn-ea"/>
                <a:cs typeface="+mn-cs"/>
              </a:rPr>
              <a:t>Index Partition </a:t>
            </a:r>
            <a:r>
              <a:rPr kumimoji="0" lang="en-US" sz="1400" b="0" i="0" u="none" strike="noStrike" kern="0" cap="none" spc="-83" normalizeH="0" baseline="0" noProof="0" dirty="0" smtClean="0">
                <a:ln>
                  <a:noFill/>
                </a:ln>
                <a:solidFill>
                  <a:schemeClr val="tx1"/>
                </a:solidFill>
                <a:effectLst/>
                <a:uLnTx/>
                <a:uFillTx/>
                <a:latin typeface="+mn-lt"/>
                <a:ea typeface="+mn-ea"/>
                <a:cs typeface="+mn-cs"/>
              </a:rPr>
              <a:t>-  </a:t>
            </a:r>
            <a:r>
              <a:rPr kumimoji="0" lang="en-US" sz="1400" b="0" i="0" u="none" strike="noStrike" kern="0" cap="none" spc="-83" normalizeH="0" baseline="0" noProof="0" dirty="0" err="1" smtClean="0">
                <a:ln>
                  <a:noFill/>
                </a:ln>
                <a:solidFill>
                  <a:schemeClr val="tx1"/>
                </a:solidFill>
                <a:effectLst/>
                <a:uLnTx/>
                <a:uFillTx/>
              </a:rPr>
              <a:t>Subse</a:t>
            </a:r>
            <a:r>
              <a:rPr lang="en-US" sz="1400" kern="0" spc="-83" dirty="0" smtClean="0"/>
              <a:t>t of the overall index</a:t>
            </a:r>
            <a:endParaRPr kumimoji="0" lang="en-US" sz="1400" b="0" i="0" u="none" strike="noStrike" kern="0" cap="none" spc="-83" normalizeH="0" baseline="0" noProof="0" dirty="0" smtClean="0">
              <a:ln>
                <a:noFill/>
              </a:ln>
              <a:solidFill>
                <a:schemeClr val="tx1"/>
              </a:solidFill>
              <a:effectLst/>
              <a:uLnTx/>
              <a:uFillTx/>
              <a:latin typeface="+mn-lt"/>
              <a:ea typeface="+mn-ea"/>
              <a:cs typeface="+mn-cs"/>
            </a:endParaRPr>
          </a:p>
        </p:txBody>
      </p:sp>
      <p:cxnSp>
        <p:nvCxnSpPr>
          <p:cNvPr id="58" name="Straight Connector 57"/>
          <p:cNvCxnSpPr>
            <a:stCxn id="33" idx="3"/>
            <a:endCxn id="37" idx="1"/>
          </p:cNvCxnSpPr>
          <p:nvPr/>
        </p:nvCxnSpPr>
        <p:spPr bwMode="auto">
          <a:xfrm>
            <a:off x="6172200" y="1714500"/>
            <a:ext cx="914400" cy="838200"/>
          </a:xfrm>
          <a:prstGeom prst="line">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59" name="Straight Connector 58"/>
          <p:cNvCxnSpPr>
            <a:stCxn id="4" idx="2"/>
            <a:endCxn id="51" idx="0"/>
          </p:cNvCxnSpPr>
          <p:nvPr/>
        </p:nvCxnSpPr>
        <p:spPr bwMode="auto">
          <a:xfrm rot="5400000">
            <a:off x="5366385" y="2748915"/>
            <a:ext cx="316230" cy="0"/>
          </a:xfrm>
          <a:prstGeom prst="line">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60" name="Straight Connector 59"/>
          <p:cNvCxnSpPr/>
          <p:nvPr/>
        </p:nvCxnSpPr>
        <p:spPr bwMode="auto">
          <a:xfrm rot="16200000" flipH="1">
            <a:off x="5962652" y="2228852"/>
            <a:ext cx="228600" cy="38096"/>
          </a:xfrm>
          <a:prstGeom prst="line">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val="1619759777"/>
      </p:ext>
    </p:extLst>
  </p:cSld>
  <p:clrMapOvr>
    <a:masterClrMapping/>
  </p:clrMapOvr>
  <p:transition advTm="15110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20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2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20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2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0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2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2000"/>
                                        <p:tgtEl>
                                          <p:spTgt spid="52"/>
                                        </p:tgtEl>
                                      </p:cBhvr>
                                    </p:animEffect>
                                  </p:childTnLst>
                                </p:cTn>
                              </p:par>
                            </p:childTnLst>
                          </p:cTn>
                        </p:par>
                        <p:par>
                          <p:cTn id="45" fill="hold">
                            <p:stCondLst>
                              <p:cond delay="2000"/>
                            </p:stCondLst>
                            <p:childTnLst>
                              <p:par>
                                <p:cTn id="46" presetID="10" presetClass="entr" presetSubtype="0" fill="hold" grpId="0" nodeType="afterEffect">
                                  <p:stCondLst>
                                    <p:cond delay="30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0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0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20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20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2000"/>
                                        <p:tgtEl>
                                          <p:spTgt spid="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2000"/>
                                        <p:tgtEl>
                                          <p:spTgt spid="5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38" grpId="0"/>
      <p:bldP spid="39" grpId="0"/>
      <p:bldP spid="40" grpId="0"/>
      <p:bldP spid="41" grpId="0"/>
      <p:bldP spid="42" grpId="0"/>
      <p:bldP spid="43" grpId="0" animBg="1"/>
      <p:bldP spid="44" grpId="0" animBg="1"/>
      <p:bldP spid="46" grpId="0" animBg="1"/>
      <p:bldP spid="47" grpId="0" animBg="1"/>
      <p:bldP spid="49" grpId="0" animBg="1"/>
      <p:bldP spid="50" grpId="0" animBg="1"/>
      <p:bldP spid="52" grpId="0" animBg="1"/>
      <p:bldP spid="53" grpId="0" animBg="1"/>
      <p:bldP spid="54" grpId="0" animBg="1"/>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3" name="Object 9"/>
          <p:cNvGraphicFramePr>
            <a:graphicFrameLocks noChangeAspect="1"/>
          </p:cNvGraphicFramePr>
          <p:nvPr/>
        </p:nvGraphicFramePr>
        <p:xfrm>
          <a:off x="838200" y="4779962"/>
          <a:ext cx="1077913" cy="1925638"/>
        </p:xfrm>
        <a:graphic>
          <a:graphicData uri="http://schemas.openxmlformats.org/presentationml/2006/ole">
            <mc:AlternateContent xmlns:mc="http://schemas.openxmlformats.org/markup-compatibility/2006">
              <mc:Choice xmlns:v="urn:schemas-microsoft-com:vml" Requires="v">
                <p:oleObj spid="_x0000_s1041" name="Visio" r:id="rId5" imgW="694014" imgH="1240155" progId="Visio.Drawing.11">
                  <p:embed/>
                </p:oleObj>
              </mc:Choice>
              <mc:Fallback>
                <p:oleObj name="Visio" r:id="rId5" imgW="694014" imgH="124015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779962"/>
                        <a:ext cx="1077913"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305800" cy="868362"/>
          </a:xfrm>
        </p:spPr>
        <p:txBody>
          <a:bodyPr>
            <a:noAutofit/>
          </a:bodyPr>
          <a:lstStyle/>
          <a:p>
            <a:r>
              <a:rPr lang="en-US" dirty="0"/>
              <a:t>MOSS 2007 search scale-out</a:t>
            </a:r>
          </a:p>
        </p:txBody>
      </p:sp>
      <p:graphicFrame>
        <p:nvGraphicFramePr>
          <p:cNvPr id="1029" name="Object 5"/>
          <p:cNvGraphicFramePr>
            <a:graphicFrameLocks noChangeAspect="1"/>
          </p:cNvGraphicFramePr>
          <p:nvPr>
            <p:extLst>
              <p:ext uri="{D42A27DB-BD31-4B8C-83A1-F6EECF244321}">
                <p14:modId xmlns:p14="http://schemas.microsoft.com/office/powerpoint/2010/main" val="3012174224"/>
              </p:ext>
            </p:extLst>
          </p:nvPr>
        </p:nvGraphicFramePr>
        <p:xfrm>
          <a:off x="1521268" y="4932362"/>
          <a:ext cx="1077470" cy="1925638"/>
        </p:xfrm>
        <a:graphic>
          <a:graphicData uri="http://schemas.openxmlformats.org/presentationml/2006/ole">
            <mc:AlternateContent xmlns:mc="http://schemas.openxmlformats.org/markup-compatibility/2006">
              <mc:Choice xmlns:v="urn:schemas-microsoft-com:vml" Requires="v">
                <p:oleObj spid="_x0000_s1042" name="Visio" r:id="rId7" imgW="694177" imgH="1240277" progId="Visio.Drawing.11">
                  <p:embed/>
                </p:oleObj>
              </mc:Choice>
              <mc:Fallback>
                <p:oleObj name="Visio" r:id="rId7" imgW="694177" imgH="124027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1268" y="4932362"/>
                        <a:ext cx="107747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3886200" y="3636962"/>
          <a:ext cx="1295400" cy="2315119"/>
        </p:xfrm>
        <a:graphic>
          <a:graphicData uri="http://schemas.openxmlformats.org/presentationml/2006/ole">
            <mc:AlternateContent xmlns:mc="http://schemas.openxmlformats.org/markup-compatibility/2006">
              <mc:Choice xmlns:v="urn:schemas-microsoft-com:vml" Requires="v">
                <p:oleObj spid="_x0000_s1043" name="Visio" r:id="rId9" imgW="693972" imgH="1240277" progId="Visio.Drawing.11">
                  <p:embed/>
                </p:oleObj>
              </mc:Choice>
              <mc:Fallback>
                <p:oleObj name="Visio" r:id="rId9" imgW="693972" imgH="124027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3636962"/>
                        <a:ext cx="1295400" cy="231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4876800" y="1350962"/>
          <a:ext cx="1295400" cy="2314575"/>
        </p:xfrm>
        <a:graphic>
          <a:graphicData uri="http://schemas.openxmlformats.org/presentationml/2006/ole">
            <mc:AlternateContent xmlns:mc="http://schemas.openxmlformats.org/markup-compatibility/2006">
              <mc:Choice xmlns:v="urn:schemas-microsoft-com:vml" Requires="v">
                <p:oleObj spid="_x0000_s1044" name="Visio" r:id="rId11" imgW="693972" imgH="1240277" progId="Visio.Drawing.11">
                  <p:embed/>
                </p:oleObj>
              </mc:Choice>
              <mc:Fallback>
                <p:oleObj name="Visio" r:id="rId11" imgW="693972" imgH="124027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350962"/>
                        <a:ext cx="12954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3886200" y="3581400"/>
          <a:ext cx="1295400" cy="2314575"/>
        </p:xfrm>
        <a:graphic>
          <a:graphicData uri="http://schemas.openxmlformats.org/presentationml/2006/ole">
            <mc:AlternateContent xmlns:mc="http://schemas.openxmlformats.org/markup-compatibility/2006">
              <mc:Choice xmlns:v="urn:schemas-microsoft-com:vml" Requires="v">
                <p:oleObj spid="_x0000_s1045" name="Visio" r:id="rId13" imgW="693972" imgH="1240277" progId="Visio.Drawing.11">
                  <p:embed/>
                </p:oleObj>
              </mc:Choice>
              <mc:Fallback>
                <p:oleObj name="Visio" r:id="rId13" imgW="693972" imgH="1240277"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3581400"/>
                        <a:ext cx="12954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ounded Rectangular Callout 10"/>
          <p:cNvSpPr/>
          <p:nvPr/>
        </p:nvSpPr>
        <p:spPr>
          <a:xfrm>
            <a:off x="5867400" y="4627562"/>
            <a:ext cx="2209800" cy="1600200"/>
          </a:xfrm>
          <a:prstGeom prst="wedgeRoundRectCallout">
            <a:avLst>
              <a:gd name="adj1" fmla="val -96374"/>
              <a:gd name="adj2" fmla="val -39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“Single point of failure”</a:t>
            </a:r>
            <a:endParaRPr lang="en-US" dirty="0">
              <a:solidFill>
                <a:schemeClr val="bg1"/>
              </a:solidFill>
            </a:endParaRPr>
          </a:p>
        </p:txBody>
      </p:sp>
      <p:sp>
        <p:nvSpPr>
          <p:cNvPr id="12" name="Rounded Rectangular Callout 11"/>
          <p:cNvSpPr/>
          <p:nvPr/>
        </p:nvSpPr>
        <p:spPr>
          <a:xfrm>
            <a:off x="1066800" y="3789362"/>
            <a:ext cx="1828800" cy="838200"/>
          </a:xfrm>
          <a:prstGeom prst="wedgeRoundRectCallout">
            <a:avLst>
              <a:gd name="adj1" fmla="val -1066"/>
              <a:gd name="adj2" fmla="val 117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“Bottleneck”</a:t>
            </a:r>
            <a:endParaRPr lang="en-US" dirty="0">
              <a:solidFill>
                <a:schemeClr val="bg1"/>
              </a:solidFill>
            </a:endParaRPr>
          </a:p>
        </p:txBody>
      </p:sp>
      <p:sp>
        <p:nvSpPr>
          <p:cNvPr id="13" name="Rounded Rectangular Callout 12"/>
          <p:cNvSpPr/>
          <p:nvPr/>
        </p:nvSpPr>
        <p:spPr>
          <a:xfrm>
            <a:off x="152400" y="2341562"/>
            <a:ext cx="2362200" cy="762000"/>
          </a:xfrm>
          <a:prstGeom prst="wedgeRoundRectCallout">
            <a:avLst>
              <a:gd name="adj1" fmla="val 95745"/>
              <a:gd name="adj2" fmla="val 499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whole index”</a:t>
            </a:r>
            <a:endParaRPr lang="en-US" dirty="0">
              <a:solidFill>
                <a:schemeClr val="bg1"/>
              </a:solidFill>
            </a:endParaRPr>
          </a:p>
        </p:txBody>
      </p:sp>
      <p:sp>
        <p:nvSpPr>
          <p:cNvPr id="15" name="Rounded Rectangular Callout 14"/>
          <p:cNvSpPr/>
          <p:nvPr/>
        </p:nvSpPr>
        <p:spPr>
          <a:xfrm>
            <a:off x="3124200" y="5999162"/>
            <a:ext cx="1828800" cy="838200"/>
          </a:xfrm>
          <a:prstGeom prst="wedgeRoundRectCallout">
            <a:avLst>
              <a:gd name="adj1" fmla="val -484"/>
              <a:gd name="adj2" fmla="val -1823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“Bottleneck”</a:t>
            </a:r>
            <a:endParaRPr lang="en-US" dirty="0">
              <a:solidFill>
                <a:schemeClr val="bg1"/>
              </a:solidFill>
            </a:endParaRPr>
          </a:p>
        </p:txBody>
      </p:sp>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300" y="4927600"/>
            <a:ext cx="1066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2870245041"/>
      </p:ext>
    </p:extLst>
  </p:cSld>
  <p:clrMapOvr>
    <a:masterClrMapping/>
  </p:clrMapOvr>
  <p:transition advTm="7989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Effect transition="in" filter="fade">
                                      <p:cBhvr>
                                        <p:cTn id="9" dur="1000"/>
                                        <p:tgtEl>
                                          <p:spTgt spid="1030"/>
                                        </p:tgtEl>
                                      </p:cBhvr>
                                    </p:animEffect>
                                  </p:childTnLst>
                                </p:cTn>
                              </p:par>
                              <p:par>
                                <p:cTn id="10" presetID="49" presetClass="path" presetSubtype="0" accel="50000" decel="50000" fill="hold" nodeType="withEffect">
                                  <p:stCondLst>
                                    <p:cond delay="0"/>
                                  </p:stCondLst>
                                  <p:childTnLst>
                                    <p:animMotion origin="layout" path="M -3.33333E-6 -1.11111E-6 L -0.12083 -0.31319 " pathEditMode="relative" rAng="0" ptsTypes="AA">
                                      <p:cBhvr>
                                        <p:cTn id="11" dur="1000" fill="hold"/>
                                        <p:tgtEl>
                                          <p:spTgt spid="1030"/>
                                        </p:tgtEl>
                                        <p:attrNameLst>
                                          <p:attrName>ppt_x</p:attrName>
                                          <p:attrName>ppt_y</p:attrName>
                                        </p:attrNameLst>
                                      </p:cBhvr>
                                      <p:rCtr x="-6000" y="-15700"/>
                                    </p:animMotion>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1031"/>
                                        </p:tgtEl>
                                        <p:attrNameLst>
                                          <p:attrName>style.visibility</p:attrName>
                                        </p:attrNameLst>
                                      </p:cBhvr>
                                      <p:to>
                                        <p:strVal val="visible"/>
                                      </p:to>
                                    </p:set>
                                    <p:animEffect transition="in" filter="box(out)">
                                      <p:cBhvr>
                                        <p:cTn id="16" dur="500"/>
                                        <p:tgtEl>
                                          <p:spTgt spid="1031"/>
                                        </p:tgtEl>
                                      </p:cBhvr>
                                    </p:animEffect>
                                  </p:childTnLst>
                                </p:cTn>
                              </p:par>
                              <p:par>
                                <p:cTn id="17" presetID="4" presetClass="entr" presetSubtype="32"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box(out)">
                                      <p:cBhvr>
                                        <p:cTn id="19" dur="500"/>
                                        <p:tgtEl>
                                          <p:spTgt spid="103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out)">
                                      <p:cBhvr>
                                        <p:cTn id="24" dur="500"/>
                                        <p:tgtEl>
                                          <p:spTgt spid="11"/>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out)">
                                      <p:cBhvr>
                                        <p:cTn id="27" dur="500"/>
                                        <p:tgtEl>
                                          <p:spTgt spid="15"/>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out)">
                                      <p:cBhvr>
                                        <p:cTn id="30" dur="500"/>
                                        <p:tgtEl>
                                          <p:spTgt spid="12"/>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ou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534400" cy="868362"/>
          </a:xfrm>
          <a:prstGeom prst="rect">
            <a:avLst/>
          </a:prstGeom>
        </p:spPr>
        <p:txBody>
          <a:bodyPr>
            <a:noAutofit/>
          </a:bodyPr>
          <a:lstStyle/>
          <a:p>
            <a:pPr lvl="0" defTabSz="912777" fontAlgn="base">
              <a:lnSpc>
                <a:spcPct val="110000"/>
              </a:lnSpc>
              <a:spcBef>
                <a:spcPct val="0"/>
              </a:spcBef>
              <a:spcAft>
                <a:spcPct val="0"/>
              </a:spcAft>
              <a:defRPr/>
            </a:pPr>
            <a:r>
              <a:rPr lang="en-US" sz="2800" dirty="0"/>
              <a:t>SharePoint Search 2010 Scale-out</a:t>
            </a:r>
            <a:endParaRPr lang="en-US" sz="2800" spc="-170" dirty="0">
              <a:ln w="3175">
                <a:noFill/>
              </a:ln>
              <a:effectLst>
                <a:outerShdw dist="12700" sx="1000" sy="1000" algn="tl" rotWithShape="0">
                  <a:prstClr val="black"/>
                </a:outerShdw>
              </a:effectLst>
              <a:cs typeface="Arial" charset="0"/>
            </a:endParaRPr>
          </a:p>
        </p:txBody>
      </p:sp>
      <p:graphicFrame>
        <p:nvGraphicFramePr>
          <p:cNvPr id="5" name="Object 9"/>
          <p:cNvGraphicFramePr>
            <a:graphicFrameLocks noChangeAspect="1"/>
          </p:cNvGraphicFramePr>
          <p:nvPr/>
        </p:nvGraphicFramePr>
        <p:xfrm>
          <a:off x="838200" y="4800600"/>
          <a:ext cx="1077913" cy="1925638"/>
        </p:xfrm>
        <a:graphic>
          <a:graphicData uri="http://schemas.openxmlformats.org/presentationml/2006/ole">
            <mc:AlternateContent xmlns:mc="http://schemas.openxmlformats.org/markup-compatibility/2006">
              <mc:Choice xmlns:v="urn:schemas-microsoft-com:vml" Requires="v">
                <p:oleObj spid="_x0000_s2107" name="Visio" r:id="rId5" imgW="694014" imgH="1240155" progId="Visio.Drawing.11">
                  <p:embed/>
                </p:oleObj>
              </mc:Choice>
              <mc:Fallback>
                <p:oleObj name="Visio" r:id="rId5" imgW="694014" imgH="124015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800600"/>
                        <a:ext cx="1077913"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1521268" y="4953000"/>
          <a:ext cx="1077470" cy="1925638"/>
        </p:xfrm>
        <a:graphic>
          <a:graphicData uri="http://schemas.openxmlformats.org/presentationml/2006/ole">
            <mc:AlternateContent xmlns:mc="http://schemas.openxmlformats.org/markup-compatibility/2006">
              <mc:Choice xmlns:v="urn:schemas-microsoft-com:vml" Requires="v">
                <p:oleObj spid="_x0000_s2108" name="Visio" r:id="rId7" imgW="694014" imgH="1240155" progId="Visio.Drawing.11">
                  <p:embed/>
                </p:oleObj>
              </mc:Choice>
              <mc:Fallback>
                <p:oleObj name="Visio" r:id="rId7" imgW="694014" imgH="1240155"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1268" y="4953000"/>
                        <a:ext cx="107747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2819400" y="1524000"/>
          <a:ext cx="1295400" cy="2315119"/>
        </p:xfrm>
        <a:graphic>
          <a:graphicData uri="http://schemas.openxmlformats.org/presentationml/2006/ole">
            <mc:AlternateContent xmlns:mc="http://schemas.openxmlformats.org/markup-compatibility/2006">
              <mc:Choice xmlns:v="urn:schemas-microsoft-com:vml" Requires="v">
                <p:oleObj spid="_x0000_s2109" name="Visio" r:id="rId9" imgW="693972" imgH="1240277" progId="Visio.Drawing.11">
                  <p:embed/>
                </p:oleObj>
              </mc:Choice>
              <mc:Fallback>
                <p:oleObj name="Visio" r:id="rId9" imgW="693972" imgH="124027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1524000"/>
                        <a:ext cx="1295400" cy="231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4876800" y="1371600"/>
          <a:ext cx="1295400" cy="2314575"/>
        </p:xfrm>
        <a:graphic>
          <a:graphicData uri="http://schemas.openxmlformats.org/presentationml/2006/ole">
            <mc:AlternateContent xmlns:mc="http://schemas.openxmlformats.org/markup-compatibility/2006">
              <mc:Choice xmlns:v="urn:schemas-microsoft-com:vml" Requires="v">
                <p:oleObj spid="_x0000_s2110" name="Visio" r:id="rId11" imgW="693972" imgH="1240277" progId="Visio.Drawing.11">
                  <p:embed/>
                </p:oleObj>
              </mc:Choice>
              <mc:Fallback>
                <p:oleObj name="Visio" r:id="rId11" imgW="693972" imgH="124027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371600"/>
                        <a:ext cx="12954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3886200" y="3657600"/>
          <a:ext cx="1295400" cy="2314575"/>
        </p:xfrm>
        <a:graphic>
          <a:graphicData uri="http://schemas.openxmlformats.org/presentationml/2006/ole">
            <mc:AlternateContent xmlns:mc="http://schemas.openxmlformats.org/markup-compatibility/2006">
              <mc:Choice xmlns:v="urn:schemas-microsoft-com:vml" Requires="v">
                <p:oleObj spid="_x0000_s2111" name="Visio" r:id="rId13" imgW="693972" imgH="1240277" progId="Visio.Drawing.11">
                  <p:embed/>
                </p:oleObj>
              </mc:Choice>
              <mc:Fallback>
                <p:oleObj name="Visio" r:id="rId13" imgW="693972" imgH="1240277"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3657600"/>
                        <a:ext cx="12954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ounded Rectangular Callout 10"/>
          <p:cNvSpPr/>
          <p:nvPr/>
        </p:nvSpPr>
        <p:spPr>
          <a:xfrm>
            <a:off x="5867400" y="4648200"/>
            <a:ext cx="2209800" cy="1600200"/>
          </a:xfrm>
          <a:prstGeom prst="wedgeRoundRectCallout">
            <a:avLst>
              <a:gd name="adj1" fmla="val -96374"/>
              <a:gd name="adj2" fmla="val -39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“Single point of failure”</a:t>
            </a:r>
            <a:endParaRPr lang="en-US" dirty="0">
              <a:solidFill>
                <a:schemeClr val="bg1"/>
              </a:solidFill>
            </a:endParaRPr>
          </a:p>
        </p:txBody>
      </p:sp>
      <p:sp>
        <p:nvSpPr>
          <p:cNvPr id="12" name="Rounded Rectangular Callout 11"/>
          <p:cNvSpPr/>
          <p:nvPr/>
        </p:nvSpPr>
        <p:spPr>
          <a:xfrm>
            <a:off x="1066800" y="3810000"/>
            <a:ext cx="1828800" cy="838200"/>
          </a:xfrm>
          <a:prstGeom prst="wedgeRoundRectCallout">
            <a:avLst>
              <a:gd name="adj1" fmla="val -1066"/>
              <a:gd name="adj2" fmla="val 117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“Bottleneck”</a:t>
            </a:r>
            <a:endParaRPr lang="en-US" dirty="0">
              <a:solidFill>
                <a:schemeClr val="bg1"/>
              </a:solidFill>
            </a:endParaRPr>
          </a:p>
        </p:txBody>
      </p:sp>
      <p:sp>
        <p:nvSpPr>
          <p:cNvPr id="13" name="Rounded Rectangular Callout 12"/>
          <p:cNvSpPr/>
          <p:nvPr/>
        </p:nvSpPr>
        <p:spPr>
          <a:xfrm>
            <a:off x="152400" y="2362200"/>
            <a:ext cx="2362200" cy="762000"/>
          </a:xfrm>
          <a:prstGeom prst="wedgeRoundRectCallout">
            <a:avLst>
              <a:gd name="adj1" fmla="val 95745"/>
              <a:gd name="adj2" fmla="val 499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whole index”</a:t>
            </a:r>
            <a:endParaRPr lang="en-US" dirty="0">
              <a:solidFill>
                <a:schemeClr val="bg1"/>
              </a:solidFill>
            </a:endParaRPr>
          </a:p>
        </p:txBody>
      </p:sp>
      <p:sp>
        <p:nvSpPr>
          <p:cNvPr id="14" name="Rounded Rectangular Callout 13"/>
          <p:cNvSpPr/>
          <p:nvPr/>
        </p:nvSpPr>
        <p:spPr>
          <a:xfrm>
            <a:off x="3124200" y="6019800"/>
            <a:ext cx="1828800" cy="838200"/>
          </a:xfrm>
          <a:prstGeom prst="wedgeRoundRectCallout">
            <a:avLst>
              <a:gd name="adj1" fmla="val -484"/>
              <a:gd name="adj2" fmla="val -1823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“Bottleneck”</a:t>
            </a:r>
            <a:endParaRPr lang="en-US" dirty="0">
              <a:solidFill>
                <a:schemeClr val="bg1"/>
              </a:solidFill>
            </a:endParaRPr>
          </a:p>
        </p:txBody>
      </p:sp>
      <p:graphicFrame>
        <p:nvGraphicFramePr>
          <p:cNvPr id="3080" name="Object 8"/>
          <p:cNvGraphicFramePr>
            <a:graphicFrameLocks noChangeAspect="1"/>
          </p:cNvGraphicFramePr>
          <p:nvPr/>
        </p:nvGraphicFramePr>
        <p:xfrm>
          <a:off x="5029200" y="3657600"/>
          <a:ext cx="1295400" cy="2314575"/>
        </p:xfrm>
        <a:graphic>
          <a:graphicData uri="http://schemas.openxmlformats.org/presentationml/2006/ole">
            <mc:AlternateContent xmlns:mc="http://schemas.openxmlformats.org/markup-compatibility/2006">
              <mc:Choice xmlns:v="urn:schemas-microsoft-com:vml" Requires="v">
                <p:oleObj spid="_x0000_s2112" name="Visio" r:id="rId15" imgW="693972" imgH="1240277" progId="Visio.Drawing.11">
                  <p:embed/>
                </p:oleObj>
              </mc:Choice>
              <mc:Fallback>
                <p:oleObj name="Visio" r:id="rId15" imgW="693972" imgH="1240277"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3657600"/>
                        <a:ext cx="12954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3886200" y="3581400"/>
          <a:ext cx="1321744" cy="2362200"/>
        </p:xfrm>
        <a:graphic>
          <a:graphicData uri="http://schemas.openxmlformats.org/presentationml/2006/ole">
            <mc:AlternateContent xmlns:mc="http://schemas.openxmlformats.org/markup-compatibility/2006">
              <mc:Choice xmlns:v="urn:schemas-microsoft-com:vml" Requires="v">
                <p:oleObj spid="_x0000_s2113" name="Visio" r:id="rId17" imgW="693972" imgH="1240277" progId="Visio.Drawing.11">
                  <p:embed/>
                </p:oleObj>
              </mc:Choice>
              <mc:Fallback>
                <p:oleObj name="Visio" r:id="rId17" imgW="693972" imgH="1240277"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6200" y="3581400"/>
                        <a:ext cx="132174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5105400" y="3505200"/>
          <a:ext cx="1322388" cy="2362200"/>
        </p:xfrm>
        <a:graphic>
          <a:graphicData uri="http://schemas.openxmlformats.org/presentationml/2006/ole">
            <mc:AlternateContent xmlns:mc="http://schemas.openxmlformats.org/markup-compatibility/2006">
              <mc:Choice xmlns:v="urn:schemas-microsoft-com:vml" Requires="v">
                <p:oleObj spid="_x0000_s2114" name="Visio" r:id="rId19" imgW="693972" imgH="1240277" progId="Visio.Drawing.11">
                  <p:embed/>
                </p:oleObj>
              </mc:Choice>
              <mc:Fallback>
                <p:oleObj name="Visio" r:id="rId19" imgW="693972" imgH="1240277"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05400" y="3505200"/>
                        <a:ext cx="13223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9" name="Object 17"/>
          <p:cNvGraphicFramePr>
            <a:graphicFrameLocks noChangeAspect="1"/>
          </p:cNvGraphicFramePr>
          <p:nvPr/>
        </p:nvGraphicFramePr>
        <p:xfrm>
          <a:off x="5029201" y="5698536"/>
          <a:ext cx="583600" cy="1042572"/>
        </p:xfrm>
        <a:graphic>
          <a:graphicData uri="http://schemas.openxmlformats.org/presentationml/2006/ole">
            <mc:AlternateContent xmlns:mc="http://schemas.openxmlformats.org/markup-compatibility/2006">
              <mc:Choice xmlns:v="urn:schemas-microsoft-com:vml" Requires="v">
                <p:oleObj spid="_x0000_s2115" name="Visio" r:id="rId21" imgW="693972" imgH="1240277" progId="Visio.Drawing.11">
                  <p:embed/>
                </p:oleObj>
              </mc:Choice>
              <mc:Fallback>
                <p:oleObj name="Visio" r:id="rId21" imgW="693972" imgH="1240277" progId="Visio.Drawing.1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29201" y="5698536"/>
                        <a:ext cx="583600" cy="104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0" name="Object 18"/>
          <p:cNvGraphicFramePr>
            <a:graphicFrameLocks noChangeAspect="1"/>
          </p:cNvGraphicFramePr>
          <p:nvPr/>
        </p:nvGraphicFramePr>
        <p:xfrm>
          <a:off x="4648200" y="5029200"/>
          <a:ext cx="715963" cy="1278935"/>
        </p:xfrm>
        <a:graphic>
          <a:graphicData uri="http://schemas.openxmlformats.org/presentationml/2006/ole">
            <mc:AlternateContent xmlns:mc="http://schemas.openxmlformats.org/markup-compatibility/2006">
              <mc:Choice xmlns:v="urn:schemas-microsoft-com:vml" Requires="v">
                <p:oleObj spid="_x0000_s2116" name="Visio" r:id="rId23" imgW="693972" imgH="1240277" progId="Visio.Drawing.11">
                  <p:embed/>
                </p:oleObj>
              </mc:Choice>
              <mc:Fallback>
                <p:oleObj name="Visio" r:id="rId23" imgW="693972" imgH="1240277" progId="Visio.Drawing.1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5029200"/>
                        <a:ext cx="715963" cy="127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1" name="Object 19"/>
          <p:cNvGraphicFramePr>
            <a:graphicFrameLocks noChangeAspect="1"/>
          </p:cNvGraphicFramePr>
          <p:nvPr/>
        </p:nvGraphicFramePr>
        <p:xfrm>
          <a:off x="5353050" y="5012736"/>
          <a:ext cx="715963" cy="1278935"/>
        </p:xfrm>
        <a:graphic>
          <a:graphicData uri="http://schemas.openxmlformats.org/presentationml/2006/ole">
            <mc:AlternateContent xmlns:mc="http://schemas.openxmlformats.org/markup-compatibility/2006">
              <mc:Choice xmlns:v="urn:schemas-microsoft-com:vml" Requires="v">
                <p:oleObj spid="_x0000_s2117" name="Visio" r:id="rId25" imgW="693972" imgH="1240277" progId="Visio.Drawing.11">
                  <p:embed/>
                </p:oleObj>
              </mc:Choice>
              <mc:Fallback>
                <p:oleObj name="Visio" r:id="rId25" imgW="693972" imgH="1240277" progId="Visio.Drawing.1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53050" y="5012736"/>
                        <a:ext cx="715963" cy="127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8" name="Object 26"/>
          <p:cNvGraphicFramePr>
            <a:graphicFrameLocks noChangeAspect="1"/>
          </p:cNvGraphicFramePr>
          <p:nvPr/>
        </p:nvGraphicFramePr>
        <p:xfrm>
          <a:off x="2819400" y="665162"/>
          <a:ext cx="693738" cy="1239838"/>
        </p:xfrm>
        <a:graphic>
          <a:graphicData uri="http://schemas.openxmlformats.org/presentationml/2006/ole">
            <mc:AlternateContent xmlns:mc="http://schemas.openxmlformats.org/markup-compatibility/2006">
              <mc:Choice xmlns:v="urn:schemas-microsoft-com:vml" Requires="v">
                <p:oleObj spid="_x0000_s2118" name="Visio" r:id="rId27" imgW="693972" imgH="1240277" progId="Visio.Drawing.11">
                  <p:embed/>
                </p:oleObj>
              </mc:Choice>
              <mc:Fallback>
                <p:oleObj name="Visio" r:id="rId27" imgW="693972" imgH="1240277" progId="Visio.Drawing.1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19400" y="665162"/>
                        <a:ext cx="693738"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9" name="Object 27"/>
          <p:cNvGraphicFramePr>
            <a:graphicFrameLocks noChangeAspect="1"/>
          </p:cNvGraphicFramePr>
          <p:nvPr/>
        </p:nvGraphicFramePr>
        <p:xfrm>
          <a:off x="5486400" y="665162"/>
          <a:ext cx="693738" cy="1239838"/>
        </p:xfrm>
        <a:graphic>
          <a:graphicData uri="http://schemas.openxmlformats.org/presentationml/2006/ole">
            <mc:AlternateContent xmlns:mc="http://schemas.openxmlformats.org/markup-compatibility/2006">
              <mc:Choice xmlns:v="urn:schemas-microsoft-com:vml" Requires="v">
                <p:oleObj spid="_x0000_s2119" name="Visio" r:id="rId29" imgW="693972" imgH="1240277" progId="Visio.Drawing.11">
                  <p:embed/>
                </p:oleObj>
              </mc:Choice>
              <mc:Fallback>
                <p:oleObj name="Visio" r:id="rId29" imgW="693972" imgH="1240277" progId="Visio.Drawing.11">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86400" y="665162"/>
                        <a:ext cx="693738"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0" name="Object 28"/>
          <p:cNvGraphicFramePr>
            <a:graphicFrameLocks noChangeAspect="1"/>
          </p:cNvGraphicFramePr>
          <p:nvPr/>
        </p:nvGraphicFramePr>
        <p:xfrm>
          <a:off x="3505200" y="609600"/>
          <a:ext cx="693738" cy="1239837"/>
        </p:xfrm>
        <a:graphic>
          <a:graphicData uri="http://schemas.openxmlformats.org/presentationml/2006/ole">
            <mc:AlternateContent xmlns:mc="http://schemas.openxmlformats.org/markup-compatibility/2006">
              <mc:Choice xmlns:v="urn:schemas-microsoft-com:vml" Requires="v">
                <p:oleObj spid="_x0000_s2120" name="Visio" r:id="rId31" imgW="693972" imgH="1240277" progId="Visio.Drawing.11">
                  <p:embed/>
                </p:oleObj>
              </mc:Choice>
              <mc:Fallback>
                <p:oleObj name="Visio" r:id="rId31" imgW="693972" imgH="1240277" progId="Visio.Drawing.11">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05200" y="609600"/>
                        <a:ext cx="693738"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1" name="Object 29"/>
          <p:cNvGraphicFramePr>
            <a:graphicFrameLocks noChangeAspect="1"/>
          </p:cNvGraphicFramePr>
          <p:nvPr/>
        </p:nvGraphicFramePr>
        <p:xfrm>
          <a:off x="6172200" y="609600"/>
          <a:ext cx="693738" cy="1239837"/>
        </p:xfrm>
        <a:graphic>
          <a:graphicData uri="http://schemas.openxmlformats.org/presentationml/2006/ole">
            <mc:AlternateContent xmlns:mc="http://schemas.openxmlformats.org/markup-compatibility/2006">
              <mc:Choice xmlns:v="urn:schemas-microsoft-com:vml" Requires="v">
                <p:oleObj spid="_x0000_s2121" name="Visio" r:id="rId33" imgW="693972" imgH="1240277" progId="Visio.Drawing.11">
                  <p:embed/>
                </p:oleObj>
              </mc:Choice>
              <mc:Fallback>
                <p:oleObj name="Visio" r:id="rId33" imgW="693972" imgH="1240277" progId="Visio.Drawing.11">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72200" y="609600"/>
                        <a:ext cx="693738"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2895600" y="1752600"/>
          <a:ext cx="693738" cy="1239838"/>
        </p:xfrm>
        <a:graphic>
          <a:graphicData uri="http://schemas.openxmlformats.org/presentationml/2006/ole">
            <mc:AlternateContent xmlns:mc="http://schemas.openxmlformats.org/markup-compatibility/2006">
              <mc:Choice xmlns:v="urn:schemas-microsoft-com:vml" Requires="v">
                <p:oleObj spid="_x0000_s2122" name="Visio" r:id="rId35" imgW="694014" imgH="1240155" progId="Visio.Drawing.11">
                  <p:embed/>
                </p:oleObj>
              </mc:Choice>
              <mc:Fallback>
                <p:oleObj name="Visio" r:id="rId35" imgW="694014" imgH="1240155" progId="Visio.Drawing.11">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895600" y="1752600"/>
                        <a:ext cx="693738"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5638800" y="1828800"/>
          <a:ext cx="693738" cy="1239838"/>
        </p:xfrm>
        <a:graphic>
          <a:graphicData uri="http://schemas.openxmlformats.org/presentationml/2006/ole">
            <mc:AlternateContent xmlns:mc="http://schemas.openxmlformats.org/markup-compatibility/2006">
              <mc:Choice xmlns:v="urn:schemas-microsoft-com:vml" Requires="v">
                <p:oleObj spid="_x0000_s2123" name="Visio" r:id="rId37" imgW="693972" imgH="1240277" progId="Visio.Drawing.11">
                  <p:embed/>
                </p:oleObj>
              </mc:Choice>
              <mc:Fallback>
                <p:oleObj name="Visio" r:id="rId37" imgW="693972" imgH="1240277" progId="Visio.Drawing.11">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638800" y="1828800"/>
                        <a:ext cx="693738"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TextBox 40"/>
          <p:cNvSpPr txBox="1"/>
          <p:nvPr/>
        </p:nvSpPr>
        <p:spPr>
          <a:xfrm>
            <a:off x="6248400" y="381000"/>
            <a:ext cx="2667000" cy="369332"/>
          </a:xfrm>
          <a:prstGeom prst="rect">
            <a:avLst/>
          </a:prstGeom>
          <a:noFill/>
        </p:spPr>
        <p:txBody>
          <a:bodyPr wrap="square" rtlCol="0">
            <a:spAutoFit/>
          </a:bodyPr>
          <a:lstStyle/>
          <a:p>
            <a:r>
              <a:rPr lang="en-US" dirty="0" smtClean="0"/>
              <a:t>Multiple Index Partitions</a:t>
            </a:r>
            <a:endParaRPr lang="en-US" dirty="0"/>
          </a:p>
        </p:txBody>
      </p:sp>
      <p:sp>
        <p:nvSpPr>
          <p:cNvPr id="42" name="TextBox 41"/>
          <p:cNvSpPr txBox="1"/>
          <p:nvPr/>
        </p:nvSpPr>
        <p:spPr>
          <a:xfrm>
            <a:off x="6858000" y="990600"/>
            <a:ext cx="2286000" cy="369332"/>
          </a:xfrm>
          <a:prstGeom prst="rect">
            <a:avLst/>
          </a:prstGeom>
          <a:noFill/>
        </p:spPr>
        <p:txBody>
          <a:bodyPr wrap="square" rtlCol="0">
            <a:spAutoFit/>
          </a:bodyPr>
          <a:lstStyle/>
          <a:p>
            <a:r>
              <a:rPr lang="en-US" dirty="0" smtClean="0"/>
              <a:t>Crawl Distribution</a:t>
            </a:r>
            <a:endParaRPr lang="en-US" dirty="0"/>
          </a:p>
        </p:txBody>
      </p:sp>
      <p:sp>
        <p:nvSpPr>
          <p:cNvPr id="43" name="TextBox 42"/>
          <p:cNvSpPr txBox="1"/>
          <p:nvPr/>
        </p:nvSpPr>
        <p:spPr>
          <a:xfrm>
            <a:off x="6858000" y="1600200"/>
            <a:ext cx="1981200" cy="369332"/>
          </a:xfrm>
          <a:prstGeom prst="rect">
            <a:avLst/>
          </a:prstGeom>
          <a:noFill/>
        </p:spPr>
        <p:txBody>
          <a:bodyPr wrap="square" rtlCol="0">
            <a:spAutoFit/>
          </a:bodyPr>
          <a:lstStyle/>
          <a:p>
            <a:r>
              <a:rPr lang="en-US" dirty="0" smtClean="0"/>
              <a:t>Query Mirroring</a:t>
            </a:r>
            <a:endParaRPr lang="en-US" dirty="0"/>
          </a:p>
        </p:txBody>
      </p:sp>
      <p:sp>
        <p:nvSpPr>
          <p:cNvPr id="44" name="TextBox 43"/>
          <p:cNvSpPr txBox="1"/>
          <p:nvPr/>
        </p:nvSpPr>
        <p:spPr>
          <a:xfrm>
            <a:off x="6858000" y="1916668"/>
            <a:ext cx="2286000" cy="369332"/>
          </a:xfrm>
          <a:prstGeom prst="rect">
            <a:avLst/>
          </a:prstGeom>
          <a:noFill/>
        </p:spPr>
        <p:txBody>
          <a:bodyPr wrap="square" rtlCol="0">
            <a:spAutoFit/>
          </a:bodyPr>
          <a:lstStyle/>
          <a:p>
            <a:r>
              <a:rPr lang="en-US" dirty="0" smtClean="0"/>
              <a:t>Query Components</a:t>
            </a:r>
            <a:endParaRPr lang="en-US" dirty="0"/>
          </a:p>
        </p:txBody>
      </p:sp>
      <p:sp>
        <p:nvSpPr>
          <p:cNvPr id="46" name="TextBox 45"/>
          <p:cNvSpPr txBox="1"/>
          <p:nvPr/>
        </p:nvSpPr>
        <p:spPr>
          <a:xfrm>
            <a:off x="6858000" y="697468"/>
            <a:ext cx="2133600" cy="369332"/>
          </a:xfrm>
          <a:prstGeom prst="rect">
            <a:avLst/>
          </a:prstGeom>
          <a:noFill/>
        </p:spPr>
        <p:txBody>
          <a:bodyPr wrap="square" rtlCol="0">
            <a:spAutoFit/>
          </a:bodyPr>
          <a:lstStyle/>
          <a:p>
            <a:r>
              <a:rPr lang="en-US" dirty="0" smtClean="0"/>
              <a:t>Stateless Crawlers</a:t>
            </a:r>
            <a:endParaRPr lang="en-US" dirty="0"/>
          </a:p>
        </p:txBody>
      </p:sp>
      <p:sp>
        <p:nvSpPr>
          <p:cNvPr id="54" name="TextBox 53"/>
          <p:cNvSpPr txBox="1"/>
          <p:nvPr/>
        </p:nvSpPr>
        <p:spPr>
          <a:xfrm>
            <a:off x="6858000" y="2221468"/>
            <a:ext cx="2667000" cy="369332"/>
          </a:xfrm>
          <a:prstGeom prst="rect">
            <a:avLst/>
          </a:prstGeom>
          <a:noFill/>
        </p:spPr>
        <p:txBody>
          <a:bodyPr wrap="square" rtlCol="0">
            <a:spAutoFit/>
          </a:bodyPr>
          <a:lstStyle/>
          <a:p>
            <a:r>
              <a:rPr lang="en-US" dirty="0" smtClean="0"/>
              <a:t>Multiple Property DBs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424307576"/>
              </p:ext>
            </p:extLst>
          </p:nvPr>
        </p:nvGraphicFramePr>
        <p:xfrm>
          <a:off x="838200" y="838200"/>
          <a:ext cx="639570" cy="1143000"/>
        </p:xfrm>
        <a:graphic>
          <a:graphicData uri="http://schemas.openxmlformats.org/presentationml/2006/ole">
            <mc:AlternateContent xmlns:mc="http://schemas.openxmlformats.org/markup-compatibility/2006">
              <mc:Choice xmlns:v="urn:schemas-microsoft-com:vml" Requires="v">
                <p:oleObj spid="_x0000_s2124" name="Visio" r:id="rId39" imgW="693972" imgH="1240277" progId="Visio.Drawing.11">
                  <p:embed/>
                </p:oleObj>
              </mc:Choice>
              <mc:Fallback>
                <p:oleObj name="Visio" r:id="rId39" imgW="693972" imgH="1240277" progId="Visio.Drawing.11">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38200" y="838200"/>
                        <a:ext cx="63957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75560544"/>
              </p:ext>
            </p:extLst>
          </p:nvPr>
        </p:nvGraphicFramePr>
        <p:xfrm>
          <a:off x="228600" y="838200"/>
          <a:ext cx="584200" cy="1041400"/>
        </p:xfrm>
        <a:graphic>
          <a:graphicData uri="http://schemas.openxmlformats.org/presentationml/2006/ole">
            <mc:AlternateContent xmlns:mc="http://schemas.openxmlformats.org/markup-compatibility/2006">
              <mc:Choice xmlns:v="urn:schemas-microsoft-com:vml" Requires="v">
                <p:oleObj spid="_x0000_s2125" name="Visio" r:id="rId41" imgW="693972" imgH="1240277" progId="Visio.Drawing.11">
                  <p:embed/>
                </p:oleObj>
              </mc:Choice>
              <mc:Fallback>
                <p:oleObj name="Visio" r:id="rId41" imgW="693972" imgH="1240277" progId="Visio.Drawing.11">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28600" y="838200"/>
                        <a:ext cx="584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extBox 31"/>
          <p:cNvSpPr txBox="1"/>
          <p:nvPr/>
        </p:nvSpPr>
        <p:spPr>
          <a:xfrm>
            <a:off x="6858000" y="2754868"/>
            <a:ext cx="2667000" cy="646331"/>
          </a:xfrm>
          <a:prstGeom prst="rect">
            <a:avLst/>
          </a:prstGeom>
          <a:noFill/>
        </p:spPr>
        <p:txBody>
          <a:bodyPr wrap="square" rtlCol="0">
            <a:spAutoFit/>
          </a:bodyPr>
          <a:lstStyle/>
          <a:p>
            <a:r>
              <a:rPr lang="en-US" dirty="0" smtClean="0"/>
              <a:t>Admin Database +</a:t>
            </a:r>
          </a:p>
          <a:p>
            <a:r>
              <a:rPr lang="en-US" dirty="0" smtClean="0"/>
              <a:t>Admin Component</a:t>
            </a:r>
            <a:endParaRPr lang="en-US" dirty="0"/>
          </a:p>
        </p:txBody>
      </p:sp>
      <p:pic>
        <p:nvPicPr>
          <p:cNvPr id="76823" name="Picture 23"/>
          <p:cNvPicPr>
            <a:picLocks noChangeAspect="1" noChangeArrowheads="1"/>
          </p:cNvPicPr>
          <p:nvPr/>
        </p:nvPicPr>
        <p:blipFill>
          <a:blip r:embed="rId43"/>
          <a:srcRect/>
          <a:stretch>
            <a:fillRect/>
          </a:stretch>
        </p:blipFill>
        <p:spPr bwMode="auto">
          <a:xfrm>
            <a:off x="6257925" y="3810000"/>
            <a:ext cx="2886075" cy="2343150"/>
          </a:xfrm>
          <a:prstGeom prst="rect">
            <a:avLst/>
          </a:prstGeom>
          <a:noFill/>
          <a:ln w="9525">
            <a:noFill/>
            <a:miter lim="800000"/>
            <a:headEnd/>
            <a:tailEnd/>
          </a:ln>
        </p:spPr>
      </p:pic>
      <p:pic>
        <p:nvPicPr>
          <p:cNvPr id="2089"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300" y="4953000"/>
            <a:ext cx="1066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2433571178"/>
      </p:ext>
    </p:extLst>
  </p:cSld>
  <p:clrMapOvr>
    <a:masterClrMapping/>
  </p:clrMapOvr>
  <p:transition advTm="1710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22222E-6 L 0.0625 -0.21111 " pathEditMode="relative" rAng="0" ptsTypes="AA">
                                      <p:cBhvr>
                                        <p:cTn id="6" dur="1000" fill="hold"/>
                                        <p:tgtEl>
                                          <p:spTgt spid="13"/>
                                        </p:tgtEl>
                                        <p:attrNameLst>
                                          <p:attrName>ppt_x</p:attrName>
                                          <p:attrName>ppt_y</p:attrName>
                                        </p:attrNameLst>
                                      </p:cBhvr>
                                      <p:rCtr x="3100" y="-10600"/>
                                    </p:animMotion>
                                  </p:childTnLst>
                                </p:cTn>
                              </p:par>
                              <p:par>
                                <p:cTn id="7" presetID="64" presetClass="path" presetSubtype="0" accel="50000" decel="50000" fill="hold" nodeType="withEffect">
                                  <p:stCondLst>
                                    <p:cond delay="0"/>
                                  </p:stCondLst>
                                  <p:childTnLst>
                                    <p:animMotion origin="layout" path="M 3.33333E-6 0 L -0.02917 -0.21319 " pathEditMode="relative" rAng="0" ptsTypes="AA">
                                      <p:cBhvr>
                                        <p:cTn id="8" dur="1000" fill="hold"/>
                                        <p:tgtEl>
                                          <p:spTgt spid="8"/>
                                        </p:tgtEl>
                                        <p:attrNameLst>
                                          <p:attrName>ppt_x</p:attrName>
                                          <p:attrName>ppt_y</p:attrName>
                                        </p:attrNameLst>
                                      </p:cBhvr>
                                      <p:rCtr x="-1500" y="-10700"/>
                                    </p:animMotion>
                                  </p:childTnLst>
                                </p:cTn>
                              </p:par>
                              <p:par>
                                <p:cTn id="9" presetID="64" presetClass="path" presetSubtype="0" accel="50000" decel="50000" fill="hold" nodeType="withEffect">
                                  <p:stCondLst>
                                    <p:cond delay="0"/>
                                  </p:stCondLst>
                                  <p:childTnLst>
                                    <p:animMotion origin="layout" path="M 3.33333E-6 2.22222E-6 L 0.02916 -0.19097 " pathEditMode="relative" rAng="0" ptsTypes="AA">
                                      <p:cBhvr>
                                        <p:cTn id="10" dur="1000" fill="hold"/>
                                        <p:tgtEl>
                                          <p:spTgt spid="9"/>
                                        </p:tgtEl>
                                        <p:attrNameLst>
                                          <p:attrName>ppt_x</p:attrName>
                                          <p:attrName>ppt_y</p:attrName>
                                        </p:attrNameLst>
                                      </p:cBhvr>
                                      <p:rCtr x="1500" y="-9600"/>
                                    </p:animMotion>
                                  </p:childTnLst>
                                </p:cTn>
                              </p:par>
                              <p:par>
                                <p:cTn id="11" presetID="6" presetClass="emph" presetSubtype="0" fill="hold" nodeType="withEffect">
                                  <p:stCondLst>
                                    <p:cond delay="0"/>
                                  </p:stCondLst>
                                  <p:childTnLst>
                                    <p:animScale>
                                      <p:cBhvr>
                                        <p:cTn id="12" dur="1000" fill="hold"/>
                                        <p:tgtEl>
                                          <p:spTgt spid="9"/>
                                        </p:tgtEl>
                                      </p:cBhvr>
                                      <p:by x="50000" y="50000"/>
                                    </p:animScale>
                                  </p:childTnLst>
                                </p:cTn>
                              </p:par>
                              <p:par>
                                <p:cTn id="13" presetID="6" presetClass="emph" presetSubtype="0" fill="hold" grpId="1" nodeType="withEffect">
                                  <p:stCondLst>
                                    <p:cond delay="0"/>
                                  </p:stCondLst>
                                  <p:childTnLst>
                                    <p:animScale>
                                      <p:cBhvr>
                                        <p:cTn id="14" dur="1000" fill="hold"/>
                                        <p:tgtEl>
                                          <p:spTgt spid="13"/>
                                        </p:tgtEl>
                                      </p:cBhvr>
                                      <p:by x="50000" y="50000"/>
                                    </p:animScale>
                                  </p:childTnLst>
                                </p:cTn>
                              </p:par>
                              <p:par>
                                <p:cTn id="15" presetID="6" presetClass="emph" presetSubtype="0" fill="hold" nodeType="withEffect">
                                  <p:stCondLst>
                                    <p:cond delay="0"/>
                                  </p:stCondLst>
                                  <p:childTnLst>
                                    <p:animScale>
                                      <p:cBhvr>
                                        <p:cTn id="16" dur="1000" fill="hold"/>
                                        <p:tgtEl>
                                          <p:spTgt spid="8"/>
                                        </p:tgtEl>
                                      </p:cBhvr>
                                      <p:by x="50000" y="50000"/>
                                    </p:animScale>
                                  </p:childTnLst>
                                </p:cTn>
                              </p:par>
                              <p:par>
                                <p:cTn id="17" presetID="35" presetClass="path" presetSubtype="0" accel="50000" decel="50000" fill="hold" nodeType="withEffect">
                                  <p:stCondLst>
                                    <p:cond delay="0"/>
                                  </p:stCondLst>
                                  <p:childTnLst>
                                    <p:animMotion origin="layout" path="M -8.33333E-7 4.44444E-6 L -0.08385 -0.35139 " pathEditMode="relative" rAng="0" ptsTypes="AA">
                                      <p:cBhvr>
                                        <p:cTn id="18" dur="1000" fill="hold"/>
                                        <p:tgtEl>
                                          <p:spTgt spid="5"/>
                                        </p:tgtEl>
                                        <p:attrNameLst>
                                          <p:attrName>ppt_x</p:attrName>
                                          <p:attrName>ppt_y</p:attrName>
                                        </p:attrNameLst>
                                      </p:cBhvr>
                                      <p:rCtr x="-4200" y="-17600"/>
                                    </p:animMotion>
                                  </p:childTnLst>
                                </p:cTn>
                              </p:par>
                              <p:par>
                                <p:cTn id="19" presetID="35" presetClass="path" presetSubtype="0" accel="50000" decel="50000" fill="hold" grpId="0" nodeType="withEffect">
                                  <p:stCondLst>
                                    <p:cond delay="0"/>
                                  </p:stCondLst>
                                  <p:childTnLst>
                                    <p:animMotion origin="layout" path="M 3.33333E-6 -4.44444E-6 L -0.14167 -0.23888 " pathEditMode="relative" rAng="0" ptsTypes="AA">
                                      <p:cBhvr>
                                        <p:cTn id="20" dur="1000" fill="hold"/>
                                        <p:tgtEl>
                                          <p:spTgt spid="12"/>
                                        </p:tgtEl>
                                        <p:attrNameLst>
                                          <p:attrName>ppt_x</p:attrName>
                                          <p:attrName>ppt_y</p:attrName>
                                        </p:attrNameLst>
                                      </p:cBhvr>
                                      <p:rCtr x="-7100" y="-11900"/>
                                    </p:animMotion>
                                  </p:childTnLst>
                                </p:cTn>
                              </p:par>
                              <p:par>
                                <p:cTn id="21" presetID="6" presetClass="emph" presetSubtype="0" fill="hold" nodeType="withEffect">
                                  <p:stCondLst>
                                    <p:cond delay="0"/>
                                  </p:stCondLst>
                                  <p:childTnLst>
                                    <p:animScale>
                                      <p:cBhvr>
                                        <p:cTn id="22" dur="1000" fill="hold"/>
                                        <p:tgtEl>
                                          <p:spTgt spid="5"/>
                                        </p:tgtEl>
                                      </p:cBhvr>
                                      <p:by x="50000" y="50000"/>
                                    </p:animScale>
                                  </p:childTnLst>
                                </p:cTn>
                              </p:par>
                              <p:par>
                                <p:cTn id="23" presetID="6" presetClass="emph" presetSubtype="0" fill="hold" grpId="1" nodeType="withEffect">
                                  <p:stCondLst>
                                    <p:cond delay="0"/>
                                  </p:stCondLst>
                                  <p:childTnLst>
                                    <p:animScale>
                                      <p:cBhvr>
                                        <p:cTn id="24" dur="1000" fill="hold"/>
                                        <p:tgtEl>
                                          <p:spTgt spid="12"/>
                                        </p:tgtEl>
                                      </p:cBhvr>
                                      <p:by x="50000" y="50000"/>
                                    </p:animScale>
                                  </p:childTnLst>
                                </p:cTn>
                              </p:par>
                            </p:childTnLst>
                          </p:cTn>
                        </p:par>
                        <p:par>
                          <p:cTn id="25" fill="hold">
                            <p:stCondLst>
                              <p:cond delay="1000"/>
                            </p:stCondLst>
                            <p:childTnLst>
                              <p:par>
                                <p:cTn id="26" presetID="9" presetClass="emph" presetSubtype="0" nodeType="afterEffect">
                                  <p:stCondLst>
                                    <p:cond delay="0"/>
                                  </p:stCondLst>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childTnLst>
                          </p:cTn>
                        </p:par>
                        <p:par>
                          <p:cTn id="29" fill="hold">
                            <p:stCondLst>
                              <p:cond delay="1000"/>
                            </p:stCondLst>
                            <p:childTnLst>
                              <p:par>
                                <p:cTn id="30" presetID="9" presetClass="emph" presetSubtype="0" grpId="2" nodeType="afterEffect">
                                  <p:stCondLst>
                                    <p:cond delay="0"/>
                                  </p:stCondLst>
                                  <p:childTnLst>
                                    <p:set>
                                      <p:cBhvr rctx="PPT">
                                        <p:cTn id="31" dur="indefinite"/>
                                        <p:tgtEl>
                                          <p:spTgt spid="12"/>
                                        </p:tgtEl>
                                        <p:attrNameLst>
                                          <p:attrName>style.opacity</p:attrName>
                                        </p:attrNameLst>
                                      </p:cBhvr>
                                      <p:to>
                                        <p:strVal val="0.5"/>
                                      </p:to>
                                    </p:set>
                                    <p:animEffect filter="image" prLst="opacity: 0.5">
                                      <p:cBhvr rctx="IE">
                                        <p:cTn id="32" dur="indefinite"/>
                                        <p:tgtEl>
                                          <p:spTgt spid="12"/>
                                        </p:tgtEl>
                                      </p:cBhvr>
                                    </p:animEffect>
                                  </p:childTnLst>
                                </p:cTn>
                              </p:par>
                            </p:childTnLst>
                          </p:cTn>
                        </p:par>
                        <p:par>
                          <p:cTn id="33" fill="hold">
                            <p:stCondLst>
                              <p:cond delay="1000"/>
                            </p:stCondLst>
                            <p:childTnLst>
                              <p:par>
                                <p:cTn id="34" presetID="9" presetClass="emph" presetSubtype="0" nodeType="afterEffect">
                                  <p:stCondLst>
                                    <p:cond delay="0"/>
                                  </p:stCondLst>
                                  <p:childTnLst>
                                    <p:set>
                                      <p:cBhvr rctx="PPT">
                                        <p:cTn id="35" dur="indefinite"/>
                                        <p:tgtEl>
                                          <p:spTgt spid="8"/>
                                        </p:tgtEl>
                                        <p:attrNameLst>
                                          <p:attrName>style.opacity</p:attrName>
                                        </p:attrNameLst>
                                      </p:cBhvr>
                                      <p:to>
                                        <p:strVal val="0.5"/>
                                      </p:to>
                                    </p:set>
                                    <p:animEffect filter="image" prLst="opacity: 0.5">
                                      <p:cBhvr rctx="IE">
                                        <p:cTn id="36" dur="indefinite"/>
                                        <p:tgtEl>
                                          <p:spTgt spid="8"/>
                                        </p:tgtEl>
                                      </p:cBhvr>
                                    </p:animEffect>
                                  </p:childTnLst>
                                </p:cTn>
                              </p:par>
                            </p:childTnLst>
                          </p:cTn>
                        </p:par>
                        <p:par>
                          <p:cTn id="37" fill="hold">
                            <p:stCondLst>
                              <p:cond delay="1000"/>
                            </p:stCondLst>
                            <p:childTnLst>
                              <p:par>
                                <p:cTn id="38" presetID="9" presetClass="emph" presetSubtype="0" nodeType="afterEffect">
                                  <p:stCondLst>
                                    <p:cond delay="0"/>
                                  </p:stCondLst>
                                  <p:childTnLst>
                                    <p:set>
                                      <p:cBhvr rctx="PPT">
                                        <p:cTn id="39" dur="indefinite"/>
                                        <p:tgtEl>
                                          <p:spTgt spid="9"/>
                                        </p:tgtEl>
                                        <p:attrNameLst>
                                          <p:attrName>style.opacity</p:attrName>
                                        </p:attrNameLst>
                                      </p:cBhvr>
                                      <p:to>
                                        <p:strVal val="0.5"/>
                                      </p:to>
                                    </p:set>
                                    <p:animEffect filter="image" prLst="opacity: 0.5">
                                      <p:cBhvr rctx="IE">
                                        <p:cTn id="40" dur="indefinite"/>
                                        <p:tgtEl>
                                          <p:spTgt spid="9"/>
                                        </p:tgtEl>
                                      </p:cBhvr>
                                    </p:animEffect>
                                  </p:childTnLst>
                                </p:cTn>
                              </p:par>
                            </p:childTnLst>
                          </p:cTn>
                        </p:par>
                        <p:par>
                          <p:cTn id="41" fill="hold">
                            <p:stCondLst>
                              <p:cond delay="1000"/>
                            </p:stCondLst>
                            <p:childTnLst>
                              <p:par>
                                <p:cTn id="42" presetID="9" presetClass="emph" presetSubtype="0" grpId="2" nodeType="afterEffect">
                                  <p:stCondLst>
                                    <p:cond delay="0"/>
                                  </p:stCondLst>
                                  <p:childTnLst>
                                    <p:set>
                                      <p:cBhvr rctx="PPT">
                                        <p:cTn id="43" dur="indefinite"/>
                                        <p:tgtEl>
                                          <p:spTgt spid="13"/>
                                        </p:tgtEl>
                                        <p:attrNameLst>
                                          <p:attrName>style.opacity</p:attrName>
                                        </p:attrNameLst>
                                      </p:cBhvr>
                                      <p:to>
                                        <p:strVal val="0.5"/>
                                      </p:to>
                                    </p:set>
                                    <p:animEffect filter="image" prLst="opacity: 0.5">
                                      <p:cBhvr rctx="IE">
                                        <p:cTn id="44" dur="indefinite"/>
                                        <p:tgtEl>
                                          <p:spTgt spid="13"/>
                                        </p:tgtEl>
                                      </p:cBhvr>
                                    </p:animEffect>
                                  </p:childTnLst>
                                </p:cTn>
                              </p:par>
                              <p:par>
                                <p:cTn id="45" presetID="4" presetClass="exit" presetSubtype="16" fill="hold" grpId="0" nodeType="withEffect">
                                  <p:stCondLst>
                                    <p:cond delay="0"/>
                                  </p:stCondLst>
                                  <p:childTnLst>
                                    <p:animEffect transition="out" filter="box(in)">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4" presetClass="exit" presetSubtype="16" fill="hold" grpId="0" nodeType="withEffect">
                                  <p:stCondLst>
                                    <p:cond delay="0"/>
                                  </p:stCondLst>
                                  <p:childTnLst>
                                    <p:animEffect transition="out" filter="box(in)">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4" presetClass="entr" presetSubtype="32" fill="hold" nodeType="withEffect">
                                  <p:stCondLst>
                                    <p:cond delay="0"/>
                                  </p:stCondLst>
                                  <p:childTnLst>
                                    <p:set>
                                      <p:cBhvr>
                                        <p:cTn id="52" dur="1" fill="hold">
                                          <p:stCondLst>
                                            <p:cond delay="0"/>
                                          </p:stCondLst>
                                        </p:cTn>
                                        <p:tgtEl>
                                          <p:spTgt spid="3080"/>
                                        </p:tgtEl>
                                        <p:attrNameLst>
                                          <p:attrName>style.visibility</p:attrName>
                                        </p:attrNameLst>
                                      </p:cBhvr>
                                      <p:to>
                                        <p:strVal val="visible"/>
                                      </p:to>
                                    </p:set>
                                    <p:animEffect transition="in" filter="box(out)">
                                      <p:cBhvr>
                                        <p:cTn id="53" dur="500"/>
                                        <p:tgtEl>
                                          <p:spTgt spid="3080"/>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1+#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082"/>
                                        </p:tgtEl>
                                        <p:attrNameLst>
                                          <p:attrName>style.visibility</p:attrName>
                                        </p:attrNameLst>
                                      </p:cBhvr>
                                      <p:to>
                                        <p:strVal val="visible"/>
                                      </p:to>
                                    </p:set>
                                    <p:animEffect transition="in" filter="checkerboard(across)">
                                      <p:cBhvr>
                                        <p:cTn id="62" dur="500"/>
                                        <p:tgtEl>
                                          <p:spTgt spid="3082"/>
                                        </p:tgtEl>
                                      </p:cBhvr>
                                    </p:animEffect>
                                  </p:childTnLst>
                                </p:cTn>
                              </p:par>
                              <p:par>
                                <p:cTn id="63" presetID="5" presetClass="entr" presetSubtype="10" fill="hold" nodeType="withEffect">
                                  <p:stCondLst>
                                    <p:cond delay="0"/>
                                  </p:stCondLst>
                                  <p:childTnLst>
                                    <p:set>
                                      <p:cBhvr>
                                        <p:cTn id="64" dur="1" fill="hold">
                                          <p:stCondLst>
                                            <p:cond delay="0"/>
                                          </p:stCondLst>
                                        </p:cTn>
                                        <p:tgtEl>
                                          <p:spTgt spid="3081"/>
                                        </p:tgtEl>
                                        <p:attrNameLst>
                                          <p:attrName>style.visibility</p:attrName>
                                        </p:attrNameLst>
                                      </p:cBhvr>
                                      <p:to>
                                        <p:strVal val="visible"/>
                                      </p:to>
                                    </p:set>
                                    <p:animEffect transition="in" filter="checkerboard(across)">
                                      <p:cBhvr>
                                        <p:cTn id="65" dur="500"/>
                                        <p:tgtEl>
                                          <p:spTgt spid="3081"/>
                                        </p:tgtEl>
                                      </p:cBhvr>
                                    </p:animEffect>
                                  </p:childTnLst>
                                </p:cTn>
                              </p:par>
                              <p:par>
                                <p:cTn id="66" presetID="5" presetClass="exit" presetSubtype="10" fill="hold" nodeType="withEffect">
                                  <p:stCondLst>
                                    <p:cond delay="0"/>
                                  </p:stCondLst>
                                  <p:childTnLst>
                                    <p:animEffect transition="out" filter="checkerboard(across)">
                                      <p:cBhvr>
                                        <p:cTn id="67" dur="500"/>
                                        <p:tgtEl>
                                          <p:spTgt spid="3080"/>
                                        </p:tgtEl>
                                      </p:cBhvr>
                                    </p:animEffect>
                                    <p:set>
                                      <p:cBhvr>
                                        <p:cTn id="68" dur="1" fill="hold">
                                          <p:stCondLst>
                                            <p:cond delay="499"/>
                                          </p:stCondLst>
                                        </p:cTn>
                                        <p:tgtEl>
                                          <p:spTgt spid="3080"/>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2" presetClass="entr" presetSubtype="2"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1+#ppt_w/2"/>
                                          </p:val>
                                        </p:tav>
                                        <p:tav tm="100000">
                                          <p:val>
                                            <p:strVal val="#ppt_x"/>
                                          </p:val>
                                        </p:tav>
                                      </p:tavLst>
                                    </p:anim>
                                    <p:anim calcmode="lin" valueType="num">
                                      <p:cBhvr additive="base">
                                        <p:cTn id="75"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6" presetClass="path" presetSubtype="0" accel="50000" decel="50000" fill="hold" nodeType="clickEffect">
                                  <p:stCondLst>
                                    <p:cond delay="0"/>
                                  </p:stCondLst>
                                  <p:childTnLst>
                                    <p:animMotion origin="layout" path="M -3.33333E-6 -2.22222E-6 L 0.29167 0.07778 " pathEditMode="relative" rAng="0" ptsTypes="AA">
                                      <p:cBhvr>
                                        <p:cTn id="79" dur="2000" fill="hold"/>
                                        <p:tgtEl>
                                          <p:spTgt spid="7"/>
                                        </p:tgtEl>
                                        <p:attrNameLst>
                                          <p:attrName>ppt_x</p:attrName>
                                          <p:attrName>ppt_y</p:attrName>
                                        </p:attrNameLst>
                                      </p:cBhvr>
                                      <p:rCtr x="14600" y="3900"/>
                                    </p:animMotion>
                                  </p:childTnLst>
                                </p:cTn>
                              </p:par>
                              <p:par>
                                <p:cTn id="80" presetID="6" presetClass="emph" presetSubtype="0" fill="hold" nodeType="withEffect">
                                  <p:stCondLst>
                                    <p:cond delay="0"/>
                                  </p:stCondLst>
                                  <p:childTnLst>
                                    <p:animScale>
                                      <p:cBhvr>
                                        <p:cTn id="81" dur="1000" fill="hold"/>
                                        <p:tgtEl>
                                          <p:spTgt spid="3082"/>
                                        </p:tgtEl>
                                      </p:cBhvr>
                                      <p:by x="50000" y="50000"/>
                                    </p:animScale>
                                  </p:childTnLst>
                                </p:cTn>
                              </p:par>
                              <p:par>
                                <p:cTn id="82" presetID="6" presetClass="emph" presetSubtype="0" fill="hold" nodeType="withEffect">
                                  <p:stCondLst>
                                    <p:cond delay="0"/>
                                  </p:stCondLst>
                                  <p:childTnLst>
                                    <p:animScale>
                                      <p:cBhvr>
                                        <p:cTn id="83" dur="1000" fill="hold"/>
                                        <p:tgtEl>
                                          <p:spTgt spid="3081"/>
                                        </p:tgtEl>
                                      </p:cBhvr>
                                      <p:by x="50000" y="50000"/>
                                    </p:animScale>
                                  </p:childTnLst>
                                </p:cTn>
                              </p:par>
                              <p:par>
                                <p:cTn id="84" presetID="6" presetClass="emph" presetSubtype="0" fill="hold" nodeType="withEffect">
                                  <p:stCondLst>
                                    <p:cond delay="0"/>
                                  </p:stCondLst>
                                  <p:childTnLst>
                                    <p:animScale>
                                      <p:cBhvr>
                                        <p:cTn id="85" dur="1000" fill="hold"/>
                                        <p:tgtEl>
                                          <p:spTgt spid="7"/>
                                        </p:tgtEl>
                                      </p:cBhvr>
                                      <p:by x="50000" y="50000"/>
                                    </p:animScale>
                                  </p:childTnLst>
                                </p:cTn>
                              </p:par>
                              <p:par>
                                <p:cTn id="86" presetID="35" presetClass="path" presetSubtype="0" accel="50000" decel="50000" fill="hold" nodeType="withEffect">
                                  <p:stCondLst>
                                    <p:cond delay="0"/>
                                  </p:stCondLst>
                                  <p:childTnLst>
                                    <p:animMotion origin="layout" path="M -2.22222E-6 -3.33333E-6 L -0.28055 0.10556 " pathEditMode="relative" rAng="0" ptsTypes="AA">
                                      <p:cBhvr>
                                        <p:cTn id="87" dur="1000" fill="hold"/>
                                        <p:tgtEl>
                                          <p:spTgt spid="3082"/>
                                        </p:tgtEl>
                                        <p:attrNameLst>
                                          <p:attrName>ppt_x</p:attrName>
                                          <p:attrName>ppt_y</p:attrName>
                                        </p:attrNameLst>
                                      </p:cBhvr>
                                      <p:rCtr x="-14000" y="5300"/>
                                    </p:animMotion>
                                  </p:childTnLst>
                                </p:cTn>
                              </p:par>
                              <p:par>
                                <p:cTn id="88" presetID="35" presetClass="path" presetSubtype="0" accel="50000" decel="50000" fill="hold" nodeType="withEffect">
                                  <p:stCondLst>
                                    <p:cond delay="0"/>
                                  </p:stCondLst>
                                  <p:childTnLst>
                                    <p:animMotion origin="layout" path="M -2.22222E-6 -3.33333E-6 L -0.22222 0.10556 " pathEditMode="relative" rAng="0" ptsTypes="AA">
                                      <p:cBhvr>
                                        <p:cTn id="89" dur="1000" fill="hold"/>
                                        <p:tgtEl>
                                          <p:spTgt spid="3081"/>
                                        </p:tgtEl>
                                        <p:attrNameLst>
                                          <p:attrName>ppt_x</p:attrName>
                                          <p:attrName>ppt_y</p:attrName>
                                        </p:attrNameLst>
                                      </p:cBhvr>
                                      <p:rCtr x="-11100" y="5300"/>
                                    </p:animMotion>
                                  </p:childTnLst>
                                </p:cTn>
                              </p:par>
                              <p:par>
                                <p:cTn id="90" presetID="35" presetClass="path" presetSubtype="0" accel="50000" decel="50000" fill="hold" nodeType="withEffect">
                                  <p:stCondLst>
                                    <p:cond delay="0"/>
                                  </p:stCondLst>
                                  <p:childTnLst>
                                    <p:animMotion origin="layout" path="M 0.29167 0.07778 L 0.08333 0.02223 " pathEditMode="relative" rAng="0" ptsTypes="AA">
                                      <p:cBhvr>
                                        <p:cTn id="91" dur="1000" fill="hold"/>
                                        <p:tgtEl>
                                          <p:spTgt spid="7"/>
                                        </p:tgtEl>
                                        <p:attrNameLst>
                                          <p:attrName>ppt_x</p:attrName>
                                          <p:attrName>ppt_y</p:attrName>
                                        </p:attrNameLst>
                                      </p:cBhvr>
                                      <p:rCtr x="-10400" y="-2800"/>
                                    </p:animMotion>
                                  </p:childTnLst>
                                </p:cTn>
                              </p:par>
                              <p:par>
                                <p:cTn id="92" presetID="2" presetClass="entr" presetSubtype="2"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1+#ppt_w/2"/>
                                          </p:val>
                                        </p:tav>
                                        <p:tav tm="100000">
                                          <p:val>
                                            <p:strVal val="#ppt_x"/>
                                          </p:val>
                                        </p:tav>
                                      </p:tavLst>
                                    </p:anim>
                                    <p:anim calcmode="lin" valueType="num">
                                      <p:cBhvr additive="base">
                                        <p:cTn id="95" dur="500" fill="hold"/>
                                        <p:tgtEl>
                                          <p:spTgt spid="42"/>
                                        </p:tgtEl>
                                        <p:attrNameLst>
                                          <p:attrName>ppt_y</p:attrName>
                                        </p:attrNameLst>
                                      </p:cBhvr>
                                      <p:tavLst>
                                        <p:tav tm="0">
                                          <p:val>
                                            <p:strVal val="#ppt_y"/>
                                          </p:val>
                                        </p:tav>
                                        <p:tav tm="100000">
                                          <p:val>
                                            <p:strVal val="#ppt_y"/>
                                          </p:val>
                                        </p:tav>
                                      </p:tavLst>
                                    </p:anim>
                                  </p:childTnLst>
                                </p:cTn>
                              </p:par>
                            </p:childTnLst>
                          </p:cTn>
                        </p:par>
                        <p:par>
                          <p:cTn id="96" fill="hold">
                            <p:stCondLst>
                              <p:cond delay="2000"/>
                            </p:stCondLst>
                            <p:childTnLst>
                              <p:par>
                                <p:cTn id="97" presetID="2" presetClass="entr" presetSubtype="2" fill="hold" nodeType="afterEffect">
                                  <p:stCondLst>
                                    <p:cond delay="0"/>
                                  </p:stCondLst>
                                  <p:childTnLst>
                                    <p:set>
                                      <p:cBhvr>
                                        <p:cTn id="98" dur="1" fill="hold">
                                          <p:stCondLst>
                                            <p:cond delay="0"/>
                                          </p:stCondLst>
                                        </p:cTn>
                                        <p:tgtEl>
                                          <p:spTgt spid="3089"/>
                                        </p:tgtEl>
                                        <p:attrNameLst>
                                          <p:attrName>style.visibility</p:attrName>
                                        </p:attrNameLst>
                                      </p:cBhvr>
                                      <p:to>
                                        <p:strVal val="visible"/>
                                      </p:to>
                                    </p:set>
                                    <p:anim calcmode="lin" valueType="num">
                                      <p:cBhvr additive="base">
                                        <p:cTn id="99" dur="500" fill="hold"/>
                                        <p:tgtEl>
                                          <p:spTgt spid="3089"/>
                                        </p:tgtEl>
                                        <p:attrNameLst>
                                          <p:attrName>ppt_x</p:attrName>
                                        </p:attrNameLst>
                                      </p:cBhvr>
                                      <p:tavLst>
                                        <p:tav tm="0">
                                          <p:val>
                                            <p:strVal val="1+#ppt_w/2"/>
                                          </p:val>
                                        </p:tav>
                                        <p:tav tm="100000">
                                          <p:val>
                                            <p:strVal val="#ppt_x"/>
                                          </p:val>
                                        </p:tav>
                                      </p:tavLst>
                                    </p:anim>
                                    <p:anim calcmode="lin" valueType="num">
                                      <p:cBhvr additive="base">
                                        <p:cTn id="100" dur="500" fill="hold"/>
                                        <p:tgtEl>
                                          <p:spTgt spid="3089"/>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3090"/>
                                        </p:tgtEl>
                                        <p:attrNameLst>
                                          <p:attrName>style.visibility</p:attrName>
                                        </p:attrNameLst>
                                      </p:cBhvr>
                                      <p:to>
                                        <p:strVal val="visible"/>
                                      </p:to>
                                    </p:set>
                                    <p:anim calcmode="lin" valueType="num">
                                      <p:cBhvr additive="base">
                                        <p:cTn id="103" dur="500" fill="hold"/>
                                        <p:tgtEl>
                                          <p:spTgt spid="3090"/>
                                        </p:tgtEl>
                                        <p:attrNameLst>
                                          <p:attrName>ppt_x</p:attrName>
                                        </p:attrNameLst>
                                      </p:cBhvr>
                                      <p:tavLst>
                                        <p:tav tm="0">
                                          <p:val>
                                            <p:strVal val="1+#ppt_w/2"/>
                                          </p:val>
                                        </p:tav>
                                        <p:tav tm="100000">
                                          <p:val>
                                            <p:strVal val="#ppt_x"/>
                                          </p:val>
                                        </p:tav>
                                      </p:tavLst>
                                    </p:anim>
                                    <p:anim calcmode="lin" valueType="num">
                                      <p:cBhvr additive="base">
                                        <p:cTn id="104" dur="500" fill="hold"/>
                                        <p:tgtEl>
                                          <p:spTgt spid="3090"/>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3091"/>
                                        </p:tgtEl>
                                        <p:attrNameLst>
                                          <p:attrName>style.visibility</p:attrName>
                                        </p:attrNameLst>
                                      </p:cBhvr>
                                      <p:to>
                                        <p:strVal val="visible"/>
                                      </p:to>
                                    </p:set>
                                    <p:anim calcmode="lin" valueType="num">
                                      <p:cBhvr additive="base">
                                        <p:cTn id="107" dur="500" fill="hold"/>
                                        <p:tgtEl>
                                          <p:spTgt spid="3091"/>
                                        </p:tgtEl>
                                        <p:attrNameLst>
                                          <p:attrName>ppt_x</p:attrName>
                                        </p:attrNameLst>
                                      </p:cBhvr>
                                      <p:tavLst>
                                        <p:tav tm="0">
                                          <p:val>
                                            <p:strVal val="1+#ppt_w/2"/>
                                          </p:val>
                                        </p:tav>
                                        <p:tav tm="100000">
                                          <p:val>
                                            <p:strVal val="#ppt_x"/>
                                          </p:val>
                                        </p:tav>
                                      </p:tavLst>
                                    </p:anim>
                                    <p:anim calcmode="lin" valueType="num">
                                      <p:cBhvr additive="base">
                                        <p:cTn id="108" dur="500" fill="hold"/>
                                        <p:tgtEl>
                                          <p:spTgt spid="3091"/>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9" presetClass="emph" presetSubtype="0" nodeType="clickEffect">
                                  <p:stCondLst>
                                    <p:cond delay="0"/>
                                  </p:stCondLst>
                                  <p:childTnLst>
                                    <p:set>
                                      <p:cBhvr rctx="PPT">
                                        <p:cTn id="112" dur="indefinite"/>
                                        <p:tgtEl>
                                          <p:spTgt spid="8"/>
                                        </p:tgtEl>
                                        <p:attrNameLst>
                                          <p:attrName>style.opacity</p:attrName>
                                        </p:attrNameLst>
                                      </p:cBhvr>
                                      <p:to>
                                        <p:strVal val="1"/>
                                      </p:to>
                                    </p:set>
                                    <p:animEffect filter="image" prLst="opacity: 1">
                                      <p:cBhvr rctx="IE">
                                        <p:cTn id="113" dur="indefinite"/>
                                        <p:tgtEl>
                                          <p:spTgt spid="8"/>
                                        </p:tgtEl>
                                      </p:cBhvr>
                                    </p:animEffect>
                                  </p:childTnLst>
                                </p:cTn>
                              </p:par>
                              <p:par>
                                <p:cTn id="114" presetID="9" presetClass="emph" presetSubtype="0" nodeType="withEffect">
                                  <p:stCondLst>
                                    <p:cond delay="0"/>
                                  </p:stCondLst>
                                  <p:childTnLst>
                                    <p:set>
                                      <p:cBhvr rctx="PPT">
                                        <p:cTn id="115" dur="indefinite"/>
                                        <p:tgtEl>
                                          <p:spTgt spid="9"/>
                                        </p:tgtEl>
                                        <p:attrNameLst>
                                          <p:attrName>style.opacity</p:attrName>
                                        </p:attrNameLst>
                                      </p:cBhvr>
                                      <p:to>
                                        <p:strVal val="1"/>
                                      </p:to>
                                    </p:set>
                                    <p:animEffect filter="image" prLst="opacity: 1">
                                      <p:cBhvr rctx="IE">
                                        <p:cTn id="116" dur="indefinite"/>
                                        <p:tgtEl>
                                          <p:spTgt spid="9"/>
                                        </p:tgtEl>
                                      </p:cBhvr>
                                    </p:animEffect>
                                  </p:childTnLst>
                                </p:cTn>
                              </p:par>
                              <p:par>
                                <p:cTn id="117" presetID="2" presetClass="entr" presetSubtype="2"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ppt_y"/>
                                          </p:val>
                                        </p:tav>
                                        <p:tav tm="100000">
                                          <p:val>
                                            <p:strVal val="#ppt_y"/>
                                          </p:val>
                                        </p:tav>
                                      </p:tavLst>
                                    </p:anim>
                                  </p:childTnLst>
                                </p:cTn>
                              </p:par>
                              <p:par>
                                <p:cTn id="121" presetID="5" presetClass="exit" presetSubtype="10" fill="hold" nodeType="withEffect">
                                  <p:stCondLst>
                                    <p:cond delay="0"/>
                                  </p:stCondLst>
                                  <p:childTnLst>
                                    <p:animEffect transition="out" filter="checkerboard(across)">
                                      <p:cBhvr>
                                        <p:cTn id="122" dur="500"/>
                                        <p:tgtEl>
                                          <p:spTgt spid="8"/>
                                        </p:tgtEl>
                                      </p:cBhvr>
                                    </p:animEffect>
                                    <p:set>
                                      <p:cBhvr>
                                        <p:cTn id="123" dur="1" fill="hold">
                                          <p:stCondLst>
                                            <p:cond delay="499"/>
                                          </p:stCondLst>
                                        </p:cTn>
                                        <p:tgtEl>
                                          <p:spTgt spid="8"/>
                                        </p:tgtEl>
                                        <p:attrNameLst>
                                          <p:attrName>style.visibility</p:attrName>
                                        </p:attrNameLst>
                                      </p:cBhvr>
                                      <p:to>
                                        <p:strVal val="hidden"/>
                                      </p:to>
                                    </p:set>
                                  </p:childTnLst>
                                </p:cTn>
                              </p:par>
                              <p:par>
                                <p:cTn id="124" presetID="5" presetClass="exit" presetSubtype="10" fill="hold" nodeType="withEffect">
                                  <p:stCondLst>
                                    <p:cond delay="0"/>
                                  </p:stCondLst>
                                  <p:childTnLst>
                                    <p:animEffect transition="out" filter="checkerboard(across)">
                                      <p:cBhvr>
                                        <p:cTn id="125" dur="500"/>
                                        <p:tgtEl>
                                          <p:spTgt spid="9"/>
                                        </p:tgtEl>
                                      </p:cBhvr>
                                    </p:animEffect>
                                    <p:set>
                                      <p:cBhvr>
                                        <p:cTn id="126" dur="1" fill="hold">
                                          <p:stCondLst>
                                            <p:cond delay="499"/>
                                          </p:stCondLst>
                                        </p:cTn>
                                        <p:tgtEl>
                                          <p:spTgt spid="9"/>
                                        </p:tgtEl>
                                        <p:attrNameLst>
                                          <p:attrName>style.visibility</p:attrName>
                                        </p:attrNameLst>
                                      </p:cBhvr>
                                      <p:to>
                                        <p:strVal val="hidden"/>
                                      </p:to>
                                    </p:set>
                                  </p:childTnLst>
                                </p:cTn>
                              </p:par>
                              <p:par>
                                <p:cTn id="127" presetID="5" presetClass="entr" presetSubtype="10" fill="hold" nodeType="withEffect">
                                  <p:stCondLst>
                                    <p:cond delay="0"/>
                                  </p:stCondLst>
                                  <p:childTnLst>
                                    <p:set>
                                      <p:cBhvr>
                                        <p:cTn id="128" dur="1" fill="hold">
                                          <p:stCondLst>
                                            <p:cond delay="0"/>
                                          </p:stCondLst>
                                        </p:cTn>
                                        <p:tgtEl>
                                          <p:spTgt spid="3099"/>
                                        </p:tgtEl>
                                        <p:attrNameLst>
                                          <p:attrName>style.visibility</p:attrName>
                                        </p:attrNameLst>
                                      </p:cBhvr>
                                      <p:to>
                                        <p:strVal val="visible"/>
                                      </p:to>
                                    </p:set>
                                    <p:animEffect transition="in" filter="checkerboard(across)">
                                      <p:cBhvr>
                                        <p:cTn id="129" dur="500"/>
                                        <p:tgtEl>
                                          <p:spTgt spid="3099"/>
                                        </p:tgtEl>
                                      </p:cBhvr>
                                    </p:animEffect>
                                  </p:childTnLst>
                                </p:cTn>
                              </p:par>
                              <p:par>
                                <p:cTn id="130" presetID="5" presetClass="entr" presetSubtype="10" fill="hold" nodeType="withEffect">
                                  <p:stCondLst>
                                    <p:cond delay="0"/>
                                  </p:stCondLst>
                                  <p:childTnLst>
                                    <p:set>
                                      <p:cBhvr>
                                        <p:cTn id="131" dur="1" fill="hold">
                                          <p:stCondLst>
                                            <p:cond delay="0"/>
                                          </p:stCondLst>
                                        </p:cTn>
                                        <p:tgtEl>
                                          <p:spTgt spid="3098"/>
                                        </p:tgtEl>
                                        <p:attrNameLst>
                                          <p:attrName>style.visibility</p:attrName>
                                        </p:attrNameLst>
                                      </p:cBhvr>
                                      <p:to>
                                        <p:strVal val="visible"/>
                                      </p:to>
                                    </p:set>
                                    <p:animEffect transition="in" filter="checkerboard(across)">
                                      <p:cBhvr>
                                        <p:cTn id="132" dur="500"/>
                                        <p:tgtEl>
                                          <p:spTgt spid="3098"/>
                                        </p:tgtEl>
                                      </p:cBhvr>
                                    </p:animEffect>
                                  </p:childTnLst>
                                </p:cTn>
                              </p:par>
                              <p:par>
                                <p:cTn id="133" presetID="2" presetClass="entr" presetSubtype="2"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additive="base">
                                        <p:cTn id="135" dur="500" fill="hold"/>
                                        <p:tgtEl>
                                          <p:spTgt spid="44"/>
                                        </p:tgtEl>
                                        <p:attrNameLst>
                                          <p:attrName>ppt_x</p:attrName>
                                        </p:attrNameLst>
                                      </p:cBhvr>
                                      <p:tavLst>
                                        <p:tav tm="0">
                                          <p:val>
                                            <p:strVal val="1+#ppt_w/2"/>
                                          </p:val>
                                        </p:tav>
                                        <p:tav tm="100000">
                                          <p:val>
                                            <p:strVal val="#ppt_x"/>
                                          </p:val>
                                        </p:tav>
                                      </p:tavLst>
                                    </p:anim>
                                    <p:anim calcmode="lin" valueType="num">
                                      <p:cBhvr additive="base">
                                        <p:cTn id="136" dur="500" fill="hold"/>
                                        <p:tgtEl>
                                          <p:spTgt spid="44"/>
                                        </p:tgtEl>
                                        <p:attrNameLst>
                                          <p:attrName>ppt_y</p:attrName>
                                        </p:attrNameLst>
                                      </p:cBhvr>
                                      <p:tavLst>
                                        <p:tav tm="0">
                                          <p:val>
                                            <p:strVal val="#ppt_y"/>
                                          </p:val>
                                        </p:tav>
                                        <p:tav tm="100000">
                                          <p:val>
                                            <p:strVal val="#ppt_y"/>
                                          </p:val>
                                        </p:tav>
                                      </p:tavLst>
                                    </p:anim>
                                  </p:childTnLst>
                                </p:cTn>
                              </p:par>
                              <p:par>
                                <p:cTn id="137" presetID="5" presetClass="exit" presetSubtype="10" fill="hold" grpId="3" nodeType="withEffect">
                                  <p:stCondLst>
                                    <p:cond delay="0"/>
                                  </p:stCondLst>
                                  <p:childTnLst>
                                    <p:animEffect transition="out" filter="checkerboard(across)">
                                      <p:cBhvr>
                                        <p:cTn id="138" dur="500"/>
                                        <p:tgtEl>
                                          <p:spTgt spid="13"/>
                                        </p:tgtEl>
                                      </p:cBhvr>
                                    </p:animEffect>
                                    <p:set>
                                      <p:cBhvr>
                                        <p:cTn id="139" dur="1" fill="hold">
                                          <p:stCondLst>
                                            <p:cond delay="499"/>
                                          </p:stCondLst>
                                        </p:cTn>
                                        <p:tgtEl>
                                          <p:spTgt spid="13"/>
                                        </p:tgtEl>
                                        <p:attrNameLst>
                                          <p:attrName>style.visibility</p:attrName>
                                        </p:attrNameLst>
                                      </p:cBhvr>
                                      <p:to>
                                        <p:strVal val="hidden"/>
                                      </p:to>
                                    </p:set>
                                  </p:childTnLst>
                                </p:cTn>
                              </p:par>
                              <p:par>
                                <p:cTn id="140" presetID="4" presetClass="exit" presetSubtype="16" fill="hold" grpId="3" nodeType="withEffect">
                                  <p:stCondLst>
                                    <p:cond delay="0"/>
                                  </p:stCondLst>
                                  <p:childTnLst>
                                    <p:animEffect transition="out" filter="box(in)">
                                      <p:cBhvr>
                                        <p:cTn id="141" dur="500"/>
                                        <p:tgtEl>
                                          <p:spTgt spid="12"/>
                                        </p:tgtEl>
                                      </p:cBhvr>
                                    </p:animEffect>
                                    <p:set>
                                      <p:cBhvr>
                                        <p:cTn id="142" dur="1" fill="hold">
                                          <p:stCondLst>
                                            <p:cond delay="499"/>
                                          </p:stCondLst>
                                        </p:cTn>
                                        <p:tgtEl>
                                          <p:spTgt spid="12"/>
                                        </p:tgtEl>
                                        <p:attrNameLst>
                                          <p:attrName>style.visibility</p:attrName>
                                        </p:attrNameLst>
                                      </p:cBhvr>
                                      <p:to>
                                        <p:strVal val="hidden"/>
                                      </p:to>
                                    </p:set>
                                  </p:childTnLst>
                                </p:cTn>
                              </p:par>
                              <p:par>
                                <p:cTn id="143" presetID="5" presetClass="entr" presetSubtype="10" fill="hold" nodeType="withEffect">
                                  <p:stCondLst>
                                    <p:cond delay="0"/>
                                  </p:stCondLst>
                                  <p:childTnLst>
                                    <p:set>
                                      <p:cBhvr>
                                        <p:cTn id="144" dur="1" fill="hold">
                                          <p:stCondLst>
                                            <p:cond delay="0"/>
                                          </p:stCondLst>
                                        </p:cTn>
                                        <p:tgtEl>
                                          <p:spTgt spid="3100"/>
                                        </p:tgtEl>
                                        <p:attrNameLst>
                                          <p:attrName>style.visibility</p:attrName>
                                        </p:attrNameLst>
                                      </p:cBhvr>
                                      <p:to>
                                        <p:strVal val="visible"/>
                                      </p:to>
                                    </p:set>
                                    <p:animEffect transition="in" filter="checkerboard(across)">
                                      <p:cBhvr>
                                        <p:cTn id="145" dur="500"/>
                                        <p:tgtEl>
                                          <p:spTgt spid="3100"/>
                                        </p:tgtEl>
                                      </p:cBhvr>
                                    </p:animEffect>
                                  </p:childTnLst>
                                </p:cTn>
                              </p:par>
                              <p:par>
                                <p:cTn id="146" presetID="5" presetClass="entr" presetSubtype="10" fill="hold" nodeType="withEffect">
                                  <p:stCondLst>
                                    <p:cond delay="0"/>
                                  </p:stCondLst>
                                  <p:childTnLst>
                                    <p:set>
                                      <p:cBhvr>
                                        <p:cTn id="147" dur="1" fill="hold">
                                          <p:stCondLst>
                                            <p:cond delay="0"/>
                                          </p:stCondLst>
                                        </p:cTn>
                                        <p:tgtEl>
                                          <p:spTgt spid="3101"/>
                                        </p:tgtEl>
                                        <p:attrNameLst>
                                          <p:attrName>style.visibility</p:attrName>
                                        </p:attrNameLst>
                                      </p:cBhvr>
                                      <p:to>
                                        <p:strVal val="visible"/>
                                      </p:to>
                                    </p:set>
                                    <p:animEffect transition="in" filter="checkerboard(across)">
                                      <p:cBhvr>
                                        <p:cTn id="148" dur="500"/>
                                        <p:tgtEl>
                                          <p:spTgt spid="3101"/>
                                        </p:tgtEl>
                                      </p:cBhvr>
                                    </p:animEffect>
                                  </p:childTnLst>
                                </p:cTn>
                              </p:par>
                            </p:childTnLst>
                          </p:cTn>
                        </p:par>
                      </p:childTnLst>
                    </p:cTn>
                  </p:par>
                  <p:par>
                    <p:cTn id="149" fill="hold">
                      <p:stCondLst>
                        <p:cond delay="indefinite"/>
                      </p:stCondLst>
                      <p:childTnLst>
                        <p:par>
                          <p:cTn id="150" fill="hold">
                            <p:stCondLst>
                              <p:cond delay="0"/>
                            </p:stCondLst>
                            <p:childTnLst>
                              <p:par>
                                <p:cTn id="151" presetID="56" presetClass="path" presetSubtype="0" accel="50000" decel="50000" fill="hold" nodeType="clickEffect">
                                  <p:stCondLst>
                                    <p:cond delay="0"/>
                                  </p:stCondLst>
                                  <p:childTnLst>
                                    <p:animMotion origin="layout" path="M -0.08385 -0.35139 L 0.20781 -0.50695 " pathEditMode="relative" rAng="0" ptsTypes="AA">
                                      <p:cBhvr>
                                        <p:cTn id="152" dur="2000" fill="hold"/>
                                        <p:tgtEl>
                                          <p:spTgt spid="5"/>
                                        </p:tgtEl>
                                        <p:attrNameLst>
                                          <p:attrName>ppt_x</p:attrName>
                                          <p:attrName>ppt_y</p:attrName>
                                        </p:attrNameLst>
                                      </p:cBhvr>
                                      <p:rCtr x="14600" y="-7800"/>
                                    </p:animMotion>
                                  </p:childTnLst>
                                </p:cTn>
                              </p:par>
                              <p:par>
                                <p:cTn id="153" presetID="5" presetClass="exit" presetSubtype="10" fill="hold" nodeType="withEffect">
                                  <p:stCondLst>
                                    <p:cond delay="0"/>
                                  </p:stCondLst>
                                  <p:childTnLst>
                                    <p:animEffect transition="out" filter="checkerboard(across)">
                                      <p:cBhvr>
                                        <p:cTn id="154" dur="500"/>
                                        <p:tgtEl>
                                          <p:spTgt spid="5"/>
                                        </p:tgtEl>
                                      </p:cBhvr>
                                    </p:animEffect>
                                    <p:set>
                                      <p:cBhvr>
                                        <p:cTn id="155" dur="1" fill="hold">
                                          <p:stCondLst>
                                            <p:cond delay="499"/>
                                          </p:stCondLst>
                                        </p:cTn>
                                        <p:tgtEl>
                                          <p:spTgt spid="5"/>
                                        </p:tgtEl>
                                        <p:attrNameLst>
                                          <p:attrName>style.visibility</p:attrName>
                                        </p:attrNameLst>
                                      </p:cBhvr>
                                      <p:to>
                                        <p:strVal val="hidden"/>
                                      </p:to>
                                    </p:set>
                                  </p:childTnLst>
                                </p:cTn>
                              </p:par>
                              <p:par>
                                <p:cTn id="156" presetID="5" presetClass="entr" presetSubtype="10" fill="hold" nodeType="withEffect">
                                  <p:stCondLst>
                                    <p:cond delay="0"/>
                                  </p:stCondLst>
                                  <p:childTnLst>
                                    <p:set>
                                      <p:cBhvr>
                                        <p:cTn id="157" dur="1" fill="hold">
                                          <p:stCondLst>
                                            <p:cond delay="0"/>
                                          </p:stCondLst>
                                        </p:cTn>
                                        <p:tgtEl>
                                          <p:spTgt spid="3103"/>
                                        </p:tgtEl>
                                        <p:attrNameLst>
                                          <p:attrName>style.visibility</p:attrName>
                                        </p:attrNameLst>
                                      </p:cBhvr>
                                      <p:to>
                                        <p:strVal val="visible"/>
                                      </p:to>
                                    </p:set>
                                    <p:animEffect transition="in" filter="checkerboard(across)">
                                      <p:cBhvr>
                                        <p:cTn id="158" dur="500"/>
                                        <p:tgtEl>
                                          <p:spTgt spid="3103"/>
                                        </p:tgtEl>
                                      </p:cBhvr>
                                    </p:animEffect>
                                  </p:childTnLst>
                                </p:cTn>
                              </p:par>
                              <p:par>
                                <p:cTn id="159" presetID="5" presetClass="entr" presetSubtype="10" fill="hold" nodeType="withEffect">
                                  <p:stCondLst>
                                    <p:cond delay="0"/>
                                  </p:stCondLst>
                                  <p:childTnLst>
                                    <p:set>
                                      <p:cBhvr>
                                        <p:cTn id="160" dur="1" fill="hold">
                                          <p:stCondLst>
                                            <p:cond delay="0"/>
                                          </p:stCondLst>
                                        </p:cTn>
                                        <p:tgtEl>
                                          <p:spTgt spid="3104"/>
                                        </p:tgtEl>
                                        <p:attrNameLst>
                                          <p:attrName>style.visibility</p:attrName>
                                        </p:attrNameLst>
                                      </p:cBhvr>
                                      <p:to>
                                        <p:strVal val="visible"/>
                                      </p:to>
                                    </p:set>
                                    <p:animEffect transition="in" filter="checkerboard(across)">
                                      <p:cBhvr>
                                        <p:cTn id="161" dur="500"/>
                                        <p:tgtEl>
                                          <p:spTgt spid="3104"/>
                                        </p:tgtEl>
                                      </p:cBhvr>
                                    </p:animEffect>
                                  </p:childTnLst>
                                </p:cTn>
                              </p:par>
                              <p:par>
                                <p:cTn id="162" presetID="2" presetClass="entr" presetSubtype="2" fill="hold" grpId="0" nodeType="withEffect">
                                  <p:stCondLst>
                                    <p:cond delay="0"/>
                                  </p:stCondLst>
                                  <p:childTnLst>
                                    <p:set>
                                      <p:cBhvr>
                                        <p:cTn id="163" dur="1" fill="hold">
                                          <p:stCondLst>
                                            <p:cond delay="0"/>
                                          </p:stCondLst>
                                        </p:cTn>
                                        <p:tgtEl>
                                          <p:spTgt spid="54"/>
                                        </p:tgtEl>
                                        <p:attrNameLst>
                                          <p:attrName>style.visibility</p:attrName>
                                        </p:attrNameLst>
                                      </p:cBhvr>
                                      <p:to>
                                        <p:strVal val="visible"/>
                                      </p:to>
                                    </p:set>
                                    <p:anim calcmode="lin" valueType="num">
                                      <p:cBhvr additive="base">
                                        <p:cTn id="164" dur="500" fill="hold"/>
                                        <p:tgtEl>
                                          <p:spTgt spid="54"/>
                                        </p:tgtEl>
                                        <p:attrNameLst>
                                          <p:attrName>ppt_x</p:attrName>
                                        </p:attrNameLst>
                                      </p:cBhvr>
                                      <p:tavLst>
                                        <p:tav tm="0">
                                          <p:val>
                                            <p:strVal val="1+#ppt_w/2"/>
                                          </p:val>
                                        </p:tav>
                                        <p:tav tm="100000">
                                          <p:val>
                                            <p:strVal val="#ppt_x"/>
                                          </p:val>
                                        </p:tav>
                                      </p:tavLst>
                                    </p:anim>
                                    <p:anim calcmode="lin" valueType="num">
                                      <p:cBhvr additive="base">
                                        <p:cTn id="165"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32"/>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2"/>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3"/>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76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2" grpId="2" animBg="1"/>
      <p:bldP spid="12" grpId="3" animBg="1"/>
      <p:bldP spid="13" grpId="0" animBg="1"/>
      <p:bldP spid="13" grpId="1" animBg="1"/>
      <p:bldP spid="13" grpId="2" animBg="1"/>
      <p:bldP spid="13" grpId="3" animBg="1"/>
      <p:bldP spid="14" grpId="0" animBg="1"/>
      <p:bldP spid="41" grpId="0"/>
      <p:bldP spid="42" grpId="0"/>
      <p:bldP spid="43" grpId="0"/>
      <p:bldP spid="44" grpId="0"/>
      <p:bldP spid="46" grpId="0"/>
      <p:bldP spid="54"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Distribution </a:t>
            </a:r>
            <a:endParaRPr lang="en-US" dirty="0"/>
          </a:p>
        </p:txBody>
      </p:sp>
      <p:sp>
        <p:nvSpPr>
          <p:cNvPr id="3" name="Text Placeholder 2"/>
          <p:cNvSpPr>
            <a:spLocks noGrp="1"/>
          </p:cNvSpPr>
          <p:nvPr>
            <p:ph type="body" sz="quarter" idx="10"/>
          </p:nvPr>
        </p:nvSpPr>
        <p:spPr>
          <a:xfrm>
            <a:off x="381000" y="1420813"/>
            <a:ext cx="8382000" cy="5700022"/>
          </a:xfrm>
        </p:spPr>
        <p:txBody>
          <a:bodyPr/>
          <a:lstStyle/>
          <a:p>
            <a:r>
              <a:rPr lang="en-US" sz="2800" dirty="0" smtClean="0"/>
              <a:t>Crawl Distribution</a:t>
            </a:r>
          </a:p>
          <a:p>
            <a:pPr lvl="1"/>
            <a:r>
              <a:rPr lang="en-US" sz="2400" dirty="0" smtClean="0"/>
              <a:t>Built-in load balancer distributes hosts to crawl databases</a:t>
            </a:r>
          </a:p>
          <a:p>
            <a:pPr lvl="1"/>
            <a:r>
              <a:rPr lang="en-US" sz="2400" dirty="0" smtClean="0"/>
              <a:t>Crawlers crawl content that is covered by crawl database</a:t>
            </a:r>
          </a:p>
          <a:p>
            <a:pPr lvl="1"/>
            <a:r>
              <a:rPr lang="en-US" sz="2400" dirty="0" smtClean="0"/>
              <a:t>Default configuration can be overwritten using host distribution rules</a:t>
            </a:r>
          </a:p>
          <a:p>
            <a:pPr lvl="2"/>
            <a:r>
              <a:rPr lang="en-US" sz="2000" dirty="0" smtClean="0"/>
              <a:t>E.g. purchasing a new connector</a:t>
            </a:r>
          </a:p>
          <a:p>
            <a:r>
              <a:rPr lang="en-US" sz="2800" dirty="0" smtClean="0"/>
              <a:t>Query Distribution</a:t>
            </a:r>
          </a:p>
          <a:p>
            <a:pPr lvl="1"/>
            <a:r>
              <a:rPr lang="en-US" sz="2400" dirty="0"/>
              <a:t>Low query latency if all index partitions equal in size </a:t>
            </a:r>
          </a:p>
          <a:p>
            <a:pPr lvl="1"/>
            <a:r>
              <a:rPr lang="en-US" sz="2400" dirty="0"/>
              <a:t>Distribution by hash of </a:t>
            </a:r>
            <a:r>
              <a:rPr lang="en-US" sz="2400" dirty="0" err="1"/>
              <a:t>documentId</a:t>
            </a:r>
            <a:endParaRPr lang="en-US" sz="2400" dirty="0"/>
          </a:p>
          <a:p>
            <a:pPr lvl="1"/>
            <a:r>
              <a:rPr lang="en-US" sz="2400" dirty="0"/>
              <a:t>Crawlers partition indexed data and propagate to query servers</a:t>
            </a:r>
          </a:p>
          <a:p>
            <a:endParaRPr lang="en-US" dirty="0"/>
          </a:p>
        </p:txBody>
      </p:sp>
    </p:spTree>
    <p:extLst>
      <p:ext uri="{BB962C8B-B14F-4D97-AF65-F5344CB8AC3E}">
        <p14:creationId xmlns:p14="http://schemas.microsoft.com/office/powerpoint/2010/main" val="3139640111"/>
      </p:ext>
    </p:extLst>
  </p:cSld>
  <p:clrMapOvr>
    <a:masterClrMapping/>
  </p:clrMapOvr>
  <p:transition advTm="2075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Strength Resiliency</a:t>
            </a:r>
            <a:endParaRPr lang="en-US" dirty="0"/>
          </a:p>
        </p:txBody>
      </p:sp>
      <p:sp>
        <p:nvSpPr>
          <p:cNvPr id="3" name="Text Placeholder 2"/>
          <p:cNvSpPr>
            <a:spLocks noGrp="1"/>
          </p:cNvSpPr>
          <p:nvPr>
            <p:ph type="body" sz="quarter" idx="10"/>
          </p:nvPr>
        </p:nvSpPr>
        <p:spPr>
          <a:xfrm>
            <a:off x="381000" y="1420813"/>
            <a:ext cx="8382000" cy="3459409"/>
          </a:xfrm>
        </p:spPr>
        <p:txBody>
          <a:bodyPr/>
          <a:lstStyle/>
          <a:p>
            <a:r>
              <a:rPr lang="en-US" dirty="0" smtClean="0"/>
              <a:t>2007 style mirroring for index partitions</a:t>
            </a:r>
          </a:p>
          <a:p>
            <a:pPr lvl="1"/>
            <a:r>
              <a:rPr lang="en-US" dirty="0" smtClean="0"/>
              <a:t>Redundant components provide failover</a:t>
            </a:r>
          </a:p>
          <a:p>
            <a:r>
              <a:rPr lang="en-US" dirty="0" smtClean="0"/>
              <a:t>Ability to add multiple crawlers to minimize crawl downtime</a:t>
            </a:r>
          </a:p>
          <a:p>
            <a:pPr lvl="1"/>
            <a:r>
              <a:rPr lang="en-US" dirty="0" smtClean="0"/>
              <a:t>Machine down doesn’t result in crawl downtime</a:t>
            </a:r>
          </a:p>
          <a:p>
            <a:r>
              <a:rPr lang="en-US" dirty="0" smtClean="0"/>
              <a:t>Native support for SQL mirroring</a:t>
            </a:r>
          </a:p>
          <a:p>
            <a:pPr lvl="1"/>
            <a:r>
              <a:rPr lang="en-US" dirty="0" smtClean="0"/>
              <a:t>Synchronous </a:t>
            </a:r>
            <a:r>
              <a:rPr lang="en-US" smtClean="0"/>
              <a:t>Mirroring support only</a:t>
            </a:r>
            <a:endParaRPr lang="en-US" dirty="0"/>
          </a:p>
        </p:txBody>
      </p:sp>
    </p:spTree>
    <p:extLst>
      <p:ext uri="{BB962C8B-B14F-4D97-AF65-F5344CB8AC3E}">
        <p14:creationId xmlns:p14="http://schemas.microsoft.com/office/powerpoint/2010/main" val="1321103764"/>
      </p:ext>
    </p:extLst>
  </p:cSld>
  <p:clrMapOvr>
    <a:masterClrMapping/>
  </p:clrMapOvr>
  <p:transition advTm="2078">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Scale-out </a:t>
            </a:r>
            <a:r>
              <a:rPr lang="en-US" sz="2000" dirty="0" smtClean="0"/>
              <a:t>from an art to a recipe</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306156073"/>
              </p:ext>
            </p:extLst>
          </p:nvPr>
        </p:nvGraphicFramePr>
        <p:xfrm>
          <a:off x="381000" y="990600"/>
          <a:ext cx="8382000" cy="5250914"/>
        </p:xfrm>
        <a:graphic>
          <a:graphicData uri="http://schemas.openxmlformats.org/drawingml/2006/table">
            <a:tbl>
              <a:tblPr firstRow="1">
                <a:tableStyleId>{10A1B5D5-9B99-4C35-A422-299274C87663}</a:tableStyleId>
              </a:tblPr>
              <a:tblGrid>
                <a:gridCol w="2716388"/>
                <a:gridCol w="5665612"/>
              </a:tblGrid>
              <a:tr h="278337">
                <a:tc>
                  <a:txBody>
                    <a:bodyPr/>
                    <a:lstStyle/>
                    <a:p>
                      <a:pPr marL="0" marR="0">
                        <a:lnSpc>
                          <a:spcPct val="115000"/>
                        </a:lnSpc>
                        <a:spcBef>
                          <a:spcPts val="0"/>
                        </a:spcBef>
                        <a:spcAft>
                          <a:spcPts val="0"/>
                        </a:spcAft>
                      </a:pPr>
                      <a:r>
                        <a:rPr lang="en-US" sz="1600" dirty="0" smtClean="0"/>
                        <a:t>To improve this…</a:t>
                      </a:r>
                      <a:endParaRPr lang="en-US" sz="1400" dirty="0">
                        <a:solidFill>
                          <a:srgbClr val="E36C0A"/>
                        </a:solidFill>
                        <a:latin typeface="Calibri"/>
                        <a:ea typeface="Calibri"/>
                        <a:cs typeface="Times New Roman"/>
                      </a:endParaRPr>
                    </a:p>
                  </a:txBody>
                  <a:tcPr marL="28315" marR="28315" marT="0" marB="0"/>
                </a:tc>
                <a:tc>
                  <a:txBody>
                    <a:bodyPr/>
                    <a:lstStyle/>
                    <a:p>
                      <a:pPr marL="0" marR="0">
                        <a:lnSpc>
                          <a:spcPct val="115000"/>
                        </a:lnSpc>
                        <a:spcBef>
                          <a:spcPts val="0"/>
                        </a:spcBef>
                        <a:spcAft>
                          <a:spcPts val="0"/>
                        </a:spcAft>
                      </a:pPr>
                      <a:r>
                        <a:rPr lang="en-US" sz="1600" dirty="0"/>
                        <a:t>Take these actions</a:t>
                      </a:r>
                      <a:endParaRPr lang="en-US" sz="1400" dirty="0">
                        <a:solidFill>
                          <a:srgbClr val="E36C0A"/>
                        </a:solidFill>
                        <a:latin typeface="Calibri"/>
                        <a:ea typeface="Calibri"/>
                        <a:cs typeface="Times New Roman"/>
                      </a:endParaRPr>
                    </a:p>
                  </a:txBody>
                  <a:tcPr marL="28315" marR="28315" marT="0" marB="0"/>
                </a:tc>
              </a:tr>
              <a:tr h="1204910">
                <a:tc>
                  <a:txBody>
                    <a:bodyPr/>
                    <a:lstStyle/>
                    <a:p>
                      <a:pPr marL="0" marR="0">
                        <a:lnSpc>
                          <a:spcPct val="115000"/>
                        </a:lnSpc>
                        <a:spcBef>
                          <a:spcPts val="0"/>
                        </a:spcBef>
                        <a:spcAft>
                          <a:spcPts val="0"/>
                        </a:spcAft>
                      </a:pPr>
                      <a:r>
                        <a:rPr lang="en-US" sz="1400" dirty="0" smtClean="0"/>
                        <a:t>Index freshness/</a:t>
                      </a:r>
                      <a:r>
                        <a:rPr lang="en-US" sz="1400" baseline="0" dirty="0" smtClean="0"/>
                        <a:t>crawl times</a:t>
                      </a:r>
                      <a:endParaRPr lang="en-US" sz="1400" dirty="0">
                        <a:solidFill>
                          <a:srgbClr val="E36C0A"/>
                        </a:solidFill>
                        <a:latin typeface="Calibri"/>
                        <a:ea typeface="Calibri"/>
                        <a:cs typeface="Times New Roman"/>
                      </a:endParaRPr>
                    </a:p>
                  </a:txBody>
                  <a:tcPr marL="28315" marR="28315" marT="0" marB="0"/>
                </a:tc>
                <a:tc>
                  <a:txBody>
                    <a:bodyPr/>
                    <a:lstStyle/>
                    <a:p>
                      <a:pPr marL="0" marR="0">
                        <a:lnSpc>
                          <a:spcPct val="115000"/>
                        </a:lnSpc>
                        <a:spcBef>
                          <a:spcPts val="0"/>
                        </a:spcBef>
                        <a:spcAft>
                          <a:spcPts val="0"/>
                        </a:spcAft>
                      </a:pPr>
                      <a:r>
                        <a:rPr lang="en-US" sz="1200" dirty="0" smtClean="0"/>
                        <a:t>If crawler machine is saturated , add more </a:t>
                      </a:r>
                      <a:r>
                        <a:rPr lang="en-US" sz="1200" smtClean="0"/>
                        <a:t>crawler </a:t>
                      </a:r>
                      <a:r>
                        <a:rPr lang="en-US" sz="1200" baseline="0" smtClean="0"/>
                        <a:t>machines</a:t>
                      </a:r>
                      <a:endParaRPr lang="en-US" sz="1200" dirty="0"/>
                    </a:p>
                    <a:p>
                      <a:pPr marL="0" marR="0">
                        <a:lnSpc>
                          <a:spcPct val="115000"/>
                        </a:lnSpc>
                        <a:spcBef>
                          <a:spcPts val="0"/>
                        </a:spcBef>
                        <a:spcAft>
                          <a:spcPts val="0"/>
                        </a:spcAft>
                      </a:pPr>
                      <a:r>
                        <a:rPr lang="en-US" sz="1200" dirty="0" smtClean="0"/>
                        <a:t>If Crawl Database is I/O bound on SQL Server, add additional</a:t>
                      </a:r>
                      <a:r>
                        <a:rPr lang="en-US" sz="1200" baseline="0" dirty="0" smtClean="0"/>
                        <a:t> </a:t>
                      </a:r>
                      <a:r>
                        <a:rPr lang="en-US" sz="1200" dirty="0" smtClean="0"/>
                        <a:t>crawl database on</a:t>
                      </a:r>
                      <a:r>
                        <a:rPr lang="en-US" sz="1200" baseline="0" dirty="0" smtClean="0"/>
                        <a:t> same SQL Server</a:t>
                      </a:r>
                      <a:endParaRPr lang="en-US" sz="1200" baseline="0" dirty="0">
                        <a:solidFill>
                          <a:srgbClr val="E36C0A"/>
                        </a:solidFill>
                        <a:latin typeface="Calibri"/>
                        <a:cs typeface="Times New Roman"/>
                      </a:endParaRPr>
                    </a:p>
                    <a:p>
                      <a:pPr marL="0" marR="0">
                        <a:lnSpc>
                          <a:spcPct val="115000"/>
                        </a:lnSpc>
                        <a:spcBef>
                          <a:spcPts val="0"/>
                        </a:spcBef>
                        <a:spcAft>
                          <a:spcPts val="0"/>
                        </a:spcAft>
                      </a:pPr>
                      <a:r>
                        <a:rPr lang="en-US" sz="1200" baseline="0" dirty="0" smtClean="0"/>
                        <a:t>If SQL server is Memory/CPU bound, add additional SQL Server with additional crawl databases</a:t>
                      </a:r>
                      <a:endParaRPr lang="en-US" sz="1200" baseline="0" dirty="0" smtClean="0">
                        <a:solidFill>
                          <a:schemeClr val="bg1"/>
                        </a:solidFill>
                      </a:endParaRPr>
                    </a:p>
                  </a:txBody>
                  <a:tcPr marL="28315" marR="28315" marT="0" marB="0"/>
                </a:tc>
              </a:tr>
              <a:tr h="1866539">
                <a:tc>
                  <a:txBody>
                    <a:bodyPr/>
                    <a:lstStyle/>
                    <a:p>
                      <a:pPr marL="0" marR="0">
                        <a:lnSpc>
                          <a:spcPct val="115000"/>
                        </a:lnSpc>
                        <a:spcBef>
                          <a:spcPts val="0"/>
                        </a:spcBef>
                        <a:spcAft>
                          <a:spcPts val="0"/>
                        </a:spcAft>
                      </a:pPr>
                      <a:r>
                        <a:rPr lang="en-US" sz="1400" dirty="0" smtClean="0"/>
                        <a:t>Query Latency/Throughput</a:t>
                      </a:r>
                      <a:endParaRPr lang="en-US" sz="1400" dirty="0">
                        <a:solidFill>
                          <a:srgbClr val="E36C0A"/>
                        </a:solidFill>
                        <a:latin typeface="Calibri"/>
                        <a:ea typeface="Calibri"/>
                        <a:cs typeface="Times New Roman"/>
                      </a:endParaRPr>
                    </a:p>
                  </a:txBody>
                  <a:tcPr marL="28315" marR="28315" marT="0" marB="0"/>
                </a:tc>
                <a:tc>
                  <a:txBody>
                    <a:bodyPr/>
                    <a:lstStyle/>
                    <a:p>
                      <a:pPr marL="0" marR="0">
                        <a:lnSpc>
                          <a:spcPct val="115000"/>
                        </a:lnSpc>
                        <a:spcBef>
                          <a:spcPts val="0"/>
                        </a:spcBef>
                        <a:spcAft>
                          <a:spcPts val="0"/>
                        </a:spcAft>
                      </a:pPr>
                      <a:r>
                        <a:rPr lang="en-US" sz="1200" dirty="0" smtClean="0"/>
                        <a:t>If time spent in executing queries in full-text query is high, partition the index</a:t>
                      </a:r>
                      <a:r>
                        <a:rPr lang="en-US" sz="1200" baseline="0" dirty="0" smtClean="0"/>
                        <a:t> </a:t>
                      </a:r>
                      <a:r>
                        <a:rPr lang="en-US" sz="1200" dirty="0" smtClean="0"/>
                        <a:t>into</a:t>
                      </a:r>
                      <a:r>
                        <a:rPr lang="en-US" sz="1200" baseline="0" dirty="0" smtClean="0"/>
                        <a:t> smaller index partitions. Each index partition can contain ~10M items.</a:t>
                      </a:r>
                    </a:p>
                    <a:p>
                      <a:pPr marL="0" marR="0">
                        <a:lnSpc>
                          <a:spcPct val="115000"/>
                        </a:lnSpc>
                        <a:spcBef>
                          <a:spcPts val="0"/>
                        </a:spcBef>
                        <a:spcAft>
                          <a:spcPts val="0"/>
                        </a:spcAft>
                      </a:pPr>
                      <a:r>
                        <a:rPr lang="en-US" sz="1200" baseline="0" dirty="0" smtClean="0"/>
                        <a:t>If query throughput is low, add query components to mirror index partitions.</a:t>
                      </a:r>
                      <a:endParaRPr lang="en-US" sz="1200" dirty="0" smtClean="0"/>
                    </a:p>
                    <a:p>
                      <a:pPr marL="0" marR="0">
                        <a:lnSpc>
                          <a:spcPct val="115000"/>
                        </a:lnSpc>
                        <a:spcBef>
                          <a:spcPts val="0"/>
                        </a:spcBef>
                        <a:spcAft>
                          <a:spcPts val="0"/>
                        </a:spcAft>
                      </a:pPr>
                      <a:endParaRPr lang="en-US" sz="1200" dirty="0" smtClean="0"/>
                    </a:p>
                    <a:p>
                      <a:pPr marL="0" marR="0">
                        <a:lnSpc>
                          <a:spcPct val="115000"/>
                        </a:lnSpc>
                        <a:spcBef>
                          <a:spcPts val="0"/>
                        </a:spcBef>
                        <a:spcAft>
                          <a:spcPts val="0"/>
                        </a:spcAft>
                      </a:pPr>
                      <a:r>
                        <a:rPr lang="en-US" sz="1200" dirty="0" smtClean="0"/>
                        <a:t>If Property Database is I/O bound on SQL Server, add additional</a:t>
                      </a:r>
                      <a:r>
                        <a:rPr lang="en-US" sz="1200" baseline="0" dirty="0" smtClean="0"/>
                        <a:t> </a:t>
                      </a:r>
                      <a:r>
                        <a:rPr lang="en-US" sz="1200" dirty="0" smtClean="0"/>
                        <a:t>property database on</a:t>
                      </a:r>
                      <a:r>
                        <a:rPr lang="en-US" sz="1200" baseline="0" dirty="0" smtClean="0"/>
                        <a:t> same SQL Server</a:t>
                      </a:r>
                      <a:endParaRPr lang="en-US" sz="1200" baseline="0" dirty="0" smtClean="0">
                        <a:solidFill>
                          <a:srgbClr val="E36C0A"/>
                        </a:solidFill>
                        <a:latin typeface="Calibri"/>
                        <a:cs typeface="Times New Roman"/>
                      </a:endParaRPr>
                    </a:p>
                    <a:p>
                      <a:pPr marL="0" marR="0">
                        <a:lnSpc>
                          <a:spcPct val="115000"/>
                        </a:lnSpc>
                        <a:spcBef>
                          <a:spcPts val="0"/>
                        </a:spcBef>
                        <a:spcAft>
                          <a:spcPts val="0"/>
                        </a:spcAft>
                      </a:pPr>
                      <a:r>
                        <a:rPr lang="en-US" sz="1200" baseline="0" dirty="0" smtClean="0"/>
                        <a:t>If SQL server is Memory/CPU bound, add additional SQL Server with additional property databases</a:t>
                      </a:r>
                    </a:p>
                    <a:p>
                      <a:pPr marL="0" marR="0">
                        <a:lnSpc>
                          <a:spcPct val="115000"/>
                        </a:lnSpc>
                        <a:spcBef>
                          <a:spcPts val="0"/>
                        </a:spcBef>
                        <a:spcAft>
                          <a:spcPts val="0"/>
                        </a:spcAft>
                      </a:pPr>
                      <a:endParaRPr lang="en-US" sz="1200" dirty="0">
                        <a:solidFill>
                          <a:srgbClr val="E36C0A"/>
                        </a:solidFill>
                        <a:latin typeface="Calibri"/>
                        <a:ea typeface="Calibri"/>
                        <a:cs typeface="Times New Roman"/>
                      </a:endParaRPr>
                    </a:p>
                  </a:txBody>
                  <a:tcPr marL="28315" marR="28315" marT="0" marB="0"/>
                </a:tc>
              </a:tr>
              <a:tr h="800282">
                <a:tc>
                  <a:txBody>
                    <a:bodyPr/>
                    <a:lstStyle/>
                    <a:p>
                      <a:pPr marL="0" marR="0">
                        <a:lnSpc>
                          <a:spcPct val="115000"/>
                        </a:lnSpc>
                        <a:spcBef>
                          <a:spcPts val="0"/>
                        </a:spcBef>
                        <a:spcAft>
                          <a:spcPts val="0"/>
                        </a:spcAft>
                      </a:pPr>
                      <a:r>
                        <a:rPr lang="en-US" sz="1400" dirty="0" smtClean="0"/>
                        <a:t>Query</a:t>
                      </a:r>
                      <a:r>
                        <a:rPr lang="en-US" sz="1400" baseline="0" dirty="0" smtClean="0"/>
                        <a:t> Availability</a:t>
                      </a:r>
                      <a:endParaRPr lang="en-US" sz="1400" dirty="0">
                        <a:solidFill>
                          <a:srgbClr val="E36C0A"/>
                        </a:solidFill>
                        <a:latin typeface="Calibri"/>
                        <a:ea typeface="Calibri"/>
                        <a:cs typeface="Times New Roman"/>
                      </a:endParaRPr>
                    </a:p>
                  </a:txBody>
                  <a:tcPr marL="28315" marR="28315" marT="0" marB="0"/>
                </a:tc>
                <a:tc>
                  <a:txBody>
                    <a:bodyPr/>
                    <a:lstStyle/>
                    <a:p>
                      <a:pPr marL="0" marR="0">
                        <a:lnSpc>
                          <a:spcPct val="115000"/>
                        </a:lnSpc>
                        <a:spcBef>
                          <a:spcPts val="0"/>
                        </a:spcBef>
                        <a:spcAft>
                          <a:spcPts val="0"/>
                        </a:spcAft>
                      </a:pPr>
                      <a:r>
                        <a:rPr lang="en-US" sz="1200" dirty="0"/>
                        <a:t>Deploy </a:t>
                      </a:r>
                      <a:r>
                        <a:rPr lang="en-US" sz="1200" dirty="0" smtClean="0"/>
                        <a:t>multiple</a:t>
                      </a:r>
                      <a:r>
                        <a:rPr lang="en-US" sz="1200" baseline="0" dirty="0" smtClean="0"/>
                        <a:t> </a:t>
                      </a:r>
                      <a:r>
                        <a:rPr lang="en-US" sz="1200" dirty="0" smtClean="0"/>
                        <a:t>query servers with multiple index partitions, multiple</a:t>
                      </a:r>
                      <a:r>
                        <a:rPr lang="en-US" sz="1200" baseline="0" dirty="0" smtClean="0"/>
                        <a:t> query </a:t>
                      </a:r>
                      <a:r>
                        <a:rPr lang="en-US" sz="1200" dirty="0" smtClean="0"/>
                        <a:t>components and mirrors and property store</a:t>
                      </a:r>
                      <a:r>
                        <a:rPr lang="en-US" sz="1200" baseline="0" dirty="0" smtClean="0"/>
                        <a:t> databases.  U</a:t>
                      </a:r>
                      <a:r>
                        <a:rPr lang="en-US" sz="1200" dirty="0" smtClean="0"/>
                        <a:t>se </a:t>
                      </a:r>
                      <a:r>
                        <a:rPr lang="en-US" sz="1200" dirty="0"/>
                        <a:t>clustered or mirrored database servers to host </a:t>
                      </a:r>
                      <a:r>
                        <a:rPr lang="en-US" sz="1200" dirty="0" smtClean="0"/>
                        <a:t>property </a:t>
                      </a:r>
                      <a:r>
                        <a:rPr lang="en-US" sz="1200" dirty="0"/>
                        <a:t>databases</a:t>
                      </a:r>
                      <a:r>
                        <a:rPr lang="en-US" sz="1200" dirty="0" smtClean="0"/>
                        <a:t>.</a:t>
                      </a:r>
                    </a:p>
                    <a:p>
                      <a:pPr marL="0" marR="0">
                        <a:lnSpc>
                          <a:spcPct val="115000"/>
                        </a:lnSpc>
                        <a:spcBef>
                          <a:spcPts val="0"/>
                        </a:spcBef>
                        <a:spcAft>
                          <a:spcPts val="0"/>
                        </a:spcAft>
                      </a:pPr>
                      <a:endParaRPr lang="en-US" sz="1200" dirty="0">
                        <a:solidFill>
                          <a:srgbClr val="E36C0A"/>
                        </a:solidFill>
                        <a:latin typeface="Calibri"/>
                        <a:ea typeface="Calibri"/>
                        <a:cs typeface="Times New Roman"/>
                      </a:endParaRPr>
                    </a:p>
                  </a:txBody>
                  <a:tcPr marL="28315" marR="28315" marT="0" marB="0"/>
                </a:tc>
              </a:tr>
              <a:tr h="1031532">
                <a:tc>
                  <a:txBody>
                    <a:bodyPr/>
                    <a:lstStyle/>
                    <a:p>
                      <a:pPr marL="0" marR="0">
                        <a:lnSpc>
                          <a:spcPct val="115000"/>
                        </a:lnSpc>
                        <a:spcBef>
                          <a:spcPts val="0"/>
                        </a:spcBef>
                        <a:spcAft>
                          <a:spcPts val="0"/>
                        </a:spcAft>
                      </a:pPr>
                      <a:r>
                        <a:rPr lang="en-US" sz="1400" dirty="0" smtClean="0"/>
                        <a:t>Crawl/Indexing Availability</a:t>
                      </a:r>
                      <a:endParaRPr lang="en-US" sz="1400" dirty="0">
                        <a:solidFill>
                          <a:srgbClr val="E36C0A"/>
                        </a:solidFill>
                        <a:latin typeface="Calibri"/>
                        <a:ea typeface="Calibri"/>
                        <a:cs typeface="Times New Roman"/>
                      </a:endParaRPr>
                    </a:p>
                  </a:txBody>
                  <a:tcPr marL="28315" marR="28315" marT="0" marB="0"/>
                </a:tc>
                <a:tc>
                  <a:txBody>
                    <a:bodyPr/>
                    <a:lstStyle/>
                    <a:p>
                      <a:pPr marL="0" marR="0">
                        <a:lnSpc>
                          <a:spcPct val="115000"/>
                        </a:lnSpc>
                        <a:spcBef>
                          <a:spcPts val="0"/>
                        </a:spcBef>
                        <a:spcAft>
                          <a:spcPts val="0"/>
                        </a:spcAft>
                      </a:pPr>
                      <a:r>
                        <a:rPr lang="en-US" sz="1200" dirty="0"/>
                        <a:t>Use multiple crawlers </a:t>
                      </a:r>
                      <a:r>
                        <a:rPr lang="en-US" sz="1200" dirty="0" smtClean="0"/>
                        <a:t>on</a:t>
                      </a:r>
                      <a:r>
                        <a:rPr lang="en-US" sz="1200" baseline="0" dirty="0" smtClean="0"/>
                        <a:t> </a:t>
                      </a:r>
                      <a:r>
                        <a:rPr lang="en-US" sz="1200" dirty="0" smtClean="0"/>
                        <a:t>redundant crawler servers</a:t>
                      </a:r>
                      <a:r>
                        <a:rPr lang="en-US" sz="1200" dirty="0"/>
                        <a:t>, and add crawl databases. Crawlers associated with a given crawl database can be distributed across </a:t>
                      </a:r>
                      <a:r>
                        <a:rPr lang="en-US" sz="1200" dirty="0" smtClean="0"/>
                        <a:t>crawl servers </a:t>
                      </a:r>
                      <a:r>
                        <a:rPr lang="en-US" sz="1200" dirty="0"/>
                        <a:t>for </a:t>
                      </a:r>
                      <a:r>
                        <a:rPr lang="en-US" sz="1200" dirty="0" smtClean="0"/>
                        <a:t>availability and </a:t>
                      </a:r>
                      <a:r>
                        <a:rPr lang="en-US" sz="1200" dirty="0"/>
                        <a:t>load distribution</a:t>
                      </a:r>
                      <a:r>
                        <a:rPr lang="en-US" sz="1200" dirty="0" smtClean="0"/>
                        <a:t>. Generally limit to</a:t>
                      </a:r>
                      <a:r>
                        <a:rPr lang="en-US" sz="1200" baseline="0" dirty="0" smtClean="0"/>
                        <a:t> 2 crawlers per crawl database.</a:t>
                      </a:r>
                      <a:endParaRPr lang="en-US" sz="1200" dirty="0">
                        <a:solidFill>
                          <a:srgbClr val="E36C0A"/>
                        </a:solidFill>
                        <a:latin typeface="Calibri"/>
                        <a:ea typeface="Calibri"/>
                        <a:cs typeface="Times New Roman"/>
                      </a:endParaRPr>
                    </a:p>
                  </a:txBody>
                  <a:tcPr marL="28315" marR="28315" marT="0" marB="0"/>
                </a:tc>
              </a:tr>
            </a:tbl>
          </a:graphicData>
        </a:graphic>
      </p:graphicFrame>
    </p:spTree>
    <p:extLst>
      <p:ext uri="{BB962C8B-B14F-4D97-AF65-F5344CB8AC3E}">
        <p14:creationId xmlns:p14="http://schemas.microsoft.com/office/powerpoint/2010/main" val="1190699343"/>
      </p:ext>
    </p:extLst>
  </p:cSld>
  <p:clrMapOvr>
    <a:masterClrMapping/>
  </p:clrMapOvr>
  <p:transition advTm="1359">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2"/>
            <a:ext cx="7043208" cy="1904747"/>
          </a:xfrm>
        </p:spPr>
        <p:txBody>
          <a:bodyPr/>
          <a:lstStyle/>
          <a:p>
            <a:r>
              <a:rPr lang="en-US" dirty="0" smtClean="0"/>
              <a:t/>
            </a:r>
            <a:br>
              <a:rPr lang="en-US" dirty="0" smtClean="0"/>
            </a:br>
            <a:r>
              <a:rPr lang="en-US" dirty="0" smtClean="0"/>
              <a:t>Search Administration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4246295810"/>
      </p:ext>
    </p:extLst>
  </p:cSld>
  <p:clrMapOvr>
    <a:masterClrMapping/>
  </p:clrMapOvr>
  <p:transition advTm="4046">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Query Latency</a:t>
            </a:r>
            <a:endParaRPr lang="en-US" dirty="0"/>
          </a:p>
        </p:txBody>
      </p:sp>
      <p:pic>
        <p:nvPicPr>
          <p:cNvPr id="58371" name="Picture 3"/>
          <p:cNvPicPr>
            <a:picLocks noChangeAspect="1" noChangeArrowheads="1"/>
          </p:cNvPicPr>
          <p:nvPr/>
        </p:nvPicPr>
        <p:blipFill>
          <a:blip r:embed="rId3" cstate="print"/>
          <a:srcRect/>
          <a:stretch>
            <a:fillRect/>
          </a:stretch>
        </p:blipFill>
        <p:spPr bwMode="auto">
          <a:xfrm>
            <a:off x="152400" y="990600"/>
            <a:ext cx="7315200" cy="5204211"/>
          </a:xfrm>
          <a:prstGeom prst="rect">
            <a:avLst/>
          </a:prstGeom>
          <a:noFill/>
          <a:ln w="9525">
            <a:noFill/>
            <a:miter lim="800000"/>
            <a:headEnd/>
            <a:tailEnd/>
          </a:ln>
        </p:spPr>
      </p:pic>
      <p:sp>
        <p:nvSpPr>
          <p:cNvPr id="8" name="TextBox 7"/>
          <p:cNvSpPr txBox="1"/>
          <p:nvPr/>
        </p:nvSpPr>
        <p:spPr>
          <a:xfrm>
            <a:off x="7696200" y="1219200"/>
            <a:ext cx="1295400" cy="1495794"/>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rPr>
              <a:t>95% of queries are taking 2 seconds or more at times</a:t>
            </a:r>
          </a:p>
        </p:txBody>
      </p:sp>
    </p:spTree>
    <p:extLst>
      <p:ext uri="{BB962C8B-B14F-4D97-AF65-F5344CB8AC3E}">
        <p14:creationId xmlns:p14="http://schemas.microsoft.com/office/powerpoint/2010/main" val="328749053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381000" y="1447799"/>
            <a:ext cx="8382000" cy="4438138"/>
          </a:xfrm>
        </p:spPr>
        <p:txBody>
          <a:bodyPr/>
          <a:lstStyle/>
          <a:p>
            <a:r>
              <a:rPr lang="en-US" dirty="0" smtClean="0"/>
              <a:t>SharePoint Search</a:t>
            </a:r>
          </a:p>
          <a:p>
            <a:pPr lvl="1"/>
            <a:r>
              <a:rPr lang="en-US" dirty="0" smtClean="0"/>
              <a:t>Capabilities</a:t>
            </a:r>
          </a:p>
          <a:p>
            <a:pPr lvl="1"/>
            <a:r>
              <a:rPr lang="en-US" dirty="0" smtClean="0"/>
              <a:t>Architecture</a:t>
            </a:r>
          </a:p>
          <a:p>
            <a:r>
              <a:rPr lang="en-US" dirty="0" smtClean="0"/>
              <a:t>FAST Search</a:t>
            </a:r>
          </a:p>
          <a:p>
            <a:pPr lvl="1"/>
            <a:r>
              <a:rPr lang="en-US" dirty="0" smtClean="0"/>
              <a:t>Capabilities</a:t>
            </a:r>
          </a:p>
          <a:p>
            <a:pPr lvl="1"/>
            <a:r>
              <a:rPr lang="en-US" dirty="0" smtClean="0"/>
              <a:t>User Centric Search</a:t>
            </a:r>
          </a:p>
          <a:p>
            <a:pPr lvl="1"/>
            <a:r>
              <a:rPr lang="en-US" dirty="0" smtClean="0"/>
              <a:t>Architecture</a:t>
            </a:r>
          </a:p>
          <a:p>
            <a:r>
              <a:rPr lang="en-US" dirty="0" smtClean="0"/>
              <a:t>Common features</a:t>
            </a:r>
          </a:p>
          <a:p>
            <a:r>
              <a:rPr lang="en-US" dirty="0" smtClean="0"/>
              <a:t>Search UI Customization</a:t>
            </a:r>
            <a:endParaRPr lang="en-US" dirty="0"/>
          </a:p>
        </p:txBody>
      </p:sp>
    </p:spTree>
    <p:extLst>
      <p:ext uri="{BB962C8B-B14F-4D97-AF65-F5344CB8AC3E}">
        <p14:creationId xmlns:p14="http://schemas.microsoft.com/office/powerpoint/2010/main" val="199063130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Breakdown</a:t>
            </a:r>
            <a:endParaRPr lang="en-US" dirty="0"/>
          </a:p>
        </p:txBody>
      </p:sp>
      <p:pic>
        <p:nvPicPr>
          <p:cNvPr id="59394" name="Picture 2"/>
          <p:cNvPicPr>
            <a:picLocks noChangeAspect="1" noChangeArrowheads="1"/>
          </p:cNvPicPr>
          <p:nvPr/>
        </p:nvPicPr>
        <p:blipFill>
          <a:blip r:embed="rId3" cstate="print"/>
          <a:srcRect/>
          <a:stretch>
            <a:fillRect/>
          </a:stretch>
        </p:blipFill>
        <p:spPr bwMode="auto">
          <a:xfrm>
            <a:off x="152400" y="990600"/>
            <a:ext cx="7324550" cy="5029200"/>
          </a:xfrm>
          <a:prstGeom prst="rect">
            <a:avLst/>
          </a:prstGeom>
          <a:noFill/>
          <a:ln w="9525">
            <a:noFill/>
            <a:miter lim="800000"/>
            <a:headEnd/>
            <a:tailEnd/>
          </a:ln>
        </p:spPr>
      </p:pic>
      <p:sp>
        <p:nvSpPr>
          <p:cNvPr id="6" name="TextBox 5"/>
          <p:cNvSpPr txBox="1"/>
          <p:nvPr/>
        </p:nvSpPr>
        <p:spPr>
          <a:xfrm>
            <a:off x="7696200" y="1219200"/>
            <a:ext cx="1295400" cy="2243691"/>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rPr>
              <a:t>Vast majority of time is in Full-Text Query (which happens in the query component)</a:t>
            </a:r>
          </a:p>
        </p:txBody>
      </p:sp>
    </p:spTree>
    <p:extLst>
      <p:ext uri="{BB962C8B-B14F-4D97-AF65-F5344CB8AC3E}">
        <p14:creationId xmlns:p14="http://schemas.microsoft.com/office/powerpoint/2010/main" val="4546552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Breakdown</a:t>
            </a:r>
            <a:endParaRPr lang="en-US" dirty="0"/>
          </a:p>
        </p:txBody>
      </p:sp>
      <p:sp>
        <p:nvSpPr>
          <p:cNvPr id="6" name="TextBox 5"/>
          <p:cNvSpPr txBox="1"/>
          <p:nvPr/>
        </p:nvSpPr>
        <p:spPr>
          <a:xfrm>
            <a:off x="7696200" y="1219200"/>
            <a:ext cx="1295400" cy="2991588"/>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rPr>
              <a:t>Added index partition and query component and mirror.  Full text query time dropped from nearly 400ms </a:t>
            </a:r>
            <a:r>
              <a:rPr lang="en-US" dirty="0" err="1" smtClean="0">
                <a:gradFill>
                  <a:gsLst>
                    <a:gs pos="0">
                      <a:schemeClr val="tx1"/>
                    </a:gs>
                    <a:gs pos="86000">
                      <a:schemeClr val="tx1"/>
                    </a:gs>
                  </a:gsLst>
                  <a:lin ang="5400000" scaled="0"/>
                </a:gradFill>
              </a:rPr>
              <a:t>avg</a:t>
            </a:r>
            <a:r>
              <a:rPr lang="en-US" dirty="0" smtClean="0">
                <a:gradFill>
                  <a:gsLst>
                    <a:gs pos="0">
                      <a:schemeClr val="tx1"/>
                    </a:gs>
                    <a:gs pos="86000">
                      <a:schemeClr val="tx1"/>
                    </a:gs>
                  </a:gsLst>
                  <a:lin ang="5400000" scaled="0"/>
                </a:gradFill>
              </a:rPr>
              <a:t> to close to 200ms </a:t>
            </a:r>
            <a:r>
              <a:rPr lang="en-US" dirty="0" err="1" smtClean="0">
                <a:gradFill>
                  <a:gsLst>
                    <a:gs pos="0">
                      <a:schemeClr val="tx1"/>
                    </a:gs>
                    <a:gs pos="86000">
                      <a:schemeClr val="tx1"/>
                    </a:gs>
                  </a:gsLst>
                  <a:lin ang="5400000" scaled="0"/>
                </a:gradFill>
              </a:rPr>
              <a:t>avg</a:t>
            </a:r>
            <a:endParaRPr lang="en-US" dirty="0" smtClean="0">
              <a:gradFill>
                <a:gsLst>
                  <a:gs pos="0">
                    <a:schemeClr val="tx1"/>
                  </a:gs>
                  <a:gs pos="86000">
                    <a:schemeClr val="tx1"/>
                  </a:gs>
                </a:gsLst>
                <a:lin ang="5400000" scaled="0"/>
              </a:gradFill>
            </a:endParaRPr>
          </a:p>
        </p:txBody>
      </p:sp>
      <p:pic>
        <p:nvPicPr>
          <p:cNvPr id="60418" name="Picture 2"/>
          <p:cNvPicPr>
            <a:picLocks noChangeAspect="1" noChangeArrowheads="1"/>
          </p:cNvPicPr>
          <p:nvPr/>
        </p:nvPicPr>
        <p:blipFill>
          <a:blip r:embed="rId3" cstate="print"/>
          <a:srcRect/>
          <a:stretch>
            <a:fillRect/>
          </a:stretch>
        </p:blipFill>
        <p:spPr bwMode="auto">
          <a:xfrm>
            <a:off x="152400" y="990600"/>
            <a:ext cx="7337885" cy="5181600"/>
          </a:xfrm>
          <a:prstGeom prst="rect">
            <a:avLst/>
          </a:prstGeom>
          <a:noFill/>
          <a:ln w="9525">
            <a:noFill/>
            <a:miter lim="800000"/>
            <a:headEnd/>
            <a:tailEnd/>
          </a:ln>
        </p:spPr>
      </p:pic>
    </p:spTree>
    <p:extLst>
      <p:ext uri="{BB962C8B-B14F-4D97-AF65-F5344CB8AC3E}">
        <p14:creationId xmlns:p14="http://schemas.microsoft.com/office/powerpoint/2010/main" val="183614175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Scale Out Examples</a:t>
            </a:r>
            <a:endParaRPr lang="en-US" dirty="0"/>
          </a:p>
        </p:txBody>
      </p:sp>
      <p:sp>
        <p:nvSpPr>
          <p:cNvPr id="3" name="Text Placeholder 2"/>
          <p:cNvSpPr>
            <a:spLocks noGrp="1"/>
          </p:cNvSpPr>
          <p:nvPr>
            <p:ph type="body" sz="quarter" idx="10"/>
          </p:nvPr>
        </p:nvSpPr>
        <p:spPr>
          <a:xfrm>
            <a:off x="381000" y="1447799"/>
            <a:ext cx="8382000" cy="886397"/>
          </a:xfrm>
        </p:spPr>
        <p:txBody>
          <a:bodyPr/>
          <a:lstStyle/>
          <a:p>
            <a:r>
              <a:rPr lang="en-US" dirty="0" smtClean="0"/>
              <a:t>Scenario exercise!  Let’s look at a few examples</a:t>
            </a:r>
          </a:p>
        </p:txBody>
      </p:sp>
    </p:spTree>
    <p:extLst>
      <p:ext uri="{BB962C8B-B14F-4D97-AF65-F5344CB8AC3E}">
        <p14:creationId xmlns:p14="http://schemas.microsoft.com/office/powerpoint/2010/main" val="415670335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Text Placeholder 2"/>
          <p:cNvSpPr>
            <a:spLocks noGrp="1"/>
          </p:cNvSpPr>
          <p:nvPr>
            <p:ph type="body" sz="quarter" idx="10"/>
          </p:nvPr>
        </p:nvSpPr>
        <p:spPr>
          <a:xfrm>
            <a:off x="381000" y="1447799"/>
            <a:ext cx="8382000" cy="1969770"/>
          </a:xfrm>
        </p:spPr>
        <p:txBody>
          <a:bodyPr/>
          <a:lstStyle/>
          <a:p>
            <a:r>
              <a:rPr lang="en-US" dirty="0" smtClean="0"/>
              <a:t>Crawling 8mm items over 20 host names</a:t>
            </a:r>
          </a:p>
          <a:p>
            <a:r>
              <a:rPr lang="en-US" dirty="0" smtClean="0"/>
              <a:t>Adding a new content source with 7mm items</a:t>
            </a:r>
          </a:p>
          <a:p>
            <a:r>
              <a:rPr lang="en-US" dirty="0" smtClean="0"/>
              <a:t>Changes?</a:t>
            </a:r>
            <a:endParaRPr lang="en-US" dirty="0"/>
          </a:p>
        </p:txBody>
      </p:sp>
      <p:pic>
        <p:nvPicPr>
          <p:cNvPr id="78850" name="Picture 2"/>
          <p:cNvPicPr>
            <a:picLocks noChangeAspect="1" noChangeArrowheads="1"/>
          </p:cNvPicPr>
          <p:nvPr/>
        </p:nvPicPr>
        <p:blipFill>
          <a:blip r:embed="rId3"/>
          <a:srcRect/>
          <a:stretch>
            <a:fillRect/>
          </a:stretch>
        </p:blipFill>
        <p:spPr bwMode="auto">
          <a:xfrm>
            <a:off x="609600" y="3657600"/>
            <a:ext cx="4038600" cy="2419350"/>
          </a:xfrm>
          <a:prstGeom prst="rect">
            <a:avLst/>
          </a:prstGeom>
          <a:noFill/>
          <a:ln w="9525">
            <a:noFill/>
            <a:miter lim="800000"/>
            <a:headEnd/>
            <a:tailEnd/>
          </a:ln>
        </p:spPr>
      </p:pic>
      <p:pic>
        <p:nvPicPr>
          <p:cNvPr id="78851" name="Picture 3"/>
          <p:cNvPicPr>
            <a:picLocks noChangeAspect="1" noChangeArrowheads="1"/>
          </p:cNvPicPr>
          <p:nvPr/>
        </p:nvPicPr>
        <p:blipFill>
          <a:blip r:embed="rId4"/>
          <a:srcRect/>
          <a:stretch>
            <a:fillRect/>
          </a:stretch>
        </p:blipFill>
        <p:spPr bwMode="auto">
          <a:xfrm>
            <a:off x="5410200" y="3886200"/>
            <a:ext cx="1533525" cy="1895475"/>
          </a:xfrm>
          <a:prstGeom prst="rect">
            <a:avLst/>
          </a:prstGeom>
          <a:noFill/>
          <a:ln w="9525">
            <a:noFill/>
            <a:miter lim="800000"/>
            <a:headEnd/>
            <a:tailEnd/>
          </a:ln>
        </p:spPr>
      </p:pic>
    </p:spTree>
    <p:extLst>
      <p:ext uri="{BB962C8B-B14F-4D97-AF65-F5344CB8AC3E}">
        <p14:creationId xmlns:p14="http://schemas.microsoft.com/office/powerpoint/2010/main" val="239166222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329595"/>
          </a:xfrm>
        </p:spPr>
        <p:txBody>
          <a:bodyPr/>
          <a:lstStyle/>
          <a:p>
            <a:r>
              <a:rPr lang="en-US" dirty="0" smtClean="0"/>
              <a:t>Scenario 1 – One Possible Answer</a:t>
            </a:r>
            <a:endParaRPr lang="en-US" dirty="0"/>
          </a:p>
        </p:txBody>
      </p:sp>
      <p:sp>
        <p:nvSpPr>
          <p:cNvPr id="3" name="Text Placeholder 2"/>
          <p:cNvSpPr>
            <a:spLocks noGrp="1"/>
          </p:cNvSpPr>
          <p:nvPr>
            <p:ph type="body" sz="quarter" idx="10"/>
          </p:nvPr>
        </p:nvSpPr>
        <p:spPr>
          <a:xfrm>
            <a:off x="381000" y="1023676"/>
            <a:ext cx="8382000" cy="2252924"/>
          </a:xfrm>
        </p:spPr>
        <p:txBody>
          <a:bodyPr/>
          <a:lstStyle/>
          <a:p>
            <a:r>
              <a:rPr lang="en-US" dirty="0" smtClean="0"/>
              <a:t>Add a new index partition</a:t>
            </a:r>
          </a:p>
          <a:p>
            <a:pPr lvl="1"/>
            <a:r>
              <a:rPr lang="en-US" dirty="0" smtClean="0"/>
              <a:t>Keep # items &lt; 10mm per index partition</a:t>
            </a:r>
          </a:p>
          <a:p>
            <a:pPr lvl="1"/>
            <a:r>
              <a:rPr lang="en-US" dirty="0" smtClean="0"/>
              <a:t>Add multiple query component mirrors for redundancy</a:t>
            </a:r>
          </a:p>
          <a:p>
            <a:pPr lvl="1"/>
            <a:r>
              <a:rPr lang="en-US" dirty="0" smtClean="0"/>
              <a:t>Reallocate mirrors and components</a:t>
            </a:r>
          </a:p>
        </p:txBody>
      </p:sp>
      <p:pic>
        <p:nvPicPr>
          <p:cNvPr id="79874" name="Picture 2"/>
          <p:cNvPicPr>
            <a:picLocks noChangeAspect="1" noChangeArrowheads="1"/>
          </p:cNvPicPr>
          <p:nvPr/>
        </p:nvPicPr>
        <p:blipFill>
          <a:blip r:embed="rId3"/>
          <a:srcRect/>
          <a:stretch>
            <a:fillRect/>
          </a:stretch>
        </p:blipFill>
        <p:spPr bwMode="auto">
          <a:xfrm>
            <a:off x="1219200" y="3429000"/>
            <a:ext cx="6610350" cy="2924175"/>
          </a:xfrm>
          <a:prstGeom prst="rect">
            <a:avLst/>
          </a:prstGeom>
          <a:noFill/>
          <a:ln w="9525">
            <a:noFill/>
            <a:miter lim="800000"/>
            <a:headEnd/>
            <a:tailEnd/>
          </a:ln>
        </p:spPr>
      </p:pic>
    </p:spTree>
    <p:extLst>
      <p:ext uri="{BB962C8B-B14F-4D97-AF65-F5344CB8AC3E}">
        <p14:creationId xmlns:p14="http://schemas.microsoft.com/office/powerpoint/2010/main" val="178596524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664797"/>
          </a:xfrm>
        </p:spPr>
        <p:txBody>
          <a:bodyPr/>
          <a:lstStyle/>
          <a:p>
            <a:r>
              <a:rPr lang="en-US" dirty="0" smtClean="0"/>
              <a:t>Scenario 1 – Part II</a:t>
            </a:r>
            <a:endParaRPr lang="en-US" dirty="0"/>
          </a:p>
        </p:txBody>
      </p:sp>
      <p:sp>
        <p:nvSpPr>
          <p:cNvPr id="3" name="Text Placeholder 2"/>
          <p:cNvSpPr>
            <a:spLocks noGrp="1"/>
          </p:cNvSpPr>
          <p:nvPr>
            <p:ph type="body" sz="quarter" idx="10"/>
          </p:nvPr>
        </p:nvSpPr>
        <p:spPr>
          <a:xfrm>
            <a:off x="381000" y="1447799"/>
            <a:ext cx="8382000" cy="1304973"/>
          </a:xfrm>
        </p:spPr>
        <p:txBody>
          <a:bodyPr/>
          <a:lstStyle/>
          <a:p>
            <a:r>
              <a:rPr lang="en-US" dirty="0" smtClean="0"/>
              <a:t>Add another crawl database</a:t>
            </a:r>
          </a:p>
          <a:p>
            <a:pPr lvl="1"/>
            <a:r>
              <a:rPr lang="en-US" dirty="0" smtClean="0"/>
              <a:t>Add new crawlers and split the crawl load between them</a:t>
            </a:r>
          </a:p>
        </p:txBody>
      </p:sp>
      <p:pic>
        <p:nvPicPr>
          <p:cNvPr id="83970" name="Picture 2"/>
          <p:cNvPicPr>
            <a:picLocks noChangeAspect="1" noChangeArrowheads="1"/>
          </p:cNvPicPr>
          <p:nvPr/>
        </p:nvPicPr>
        <p:blipFill>
          <a:blip r:embed="rId3"/>
          <a:srcRect/>
          <a:stretch>
            <a:fillRect/>
          </a:stretch>
        </p:blipFill>
        <p:spPr bwMode="auto">
          <a:xfrm>
            <a:off x="2590800" y="3352800"/>
            <a:ext cx="3609975" cy="1895475"/>
          </a:xfrm>
          <a:prstGeom prst="rect">
            <a:avLst/>
          </a:prstGeom>
          <a:noFill/>
          <a:ln w="9525">
            <a:noFill/>
            <a:miter lim="800000"/>
            <a:headEnd/>
            <a:tailEnd/>
          </a:ln>
        </p:spPr>
      </p:pic>
    </p:spTree>
    <p:extLst>
      <p:ext uri="{BB962C8B-B14F-4D97-AF65-F5344CB8AC3E}">
        <p14:creationId xmlns:p14="http://schemas.microsoft.com/office/powerpoint/2010/main" val="303171935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66385"/>
          </a:xfrm>
        </p:spPr>
        <p:txBody>
          <a:bodyPr/>
          <a:lstStyle/>
          <a:p>
            <a:r>
              <a:rPr lang="en-US" dirty="0" smtClean="0"/>
              <a:t>Scenario 2</a:t>
            </a:r>
            <a:endParaRPr lang="en-US" dirty="0"/>
          </a:p>
        </p:txBody>
      </p:sp>
      <p:sp>
        <p:nvSpPr>
          <p:cNvPr id="3" name="Text Placeholder 2"/>
          <p:cNvSpPr>
            <a:spLocks noGrp="1"/>
          </p:cNvSpPr>
          <p:nvPr>
            <p:ph type="body" sz="quarter" idx="10"/>
          </p:nvPr>
        </p:nvSpPr>
        <p:spPr>
          <a:xfrm>
            <a:off x="381000" y="1447799"/>
            <a:ext cx="8382000" cy="1969770"/>
          </a:xfrm>
        </p:spPr>
        <p:txBody>
          <a:bodyPr/>
          <a:lstStyle/>
          <a:p>
            <a:r>
              <a:rPr lang="en-US" dirty="0" smtClean="0"/>
              <a:t>Crawling 8mm items over 20 host names</a:t>
            </a:r>
          </a:p>
          <a:p>
            <a:r>
              <a:rPr lang="en-US" dirty="0" smtClean="0"/>
              <a:t>New content taking too long to show in search results</a:t>
            </a:r>
          </a:p>
          <a:p>
            <a:r>
              <a:rPr lang="en-US" dirty="0" smtClean="0"/>
              <a:t>Changes?</a:t>
            </a:r>
            <a:endParaRPr lang="en-US" dirty="0"/>
          </a:p>
        </p:txBody>
      </p:sp>
      <p:pic>
        <p:nvPicPr>
          <p:cNvPr id="60419" name="Picture 3"/>
          <p:cNvPicPr>
            <a:picLocks noChangeAspect="1" noChangeArrowheads="1"/>
          </p:cNvPicPr>
          <p:nvPr/>
        </p:nvPicPr>
        <p:blipFill>
          <a:blip r:embed="rId3" cstate="print"/>
          <a:srcRect/>
          <a:stretch>
            <a:fillRect/>
          </a:stretch>
        </p:blipFill>
        <p:spPr bwMode="auto">
          <a:xfrm>
            <a:off x="3657600" y="3124200"/>
            <a:ext cx="1809750" cy="1895475"/>
          </a:xfrm>
          <a:prstGeom prst="rect">
            <a:avLst/>
          </a:prstGeom>
          <a:noFill/>
          <a:ln w="9525">
            <a:noFill/>
            <a:miter lim="800000"/>
            <a:headEnd/>
            <a:tailEnd/>
          </a:ln>
        </p:spPr>
      </p:pic>
    </p:spTree>
    <p:extLst>
      <p:ext uri="{BB962C8B-B14F-4D97-AF65-F5344CB8AC3E}">
        <p14:creationId xmlns:p14="http://schemas.microsoft.com/office/powerpoint/2010/main" val="350352012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534400" cy="685800"/>
          </a:xfrm>
        </p:spPr>
        <p:txBody>
          <a:bodyPr/>
          <a:lstStyle/>
          <a:p>
            <a:r>
              <a:rPr lang="en-US" dirty="0" smtClean="0"/>
              <a:t>Scenario 2 – One Possible Answer</a:t>
            </a:r>
            <a:endParaRPr lang="en-US" dirty="0"/>
          </a:p>
        </p:txBody>
      </p:sp>
      <p:sp>
        <p:nvSpPr>
          <p:cNvPr id="3" name="Text Placeholder 2"/>
          <p:cNvSpPr>
            <a:spLocks noGrp="1"/>
          </p:cNvSpPr>
          <p:nvPr>
            <p:ph type="body" sz="quarter" idx="10"/>
          </p:nvPr>
        </p:nvSpPr>
        <p:spPr>
          <a:xfrm>
            <a:off x="381000" y="1066800"/>
            <a:ext cx="8382000" cy="1902059"/>
          </a:xfrm>
        </p:spPr>
        <p:txBody>
          <a:bodyPr/>
          <a:lstStyle/>
          <a:p>
            <a:r>
              <a:rPr lang="en-US" dirty="0" smtClean="0"/>
              <a:t>Add another crawler database</a:t>
            </a:r>
          </a:p>
          <a:p>
            <a:pPr lvl="1"/>
            <a:r>
              <a:rPr lang="en-US" dirty="0" smtClean="0"/>
              <a:t>More machines to divide crawling between</a:t>
            </a:r>
          </a:p>
          <a:p>
            <a:r>
              <a:rPr lang="en-US" dirty="0" smtClean="0"/>
              <a:t>Add another additional crawlers (for failover and freshness)</a:t>
            </a:r>
            <a:endParaRPr lang="en-US" dirty="0"/>
          </a:p>
        </p:txBody>
      </p:sp>
      <p:pic>
        <p:nvPicPr>
          <p:cNvPr id="61446" name="Picture 6"/>
          <p:cNvPicPr>
            <a:picLocks noChangeAspect="1" noChangeArrowheads="1"/>
          </p:cNvPicPr>
          <p:nvPr/>
        </p:nvPicPr>
        <p:blipFill>
          <a:blip r:embed="rId3" cstate="print"/>
          <a:srcRect/>
          <a:stretch>
            <a:fillRect/>
          </a:stretch>
        </p:blipFill>
        <p:spPr bwMode="auto">
          <a:xfrm>
            <a:off x="2667000" y="3733800"/>
            <a:ext cx="3590925" cy="1981200"/>
          </a:xfrm>
          <a:prstGeom prst="rect">
            <a:avLst/>
          </a:prstGeom>
          <a:noFill/>
          <a:ln w="9525">
            <a:noFill/>
            <a:miter lim="800000"/>
            <a:headEnd/>
            <a:tailEnd/>
          </a:ln>
        </p:spPr>
      </p:pic>
    </p:spTree>
    <p:extLst>
      <p:ext uri="{BB962C8B-B14F-4D97-AF65-F5344CB8AC3E}">
        <p14:creationId xmlns:p14="http://schemas.microsoft.com/office/powerpoint/2010/main" val="2999624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46"/>
                                        </p:tgtEl>
                                        <p:attrNameLst>
                                          <p:attrName>style.visibility</p:attrName>
                                        </p:attrNameLst>
                                      </p:cBhvr>
                                      <p:to>
                                        <p:strVal val="visible"/>
                                      </p:to>
                                    </p:set>
                                    <p:anim calcmode="lin" valueType="num">
                                      <p:cBhvr additive="base">
                                        <p:cTn id="11" dur="500" fill="hold"/>
                                        <p:tgtEl>
                                          <p:spTgt spid="61446"/>
                                        </p:tgtEl>
                                        <p:attrNameLst>
                                          <p:attrName>ppt_x</p:attrName>
                                        </p:attrNameLst>
                                      </p:cBhvr>
                                      <p:tavLst>
                                        <p:tav tm="0">
                                          <p:val>
                                            <p:strVal val="#ppt_x"/>
                                          </p:val>
                                        </p:tav>
                                        <p:tav tm="100000">
                                          <p:val>
                                            <p:strVal val="#ppt_x"/>
                                          </p:val>
                                        </p:tav>
                                      </p:tavLst>
                                    </p:anim>
                                    <p:anim calcmode="lin" valueType="num">
                                      <p:cBhvr additive="base">
                                        <p:cTn id="12"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66385"/>
          </a:xfrm>
        </p:spPr>
        <p:txBody>
          <a:bodyPr/>
          <a:lstStyle/>
          <a:p>
            <a:r>
              <a:rPr lang="en-US" dirty="0" smtClean="0"/>
              <a:t>Scenario 3</a:t>
            </a:r>
            <a:endParaRPr lang="en-US" dirty="0"/>
          </a:p>
        </p:txBody>
      </p:sp>
      <p:sp>
        <p:nvSpPr>
          <p:cNvPr id="3" name="Text Placeholder 2"/>
          <p:cNvSpPr>
            <a:spLocks noGrp="1"/>
          </p:cNvSpPr>
          <p:nvPr>
            <p:ph type="body" sz="quarter" idx="10"/>
          </p:nvPr>
        </p:nvSpPr>
        <p:spPr>
          <a:xfrm>
            <a:off x="381000" y="1295400"/>
            <a:ext cx="8382000" cy="1969770"/>
          </a:xfrm>
        </p:spPr>
        <p:txBody>
          <a:bodyPr/>
          <a:lstStyle/>
          <a:p>
            <a:r>
              <a:rPr lang="en-US" dirty="0" smtClean="0"/>
              <a:t>Latency on queries for 15mm corpus is too long</a:t>
            </a:r>
          </a:p>
          <a:p>
            <a:r>
              <a:rPr lang="en-US" dirty="0" smtClean="0"/>
              <a:t>Not sure yet where bottleneck is</a:t>
            </a:r>
          </a:p>
          <a:p>
            <a:r>
              <a:rPr lang="en-US" dirty="0" smtClean="0"/>
              <a:t>Changes?</a:t>
            </a:r>
            <a:endParaRPr lang="en-US" dirty="0"/>
          </a:p>
        </p:txBody>
      </p:sp>
      <p:pic>
        <p:nvPicPr>
          <p:cNvPr id="80898" name="Picture 2"/>
          <p:cNvPicPr>
            <a:picLocks noChangeAspect="1" noChangeArrowheads="1"/>
          </p:cNvPicPr>
          <p:nvPr/>
        </p:nvPicPr>
        <p:blipFill>
          <a:blip r:embed="rId3"/>
          <a:srcRect/>
          <a:stretch>
            <a:fillRect/>
          </a:stretch>
        </p:blipFill>
        <p:spPr bwMode="auto">
          <a:xfrm>
            <a:off x="1600200" y="3429000"/>
            <a:ext cx="6610350" cy="2924175"/>
          </a:xfrm>
          <a:prstGeom prst="rect">
            <a:avLst/>
          </a:prstGeom>
          <a:noFill/>
          <a:ln w="9525">
            <a:noFill/>
            <a:miter lim="800000"/>
            <a:headEnd/>
            <a:tailEnd/>
          </a:ln>
        </p:spPr>
      </p:pic>
    </p:spTree>
    <p:extLst>
      <p:ext uri="{BB962C8B-B14F-4D97-AF65-F5344CB8AC3E}">
        <p14:creationId xmlns:p14="http://schemas.microsoft.com/office/powerpoint/2010/main" val="157649103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66385"/>
          </a:xfrm>
        </p:spPr>
        <p:txBody>
          <a:bodyPr/>
          <a:lstStyle/>
          <a:p>
            <a:r>
              <a:rPr lang="en-US" dirty="0" smtClean="0"/>
              <a:t>Scenario 3 – One Possible Answer</a:t>
            </a:r>
            <a:endParaRPr lang="en-US" dirty="0"/>
          </a:p>
        </p:txBody>
      </p:sp>
      <p:sp>
        <p:nvSpPr>
          <p:cNvPr id="3" name="Text Placeholder 2"/>
          <p:cNvSpPr>
            <a:spLocks noGrp="1"/>
          </p:cNvSpPr>
          <p:nvPr>
            <p:ph type="body" sz="quarter" idx="10"/>
          </p:nvPr>
        </p:nvSpPr>
        <p:spPr>
          <a:xfrm>
            <a:off x="381000" y="1447799"/>
            <a:ext cx="8382000" cy="1304973"/>
          </a:xfrm>
        </p:spPr>
        <p:txBody>
          <a:bodyPr/>
          <a:lstStyle/>
          <a:p>
            <a:r>
              <a:rPr lang="en-US" dirty="0" smtClean="0"/>
              <a:t>Add another index partition</a:t>
            </a:r>
          </a:p>
          <a:p>
            <a:pPr lvl="1"/>
            <a:r>
              <a:rPr lang="en-US" dirty="0" smtClean="0"/>
              <a:t>Smaller partition size means easier to load into memory, quicker to search through</a:t>
            </a:r>
            <a:endParaRPr lang="en-US" dirty="0"/>
          </a:p>
        </p:txBody>
      </p:sp>
      <p:pic>
        <p:nvPicPr>
          <p:cNvPr id="81922" name="Picture 2"/>
          <p:cNvPicPr>
            <a:picLocks noChangeAspect="1" noChangeArrowheads="1"/>
          </p:cNvPicPr>
          <p:nvPr/>
        </p:nvPicPr>
        <p:blipFill>
          <a:blip r:embed="rId3"/>
          <a:srcRect/>
          <a:stretch>
            <a:fillRect/>
          </a:stretch>
        </p:blipFill>
        <p:spPr bwMode="auto">
          <a:xfrm>
            <a:off x="157163" y="2895600"/>
            <a:ext cx="8829675" cy="3000375"/>
          </a:xfrm>
          <a:prstGeom prst="rect">
            <a:avLst/>
          </a:prstGeom>
          <a:noFill/>
          <a:ln w="9525">
            <a:noFill/>
            <a:miter lim="800000"/>
            <a:headEnd/>
            <a:tailEnd/>
          </a:ln>
        </p:spPr>
      </p:pic>
    </p:spTree>
    <p:extLst>
      <p:ext uri="{BB962C8B-B14F-4D97-AF65-F5344CB8AC3E}">
        <p14:creationId xmlns:p14="http://schemas.microsoft.com/office/powerpoint/2010/main" val="4958287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Enterprise Search Product Portfolio with Wave 14</a:t>
            </a:r>
            <a:endParaRPr lang="en-US" sz="4000" dirty="0"/>
          </a:p>
        </p:txBody>
      </p:sp>
      <p:sp>
        <p:nvSpPr>
          <p:cNvPr id="5" name="Rounded Rectangle 4"/>
          <p:cNvSpPr/>
          <p:nvPr/>
        </p:nvSpPr>
        <p:spPr>
          <a:xfrm>
            <a:off x="2133600" y="2846828"/>
            <a:ext cx="2286000" cy="9144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SharePoint Server </a:t>
            </a:r>
            <a:r>
              <a:rPr lang="en-US" sz="1200" dirty="0" smtClean="0">
                <a:solidFill>
                  <a:schemeClr val="tx1"/>
                </a:solidFill>
              </a:rPr>
              <a:t>for Internet Sites</a:t>
            </a:r>
            <a:endParaRPr lang="en-US" sz="1400" dirty="0">
              <a:solidFill>
                <a:schemeClr val="tx1"/>
              </a:solidFill>
            </a:endParaRPr>
          </a:p>
        </p:txBody>
      </p:sp>
      <p:sp>
        <p:nvSpPr>
          <p:cNvPr id="6" name="Rounded Rectangle 5"/>
          <p:cNvSpPr/>
          <p:nvPr/>
        </p:nvSpPr>
        <p:spPr>
          <a:xfrm>
            <a:off x="2133600" y="1780028"/>
            <a:ext cx="2286000" cy="914400"/>
          </a:xfrm>
          <a:prstGeom prst="roundRect">
            <a:avLst/>
          </a:prstGeom>
          <a:ln/>
        </p:spPr>
        <p:style>
          <a:lnRef idx="0">
            <a:schemeClr val="accent5"/>
          </a:lnRef>
          <a:fillRef idx="3">
            <a:schemeClr val="accent5"/>
          </a:fillRef>
          <a:effectRef idx="3">
            <a:schemeClr val="accent5"/>
          </a:effectRef>
          <a:fontRef idx="minor">
            <a:schemeClr val="lt1"/>
          </a:fontRef>
        </p:style>
        <p:txBody>
          <a:bodyPr rIns="0"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SharePoint Internet Sites</a:t>
            </a:r>
            <a:endParaRPr lang="en-US" sz="1200"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5562600" y="2884928"/>
            <a:ext cx="2286000" cy="914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SharePoint Server</a:t>
            </a:r>
            <a:endParaRPr lang="en-US" dirty="0">
              <a:solidFill>
                <a:schemeClr val="tx1"/>
              </a:solidFill>
            </a:endParaRPr>
          </a:p>
        </p:txBody>
      </p:sp>
      <p:sp>
        <p:nvSpPr>
          <p:cNvPr id="8" name="Rounded Rectangle 7"/>
          <p:cNvSpPr/>
          <p:nvPr/>
        </p:nvSpPr>
        <p:spPr>
          <a:xfrm>
            <a:off x="5562600" y="1780028"/>
            <a:ext cx="2286000" cy="914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SharePoint</a:t>
            </a:r>
          </a:p>
        </p:txBody>
      </p:sp>
      <p:sp>
        <p:nvSpPr>
          <p:cNvPr id="9" name="Rounded Rectangle 8"/>
          <p:cNvSpPr/>
          <p:nvPr/>
        </p:nvSpPr>
        <p:spPr>
          <a:xfrm>
            <a:off x="5562600" y="4191000"/>
            <a:ext cx="2286000" cy="914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Internal Applications</a:t>
            </a:r>
          </a:p>
        </p:txBody>
      </p:sp>
      <p:sp>
        <p:nvSpPr>
          <p:cNvPr id="10" name="Rounded Rectangle 9"/>
          <p:cNvSpPr/>
          <p:nvPr/>
        </p:nvSpPr>
        <p:spPr>
          <a:xfrm>
            <a:off x="2133600" y="4191000"/>
            <a:ext cx="2286000" cy="914400"/>
          </a:xfrm>
          <a:prstGeom prst="roundRect">
            <a:avLst/>
          </a:prstGeom>
          <a:ln/>
        </p:spPr>
        <p:style>
          <a:lnRef idx="0">
            <a:schemeClr val="accent5"/>
          </a:lnRef>
          <a:fillRef idx="3">
            <a:schemeClr val="accent5"/>
          </a:fillRef>
          <a:effectRef idx="3">
            <a:schemeClr val="accent5"/>
          </a:effectRef>
          <a:fontRef idx="minor">
            <a:schemeClr val="lt1"/>
          </a:fontRef>
        </p:style>
        <p:txBody>
          <a:bodyPr rIns="0"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Internet Business</a:t>
            </a:r>
          </a:p>
        </p:txBody>
      </p:sp>
      <p:sp>
        <p:nvSpPr>
          <p:cNvPr id="11" name="TextBox 10"/>
          <p:cNvSpPr txBox="1"/>
          <p:nvPr/>
        </p:nvSpPr>
        <p:spPr>
          <a:xfrm>
            <a:off x="2242491" y="1066800"/>
            <a:ext cx="2253309" cy="589392"/>
          </a:xfrm>
          <a:prstGeom prst="rect">
            <a:avLst/>
          </a:prstGeom>
          <a:noFill/>
        </p:spPr>
        <p:txBody>
          <a:bodyPr wrap="none" rtlCol="0">
            <a:spAutoFit/>
          </a:bodyPr>
          <a:lstStyle/>
          <a:p>
            <a:pPr algn="ctr">
              <a:lnSpc>
                <a:spcPct val="85000"/>
              </a:lnSpc>
            </a:pPr>
            <a:r>
              <a:rPr lang="en-US" sz="1800" dirty="0" smtClean="0">
                <a:solidFill>
                  <a:schemeClr val="tx1"/>
                </a:solidFill>
                <a:latin typeface="+mj-lt"/>
              </a:rPr>
              <a:t>Solutions for </a:t>
            </a:r>
            <a:br>
              <a:rPr lang="en-US" sz="1800" dirty="0" smtClean="0">
                <a:solidFill>
                  <a:schemeClr val="tx1"/>
                </a:solidFill>
                <a:latin typeface="+mj-lt"/>
              </a:rPr>
            </a:br>
            <a:r>
              <a:rPr lang="en-US" sz="2000" b="1" dirty="0" smtClean="0">
                <a:solidFill>
                  <a:schemeClr val="tx1"/>
                </a:solidFill>
                <a:latin typeface="+mj-lt"/>
              </a:rPr>
              <a:t>Internet Business</a:t>
            </a:r>
            <a:endParaRPr lang="en-US" sz="2000" b="1" dirty="0">
              <a:solidFill>
                <a:schemeClr val="tx1"/>
              </a:solidFill>
              <a:latin typeface="+mj-lt"/>
            </a:endParaRPr>
          </a:p>
        </p:txBody>
      </p:sp>
      <p:sp>
        <p:nvSpPr>
          <p:cNvPr id="12" name="Rectangle 11"/>
          <p:cNvSpPr/>
          <p:nvPr/>
        </p:nvSpPr>
        <p:spPr>
          <a:xfrm>
            <a:off x="5249371" y="1066800"/>
            <a:ext cx="2753254" cy="589392"/>
          </a:xfrm>
          <a:prstGeom prst="rect">
            <a:avLst/>
          </a:prstGeom>
        </p:spPr>
        <p:txBody>
          <a:bodyPr wrap="none">
            <a:spAutoFit/>
          </a:bodyPr>
          <a:lstStyle/>
          <a:p>
            <a:pPr algn="ctr">
              <a:lnSpc>
                <a:spcPct val="85000"/>
              </a:lnSpc>
            </a:pPr>
            <a:r>
              <a:rPr lang="en-US" sz="1800" dirty="0" smtClean="0">
                <a:solidFill>
                  <a:schemeClr val="tx1"/>
                </a:solidFill>
                <a:latin typeface="+mj-lt"/>
              </a:rPr>
              <a:t>Solutions for </a:t>
            </a:r>
            <a:br>
              <a:rPr lang="en-US" sz="1800" dirty="0" smtClean="0">
                <a:solidFill>
                  <a:schemeClr val="tx1"/>
                </a:solidFill>
                <a:latin typeface="+mj-lt"/>
              </a:rPr>
            </a:br>
            <a:r>
              <a:rPr lang="en-US" sz="2000" b="1" dirty="0" smtClean="0">
                <a:solidFill>
                  <a:schemeClr val="tx1"/>
                </a:solidFill>
                <a:latin typeface="+mj-lt"/>
              </a:rPr>
              <a:t>Business Productivity</a:t>
            </a:r>
            <a:endParaRPr lang="en-US" sz="2000" b="1" dirty="0">
              <a:solidFill>
                <a:schemeClr val="tx1"/>
              </a:solidFill>
              <a:latin typeface="+mj-lt"/>
            </a:endParaRPr>
          </a:p>
        </p:txBody>
      </p:sp>
      <p:cxnSp>
        <p:nvCxnSpPr>
          <p:cNvPr id="13" name="Straight Connector 12"/>
          <p:cNvCxnSpPr/>
          <p:nvPr/>
        </p:nvCxnSpPr>
        <p:spPr>
          <a:xfrm>
            <a:off x="2133600" y="4066028"/>
            <a:ext cx="5715000" cy="0"/>
          </a:xfrm>
          <a:prstGeom prst="line">
            <a:avLst/>
          </a:prstGeom>
          <a:ln>
            <a:solidFill>
              <a:schemeClr val="tx1"/>
            </a:solidFill>
            <a:prstDash val="solid"/>
          </a:ln>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rot="5400000">
            <a:off x="3162300" y="3570728"/>
            <a:ext cx="3581400" cy="0"/>
          </a:xfrm>
          <a:prstGeom prst="line">
            <a:avLst/>
          </a:prstGeom>
          <a:ln>
            <a:solidFill>
              <a:schemeClr val="tx1"/>
            </a:solidFill>
            <a:prstDash val="solid"/>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216493" y="2352948"/>
            <a:ext cx="1363130" cy="798680"/>
          </a:xfrm>
          <a:prstGeom prst="rect">
            <a:avLst/>
          </a:prstGeom>
          <a:noFill/>
        </p:spPr>
        <p:txBody>
          <a:bodyPr wrap="none" rtlCol="0">
            <a:spAutoFit/>
          </a:bodyPr>
          <a:lstStyle/>
          <a:p>
            <a:pPr algn="ctr">
              <a:lnSpc>
                <a:spcPct val="85000"/>
              </a:lnSpc>
            </a:pPr>
            <a:r>
              <a:rPr lang="en-US" sz="1800" dirty="0" smtClean="0">
                <a:solidFill>
                  <a:schemeClr val="tx1"/>
                </a:solidFill>
                <a:latin typeface="+mj-lt"/>
              </a:rPr>
              <a:t>Integrated </a:t>
            </a:r>
          </a:p>
          <a:p>
            <a:pPr algn="ctr">
              <a:lnSpc>
                <a:spcPct val="85000"/>
              </a:lnSpc>
            </a:pPr>
            <a:r>
              <a:rPr lang="en-US" sz="1800" dirty="0" smtClean="0">
                <a:solidFill>
                  <a:schemeClr val="tx1"/>
                </a:solidFill>
                <a:latin typeface="+mj-lt"/>
              </a:rPr>
              <a:t>with </a:t>
            </a:r>
          </a:p>
          <a:p>
            <a:pPr algn="ctr">
              <a:lnSpc>
                <a:spcPct val="85000"/>
              </a:lnSpc>
            </a:pPr>
            <a:r>
              <a:rPr lang="en-US" sz="1800" b="1" dirty="0" smtClean="0">
                <a:solidFill>
                  <a:schemeClr val="tx1"/>
                </a:solidFill>
                <a:latin typeface="+mj-lt"/>
              </a:rPr>
              <a:t>SharePoint</a:t>
            </a:r>
            <a:endParaRPr lang="en-US" sz="2000" b="1" dirty="0">
              <a:solidFill>
                <a:schemeClr val="tx1"/>
              </a:solidFill>
              <a:latin typeface="+mj-lt"/>
            </a:endParaRPr>
          </a:p>
        </p:txBody>
      </p:sp>
      <p:sp>
        <p:nvSpPr>
          <p:cNvPr id="16" name="TextBox 15"/>
          <p:cNvSpPr txBox="1"/>
          <p:nvPr/>
        </p:nvSpPr>
        <p:spPr>
          <a:xfrm>
            <a:off x="152400" y="4510918"/>
            <a:ext cx="1491755" cy="327782"/>
          </a:xfrm>
          <a:prstGeom prst="rect">
            <a:avLst/>
          </a:prstGeom>
          <a:noFill/>
        </p:spPr>
        <p:txBody>
          <a:bodyPr wrap="none" rtlCol="0">
            <a:spAutoFit/>
          </a:bodyPr>
          <a:lstStyle/>
          <a:p>
            <a:pPr algn="ctr">
              <a:lnSpc>
                <a:spcPct val="85000"/>
              </a:lnSpc>
            </a:pPr>
            <a:r>
              <a:rPr lang="en-US" sz="1800" b="1" dirty="0" smtClean="0">
                <a:solidFill>
                  <a:schemeClr val="tx1"/>
                </a:solidFill>
                <a:latin typeface="+mj-lt"/>
              </a:rPr>
              <a:t>Stand-alone</a:t>
            </a:r>
            <a:endParaRPr lang="en-US" sz="2000" b="1" dirty="0">
              <a:solidFill>
                <a:schemeClr val="tx1"/>
              </a:solidFill>
              <a:latin typeface="+mj-lt"/>
            </a:endParaRPr>
          </a:p>
        </p:txBody>
      </p:sp>
      <p:sp>
        <p:nvSpPr>
          <p:cNvPr id="17" name="Rectangle 16"/>
          <p:cNvSpPr/>
          <p:nvPr/>
        </p:nvSpPr>
        <p:spPr>
          <a:xfrm>
            <a:off x="3786182" y="5425650"/>
            <a:ext cx="1411541" cy="563231"/>
          </a:xfrm>
          <a:prstGeom prst="rect">
            <a:avLst/>
          </a:prstGeom>
        </p:spPr>
        <p:txBody>
          <a:bodyPr wrap="none">
            <a:spAutoFit/>
          </a:bodyPr>
          <a:lstStyle/>
          <a:p>
            <a:pPr algn="ctr">
              <a:lnSpc>
                <a:spcPct val="85000"/>
              </a:lnSpc>
            </a:pPr>
            <a:r>
              <a:rPr lang="en-US" sz="1800" b="1" dirty="0" smtClean="0">
                <a:solidFill>
                  <a:schemeClr val="tx1"/>
                </a:solidFill>
                <a:latin typeface="+mj-lt"/>
              </a:rPr>
              <a:t>Entry-Level</a:t>
            </a:r>
          </a:p>
          <a:p>
            <a:pPr algn="ctr">
              <a:lnSpc>
                <a:spcPct val="85000"/>
              </a:lnSpc>
            </a:pPr>
            <a:r>
              <a:rPr lang="en-US" dirty="0" smtClean="0">
                <a:latin typeface="+mj-lt"/>
              </a:rPr>
              <a:t>Solutions</a:t>
            </a:r>
            <a:endParaRPr lang="en-US" sz="2000" dirty="0">
              <a:solidFill>
                <a:schemeClr val="tx1"/>
              </a:solidFill>
              <a:latin typeface="+mj-lt"/>
            </a:endParaRPr>
          </a:p>
        </p:txBody>
      </p:sp>
      <p:sp>
        <p:nvSpPr>
          <p:cNvPr id="18" name="Rounded Rectangle 17"/>
          <p:cNvSpPr/>
          <p:nvPr/>
        </p:nvSpPr>
        <p:spPr>
          <a:xfrm>
            <a:off x="5619655" y="5292290"/>
            <a:ext cx="2424219" cy="61626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lstStyle/>
          <a:p>
            <a:pPr algn="ctr" fontAlgn="base">
              <a:lnSpc>
                <a:spcPct val="85000"/>
              </a:lnSpc>
              <a:spcBef>
                <a:spcPct val="0"/>
              </a:spcBef>
              <a:spcAft>
                <a:spcPct val="0"/>
              </a:spcAft>
            </a:pPr>
            <a:r>
              <a:rPr lang="en-US" dirty="0" smtClean="0">
                <a:solidFill>
                  <a:schemeClr val="tx1"/>
                </a:solidFill>
              </a:rPr>
              <a:t>Search Server</a:t>
            </a:r>
            <a:endParaRPr lang="en-US" dirty="0">
              <a:solidFill>
                <a:schemeClr val="tx1"/>
              </a:solidFill>
            </a:endParaRPr>
          </a:p>
        </p:txBody>
      </p:sp>
      <p:sp>
        <p:nvSpPr>
          <p:cNvPr id="19" name="Rounded Rectangle 18"/>
          <p:cNvSpPr/>
          <p:nvPr/>
        </p:nvSpPr>
        <p:spPr>
          <a:xfrm>
            <a:off x="5432799" y="5725672"/>
            <a:ext cx="2425349" cy="61626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5000"/>
              </a:lnSpc>
              <a:spcBef>
                <a:spcPct val="0"/>
              </a:spcBef>
              <a:spcAft>
                <a:spcPct val="0"/>
              </a:spcAft>
            </a:pPr>
            <a:r>
              <a:rPr lang="en-US" dirty="0" smtClean="0">
                <a:solidFill>
                  <a:schemeClr val="tx1"/>
                </a:solidFill>
              </a:rPr>
              <a:t>Search Server </a:t>
            </a:r>
            <a:endParaRPr lang="en-US" sz="1200" dirty="0" smtClean="0">
              <a:solidFill>
                <a:schemeClr val="tx1"/>
              </a:solidFill>
            </a:endParaRPr>
          </a:p>
          <a:p>
            <a:pPr algn="ctr" fontAlgn="base">
              <a:lnSpc>
                <a:spcPct val="85000"/>
              </a:lnSpc>
              <a:spcBef>
                <a:spcPct val="0"/>
              </a:spcBef>
              <a:spcAft>
                <a:spcPct val="0"/>
              </a:spcAft>
            </a:pPr>
            <a:r>
              <a:rPr lang="en-US" sz="1200" dirty="0" smtClean="0">
                <a:solidFill>
                  <a:schemeClr val="tx1"/>
                </a:solidFill>
              </a:rPr>
              <a:t>Express</a:t>
            </a:r>
            <a:endParaRPr lang="en-US" sz="1400" dirty="0">
              <a:solidFill>
                <a:schemeClr val="tx1"/>
              </a:solidFill>
            </a:endParaRPr>
          </a:p>
        </p:txBody>
      </p:sp>
    </p:spTree>
    <p:extLst>
      <p:ext uri="{BB962C8B-B14F-4D97-AF65-F5344CB8AC3E}">
        <p14:creationId xmlns:p14="http://schemas.microsoft.com/office/powerpoint/2010/main" val="1187263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grpId="0" nodeType="clickEffect">
                                  <p:stCondLst>
                                    <p:cond delay="0"/>
                                  </p:stCondLst>
                                  <p:childTnLst>
                                    <p:animClr clrSpc="hsl" dir="cw">
                                      <p:cBhvr override="childStyle">
                                        <p:cTn id="16" dur="500" fill="hold"/>
                                        <p:tgtEl>
                                          <p:spTgt spid="6"/>
                                        </p:tgtEl>
                                        <p:attrNameLst>
                                          <p:attrName>style.color</p:attrName>
                                        </p:attrNameLst>
                                      </p:cBhvr>
                                      <p:by>
                                        <p:hsl h="0" s="-12549" l="-25098"/>
                                      </p:by>
                                    </p:animClr>
                                    <p:animClr clrSpc="hsl" dir="cw">
                                      <p:cBhvr>
                                        <p:cTn id="17" dur="500" fill="hold"/>
                                        <p:tgtEl>
                                          <p:spTgt spid="6"/>
                                        </p:tgtEl>
                                        <p:attrNameLst>
                                          <p:attrName>fillcolor</p:attrName>
                                        </p:attrNameLst>
                                      </p:cBhvr>
                                      <p:by>
                                        <p:hsl h="0" s="-12549" l="-25098"/>
                                      </p:by>
                                    </p:animClr>
                                    <p:animClr clrSpc="hsl" dir="cw">
                                      <p:cBhvr>
                                        <p:cTn id="18" dur="500" fill="hold"/>
                                        <p:tgtEl>
                                          <p:spTgt spid="6"/>
                                        </p:tgtEl>
                                        <p:attrNameLst>
                                          <p:attrName>stroke.color</p:attrName>
                                        </p:attrNameLst>
                                      </p:cBhvr>
                                      <p:by>
                                        <p:hsl h="0" s="-12549" l="-25098"/>
                                      </p:by>
                                    </p:animClr>
                                    <p:set>
                                      <p:cBhvr>
                                        <p:cTn id="19" dur="500" fill="hold"/>
                                        <p:tgtEl>
                                          <p:spTgt spid="6"/>
                                        </p:tgtEl>
                                        <p:attrNameLst>
                                          <p:attrName>fill.type</p:attrName>
                                        </p:attrNameLst>
                                      </p:cBhvr>
                                      <p:to>
                                        <p:strVal val="solid"/>
                                      </p:to>
                                    </p:set>
                                  </p:childTnLst>
                                </p:cTn>
                              </p:par>
                              <p:par>
                                <p:cTn id="20" presetID="24" presetClass="emph" presetSubtype="0" fill="hold" grpId="0" nodeType="withEffect">
                                  <p:stCondLst>
                                    <p:cond delay="0"/>
                                  </p:stCondLst>
                                  <p:childTnLst>
                                    <p:animClr clrSpc="hsl" dir="cw">
                                      <p:cBhvr override="childStyle">
                                        <p:cTn id="21" dur="500" fill="hold"/>
                                        <p:tgtEl>
                                          <p:spTgt spid="5"/>
                                        </p:tgtEl>
                                        <p:attrNameLst>
                                          <p:attrName>style.color</p:attrName>
                                        </p:attrNameLst>
                                      </p:cBhvr>
                                      <p:by>
                                        <p:hsl h="0" s="-12549" l="-25098"/>
                                      </p:by>
                                    </p:animClr>
                                    <p:animClr clrSpc="hsl" dir="cw">
                                      <p:cBhvr>
                                        <p:cTn id="22" dur="500" fill="hold"/>
                                        <p:tgtEl>
                                          <p:spTgt spid="5"/>
                                        </p:tgtEl>
                                        <p:attrNameLst>
                                          <p:attrName>fillcolor</p:attrName>
                                        </p:attrNameLst>
                                      </p:cBhvr>
                                      <p:by>
                                        <p:hsl h="0" s="-12549" l="-25098"/>
                                      </p:by>
                                    </p:animClr>
                                    <p:animClr clrSpc="hsl" dir="cw">
                                      <p:cBhvr>
                                        <p:cTn id="23" dur="500" fill="hold"/>
                                        <p:tgtEl>
                                          <p:spTgt spid="5"/>
                                        </p:tgtEl>
                                        <p:attrNameLst>
                                          <p:attrName>stroke.color</p:attrName>
                                        </p:attrNameLst>
                                      </p:cBhvr>
                                      <p:by>
                                        <p:hsl h="0" s="-12549" l="-25098"/>
                                      </p:by>
                                    </p:animClr>
                                    <p:set>
                                      <p:cBhvr>
                                        <p:cTn id="24" dur="500" fill="hold"/>
                                        <p:tgtEl>
                                          <p:spTgt spid="5"/>
                                        </p:tgtEl>
                                        <p:attrNameLst>
                                          <p:attrName>fill.type</p:attrName>
                                        </p:attrNameLst>
                                      </p:cBhvr>
                                      <p:to>
                                        <p:strVal val="solid"/>
                                      </p:to>
                                    </p:set>
                                  </p:childTnLst>
                                </p:cTn>
                              </p:par>
                              <p:par>
                                <p:cTn id="25" presetID="24" presetClass="emph" presetSubtype="0" fill="hold" grpId="0" nodeType="withEffect">
                                  <p:stCondLst>
                                    <p:cond delay="0"/>
                                  </p:stCondLst>
                                  <p:childTnLst>
                                    <p:animClr clrSpc="hsl" dir="cw">
                                      <p:cBhvr override="childStyle">
                                        <p:cTn id="26" dur="500" fill="hold"/>
                                        <p:tgtEl>
                                          <p:spTgt spid="10"/>
                                        </p:tgtEl>
                                        <p:attrNameLst>
                                          <p:attrName>style.color</p:attrName>
                                        </p:attrNameLst>
                                      </p:cBhvr>
                                      <p:by>
                                        <p:hsl h="0" s="-12549" l="-25098"/>
                                      </p:by>
                                    </p:animClr>
                                    <p:animClr clrSpc="hsl" dir="cw">
                                      <p:cBhvr>
                                        <p:cTn id="27" dur="500" fill="hold"/>
                                        <p:tgtEl>
                                          <p:spTgt spid="10"/>
                                        </p:tgtEl>
                                        <p:attrNameLst>
                                          <p:attrName>fillcolor</p:attrName>
                                        </p:attrNameLst>
                                      </p:cBhvr>
                                      <p:by>
                                        <p:hsl h="0" s="-12549" l="-25098"/>
                                      </p:by>
                                    </p:animClr>
                                    <p:animClr clrSpc="hsl" dir="cw">
                                      <p:cBhvr>
                                        <p:cTn id="28" dur="500" fill="hold"/>
                                        <p:tgtEl>
                                          <p:spTgt spid="10"/>
                                        </p:tgtEl>
                                        <p:attrNameLst>
                                          <p:attrName>stroke.color</p:attrName>
                                        </p:attrNameLst>
                                      </p:cBhvr>
                                      <p:by>
                                        <p:hsl h="0" s="-12549" l="-25098"/>
                                      </p:by>
                                    </p:animClr>
                                    <p:set>
                                      <p:cBhvr>
                                        <p:cTn id="29" dur="500" fill="hold"/>
                                        <p:tgtEl>
                                          <p:spTgt spid="10"/>
                                        </p:tgtEl>
                                        <p:attrNameLst>
                                          <p:attrName>fill.type</p:attrName>
                                        </p:attrNameLst>
                                      </p:cBhvr>
                                      <p:to>
                                        <p:strVal val="solid"/>
                                      </p:to>
                                    </p:set>
                                  </p:childTnLst>
                                </p:cTn>
                              </p:par>
                              <p:par>
                                <p:cTn id="30" presetID="24" presetClass="emph" presetSubtype="0" fill="hold" grpId="0" nodeType="withEffect">
                                  <p:stCondLst>
                                    <p:cond delay="0"/>
                                  </p:stCondLst>
                                  <p:childTnLst>
                                    <p:animClr clrSpc="hsl" dir="cw">
                                      <p:cBhvr override="childStyle">
                                        <p:cTn id="31" dur="500" fill="hold"/>
                                        <p:tgtEl>
                                          <p:spTgt spid="9"/>
                                        </p:tgtEl>
                                        <p:attrNameLst>
                                          <p:attrName>style.color</p:attrName>
                                        </p:attrNameLst>
                                      </p:cBhvr>
                                      <p:by>
                                        <p:hsl h="0" s="-12549" l="-25098"/>
                                      </p:by>
                                    </p:animClr>
                                    <p:animClr clrSpc="hsl" dir="cw">
                                      <p:cBhvr>
                                        <p:cTn id="32" dur="500" fill="hold"/>
                                        <p:tgtEl>
                                          <p:spTgt spid="9"/>
                                        </p:tgtEl>
                                        <p:attrNameLst>
                                          <p:attrName>fillcolor</p:attrName>
                                        </p:attrNameLst>
                                      </p:cBhvr>
                                      <p:by>
                                        <p:hsl h="0" s="-12549" l="-25098"/>
                                      </p:by>
                                    </p:animClr>
                                    <p:animClr clrSpc="hsl" dir="cw">
                                      <p:cBhvr>
                                        <p:cTn id="33" dur="500" fill="hold"/>
                                        <p:tgtEl>
                                          <p:spTgt spid="9"/>
                                        </p:tgtEl>
                                        <p:attrNameLst>
                                          <p:attrName>stroke.color</p:attrName>
                                        </p:attrNameLst>
                                      </p:cBhvr>
                                      <p:by>
                                        <p:hsl h="0" s="-12549" l="-25098"/>
                                      </p:by>
                                    </p:animClr>
                                    <p:set>
                                      <p:cBhvr>
                                        <p:cTn id="34" dur="500" fill="hold"/>
                                        <p:tgtEl>
                                          <p:spTgt spid="9"/>
                                        </p:tgtEl>
                                        <p:attrNameLst>
                                          <p:attrName>fill.type</p:attrName>
                                        </p:attrNameLst>
                                      </p:cBhvr>
                                      <p:to>
                                        <p:strVal val="solid"/>
                                      </p:to>
                                    </p:set>
                                  </p:childTnLst>
                                </p:cTn>
                              </p:par>
                              <p:par>
                                <p:cTn id="35" presetID="24" presetClass="emph" presetSubtype="0" fill="hold" grpId="1" nodeType="withEffect">
                                  <p:stCondLst>
                                    <p:cond delay="0"/>
                                  </p:stCondLst>
                                  <p:childTnLst>
                                    <p:animClr clrSpc="hsl" dir="cw">
                                      <p:cBhvr override="childStyle">
                                        <p:cTn id="36" dur="500" fill="hold"/>
                                        <p:tgtEl>
                                          <p:spTgt spid="18"/>
                                        </p:tgtEl>
                                        <p:attrNameLst>
                                          <p:attrName>style.color</p:attrName>
                                        </p:attrNameLst>
                                      </p:cBhvr>
                                      <p:by>
                                        <p:hsl h="0" s="-12549" l="-25098"/>
                                      </p:by>
                                    </p:animClr>
                                    <p:animClr clrSpc="hsl" dir="cw">
                                      <p:cBhvr>
                                        <p:cTn id="37" dur="500" fill="hold"/>
                                        <p:tgtEl>
                                          <p:spTgt spid="18"/>
                                        </p:tgtEl>
                                        <p:attrNameLst>
                                          <p:attrName>fillcolor</p:attrName>
                                        </p:attrNameLst>
                                      </p:cBhvr>
                                      <p:by>
                                        <p:hsl h="0" s="-12549" l="-25098"/>
                                      </p:by>
                                    </p:animClr>
                                    <p:animClr clrSpc="hsl" dir="cw">
                                      <p:cBhvr>
                                        <p:cTn id="38" dur="500" fill="hold"/>
                                        <p:tgtEl>
                                          <p:spTgt spid="18"/>
                                        </p:tgtEl>
                                        <p:attrNameLst>
                                          <p:attrName>stroke.color</p:attrName>
                                        </p:attrNameLst>
                                      </p:cBhvr>
                                      <p:by>
                                        <p:hsl h="0" s="-12549" l="-25098"/>
                                      </p:by>
                                    </p:animClr>
                                    <p:set>
                                      <p:cBhvr>
                                        <p:cTn id="39" dur="500" fill="hold"/>
                                        <p:tgtEl>
                                          <p:spTgt spid="18"/>
                                        </p:tgtEl>
                                        <p:attrNameLst>
                                          <p:attrName>fill.type</p:attrName>
                                        </p:attrNameLst>
                                      </p:cBhvr>
                                      <p:to>
                                        <p:strVal val="solid"/>
                                      </p:to>
                                    </p:set>
                                  </p:childTnLst>
                                </p:cTn>
                              </p:par>
                              <p:par>
                                <p:cTn id="40" presetID="24" presetClass="emph" presetSubtype="0" fill="hold" grpId="1" nodeType="withEffect">
                                  <p:stCondLst>
                                    <p:cond delay="0"/>
                                  </p:stCondLst>
                                  <p:childTnLst>
                                    <p:animClr clrSpc="hsl" dir="cw">
                                      <p:cBhvr override="childStyle">
                                        <p:cTn id="41" dur="500" fill="hold"/>
                                        <p:tgtEl>
                                          <p:spTgt spid="19"/>
                                        </p:tgtEl>
                                        <p:attrNameLst>
                                          <p:attrName>style.color</p:attrName>
                                        </p:attrNameLst>
                                      </p:cBhvr>
                                      <p:by>
                                        <p:hsl h="0" s="-12549" l="-25098"/>
                                      </p:by>
                                    </p:animClr>
                                    <p:animClr clrSpc="hsl" dir="cw">
                                      <p:cBhvr>
                                        <p:cTn id="42" dur="500" fill="hold"/>
                                        <p:tgtEl>
                                          <p:spTgt spid="19"/>
                                        </p:tgtEl>
                                        <p:attrNameLst>
                                          <p:attrName>fillcolor</p:attrName>
                                        </p:attrNameLst>
                                      </p:cBhvr>
                                      <p:by>
                                        <p:hsl h="0" s="-12549" l="-25098"/>
                                      </p:by>
                                    </p:animClr>
                                    <p:animClr clrSpc="hsl" dir="cw">
                                      <p:cBhvr>
                                        <p:cTn id="43" dur="500" fill="hold"/>
                                        <p:tgtEl>
                                          <p:spTgt spid="19"/>
                                        </p:tgtEl>
                                        <p:attrNameLst>
                                          <p:attrName>stroke.color</p:attrName>
                                        </p:attrNameLst>
                                      </p:cBhvr>
                                      <p:by>
                                        <p:hsl h="0" s="-12549" l="-25098"/>
                                      </p:by>
                                    </p:animClr>
                                    <p:set>
                                      <p:cBhvr>
                                        <p:cTn id="44"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8" grpId="0" animBg="1"/>
      <p:bldP spid="18" grpId="1" animBg="1"/>
      <p:bldP spid="19" grpId="0" animBg="1"/>
      <p:bldP spid="1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66385"/>
          </a:xfrm>
        </p:spPr>
        <p:txBody>
          <a:bodyPr/>
          <a:lstStyle/>
          <a:p>
            <a:r>
              <a:rPr lang="en-US" dirty="0" smtClean="0"/>
              <a:t>Scenario 3 – Possible Answer Two</a:t>
            </a:r>
            <a:endParaRPr lang="en-US" dirty="0"/>
          </a:p>
        </p:txBody>
      </p:sp>
      <p:sp>
        <p:nvSpPr>
          <p:cNvPr id="3" name="Text Placeholder 2"/>
          <p:cNvSpPr>
            <a:spLocks noGrp="1"/>
          </p:cNvSpPr>
          <p:nvPr>
            <p:ph type="body" sz="quarter" idx="10"/>
          </p:nvPr>
        </p:nvSpPr>
        <p:spPr>
          <a:xfrm>
            <a:off x="381000" y="1447799"/>
            <a:ext cx="8382000" cy="1304973"/>
          </a:xfrm>
        </p:spPr>
        <p:txBody>
          <a:bodyPr/>
          <a:lstStyle/>
          <a:p>
            <a:r>
              <a:rPr lang="en-US" dirty="0" smtClean="0"/>
              <a:t>Add another property store database</a:t>
            </a:r>
          </a:p>
          <a:p>
            <a:pPr lvl="1"/>
            <a:r>
              <a:rPr lang="en-US" dirty="0" smtClean="0"/>
              <a:t>Relieve pressure on the property store – add another, possibly </a:t>
            </a:r>
            <a:r>
              <a:rPr lang="en-US" smtClean="0"/>
              <a:t>even on a </a:t>
            </a:r>
            <a:r>
              <a:rPr lang="en-US" dirty="0" smtClean="0"/>
              <a:t>different SQL Server</a:t>
            </a:r>
            <a:endParaRPr lang="en-US" dirty="0"/>
          </a:p>
        </p:txBody>
      </p:sp>
      <p:pic>
        <p:nvPicPr>
          <p:cNvPr id="82946" name="Picture 2"/>
          <p:cNvPicPr>
            <a:picLocks noChangeAspect="1" noChangeArrowheads="1"/>
          </p:cNvPicPr>
          <p:nvPr/>
        </p:nvPicPr>
        <p:blipFill>
          <a:blip r:embed="rId3"/>
          <a:srcRect/>
          <a:stretch>
            <a:fillRect/>
          </a:stretch>
        </p:blipFill>
        <p:spPr bwMode="auto">
          <a:xfrm>
            <a:off x="157163" y="2895600"/>
            <a:ext cx="8829675" cy="3000375"/>
          </a:xfrm>
          <a:prstGeom prst="rect">
            <a:avLst/>
          </a:prstGeom>
          <a:noFill/>
          <a:ln w="9525">
            <a:noFill/>
            <a:miter lim="800000"/>
            <a:headEnd/>
            <a:tailEnd/>
          </a:ln>
        </p:spPr>
      </p:pic>
    </p:spTree>
    <p:extLst>
      <p:ext uri="{BB962C8B-B14F-4D97-AF65-F5344CB8AC3E}">
        <p14:creationId xmlns:p14="http://schemas.microsoft.com/office/powerpoint/2010/main" val="66879051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Reports</a:t>
            </a:r>
            <a:endParaRPr lang="en-US" dirty="0"/>
          </a:p>
        </p:txBody>
      </p:sp>
      <p:sp>
        <p:nvSpPr>
          <p:cNvPr id="3" name="Text Placeholder 2"/>
          <p:cNvSpPr>
            <a:spLocks noGrp="1"/>
          </p:cNvSpPr>
          <p:nvPr>
            <p:ph type="body" sz="quarter" idx="10"/>
          </p:nvPr>
        </p:nvSpPr>
        <p:spPr>
          <a:xfrm>
            <a:off x="304800" y="1447799"/>
            <a:ext cx="8534400" cy="4081117"/>
          </a:xfrm>
        </p:spPr>
        <p:txBody>
          <a:bodyPr/>
          <a:lstStyle/>
          <a:p>
            <a:r>
              <a:rPr lang="en-US" dirty="0" smtClean="0"/>
              <a:t>Use the new query reports to identify bottlenecks and assess changes</a:t>
            </a:r>
          </a:p>
          <a:p>
            <a:r>
              <a:rPr lang="en-US" dirty="0" smtClean="0"/>
              <a:t>Administration Reports</a:t>
            </a:r>
          </a:p>
          <a:p>
            <a:pPr lvl="1"/>
            <a:r>
              <a:rPr lang="en-US" dirty="0" smtClean="0"/>
              <a:t>Covers things like crawl rate, query latency, crawl queue, crawl processing per component, etc.</a:t>
            </a:r>
          </a:p>
          <a:p>
            <a:r>
              <a:rPr lang="en-US" dirty="0" smtClean="0"/>
              <a:t>Web Analytics Reports</a:t>
            </a:r>
          </a:p>
          <a:p>
            <a:pPr lvl="1"/>
            <a:r>
              <a:rPr lang="en-US" dirty="0" smtClean="0"/>
              <a:t>Covers things like total # of queries, # per day, top queries, queries that returned 0 results, etc.</a:t>
            </a:r>
            <a:endParaRPr lang="en-US" dirty="0"/>
          </a:p>
        </p:txBody>
      </p:sp>
    </p:spTree>
    <p:extLst>
      <p:ext uri="{BB962C8B-B14F-4D97-AF65-F5344CB8AC3E}">
        <p14:creationId xmlns:p14="http://schemas.microsoft.com/office/powerpoint/2010/main" val="146758269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Engine Enhancements</a:t>
            </a:r>
            <a:endParaRPr lang="en-US" dirty="0"/>
          </a:p>
        </p:txBody>
      </p:sp>
      <p:sp>
        <p:nvSpPr>
          <p:cNvPr id="3" name="Text Placeholder 2"/>
          <p:cNvSpPr>
            <a:spLocks noGrp="1"/>
          </p:cNvSpPr>
          <p:nvPr>
            <p:ph type="body" sz="quarter" idx="10"/>
          </p:nvPr>
        </p:nvSpPr>
        <p:spPr>
          <a:xfrm>
            <a:off x="381000" y="1420813"/>
            <a:ext cx="8382000" cy="4924425"/>
          </a:xfrm>
        </p:spPr>
        <p:txBody>
          <a:bodyPr/>
          <a:lstStyle/>
          <a:p>
            <a:r>
              <a:rPr lang="en-US" dirty="0" smtClean="0"/>
              <a:t>Support for regular expressions in Crawl Rules</a:t>
            </a:r>
          </a:p>
          <a:p>
            <a:r>
              <a:rPr lang="en-US" dirty="0" smtClean="0"/>
              <a:t>Native support for crawling </a:t>
            </a:r>
            <a:r>
              <a:rPr lang="en-US" dirty="0"/>
              <a:t>case sensitive </a:t>
            </a:r>
            <a:r>
              <a:rPr lang="en-US" dirty="0" smtClean="0"/>
              <a:t>repositories</a:t>
            </a:r>
          </a:p>
          <a:p>
            <a:r>
              <a:rPr lang="en-US" dirty="0" smtClean="0"/>
              <a:t>Ability to prioritize Content Sources so as to distribute crawler resources</a:t>
            </a:r>
          </a:p>
          <a:p>
            <a:r>
              <a:rPr lang="en-US" dirty="0" smtClean="0"/>
              <a:t>New ‘Crawl Policy’ to define how crawler treats error conditions</a:t>
            </a:r>
          </a:p>
          <a:p>
            <a:r>
              <a:rPr lang="en-US" dirty="0" smtClean="0"/>
              <a:t>Low indexing downtime Search Backups</a:t>
            </a:r>
          </a:p>
          <a:p>
            <a:endParaRPr lang="en-US" dirty="0"/>
          </a:p>
        </p:txBody>
      </p:sp>
    </p:spTree>
    <p:extLst>
      <p:ext uri="{BB962C8B-B14F-4D97-AF65-F5344CB8AC3E}">
        <p14:creationId xmlns:p14="http://schemas.microsoft.com/office/powerpoint/2010/main" val="3275076632"/>
      </p:ext>
    </p:extLst>
  </p:cSld>
  <p:clrMapOvr>
    <a:masterClrMapping/>
  </p:clrMapOvr>
  <p:transition advTm="1015">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Search:</a:t>
            </a:r>
            <a:br>
              <a:rPr lang="en-US" dirty="0" smtClean="0"/>
            </a:br>
            <a:r>
              <a:rPr lang="en-US" dirty="0" smtClean="0"/>
              <a:t>Capabilities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887931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997196"/>
          </a:xfrm>
        </p:spPr>
        <p:txBody>
          <a:bodyPr/>
          <a:lstStyle/>
          <a:p>
            <a:r>
              <a:rPr lang="en-US" sz="4400" dirty="0" smtClean="0"/>
              <a:t>Go Beyond the Search Box</a:t>
            </a:r>
            <a:br>
              <a:rPr lang="en-US" sz="4400" dirty="0" smtClean="0"/>
            </a:br>
            <a:r>
              <a:rPr lang="en-US" sz="2800" dirty="0">
                <a:gradFill>
                  <a:gsLst>
                    <a:gs pos="50000">
                      <a:schemeClr val="tx2"/>
                    </a:gs>
                    <a:gs pos="100000">
                      <a:schemeClr val="tx2"/>
                    </a:gs>
                  </a:gsLst>
                  <a:lin ang="5400000" scaled="0"/>
                </a:gradFill>
              </a:rPr>
              <a:t>Visual, Conversational </a:t>
            </a:r>
            <a:r>
              <a:rPr lang="en-US" sz="2800" dirty="0" smtClean="0">
                <a:gradFill>
                  <a:gsLst>
                    <a:gs pos="50000">
                      <a:schemeClr val="tx2"/>
                    </a:gs>
                    <a:gs pos="100000">
                      <a:schemeClr val="tx2"/>
                    </a:gs>
                  </a:gsLst>
                  <a:lin ang="5400000" scaled="0"/>
                </a:gradFill>
              </a:rPr>
              <a:t>Search</a:t>
            </a:r>
            <a:endParaRPr lang="en-US" sz="4400" dirty="0"/>
          </a:p>
        </p:txBody>
      </p:sp>
      <p:pic>
        <p:nvPicPr>
          <p:cNvPr id="2050" name="Picture 2"/>
          <p:cNvPicPr>
            <a:picLocks noChangeAspect="1" noChangeArrowheads="1"/>
          </p:cNvPicPr>
          <p:nvPr/>
        </p:nvPicPr>
        <p:blipFill>
          <a:blip r:embed="rId3">
            <a:extLst/>
          </a:blip>
          <a:srcRect/>
          <a:stretch>
            <a:fillRect/>
          </a:stretch>
        </p:blipFill>
        <p:spPr bwMode="auto">
          <a:xfrm>
            <a:off x="1217803" y="1377950"/>
            <a:ext cx="7378500" cy="5152628"/>
          </a:xfrm>
          <a:prstGeom prst="rect">
            <a:avLst/>
          </a:prstGeom>
          <a:extLst/>
        </p:spPr>
      </p:pic>
      <p:cxnSp>
        <p:nvCxnSpPr>
          <p:cNvPr id="7" name="Straight Arrow Connector 6"/>
          <p:cNvCxnSpPr>
            <a:endCxn id="8" idx="3"/>
          </p:cNvCxnSpPr>
          <p:nvPr/>
        </p:nvCxnSpPr>
        <p:spPr>
          <a:xfrm flipH="1">
            <a:off x="2333625" y="3928529"/>
            <a:ext cx="714376" cy="956070"/>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295400" y="4663798"/>
            <a:ext cx="1038225" cy="441601"/>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smtClean="0">
                <a:solidFill>
                  <a:prstClr val="white"/>
                </a:solidFill>
                <a:latin typeface="Segoe Semibold"/>
                <a:ea typeface="+mn-ea"/>
                <a:cs typeface="+mn-cs"/>
              </a:rPr>
              <a:t>Thumbnails</a:t>
            </a:r>
            <a:endParaRPr lang="en-US" sz="1200" kern="1200" dirty="0">
              <a:solidFill>
                <a:prstClr val="white"/>
              </a:solidFill>
              <a:latin typeface="Segoe Semibold"/>
              <a:ea typeface="+mn-ea"/>
              <a:cs typeface="+mn-cs"/>
            </a:endParaRPr>
          </a:p>
        </p:txBody>
      </p:sp>
      <p:cxnSp>
        <p:nvCxnSpPr>
          <p:cNvPr id="31" name="Straight Arrow Connector 30"/>
          <p:cNvCxnSpPr>
            <a:endCxn id="8" idx="3"/>
          </p:cNvCxnSpPr>
          <p:nvPr/>
        </p:nvCxnSpPr>
        <p:spPr>
          <a:xfrm flipH="1" flipV="1">
            <a:off x="2333625" y="4884599"/>
            <a:ext cx="866776" cy="1550812"/>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2" name="Group 16"/>
          <p:cNvGrpSpPr/>
          <p:nvPr/>
        </p:nvGrpSpPr>
        <p:grpSpPr>
          <a:xfrm>
            <a:off x="7010400" y="635555"/>
            <a:ext cx="1795463" cy="964645"/>
            <a:chOff x="4856689" y="6525578"/>
            <a:chExt cx="1109663" cy="964645"/>
          </a:xfrm>
        </p:grpSpPr>
        <p:cxnSp>
          <p:nvCxnSpPr>
            <p:cNvPr id="10" name="Straight Arrow Connector 9"/>
            <p:cNvCxnSpPr/>
            <p:nvPr/>
          </p:nvCxnSpPr>
          <p:spPr>
            <a:xfrm rot="5400000" flipH="1" flipV="1">
              <a:off x="4721553" y="7077799"/>
              <a:ext cx="641749" cy="183100"/>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4856689" y="6525578"/>
              <a:ext cx="1109663" cy="510778"/>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dirty="0">
                  <a:solidFill>
                    <a:prstClr val="white"/>
                  </a:solidFill>
                  <a:latin typeface="Segoe Semibold"/>
                </a:rPr>
                <a:t>S</a:t>
              </a:r>
              <a:r>
                <a:rPr lang="en-US" sz="1200" kern="1200" dirty="0" smtClean="0">
                  <a:solidFill>
                    <a:prstClr val="white"/>
                  </a:solidFill>
                  <a:latin typeface="Segoe Semibold"/>
                  <a:ea typeface="+mn-ea"/>
                  <a:cs typeface="+mn-cs"/>
                </a:rPr>
                <a:t>orting on any property</a:t>
              </a:r>
              <a:endParaRPr lang="en-US" sz="1200" kern="1200" dirty="0">
                <a:solidFill>
                  <a:prstClr val="white"/>
                </a:solidFill>
                <a:latin typeface="Segoe Semibold"/>
                <a:ea typeface="+mn-ea"/>
                <a:cs typeface="+mn-cs"/>
              </a:endParaRPr>
            </a:p>
          </p:txBody>
        </p:sp>
      </p:grpSp>
      <p:cxnSp>
        <p:nvCxnSpPr>
          <p:cNvPr id="16" name="Straight Arrow Connector 15"/>
          <p:cNvCxnSpPr/>
          <p:nvPr/>
        </p:nvCxnSpPr>
        <p:spPr>
          <a:xfrm flipV="1">
            <a:off x="4800602" y="1501518"/>
            <a:ext cx="965941" cy="479682"/>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flipH="1">
            <a:off x="4602532" y="1314734"/>
            <a:ext cx="1812546" cy="306467"/>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dirty="0" smtClean="0">
                <a:solidFill>
                  <a:prstClr val="white"/>
                </a:solidFill>
                <a:latin typeface="Segoe Semibold"/>
              </a:rPr>
              <a:t>Visual Best Bets</a:t>
            </a:r>
            <a:endParaRPr lang="en-US" sz="1200" kern="1200" dirty="0">
              <a:solidFill>
                <a:prstClr val="white"/>
              </a:solidFill>
              <a:latin typeface="Segoe Semibold"/>
              <a:ea typeface="+mn-ea"/>
              <a:cs typeface="+mn-cs"/>
            </a:endParaRPr>
          </a:p>
        </p:txBody>
      </p:sp>
      <p:grpSp>
        <p:nvGrpSpPr>
          <p:cNvPr id="5" name="Group 16"/>
          <p:cNvGrpSpPr/>
          <p:nvPr/>
        </p:nvGrpSpPr>
        <p:grpSpPr>
          <a:xfrm>
            <a:off x="6915160" y="3226645"/>
            <a:ext cx="1890703" cy="1143001"/>
            <a:chOff x="4762500" y="6549867"/>
            <a:chExt cx="1395415" cy="1143001"/>
          </a:xfrm>
        </p:grpSpPr>
        <p:cxnSp>
          <p:nvCxnSpPr>
            <p:cNvPr id="19" name="Straight Arrow Connector 18"/>
            <p:cNvCxnSpPr/>
            <p:nvPr/>
          </p:nvCxnSpPr>
          <p:spPr>
            <a:xfrm rot="5400000" flipH="1" flipV="1">
              <a:off x="4526043" y="7084934"/>
              <a:ext cx="844393" cy="371475"/>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4762500" y="6549867"/>
              <a:ext cx="1395415" cy="71508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dirty="0" smtClean="0">
                  <a:solidFill>
                    <a:prstClr val="white"/>
                  </a:solidFill>
                  <a:latin typeface="Segoe Semibold"/>
                </a:rPr>
                <a:t>Scrolling PowerPoint</a:t>
              </a:r>
            </a:p>
            <a:p>
              <a:pPr algn="ctr" rtl="0"/>
              <a:r>
                <a:rPr lang="en-US" sz="1200" kern="1200" dirty="0" smtClean="0">
                  <a:solidFill>
                    <a:prstClr val="white"/>
                  </a:solidFill>
                  <a:latin typeface="Segoe Semibold"/>
                  <a:ea typeface="+mn-ea"/>
                  <a:cs typeface="+mn-cs"/>
                </a:rPr>
                <a:t>Previews</a:t>
              </a:r>
              <a:endParaRPr lang="en-US" sz="1200" kern="1200" dirty="0">
                <a:solidFill>
                  <a:prstClr val="white"/>
                </a:solidFill>
                <a:latin typeface="Segoe Semibold"/>
                <a:ea typeface="+mn-ea"/>
                <a:cs typeface="+mn-cs"/>
              </a:endParaRPr>
            </a:p>
          </p:txBody>
        </p:sp>
      </p:grpSp>
      <p:cxnSp>
        <p:nvCxnSpPr>
          <p:cNvPr id="27" name="Straight Arrow Connector 26"/>
          <p:cNvCxnSpPr>
            <a:endCxn id="28" idx="2"/>
          </p:cNvCxnSpPr>
          <p:nvPr/>
        </p:nvCxnSpPr>
        <p:spPr>
          <a:xfrm flipH="1" flipV="1">
            <a:off x="1104900" y="2926125"/>
            <a:ext cx="495303" cy="282732"/>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28" name="TextBox 27"/>
          <p:cNvSpPr txBox="1"/>
          <p:nvPr/>
        </p:nvSpPr>
        <p:spPr>
          <a:xfrm>
            <a:off x="228600" y="2211036"/>
            <a:ext cx="1752600" cy="715089"/>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a:solidFill>
                  <a:prstClr val="white"/>
                </a:solidFill>
                <a:latin typeface="Segoe Semibold"/>
                <a:ea typeface="+mn-ea"/>
                <a:cs typeface="+mn-cs"/>
              </a:rPr>
              <a:t>Refinement </a:t>
            </a:r>
            <a:r>
              <a:rPr lang="en-US" sz="1200" kern="1200" dirty="0" smtClean="0">
                <a:solidFill>
                  <a:prstClr val="white"/>
                </a:solidFill>
                <a:latin typeface="Segoe Semibold"/>
                <a:ea typeface="+mn-ea"/>
                <a:cs typeface="+mn-cs"/>
              </a:rPr>
              <a:t>with  counts </a:t>
            </a:r>
            <a:r>
              <a:rPr lang="en-US" sz="1200" dirty="0" smtClean="0">
                <a:solidFill>
                  <a:prstClr val="white"/>
                </a:solidFill>
                <a:latin typeface="Segoe Semibold"/>
              </a:rPr>
              <a:t>on any property</a:t>
            </a:r>
            <a:endParaRPr lang="en-US" sz="1200" kern="1200" dirty="0">
              <a:solidFill>
                <a:prstClr val="white"/>
              </a:solidFill>
              <a:latin typeface="Segoe Semibold"/>
              <a:ea typeface="+mn-ea"/>
              <a:cs typeface="+mn-cs"/>
            </a:endParaRPr>
          </a:p>
        </p:txBody>
      </p:sp>
    </p:spTree>
    <p:extLst>
      <p:ext uri="{BB962C8B-B14F-4D97-AF65-F5344CB8AC3E}">
        <p14:creationId xmlns:p14="http://schemas.microsoft.com/office/powerpoint/2010/main" val="144983249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997196"/>
          </a:xfrm>
        </p:spPr>
        <p:txBody>
          <a:bodyPr/>
          <a:lstStyle/>
          <a:p>
            <a:r>
              <a:rPr lang="en-US" sz="4400" dirty="0" smtClean="0"/>
              <a:t>Go Beyond the Search Box</a:t>
            </a:r>
            <a:r>
              <a:rPr lang="en-US" sz="2800" i="1" dirty="0" smtClean="0">
                <a:solidFill>
                  <a:srgbClr val="FFFF00"/>
                </a:solidFill>
              </a:rPr>
              <a:t/>
            </a:r>
            <a:br>
              <a:rPr lang="en-US" sz="2800" i="1" dirty="0" smtClean="0">
                <a:solidFill>
                  <a:srgbClr val="FFFF00"/>
                </a:solidFill>
              </a:rPr>
            </a:br>
            <a:r>
              <a:rPr lang="en-US" sz="2800" dirty="0">
                <a:gradFill>
                  <a:gsLst>
                    <a:gs pos="50000">
                      <a:schemeClr val="tx2"/>
                    </a:gs>
                    <a:gs pos="100000">
                      <a:schemeClr val="tx2"/>
                    </a:gs>
                  </a:gsLst>
                  <a:lin ang="5400000" scaled="0"/>
                </a:gradFill>
              </a:rPr>
              <a:t>Shaping the User Experience</a:t>
            </a:r>
          </a:p>
        </p:txBody>
      </p:sp>
      <p:sp>
        <p:nvSpPr>
          <p:cNvPr id="4" name="Content Placeholder 3"/>
          <p:cNvSpPr>
            <a:spLocks noGrp="1"/>
          </p:cNvSpPr>
          <p:nvPr>
            <p:ph idx="1"/>
          </p:nvPr>
        </p:nvSpPr>
        <p:spPr>
          <a:xfrm>
            <a:off x="366713" y="1466832"/>
            <a:ext cx="5881687" cy="4933968"/>
          </a:xfrm>
        </p:spPr>
        <p:txBody>
          <a:bodyPr>
            <a:noAutofit/>
          </a:bodyPr>
          <a:lstStyle/>
          <a:p>
            <a:pPr marL="233363" indent="-233363">
              <a:buFont typeface="Arial" pitchFamily="34" charset="0"/>
              <a:buChar char="•"/>
            </a:pPr>
            <a:r>
              <a:rPr lang="en-US" sz="2000" dirty="0" smtClean="0"/>
              <a:t>Site admin/Search admin control</a:t>
            </a:r>
          </a:p>
          <a:p>
            <a:pPr marL="517525" lvl="1" indent="-173038">
              <a:buFont typeface="Arial" pitchFamily="34" charset="0"/>
              <a:buChar char="•"/>
            </a:pPr>
            <a:r>
              <a:rPr lang="en-US" sz="1600" dirty="0" smtClean="0"/>
              <a:t>Visual Best Bets</a:t>
            </a:r>
            <a:endParaRPr lang="en-US" sz="1000" dirty="0" smtClean="0"/>
          </a:p>
          <a:p>
            <a:pPr marL="517525" lvl="1" indent="-173038">
              <a:buFont typeface="Arial" pitchFamily="34" charset="0"/>
              <a:buChar char="•"/>
            </a:pPr>
            <a:r>
              <a:rPr lang="en-US" sz="1600" dirty="0" smtClean="0"/>
              <a:t>Promote/Demote documents and sites</a:t>
            </a:r>
          </a:p>
          <a:p>
            <a:pPr marL="517525" lvl="1" indent="-173038">
              <a:buFont typeface="Arial" pitchFamily="34" charset="0"/>
              <a:buChar char="•"/>
            </a:pPr>
            <a:r>
              <a:rPr lang="en-US" sz="1600" dirty="0" smtClean="0"/>
              <a:t>UI extensibility (web parts, ..)</a:t>
            </a:r>
          </a:p>
          <a:p>
            <a:pPr marL="517525" lvl="1" indent="-173038">
              <a:buFont typeface="Arial" pitchFamily="34" charset="0"/>
              <a:buChar char="•"/>
            </a:pPr>
            <a:r>
              <a:rPr lang="en-US" sz="1600" dirty="0" smtClean="0"/>
              <a:t>Relevancy profiles and parameters </a:t>
            </a:r>
            <a:endParaRPr lang="en-US" sz="1600" dirty="0"/>
          </a:p>
          <a:p>
            <a:pPr marL="517525" lvl="1" indent="-173038">
              <a:buFont typeface="Arial" pitchFamily="34" charset="0"/>
              <a:buChar char="•"/>
            </a:pPr>
            <a:r>
              <a:rPr lang="en-US" sz="1600" dirty="0"/>
              <a:t>User Context parameter &amp; </a:t>
            </a:r>
            <a:r>
              <a:rPr lang="en-US" sz="1600" dirty="0" smtClean="0"/>
              <a:t>admin</a:t>
            </a:r>
          </a:p>
          <a:p>
            <a:pPr marL="517525" lvl="1" indent="-173038">
              <a:buFont typeface="Arial" pitchFamily="34" charset="0"/>
              <a:buChar char="•"/>
            </a:pPr>
            <a:endParaRPr lang="en-US" sz="1600" dirty="0" smtClean="0"/>
          </a:p>
          <a:p>
            <a:pPr marL="233363" indent="-233363">
              <a:buFont typeface="Arial" pitchFamily="34" charset="0"/>
              <a:buChar char="•"/>
            </a:pPr>
            <a:r>
              <a:rPr lang="en-US" sz="2000" dirty="0" smtClean="0"/>
              <a:t>End User Control</a:t>
            </a:r>
          </a:p>
          <a:p>
            <a:pPr marL="517525" lvl="1" indent="-173038">
              <a:buFont typeface="Arial" pitchFamily="34" charset="0"/>
              <a:buChar char="•"/>
            </a:pPr>
            <a:r>
              <a:rPr lang="en-US" sz="1600" dirty="0" smtClean="0"/>
              <a:t>Sorting, Ranking, and Navigation</a:t>
            </a:r>
          </a:p>
          <a:p>
            <a:pPr marL="517525" lvl="1" indent="-173038">
              <a:buFont typeface="Arial" pitchFamily="34" charset="0"/>
              <a:buChar char="•"/>
            </a:pPr>
            <a:r>
              <a:rPr lang="en-US" sz="1600" dirty="0" smtClean="0"/>
              <a:t>Admin-enabled controls</a:t>
            </a:r>
            <a:endParaRPr lang="en-US" sz="1600" dirty="0"/>
          </a:p>
          <a:p>
            <a:pPr marL="517525" lvl="1" indent="-173038">
              <a:buFont typeface="Arial" pitchFamily="34" charset="0"/>
              <a:buChar char="•"/>
            </a:pPr>
            <a:endParaRPr lang="en-US" sz="2000" dirty="0" smtClean="0"/>
          </a:p>
          <a:p>
            <a:pPr marL="233363" indent="-233363">
              <a:buFont typeface="Arial" pitchFamily="34" charset="0"/>
              <a:buChar char="•"/>
            </a:pPr>
            <a:r>
              <a:rPr lang="en-US" sz="2000" dirty="0" smtClean="0"/>
              <a:t>Linguistics and term control</a:t>
            </a:r>
          </a:p>
          <a:p>
            <a:pPr marL="517525" lvl="1" indent="-173038">
              <a:buFont typeface="Arial" pitchFamily="34" charset="0"/>
              <a:buChar char="•"/>
            </a:pPr>
            <a:r>
              <a:rPr lang="en-US" sz="1600" dirty="0" smtClean="0"/>
              <a:t>Keywords, phrases, synonyms, spellcheck</a:t>
            </a:r>
          </a:p>
          <a:p>
            <a:pPr marL="517525" lvl="1" indent="-173038">
              <a:buFont typeface="Arial" pitchFamily="34" charset="0"/>
              <a:buChar char="•"/>
            </a:pPr>
            <a:r>
              <a:rPr lang="en-US" sz="1600" dirty="0" smtClean="0"/>
              <a:t>Multilingual searching control</a:t>
            </a:r>
          </a:p>
          <a:p>
            <a:pPr marL="517525" lvl="1" indent="-173038">
              <a:buFont typeface="Arial" pitchFamily="34" charset="0"/>
              <a:buChar char="•"/>
            </a:pPr>
            <a:r>
              <a:rPr lang="en-US" sz="1600" dirty="0" smtClean="0"/>
              <a:t>Lists for metadata extraction</a:t>
            </a:r>
          </a:p>
          <a:p>
            <a:pPr marL="517525" lvl="1" indent="-173038">
              <a:buFont typeface="Arial" pitchFamily="34" charset="0"/>
              <a:buChar char="•"/>
            </a:pPr>
            <a:r>
              <a:rPr lang="en-US" sz="1600" dirty="0" smtClean="0"/>
              <a:t>Search similar  (based on document vectors)</a:t>
            </a:r>
          </a:p>
          <a:p>
            <a:pPr marL="517525" lvl="1" indent="-173038">
              <a:buFont typeface="Arial" pitchFamily="34" charset="0"/>
              <a:buChar char="•"/>
            </a:pPr>
            <a:r>
              <a:rPr lang="en-US" sz="1600" dirty="0" smtClean="0"/>
              <a:t>Index based did you mean suggestions</a:t>
            </a:r>
          </a:p>
          <a:p>
            <a:pPr marL="517525" lvl="1" indent="-173038">
              <a:buFont typeface="Arial" pitchFamily="34" charset="0"/>
              <a:buChar char="•"/>
            </a:pPr>
            <a:endParaRPr lang="en-US" sz="1200" dirty="0" smtClean="0"/>
          </a:p>
          <a:p>
            <a:pPr>
              <a:buFont typeface="Arial" pitchFamily="34" charset="0"/>
              <a:buChar char="•"/>
            </a:pPr>
            <a:endParaRPr lang="en-US" sz="1600" dirty="0" smtClean="0"/>
          </a:p>
        </p:txBody>
      </p:sp>
      <p:pic>
        <p:nvPicPr>
          <p:cNvPr id="1027" name="Picture 3"/>
          <p:cNvPicPr>
            <a:picLocks noChangeAspect="1" noChangeArrowheads="1"/>
          </p:cNvPicPr>
          <p:nvPr/>
        </p:nvPicPr>
        <p:blipFill>
          <a:blip r:embed="rId3"/>
          <a:srcRect/>
          <a:stretch>
            <a:fillRect/>
          </a:stretch>
        </p:blipFill>
        <p:spPr bwMode="auto">
          <a:xfrm>
            <a:off x="4245177" y="1571612"/>
            <a:ext cx="5113169" cy="4071966"/>
          </a:xfrm>
          <a:prstGeom prst="rect">
            <a:avLst/>
          </a:prstGeom>
          <a:noFill/>
          <a:ln w="9525">
            <a:noFill/>
            <a:miter lim="800000"/>
            <a:headEnd/>
            <a:tailEnd/>
          </a:ln>
          <a:scene3d>
            <a:camera prst="perspectiveContrastingLeftFacing"/>
            <a:lightRig rig="threePt" dir="t"/>
          </a:scene3d>
        </p:spPr>
      </p:pic>
    </p:spTree>
    <p:extLst>
      <p:ext uri="{BB962C8B-B14F-4D97-AF65-F5344CB8AC3E}">
        <p14:creationId xmlns:p14="http://schemas.microsoft.com/office/powerpoint/2010/main" val="270781487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Context  Matters</a:t>
            </a:r>
            <a:endParaRPr lang="en-US" dirty="0"/>
          </a:p>
        </p:txBody>
      </p:sp>
      <p:pic>
        <p:nvPicPr>
          <p:cNvPr id="2050" name="Picture 2"/>
          <p:cNvPicPr>
            <a:picLocks noChangeAspect="1" noChangeArrowheads="1"/>
          </p:cNvPicPr>
          <p:nvPr/>
        </p:nvPicPr>
        <p:blipFill>
          <a:blip r:embed="rId3">
            <a:extLst/>
          </a:blip>
          <a:srcRect/>
          <a:stretch>
            <a:fillRect/>
          </a:stretch>
        </p:blipFill>
        <p:spPr bwMode="auto">
          <a:xfrm>
            <a:off x="304800" y="2754923"/>
            <a:ext cx="4114800" cy="3263003"/>
          </a:xfrm>
          <a:prstGeom prst="rect">
            <a:avLst/>
          </a:prstGeom>
          <a:effectLst>
            <a:outerShdw blurRad="63500" dist="35921" dir="2700000" algn="ctr" rotWithShape="0">
              <a:schemeClr val="bg2"/>
            </a:outerShdw>
            <a:reflection blurRad="6350" stA="52000" endA="300" endPos="35000" dir="5400000" sy="-100000" algn="bl" rotWithShape="0"/>
          </a:effectLst>
          <a:extLst/>
        </p:spPr>
      </p:pic>
      <p:pic>
        <p:nvPicPr>
          <p:cNvPr id="2051" name="Picture 3"/>
          <p:cNvPicPr>
            <a:picLocks noChangeAspect="1" noChangeArrowheads="1"/>
          </p:cNvPicPr>
          <p:nvPr/>
        </p:nvPicPr>
        <p:blipFill>
          <a:blip r:embed="rId4">
            <a:extLst/>
          </a:blip>
          <a:srcRect/>
          <a:stretch>
            <a:fillRect/>
          </a:stretch>
        </p:blipFill>
        <p:spPr bwMode="auto">
          <a:xfrm>
            <a:off x="4724400" y="2768219"/>
            <a:ext cx="4114800" cy="3251581"/>
          </a:xfrm>
          <a:prstGeom prst="rect">
            <a:avLst/>
          </a:prstGeom>
          <a:effectLst>
            <a:outerShdw blurRad="63500" dist="35921" dir="2700000" algn="ctr" rotWithShape="0">
              <a:schemeClr val="bg2"/>
            </a:outerShdw>
            <a:reflection blurRad="6350" stA="52000" endA="300" endPos="35000" dir="5400000" sy="-100000" algn="bl" rotWithShape="0"/>
          </a:effectLst>
          <a:extLst/>
        </p:spPr>
      </p:pic>
      <p:pic>
        <p:nvPicPr>
          <p:cNvPr id="3" name="Picture 2"/>
          <p:cNvPicPr>
            <a:picLocks noChangeAspect="1"/>
          </p:cNvPicPr>
          <p:nvPr/>
        </p:nvPicPr>
        <p:blipFill>
          <a:blip r:embed="rId5">
            <a:extLst/>
          </a:blip>
          <a:stretch>
            <a:fillRect/>
          </a:stretch>
        </p:blipFill>
        <p:spPr>
          <a:xfrm>
            <a:off x="4800600" y="1219200"/>
            <a:ext cx="862584" cy="1292352"/>
          </a:xfrm>
          <a:prstGeom prst="rect">
            <a:avLst/>
          </a:prstGeom>
        </p:spPr>
      </p:pic>
      <p:pic>
        <p:nvPicPr>
          <p:cNvPr id="4" name="Picture 3"/>
          <p:cNvPicPr>
            <a:picLocks noChangeAspect="1"/>
          </p:cNvPicPr>
          <p:nvPr/>
        </p:nvPicPr>
        <p:blipFill>
          <a:blip r:embed="rId6">
            <a:extLst/>
          </a:blip>
          <a:stretch>
            <a:fillRect/>
          </a:stretch>
        </p:blipFill>
        <p:spPr>
          <a:xfrm>
            <a:off x="304800" y="1219200"/>
            <a:ext cx="862584" cy="1292352"/>
          </a:xfrm>
          <a:prstGeom prst="rect">
            <a:avLst/>
          </a:prstGeom>
        </p:spPr>
      </p:pic>
      <p:sp>
        <p:nvSpPr>
          <p:cNvPr id="7" name="TextBox 6"/>
          <p:cNvSpPr txBox="1"/>
          <p:nvPr/>
        </p:nvSpPr>
        <p:spPr>
          <a:xfrm>
            <a:off x="5791200" y="1219200"/>
            <a:ext cx="3200400" cy="1200329"/>
          </a:xfrm>
          <a:prstGeom prst="rect">
            <a:avLst/>
          </a:prstGeom>
          <a:noFill/>
        </p:spPr>
        <p:txBody>
          <a:bodyPr wrap="square" rtlCol="0">
            <a:spAutoFit/>
          </a:bodyPr>
          <a:lstStyle/>
          <a:p>
            <a:r>
              <a:rPr lang="nb-NO" sz="1800" dirty="0" smtClean="0"/>
              <a:t>Alan Brewer, </a:t>
            </a:r>
            <a:r>
              <a:rPr lang="nb-NO" sz="1800" i="1" dirty="0" smtClean="0"/>
              <a:t>Sales</a:t>
            </a:r>
          </a:p>
          <a:p>
            <a:endParaRPr lang="nb-NO" sz="1800" i="1" dirty="0" smtClean="0"/>
          </a:p>
          <a:p>
            <a:r>
              <a:rPr lang="nb-NO" i="1" dirty="0"/>
              <a:t>What  should I know about selling </a:t>
            </a:r>
            <a:r>
              <a:rPr lang="nb-NO" i="1" u="sng" dirty="0"/>
              <a:t>ERP</a:t>
            </a:r>
            <a:r>
              <a:rPr lang="nb-NO" i="1" dirty="0"/>
              <a:t> consulting?</a:t>
            </a:r>
          </a:p>
        </p:txBody>
      </p:sp>
      <p:sp>
        <p:nvSpPr>
          <p:cNvPr id="8" name="TextBox 7"/>
          <p:cNvSpPr txBox="1"/>
          <p:nvPr/>
        </p:nvSpPr>
        <p:spPr>
          <a:xfrm>
            <a:off x="1219200" y="1189672"/>
            <a:ext cx="2874264" cy="1477328"/>
          </a:xfrm>
          <a:prstGeom prst="rect">
            <a:avLst/>
          </a:prstGeom>
          <a:noFill/>
        </p:spPr>
        <p:txBody>
          <a:bodyPr wrap="square" rtlCol="0">
            <a:spAutoFit/>
          </a:bodyPr>
          <a:lstStyle/>
          <a:p>
            <a:r>
              <a:rPr lang="nb-NO" sz="1800" dirty="0" smtClean="0"/>
              <a:t>Renee Lo</a:t>
            </a:r>
            <a:r>
              <a:rPr lang="nb-NO" dirty="0" smtClean="0"/>
              <a:t>,  </a:t>
            </a:r>
            <a:r>
              <a:rPr lang="nb-NO" sz="1800" i="1" dirty="0" smtClean="0"/>
              <a:t>Engineer</a:t>
            </a:r>
          </a:p>
          <a:p>
            <a:endParaRPr lang="nb-NO" sz="1800" i="1" dirty="0"/>
          </a:p>
          <a:p>
            <a:r>
              <a:rPr lang="nb-NO" sz="1800" i="1" dirty="0" smtClean="0"/>
              <a:t>What  should I know about implementing </a:t>
            </a:r>
            <a:r>
              <a:rPr lang="nb-NO" sz="1800" i="1" u="sng" dirty="0" smtClean="0"/>
              <a:t>ERP</a:t>
            </a:r>
            <a:r>
              <a:rPr lang="nb-NO" sz="1800" i="1" dirty="0" smtClean="0"/>
              <a:t>?</a:t>
            </a:r>
          </a:p>
          <a:p>
            <a:endParaRPr lang="nb-NO" sz="1800" dirty="0"/>
          </a:p>
        </p:txBody>
      </p:sp>
    </p:spTree>
    <p:extLst>
      <p:ext uri="{BB962C8B-B14F-4D97-AF65-F5344CB8AC3E}">
        <p14:creationId xmlns:p14="http://schemas.microsoft.com/office/powerpoint/2010/main" val="33178213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052596"/>
          </a:xfrm>
        </p:spPr>
        <p:txBody>
          <a:bodyPr/>
          <a:lstStyle/>
          <a:p>
            <a:r>
              <a:rPr lang="en-US" dirty="0" smtClean="0"/>
              <a:t>Go Beyond the Search Box</a:t>
            </a:r>
            <a:br>
              <a:rPr lang="en-US" dirty="0" smtClean="0"/>
            </a:br>
            <a:r>
              <a:rPr lang="en-US" sz="2800" dirty="0">
                <a:gradFill>
                  <a:gsLst>
                    <a:gs pos="50000">
                      <a:schemeClr val="tx2"/>
                    </a:gs>
                    <a:gs pos="100000">
                      <a:schemeClr val="tx2"/>
                    </a:gs>
                  </a:gsLst>
                  <a:lin ang="5400000" scaled="0"/>
                </a:gradFill>
              </a:rPr>
              <a:t>Broader, Better Language </a:t>
            </a:r>
            <a:r>
              <a:rPr lang="en-US" sz="2800" dirty="0" smtClean="0">
                <a:gradFill>
                  <a:gsLst>
                    <a:gs pos="50000">
                      <a:schemeClr val="tx2"/>
                    </a:gs>
                    <a:gs pos="100000">
                      <a:schemeClr val="tx2"/>
                    </a:gs>
                  </a:gsLst>
                  <a:lin ang="5400000" scaled="0"/>
                </a:gradFill>
              </a:rPr>
              <a:t>Coverage</a:t>
            </a:r>
            <a:endParaRPr lang="en-US" dirty="0"/>
          </a:p>
        </p:txBody>
      </p:sp>
      <p:sp>
        <p:nvSpPr>
          <p:cNvPr id="2" name="Content Placeholder 1"/>
          <p:cNvSpPr>
            <a:spLocks noGrp="1"/>
          </p:cNvSpPr>
          <p:nvPr>
            <p:ph idx="1"/>
          </p:nvPr>
        </p:nvSpPr>
        <p:spPr/>
        <p:txBody>
          <a:bodyPr/>
          <a:lstStyle/>
          <a:p>
            <a:r>
              <a:rPr lang="en-US" sz="2400" dirty="0" smtClean="0"/>
              <a:t>Can search in </a:t>
            </a:r>
            <a:r>
              <a:rPr lang="en-US" sz="2400" u="sng" dirty="0" smtClean="0"/>
              <a:t>any</a:t>
            </a:r>
            <a:r>
              <a:rPr lang="en-US" sz="2400" dirty="0" smtClean="0"/>
              <a:t> language</a:t>
            </a:r>
            <a:endParaRPr lang="en-US" sz="2400" i="1" dirty="0" smtClean="0"/>
          </a:p>
          <a:p>
            <a:r>
              <a:rPr lang="en-US" sz="2400" dirty="0" smtClean="0"/>
              <a:t>84 languages detected to allow language-specific handling</a:t>
            </a:r>
          </a:p>
          <a:p>
            <a:r>
              <a:rPr lang="en-US" sz="2400" dirty="0" smtClean="0"/>
              <a:t>Lemmatization improves recall</a:t>
            </a:r>
          </a:p>
          <a:p>
            <a:pPr marL="0" indent="0">
              <a:buNone/>
            </a:pPr>
            <a:r>
              <a:rPr lang="en-US" sz="2400" dirty="0"/>
              <a:t>  </a:t>
            </a:r>
            <a:r>
              <a:rPr lang="en-US" sz="2400" dirty="0" smtClean="0"/>
              <a:t>    </a:t>
            </a:r>
            <a:r>
              <a:rPr lang="en-US" sz="2400" i="1" dirty="0" smtClean="0"/>
              <a:t>(‘better’ includes ’good’)</a:t>
            </a:r>
          </a:p>
          <a:p>
            <a:r>
              <a:rPr lang="en-US" sz="2400" dirty="0"/>
              <a:t>P</a:t>
            </a:r>
            <a:r>
              <a:rPr lang="en-US" sz="2400" dirty="0" smtClean="0"/>
              <a:t>hrase search includes </a:t>
            </a:r>
            <a:r>
              <a:rPr lang="en-US" sz="2400" dirty="0" err="1" smtClean="0"/>
              <a:t>stopwords</a:t>
            </a:r>
            <a:endParaRPr lang="en-US" sz="2400" dirty="0" smtClean="0"/>
          </a:p>
          <a:p>
            <a:pPr marL="0" indent="0">
              <a:buNone/>
            </a:pPr>
            <a:r>
              <a:rPr lang="en-US" sz="2400" dirty="0" smtClean="0"/>
              <a:t>     </a:t>
            </a:r>
            <a:r>
              <a:rPr lang="en-US" sz="2400" i="1" dirty="0" smtClean="0"/>
              <a:t>(“a room with a view”)</a:t>
            </a:r>
          </a:p>
          <a:p>
            <a:pPr marL="460375" lvl="1" indent="-460375"/>
            <a:r>
              <a:rPr lang="en-US" sz="2400" dirty="0"/>
              <a:t>Only nouns and adjectives are expanded (higher precision)</a:t>
            </a:r>
          </a:p>
          <a:p>
            <a:pPr marL="0" indent="0">
              <a:buNone/>
            </a:pPr>
            <a:r>
              <a:rPr lang="en-US" sz="2400" dirty="0"/>
              <a:t> </a:t>
            </a:r>
            <a:r>
              <a:rPr lang="en-US" sz="2400" dirty="0" smtClean="0"/>
              <a:t>     </a:t>
            </a:r>
            <a:r>
              <a:rPr lang="en-US" sz="2400" i="1" dirty="0" smtClean="0"/>
              <a:t>(‘book’ -&gt; ‘books’, not ‘booked’)</a:t>
            </a:r>
            <a:endParaRPr lang="en-US" sz="2400" i="1" dirty="0"/>
          </a:p>
        </p:txBody>
      </p:sp>
      <p:graphicFrame>
        <p:nvGraphicFramePr>
          <p:cNvPr id="5" name="Table 4"/>
          <p:cNvGraphicFramePr>
            <a:graphicFrameLocks noGrp="1"/>
          </p:cNvGraphicFramePr>
          <p:nvPr>
            <p:extLst>
              <p:ext uri="{D42A27DB-BD31-4B8C-83A1-F6EECF244321}">
                <p14:modId xmlns:p14="http://schemas.microsoft.com/office/powerpoint/2010/main" val="2946692783"/>
              </p:ext>
            </p:extLst>
          </p:nvPr>
        </p:nvGraphicFramePr>
        <p:xfrm>
          <a:off x="6096000" y="1143000"/>
          <a:ext cx="2819400" cy="5075224"/>
        </p:xfrm>
        <a:graphic>
          <a:graphicData uri="http://schemas.openxmlformats.org/drawingml/2006/table">
            <a:tbl>
              <a:tblPr>
                <a:tableStyleId>{5C22544A-7EE6-4342-B048-85BDC9FD1C3A}</a:tableStyleId>
              </a:tblPr>
              <a:tblGrid>
                <a:gridCol w="914400"/>
                <a:gridCol w="914400"/>
                <a:gridCol w="990600"/>
              </a:tblGrid>
              <a:tr h="181258">
                <a:tc>
                  <a:txBody>
                    <a:bodyPr/>
                    <a:lstStyle/>
                    <a:p>
                      <a:pPr algn="l" fontAlgn="b"/>
                      <a:r>
                        <a:rPr lang="en-US" sz="900" u="none" strike="noStrike" dirty="0">
                          <a:solidFill>
                            <a:schemeClr val="tx1"/>
                          </a:solidFill>
                          <a:effectLst/>
                        </a:rPr>
                        <a:t>Afrikaans</a:t>
                      </a:r>
                      <a:endParaRPr lang="en-US" sz="900" b="0" i="0" u="none" strike="noStrike" dirty="0">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dirty="0">
                          <a:solidFill>
                            <a:schemeClr val="tx1"/>
                          </a:solidFill>
                          <a:effectLst/>
                        </a:rPr>
                        <a:t>Hausa</a:t>
                      </a:r>
                      <a:endParaRPr lang="en-US" sz="900" b="0" i="0" u="none" strike="noStrike" dirty="0">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Pashto, Pushto</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Albanian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Hebrew</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Persian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Arabic</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Hindi</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dirty="0">
                          <a:solidFill>
                            <a:schemeClr val="tx1"/>
                          </a:solidFill>
                          <a:effectLst/>
                        </a:rPr>
                        <a:t>Polish</a:t>
                      </a:r>
                      <a:endParaRPr lang="en-US" sz="900" b="0" i="0" u="none" strike="noStrike" dirty="0">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Armenian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dirty="0">
                          <a:solidFill>
                            <a:schemeClr val="tx1"/>
                          </a:solidFill>
                          <a:effectLst/>
                        </a:rPr>
                        <a:t>Hungarian</a:t>
                      </a:r>
                      <a:endParaRPr lang="en-US" sz="900" b="0" i="0" u="none" strike="noStrike" dirty="0">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Portuguese</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Azerbaijani</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Icelandic</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Punjabi</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Basque</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Indonesian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Rhaeto-Romance</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Bengali,Bangla</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Irish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Romanian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Bosnian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Italian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Russian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dirty="0">
                          <a:solidFill>
                            <a:schemeClr val="tx1"/>
                          </a:solidFill>
                          <a:effectLst/>
                        </a:rPr>
                        <a:t>Breton</a:t>
                      </a:r>
                      <a:endParaRPr lang="en-US" sz="900" b="0" i="0" u="none" strike="noStrike" dirty="0">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Japanese</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Sami (Northern)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Bulgarian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Kannada</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Serbian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Catalan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Kazakh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Slovak</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Chinese-S</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dirty="0">
                          <a:solidFill>
                            <a:schemeClr val="tx1"/>
                          </a:solidFill>
                          <a:effectLst/>
                        </a:rPr>
                        <a:t>Kirghiz</a:t>
                      </a:r>
                      <a:endParaRPr lang="en-US" sz="900" b="0" i="0" u="none" strike="noStrike" dirty="0">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Slovenian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Chinese-T</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Korean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Sorbian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dirty="0">
                          <a:solidFill>
                            <a:schemeClr val="tx1"/>
                          </a:solidFill>
                          <a:effectLst/>
                        </a:rPr>
                        <a:t>Croatian</a:t>
                      </a:r>
                      <a:r>
                        <a:rPr lang="en-US" sz="900" u="none" strike="noStrike" dirty="0" smtClean="0">
                          <a:solidFill>
                            <a:schemeClr val="tx1"/>
                          </a:solidFill>
                          <a:effectLst/>
                        </a:rPr>
                        <a:t>,</a:t>
                      </a:r>
                      <a:endParaRPr lang="en-US" sz="900" b="0" i="0" u="none" strike="noStrike" dirty="0">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Kurdish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Spanish</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Czech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Latin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Swahili</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Danish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Latvian, Lettish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Swedish</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Dutch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Letzeburgesch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Tagalog</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English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Lithuanian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Tamil</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Estonian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Macedonian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Telugu</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Faroese</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Malay</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Thai</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Finnish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Malayalam</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Turkish</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French</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Maltese</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Ukrainian</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Galician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Maori</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Urdu</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Georgian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Marathi</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Uzbek</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German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Mongolian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Vietnamese</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Greek</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Norwegian</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Welsh</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Greenlandic</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Norwegian-B</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a:solidFill>
                            <a:schemeClr val="tx1"/>
                          </a:solidFill>
                          <a:effectLst/>
                        </a:rPr>
                        <a:t>Yiddish</a:t>
                      </a:r>
                      <a:endParaRPr lang="en-US" sz="900" b="0" i="0" u="none" strike="noStrike">
                        <a:solidFill>
                          <a:schemeClr val="tx1"/>
                        </a:solidFill>
                        <a:effectLst/>
                        <a:latin typeface="Arial"/>
                      </a:endParaRPr>
                    </a:p>
                  </a:txBody>
                  <a:tcPr marR="7552" marT="7552" marB="27432" anchor="b">
                    <a:solidFill>
                      <a:srgbClr val="00233E"/>
                    </a:solidFill>
                  </a:tcPr>
                </a:tc>
              </a:tr>
              <a:tr h="181258">
                <a:tc>
                  <a:txBody>
                    <a:bodyPr/>
                    <a:lstStyle/>
                    <a:p>
                      <a:pPr algn="l" fontAlgn="b"/>
                      <a:r>
                        <a:rPr lang="en-US" sz="900" u="none" strike="noStrike">
                          <a:solidFill>
                            <a:schemeClr val="tx1"/>
                          </a:solidFill>
                          <a:effectLst/>
                        </a:rPr>
                        <a:t>Gujarati</a:t>
                      </a:r>
                      <a:endParaRPr lang="en-US" sz="900" b="0" i="0" u="none" strike="noStrike">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dirty="0">
                          <a:solidFill>
                            <a:schemeClr val="tx1"/>
                          </a:solidFill>
                          <a:effectLst/>
                        </a:rPr>
                        <a:t>Norwegian-N</a:t>
                      </a:r>
                      <a:endParaRPr lang="en-US" sz="900" b="0" i="0" u="none" strike="noStrike" dirty="0">
                        <a:solidFill>
                          <a:schemeClr val="tx1"/>
                        </a:solidFill>
                        <a:effectLst/>
                        <a:latin typeface="Arial"/>
                      </a:endParaRPr>
                    </a:p>
                  </a:txBody>
                  <a:tcPr marR="7552" marT="7552" marB="27432" anchor="b">
                    <a:solidFill>
                      <a:srgbClr val="00233E"/>
                    </a:solidFill>
                  </a:tcPr>
                </a:tc>
                <a:tc>
                  <a:txBody>
                    <a:bodyPr/>
                    <a:lstStyle/>
                    <a:p>
                      <a:pPr algn="l" fontAlgn="b"/>
                      <a:r>
                        <a:rPr lang="en-US" sz="900" u="none" strike="noStrike" dirty="0">
                          <a:solidFill>
                            <a:schemeClr val="tx1"/>
                          </a:solidFill>
                          <a:effectLst/>
                        </a:rPr>
                        <a:t>Zulu</a:t>
                      </a:r>
                      <a:endParaRPr lang="en-US" sz="900" b="0" i="0" u="none" strike="noStrike" dirty="0">
                        <a:solidFill>
                          <a:schemeClr val="tx1"/>
                        </a:solidFill>
                        <a:effectLst/>
                        <a:latin typeface="Arial"/>
                      </a:endParaRPr>
                    </a:p>
                  </a:txBody>
                  <a:tcPr marR="7552" marT="7552" marB="27432" anchor="b">
                    <a:solidFill>
                      <a:srgbClr val="00233E"/>
                    </a:solidFill>
                  </a:tcPr>
                </a:tc>
              </a:tr>
            </a:tbl>
          </a:graphicData>
        </a:graphic>
      </p:graphicFrame>
    </p:spTree>
    <p:extLst>
      <p:ext uri="{BB962C8B-B14F-4D97-AF65-F5344CB8AC3E}">
        <p14:creationId xmlns:p14="http://schemas.microsoft.com/office/powerpoint/2010/main" val="57253104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1888" y="1590130"/>
            <a:ext cx="3210549" cy="2401512"/>
          </a:xfrm>
          <a:prstGeom prst="rect">
            <a:avLst/>
          </a:prstGeom>
          <a:ln w="6350">
            <a:solidFill>
              <a:schemeClr val="tx1">
                <a:lumMod val="50000"/>
              </a:schemeClr>
            </a:solidFill>
            <a:miter lim="800000"/>
            <a:headEnd/>
            <a:tailEnd/>
          </a:ln>
          <a:effectLst>
            <a:outerShdw blurRad="63500" dist="35921" dir="2700000" algn="ctr" rotWithShape="0">
              <a:schemeClr val="bg2"/>
            </a:outerShdw>
          </a:effectLs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52399" y="3504508"/>
            <a:ext cx="3302899" cy="2477282"/>
          </a:xfrm>
          <a:prstGeom prst="rect">
            <a:avLst/>
          </a:prstGeom>
          <a:ln w="6350">
            <a:solidFill>
              <a:schemeClr val="tx1">
                <a:lumMod val="50000"/>
              </a:schemeClr>
            </a:solidFill>
            <a:miter lim="800000"/>
            <a:headEnd/>
            <a:tailEnd/>
          </a:ln>
          <a:effectLst>
            <a:outerShdw blurRad="63500" dist="35921" dir="2700000" algn="ctr" rotWithShape="0">
              <a:schemeClr val="bg2"/>
            </a:outerShdw>
          </a:effectLst>
          <a:extLst/>
        </p:spPr>
      </p:pic>
      <p:sp>
        <p:nvSpPr>
          <p:cNvPr id="4" name="Rectangle 3"/>
          <p:cNvSpPr/>
          <p:nvPr/>
        </p:nvSpPr>
        <p:spPr>
          <a:xfrm>
            <a:off x="421459" y="5077473"/>
            <a:ext cx="1721895" cy="307238"/>
          </a:xfrm>
          <a:prstGeom prst="rect">
            <a:avLst/>
          </a:prstGeom>
          <a:noFill/>
          <a:ln w="127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Rectangle 5"/>
          <p:cNvSpPr/>
          <p:nvPr/>
        </p:nvSpPr>
        <p:spPr>
          <a:xfrm>
            <a:off x="347283" y="3453498"/>
            <a:ext cx="1805198" cy="391137"/>
          </a:xfrm>
          <a:prstGeom prst="rect">
            <a:avLst/>
          </a:prstGeom>
          <a:noFill/>
          <a:ln w="12700"/>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Rectangle 7"/>
          <p:cNvSpPr/>
          <p:nvPr/>
        </p:nvSpPr>
        <p:spPr>
          <a:xfrm>
            <a:off x="2105307" y="2568359"/>
            <a:ext cx="1640075" cy="374970"/>
          </a:xfrm>
          <a:prstGeom prst="rect">
            <a:avLst/>
          </a:prstGeom>
          <a:noFill/>
          <a:ln w="12700">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itle 1"/>
          <p:cNvSpPr>
            <a:spLocks noGrp="1"/>
          </p:cNvSpPr>
          <p:nvPr>
            <p:ph type="title"/>
          </p:nvPr>
        </p:nvSpPr>
        <p:spPr/>
        <p:txBody>
          <a:bodyPr/>
          <a:lstStyle/>
          <a:p>
            <a:r>
              <a:rPr lang="en-US" sz="3600" dirty="0" smtClean="0"/>
              <a:t>Advanced Content Processing</a:t>
            </a:r>
            <a:endParaRPr lang="en-US" sz="3600"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87405" y="1143000"/>
            <a:ext cx="4968815" cy="5024438"/>
          </a:xfrm>
          <a:prstGeom prst="rect">
            <a:avLst/>
          </a:prstGeom>
          <a:ln w="6350">
            <a:solidFill>
              <a:schemeClr val="tx1">
                <a:lumMod val="50000"/>
              </a:schemeClr>
            </a:solidFill>
            <a:miter lim="800000"/>
            <a:headEnd/>
            <a:tailEnd/>
          </a:ln>
          <a:extLst/>
        </p:spPr>
      </p:pic>
      <p:sp>
        <p:nvSpPr>
          <p:cNvPr id="5" name="Rectangle 4"/>
          <p:cNvSpPr/>
          <p:nvPr/>
        </p:nvSpPr>
        <p:spPr>
          <a:xfrm>
            <a:off x="2114095" y="2575673"/>
            <a:ext cx="1623972" cy="153620"/>
          </a:xfrm>
          <a:prstGeom prst="rect">
            <a:avLst/>
          </a:prstGeom>
          <a:solidFill>
            <a:schemeClr val="tx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000" b="1" dirty="0" smtClean="0">
                <a:solidFill>
                  <a:schemeClr val="bg2"/>
                </a:solidFill>
              </a:rPr>
              <a:t>PRODUCT (Custom)</a:t>
            </a:r>
            <a:endParaRPr lang="en-US" sz="1000" b="1" dirty="0">
              <a:solidFill>
                <a:schemeClr val="bg2"/>
              </a:solidFill>
            </a:endParaRPr>
          </a:p>
        </p:txBody>
      </p:sp>
      <p:sp>
        <p:nvSpPr>
          <p:cNvPr id="15" name="Rectangle 14"/>
          <p:cNvSpPr/>
          <p:nvPr/>
        </p:nvSpPr>
        <p:spPr>
          <a:xfrm>
            <a:off x="342597" y="3453498"/>
            <a:ext cx="1808072" cy="168251"/>
          </a:xfrm>
          <a:prstGeom prst="rect">
            <a:avLst/>
          </a:prstGeom>
          <a:solidFill>
            <a:schemeClr val="tx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000" b="1" dirty="0" smtClean="0">
                <a:solidFill>
                  <a:schemeClr val="bg2"/>
                </a:solidFill>
              </a:rPr>
              <a:t>CONCEPT </a:t>
            </a:r>
            <a:r>
              <a:rPr lang="en-US" sz="1000" b="1" dirty="0">
                <a:solidFill>
                  <a:schemeClr val="bg2"/>
                </a:solidFill>
              </a:rPr>
              <a:t>(Custom)</a:t>
            </a:r>
            <a:r>
              <a:rPr lang="en-US" sz="1000" b="1" dirty="0" smtClean="0">
                <a:solidFill>
                  <a:schemeClr val="bg2"/>
                </a:solidFill>
              </a:rPr>
              <a:t> </a:t>
            </a:r>
            <a:endParaRPr lang="en-US" sz="1000" b="1" dirty="0">
              <a:solidFill>
                <a:schemeClr val="bg2"/>
              </a:solidFill>
            </a:endParaRPr>
          </a:p>
        </p:txBody>
      </p:sp>
      <p:sp>
        <p:nvSpPr>
          <p:cNvPr id="16" name="Rectangle 15"/>
          <p:cNvSpPr/>
          <p:nvPr/>
        </p:nvSpPr>
        <p:spPr>
          <a:xfrm>
            <a:off x="414529" y="5068938"/>
            <a:ext cx="1736139" cy="162154"/>
          </a:xfrm>
          <a:prstGeom prst="rect">
            <a:avLst/>
          </a:prstGeom>
          <a:solidFill>
            <a:schemeClr val="tx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000" b="1" dirty="0" smtClean="0">
                <a:solidFill>
                  <a:schemeClr val="bg2"/>
                </a:solidFill>
              </a:rPr>
              <a:t>COMPANY (OOTB)</a:t>
            </a:r>
            <a:endParaRPr lang="en-US" sz="1000" b="1" dirty="0">
              <a:solidFill>
                <a:schemeClr val="bg2"/>
              </a:solidFill>
            </a:endParaRPr>
          </a:p>
        </p:txBody>
      </p:sp>
      <p:sp>
        <p:nvSpPr>
          <p:cNvPr id="7" name="Rectangle 6"/>
          <p:cNvSpPr/>
          <p:nvPr/>
        </p:nvSpPr>
        <p:spPr>
          <a:xfrm>
            <a:off x="4125772" y="3848520"/>
            <a:ext cx="870510" cy="146303"/>
          </a:xfrm>
          <a:prstGeom prst="rect">
            <a:avLst/>
          </a:prstGeom>
          <a:noFill/>
          <a:ln w="12700">
            <a:solidFill>
              <a:schemeClr val="accent6"/>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Rectangle 17"/>
          <p:cNvSpPr/>
          <p:nvPr/>
        </p:nvSpPr>
        <p:spPr>
          <a:xfrm>
            <a:off x="4117238" y="5793143"/>
            <a:ext cx="900989" cy="198729"/>
          </a:xfrm>
          <a:prstGeom prst="rect">
            <a:avLst/>
          </a:prstGeom>
          <a:noFill/>
          <a:ln w="12700">
            <a:solidFill>
              <a:schemeClr val="accent6"/>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Rectangle 18"/>
          <p:cNvSpPr/>
          <p:nvPr/>
        </p:nvSpPr>
        <p:spPr>
          <a:xfrm>
            <a:off x="4139183" y="4673918"/>
            <a:ext cx="870510" cy="146303"/>
          </a:xfrm>
          <a:prstGeom prst="rect">
            <a:avLst/>
          </a:prstGeom>
          <a:noFill/>
          <a:ln w="12700">
            <a:solidFill>
              <a:schemeClr val="accent6"/>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7" name="Rectangle 16"/>
          <p:cNvSpPr/>
          <p:nvPr/>
        </p:nvSpPr>
        <p:spPr bwMode="auto">
          <a:xfrm>
            <a:off x="3962400" y="2057400"/>
            <a:ext cx="1295400" cy="4110038"/>
          </a:xfrm>
          <a:prstGeom prst="rect">
            <a:avLst/>
          </a:prstGeom>
          <a:noFill/>
          <a:ln w="3810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nb-NO" sz="2400" dirty="0" smtClean="0">
              <a:gradFill>
                <a:gsLst>
                  <a:gs pos="0">
                    <a:srgbClr val="FFFFFF"/>
                  </a:gs>
                  <a:gs pos="100000">
                    <a:srgbClr val="FFFFFF"/>
                  </a:gs>
                </a:gsLst>
                <a:lin ang="5400000" scaled="0"/>
              </a:gradFill>
            </a:endParaRPr>
          </a:p>
        </p:txBody>
      </p:sp>
      <p:sp>
        <p:nvSpPr>
          <p:cNvPr id="2" name="Rounded Rectangle 1"/>
          <p:cNvSpPr/>
          <p:nvPr/>
        </p:nvSpPr>
        <p:spPr bwMode="auto">
          <a:xfrm>
            <a:off x="152399" y="6248400"/>
            <a:ext cx="8839201" cy="52136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nb-NO" sz="2400" dirty="0">
                <a:gradFill>
                  <a:gsLst>
                    <a:gs pos="0">
                      <a:srgbClr val="FFFFFF"/>
                    </a:gs>
                    <a:gs pos="100000">
                      <a:srgbClr val="FFFFFF"/>
                    </a:gs>
                  </a:gsLst>
                  <a:lin ang="5400000" scaled="0"/>
                </a:gradFill>
              </a:rPr>
              <a:t>Extract properties to be used for refinement</a:t>
            </a:r>
          </a:p>
        </p:txBody>
      </p:sp>
    </p:spTree>
    <p:extLst>
      <p:ext uri="{BB962C8B-B14F-4D97-AF65-F5344CB8AC3E}">
        <p14:creationId xmlns:p14="http://schemas.microsoft.com/office/powerpoint/2010/main" val="263186578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2"/>
            <a:ext cx="7043208" cy="1904747"/>
          </a:xfrm>
        </p:spPr>
        <p:txBody>
          <a:bodyPr/>
          <a:lstStyle/>
          <a:p>
            <a:r>
              <a:rPr lang="en-US" dirty="0" smtClean="0"/>
              <a:t/>
            </a:r>
            <a:br>
              <a:rPr lang="en-US" dirty="0" smtClean="0"/>
            </a:br>
            <a:r>
              <a:rPr lang="en-US" dirty="0" smtClean="0"/>
              <a:t>FAST User Experience</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2290788"/>
      </p:ext>
    </p:extLst>
  </p:cSld>
  <p:clrMapOvr>
    <a:masterClrMapping/>
  </p:clrMapOvr>
  <p:transition advTm="4046">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SharePoint Search: Capabilities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11826006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FAST Search:</a:t>
            </a:r>
            <a:br>
              <a:rPr lang="en-US" dirty="0" smtClean="0"/>
            </a:br>
            <a:r>
              <a:rPr lang="en-US" dirty="0" smtClean="0"/>
              <a:t>Architecture</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6224572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775597"/>
          </a:xfrm>
        </p:spPr>
        <p:txBody>
          <a:bodyPr/>
          <a:lstStyle/>
          <a:p>
            <a:r>
              <a:rPr lang="en-US" sz="3200" dirty="0"/>
              <a:t>FAST Extends Capabilities of SharePoint </a:t>
            </a:r>
            <a:r>
              <a:rPr lang="en-US" sz="3200" dirty="0" smtClean="0"/>
              <a:t>Server</a:t>
            </a:r>
            <a:br>
              <a:rPr lang="en-US" sz="3200" dirty="0" smtClean="0"/>
            </a:br>
            <a:r>
              <a:rPr lang="en-US" sz="2400" dirty="0">
                <a:gradFill>
                  <a:gsLst>
                    <a:gs pos="50000">
                      <a:schemeClr val="tx2"/>
                    </a:gs>
                    <a:gs pos="100000">
                      <a:schemeClr val="tx2"/>
                    </a:gs>
                  </a:gsLst>
                  <a:lin ang="5400000" scaled="0"/>
                </a:gradFill>
              </a:rPr>
              <a:t>Superset of capabilities; common base functionality and </a:t>
            </a:r>
            <a:r>
              <a:rPr lang="en-US" sz="2400" dirty="0" smtClean="0">
                <a:gradFill>
                  <a:gsLst>
                    <a:gs pos="50000">
                      <a:schemeClr val="tx2"/>
                    </a:gs>
                    <a:gs pos="100000">
                      <a:schemeClr val="tx2"/>
                    </a:gs>
                  </a:gsLst>
                  <a:lin ang="5400000" scaled="0"/>
                </a:gradFill>
              </a:rPr>
              <a:t>platform</a:t>
            </a:r>
            <a:endParaRPr lang="en-US" sz="3200" dirty="0"/>
          </a:p>
        </p:txBody>
      </p:sp>
      <p:sp>
        <p:nvSpPr>
          <p:cNvPr id="109" name="TextBox 108"/>
          <p:cNvSpPr txBox="1"/>
          <p:nvPr/>
        </p:nvSpPr>
        <p:spPr>
          <a:xfrm>
            <a:off x="152387" y="1459468"/>
            <a:ext cx="2590800" cy="646331"/>
          </a:xfrm>
          <a:prstGeom prst="rect">
            <a:avLst/>
          </a:prstGeom>
          <a:noFill/>
        </p:spPr>
        <p:txBody>
          <a:bodyPr wrap="square" rtlCol="0">
            <a:spAutoFit/>
          </a:bodyPr>
          <a:lstStyle/>
          <a:p>
            <a:r>
              <a:rPr lang="en-US" dirty="0" smtClean="0">
                <a:solidFill>
                  <a:schemeClr val="tx1"/>
                </a:solidFill>
              </a:rPr>
              <a:t>Common </a:t>
            </a:r>
          </a:p>
          <a:p>
            <a:r>
              <a:rPr lang="en-US" dirty="0" smtClean="0"/>
              <a:t>C</a:t>
            </a:r>
            <a:r>
              <a:rPr lang="en-US" dirty="0" smtClean="0">
                <a:solidFill>
                  <a:schemeClr val="tx1"/>
                </a:solidFill>
              </a:rPr>
              <a:t>onnectors</a:t>
            </a:r>
          </a:p>
        </p:txBody>
      </p:sp>
      <p:sp>
        <p:nvSpPr>
          <p:cNvPr id="112" name="TextBox 111"/>
          <p:cNvSpPr txBox="1"/>
          <p:nvPr/>
        </p:nvSpPr>
        <p:spPr>
          <a:xfrm>
            <a:off x="228600" y="4840069"/>
            <a:ext cx="1447813" cy="646331"/>
          </a:xfrm>
          <a:prstGeom prst="rect">
            <a:avLst/>
          </a:prstGeom>
          <a:noFill/>
        </p:spPr>
        <p:txBody>
          <a:bodyPr wrap="square" rtlCol="0">
            <a:spAutoFit/>
          </a:bodyPr>
          <a:lstStyle/>
          <a:p>
            <a:r>
              <a:rPr lang="en-US" dirty="0" smtClean="0">
                <a:solidFill>
                  <a:schemeClr val="tx1"/>
                </a:solidFill>
              </a:rPr>
              <a:t>Common </a:t>
            </a:r>
          </a:p>
          <a:p>
            <a:r>
              <a:rPr lang="en-US" dirty="0" smtClean="0">
                <a:solidFill>
                  <a:schemeClr val="tx1"/>
                </a:solidFill>
              </a:rPr>
              <a:t>Web Parts</a:t>
            </a:r>
          </a:p>
        </p:txBody>
      </p:sp>
      <p:sp>
        <p:nvSpPr>
          <p:cNvPr id="113" name="TextBox 112"/>
          <p:cNvSpPr txBox="1"/>
          <p:nvPr/>
        </p:nvSpPr>
        <p:spPr>
          <a:xfrm>
            <a:off x="152387" y="3081315"/>
            <a:ext cx="1866900" cy="646331"/>
          </a:xfrm>
          <a:prstGeom prst="rect">
            <a:avLst/>
          </a:prstGeom>
          <a:noFill/>
        </p:spPr>
        <p:txBody>
          <a:bodyPr wrap="square" rtlCol="0">
            <a:spAutoFit/>
          </a:bodyPr>
          <a:lstStyle/>
          <a:p>
            <a:r>
              <a:rPr lang="en-US" dirty="0" smtClean="0">
                <a:solidFill>
                  <a:schemeClr val="tx1"/>
                </a:solidFill>
              </a:rPr>
              <a:t>High-End </a:t>
            </a:r>
          </a:p>
          <a:p>
            <a:r>
              <a:rPr lang="en-US" dirty="0" smtClean="0">
                <a:solidFill>
                  <a:schemeClr val="tx1"/>
                </a:solidFill>
              </a:rPr>
              <a:t>Content Search</a:t>
            </a:r>
          </a:p>
        </p:txBody>
      </p:sp>
      <p:sp>
        <p:nvSpPr>
          <p:cNvPr id="65" name="Rounded Rectangle 64"/>
          <p:cNvSpPr/>
          <p:nvPr/>
        </p:nvSpPr>
        <p:spPr>
          <a:xfrm>
            <a:off x="5791201" y="2971800"/>
            <a:ext cx="3040370" cy="865362"/>
          </a:xfrm>
          <a:prstGeom prst="roundRect">
            <a:avLst>
              <a:gd name="adj" fmla="val 6739"/>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SharePoint Server</a:t>
            </a:r>
            <a:endParaRPr lang="en-US" dirty="0">
              <a:solidFill>
                <a:schemeClr val="tx1"/>
              </a:solidFill>
            </a:endParaRPr>
          </a:p>
        </p:txBody>
      </p:sp>
      <p:sp>
        <p:nvSpPr>
          <p:cNvPr id="66" name="Rounded Rectangle 65"/>
          <p:cNvSpPr/>
          <p:nvPr/>
        </p:nvSpPr>
        <p:spPr>
          <a:xfrm>
            <a:off x="2466974" y="2971800"/>
            <a:ext cx="3162249" cy="865362"/>
          </a:xfrm>
          <a:prstGeom prst="roundRect">
            <a:avLst>
              <a:gd name="adj" fmla="val 8923"/>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SharePoint</a:t>
            </a:r>
          </a:p>
        </p:txBody>
      </p:sp>
      <p:sp>
        <p:nvSpPr>
          <p:cNvPr id="3" name="TextBox 2"/>
          <p:cNvSpPr txBox="1"/>
          <p:nvPr/>
        </p:nvSpPr>
        <p:spPr>
          <a:xfrm>
            <a:off x="7422295" y="2076500"/>
            <a:ext cx="907621" cy="166199"/>
          </a:xfrm>
          <a:prstGeom prst="rect">
            <a:avLst/>
          </a:prstGeom>
          <a:noFill/>
        </p:spPr>
        <p:txBody>
          <a:bodyPr wrap="none" lIns="0" tIns="0" rIns="0" bIns="0" rtlCol="0">
            <a:spAutoFit/>
          </a:bodyPr>
          <a:lstStyle/>
          <a:p>
            <a:pPr>
              <a:lnSpc>
                <a:spcPct val="90000"/>
              </a:lnSpc>
            </a:pPr>
            <a:r>
              <a:rPr lang="en-US" sz="1200" b="1" dirty="0" smtClean="0">
                <a:gradFill>
                  <a:gsLst>
                    <a:gs pos="0">
                      <a:schemeClr val="tx1"/>
                    </a:gs>
                    <a:gs pos="86000">
                      <a:schemeClr val="tx1"/>
                    </a:gs>
                  </a:gsLst>
                  <a:lin ang="5400000" scaled="0"/>
                </a:gradFill>
              </a:rPr>
              <a:t>User Profiles</a:t>
            </a:r>
          </a:p>
        </p:txBody>
      </p:sp>
      <p:sp>
        <p:nvSpPr>
          <p:cNvPr id="75" name="TextBox 74"/>
          <p:cNvSpPr txBox="1"/>
          <p:nvPr/>
        </p:nvSpPr>
        <p:spPr>
          <a:xfrm>
            <a:off x="2584184" y="2022699"/>
            <a:ext cx="2613472" cy="166199"/>
          </a:xfrm>
          <a:prstGeom prst="rect">
            <a:avLst/>
          </a:prstGeom>
          <a:noFill/>
        </p:spPr>
        <p:txBody>
          <a:bodyPr wrap="none" lIns="0" tIns="0" rIns="0" bIns="0" rtlCol="0">
            <a:spAutoFit/>
          </a:bodyPr>
          <a:lstStyle/>
          <a:p>
            <a:pPr>
              <a:lnSpc>
                <a:spcPct val="90000"/>
              </a:lnSpc>
            </a:pPr>
            <a:r>
              <a:rPr lang="en-US" sz="1200" b="1" dirty="0" smtClean="0">
                <a:gradFill>
                  <a:gsLst>
                    <a:gs pos="0">
                      <a:schemeClr val="tx1"/>
                    </a:gs>
                    <a:gs pos="86000">
                      <a:schemeClr val="tx1"/>
                    </a:gs>
                  </a:gsLst>
                  <a:lin ang="5400000" scaled="0"/>
                </a:gradFill>
              </a:rPr>
              <a:t>Documents, Sites, Database Content</a:t>
            </a:r>
          </a:p>
        </p:txBody>
      </p:sp>
      <p:pic>
        <p:nvPicPr>
          <p:cNvPr id="79" name="Picture 2"/>
          <p:cNvPicPr>
            <a:picLocks noChangeAspect="1" noChangeArrowheads="1"/>
          </p:cNvPicPr>
          <p:nvPr/>
        </p:nvPicPr>
        <p:blipFill rotWithShape="1">
          <a:blip r:embed="rId4"/>
          <a:srcRect t="-1" b="45248"/>
          <a:stretch/>
        </p:blipFill>
        <p:spPr bwMode="auto">
          <a:xfrm>
            <a:off x="2466975" y="4078049"/>
            <a:ext cx="6324498" cy="2141776"/>
          </a:xfrm>
          <a:prstGeom prst="rect">
            <a:avLst/>
          </a:prstGeom>
          <a:noFill/>
          <a:ln w="9525">
            <a:noFill/>
            <a:miter lim="800000"/>
            <a:headEnd/>
            <a:tailEnd/>
          </a:ln>
          <a:scene3d>
            <a:camera prst="perspectiveContrastingLeftFacing">
              <a:rot lat="0" lon="0" rev="0"/>
            </a:camera>
            <a:lightRig rig="threePt" dir="t"/>
          </a:scene3d>
        </p:spPr>
      </p:pic>
      <p:sp>
        <p:nvSpPr>
          <p:cNvPr id="5" name="Down Arrow 4"/>
          <p:cNvSpPr/>
          <p:nvPr/>
        </p:nvSpPr>
        <p:spPr bwMode="auto">
          <a:xfrm>
            <a:off x="3505200" y="3905250"/>
            <a:ext cx="685800" cy="1066801"/>
          </a:xfrm>
          <a:prstGeom prst="downArrow">
            <a:avLst/>
          </a:prstGeom>
          <a:gradFill>
            <a:gsLst>
              <a:gs pos="0">
                <a:schemeClr val="accent4">
                  <a:shade val="58000"/>
                  <a:satMod val="150000"/>
                  <a:alpha val="6000"/>
                </a:schemeClr>
              </a:gs>
              <a:gs pos="72000">
                <a:schemeClr val="accent4">
                  <a:tint val="90000"/>
                  <a:satMod val="135000"/>
                </a:schemeClr>
              </a:gs>
              <a:gs pos="100000">
                <a:schemeClr val="accent4">
                  <a:tint val="80000"/>
                  <a:satMod val="155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81" name="Down Arrow 80"/>
          <p:cNvSpPr/>
          <p:nvPr/>
        </p:nvSpPr>
        <p:spPr bwMode="auto">
          <a:xfrm>
            <a:off x="7467600" y="3905250"/>
            <a:ext cx="685800" cy="1085164"/>
          </a:xfrm>
          <a:prstGeom prst="downArrow">
            <a:avLst/>
          </a:prstGeom>
          <a:gradFill>
            <a:gsLst>
              <a:gs pos="0">
                <a:schemeClr val="accent4">
                  <a:shade val="58000"/>
                  <a:satMod val="150000"/>
                  <a:alpha val="6000"/>
                </a:schemeClr>
              </a:gs>
              <a:gs pos="72000">
                <a:schemeClr val="accent4">
                  <a:tint val="90000"/>
                  <a:satMod val="135000"/>
                </a:schemeClr>
              </a:gs>
              <a:gs pos="100000">
                <a:schemeClr val="accent4">
                  <a:tint val="80000"/>
                  <a:satMod val="155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 name="Rectangle 5"/>
          <p:cNvSpPr/>
          <p:nvPr/>
        </p:nvSpPr>
        <p:spPr bwMode="auto">
          <a:xfrm>
            <a:off x="2466974" y="5867400"/>
            <a:ext cx="6364597" cy="438385"/>
          </a:xfrm>
          <a:prstGeom prst="rect">
            <a:avLst/>
          </a:prstGeom>
          <a:gradFill>
            <a:gsLst>
              <a:gs pos="47100">
                <a:schemeClr val="tx1">
                  <a:alpha val="21000"/>
                </a:schemeClr>
              </a:gs>
              <a:gs pos="0">
                <a:schemeClr val="bg1">
                  <a:lumMod val="99000"/>
                </a:schemeClr>
              </a:gs>
              <a:gs pos="100000">
                <a:schemeClr val="tx1">
                  <a:alpha val="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grpSp>
        <p:nvGrpSpPr>
          <p:cNvPr id="2" name="Group 115"/>
          <p:cNvGrpSpPr/>
          <p:nvPr/>
        </p:nvGrpSpPr>
        <p:grpSpPr>
          <a:xfrm>
            <a:off x="5224093" y="1205522"/>
            <a:ext cx="863754" cy="725703"/>
            <a:chOff x="6997700" y="3581400"/>
            <a:chExt cx="1659297" cy="1436973"/>
          </a:xfrm>
        </p:grpSpPr>
        <p:sp>
          <p:nvSpPr>
            <p:cNvPr id="84" name="Freeform 7"/>
            <p:cNvSpPr>
              <a:spLocks/>
            </p:cNvSpPr>
            <p:nvPr/>
          </p:nvSpPr>
          <p:spPr bwMode="auto">
            <a:xfrm>
              <a:off x="7646439" y="3581400"/>
              <a:ext cx="887961" cy="1294474"/>
            </a:xfrm>
            <a:custGeom>
              <a:avLst/>
              <a:gdLst/>
              <a:ahLst/>
              <a:cxnLst>
                <a:cxn ang="0">
                  <a:pos x="635" y="44"/>
                </a:cxn>
                <a:cxn ang="0">
                  <a:pos x="618" y="21"/>
                </a:cxn>
                <a:cxn ang="0">
                  <a:pos x="587" y="4"/>
                </a:cxn>
                <a:cxn ang="0">
                  <a:pos x="566" y="2"/>
                </a:cxn>
                <a:cxn ang="0">
                  <a:pos x="542" y="6"/>
                </a:cxn>
                <a:cxn ang="0">
                  <a:pos x="522" y="18"/>
                </a:cxn>
                <a:cxn ang="0">
                  <a:pos x="506" y="37"/>
                </a:cxn>
                <a:cxn ang="0">
                  <a:pos x="498" y="60"/>
                </a:cxn>
                <a:cxn ang="0">
                  <a:pos x="497" y="93"/>
                </a:cxn>
                <a:cxn ang="0">
                  <a:pos x="503" y="121"/>
                </a:cxn>
                <a:cxn ang="0">
                  <a:pos x="535" y="216"/>
                </a:cxn>
                <a:cxn ang="0">
                  <a:pos x="367" y="449"/>
                </a:cxn>
                <a:cxn ang="0">
                  <a:pos x="340" y="336"/>
                </a:cxn>
                <a:cxn ang="0">
                  <a:pos x="310" y="312"/>
                </a:cxn>
                <a:cxn ang="0">
                  <a:pos x="270" y="176"/>
                </a:cxn>
                <a:cxn ang="0">
                  <a:pos x="191" y="40"/>
                </a:cxn>
                <a:cxn ang="0">
                  <a:pos x="87" y="201"/>
                </a:cxn>
                <a:cxn ang="0">
                  <a:pos x="23" y="304"/>
                </a:cxn>
                <a:cxn ang="0">
                  <a:pos x="12" y="511"/>
                </a:cxn>
                <a:cxn ang="0">
                  <a:pos x="7" y="771"/>
                </a:cxn>
                <a:cxn ang="0">
                  <a:pos x="24" y="1040"/>
                </a:cxn>
                <a:cxn ang="0">
                  <a:pos x="87" y="1288"/>
                </a:cxn>
                <a:cxn ang="0">
                  <a:pos x="113" y="1536"/>
                </a:cxn>
                <a:cxn ang="0">
                  <a:pos x="170" y="1456"/>
                </a:cxn>
                <a:cxn ang="0">
                  <a:pos x="168" y="1164"/>
                </a:cxn>
                <a:cxn ang="0">
                  <a:pos x="213" y="1294"/>
                </a:cxn>
                <a:cxn ang="0">
                  <a:pos x="194" y="1452"/>
                </a:cxn>
                <a:cxn ang="0">
                  <a:pos x="233" y="1479"/>
                </a:cxn>
                <a:cxn ang="0">
                  <a:pos x="340" y="1519"/>
                </a:cxn>
                <a:cxn ang="0">
                  <a:pos x="270" y="1385"/>
                </a:cxn>
                <a:cxn ang="0">
                  <a:pos x="323" y="1109"/>
                </a:cxn>
                <a:cxn ang="0">
                  <a:pos x="356" y="806"/>
                </a:cxn>
                <a:cxn ang="0">
                  <a:pos x="320" y="590"/>
                </a:cxn>
                <a:cxn ang="0">
                  <a:pos x="355" y="622"/>
                </a:cxn>
                <a:cxn ang="0">
                  <a:pos x="395" y="702"/>
                </a:cxn>
                <a:cxn ang="0">
                  <a:pos x="421" y="815"/>
                </a:cxn>
                <a:cxn ang="0">
                  <a:pos x="429" y="1393"/>
                </a:cxn>
                <a:cxn ang="0">
                  <a:pos x="401" y="1453"/>
                </a:cxn>
                <a:cxn ang="0">
                  <a:pos x="451" y="1493"/>
                </a:cxn>
                <a:cxn ang="0">
                  <a:pos x="548" y="1454"/>
                </a:cxn>
                <a:cxn ang="0">
                  <a:pos x="537" y="1361"/>
                </a:cxn>
                <a:cxn ang="0">
                  <a:pos x="571" y="1022"/>
                </a:cxn>
                <a:cxn ang="0">
                  <a:pos x="626" y="942"/>
                </a:cxn>
                <a:cxn ang="0">
                  <a:pos x="676" y="1138"/>
                </a:cxn>
                <a:cxn ang="0">
                  <a:pos x="687" y="1399"/>
                </a:cxn>
                <a:cxn ang="0">
                  <a:pos x="703" y="1466"/>
                </a:cxn>
                <a:cxn ang="0">
                  <a:pos x="817" y="1476"/>
                </a:cxn>
                <a:cxn ang="0">
                  <a:pos x="767" y="1416"/>
                </a:cxn>
                <a:cxn ang="0">
                  <a:pos x="795" y="1385"/>
                </a:cxn>
                <a:cxn ang="0">
                  <a:pos x="779" y="853"/>
                </a:cxn>
                <a:cxn ang="0">
                  <a:pos x="805" y="713"/>
                </a:cxn>
                <a:cxn ang="0">
                  <a:pos x="842" y="677"/>
                </a:cxn>
                <a:cxn ang="0">
                  <a:pos x="851" y="572"/>
                </a:cxn>
                <a:cxn ang="0">
                  <a:pos x="794" y="314"/>
                </a:cxn>
                <a:cxn ang="0">
                  <a:pos x="652" y="215"/>
                </a:cxn>
                <a:cxn ang="0">
                  <a:pos x="655" y="111"/>
                </a:cxn>
              </a:cxnLst>
              <a:rect l="0" t="0" r="r" b="b"/>
              <a:pathLst>
                <a:path w="866" h="1539">
                  <a:moveTo>
                    <a:pt x="648" y="89"/>
                  </a:moveTo>
                  <a:cubicBezTo>
                    <a:pt x="642" y="89"/>
                    <a:pt x="642" y="93"/>
                    <a:pt x="641" y="83"/>
                  </a:cubicBezTo>
                  <a:cubicBezTo>
                    <a:pt x="641" y="73"/>
                    <a:pt x="637" y="58"/>
                    <a:pt x="637" y="56"/>
                  </a:cubicBezTo>
                  <a:cubicBezTo>
                    <a:pt x="636" y="54"/>
                    <a:pt x="637" y="53"/>
                    <a:pt x="635" y="51"/>
                  </a:cubicBezTo>
                  <a:cubicBezTo>
                    <a:pt x="633" y="49"/>
                    <a:pt x="638" y="47"/>
                    <a:pt x="635" y="44"/>
                  </a:cubicBezTo>
                  <a:cubicBezTo>
                    <a:pt x="632" y="42"/>
                    <a:pt x="634" y="40"/>
                    <a:pt x="632" y="38"/>
                  </a:cubicBezTo>
                  <a:cubicBezTo>
                    <a:pt x="630" y="37"/>
                    <a:pt x="631" y="34"/>
                    <a:pt x="629" y="32"/>
                  </a:cubicBezTo>
                  <a:cubicBezTo>
                    <a:pt x="627" y="30"/>
                    <a:pt x="626" y="30"/>
                    <a:pt x="625" y="29"/>
                  </a:cubicBezTo>
                  <a:cubicBezTo>
                    <a:pt x="624" y="29"/>
                    <a:pt x="623" y="26"/>
                    <a:pt x="623" y="25"/>
                  </a:cubicBezTo>
                  <a:cubicBezTo>
                    <a:pt x="622" y="24"/>
                    <a:pt x="620" y="22"/>
                    <a:pt x="618" y="21"/>
                  </a:cubicBezTo>
                  <a:cubicBezTo>
                    <a:pt x="612" y="20"/>
                    <a:pt x="617" y="19"/>
                    <a:pt x="613" y="17"/>
                  </a:cubicBezTo>
                  <a:cubicBezTo>
                    <a:pt x="610" y="15"/>
                    <a:pt x="606" y="12"/>
                    <a:pt x="605" y="12"/>
                  </a:cubicBezTo>
                  <a:cubicBezTo>
                    <a:pt x="604" y="12"/>
                    <a:pt x="600" y="8"/>
                    <a:pt x="598" y="8"/>
                  </a:cubicBezTo>
                  <a:cubicBezTo>
                    <a:pt x="595" y="8"/>
                    <a:pt x="593" y="6"/>
                    <a:pt x="591" y="5"/>
                  </a:cubicBezTo>
                  <a:cubicBezTo>
                    <a:pt x="590" y="4"/>
                    <a:pt x="589" y="4"/>
                    <a:pt x="587" y="4"/>
                  </a:cubicBezTo>
                  <a:cubicBezTo>
                    <a:pt x="586" y="4"/>
                    <a:pt x="583" y="3"/>
                    <a:pt x="582" y="3"/>
                  </a:cubicBezTo>
                  <a:cubicBezTo>
                    <a:pt x="581" y="2"/>
                    <a:pt x="578" y="3"/>
                    <a:pt x="577" y="3"/>
                  </a:cubicBezTo>
                  <a:cubicBezTo>
                    <a:pt x="576" y="3"/>
                    <a:pt x="576" y="0"/>
                    <a:pt x="575" y="1"/>
                  </a:cubicBezTo>
                  <a:cubicBezTo>
                    <a:pt x="573" y="2"/>
                    <a:pt x="571" y="0"/>
                    <a:pt x="569" y="1"/>
                  </a:cubicBezTo>
                  <a:cubicBezTo>
                    <a:pt x="567" y="3"/>
                    <a:pt x="567" y="0"/>
                    <a:pt x="566" y="2"/>
                  </a:cubicBezTo>
                  <a:cubicBezTo>
                    <a:pt x="564" y="3"/>
                    <a:pt x="564" y="2"/>
                    <a:pt x="562" y="2"/>
                  </a:cubicBezTo>
                  <a:cubicBezTo>
                    <a:pt x="559" y="1"/>
                    <a:pt x="559" y="1"/>
                    <a:pt x="558" y="2"/>
                  </a:cubicBezTo>
                  <a:cubicBezTo>
                    <a:pt x="558" y="3"/>
                    <a:pt x="556" y="2"/>
                    <a:pt x="555" y="2"/>
                  </a:cubicBezTo>
                  <a:cubicBezTo>
                    <a:pt x="553" y="3"/>
                    <a:pt x="550" y="2"/>
                    <a:pt x="548" y="4"/>
                  </a:cubicBezTo>
                  <a:cubicBezTo>
                    <a:pt x="547" y="6"/>
                    <a:pt x="543" y="5"/>
                    <a:pt x="542" y="6"/>
                  </a:cubicBezTo>
                  <a:cubicBezTo>
                    <a:pt x="542" y="7"/>
                    <a:pt x="540" y="7"/>
                    <a:pt x="539" y="7"/>
                  </a:cubicBezTo>
                  <a:cubicBezTo>
                    <a:pt x="537" y="7"/>
                    <a:pt x="536" y="8"/>
                    <a:pt x="535" y="9"/>
                  </a:cubicBezTo>
                  <a:cubicBezTo>
                    <a:pt x="534" y="11"/>
                    <a:pt x="529" y="12"/>
                    <a:pt x="529" y="13"/>
                  </a:cubicBezTo>
                  <a:cubicBezTo>
                    <a:pt x="529" y="15"/>
                    <a:pt x="525" y="15"/>
                    <a:pt x="525" y="16"/>
                  </a:cubicBezTo>
                  <a:cubicBezTo>
                    <a:pt x="525" y="18"/>
                    <a:pt x="523" y="17"/>
                    <a:pt x="522" y="18"/>
                  </a:cubicBezTo>
                  <a:cubicBezTo>
                    <a:pt x="521" y="19"/>
                    <a:pt x="518" y="21"/>
                    <a:pt x="517" y="23"/>
                  </a:cubicBezTo>
                  <a:cubicBezTo>
                    <a:pt x="516" y="24"/>
                    <a:pt x="515" y="26"/>
                    <a:pt x="514" y="26"/>
                  </a:cubicBezTo>
                  <a:cubicBezTo>
                    <a:pt x="512" y="27"/>
                    <a:pt x="511" y="29"/>
                    <a:pt x="510" y="30"/>
                  </a:cubicBezTo>
                  <a:cubicBezTo>
                    <a:pt x="509" y="32"/>
                    <a:pt x="509" y="34"/>
                    <a:pt x="508" y="34"/>
                  </a:cubicBezTo>
                  <a:cubicBezTo>
                    <a:pt x="507" y="34"/>
                    <a:pt x="507" y="35"/>
                    <a:pt x="506" y="37"/>
                  </a:cubicBezTo>
                  <a:cubicBezTo>
                    <a:pt x="505" y="38"/>
                    <a:pt x="504" y="39"/>
                    <a:pt x="503" y="40"/>
                  </a:cubicBezTo>
                  <a:cubicBezTo>
                    <a:pt x="501" y="43"/>
                    <a:pt x="502" y="46"/>
                    <a:pt x="500" y="47"/>
                  </a:cubicBezTo>
                  <a:cubicBezTo>
                    <a:pt x="499" y="48"/>
                    <a:pt x="498" y="49"/>
                    <a:pt x="499" y="50"/>
                  </a:cubicBezTo>
                  <a:cubicBezTo>
                    <a:pt x="500" y="52"/>
                    <a:pt x="499" y="53"/>
                    <a:pt x="499" y="54"/>
                  </a:cubicBezTo>
                  <a:cubicBezTo>
                    <a:pt x="498" y="55"/>
                    <a:pt x="498" y="59"/>
                    <a:pt x="498" y="60"/>
                  </a:cubicBezTo>
                  <a:cubicBezTo>
                    <a:pt x="499" y="60"/>
                    <a:pt x="495" y="64"/>
                    <a:pt x="495" y="66"/>
                  </a:cubicBezTo>
                  <a:cubicBezTo>
                    <a:pt x="495" y="68"/>
                    <a:pt x="495" y="74"/>
                    <a:pt x="495" y="75"/>
                  </a:cubicBezTo>
                  <a:cubicBezTo>
                    <a:pt x="495" y="76"/>
                    <a:pt x="495" y="84"/>
                    <a:pt x="495" y="84"/>
                  </a:cubicBezTo>
                  <a:cubicBezTo>
                    <a:pt x="496" y="85"/>
                    <a:pt x="496" y="88"/>
                    <a:pt x="496" y="89"/>
                  </a:cubicBezTo>
                  <a:cubicBezTo>
                    <a:pt x="496" y="90"/>
                    <a:pt x="496" y="93"/>
                    <a:pt x="497" y="93"/>
                  </a:cubicBezTo>
                  <a:cubicBezTo>
                    <a:pt x="498" y="93"/>
                    <a:pt x="498" y="95"/>
                    <a:pt x="498" y="96"/>
                  </a:cubicBezTo>
                  <a:cubicBezTo>
                    <a:pt x="498" y="97"/>
                    <a:pt x="502" y="106"/>
                    <a:pt x="503" y="107"/>
                  </a:cubicBezTo>
                  <a:cubicBezTo>
                    <a:pt x="504" y="108"/>
                    <a:pt x="504" y="108"/>
                    <a:pt x="505" y="110"/>
                  </a:cubicBezTo>
                  <a:cubicBezTo>
                    <a:pt x="505" y="113"/>
                    <a:pt x="501" y="108"/>
                    <a:pt x="500" y="113"/>
                  </a:cubicBezTo>
                  <a:cubicBezTo>
                    <a:pt x="499" y="116"/>
                    <a:pt x="502" y="116"/>
                    <a:pt x="503" y="121"/>
                  </a:cubicBezTo>
                  <a:cubicBezTo>
                    <a:pt x="504" y="124"/>
                    <a:pt x="505" y="123"/>
                    <a:pt x="507" y="137"/>
                  </a:cubicBezTo>
                  <a:cubicBezTo>
                    <a:pt x="507" y="141"/>
                    <a:pt x="509" y="153"/>
                    <a:pt x="514" y="163"/>
                  </a:cubicBezTo>
                  <a:cubicBezTo>
                    <a:pt x="515" y="165"/>
                    <a:pt x="519" y="176"/>
                    <a:pt x="532" y="191"/>
                  </a:cubicBezTo>
                  <a:cubicBezTo>
                    <a:pt x="534" y="193"/>
                    <a:pt x="534" y="191"/>
                    <a:pt x="536" y="200"/>
                  </a:cubicBezTo>
                  <a:cubicBezTo>
                    <a:pt x="537" y="210"/>
                    <a:pt x="537" y="207"/>
                    <a:pt x="535" y="216"/>
                  </a:cubicBezTo>
                  <a:cubicBezTo>
                    <a:pt x="532" y="227"/>
                    <a:pt x="534" y="224"/>
                    <a:pt x="526" y="228"/>
                  </a:cubicBezTo>
                  <a:cubicBezTo>
                    <a:pt x="523" y="230"/>
                    <a:pt x="481" y="258"/>
                    <a:pt x="457" y="269"/>
                  </a:cubicBezTo>
                  <a:cubicBezTo>
                    <a:pt x="452" y="271"/>
                    <a:pt x="430" y="281"/>
                    <a:pt x="414" y="295"/>
                  </a:cubicBezTo>
                  <a:cubicBezTo>
                    <a:pt x="411" y="297"/>
                    <a:pt x="404" y="309"/>
                    <a:pt x="400" y="315"/>
                  </a:cubicBezTo>
                  <a:cubicBezTo>
                    <a:pt x="397" y="321"/>
                    <a:pt x="377" y="361"/>
                    <a:pt x="367" y="449"/>
                  </a:cubicBezTo>
                  <a:cubicBezTo>
                    <a:pt x="366" y="454"/>
                    <a:pt x="366" y="468"/>
                    <a:pt x="363" y="434"/>
                  </a:cubicBezTo>
                  <a:cubicBezTo>
                    <a:pt x="362" y="423"/>
                    <a:pt x="357" y="389"/>
                    <a:pt x="352" y="371"/>
                  </a:cubicBezTo>
                  <a:cubicBezTo>
                    <a:pt x="351" y="368"/>
                    <a:pt x="360" y="360"/>
                    <a:pt x="354" y="352"/>
                  </a:cubicBezTo>
                  <a:cubicBezTo>
                    <a:pt x="348" y="345"/>
                    <a:pt x="353" y="342"/>
                    <a:pt x="346" y="342"/>
                  </a:cubicBezTo>
                  <a:cubicBezTo>
                    <a:pt x="341" y="342"/>
                    <a:pt x="343" y="339"/>
                    <a:pt x="340" y="336"/>
                  </a:cubicBezTo>
                  <a:cubicBezTo>
                    <a:pt x="338" y="332"/>
                    <a:pt x="335" y="330"/>
                    <a:pt x="332" y="328"/>
                  </a:cubicBezTo>
                  <a:cubicBezTo>
                    <a:pt x="329" y="326"/>
                    <a:pt x="327" y="320"/>
                    <a:pt x="321" y="318"/>
                  </a:cubicBezTo>
                  <a:cubicBezTo>
                    <a:pt x="317" y="317"/>
                    <a:pt x="313" y="315"/>
                    <a:pt x="306" y="313"/>
                  </a:cubicBezTo>
                  <a:cubicBezTo>
                    <a:pt x="302" y="311"/>
                    <a:pt x="301" y="308"/>
                    <a:pt x="299" y="306"/>
                  </a:cubicBezTo>
                  <a:cubicBezTo>
                    <a:pt x="301" y="308"/>
                    <a:pt x="307" y="310"/>
                    <a:pt x="310" y="312"/>
                  </a:cubicBezTo>
                  <a:cubicBezTo>
                    <a:pt x="309" y="310"/>
                    <a:pt x="302" y="306"/>
                    <a:pt x="300" y="304"/>
                  </a:cubicBezTo>
                  <a:cubicBezTo>
                    <a:pt x="298" y="302"/>
                    <a:pt x="301" y="301"/>
                    <a:pt x="299" y="296"/>
                  </a:cubicBezTo>
                  <a:cubicBezTo>
                    <a:pt x="296" y="291"/>
                    <a:pt x="294" y="278"/>
                    <a:pt x="286" y="266"/>
                  </a:cubicBezTo>
                  <a:cubicBezTo>
                    <a:pt x="284" y="261"/>
                    <a:pt x="273" y="243"/>
                    <a:pt x="272" y="231"/>
                  </a:cubicBezTo>
                  <a:cubicBezTo>
                    <a:pt x="272" y="219"/>
                    <a:pt x="270" y="183"/>
                    <a:pt x="270" y="176"/>
                  </a:cubicBezTo>
                  <a:cubicBezTo>
                    <a:pt x="270" y="169"/>
                    <a:pt x="262" y="122"/>
                    <a:pt x="261" y="117"/>
                  </a:cubicBezTo>
                  <a:cubicBezTo>
                    <a:pt x="260" y="111"/>
                    <a:pt x="256" y="102"/>
                    <a:pt x="253" y="97"/>
                  </a:cubicBezTo>
                  <a:cubicBezTo>
                    <a:pt x="251" y="91"/>
                    <a:pt x="248" y="83"/>
                    <a:pt x="246" y="79"/>
                  </a:cubicBezTo>
                  <a:cubicBezTo>
                    <a:pt x="243" y="75"/>
                    <a:pt x="227" y="54"/>
                    <a:pt x="214" y="49"/>
                  </a:cubicBezTo>
                  <a:cubicBezTo>
                    <a:pt x="209" y="47"/>
                    <a:pt x="200" y="37"/>
                    <a:pt x="191" y="40"/>
                  </a:cubicBezTo>
                  <a:cubicBezTo>
                    <a:pt x="187" y="41"/>
                    <a:pt x="176" y="36"/>
                    <a:pt x="170" y="37"/>
                  </a:cubicBezTo>
                  <a:cubicBezTo>
                    <a:pt x="163" y="39"/>
                    <a:pt x="143" y="47"/>
                    <a:pt x="135" y="52"/>
                  </a:cubicBezTo>
                  <a:cubicBezTo>
                    <a:pt x="131" y="56"/>
                    <a:pt x="103" y="72"/>
                    <a:pt x="95" y="118"/>
                  </a:cubicBezTo>
                  <a:cubicBezTo>
                    <a:pt x="95" y="123"/>
                    <a:pt x="87" y="167"/>
                    <a:pt x="88" y="172"/>
                  </a:cubicBezTo>
                  <a:cubicBezTo>
                    <a:pt x="89" y="177"/>
                    <a:pt x="87" y="197"/>
                    <a:pt x="87" y="201"/>
                  </a:cubicBezTo>
                  <a:cubicBezTo>
                    <a:pt x="86" y="206"/>
                    <a:pt x="81" y="243"/>
                    <a:pt x="79" y="249"/>
                  </a:cubicBezTo>
                  <a:cubicBezTo>
                    <a:pt x="77" y="254"/>
                    <a:pt x="73" y="271"/>
                    <a:pt x="69" y="277"/>
                  </a:cubicBezTo>
                  <a:cubicBezTo>
                    <a:pt x="65" y="283"/>
                    <a:pt x="68" y="281"/>
                    <a:pt x="63" y="284"/>
                  </a:cubicBezTo>
                  <a:cubicBezTo>
                    <a:pt x="59" y="286"/>
                    <a:pt x="50" y="291"/>
                    <a:pt x="32" y="301"/>
                  </a:cubicBezTo>
                  <a:cubicBezTo>
                    <a:pt x="25" y="305"/>
                    <a:pt x="28" y="301"/>
                    <a:pt x="23" y="304"/>
                  </a:cubicBezTo>
                  <a:cubicBezTo>
                    <a:pt x="18" y="308"/>
                    <a:pt x="16" y="302"/>
                    <a:pt x="15" y="308"/>
                  </a:cubicBezTo>
                  <a:cubicBezTo>
                    <a:pt x="13" y="315"/>
                    <a:pt x="11" y="315"/>
                    <a:pt x="12" y="320"/>
                  </a:cubicBezTo>
                  <a:cubicBezTo>
                    <a:pt x="13" y="325"/>
                    <a:pt x="10" y="337"/>
                    <a:pt x="9" y="342"/>
                  </a:cubicBezTo>
                  <a:cubicBezTo>
                    <a:pt x="8" y="347"/>
                    <a:pt x="0" y="428"/>
                    <a:pt x="4" y="460"/>
                  </a:cubicBezTo>
                  <a:cubicBezTo>
                    <a:pt x="7" y="481"/>
                    <a:pt x="11" y="502"/>
                    <a:pt x="12" y="511"/>
                  </a:cubicBezTo>
                  <a:cubicBezTo>
                    <a:pt x="13" y="516"/>
                    <a:pt x="15" y="530"/>
                    <a:pt x="26" y="548"/>
                  </a:cubicBezTo>
                  <a:cubicBezTo>
                    <a:pt x="28" y="552"/>
                    <a:pt x="28" y="548"/>
                    <a:pt x="25" y="564"/>
                  </a:cubicBezTo>
                  <a:cubicBezTo>
                    <a:pt x="23" y="570"/>
                    <a:pt x="14" y="649"/>
                    <a:pt x="13" y="655"/>
                  </a:cubicBezTo>
                  <a:cubicBezTo>
                    <a:pt x="12" y="661"/>
                    <a:pt x="14" y="697"/>
                    <a:pt x="10" y="712"/>
                  </a:cubicBezTo>
                  <a:cubicBezTo>
                    <a:pt x="8" y="716"/>
                    <a:pt x="6" y="727"/>
                    <a:pt x="7" y="771"/>
                  </a:cubicBezTo>
                  <a:cubicBezTo>
                    <a:pt x="7" y="776"/>
                    <a:pt x="6" y="787"/>
                    <a:pt x="7" y="790"/>
                  </a:cubicBezTo>
                  <a:cubicBezTo>
                    <a:pt x="8" y="793"/>
                    <a:pt x="4" y="798"/>
                    <a:pt x="5" y="800"/>
                  </a:cubicBezTo>
                  <a:cubicBezTo>
                    <a:pt x="7" y="805"/>
                    <a:pt x="9" y="799"/>
                    <a:pt x="7" y="807"/>
                  </a:cubicBezTo>
                  <a:cubicBezTo>
                    <a:pt x="6" y="813"/>
                    <a:pt x="5" y="827"/>
                    <a:pt x="15" y="875"/>
                  </a:cubicBezTo>
                  <a:cubicBezTo>
                    <a:pt x="16" y="880"/>
                    <a:pt x="23" y="925"/>
                    <a:pt x="24" y="1040"/>
                  </a:cubicBezTo>
                  <a:cubicBezTo>
                    <a:pt x="24" y="1043"/>
                    <a:pt x="30" y="1132"/>
                    <a:pt x="29" y="1137"/>
                  </a:cubicBezTo>
                  <a:cubicBezTo>
                    <a:pt x="28" y="1143"/>
                    <a:pt x="27" y="1146"/>
                    <a:pt x="34" y="1148"/>
                  </a:cubicBezTo>
                  <a:cubicBezTo>
                    <a:pt x="41" y="1149"/>
                    <a:pt x="57" y="1154"/>
                    <a:pt x="62" y="1156"/>
                  </a:cubicBezTo>
                  <a:cubicBezTo>
                    <a:pt x="68" y="1158"/>
                    <a:pt x="68" y="1156"/>
                    <a:pt x="68" y="1160"/>
                  </a:cubicBezTo>
                  <a:cubicBezTo>
                    <a:pt x="67" y="1166"/>
                    <a:pt x="65" y="1220"/>
                    <a:pt x="87" y="1288"/>
                  </a:cubicBezTo>
                  <a:cubicBezTo>
                    <a:pt x="89" y="1293"/>
                    <a:pt x="108" y="1373"/>
                    <a:pt x="113" y="1385"/>
                  </a:cubicBezTo>
                  <a:cubicBezTo>
                    <a:pt x="120" y="1399"/>
                    <a:pt x="113" y="1403"/>
                    <a:pt x="118" y="1430"/>
                  </a:cubicBezTo>
                  <a:cubicBezTo>
                    <a:pt x="119" y="1433"/>
                    <a:pt x="117" y="1458"/>
                    <a:pt x="108" y="1479"/>
                  </a:cubicBezTo>
                  <a:cubicBezTo>
                    <a:pt x="107" y="1481"/>
                    <a:pt x="99" y="1498"/>
                    <a:pt x="99" y="1502"/>
                  </a:cubicBezTo>
                  <a:cubicBezTo>
                    <a:pt x="98" y="1505"/>
                    <a:pt x="94" y="1516"/>
                    <a:pt x="113" y="1536"/>
                  </a:cubicBezTo>
                  <a:cubicBezTo>
                    <a:pt x="116" y="1539"/>
                    <a:pt x="139" y="1538"/>
                    <a:pt x="144" y="1537"/>
                  </a:cubicBezTo>
                  <a:cubicBezTo>
                    <a:pt x="156" y="1536"/>
                    <a:pt x="172" y="1524"/>
                    <a:pt x="172" y="1519"/>
                  </a:cubicBezTo>
                  <a:cubicBezTo>
                    <a:pt x="172" y="1514"/>
                    <a:pt x="175" y="1510"/>
                    <a:pt x="174" y="1502"/>
                  </a:cubicBezTo>
                  <a:cubicBezTo>
                    <a:pt x="169" y="1465"/>
                    <a:pt x="168" y="1487"/>
                    <a:pt x="168" y="1474"/>
                  </a:cubicBezTo>
                  <a:cubicBezTo>
                    <a:pt x="168" y="1457"/>
                    <a:pt x="167" y="1459"/>
                    <a:pt x="170" y="1456"/>
                  </a:cubicBezTo>
                  <a:cubicBezTo>
                    <a:pt x="173" y="1452"/>
                    <a:pt x="182" y="1444"/>
                    <a:pt x="171" y="1426"/>
                  </a:cubicBezTo>
                  <a:cubicBezTo>
                    <a:pt x="168" y="1420"/>
                    <a:pt x="171" y="1410"/>
                    <a:pt x="167" y="1402"/>
                  </a:cubicBezTo>
                  <a:cubicBezTo>
                    <a:pt x="164" y="1397"/>
                    <a:pt x="164" y="1343"/>
                    <a:pt x="164" y="1335"/>
                  </a:cubicBezTo>
                  <a:cubicBezTo>
                    <a:pt x="165" y="1330"/>
                    <a:pt x="165" y="1309"/>
                    <a:pt x="174" y="1226"/>
                  </a:cubicBezTo>
                  <a:cubicBezTo>
                    <a:pt x="175" y="1220"/>
                    <a:pt x="174" y="1198"/>
                    <a:pt x="168" y="1164"/>
                  </a:cubicBezTo>
                  <a:cubicBezTo>
                    <a:pt x="167" y="1160"/>
                    <a:pt x="166" y="1161"/>
                    <a:pt x="175" y="1161"/>
                  </a:cubicBezTo>
                  <a:cubicBezTo>
                    <a:pt x="183" y="1161"/>
                    <a:pt x="201" y="1162"/>
                    <a:pt x="207" y="1162"/>
                  </a:cubicBezTo>
                  <a:cubicBezTo>
                    <a:pt x="216" y="1162"/>
                    <a:pt x="216" y="1161"/>
                    <a:pt x="214" y="1166"/>
                  </a:cubicBezTo>
                  <a:cubicBezTo>
                    <a:pt x="212" y="1170"/>
                    <a:pt x="204" y="1205"/>
                    <a:pt x="205" y="1244"/>
                  </a:cubicBezTo>
                  <a:cubicBezTo>
                    <a:pt x="205" y="1249"/>
                    <a:pt x="206" y="1266"/>
                    <a:pt x="213" y="1294"/>
                  </a:cubicBezTo>
                  <a:cubicBezTo>
                    <a:pt x="214" y="1299"/>
                    <a:pt x="216" y="1351"/>
                    <a:pt x="214" y="1372"/>
                  </a:cubicBezTo>
                  <a:cubicBezTo>
                    <a:pt x="214" y="1377"/>
                    <a:pt x="214" y="1400"/>
                    <a:pt x="199" y="1423"/>
                  </a:cubicBezTo>
                  <a:cubicBezTo>
                    <a:pt x="197" y="1426"/>
                    <a:pt x="194" y="1431"/>
                    <a:pt x="196" y="1441"/>
                  </a:cubicBezTo>
                  <a:cubicBezTo>
                    <a:pt x="196" y="1445"/>
                    <a:pt x="195" y="1444"/>
                    <a:pt x="194" y="1445"/>
                  </a:cubicBezTo>
                  <a:cubicBezTo>
                    <a:pt x="192" y="1447"/>
                    <a:pt x="193" y="1449"/>
                    <a:pt x="194" y="1452"/>
                  </a:cubicBezTo>
                  <a:cubicBezTo>
                    <a:pt x="195" y="1456"/>
                    <a:pt x="197" y="1459"/>
                    <a:pt x="199" y="1494"/>
                  </a:cubicBezTo>
                  <a:cubicBezTo>
                    <a:pt x="199" y="1498"/>
                    <a:pt x="198" y="1497"/>
                    <a:pt x="202" y="1498"/>
                  </a:cubicBezTo>
                  <a:cubicBezTo>
                    <a:pt x="206" y="1499"/>
                    <a:pt x="205" y="1500"/>
                    <a:pt x="218" y="1497"/>
                  </a:cubicBezTo>
                  <a:cubicBezTo>
                    <a:pt x="230" y="1494"/>
                    <a:pt x="227" y="1496"/>
                    <a:pt x="228" y="1486"/>
                  </a:cubicBezTo>
                  <a:cubicBezTo>
                    <a:pt x="228" y="1476"/>
                    <a:pt x="227" y="1476"/>
                    <a:pt x="233" y="1479"/>
                  </a:cubicBezTo>
                  <a:cubicBezTo>
                    <a:pt x="238" y="1483"/>
                    <a:pt x="243" y="1486"/>
                    <a:pt x="250" y="1508"/>
                  </a:cubicBezTo>
                  <a:cubicBezTo>
                    <a:pt x="252" y="1514"/>
                    <a:pt x="250" y="1512"/>
                    <a:pt x="252" y="1513"/>
                  </a:cubicBezTo>
                  <a:cubicBezTo>
                    <a:pt x="254" y="1515"/>
                    <a:pt x="251" y="1518"/>
                    <a:pt x="257" y="1520"/>
                  </a:cubicBezTo>
                  <a:cubicBezTo>
                    <a:pt x="263" y="1523"/>
                    <a:pt x="290" y="1531"/>
                    <a:pt x="319" y="1527"/>
                  </a:cubicBezTo>
                  <a:cubicBezTo>
                    <a:pt x="335" y="1525"/>
                    <a:pt x="338" y="1526"/>
                    <a:pt x="340" y="1519"/>
                  </a:cubicBezTo>
                  <a:cubicBezTo>
                    <a:pt x="340" y="1515"/>
                    <a:pt x="338" y="1513"/>
                    <a:pt x="335" y="1510"/>
                  </a:cubicBezTo>
                  <a:cubicBezTo>
                    <a:pt x="331" y="1506"/>
                    <a:pt x="301" y="1480"/>
                    <a:pt x="298" y="1476"/>
                  </a:cubicBezTo>
                  <a:cubicBezTo>
                    <a:pt x="295" y="1472"/>
                    <a:pt x="296" y="1469"/>
                    <a:pt x="288" y="1460"/>
                  </a:cubicBezTo>
                  <a:cubicBezTo>
                    <a:pt x="286" y="1458"/>
                    <a:pt x="279" y="1430"/>
                    <a:pt x="270" y="1417"/>
                  </a:cubicBezTo>
                  <a:cubicBezTo>
                    <a:pt x="268" y="1414"/>
                    <a:pt x="264" y="1402"/>
                    <a:pt x="270" y="1385"/>
                  </a:cubicBezTo>
                  <a:cubicBezTo>
                    <a:pt x="279" y="1361"/>
                    <a:pt x="285" y="1314"/>
                    <a:pt x="298" y="1274"/>
                  </a:cubicBezTo>
                  <a:cubicBezTo>
                    <a:pt x="300" y="1270"/>
                    <a:pt x="318" y="1208"/>
                    <a:pt x="316" y="1161"/>
                  </a:cubicBezTo>
                  <a:cubicBezTo>
                    <a:pt x="316" y="1158"/>
                    <a:pt x="316" y="1159"/>
                    <a:pt x="319" y="1157"/>
                  </a:cubicBezTo>
                  <a:cubicBezTo>
                    <a:pt x="321" y="1155"/>
                    <a:pt x="319" y="1151"/>
                    <a:pt x="319" y="1144"/>
                  </a:cubicBezTo>
                  <a:cubicBezTo>
                    <a:pt x="319" y="1137"/>
                    <a:pt x="323" y="1124"/>
                    <a:pt x="323" y="1109"/>
                  </a:cubicBezTo>
                  <a:cubicBezTo>
                    <a:pt x="323" y="1101"/>
                    <a:pt x="323" y="1047"/>
                    <a:pt x="327" y="1025"/>
                  </a:cubicBezTo>
                  <a:cubicBezTo>
                    <a:pt x="329" y="1017"/>
                    <a:pt x="344" y="929"/>
                    <a:pt x="348" y="858"/>
                  </a:cubicBezTo>
                  <a:cubicBezTo>
                    <a:pt x="348" y="855"/>
                    <a:pt x="348" y="817"/>
                    <a:pt x="343" y="800"/>
                  </a:cubicBezTo>
                  <a:cubicBezTo>
                    <a:pt x="342" y="797"/>
                    <a:pt x="342" y="792"/>
                    <a:pt x="346" y="799"/>
                  </a:cubicBezTo>
                  <a:cubicBezTo>
                    <a:pt x="353" y="812"/>
                    <a:pt x="353" y="817"/>
                    <a:pt x="356" y="806"/>
                  </a:cubicBezTo>
                  <a:cubicBezTo>
                    <a:pt x="358" y="795"/>
                    <a:pt x="356" y="797"/>
                    <a:pt x="354" y="790"/>
                  </a:cubicBezTo>
                  <a:cubicBezTo>
                    <a:pt x="352" y="783"/>
                    <a:pt x="352" y="769"/>
                    <a:pt x="353" y="762"/>
                  </a:cubicBezTo>
                  <a:cubicBezTo>
                    <a:pt x="353" y="755"/>
                    <a:pt x="351" y="720"/>
                    <a:pt x="343" y="697"/>
                  </a:cubicBezTo>
                  <a:cubicBezTo>
                    <a:pt x="342" y="693"/>
                    <a:pt x="332" y="641"/>
                    <a:pt x="322" y="618"/>
                  </a:cubicBezTo>
                  <a:cubicBezTo>
                    <a:pt x="320" y="613"/>
                    <a:pt x="320" y="596"/>
                    <a:pt x="320" y="590"/>
                  </a:cubicBezTo>
                  <a:cubicBezTo>
                    <a:pt x="320" y="586"/>
                    <a:pt x="318" y="589"/>
                    <a:pt x="330" y="582"/>
                  </a:cubicBezTo>
                  <a:cubicBezTo>
                    <a:pt x="333" y="581"/>
                    <a:pt x="339" y="583"/>
                    <a:pt x="342" y="581"/>
                  </a:cubicBezTo>
                  <a:cubicBezTo>
                    <a:pt x="346" y="579"/>
                    <a:pt x="345" y="580"/>
                    <a:pt x="346" y="584"/>
                  </a:cubicBezTo>
                  <a:cubicBezTo>
                    <a:pt x="347" y="594"/>
                    <a:pt x="352" y="595"/>
                    <a:pt x="351" y="600"/>
                  </a:cubicBezTo>
                  <a:cubicBezTo>
                    <a:pt x="349" y="604"/>
                    <a:pt x="349" y="616"/>
                    <a:pt x="355" y="622"/>
                  </a:cubicBezTo>
                  <a:cubicBezTo>
                    <a:pt x="358" y="626"/>
                    <a:pt x="363" y="635"/>
                    <a:pt x="363" y="639"/>
                  </a:cubicBezTo>
                  <a:cubicBezTo>
                    <a:pt x="362" y="644"/>
                    <a:pt x="361" y="649"/>
                    <a:pt x="367" y="654"/>
                  </a:cubicBezTo>
                  <a:cubicBezTo>
                    <a:pt x="371" y="658"/>
                    <a:pt x="375" y="672"/>
                    <a:pt x="376" y="675"/>
                  </a:cubicBezTo>
                  <a:cubicBezTo>
                    <a:pt x="378" y="678"/>
                    <a:pt x="385" y="685"/>
                    <a:pt x="388" y="688"/>
                  </a:cubicBezTo>
                  <a:cubicBezTo>
                    <a:pt x="392" y="691"/>
                    <a:pt x="392" y="694"/>
                    <a:pt x="395" y="702"/>
                  </a:cubicBezTo>
                  <a:cubicBezTo>
                    <a:pt x="397" y="709"/>
                    <a:pt x="399" y="711"/>
                    <a:pt x="400" y="715"/>
                  </a:cubicBezTo>
                  <a:cubicBezTo>
                    <a:pt x="404" y="726"/>
                    <a:pt x="404" y="725"/>
                    <a:pt x="406" y="726"/>
                  </a:cubicBezTo>
                  <a:cubicBezTo>
                    <a:pt x="408" y="727"/>
                    <a:pt x="416" y="736"/>
                    <a:pt x="417" y="750"/>
                  </a:cubicBezTo>
                  <a:cubicBezTo>
                    <a:pt x="417" y="758"/>
                    <a:pt x="412" y="767"/>
                    <a:pt x="416" y="775"/>
                  </a:cubicBezTo>
                  <a:cubicBezTo>
                    <a:pt x="420" y="781"/>
                    <a:pt x="420" y="809"/>
                    <a:pt x="421" y="815"/>
                  </a:cubicBezTo>
                  <a:cubicBezTo>
                    <a:pt x="421" y="822"/>
                    <a:pt x="428" y="868"/>
                    <a:pt x="431" y="920"/>
                  </a:cubicBezTo>
                  <a:cubicBezTo>
                    <a:pt x="431" y="925"/>
                    <a:pt x="439" y="1006"/>
                    <a:pt x="440" y="1077"/>
                  </a:cubicBezTo>
                  <a:cubicBezTo>
                    <a:pt x="440" y="1081"/>
                    <a:pt x="444" y="1142"/>
                    <a:pt x="436" y="1212"/>
                  </a:cubicBezTo>
                  <a:cubicBezTo>
                    <a:pt x="436" y="1219"/>
                    <a:pt x="432" y="1362"/>
                    <a:pt x="431" y="1375"/>
                  </a:cubicBezTo>
                  <a:cubicBezTo>
                    <a:pt x="431" y="1384"/>
                    <a:pt x="428" y="1372"/>
                    <a:pt x="429" y="1393"/>
                  </a:cubicBezTo>
                  <a:cubicBezTo>
                    <a:pt x="429" y="1410"/>
                    <a:pt x="426" y="1406"/>
                    <a:pt x="439" y="1411"/>
                  </a:cubicBezTo>
                  <a:cubicBezTo>
                    <a:pt x="449" y="1415"/>
                    <a:pt x="447" y="1413"/>
                    <a:pt x="444" y="1418"/>
                  </a:cubicBezTo>
                  <a:cubicBezTo>
                    <a:pt x="438" y="1428"/>
                    <a:pt x="431" y="1429"/>
                    <a:pt x="430" y="1432"/>
                  </a:cubicBezTo>
                  <a:cubicBezTo>
                    <a:pt x="428" y="1437"/>
                    <a:pt x="424" y="1434"/>
                    <a:pt x="417" y="1438"/>
                  </a:cubicBezTo>
                  <a:cubicBezTo>
                    <a:pt x="413" y="1440"/>
                    <a:pt x="403" y="1449"/>
                    <a:pt x="401" y="1453"/>
                  </a:cubicBezTo>
                  <a:cubicBezTo>
                    <a:pt x="398" y="1460"/>
                    <a:pt x="390" y="1467"/>
                    <a:pt x="389" y="1470"/>
                  </a:cubicBezTo>
                  <a:cubicBezTo>
                    <a:pt x="388" y="1473"/>
                    <a:pt x="385" y="1473"/>
                    <a:pt x="383" y="1475"/>
                  </a:cubicBezTo>
                  <a:cubicBezTo>
                    <a:pt x="380" y="1477"/>
                    <a:pt x="380" y="1476"/>
                    <a:pt x="379" y="1481"/>
                  </a:cubicBezTo>
                  <a:cubicBezTo>
                    <a:pt x="377" y="1489"/>
                    <a:pt x="375" y="1488"/>
                    <a:pt x="386" y="1490"/>
                  </a:cubicBezTo>
                  <a:cubicBezTo>
                    <a:pt x="392" y="1491"/>
                    <a:pt x="430" y="1494"/>
                    <a:pt x="451" y="1493"/>
                  </a:cubicBezTo>
                  <a:cubicBezTo>
                    <a:pt x="457" y="1493"/>
                    <a:pt x="482" y="1495"/>
                    <a:pt x="496" y="1478"/>
                  </a:cubicBezTo>
                  <a:cubicBezTo>
                    <a:pt x="500" y="1473"/>
                    <a:pt x="498" y="1467"/>
                    <a:pt x="503" y="1463"/>
                  </a:cubicBezTo>
                  <a:cubicBezTo>
                    <a:pt x="503" y="1463"/>
                    <a:pt x="504" y="1464"/>
                    <a:pt x="509" y="1465"/>
                  </a:cubicBezTo>
                  <a:cubicBezTo>
                    <a:pt x="514" y="1467"/>
                    <a:pt x="515" y="1469"/>
                    <a:pt x="527" y="1464"/>
                  </a:cubicBezTo>
                  <a:cubicBezTo>
                    <a:pt x="532" y="1462"/>
                    <a:pt x="546" y="1457"/>
                    <a:pt x="548" y="1454"/>
                  </a:cubicBezTo>
                  <a:cubicBezTo>
                    <a:pt x="551" y="1452"/>
                    <a:pt x="550" y="1451"/>
                    <a:pt x="550" y="1443"/>
                  </a:cubicBezTo>
                  <a:cubicBezTo>
                    <a:pt x="550" y="1423"/>
                    <a:pt x="551" y="1423"/>
                    <a:pt x="546" y="1421"/>
                  </a:cubicBezTo>
                  <a:cubicBezTo>
                    <a:pt x="543" y="1419"/>
                    <a:pt x="543" y="1422"/>
                    <a:pt x="540" y="1413"/>
                  </a:cubicBezTo>
                  <a:cubicBezTo>
                    <a:pt x="536" y="1393"/>
                    <a:pt x="535" y="1402"/>
                    <a:pt x="536" y="1393"/>
                  </a:cubicBezTo>
                  <a:cubicBezTo>
                    <a:pt x="541" y="1362"/>
                    <a:pt x="537" y="1368"/>
                    <a:pt x="537" y="1361"/>
                  </a:cubicBezTo>
                  <a:cubicBezTo>
                    <a:pt x="536" y="1354"/>
                    <a:pt x="534" y="1333"/>
                    <a:pt x="537" y="1305"/>
                  </a:cubicBezTo>
                  <a:cubicBezTo>
                    <a:pt x="537" y="1298"/>
                    <a:pt x="545" y="1239"/>
                    <a:pt x="540" y="1220"/>
                  </a:cubicBezTo>
                  <a:cubicBezTo>
                    <a:pt x="539" y="1215"/>
                    <a:pt x="543" y="1188"/>
                    <a:pt x="544" y="1165"/>
                  </a:cubicBezTo>
                  <a:cubicBezTo>
                    <a:pt x="544" y="1160"/>
                    <a:pt x="545" y="1130"/>
                    <a:pt x="553" y="1098"/>
                  </a:cubicBezTo>
                  <a:cubicBezTo>
                    <a:pt x="555" y="1092"/>
                    <a:pt x="566" y="1058"/>
                    <a:pt x="571" y="1022"/>
                  </a:cubicBezTo>
                  <a:cubicBezTo>
                    <a:pt x="572" y="1015"/>
                    <a:pt x="577" y="979"/>
                    <a:pt x="593" y="910"/>
                  </a:cubicBezTo>
                  <a:cubicBezTo>
                    <a:pt x="594" y="904"/>
                    <a:pt x="598" y="895"/>
                    <a:pt x="600" y="892"/>
                  </a:cubicBezTo>
                  <a:cubicBezTo>
                    <a:pt x="601" y="889"/>
                    <a:pt x="600" y="890"/>
                    <a:pt x="603" y="896"/>
                  </a:cubicBezTo>
                  <a:cubicBezTo>
                    <a:pt x="609" y="907"/>
                    <a:pt x="610" y="903"/>
                    <a:pt x="612" y="911"/>
                  </a:cubicBezTo>
                  <a:cubicBezTo>
                    <a:pt x="613" y="918"/>
                    <a:pt x="620" y="935"/>
                    <a:pt x="626" y="942"/>
                  </a:cubicBezTo>
                  <a:cubicBezTo>
                    <a:pt x="630" y="946"/>
                    <a:pt x="630" y="958"/>
                    <a:pt x="631" y="963"/>
                  </a:cubicBezTo>
                  <a:cubicBezTo>
                    <a:pt x="633" y="968"/>
                    <a:pt x="634" y="973"/>
                    <a:pt x="635" y="982"/>
                  </a:cubicBezTo>
                  <a:cubicBezTo>
                    <a:pt x="636" y="991"/>
                    <a:pt x="641" y="1016"/>
                    <a:pt x="651" y="1041"/>
                  </a:cubicBezTo>
                  <a:cubicBezTo>
                    <a:pt x="654" y="1047"/>
                    <a:pt x="661" y="1085"/>
                    <a:pt x="663" y="1091"/>
                  </a:cubicBezTo>
                  <a:cubicBezTo>
                    <a:pt x="668" y="1106"/>
                    <a:pt x="680" y="1113"/>
                    <a:pt x="676" y="1138"/>
                  </a:cubicBezTo>
                  <a:cubicBezTo>
                    <a:pt x="675" y="1145"/>
                    <a:pt x="682" y="1197"/>
                    <a:pt x="683" y="1202"/>
                  </a:cubicBezTo>
                  <a:cubicBezTo>
                    <a:pt x="684" y="1210"/>
                    <a:pt x="678" y="1230"/>
                    <a:pt x="678" y="1242"/>
                  </a:cubicBezTo>
                  <a:cubicBezTo>
                    <a:pt x="678" y="1248"/>
                    <a:pt x="678" y="1352"/>
                    <a:pt x="679" y="1361"/>
                  </a:cubicBezTo>
                  <a:cubicBezTo>
                    <a:pt x="681" y="1368"/>
                    <a:pt x="676" y="1362"/>
                    <a:pt x="680" y="1374"/>
                  </a:cubicBezTo>
                  <a:cubicBezTo>
                    <a:pt x="687" y="1395"/>
                    <a:pt x="690" y="1395"/>
                    <a:pt x="687" y="1399"/>
                  </a:cubicBezTo>
                  <a:cubicBezTo>
                    <a:pt x="684" y="1403"/>
                    <a:pt x="682" y="1412"/>
                    <a:pt x="680" y="1419"/>
                  </a:cubicBezTo>
                  <a:cubicBezTo>
                    <a:pt x="679" y="1423"/>
                    <a:pt x="679" y="1419"/>
                    <a:pt x="676" y="1422"/>
                  </a:cubicBezTo>
                  <a:cubicBezTo>
                    <a:pt x="673" y="1426"/>
                    <a:pt x="674" y="1427"/>
                    <a:pt x="673" y="1440"/>
                  </a:cubicBezTo>
                  <a:cubicBezTo>
                    <a:pt x="672" y="1453"/>
                    <a:pt x="670" y="1455"/>
                    <a:pt x="680" y="1459"/>
                  </a:cubicBezTo>
                  <a:cubicBezTo>
                    <a:pt x="698" y="1469"/>
                    <a:pt x="695" y="1469"/>
                    <a:pt x="703" y="1466"/>
                  </a:cubicBezTo>
                  <a:cubicBezTo>
                    <a:pt x="708" y="1464"/>
                    <a:pt x="708" y="1463"/>
                    <a:pt x="709" y="1468"/>
                  </a:cubicBezTo>
                  <a:cubicBezTo>
                    <a:pt x="710" y="1472"/>
                    <a:pt x="705" y="1478"/>
                    <a:pt x="712" y="1484"/>
                  </a:cubicBezTo>
                  <a:cubicBezTo>
                    <a:pt x="719" y="1489"/>
                    <a:pt x="730" y="1505"/>
                    <a:pt x="795" y="1494"/>
                  </a:cubicBezTo>
                  <a:cubicBezTo>
                    <a:pt x="817" y="1491"/>
                    <a:pt x="821" y="1492"/>
                    <a:pt x="820" y="1485"/>
                  </a:cubicBezTo>
                  <a:cubicBezTo>
                    <a:pt x="820" y="1478"/>
                    <a:pt x="821" y="1478"/>
                    <a:pt x="817" y="1476"/>
                  </a:cubicBezTo>
                  <a:cubicBezTo>
                    <a:pt x="813" y="1474"/>
                    <a:pt x="812" y="1474"/>
                    <a:pt x="809" y="1468"/>
                  </a:cubicBezTo>
                  <a:cubicBezTo>
                    <a:pt x="806" y="1463"/>
                    <a:pt x="804" y="1457"/>
                    <a:pt x="799" y="1454"/>
                  </a:cubicBezTo>
                  <a:cubicBezTo>
                    <a:pt x="795" y="1452"/>
                    <a:pt x="788" y="1445"/>
                    <a:pt x="783" y="1439"/>
                  </a:cubicBezTo>
                  <a:cubicBezTo>
                    <a:pt x="780" y="1436"/>
                    <a:pt x="778" y="1434"/>
                    <a:pt x="776" y="1432"/>
                  </a:cubicBezTo>
                  <a:cubicBezTo>
                    <a:pt x="772" y="1429"/>
                    <a:pt x="771" y="1420"/>
                    <a:pt x="767" y="1416"/>
                  </a:cubicBezTo>
                  <a:cubicBezTo>
                    <a:pt x="766" y="1414"/>
                    <a:pt x="772" y="1418"/>
                    <a:pt x="768" y="1410"/>
                  </a:cubicBezTo>
                  <a:cubicBezTo>
                    <a:pt x="764" y="1400"/>
                    <a:pt x="764" y="1401"/>
                    <a:pt x="767" y="1401"/>
                  </a:cubicBezTo>
                  <a:cubicBezTo>
                    <a:pt x="768" y="1400"/>
                    <a:pt x="774" y="1399"/>
                    <a:pt x="778" y="1397"/>
                  </a:cubicBezTo>
                  <a:cubicBezTo>
                    <a:pt x="782" y="1396"/>
                    <a:pt x="787" y="1395"/>
                    <a:pt x="791" y="1393"/>
                  </a:cubicBezTo>
                  <a:cubicBezTo>
                    <a:pt x="795" y="1392"/>
                    <a:pt x="795" y="1392"/>
                    <a:pt x="795" y="1385"/>
                  </a:cubicBezTo>
                  <a:cubicBezTo>
                    <a:pt x="794" y="1378"/>
                    <a:pt x="794" y="1369"/>
                    <a:pt x="793" y="1366"/>
                  </a:cubicBezTo>
                  <a:cubicBezTo>
                    <a:pt x="793" y="1363"/>
                    <a:pt x="791" y="1368"/>
                    <a:pt x="791" y="1359"/>
                  </a:cubicBezTo>
                  <a:cubicBezTo>
                    <a:pt x="791" y="1349"/>
                    <a:pt x="789" y="1263"/>
                    <a:pt x="777" y="1166"/>
                  </a:cubicBezTo>
                  <a:cubicBezTo>
                    <a:pt x="777" y="1159"/>
                    <a:pt x="769" y="1075"/>
                    <a:pt x="773" y="1019"/>
                  </a:cubicBezTo>
                  <a:cubicBezTo>
                    <a:pt x="773" y="1013"/>
                    <a:pt x="773" y="924"/>
                    <a:pt x="779" y="853"/>
                  </a:cubicBezTo>
                  <a:cubicBezTo>
                    <a:pt x="780" y="846"/>
                    <a:pt x="781" y="767"/>
                    <a:pt x="785" y="745"/>
                  </a:cubicBezTo>
                  <a:cubicBezTo>
                    <a:pt x="787" y="736"/>
                    <a:pt x="788" y="738"/>
                    <a:pt x="788" y="729"/>
                  </a:cubicBezTo>
                  <a:cubicBezTo>
                    <a:pt x="788" y="726"/>
                    <a:pt x="790" y="725"/>
                    <a:pt x="792" y="722"/>
                  </a:cubicBezTo>
                  <a:cubicBezTo>
                    <a:pt x="794" y="719"/>
                    <a:pt x="799" y="725"/>
                    <a:pt x="802" y="714"/>
                  </a:cubicBezTo>
                  <a:cubicBezTo>
                    <a:pt x="803" y="709"/>
                    <a:pt x="803" y="711"/>
                    <a:pt x="805" y="713"/>
                  </a:cubicBezTo>
                  <a:cubicBezTo>
                    <a:pt x="807" y="714"/>
                    <a:pt x="808" y="714"/>
                    <a:pt x="811" y="713"/>
                  </a:cubicBezTo>
                  <a:cubicBezTo>
                    <a:pt x="813" y="712"/>
                    <a:pt x="813" y="712"/>
                    <a:pt x="811" y="708"/>
                  </a:cubicBezTo>
                  <a:cubicBezTo>
                    <a:pt x="808" y="703"/>
                    <a:pt x="808" y="701"/>
                    <a:pt x="810" y="694"/>
                  </a:cubicBezTo>
                  <a:cubicBezTo>
                    <a:pt x="817" y="671"/>
                    <a:pt x="814" y="677"/>
                    <a:pt x="821" y="677"/>
                  </a:cubicBezTo>
                  <a:cubicBezTo>
                    <a:pt x="826" y="678"/>
                    <a:pt x="840" y="678"/>
                    <a:pt x="842" y="677"/>
                  </a:cubicBezTo>
                  <a:cubicBezTo>
                    <a:pt x="844" y="676"/>
                    <a:pt x="846" y="669"/>
                    <a:pt x="846" y="665"/>
                  </a:cubicBezTo>
                  <a:cubicBezTo>
                    <a:pt x="846" y="661"/>
                    <a:pt x="852" y="653"/>
                    <a:pt x="846" y="639"/>
                  </a:cubicBezTo>
                  <a:cubicBezTo>
                    <a:pt x="844" y="635"/>
                    <a:pt x="847" y="615"/>
                    <a:pt x="845" y="611"/>
                  </a:cubicBezTo>
                  <a:cubicBezTo>
                    <a:pt x="844" y="608"/>
                    <a:pt x="850" y="588"/>
                    <a:pt x="851" y="584"/>
                  </a:cubicBezTo>
                  <a:cubicBezTo>
                    <a:pt x="851" y="580"/>
                    <a:pt x="851" y="576"/>
                    <a:pt x="851" y="572"/>
                  </a:cubicBezTo>
                  <a:cubicBezTo>
                    <a:pt x="851" y="568"/>
                    <a:pt x="853" y="567"/>
                    <a:pt x="855" y="562"/>
                  </a:cubicBezTo>
                  <a:cubicBezTo>
                    <a:pt x="856" y="559"/>
                    <a:pt x="866" y="532"/>
                    <a:pt x="854" y="502"/>
                  </a:cubicBezTo>
                  <a:cubicBezTo>
                    <a:pt x="853" y="498"/>
                    <a:pt x="842" y="468"/>
                    <a:pt x="840" y="464"/>
                  </a:cubicBezTo>
                  <a:cubicBezTo>
                    <a:pt x="838" y="459"/>
                    <a:pt x="840" y="454"/>
                    <a:pt x="834" y="431"/>
                  </a:cubicBezTo>
                  <a:cubicBezTo>
                    <a:pt x="831" y="424"/>
                    <a:pt x="812" y="348"/>
                    <a:pt x="794" y="314"/>
                  </a:cubicBezTo>
                  <a:cubicBezTo>
                    <a:pt x="792" y="309"/>
                    <a:pt x="787" y="297"/>
                    <a:pt x="784" y="294"/>
                  </a:cubicBezTo>
                  <a:cubicBezTo>
                    <a:pt x="781" y="291"/>
                    <a:pt x="787" y="294"/>
                    <a:pt x="776" y="287"/>
                  </a:cubicBezTo>
                  <a:cubicBezTo>
                    <a:pt x="771" y="284"/>
                    <a:pt x="729" y="265"/>
                    <a:pt x="680" y="234"/>
                  </a:cubicBezTo>
                  <a:cubicBezTo>
                    <a:pt x="674" y="231"/>
                    <a:pt x="659" y="223"/>
                    <a:pt x="655" y="222"/>
                  </a:cubicBezTo>
                  <a:cubicBezTo>
                    <a:pt x="653" y="221"/>
                    <a:pt x="654" y="220"/>
                    <a:pt x="652" y="215"/>
                  </a:cubicBezTo>
                  <a:cubicBezTo>
                    <a:pt x="649" y="210"/>
                    <a:pt x="644" y="203"/>
                    <a:pt x="642" y="199"/>
                  </a:cubicBezTo>
                  <a:cubicBezTo>
                    <a:pt x="640" y="196"/>
                    <a:pt x="640" y="197"/>
                    <a:pt x="640" y="187"/>
                  </a:cubicBezTo>
                  <a:cubicBezTo>
                    <a:pt x="640" y="177"/>
                    <a:pt x="639" y="150"/>
                    <a:pt x="639" y="144"/>
                  </a:cubicBezTo>
                  <a:cubicBezTo>
                    <a:pt x="639" y="139"/>
                    <a:pt x="640" y="148"/>
                    <a:pt x="647" y="136"/>
                  </a:cubicBezTo>
                  <a:cubicBezTo>
                    <a:pt x="651" y="129"/>
                    <a:pt x="653" y="125"/>
                    <a:pt x="655" y="111"/>
                  </a:cubicBezTo>
                  <a:cubicBezTo>
                    <a:pt x="656" y="98"/>
                    <a:pt x="652" y="89"/>
                    <a:pt x="648" y="89"/>
                  </a:cubicBezTo>
                  <a:close/>
                </a:path>
              </a:pathLst>
            </a:custGeom>
            <a:solidFill>
              <a:schemeClr val="tx1"/>
            </a:solidFill>
            <a:ln>
              <a:solidFill>
                <a:srgbClr val="000000"/>
              </a:solidFill>
            </a:ln>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lvl="1" algn="ctr"/>
              <a:endParaRPr lang="en-US" spc="-50" dirty="0">
                <a:solidFill>
                  <a:srgbClr val="FFFFFF"/>
                </a:solidFill>
              </a:endParaRPr>
            </a:p>
          </p:txBody>
        </p:sp>
        <p:pic>
          <p:nvPicPr>
            <p:cNvPr id="85" name="Picture 4" descr="C:\Users\jareda\Pictures\DVD_ART35\Icons - Illustrations\_WINDOWS SERVER ICONS\Data\Table with Data Blue spreadsheet document.png"/>
            <p:cNvPicPr>
              <a:picLocks noChangeAspect="1" noChangeArrowheads="1"/>
            </p:cNvPicPr>
            <p:nvPr/>
          </p:nvPicPr>
          <p:blipFill>
            <a:blip r:embed="rId5" cstate="screen"/>
            <a:srcRect/>
            <a:stretch>
              <a:fillRect/>
            </a:stretch>
          </p:blipFill>
          <p:spPr bwMode="auto">
            <a:xfrm>
              <a:off x="6997700" y="3929575"/>
              <a:ext cx="939800" cy="776850"/>
            </a:xfrm>
            <a:prstGeom prst="rect">
              <a:avLst/>
            </a:prstGeom>
            <a:noFill/>
            <a:ln w="3175">
              <a:solidFill>
                <a:srgbClr val="000000"/>
              </a:solidFill>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86" name="Picture 3" descr="C:\Users\jareda\Pictures\DVD_ART35\Icons - Illustrations\_WINDOWS SERVER ICONS\Misc\Database cylinder.png"/>
            <p:cNvPicPr>
              <a:picLocks noChangeAspect="1" noChangeArrowheads="1"/>
            </p:cNvPicPr>
            <p:nvPr/>
          </p:nvPicPr>
          <p:blipFill>
            <a:blip r:embed="rId6" cstate="screen">
              <a:duotone>
                <a:prstClr val="black"/>
                <a:schemeClr val="accent6">
                  <a:tint val="45000"/>
                  <a:satMod val="400000"/>
                </a:schemeClr>
              </a:duotone>
              <a:lum contrast="40000"/>
            </a:blip>
            <a:srcRect/>
            <a:stretch>
              <a:fillRect/>
            </a:stretch>
          </p:blipFill>
          <p:spPr bwMode="auto">
            <a:xfrm>
              <a:off x="7757991" y="4175162"/>
              <a:ext cx="557062" cy="633586"/>
            </a:xfrm>
            <a:prstGeom prst="rect">
              <a:avLst/>
            </a:prstGeom>
            <a:noFill/>
            <a:effectLst>
              <a:outerShdw blurRad="76200" dir="13500000" sy="23000" kx="1200000" algn="br" rotWithShape="0">
                <a:prstClr val="black">
                  <a:alpha val="20000"/>
                </a:prstClr>
              </a:outerShdw>
            </a:effectLst>
          </p:spPr>
        </p:pic>
        <p:pic>
          <p:nvPicPr>
            <p:cNvPr id="87" name="Picture 3" descr="C:\Users\jareda\Pictures\DVD_ART35\Icons - Illustrations\_WINDOWS SERVER ICONS\Misc\Database cylinder.png"/>
            <p:cNvPicPr>
              <a:picLocks noChangeAspect="1" noChangeArrowheads="1"/>
            </p:cNvPicPr>
            <p:nvPr/>
          </p:nvPicPr>
          <p:blipFill>
            <a:blip r:embed="rId6" cstate="screen">
              <a:duotone>
                <a:prstClr val="black"/>
                <a:schemeClr val="accent3">
                  <a:tint val="45000"/>
                  <a:satMod val="400000"/>
                </a:schemeClr>
              </a:duotone>
              <a:lum bright="-10000"/>
            </a:blip>
            <a:srcRect/>
            <a:stretch>
              <a:fillRect/>
            </a:stretch>
          </p:blipFill>
          <p:spPr bwMode="auto">
            <a:xfrm>
              <a:off x="8099935" y="4382914"/>
              <a:ext cx="557062" cy="633586"/>
            </a:xfrm>
            <a:prstGeom prst="rect">
              <a:avLst/>
            </a:prstGeom>
            <a:noFill/>
            <a:effectLst>
              <a:outerShdw blurRad="76200" dir="13500000" sy="23000" kx="1200000" algn="br" rotWithShape="0">
                <a:prstClr val="black">
                  <a:alpha val="20000"/>
                </a:prstClr>
              </a:outerShdw>
            </a:effectLst>
          </p:spPr>
        </p:pic>
        <p:pic>
          <p:nvPicPr>
            <p:cNvPr id="88" name="Picture 3" descr="C:\Users\jareda\Pictures\DVD_ART35\Icons - Illustrations\_WINDOWS SERVER ICONS\Misc\Database cylinder.png"/>
            <p:cNvPicPr>
              <a:picLocks noChangeAspect="1" noChangeArrowheads="1"/>
            </p:cNvPicPr>
            <p:nvPr/>
          </p:nvPicPr>
          <p:blipFill>
            <a:blip r:embed="rId7" cstate="screen">
              <a:duotone>
                <a:prstClr val="black"/>
                <a:schemeClr val="accent5">
                  <a:tint val="45000"/>
                  <a:satMod val="400000"/>
                </a:schemeClr>
              </a:duotone>
            </a:blip>
            <a:srcRect/>
            <a:stretch>
              <a:fillRect/>
            </a:stretch>
          </p:blipFill>
          <p:spPr bwMode="auto">
            <a:xfrm>
              <a:off x="7655640" y="4500810"/>
              <a:ext cx="455052" cy="517563"/>
            </a:xfrm>
            <a:prstGeom prst="rect">
              <a:avLst/>
            </a:prstGeom>
            <a:noFill/>
            <a:effectLst>
              <a:outerShdw blurRad="76200" dir="13500000" sy="23000" kx="1200000" algn="br" rotWithShape="0">
                <a:prstClr val="black">
                  <a:alpha val="20000"/>
                </a:prstClr>
              </a:outerShdw>
            </a:effectLst>
          </p:spPr>
        </p:pic>
      </p:grpSp>
      <p:sp>
        <p:nvSpPr>
          <p:cNvPr id="7" name="Bent Arrow 6"/>
          <p:cNvSpPr/>
          <p:nvPr/>
        </p:nvSpPr>
        <p:spPr bwMode="auto">
          <a:xfrm rot="5400000">
            <a:off x="6877297" y="895102"/>
            <a:ext cx="494803" cy="1600199"/>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90" name="Bent Arrow 89"/>
          <p:cNvSpPr/>
          <p:nvPr/>
        </p:nvSpPr>
        <p:spPr bwMode="auto">
          <a:xfrm rot="5400000" flipV="1">
            <a:off x="4103872" y="1082098"/>
            <a:ext cx="494803" cy="1203453"/>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8" name="Right Arrow 7"/>
          <p:cNvSpPr/>
          <p:nvPr/>
        </p:nvSpPr>
        <p:spPr bwMode="auto">
          <a:xfrm rot="5400000">
            <a:off x="3627590" y="2468411"/>
            <a:ext cx="469593" cy="257176"/>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96" name="Right Arrow 95"/>
          <p:cNvSpPr/>
          <p:nvPr/>
        </p:nvSpPr>
        <p:spPr bwMode="auto">
          <a:xfrm rot="5400000">
            <a:off x="7561414" y="2474610"/>
            <a:ext cx="469593" cy="257176"/>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991986941"/>
      </p:ext>
    </p:extLst>
  </p:cSld>
  <p:clrMapOvr>
    <a:masterClrMapping/>
  </p:clrMapOvr>
  <p:transition advTm="164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43198"/>
          </a:xfrm>
        </p:spPr>
        <p:txBody>
          <a:bodyPr/>
          <a:lstStyle/>
          <a:p>
            <a:r>
              <a:rPr lang="en-US" sz="3200" dirty="0" smtClean="0"/>
              <a:t>Richer extensibility for FAST Search for SharePoint</a:t>
            </a:r>
            <a:endParaRPr lang="en-US" sz="3200" dirty="0"/>
          </a:p>
        </p:txBody>
      </p:sp>
      <p:sp>
        <p:nvSpPr>
          <p:cNvPr id="6" name="Content Placeholder 5"/>
          <p:cNvSpPr>
            <a:spLocks noGrp="1"/>
          </p:cNvSpPr>
          <p:nvPr>
            <p:ph idx="1"/>
          </p:nvPr>
        </p:nvSpPr>
        <p:spPr>
          <a:xfrm>
            <a:off x="381000" y="1447799"/>
            <a:ext cx="8382000" cy="4401205"/>
          </a:xfrm>
        </p:spPr>
        <p:txBody>
          <a:bodyPr/>
          <a:lstStyle/>
          <a:p>
            <a:r>
              <a:rPr lang="en-US" sz="2000" dirty="0" smtClean="0"/>
              <a:t>Configurable and extensible content processing</a:t>
            </a:r>
          </a:p>
          <a:p>
            <a:pPr lvl="1"/>
            <a:r>
              <a:rPr lang="en-US" sz="1800" dirty="0" smtClean="0"/>
              <a:t>Custom property extractors; Pipeline configuration &amp; extension</a:t>
            </a:r>
          </a:p>
          <a:p>
            <a:r>
              <a:rPr lang="en-US" sz="2000" dirty="0" smtClean="0"/>
              <a:t>FQL (FAST Query Language)</a:t>
            </a:r>
          </a:p>
          <a:p>
            <a:pPr lvl="1"/>
            <a:r>
              <a:rPr lang="en-US" sz="1800" dirty="0" smtClean="0"/>
              <a:t>Extensive relevance control per query (</a:t>
            </a:r>
            <a:r>
              <a:rPr lang="en-US" sz="1800" dirty="0" err="1" smtClean="0"/>
              <a:t>Xrank</a:t>
            </a:r>
            <a:r>
              <a:rPr lang="en-US" sz="1800" dirty="0" smtClean="0"/>
              <a:t>); Multilevel sorting and formula sorting; Near () and symbolic searching</a:t>
            </a:r>
          </a:p>
          <a:p>
            <a:r>
              <a:rPr lang="en-US" sz="2000" dirty="0" smtClean="0"/>
              <a:t>Additional capabilities for custom rank models</a:t>
            </a:r>
          </a:p>
          <a:p>
            <a:pPr lvl="1"/>
            <a:r>
              <a:rPr lang="en-US" sz="1800" dirty="0" smtClean="0"/>
              <a:t>Anchor Authority; Query Authority (click-through); Freshness; Quality (based on value on specific managed properties); Full-text index rank</a:t>
            </a:r>
          </a:p>
          <a:p>
            <a:r>
              <a:rPr lang="en-US" sz="2000" dirty="0" smtClean="0"/>
              <a:t>Extensions to Query Object Model and Web Service</a:t>
            </a:r>
          </a:p>
          <a:p>
            <a:pPr lvl="1"/>
            <a:r>
              <a:rPr lang="en-US" sz="1800" dirty="0" smtClean="0"/>
              <a:t>Refinement</a:t>
            </a:r>
            <a:r>
              <a:rPr lang="nb-NO" sz="1800" dirty="0" smtClean="0"/>
              <a:t>; </a:t>
            </a:r>
            <a:r>
              <a:rPr lang="en-US" sz="1800" dirty="0" smtClean="0"/>
              <a:t>Sorting</a:t>
            </a:r>
            <a:r>
              <a:rPr lang="nb-NO" sz="1800" dirty="0" smtClean="0"/>
              <a:t>; </a:t>
            </a:r>
            <a:r>
              <a:rPr lang="en-US" sz="1800" dirty="0" smtClean="0"/>
              <a:t>Find Similar</a:t>
            </a:r>
            <a:r>
              <a:rPr lang="nb-NO" sz="1800" dirty="0" smtClean="0"/>
              <a:t>; </a:t>
            </a:r>
            <a:r>
              <a:rPr lang="en-US" sz="1800" dirty="0" smtClean="0"/>
              <a:t>User Context</a:t>
            </a:r>
            <a:r>
              <a:rPr lang="nb-NO" sz="1800" dirty="0" smtClean="0"/>
              <a:t>; </a:t>
            </a:r>
            <a:r>
              <a:rPr lang="en-US" sz="1800" dirty="0" smtClean="0"/>
              <a:t>Filter (FQL, restriction on query, more “advanced scope”); Visual Best Bets</a:t>
            </a:r>
            <a:r>
              <a:rPr lang="nb-NO" sz="1800" dirty="0" smtClean="0"/>
              <a:t>; </a:t>
            </a:r>
            <a:r>
              <a:rPr lang="en-US" sz="1800" dirty="0" smtClean="0"/>
              <a:t>Zero result handling (resubmit flags)</a:t>
            </a:r>
            <a:r>
              <a:rPr lang="nb-NO" sz="1800" dirty="0" smtClean="0"/>
              <a:t>; </a:t>
            </a:r>
            <a:r>
              <a:rPr lang="en-US" sz="1800" dirty="0" smtClean="0"/>
              <a:t>Spellchecking (did you mean, automatically re-write query)</a:t>
            </a:r>
          </a:p>
          <a:p>
            <a:r>
              <a:rPr lang="en-US" sz="2000" dirty="0" smtClean="0"/>
              <a:t>Extensions to shared Web Parts</a:t>
            </a:r>
          </a:p>
          <a:p>
            <a:pPr lvl="1"/>
            <a:r>
              <a:rPr lang="en-US" sz="1800" dirty="0" smtClean="0"/>
              <a:t>Core results Web Part; Search Action </a:t>
            </a:r>
            <a:r>
              <a:rPr lang="en-US" sz="1800" dirty="0" err="1" smtClean="0"/>
              <a:t>WebPart</a:t>
            </a:r>
            <a:endParaRPr lang="en-US" sz="1800" dirty="0" smtClean="0"/>
          </a:p>
        </p:txBody>
      </p:sp>
      <p:sp>
        <p:nvSpPr>
          <p:cNvPr id="4" name="Text Placeholder 4"/>
          <p:cNvSpPr txBox="1">
            <a:spLocks/>
          </p:cNvSpPr>
          <p:nvPr/>
        </p:nvSpPr>
        <p:spPr>
          <a:xfrm>
            <a:off x="382588" y="615203"/>
            <a:ext cx="8385048" cy="332399"/>
          </a:xfrm>
          <a:prstGeom prst="rect">
            <a:avLst/>
          </a:prstGeom>
        </p:spPr>
        <p:txBody>
          <a:bodyPr/>
          <a:lstStyle/>
          <a:p>
            <a:pPr marL="383630" marR="0" lvl="0" indent="-383630" algn="l" defTabSz="761939" rtl="0" eaLnBrk="1" fontAlgn="auto" latinLnBrk="0" hangingPunct="1">
              <a:lnSpc>
                <a:spcPct val="90000"/>
              </a:lnSpc>
              <a:spcBef>
                <a:spcPct val="20000"/>
              </a:spcBef>
              <a:spcAft>
                <a:spcPts val="0"/>
              </a:spcAft>
              <a:buClrTx/>
              <a:buSzPct val="80000"/>
              <a:tabLst/>
              <a:defRPr/>
            </a:pPr>
            <a:r>
              <a:rPr lang="en-US" sz="2400" kern="0" spc="-83" noProof="0" dirty="0" smtClean="0">
                <a:solidFill>
                  <a:schemeClr val="tx2"/>
                </a:solidFill>
                <a:latin typeface="Segoe Light" charset="0"/>
              </a:rPr>
              <a:t>Extensions for high-end search capabilities</a:t>
            </a:r>
            <a:endParaRPr kumimoji="0" lang="nb-NO" sz="2400" b="0" i="0" u="none" strike="noStrike" kern="0" cap="none" spc="-83" normalizeH="0" baseline="0" noProof="0" dirty="0">
              <a:ln>
                <a:noFill/>
              </a:ln>
              <a:solidFill>
                <a:schemeClr val="tx2"/>
              </a:solidFill>
              <a:effectLst/>
              <a:uLnTx/>
              <a:uFillTx/>
              <a:latin typeface="Segoe Light" charset="0"/>
            </a:endParaRPr>
          </a:p>
        </p:txBody>
      </p:sp>
    </p:spTree>
    <p:extLst>
      <p:ext uri="{BB962C8B-B14F-4D97-AF65-F5344CB8AC3E}">
        <p14:creationId xmlns:p14="http://schemas.microsoft.com/office/powerpoint/2010/main" val="1003607397"/>
      </p:ext>
    </p:extLst>
  </p:cSld>
  <p:clrMapOvr>
    <a:masterClrMapping/>
  </p:clrMapOvr>
  <p:transition advTm="111078">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997196"/>
          </a:xfrm>
        </p:spPr>
        <p:txBody>
          <a:bodyPr/>
          <a:lstStyle/>
          <a:p>
            <a:r>
              <a:rPr lang="en-US" sz="4000" dirty="0" smtClean="0"/>
              <a:t>FAST Search for SharePoint</a:t>
            </a:r>
            <a:br>
              <a:rPr lang="en-US" sz="4000" dirty="0" smtClean="0"/>
            </a:br>
            <a:r>
              <a:rPr lang="en-US" sz="3200" dirty="0">
                <a:gradFill>
                  <a:gsLst>
                    <a:gs pos="50000">
                      <a:schemeClr val="tx2"/>
                    </a:gs>
                    <a:gs pos="100000">
                      <a:schemeClr val="tx2"/>
                    </a:gs>
                  </a:gsLst>
                  <a:lin ang="5400000" scaled="0"/>
                </a:gradFill>
              </a:rPr>
              <a:t>Summary of architectural </a:t>
            </a:r>
            <a:r>
              <a:rPr lang="en-US" sz="3200" dirty="0" smtClean="0">
                <a:gradFill>
                  <a:gsLst>
                    <a:gs pos="50000">
                      <a:schemeClr val="tx2"/>
                    </a:gs>
                    <a:gs pos="100000">
                      <a:schemeClr val="tx2"/>
                    </a:gs>
                  </a:gsLst>
                  <a:lin ang="5400000" scaled="0"/>
                </a:gradFill>
              </a:rPr>
              <a:t>elements</a:t>
            </a:r>
            <a:endParaRPr lang="nb-NO" sz="4000" dirty="0"/>
          </a:p>
        </p:txBody>
      </p:sp>
      <p:sp>
        <p:nvSpPr>
          <p:cNvPr id="7" name="Rectangle 6"/>
          <p:cNvSpPr/>
          <p:nvPr/>
        </p:nvSpPr>
        <p:spPr bwMode="auto">
          <a:xfrm>
            <a:off x="3033436" y="4026447"/>
            <a:ext cx="1116904" cy="111690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Query and </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Result </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Processing</a:t>
            </a:r>
            <a:endParaRPr kumimoji="0" lang="nb-NO" sz="1100" b="1" i="0" u="none" strike="noStrike" cap="none" normalizeH="0" baseline="0" dirty="0" smtClean="0">
              <a:ln>
                <a:noFill/>
              </a:ln>
              <a:solidFill>
                <a:schemeClr val="bg1"/>
              </a:solidFill>
              <a:effectLst/>
              <a:cs typeface="Arial" charset="0"/>
            </a:endParaRPr>
          </a:p>
        </p:txBody>
      </p:sp>
      <p:sp>
        <p:nvSpPr>
          <p:cNvPr id="8" name="Rectangle 7"/>
          <p:cNvSpPr/>
          <p:nvPr/>
        </p:nvSpPr>
        <p:spPr bwMode="auto">
          <a:xfrm>
            <a:off x="1437575" y="2844699"/>
            <a:ext cx="1254314" cy="2298724"/>
          </a:xfrm>
          <a:prstGeom prst="rect">
            <a:avLst/>
          </a:prstGeom>
          <a:solidFill>
            <a:schemeClr val="accent1">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defTabSz="1279525">
              <a:buFontTx/>
              <a:buNone/>
            </a:pPr>
            <a:r>
              <a:rPr lang="nb-NO" sz="1100" b="1" dirty="0" smtClean="0">
                <a:solidFill>
                  <a:schemeClr val="bg1"/>
                </a:solidFill>
                <a:cs typeface="Arial" charset="0"/>
              </a:rPr>
              <a:t>SharePoint </a:t>
            </a:r>
          </a:p>
          <a:p>
            <a:pPr defTabSz="1279525">
              <a:buFontTx/>
              <a:buNone/>
            </a:pPr>
            <a:r>
              <a:rPr lang="nb-NO" sz="1100" b="1" dirty="0" smtClean="0">
                <a:solidFill>
                  <a:schemeClr val="bg1"/>
                </a:solidFill>
                <a:cs typeface="Arial" charset="0"/>
              </a:rPr>
              <a:t>Front-end</a:t>
            </a:r>
          </a:p>
        </p:txBody>
      </p:sp>
      <p:sp>
        <p:nvSpPr>
          <p:cNvPr id="12" name="Rectangle 11"/>
          <p:cNvSpPr/>
          <p:nvPr/>
        </p:nvSpPr>
        <p:spPr bwMode="auto">
          <a:xfrm>
            <a:off x="5419725" y="2808120"/>
            <a:ext cx="1085850" cy="232798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Content</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 Processing</a:t>
            </a:r>
          </a:p>
          <a:p>
            <a:pPr marL="0" marR="0" indent="0" algn="ctr" defTabSz="1279525"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smtClean="0">
                <a:ln>
                  <a:noFill/>
                </a:ln>
                <a:solidFill>
                  <a:schemeClr val="bg1"/>
                </a:solidFill>
                <a:effectLst/>
                <a:cs typeface="Arial" charset="0"/>
              </a:rPr>
              <a:t>And </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Linguistics</a:t>
            </a:r>
            <a:endParaRPr kumimoji="0" lang="nb-NO" sz="1100" b="1" i="0" u="none" strike="noStrike" cap="none" normalizeH="0" baseline="0" dirty="0" smtClean="0">
              <a:ln>
                <a:noFill/>
              </a:ln>
              <a:solidFill>
                <a:schemeClr val="bg1"/>
              </a:solidFill>
              <a:effectLst/>
              <a:cs typeface="Arial" charset="0"/>
            </a:endParaRPr>
          </a:p>
        </p:txBody>
      </p:sp>
      <p:sp>
        <p:nvSpPr>
          <p:cNvPr id="14" name="Rectangle 13"/>
          <p:cNvSpPr/>
          <p:nvPr/>
        </p:nvSpPr>
        <p:spPr bwMode="auto">
          <a:xfrm>
            <a:off x="3019425" y="5459955"/>
            <a:ext cx="4654220" cy="55245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Microsoft System Center Operations Manager</a:t>
            </a:r>
            <a:endParaRPr kumimoji="0" lang="nb-NO" sz="1100" b="1" i="0" u="none" strike="noStrike" cap="none" normalizeH="0" baseline="0" dirty="0" smtClean="0">
              <a:ln>
                <a:noFill/>
              </a:ln>
              <a:solidFill>
                <a:schemeClr val="bg1"/>
              </a:solidFill>
              <a:effectLst/>
              <a:cs typeface="Arial" charset="0"/>
            </a:endParaRPr>
          </a:p>
        </p:txBody>
      </p:sp>
      <p:sp>
        <p:nvSpPr>
          <p:cNvPr id="15" name="Rectangle 14"/>
          <p:cNvSpPr/>
          <p:nvPr/>
        </p:nvSpPr>
        <p:spPr bwMode="auto">
          <a:xfrm>
            <a:off x="6562725" y="2817291"/>
            <a:ext cx="1114425" cy="1089404"/>
          </a:xfrm>
          <a:prstGeom prst="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1279525" rtl="0" eaLnBrk="1" fontAlgn="base" latinLnBrk="0" hangingPunct="1">
              <a:lnSpc>
                <a:spcPct val="100000"/>
              </a:lnSpc>
              <a:spcBef>
                <a:spcPct val="0"/>
              </a:spcBef>
              <a:spcAft>
                <a:spcPct val="0"/>
              </a:spcAft>
              <a:buClrTx/>
              <a:buSzTx/>
              <a:tabLst/>
            </a:pPr>
            <a:r>
              <a:rPr kumimoji="0" lang="nb-NO" sz="1100" b="1" i="0" u="none" strike="noStrike" cap="none" normalizeH="0" baseline="0" dirty="0" smtClean="0">
                <a:ln>
                  <a:noFill/>
                </a:ln>
                <a:solidFill>
                  <a:schemeClr val="bg1"/>
                </a:solidFill>
                <a:effectLst/>
                <a:cs typeface="Arial" charset="0"/>
              </a:rPr>
              <a:t>Connectors:</a:t>
            </a:r>
          </a:p>
          <a:p>
            <a:pPr marL="0" marR="0" indent="0" defTabSz="1279525" rtl="0" eaLnBrk="1" fontAlgn="base" latinLnBrk="0" hangingPunct="1">
              <a:lnSpc>
                <a:spcPct val="100000"/>
              </a:lnSpc>
              <a:spcBef>
                <a:spcPct val="0"/>
              </a:spcBef>
              <a:spcAft>
                <a:spcPct val="0"/>
              </a:spcAft>
              <a:buClrTx/>
              <a:buSzTx/>
              <a:tabLst/>
            </a:pPr>
            <a:r>
              <a:rPr lang="nb-NO" sz="1000" dirty="0" smtClean="0">
                <a:solidFill>
                  <a:schemeClr val="bg1"/>
                </a:solidFill>
                <a:cs typeface="Arial" charset="0"/>
              </a:rPr>
              <a:t>- </a:t>
            </a:r>
            <a:r>
              <a:rPr kumimoji="0" lang="nb-NO" sz="1000" i="0" u="none" strike="noStrike" cap="none" normalizeH="0" baseline="0" dirty="0" smtClean="0">
                <a:ln>
                  <a:noFill/>
                </a:ln>
                <a:solidFill>
                  <a:schemeClr val="bg1"/>
                </a:solidFill>
                <a:effectLst/>
                <a:cs typeface="Arial" charset="0"/>
              </a:rPr>
              <a:t>SharePoint</a:t>
            </a:r>
          </a:p>
          <a:p>
            <a:pPr marL="0" marR="0" indent="0" defTabSz="1279525" rtl="0" eaLnBrk="1" fontAlgn="base" latinLnBrk="0" hangingPunct="1">
              <a:lnSpc>
                <a:spcPct val="100000"/>
              </a:lnSpc>
              <a:spcBef>
                <a:spcPct val="0"/>
              </a:spcBef>
              <a:spcAft>
                <a:spcPct val="0"/>
              </a:spcAft>
              <a:buClrTx/>
              <a:buSzTx/>
              <a:tabLst/>
            </a:pPr>
            <a:r>
              <a:rPr lang="nb-NO" sz="1000" dirty="0" smtClean="0">
                <a:solidFill>
                  <a:schemeClr val="bg1"/>
                </a:solidFill>
                <a:cs typeface="Arial" charset="0"/>
              </a:rPr>
              <a:t>- BDC</a:t>
            </a:r>
          </a:p>
          <a:p>
            <a:pPr marL="0" marR="0" indent="0" defTabSz="1279525" rtl="0" eaLnBrk="1" fontAlgn="base" latinLnBrk="0" hangingPunct="1">
              <a:lnSpc>
                <a:spcPct val="100000"/>
              </a:lnSpc>
              <a:spcBef>
                <a:spcPct val="0"/>
              </a:spcBef>
              <a:spcAft>
                <a:spcPct val="0"/>
              </a:spcAft>
              <a:buClrTx/>
              <a:buSzTx/>
              <a:tabLst/>
            </a:pPr>
            <a:r>
              <a:rPr kumimoji="0" lang="nb-NO" sz="1000" i="0" u="none" strike="noStrike" cap="none" normalizeH="0" baseline="0" dirty="0" smtClean="0">
                <a:ln>
                  <a:noFill/>
                </a:ln>
                <a:solidFill>
                  <a:schemeClr val="bg1"/>
                </a:solidFill>
                <a:effectLst/>
                <a:cs typeface="Arial" charset="0"/>
              </a:rPr>
              <a:t>- Exchange</a:t>
            </a:r>
          </a:p>
        </p:txBody>
      </p:sp>
      <p:sp>
        <p:nvSpPr>
          <p:cNvPr id="16" name="Rectangle 15"/>
          <p:cNvSpPr/>
          <p:nvPr/>
        </p:nvSpPr>
        <p:spPr bwMode="auto">
          <a:xfrm>
            <a:off x="1495426" y="1830931"/>
            <a:ext cx="2133599" cy="685800"/>
          </a:xfrm>
          <a:prstGeom prst="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1279525" eaLnBrk="1" latinLnBrk="0" hangingPunct="1">
              <a:lnSpc>
                <a:spcPct val="100000"/>
              </a:lnSpc>
              <a:buClrTx/>
              <a:buSzTx/>
              <a:tabLst/>
            </a:pPr>
            <a:r>
              <a:rPr lang="en-US" sz="1100" b="1" dirty="0" smtClean="0">
                <a:solidFill>
                  <a:schemeClr val="bg1"/>
                </a:solidFill>
                <a:cs typeface="Arial" charset="0"/>
              </a:rPr>
              <a:t>Site Collection Level Admin UI</a:t>
            </a:r>
          </a:p>
          <a:p>
            <a:pPr marL="171450" marR="0" indent="-171450" defTabSz="1279525" eaLnBrk="1" latinLnBrk="0" hangingPunct="1">
              <a:lnSpc>
                <a:spcPct val="100000"/>
              </a:lnSpc>
              <a:buClrTx/>
              <a:buSzTx/>
              <a:tabLst/>
            </a:pPr>
            <a:r>
              <a:rPr lang="en-US" sz="1000" dirty="0" smtClean="0">
                <a:solidFill>
                  <a:schemeClr val="bg1"/>
                </a:solidFill>
                <a:cs typeface="Arial" charset="0"/>
              </a:rPr>
              <a:t>- Keyword Management</a:t>
            </a:r>
          </a:p>
          <a:p>
            <a:pPr marL="171450" marR="0" indent="-171450" defTabSz="1279525" eaLnBrk="1" latinLnBrk="0" hangingPunct="1">
              <a:lnSpc>
                <a:spcPct val="100000"/>
              </a:lnSpc>
              <a:buClrTx/>
              <a:buSzTx/>
              <a:tabLst/>
            </a:pPr>
            <a:r>
              <a:rPr lang="en-US" sz="1000" dirty="0" smtClean="0">
                <a:solidFill>
                  <a:schemeClr val="bg1"/>
                </a:solidFill>
                <a:cs typeface="Arial" charset="0"/>
              </a:rPr>
              <a:t>- User Context Management</a:t>
            </a:r>
          </a:p>
          <a:p>
            <a:pPr marL="171450" marR="0" indent="-171450" defTabSz="1279525" eaLnBrk="1" latinLnBrk="0" hangingPunct="1">
              <a:lnSpc>
                <a:spcPct val="100000"/>
              </a:lnSpc>
              <a:buClrTx/>
              <a:buSzTx/>
              <a:tabLst/>
            </a:pPr>
            <a:r>
              <a:rPr lang="en-US" sz="1000" dirty="0" smtClean="0">
                <a:solidFill>
                  <a:schemeClr val="bg1"/>
                </a:solidFill>
                <a:cs typeface="Arial" charset="0"/>
              </a:rPr>
              <a:t>- Site Promotion/Demotion</a:t>
            </a:r>
          </a:p>
        </p:txBody>
      </p:sp>
      <p:sp>
        <p:nvSpPr>
          <p:cNvPr id="17" name="Rectangle 16"/>
          <p:cNvSpPr/>
          <p:nvPr/>
        </p:nvSpPr>
        <p:spPr bwMode="auto">
          <a:xfrm>
            <a:off x="5731474" y="1804958"/>
            <a:ext cx="2269550" cy="703631"/>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1279525" eaLnBrk="1" latinLnBrk="0" hangingPunct="1">
              <a:lnSpc>
                <a:spcPct val="100000"/>
              </a:lnSpc>
              <a:buClrTx/>
              <a:buSzTx/>
              <a:buFontTx/>
              <a:buNone/>
              <a:tabLst/>
            </a:pPr>
            <a:r>
              <a:rPr lang="en-US" sz="1100" b="1" dirty="0" smtClean="0">
                <a:solidFill>
                  <a:schemeClr val="bg1"/>
                </a:solidFill>
                <a:cs typeface="Arial" charset="0"/>
              </a:rPr>
              <a:t>Central Administration UI </a:t>
            </a:r>
          </a:p>
          <a:p>
            <a:pPr marL="171450" indent="-171450" defTabSz="1279525">
              <a:buFontTx/>
              <a:buChar char="-"/>
            </a:pPr>
            <a:r>
              <a:rPr lang="en-US" sz="1000" dirty="0" smtClean="0">
                <a:solidFill>
                  <a:schemeClr val="bg1"/>
                </a:solidFill>
                <a:cs typeface="Arial" charset="0"/>
              </a:rPr>
              <a:t>Property mapping</a:t>
            </a:r>
            <a:endParaRPr lang="en-US" sz="1000" dirty="0">
              <a:solidFill>
                <a:schemeClr val="bg1"/>
              </a:solidFill>
              <a:cs typeface="Arial" charset="0"/>
            </a:endParaRPr>
          </a:p>
          <a:p>
            <a:pPr marL="171450" indent="-171450" defTabSz="1279525">
              <a:buFontTx/>
              <a:buChar char="-"/>
            </a:pPr>
            <a:r>
              <a:rPr lang="en-US" sz="1000" dirty="0" smtClean="0">
                <a:solidFill>
                  <a:schemeClr val="bg1"/>
                </a:solidFill>
                <a:cs typeface="Arial" charset="0"/>
              </a:rPr>
              <a:t>Entity </a:t>
            </a:r>
            <a:r>
              <a:rPr lang="en-US" sz="1000" dirty="0" err="1">
                <a:solidFill>
                  <a:schemeClr val="bg1"/>
                </a:solidFill>
                <a:cs typeface="Arial" charset="0"/>
              </a:rPr>
              <a:t>e</a:t>
            </a:r>
            <a:r>
              <a:rPr lang="en-US" sz="1000" dirty="0" err="1" smtClean="0">
                <a:solidFill>
                  <a:schemeClr val="bg1"/>
                </a:solidFill>
                <a:cs typeface="Arial" charset="0"/>
              </a:rPr>
              <a:t>xtracton</a:t>
            </a:r>
            <a:endParaRPr lang="en-US" sz="1000" dirty="0">
              <a:solidFill>
                <a:schemeClr val="bg1"/>
              </a:solidFill>
              <a:cs typeface="Arial" charset="0"/>
            </a:endParaRPr>
          </a:p>
          <a:p>
            <a:pPr marL="171450" indent="-171450" defTabSz="1279525">
              <a:buFontTx/>
              <a:buChar char="-"/>
            </a:pPr>
            <a:r>
              <a:rPr lang="en-US" sz="1000" dirty="0" smtClean="0">
                <a:solidFill>
                  <a:schemeClr val="bg1"/>
                </a:solidFill>
                <a:cs typeface="Arial" charset="0"/>
              </a:rPr>
              <a:t>Spell-checking</a:t>
            </a:r>
          </a:p>
        </p:txBody>
      </p:sp>
      <p:sp>
        <p:nvSpPr>
          <p:cNvPr id="18" name="Rectangle 17"/>
          <p:cNvSpPr/>
          <p:nvPr/>
        </p:nvSpPr>
        <p:spPr bwMode="auto">
          <a:xfrm>
            <a:off x="3643306" y="1804958"/>
            <a:ext cx="2095499" cy="71438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indent="0" defTabSz="1279525">
              <a:buFontTx/>
              <a:buNone/>
            </a:pPr>
            <a:r>
              <a:rPr lang="en-US" sz="1100" b="1" dirty="0" err="1" smtClean="0">
                <a:solidFill>
                  <a:schemeClr val="bg1"/>
                </a:solidFill>
                <a:cs typeface="Arial" charset="0"/>
              </a:rPr>
              <a:t>PowerShell</a:t>
            </a:r>
            <a:endParaRPr lang="en-US" sz="1100" b="1" dirty="0" smtClean="0">
              <a:solidFill>
                <a:schemeClr val="bg1"/>
              </a:solidFill>
              <a:cs typeface="Arial" charset="0"/>
            </a:endParaRPr>
          </a:p>
          <a:p>
            <a:pPr marL="171450" indent="-171450" defTabSz="1279525">
              <a:buFontTx/>
              <a:buChar char="-"/>
            </a:pPr>
            <a:r>
              <a:rPr lang="en-US" sz="1000" dirty="0" smtClean="0">
                <a:solidFill>
                  <a:schemeClr val="bg1"/>
                </a:solidFill>
                <a:cs typeface="Arial" charset="0"/>
              </a:rPr>
              <a:t>Schema configuration</a:t>
            </a:r>
          </a:p>
          <a:p>
            <a:pPr marL="171450" indent="-171450" defTabSz="1279525">
              <a:buFontTx/>
              <a:buChar char="-"/>
            </a:pPr>
            <a:r>
              <a:rPr lang="en-US" sz="1000" dirty="0" smtClean="0">
                <a:solidFill>
                  <a:schemeClr val="bg1"/>
                </a:solidFill>
                <a:cs typeface="Arial" charset="0"/>
              </a:rPr>
              <a:t>Admin configuration</a:t>
            </a:r>
          </a:p>
          <a:p>
            <a:pPr marL="171450" indent="-171450" defTabSz="1279525">
              <a:buFontTx/>
              <a:buChar char="-"/>
            </a:pPr>
            <a:r>
              <a:rPr lang="en-US" sz="1000" dirty="0" smtClean="0">
                <a:solidFill>
                  <a:schemeClr val="bg1"/>
                </a:solidFill>
                <a:cs typeface="Arial" charset="0"/>
              </a:rPr>
              <a:t>Deployment configuration</a:t>
            </a:r>
          </a:p>
        </p:txBody>
      </p:sp>
      <p:sp>
        <p:nvSpPr>
          <p:cNvPr id="20" name="Rectangle 19"/>
          <p:cNvSpPr/>
          <p:nvPr/>
        </p:nvSpPr>
        <p:spPr bwMode="auto">
          <a:xfrm>
            <a:off x="4233586" y="4024237"/>
            <a:ext cx="1116904" cy="111690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Search </a:t>
            </a:r>
            <a:endParaRPr kumimoji="0" lang="nb-NO" sz="1100" b="1" i="0" u="none" strike="noStrike" cap="none" normalizeH="0" baseline="0" dirty="0" smtClean="0">
              <a:ln>
                <a:noFill/>
              </a:ln>
              <a:solidFill>
                <a:schemeClr val="bg1"/>
              </a:solidFill>
              <a:effectLst/>
              <a:cs typeface="Arial" charset="0"/>
            </a:endParaRPr>
          </a:p>
        </p:txBody>
      </p:sp>
      <p:sp>
        <p:nvSpPr>
          <p:cNvPr id="21" name="Rectangle 20"/>
          <p:cNvSpPr/>
          <p:nvPr/>
        </p:nvSpPr>
        <p:spPr bwMode="auto">
          <a:xfrm>
            <a:off x="4221851" y="2818982"/>
            <a:ext cx="1116904" cy="111690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Indexing</a:t>
            </a:r>
            <a:endParaRPr kumimoji="0" lang="nb-NO" sz="1100" b="1" i="0" u="none" strike="noStrike" cap="none" normalizeH="0" baseline="0" dirty="0" smtClean="0">
              <a:ln>
                <a:noFill/>
              </a:ln>
              <a:solidFill>
                <a:schemeClr val="bg1"/>
              </a:solidFill>
              <a:effectLst/>
              <a:cs typeface="Arial" charset="0"/>
            </a:endParaRPr>
          </a:p>
        </p:txBody>
      </p:sp>
      <p:sp>
        <p:nvSpPr>
          <p:cNvPr id="22" name="Rectangle 21"/>
          <p:cNvSpPr/>
          <p:nvPr/>
        </p:nvSpPr>
        <p:spPr bwMode="auto">
          <a:xfrm>
            <a:off x="3021701" y="2826297"/>
            <a:ext cx="1116904" cy="110104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Security </a:t>
            </a:r>
          </a:p>
          <a:p>
            <a:pPr marL="0" marR="0" indent="0" algn="ctr" defTabSz="1279525"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smtClean="0">
                <a:ln>
                  <a:noFill/>
                </a:ln>
                <a:solidFill>
                  <a:schemeClr val="bg1"/>
                </a:solidFill>
                <a:effectLst/>
                <a:cs typeface="Arial" charset="0"/>
              </a:rPr>
              <a:t>Access</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Module </a:t>
            </a:r>
            <a:endParaRPr kumimoji="0" lang="nb-NO" sz="1100" b="1" i="0" u="none" strike="noStrike" cap="none" normalizeH="0" baseline="0" dirty="0" smtClean="0">
              <a:ln>
                <a:noFill/>
              </a:ln>
              <a:solidFill>
                <a:schemeClr val="bg1"/>
              </a:solidFill>
              <a:effectLst/>
              <a:cs typeface="Arial" charset="0"/>
            </a:endParaRPr>
          </a:p>
        </p:txBody>
      </p:sp>
      <p:sp>
        <p:nvSpPr>
          <p:cNvPr id="23" name="Rectangle 22"/>
          <p:cNvSpPr/>
          <p:nvPr/>
        </p:nvSpPr>
        <p:spPr bwMode="auto">
          <a:xfrm>
            <a:off x="6565001" y="4007397"/>
            <a:ext cx="1116904" cy="111690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1279525" rtl="0" eaLnBrk="1" fontAlgn="base" latinLnBrk="0" hangingPunct="1">
              <a:lnSpc>
                <a:spcPct val="100000"/>
              </a:lnSpc>
              <a:spcBef>
                <a:spcPct val="0"/>
              </a:spcBef>
              <a:spcAft>
                <a:spcPct val="0"/>
              </a:spcAft>
              <a:buClrTx/>
              <a:buSzTx/>
              <a:buFontTx/>
              <a:buNone/>
              <a:tabLst/>
            </a:pPr>
            <a:r>
              <a:rPr lang="nb-NO" sz="1100" b="1" dirty="0" smtClean="0">
                <a:solidFill>
                  <a:schemeClr val="bg1"/>
                </a:solidFill>
                <a:cs typeface="Arial" charset="0"/>
              </a:rPr>
              <a:t>Connectors:</a:t>
            </a:r>
          </a:p>
          <a:p>
            <a:pPr marL="0" marR="0" indent="0" defTabSz="1279525" rtl="0" eaLnBrk="1" fontAlgn="base" latinLnBrk="0" hangingPunct="1">
              <a:lnSpc>
                <a:spcPct val="100000"/>
              </a:lnSpc>
              <a:spcBef>
                <a:spcPct val="0"/>
              </a:spcBef>
              <a:spcAft>
                <a:spcPct val="0"/>
              </a:spcAft>
              <a:buClrTx/>
              <a:buSzTx/>
              <a:buFontTx/>
              <a:buNone/>
              <a:tabLst/>
            </a:pPr>
            <a:r>
              <a:rPr lang="nb-NO" sz="1000" dirty="0" smtClean="0">
                <a:solidFill>
                  <a:schemeClr val="bg1"/>
                </a:solidFill>
                <a:cs typeface="Arial" charset="0"/>
              </a:rPr>
              <a:t>- Web Crawler</a:t>
            </a:r>
          </a:p>
          <a:p>
            <a:pPr marL="0" marR="0" indent="0" defTabSz="1279525" rtl="0" eaLnBrk="1" fontAlgn="base" latinLnBrk="0" hangingPunct="1">
              <a:lnSpc>
                <a:spcPct val="100000"/>
              </a:lnSpc>
              <a:spcBef>
                <a:spcPct val="0"/>
              </a:spcBef>
              <a:spcAft>
                <a:spcPct val="0"/>
              </a:spcAft>
              <a:buClrTx/>
              <a:buSzTx/>
              <a:buFontTx/>
              <a:buChar char="-"/>
              <a:tabLst/>
            </a:pPr>
            <a:r>
              <a:rPr kumimoji="0" lang="nb-NO" sz="1000" i="0" u="none" strike="noStrike" cap="none" normalizeH="0" baseline="0" dirty="0" smtClean="0">
                <a:ln>
                  <a:noFill/>
                </a:ln>
                <a:solidFill>
                  <a:schemeClr val="bg1"/>
                </a:solidFill>
                <a:effectLst/>
                <a:cs typeface="Arial" charset="0"/>
              </a:rPr>
              <a:t> JDBC</a:t>
            </a:r>
          </a:p>
          <a:p>
            <a:pPr marL="0" marR="0" indent="0" defTabSz="1279525" rtl="0" eaLnBrk="1" fontAlgn="base" latinLnBrk="0" hangingPunct="1">
              <a:lnSpc>
                <a:spcPct val="100000"/>
              </a:lnSpc>
              <a:spcBef>
                <a:spcPct val="0"/>
              </a:spcBef>
              <a:spcAft>
                <a:spcPct val="0"/>
              </a:spcAft>
              <a:buClrTx/>
              <a:buSzTx/>
              <a:buFontTx/>
              <a:buChar char="-"/>
              <a:tabLst/>
            </a:pPr>
            <a:r>
              <a:rPr lang="nb-NO" sz="1000" dirty="0" smtClean="0">
                <a:solidFill>
                  <a:schemeClr val="bg1"/>
                </a:solidFill>
                <a:cs typeface="Arial" charset="0"/>
              </a:rPr>
              <a:t> Lotus Notes</a:t>
            </a:r>
            <a:endParaRPr kumimoji="0" lang="nb-NO" sz="1000" i="0" u="none" strike="noStrike" cap="none" normalizeH="0" baseline="0" dirty="0" smtClean="0">
              <a:ln>
                <a:noFill/>
              </a:ln>
              <a:solidFill>
                <a:schemeClr val="bg1"/>
              </a:solidFill>
              <a:effectLst/>
              <a:cs typeface="Arial" charset="0"/>
            </a:endParaRPr>
          </a:p>
        </p:txBody>
      </p:sp>
      <p:sp>
        <p:nvSpPr>
          <p:cNvPr id="24" name="Flowchart: Magnetic Disk 23"/>
          <p:cNvSpPr/>
          <p:nvPr/>
        </p:nvSpPr>
        <p:spPr>
          <a:xfrm>
            <a:off x="8229600" y="2897730"/>
            <a:ext cx="818148" cy="6096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100" b="1" dirty="0" smtClean="0">
                <a:solidFill>
                  <a:prstClr val="black"/>
                </a:solidFill>
              </a:rPr>
              <a:t>Content</a:t>
            </a:r>
            <a:endParaRPr lang="en-US" sz="1100" b="1" dirty="0">
              <a:solidFill>
                <a:prstClr val="black"/>
              </a:solidFill>
            </a:endParaRPr>
          </a:p>
        </p:txBody>
      </p:sp>
      <p:sp>
        <p:nvSpPr>
          <p:cNvPr id="25" name="Flowchart: Magnetic Disk 24"/>
          <p:cNvSpPr/>
          <p:nvPr/>
        </p:nvSpPr>
        <p:spPr>
          <a:xfrm>
            <a:off x="8201025" y="3612105"/>
            <a:ext cx="818148" cy="6096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100" b="1" dirty="0" smtClean="0">
                <a:solidFill>
                  <a:prstClr val="black"/>
                </a:solidFill>
              </a:rPr>
              <a:t>Content</a:t>
            </a:r>
            <a:endParaRPr lang="en-US" sz="1100" b="1" dirty="0">
              <a:solidFill>
                <a:prstClr val="black"/>
              </a:solidFill>
            </a:endParaRPr>
          </a:p>
        </p:txBody>
      </p:sp>
      <p:sp>
        <p:nvSpPr>
          <p:cNvPr id="26" name="Flowchart: Magnetic Disk 25"/>
          <p:cNvSpPr/>
          <p:nvPr/>
        </p:nvSpPr>
        <p:spPr>
          <a:xfrm>
            <a:off x="8210550" y="4326480"/>
            <a:ext cx="818148" cy="6096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t>Content</a:t>
            </a:r>
            <a:endParaRPr lang="en-US" sz="1100" b="1" dirty="0"/>
          </a:p>
        </p:txBody>
      </p:sp>
      <p:cxnSp>
        <p:nvCxnSpPr>
          <p:cNvPr id="27" name="Straight Arrow Connector 26"/>
          <p:cNvCxnSpPr>
            <a:endCxn id="23" idx="3"/>
          </p:cNvCxnSpPr>
          <p:nvPr/>
        </p:nvCxnSpPr>
        <p:spPr bwMode="auto">
          <a:xfrm rot="10800000" flipV="1">
            <a:off x="7681906" y="4555081"/>
            <a:ext cx="490545" cy="1076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p:nvPr/>
        </p:nvCxnSpPr>
        <p:spPr bwMode="auto">
          <a:xfrm rot="10800000">
            <a:off x="7696200" y="3697831"/>
            <a:ext cx="476250" cy="32384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nvGrpSpPr>
          <p:cNvPr id="2" name="Group 27"/>
          <p:cNvGrpSpPr/>
          <p:nvPr/>
        </p:nvGrpSpPr>
        <p:grpSpPr>
          <a:xfrm>
            <a:off x="1637599" y="3300332"/>
            <a:ext cx="876280" cy="671515"/>
            <a:chOff x="5791200" y="1600200"/>
            <a:chExt cx="1447800" cy="1066800"/>
          </a:xfrm>
        </p:grpSpPr>
        <p:sp>
          <p:nvSpPr>
            <p:cNvPr id="29" name="Rectangle 28"/>
            <p:cNvSpPr/>
            <p:nvPr/>
          </p:nvSpPr>
          <p:spPr>
            <a:xfrm>
              <a:off x="5791200" y="1600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US" sz="900" dirty="0">
                <a:solidFill>
                  <a:schemeClr val="bg1"/>
                </a:solidFill>
              </a:endParaRPr>
            </a:p>
          </p:txBody>
        </p:sp>
        <p:sp>
          <p:nvSpPr>
            <p:cNvPr id="30" name="Rectangle 29"/>
            <p:cNvSpPr/>
            <p:nvPr/>
          </p:nvSpPr>
          <p:spPr>
            <a:xfrm>
              <a:off x="6172200" y="1752599"/>
              <a:ext cx="496957" cy="152400"/>
            </a:xfrm>
            <a:prstGeom prst="rect">
              <a:avLst/>
            </a:prstGeom>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solidFill>
                  <a:schemeClr val="bg1"/>
                </a:solidFill>
              </a:endParaRPr>
            </a:p>
          </p:txBody>
        </p:sp>
        <p:pic>
          <p:nvPicPr>
            <p:cNvPr id="32" name="Picture 3"/>
            <p:cNvPicPr>
              <a:picLocks noChangeAspect="1" noChangeArrowheads="1"/>
            </p:cNvPicPr>
            <p:nvPr/>
          </p:nvPicPr>
          <p:blipFill>
            <a:blip r:embed="rId3" cstate="print"/>
            <a:srcRect/>
            <a:stretch>
              <a:fillRect/>
            </a:stretch>
          </p:blipFill>
          <p:spPr bwMode="auto">
            <a:xfrm>
              <a:off x="6705601" y="1752599"/>
              <a:ext cx="152400" cy="157315"/>
            </a:xfrm>
            <a:prstGeom prst="rect">
              <a:avLst/>
            </a:prstGeom>
            <a:noFill/>
            <a:ln w="9525">
              <a:noFill/>
              <a:miter lim="800000"/>
              <a:headEnd/>
              <a:tailEnd/>
            </a:ln>
            <a:effectLst/>
          </p:spPr>
        </p:pic>
        <p:sp>
          <p:nvSpPr>
            <p:cNvPr id="33" name="Rectangle 32"/>
            <p:cNvSpPr/>
            <p:nvPr/>
          </p:nvSpPr>
          <p:spPr>
            <a:xfrm>
              <a:off x="6172200" y="1981200"/>
              <a:ext cx="685800" cy="609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bg1"/>
                </a:solidFill>
              </a:endParaRPr>
            </a:p>
          </p:txBody>
        </p:sp>
        <p:sp>
          <p:nvSpPr>
            <p:cNvPr id="34" name="Rectangle 33"/>
            <p:cNvSpPr/>
            <p:nvPr/>
          </p:nvSpPr>
          <p:spPr>
            <a:xfrm>
              <a:off x="5867400" y="1981200"/>
              <a:ext cx="228600" cy="4572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bg1"/>
                </a:solidFill>
              </a:endParaRPr>
            </a:p>
          </p:txBody>
        </p:sp>
        <p:sp>
          <p:nvSpPr>
            <p:cNvPr id="35" name="Rectangle 34"/>
            <p:cNvSpPr/>
            <p:nvPr/>
          </p:nvSpPr>
          <p:spPr>
            <a:xfrm>
              <a:off x="6934200" y="19812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bg1"/>
                </a:solidFill>
              </a:endParaRPr>
            </a:p>
          </p:txBody>
        </p:sp>
        <p:sp>
          <p:nvSpPr>
            <p:cNvPr id="36" name="Rectangle 35"/>
            <p:cNvSpPr/>
            <p:nvPr/>
          </p:nvSpPr>
          <p:spPr>
            <a:xfrm>
              <a:off x="6934200" y="22860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bg1"/>
                </a:solidFill>
              </a:endParaRPr>
            </a:p>
          </p:txBody>
        </p:sp>
      </p:grpSp>
      <p:cxnSp>
        <p:nvCxnSpPr>
          <p:cNvPr id="40" name="Straight Arrow Connector 39"/>
          <p:cNvCxnSpPr/>
          <p:nvPr/>
        </p:nvCxnSpPr>
        <p:spPr bwMode="auto">
          <a:xfrm rot="10800000" flipV="1">
            <a:off x="7705733" y="3250155"/>
            <a:ext cx="533393" cy="15240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41" name="Rounded Rectangle 40"/>
          <p:cNvSpPr/>
          <p:nvPr/>
        </p:nvSpPr>
        <p:spPr>
          <a:xfrm rot="16200000">
            <a:off x="1719263" y="3883567"/>
            <a:ext cx="2305050" cy="219075"/>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1279525"/>
            <a:r>
              <a:rPr lang="en-US" sz="1000" dirty="0" smtClean="0">
                <a:solidFill>
                  <a:schemeClr val="bg1"/>
                </a:solidFill>
                <a:cs typeface="Arial" charset="0"/>
              </a:rPr>
              <a:t>Query Object Model</a:t>
            </a:r>
            <a:endParaRPr lang="en-US" sz="1000" dirty="0">
              <a:solidFill>
                <a:schemeClr val="bg1"/>
              </a:solidFill>
              <a:cs typeface="Arial" charset="0"/>
            </a:endParaRPr>
          </a:p>
        </p:txBody>
      </p:sp>
      <p:sp>
        <p:nvSpPr>
          <p:cNvPr id="42" name="Rounded Rectangle 41"/>
          <p:cNvSpPr/>
          <p:nvPr/>
        </p:nvSpPr>
        <p:spPr>
          <a:xfrm>
            <a:off x="3014663" y="5188492"/>
            <a:ext cx="4672012" cy="233363"/>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defTabSz="1279525"/>
            <a:r>
              <a:rPr lang="en-US" sz="1000" dirty="0" smtClean="0">
                <a:solidFill>
                  <a:schemeClr val="bg1"/>
                </a:solidFill>
                <a:cs typeface="Arial" charset="0"/>
              </a:rPr>
              <a:t>Monitoring Services</a:t>
            </a:r>
          </a:p>
        </p:txBody>
      </p:sp>
      <p:sp>
        <p:nvSpPr>
          <p:cNvPr id="43" name="Rounded Rectangle 42"/>
          <p:cNvSpPr/>
          <p:nvPr/>
        </p:nvSpPr>
        <p:spPr>
          <a:xfrm>
            <a:off x="1485900" y="2578642"/>
            <a:ext cx="6187745" cy="195263"/>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1279525"/>
            <a:r>
              <a:rPr lang="en-US" sz="1000" dirty="0" smtClean="0">
                <a:solidFill>
                  <a:schemeClr val="bg1"/>
                </a:solidFill>
                <a:cs typeface="Arial" charset="0"/>
              </a:rPr>
              <a:t>Administration and Schema Object Model</a:t>
            </a:r>
            <a:endParaRPr lang="en-US" sz="1000" dirty="0">
              <a:solidFill>
                <a:schemeClr val="bg1"/>
              </a:solidFill>
              <a:cs typeface="Arial" charset="0"/>
            </a:endParaRPr>
          </a:p>
        </p:txBody>
      </p:sp>
      <p:sp>
        <p:nvSpPr>
          <p:cNvPr id="44" name="Rounded Rectangle 43"/>
          <p:cNvSpPr/>
          <p:nvPr/>
        </p:nvSpPr>
        <p:spPr>
          <a:xfrm>
            <a:off x="1494725" y="4690985"/>
            <a:ext cx="1162049" cy="300038"/>
          </a:xfrm>
          <a:prstGeom prst="roundRect">
            <a:avLst/>
          </a:prstGeom>
          <a:solidFill>
            <a:schemeClr val="accent1">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algn="ctr" defTabSz="1279525"/>
            <a:r>
              <a:rPr lang="en-US" sz="900" dirty="0" smtClean="0">
                <a:solidFill>
                  <a:schemeClr val="bg1"/>
                </a:solidFill>
                <a:cs typeface="Arial" charset="0"/>
              </a:rPr>
              <a:t>Federation </a:t>
            </a:r>
          </a:p>
          <a:p>
            <a:pPr algn="ctr" defTabSz="1279525"/>
            <a:r>
              <a:rPr lang="en-US" sz="900" dirty="0" smtClean="0">
                <a:solidFill>
                  <a:schemeClr val="bg1"/>
                </a:solidFill>
                <a:cs typeface="Arial" charset="0"/>
              </a:rPr>
              <a:t>Object Model</a:t>
            </a:r>
            <a:endParaRPr lang="en-US" sz="900" dirty="0">
              <a:solidFill>
                <a:schemeClr val="bg1"/>
              </a:solidFill>
              <a:cs typeface="Arial" charset="0"/>
            </a:endParaRPr>
          </a:p>
        </p:txBody>
      </p:sp>
      <p:sp>
        <p:nvSpPr>
          <p:cNvPr id="45" name="Rounded Rectangle 44"/>
          <p:cNvSpPr/>
          <p:nvPr/>
        </p:nvSpPr>
        <p:spPr>
          <a:xfrm>
            <a:off x="1475674" y="4119485"/>
            <a:ext cx="1171575" cy="300038"/>
          </a:xfrm>
          <a:prstGeom prst="roundRect">
            <a:avLst/>
          </a:prstGeom>
          <a:solidFill>
            <a:schemeClr val="accent1">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algn="ctr" defTabSz="1279525"/>
            <a:r>
              <a:rPr lang="en-US" sz="900" dirty="0" smtClean="0">
                <a:solidFill>
                  <a:schemeClr val="bg1"/>
                </a:solidFill>
                <a:cs typeface="Arial" charset="0"/>
              </a:rPr>
              <a:t>Query Web Service</a:t>
            </a:r>
            <a:endParaRPr lang="en-US" sz="900" dirty="0">
              <a:solidFill>
                <a:schemeClr val="bg1"/>
              </a:solidFill>
              <a:cs typeface="Arial" charset="0"/>
            </a:endParaRPr>
          </a:p>
        </p:txBody>
      </p:sp>
      <p:cxnSp>
        <p:nvCxnSpPr>
          <p:cNvPr id="46" name="Straight Arrow Connector 45"/>
          <p:cNvCxnSpPr/>
          <p:nvPr/>
        </p:nvCxnSpPr>
        <p:spPr bwMode="auto">
          <a:xfrm rot="10800000">
            <a:off x="921015" y="4262018"/>
            <a:ext cx="447677" cy="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nvGrpSpPr>
          <p:cNvPr id="3" name="Group 30"/>
          <p:cNvGrpSpPr/>
          <p:nvPr/>
        </p:nvGrpSpPr>
        <p:grpSpPr>
          <a:xfrm>
            <a:off x="339241" y="3306619"/>
            <a:ext cx="533400" cy="457200"/>
            <a:chOff x="3835400" y="3733800"/>
            <a:chExt cx="1213124" cy="1143000"/>
          </a:xfrm>
        </p:grpSpPr>
        <p:grpSp>
          <p:nvGrpSpPr>
            <p:cNvPr id="6" name="Group 22"/>
            <p:cNvGrpSpPr/>
            <p:nvPr/>
          </p:nvGrpSpPr>
          <p:grpSpPr>
            <a:xfrm>
              <a:off x="3835400" y="3733800"/>
              <a:ext cx="552724" cy="825498"/>
              <a:chOff x="1192024" y="2758440"/>
              <a:chExt cx="1066800" cy="1593276"/>
            </a:xfrm>
            <a:effectLst>
              <a:outerShdw blurRad="76200" dir="18900000" sy="23000" kx="-1200000" algn="bl" rotWithShape="0">
                <a:prstClr val="black">
                  <a:alpha val="20000"/>
                </a:prstClr>
              </a:outerShdw>
            </a:effectLst>
          </p:grpSpPr>
          <p:sp>
            <p:nvSpPr>
              <p:cNvPr id="59" name="Flowchart: Delay 58"/>
              <p:cNvSpPr/>
              <p:nvPr/>
            </p:nvSpPr>
            <p:spPr>
              <a:xfrm rot="16200000">
                <a:off x="1247269" y="3267076"/>
                <a:ext cx="956310" cy="106680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0" name="Flowchart: Delay 59"/>
              <p:cNvSpPr/>
              <p:nvPr/>
            </p:nvSpPr>
            <p:spPr>
              <a:xfrm rot="16200000">
                <a:off x="1191675" y="3448397"/>
                <a:ext cx="1067499" cy="739140"/>
              </a:xfrm>
              <a:prstGeom prst="flowChartDelay">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1" name="Oval 25"/>
              <p:cNvSpPr/>
              <p:nvPr/>
            </p:nvSpPr>
            <p:spPr>
              <a:xfrm>
                <a:off x="1378715" y="2758440"/>
                <a:ext cx="693421" cy="6934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grpSp>
          <p:nvGrpSpPr>
            <p:cNvPr id="9" name="Group 13"/>
            <p:cNvGrpSpPr/>
            <p:nvPr/>
          </p:nvGrpSpPr>
          <p:grpSpPr>
            <a:xfrm>
              <a:off x="4495800" y="3810001"/>
              <a:ext cx="552724" cy="825499"/>
              <a:chOff x="1143000" y="2758440"/>
              <a:chExt cx="1066800" cy="1593278"/>
            </a:xfrm>
            <a:effectLst>
              <a:outerShdw blurRad="76200" dir="18900000" sy="23000" kx="-1200000" algn="bl" rotWithShape="0">
                <a:prstClr val="black">
                  <a:alpha val="20000"/>
                </a:prstClr>
              </a:outerShdw>
            </a:effectLst>
          </p:grpSpPr>
          <p:sp>
            <p:nvSpPr>
              <p:cNvPr id="56" name="Flowchart: Delay 55"/>
              <p:cNvSpPr/>
              <p:nvPr/>
            </p:nvSpPr>
            <p:spPr>
              <a:xfrm rot="16200000">
                <a:off x="1198245" y="3267075"/>
                <a:ext cx="956310" cy="10668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7" name="Flowchart: Delay 56"/>
              <p:cNvSpPr/>
              <p:nvPr/>
            </p:nvSpPr>
            <p:spPr>
              <a:xfrm rot="16200000">
                <a:off x="1142650" y="3448398"/>
                <a:ext cx="1067500" cy="73914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8" name="Oval 57"/>
              <p:cNvSpPr/>
              <p:nvPr/>
            </p:nvSpPr>
            <p:spPr>
              <a:xfrm>
                <a:off x="1329690" y="2758440"/>
                <a:ext cx="693420" cy="6934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nvGrpSpPr>
            <p:cNvPr id="10" name="Group 26"/>
            <p:cNvGrpSpPr/>
            <p:nvPr/>
          </p:nvGrpSpPr>
          <p:grpSpPr>
            <a:xfrm>
              <a:off x="4114800" y="4051301"/>
              <a:ext cx="552724" cy="825499"/>
              <a:chOff x="1143000" y="2758440"/>
              <a:chExt cx="1066800" cy="1593278"/>
            </a:xfrm>
            <a:effectLst>
              <a:outerShdw blurRad="76200" dir="18900000" sy="23000" kx="-1200000" algn="bl" rotWithShape="0">
                <a:prstClr val="black">
                  <a:alpha val="20000"/>
                </a:prstClr>
              </a:outerShdw>
            </a:effectLst>
          </p:grpSpPr>
          <p:sp>
            <p:nvSpPr>
              <p:cNvPr id="53" name="Flowchart: Delay 27"/>
              <p:cNvSpPr/>
              <p:nvPr/>
            </p:nvSpPr>
            <p:spPr>
              <a:xfrm rot="16200000">
                <a:off x="1198245" y="3267075"/>
                <a:ext cx="956310" cy="106680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Flowchart: Delay 53"/>
              <p:cNvSpPr/>
              <p:nvPr/>
            </p:nvSpPr>
            <p:spPr>
              <a:xfrm rot="16200000">
                <a:off x="1142650" y="3448398"/>
                <a:ext cx="1067500" cy="73914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329690" y="2758440"/>
                <a:ext cx="693420" cy="6934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sp>
        <p:nvSpPr>
          <p:cNvPr id="62" name="Rounded Rectangle 61"/>
          <p:cNvSpPr/>
          <p:nvPr/>
        </p:nvSpPr>
        <p:spPr>
          <a:xfrm>
            <a:off x="607145" y="5462166"/>
            <a:ext cx="1163118"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err="1" smtClean="0"/>
              <a:t>OpenSearch</a:t>
            </a:r>
            <a:r>
              <a:rPr lang="en-US" sz="1000" b="1" dirty="0" smtClean="0"/>
              <a:t> or other Sources</a:t>
            </a:r>
            <a:endParaRPr lang="en-US" sz="1000" b="1" dirty="0"/>
          </a:p>
        </p:txBody>
      </p:sp>
      <p:cxnSp>
        <p:nvCxnSpPr>
          <p:cNvPr id="63" name="Straight Arrow Connector 62"/>
          <p:cNvCxnSpPr>
            <a:stCxn id="8" idx="2"/>
            <a:endCxn id="62" idx="0"/>
          </p:cNvCxnSpPr>
          <p:nvPr/>
        </p:nvCxnSpPr>
        <p:spPr bwMode="auto">
          <a:xfrm rot="5400000">
            <a:off x="1467347" y="4864780"/>
            <a:ext cx="318743" cy="87602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3" name="Rectangle 72"/>
          <p:cNvSpPr/>
          <p:nvPr/>
        </p:nvSpPr>
        <p:spPr bwMode="auto">
          <a:xfrm>
            <a:off x="6706101" y="686213"/>
            <a:ext cx="523875" cy="161925"/>
          </a:xfrm>
          <a:prstGeom prst="rect">
            <a:avLst/>
          </a:prstGeom>
          <a:solidFill>
            <a:schemeClr val="tx2"/>
          </a:solidFill>
          <a:ln>
            <a:solidFill>
              <a:schemeClr val="tx2">
                <a:lumMod val="9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1279525" rtl="0" eaLnBrk="1" fontAlgn="base" latinLnBrk="0" hangingPunct="1">
              <a:lnSpc>
                <a:spcPct val="100000"/>
              </a:lnSpc>
              <a:spcBef>
                <a:spcPct val="0"/>
              </a:spcBef>
              <a:spcAft>
                <a:spcPct val="0"/>
              </a:spcAft>
              <a:buClrTx/>
              <a:buSzTx/>
              <a:tabLst/>
            </a:pPr>
            <a:endParaRPr kumimoji="0" lang="nb-NO" sz="1000" i="0" u="none" strike="noStrike" cap="none" normalizeH="0" baseline="0" dirty="0" smtClean="0">
              <a:ln>
                <a:noFill/>
              </a:ln>
              <a:solidFill>
                <a:schemeClr val="bg2"/>
              </a:solidFill>
              <a:effectLst/>
              <a:latin typeface="Arial" charset="0"/>
              <a:cs typeface="Arial" charset="0"/>
            </a:endParaRPr>
          </a:p>
        </p:txBody>
      </p:sp>
      <p:sp>
        <p:nvSpPr>
          <p:cNvPr id="75" name="Rectangle 74"/>
          <p:cNvSpPr/>
          <p:nvPr/>
        </p:nvSpPr>
        <p:spPr bwMode="auto">
          <a:xfrm>
            <a:off x="6706101" y="994351"/>
            <a:ext cx="533400" cy="16668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nb-NO" sz="1100" b="1" i="0" u="none" strike="noStrike" cap="none" normalizeH="0" baseline="0" dirty="0" smtClean="0">
              <a:ln>
                <a:noFill/>
              </a:ln>
              <a:solidFill>
                <a:schemeClr val="bg1"/>
              </a:solidFill>
              <a:effectLst/>
              <a:latin typeface="Arial" charset="0"/>
              <a:cs typeface="Arial" charset="0"/>
            </a:endParaRPr>
          </a:p>
        </p:txBody>
      </p:sp>
      <p:sp>
        <p:nvSpPr>
          <p:cNvPr id="77" name="TextBox 76"/>
          <p:cNvSpPr txBox="1"/>
          <p:nvPr/>
        </p:nvSpPr>
        <p:spPr>
          <a:xfrm>
            <a:off x="7191875" y="991013"/>
            <a:ext cx="1875925" cy="246221"/>
          </a:xfrm>
          <a:prstGeom prst="rect">
            <a:avLst/>
          </a:prstGeom>
          <a:noFill/>
        </p:spPr>
        <p:txBody>
          <a:bodyPr wrap="square" rtlCol="0">
            <a:spAutoFit/>
          </a:bodyPr>
          <a:lstStyle/>
          <a:p>
            <a:r>
              <a:rPr lang="nb-NO" sz="1000" dirty="0" smtClean="0">
                <a:latin typeface="Segoe" pitchFamily="34" charset="0"/>
              </a:rPr>
              <a:t> FAST Search for SharePoint</a:t>
            </a:r>
          </a:p>
        </p:txBody>
      </p:sp>
      <p:sp>
        <p:nvSpPr>
          <p:cNvPr id="78" name="TextBox 77"/>
          <p:cNvSpPr txBox="1"/>
          <p:nvPr/>
        </p:nvSpPr>
        <p:spPr>
          <a:xfrm>
            <a:off x="7246538" y="685800"/>
            <a:ext cx="1897462" cy="246221"/>
          </a:xfrm>
          <a:prstGeom prst="rect">
            <a:avLst/>
          </a:prstGeom>
          <a:noFill/>
        </p:spPr>
        <p:txBody>
          <a:bodyPr wrap="square" rtlCol="0">
            <a:spAutoFit/>
          </a:bodyPr>
          <a:lstStyle/>
          <a:p>
            <a:r>
              <a:rPr lang="nb-NO" sz="1000" dirty="0" smtClean="0">
                <a:latin typeface="Segoe" pitchFamily="34" charset="0"/>
              </a:rPr>
              <a:t>Search Service Applications</a:t>
            </a:r>
          </a:p>
        </p:txBody>
      </p:sp>
      <p:sp>
        <p:nvSpPr>
          <p:cNvPr id="79" name="Rounded Rectangle 78"/>
          <p:cNvSpPr/>
          <p:nvPr/>
        </p:nvSpPr>
        <p:spPr>
          <a:xfrm>
            <a:off x="25663" y="3995318"/>
            <a:ext cx="847725"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Custom </a:t>
            </a:r>
          </a:p>
          <a:p>
            <a:pPr algn="ctr"/>
            <a:r>
              <a:rPr lang="en-US" sz="1000" b="1" dirty="0" smtClean="0"/>
              <a:t>front-end</a:t>
            </a:r>
            <a:endParaRPr lang="en-US" sz="1000" b="1" dirty="0"/>
          </a:p>
        </p:txBody>
      </p:sp>
      <p:sp>
        <p:nvSpPr>
          <p:cNvPr id="65" name="TextBox 64"/>
          <p:cNvSpPr txBox="1"/>
          <p:nvPr/>
        </p:nvSpPr>
        <p:spPr>
          <a:xfrm>
            <a:off x="7244279" y="1293712"/>
            <a:ext cx="1385873" cy="246221"/>
          </a:xfrm>
          <a:prstGeom prst="rect">
            <a:avLst/>
          </a:prstGeom>
          <a:noFill/>
        </p:spPr>
        <p:txBody>
          <a:bodyPr wrap="square" rtlCol="0">
            <a:spAutoFit/>
          </a:bodyPr>
          <a:lstStyle/>
          <a:p>
            <a:r>
              <a:rPr lang="nb-NO" sz="1000" dirty="0" smtClean="0">
                <a:latin typeface="Segoe" pitchFamily="34" charset="0"/>
              </a:rPr>
              <a:t>Web Frontend</a:t>
            </a:r>
          </a:p>
        </p:txBody>
      </p:sp>
      <p:sp>
        <p:nvSpPr>
          <p:cNvPr id="66" name="Rectangle 65"/>
          <p:cNvSpPr/>
          <p:nvPr/>
        </p:nvSpPr>
        <p:spPr bwMode="auto">
          <a:xfrm>
            <a:off x="6706101" y="1313434"/>
            <a:ext cx="533400" cy="166683"/>
          </a:xfrm>
          <a:prstGeom prst="rect">
            <a:avLst/>
          </a:prstGeom>
          <a:solidFill>
            <a:schemeClr val="accent1">
              <a:lumMod val="40000"/>
              <a:lumOff val="60000"/>
            </a:schemeClr>
          </a:solidFill>
          <a:ln>
            <a:solidFill>
              <a:schemeClr val="accent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nb-NO" sz="1100" b="1" i="0" u="none" strike="noStrike" cap="none" normalizeH="0" baseline="0" dirty="0" smtClean="0">
              <a:ln>
                <a:noFill/>
              </a:ln>
              <a:solidFill>
                <a:schemeClr val="bg1"/>
              </a:solidFill>
              <a:effectLst/>
              <a:latin typeface="Arial" charset="0"/>
              <a:cs typeface="Arial" charset="0"/>
            </a:endParaRPr>
          </a:p>
        </p:txBody>
      </p:sp>
      <p:grpSp>
        <p:nvGrpSpPr>
          <p:cNvPr id="11" name="Group 27"/>
          <p:cNvGrpSpPr/>
          <p:nvPr/>
        </p:nvGrpSpPr>
        <p:grpSpPr>
          <a:xfrm>
            <a:off x="6927494" y="5529373"/>
            <a:ext cx="625338" cy="416358"/>
            <a:chOff x="5791200" y="1600200"/>
            <a:chExt cx="1447800" cy="1066800"/>
          </a:xfrm>
        </p:grpSpPr>
        <p:sp>
          <p:nvSpPr>
            <p:cNvPr id="68" name="Rectangle 67"/>
            <p:cNvSpPr/>
            <p:nvPr/>
          </p:nvSpPr>
          <p:spPr>
            <a:xfrm>
              <a:off x="5791200" y="1600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US" sz="900" dirty="0">
                <a:solidFill>
                  <a:schemeClr val="bg1"/>
                </a:solidFill>
              </a:endParaRPr>
            </a:p>
          </p:txBody>
        </p:sp>
        <p:sp>
          <p:nvSpPr>
            <p:cNvPr id="71" name="Rectangle 70"/>
            <p:cNvSpPr/>
            <p:nvPr/>
          </p:nvSpPr>
          <p:spPr>
            <a:xfrm>
              <a:off x="6172200" y="1981200"/>
              <a:ext cx="685800" cy="609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bg1"/>
                </a:solidFill>
              </a:endParaRPr>
            </a:p>
          </p:txBody>
        </p:sp>
        <p:sp>
          <p:nvSpPr>
            <p:cNvPr id="74" name="Rectangle 73"/>
            <p:cNvSpPr/>
            <p:nvPr/>
          </p:nvSpPr>
          <p:spPr>
            <a:xfrm>
              <a:off x="6934200" y="19812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bg1"/>
                </a:solidFill>
              </a:endParaRPr>
            </a:p>
          </p:txBody>
        </p:sp>
        <p:sp>
          <p:nvSpPr>
            <p:cNvPr id="80" name="Rectangle 79"/>
            <p:cNvSpPr/>
            <p:nvPr/>
          </p:nvSpPr>
          <p:spPr>
            <a:xfrm>
              <a:off x="6934200" y="22860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bg1"/>
                </a:solidFill>
              </a:endParaRPr>
            </a:p>
          </p:txBody>
        </p:sp>
      </p:grpSp>
      <p:sp>
        <p:nvSpPr>
          <p:cNvPr id="81" name="TextBox 80"/>
          <p:cNvSpPr txBox="1"/>
          <p:nvPr/>
        </p:nvSpPr>
        <p:spPr>
          <a:xfrm>
            <a:off x="7351775" y="5602525"/>
            <a:ext cx="227948" cy="253916"/>
          </a:xfrm>
          <a:prstGeom prst="rect">
            <a:avLst/>
          </a:prstGeom>
          <a:noFill/>
        </p:spPr>
        <p:txBody>
          <a:bodyPr wrap="none" rtlCol="0">
            <a:spAutoFit/>
          </a:bodyPr>
          <a:lstStyle/>
          <a:p>
            <a:r>
              <a:rPr lang="nb-NO" sz="1050" b="1" dirty="0" smtClean="0">
                <a:solidFill>
                  <a:schemeClr val="bg1"/>
                </a:solidFill>
                <a:latin typeface="Segoe" pitchFamily="34" charset="0"/>
              </a:rPr>
              <a:t>!</a:t>
            </a:r>
            <a:endParaRPr lang="nb-NO" sz="1050" b="1" dirty="0" err="1" smtClean="0">
              <a:solidFill>
                <a:schemeClr val="bg1"/>
              </a:solidFill>
              <a:latin typeface="Segoe" pitchFamily="34" charset="0"/>
            </a:endParaRPr>
          </a:p>
        </p:txBody>
      </p:sp>
      <p:sp>
        <p:nvSpPr>
          <p:cNvPr id="82" name="TextBox 81"/>
          <p:cNvSpPr txBox="1"/>
          <p:nvPr/>
        </p:nvSpPr>
        <p:spPr>
          <a:xfrm>
            <a:off x="7357871" y="5718349"/>
            <a:ext cx="227948" cy="253916"/>
          </a:xfrm>
          <a:prstGeom prst="rect">
            <a:avLst/>
          </a:prstGeom>
          <a:noFill/>
        </p:spPr>
        <p:txBody>
          <a:bodyPr wrap="none" rtlCol="0">
            <a:spAutoFit/>
          </a:bodyPr>
          <a:lstStyle/>
          <a:p>
            <a:r>
              <a:rPr lang="nb-NO" sz="1050" b="1" dirty="0" smtClean="0">
                <a:solidFill>
                  <a:schemeClr val="bg1"/>
                </a:solidFill>
                <a:latin typeface="Segoe" pitchFamily="34" charset="0"/>
              </a:rPr>
              <a:t>!</a:t>
            </a:r>
            <a:endParaRPr lang="nb-NO" sz="1050" b="1" dirty="0" err="1" smtClean="0">
              <a:solidFill>
                <a:schemeClr val="bg1"/>
              </a:solidFill>
              <a:latin typeface="Segoe" pitchFamily="34" charset="0"/>
            </a:endParaRPr>
          </a:p>
        </p:txBody>
      </p:sp>
      <p:sp>
        <p:nvSpPr>
          <p:cNvPr id="85" name="Freeform 84"/>
          <p:cNvSpPr/>
          <p:nvPr/>
        </p:nvSpPr>
        <p:spPr bwMode="auto">
          <a:xfrm>
            <a:off x="7139635" y="5748829"/>
            <a:ext cx="228124" cy="80467"/>
          </a:xfrm>
          <a:custGeom>
            <a:avLst/>
            <a:gdLst>
              <a:gd name="connsiteX0" fmla="*/ 0 w 228124"/>
              <a:gd name="connsiteY0" fmla="*/ 80467 h 80467"/>
              <a:gd name="connsiteX1" fmla="*/ 7315 w 228124"/>
              <a:gd name="connsiteY1" fmla="*/ 43891 h 80467"/>
              <a:gd name="connsiteX2" fmla="*/ 29261 w 228124"/>
              <a:gd name="connsiteY2" fmla="*/ 7315 h 80467"/>
              <a:gd name="connsiteX3" fmla="*/ 51207 w 228124"/>
              <a:gd name="connsiteY3" fmla="*/ 0 h 80467"/>
              <a:gd name="connsiteX4" fmla="*/ 65837 w 228124"/>
              <a:gd name="connsiteY4" fmla="*/ 43891 h 80467"/>
              <a:gd name="connsiteX5" fmla="*/ 117043 w 228124"/>
              <a:gd name="connsiteY5" fmla="*/ 73152 h 80467"/>
              <a:gd name="connsiteX6" fmla="*/ 131674 w 228124"/>
              <a:gd name="connsiteY6" fmla="*/ 58522 h 80467"/>
              <a:gd name="connsiteX7" fmla="*/ 138989 w 228124"/>
              <a:gd name="connsiteY7" fmla="*/ 36576 h 80467"/>
              <a:gd name="connsiteX8" fmla="*/ 160935 w 228124"/>
              <a:gd name="connsiteY8" fmla="*/ 21946 h 80467"/>
              <a:gd name="connsiteX9" fmla="*/ 190195 w 228124"/>
              <a:gd name="connsiteY9" fmla="*/ 29261 h 80467"/>
              <a:gd name="connsiteX10" fmla="*/ 226771 w 228124"/>
              <a:gd name="connsiteY10" fmla="*/ 7315 h 80467"/>
              <a:gd name="connsiteX11" fmla="*/ 226771 w 228124"/>
              <a:gd name="connsiteY11" fmla="*/ 0 h 8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124" h="80467">
                <a:moveTo>
                  <a:pt x="0" y="80467"/>
                </a:moveTo>
                <a:cubicBezTo>
                  <a:pt x="2438" y="68275"/>
                  <a:pt x="4299" y="55953"/>
                  <a:pt x="7315" y="43891"/>
                </a:cubicBezTo>
                <a:cubicBezTo>
                  <a:pt x="11376" y="27647"/>
                  <a:pt x="14041" y="16447"/>
                  <a:pt x="29261" y="7315"/>
                </a:cubicBezTo>
                <a:cubicBezTo>
                  <a:pt x="35873" y="3348"/>
                  <a:pt x="43892" y="2438"/>
                  <a:pt x="51207" y="0"/>
                </a:cubicBezTo>
                <a:cubicBezTo>
                  <a:pt x="56084" y="14630"/>
                  <a:pt x="57664" y="30813"/>
                  <a:pt x="65837" y="43891"/>
                </a:cubicBezTo>
                <a:cubicBezTo>
                  <a:pt x="70537" y="51411"/>
                  <a:pt x="112562" y="70911"/>
                  <a:pt x="117043" y="73152"/>
                </a:cubicBezTo>
                <a:cubicBezTo>
                  <a:pt x="121920" y="68275"/>
                  <a:pt x="128126" y="64436"/>
                  <a:pt x="131674" y="58522"/>
                </a:cubicBezTo>
                <a:cubicBezTo>
                  <a:pt x="135641" y="51910"/>
                  <a:pt x="134172" y="42597"/>
                  <a:pt x="138989" y="36576"/>
                </a:cubicBezTo>
                <a:cubicBezTo>
                  <a:pt x="144481" y="29711"/>
                  <a:pt x="153620" y="26823"/>
                  <a:pt x="160935" y="21946"/>
                </a:cubicBezTo>
                <a:cubicBezTo>
                  <a:pt x="170688" y="24384"/>
                  <a:pt x="180141" y="29261"/>
                  <a:pt x="190195" y="29261"/>
                </a:cubicBezTo>
                <a:cubicBezTo>
                  <a:pt x="204870" y="29261"/>
                  <a:pt x="219044" y="18905"/>
                  <a:pt x="226771" y="7315"/>
                </a:cubicBezTo>
                <a:cubicBezTo>
                  <a:pt x="228124" y="5286"/>
                  <a:pt x="226771" y="2438"/>
                  <a:pt x="226771" y="0"/>
                </a:cubicBezTo>
              </a:path>
            </a:pathLst>
          </a:custGeom>
          <a:noFill/>
          <a:ln w="12700" cap="flat" cmpd="sng" algn="ctr">
            <a:solidFill>
              <a:schemeClr val="accent1">
                <a:lumMod val="75000"/>
              </a:schemeClr>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nb-NO" sz="2900" b="0" i="0" u="none" strike="noStrike" cap="none" normalizeH="0" baseline="0" smtClean="0">
              <a:solidFill>
                <a:schemeClr val="bg1"/>
              </a:solidFill>
              <a:effectLst/>
              <a:latin typeface="Segoe Semibold" pitchFamily="34" charset="0"/>
            </a:endParaRPr>
          </a:p>
        </p:txBody>
      </p:sp>
      <p:sp>
        <p:nvSpPr>
          <p:cNvPr id="89" name="Rounded Rectangle 88"/>
          <p:cNvSpPr/>
          <p:nvPr/>
        </p:nvSpPr>
        <p:spPr>
          <a:xfrm>
            <a:off x="2021485" y="5486400"/>
            <a:ext cx="941163" cy="533400"/>
          </a:xfrm>
          <a:prstGeom prst="roundRect">
            <a:avLst/>
          </a:prstGeom>
          <a:solidFill>
            <a:schemeClr val="tx2"/>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1279525"/>
            <a:r>
              <a:rPr lang="en-US" sz="1000" b="1" dirty="0" smtClean="0">
                <a:solidFill>
                  <a:schemeClr val="bg1"/>
                </a:solidFill>
                <a:cs typeface="Arial" charset="0"/>
              </a:rPr>
              <a:t>People Search</a:t>
            </a:r>
            <a:endParaRPr lang="en-US" sz="1000" b="1" dirty="0">
              <a:solidFill>
                <a:schemeClr val="bg1"/>
              </a:solidFill>
              <a:cs typeface="Arial" charset="0"/>
            </a:endParaRPr>
          </a:p>
        </p:txBody>
      </p:sp>
      <p:cxnSp>
        <p:nvCxnSpPr>
          <p:cNvPr id="90" name="Straight Arrow Connector 89"/>
          <p:cNvCxnSpPr>
            <a:stCxn id="8" idx="2"/>
            <a:endCxn id="89" idx="0"/>
          </p:cNvCxnSpPr>
          <p:nvPr/>
        </p:nvCxnSpPr>
        <p:spPr bwMode="auto">
          <a:xfrm rot="16200000" flipH="1">
            <a:off x="2106911" y="5101243"/>
            <a:ext cx="342977" cy="427335"/>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752421102"/>
      </p:ext>
    </p:extLst>
  </p:cSld>
  <p:clrMapOvr>
    <a:masterClrMapping/>
  </p:clrMapOvr>
  <p:transition advTm="424781">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900" dirty="0" smtClean="0">
                <a:effectLst>
                  <a:outerShdw blurRad="38100" dist="38100" dir="2700000" algn="tl">
                    <a:srgbClr val="000000">
                      <a:alpha val="43137"/>
                    </a:srgbClr>
                  </a:outerShdw>
                </a:effectLst>
              </a:rPr>
              <a:t>Content Processing Flow</a:t>
            </a:r>
            <a:br>
              <a:rPr sz="4900" dirty="0" smtClean="0">
                <a:effectLst>
                  <a:outerShdw blurRad="38100" dist="38100" dir="2700000" algn="tl">
                    <a:srgbClr val="000000">
                      <a:alpha val="43137"/>
                    </a:srgbClr>
                  </a:outerShdw>
                </a:effectLst>
              </a:rPr>
            </a:br>
            <a:r>
              <a:rPr lang="en-US" sz="2700" dirty="0">
                <a:gradFill>
                  <a:gsLst>
                    <a:gs pos="50000">
                      <a:schemeClr val="tx2"/>
                    </a:gs>
                    <a:gs pos="100000">
                      <a:schemeClr val="tx2"/>
                    </a:gs>
                  </a:gsLst>
                  <a:lin ang="5400000" scaled="0"/>
                </a:gradFill>
              </a:rPr>
              <a:t>A new level of search quality</a:t>
            </a:r>
            <a:br>
              <a:rPr lang="en-US" sz="2700" dirty="0">
                <a:gradFill>
                  <a:gsLst>
                    <a:gs pos="50000">
                      <a:schemeClr val="tx2"/>
                    </a:gs>
                    <a:gs pos="100000">
                      <a:schemeClr val="tx2"/>
                    </a:gs>
                  </a:gsLst>
                  <a:lin ang="5400000" scaled="0"/>
                </a:gradFill>
              </a:rPr>
            </a:br>
            <a:endParaRPr lang="en-US" sz="2700" dirty="0">
              <a:solidFill>
                <a:schemeClr val="tx1"/>
              </a:solidFill>
              <a:effectLst>
                <a:outerShdw blurRad="38100" dist="38100" dir="2700000" algn="tl">
                  <a:srgbClr val="000000">
                    <a:alpha val="43137"/>
                  </a:srgbClr>
                </a:outerShdw>
              </a:effectLst>
            </a:endParaRPr>
          </a:p>
        </p:txBody>
      </p:sp>
      <p:sp>
        <p:nvSpPr>
          <p:cNvPr id="58" name="Content Placeholder 4"/>
          <p:cNvSpPr>
            <a:spLocks noGrp="1"/>
          </p:cNvSpPr>
          <p:nvPr>
            <p:ph idx="1"/>
          </p:nvPr>
        </p:nvSpPr>
        <p:spPr>
          <a:xfrm>
            <a:off x="373775" y="5271863"/>
            <a:ext cx="8382000" cy="1325489"/>
          </a:xfrm>
        </p:spPr>
        <p:txBody>
          <a:bodyPr/>
          <a:lstStyle/>
          <a:p>
            <a:pPr>
              <a:buSzPct val="85000"/>
            </a:pPr>
            <a:r>
              <a:rPr lang="en-US" sz="2400" dirty="0" smtClean="0"/>
              <a:t>Data moves from content source to end user queries</a:t>
            </a:r>
          </a:p>
          <a:p>
            <a:pPr lvl="1">
              <a:buSzPct val="85000"/>
              <a:buBlip>
                <a:blip r:embed="rId3"/>
              </a:buBlip>
              <a:defRPr/>
            </a:pPr>
            <a:r>
              <a:rPr lang="en-US" sz="2000" dirty="0" smtClean="0"/>
              <a:t>It gets crawled, processed and refined, an index is created</a:t>
            </a:r>
          </a:p>
          <a:p>
            <a:pPr lvl="1">
              <a:buSzPct val="85000"/>
              <a:buBlip>
                <a:blip r:embed="rId3"/>
              </a:buBlip>
              <a:defRPr/>
            </a:pPr>
            <a:r>
              <a:rPr lang="en-US" sz="2000" dirty="0" smtClean="0"/>
              <a:t>User executes queries and retrieves data, metadata, and federated search results</a:t>
            </a:r>
            <a:endParaRPr lang="en-US" sz="2000" dirty="0" smtClean="0">
              <a:gradFill>
                <a:gsLst>
                  <a:gs pos="0">
                    <a:srgbClr val="FFFFFF"/>
                  </a:gs>
                  <a:gs pos="86000">
                    <a:srgbClr val="FFFFFF"/>
                  </a:gs>
                </a:gsLst>
                <a:lin ang="5400000" scaled="0"/>
              </a:gradFill>
            </a:endParaRPr>
          </a:p>
        </p:txBody>
      </p:sp>
      <p:grpSp>
        <p:nvGrpSpPr>
          <p:cNvPr id="3" name="People"/>
          <p:cNvGrpSpPr/>
          <p:nvPr/>
        </p:nvGrpSpPr>
        <p:grpSpPr>
          <a:xfrm>
            <a:off x="116576" y="1659340"/>
            <a:ext cx="1219200" cy="1219200"/>
            <a:chOff x="387798" y="1034539"/>
            <a:chExt cx="1592295" cy="1356729"/>
          </a:xfrm>
        </p:grpSpPr>
        <p:grpSp>
          <p:nvGrpSpPr>
            <p:cNvPr id="4" name="Group 30"/>
            <p:cNvGrpSpPr/>
            <p:nvPr/>
          </p:nvGrpSpPr>
          <p:grpSpPr>
            <a:xfrm>
              <a:off x="723706" y="1524000"/>
              <a:ext cx="920477" cy="867268"/>
              <a:chOff x="3835400" y="3733800"/>
              <a:chExt cx="1213124" cy="1143000"/>
            </a:xfrm>
          </p:grpSpPr>
          <p:grpSp>
            <p:nvGrpSpPr>
              <p:cNvPr id="5" name="Group 22"/>
              <p:cNvGrpSpPr/>
              <p:nvPr/>
            </p:nvGrpSpPr>
            <p:grpSpPr>
              <a:xfrm>
                <a:off x="3835400" y="3733800"/>
                <a:ext cx="552724" cy="825498"/>
                <a:chOff x="1192024" y="2758440"/>
                <a:chExt cx="1066800" cy="1593276"/>
              </a:xfrm>
              <a:effectLst>
                <a:outerShdw blurRad="76200" dir="18900000" sy="23000" kx="-1200000" algn="bl" rotWithShape="0">
                  <a:prstClr val="black">
                    <a:alpha val="20000"/>
                  </a:prstClr>
                </a:outerShdw>
              </a:effectLst>
            </p:grpSpPr>
            <p:sp>
              <p:nvSpPr>
                <p:cNvPr id="15" name="Flowchart: Delay 14"/>
                <p:cNvSpPr/>
                <p:nvPr/>
              </p:nvSpPr>
              <p:spPr>
                <a:xfrm rot="16200000">
                  <a:off x="1247269" y="3267076"/>
                  <a:ext cx="956310" cy="106680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6" name="Flowchart: Delay 15"/>
                <p:cNvSpPr/>
                <p:nvPr/>
              </p:nvSpPr>
              <p:spPr>
                <a:xfrm rot="16200000">
                  <a:off x="1191675" y="3448397"/>
                  <a:ext cx="1067499" cy="739140"/>
                </a:xfrm>
                <a:prstGeom prst="flowChartDelay">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7" name="Oval 25"/>
                <p:cNvSpPr/>
                <p:nvPr/>
              </p:nvSpPr>
              <p:spPr>
                <a:xfrm>
                  <a:off x="1378715" y="2758440"/>
                  <a:ext cx="693421" cy="6934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grpSp>
            <p:nvGrpSpPr>
              <p:cNvPr id="6" name="Group 13"/>
              <p:cNvGrpSpPr/>
              <p:nvPr/>
            </p:nvGrpSpPr>
            <p:grpSpPr>
              <a:xfrm>
                <a:off x="4495800" y="3810001"/>
                <a:ext cx="552724" cy="825499"/>
                <a:chOff x="1143000" y="2758440"/>
                <a:chExt cx="1066800" cy="1593278"/>
              </a:xfrm>
              <a:effectLst>
                <a:outerShdw blurRad="76200" dir="18900000" sy="23000" kx="-1200000" algn="bl" rotWithShape="0">
                  <a:prstClr val="black">
                    <a:alpha val="20000"/>
                  </a:prstClr>
                </a:outerShdw>
              </a:effectLst>
            </p:grpSpPr>
            <p:sp>
              <p:nvSpPr>
                <p:cNvPr id="12" name="Flowchart: Delay 11"/>
                <p:cNvSpPr/>
                <p:nvPr/>
              </p:nvSpPr>
              <p:spPr>
                <a:xfrm rot="16200000">
                  <a:off x="1198245" y="3267075"/>
                  <a:ext cx="956310" cy="10668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Flowchart: Delay 12"/>
                <p:cNvSpPr/>
                <p:nvPr/>
              </p:nvSpPr>
              <p:spPr>
                <a:xfrm rot="16200000">
                  <a:off x="1142650" y="3448398"/>
                  <a:ext cx="1067500" cy="73914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Oval 13"/>
                <p:cNvSpPr/>
                <p:nvPr/>
              </p:nvSpPr>
              <p:spPr>
                <a:xfrm>
                  <a:off x="1329690" y="2758440"/>
                  <a:ext cx="693420" cy="6934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nvGrpSpPr>
              <p:cNvPr id="7" name="Group 26"/>
              <p:cNvGrpSpPr/>
              <p:nvPr/>
            </p:nvGrpSpPr>
            <p:grpSpPr>
              <a:xfrm>
                <a:off x="4114800" y="4051301"/>
                <a:ext cx="552724" cy="825499"/>
                <a:chOff x="1143000" y="2758440"/>
                <a:chExt cx="1066800" cy="1593278"/>
              </a:xfrm>
              <a:effectLst>
                <a:outerShdw blurRad="76200" dir="18900000" sy="23000" kx="-1200000" algn="bl" rotWithShape="0">
                  <a:prstClr val="black">
                    <a:alpha val="20000"/>
                  </a:prstClr>
                </a:outerShdw>
              </a:effectLst>
            </p:grpSpPr>
            <p:sp>
              <p:nvSpPr>
                <p:cNvPr id="9" name="Flowchart: Delay 27"/>
                <p:cNvSpPr/>
                <p:nvPr/>
              </p:nvSpPr>
              <p:spPr>
                <a:xfrm rot="16200000">
                  <a:off x="1198245" y="3267075"/>
                  <a:ext cx="956310" cy="106680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Flowchart: Delay 9"/>
                <p:cNvSpPr/>
                <p:nvPr/>
              </p:nvSpPr>
              <p:spPr>
                <a:xfrm rot="16200000">
                  <a:off x="1142650" y="3448398"/>
                  <a:ext cx="1067500" cy="73914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Oval 10"/>
                <p:cNvSpPr/>
                <p:nvPr/>
              </p:nvSpPr>
              <p:spPr>
                <a:xfrm>
                  <a:off x="1329690" y="2758440"/>
                  <a:ext cx="693420" cy="6934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sp>
          <p:nvSpPr>
            <p:cNvPr id="25" name="TextBox 24"/>
            <p:cNvSpPr txBox="1"/>
            <p:nvPr/>
          </p:nvSpPr>
          <p:spPr>
            <a:xfrm>
              <a:off x="387798" y="1034539"/>
              <a:ext cx="1592295" cy="461665"/>
            </a:xfrm>
            <a:prstGeom prst="rect">
              <a:avLst/>
            </a:prstGeom>
            <a:noFill/>
          </p:spPr>
          <p:txBody>
            <a:bodyPr wrap="none" rtlCol="0">
              <a:spAutoFit/>
            </a:bodyPr>
            <a:lstStyle/>
            <a:p>
              <a:pPr algn="ctr"/>
              <a:r>
                <a:rPr lang="en-US" sz="2400" b="1" dirty="0" smtClean="0"/>
                <a:t>End Users</a:t>
              </a:r>
              <a:endParaRPr lang="en-US" sz="2400" b="1" dirty="0"/>
            </a:p>
          </p:txBody>
        </p:sp>
      </p:grpSp>
      <p:sp>
        <p:nvSpPr>
          <p:cNvPr id="18" name="Flowchart: Magnetic Disk 17"/>
          <p:cNvSpPr/>
          <p:nvPr/>
        </p:nvSpPr>
        <p:spPr>
          <a:xfrm>
            <a:off x="8216989" y="2040340"/>
            <a:ext cx="686421" cy="72334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7" name="TextBox 26"/>
          <p:cNvSpPr txBox="1"/>
          <p:nvPr/>
        </p:nvSpPr>
        <p:spPr>
          <a:xfrm>
            <a:off x="7836610" y="1506940"/>
            <a:ext cx="1127303" cy="386688"/>
          </a:xfrm>
          <a:prstGeom prst="rect">
            <a:avLst/>
          </a:prstGeom>
          <a:noFill/>
        </p:spPr>
        <p:txBody>
          <a:bodyPr wrap="none" rtlCol="0">
            <a:spAutoFit/>
          </a:bodyPr>
          <a:lstStyle/>
          <a:p>
            <a:pPr algn="ctr"/>
            <a:r>
              <a:rPr lang="en-US" sz="2400" b="1" dirty="0" smtClean="0"/>
              <a:t>Content</a:t>
            </a:r>
            <a:endParaRPr lang="en-US" sz="2400" b="1" dirty="0"/>
          </a:p>
        </p:txBody>
      </p:sp>
      <p:sp>
        <p:nvSpPr>
          <p:cNvPr id="36" name="Rounded Rectangle 35"/>
          <p:cNvSpPr/>
          <p:nvPr/>
        </p:nvSpPr>
        <p:spPr>
          <a:xfrm rot="16200000">
            <a:off x="2707377" y="2649940"/>
            <a:ext cx="12954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Federation</a:t>
            </a:r>
            <a:endParaRPr lang="en-US" sz="1200" b="1" dirty="0"/>
          </a:p>
        </p:txBody>
      </p:sp>
      <p:grpSp>
        <p:nvGrpSpPr>
          <p:cNvPr id="8" name="Group 85"/>
          <p:cNvGrpSpPr/>
          <p:nvPr/>
        </p:nvGrpSpPr>
        <p:grpSpPr>
          <a:xfrm>
            <a:off x="1411975" y="2192740"/>
            <a:ext cx="1066800" cy="1337481"/>
            <a:chOff x="5791200" y="1600200"/>
            <a:chExt cx="1447800" cy="1066800"/>
          </a:xfrm>
        </p:grpSpPr>
        <p:sp>
          <p:nvSpPr>
            <p:cNvPr id="67" name="Rectangle 66"/>
            <p:cNvSpPr/>
            <p:nvPr/>
          </p:nvSpPr>
          <p:spPr>
            <a:xfrm>
              <a:off x="5791200" y="1600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US" sz="900" dirty="0"/>
            </a:p>
          </p:txBody>
        </p:sp>
        <p:sp>
          <p:nvSpPr>
            <p:cNvPr id="68" name="Rectangle 67"/>
            <p:cNvSpPr/>
            <p:nvPr/>
          </p:nvSpPr>
          <p:spPr>
            <a:xfrm>
              <a:off x="6172200" y="1752599"/>
              <a:ext cx="496957" cy="152400"/>
            </a:xfrm>
            <a:prstGeom prst="rect">
              <a:avLst/>
            </a:prstGeom>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endParaRPr>
            </a:p>
          </p:txBody>
        </p:sp>
        <p:pic>
          <p:nvPicPr>
            <p:cNvPr id="69" name="Picture 3"/>
            <p:cNvPicPr>
              <a:picLocks noChangeAspect="1" noChangeArrowheads="1"/>
            </p:cNvPicPr>
            <p:nvPr/>
          </p:nvPicPr>
          <p:blipFill>
            <a:blip r:embed="rId4" cstate="print"/>
            <a:srcRect/>
            <a:stretch>
              <a:fillRect/>
            </a:stretch>
          </p:blipFill>
          <p:spPr bwMode="auto">
            <a:xfrm>
              <a:off x="6705601" y="1752599"/>
              <a:ext cx="152400" cy="157315"/>
            </a:xfrm>
            <a:prstGeom prst="rect">
              <a:avLst/>
            </a:prstGeom>
            <a:noFill/>
            <a:ln w="9525">
              <a:noFill/>
              <a:miter lim="800000"/>
              <a:headEnd/>
              <a:tailEnd/>
            </a:ln>
            <a:effectLst/>
          </p:spPr>
        </p:pic>
        <p:sp>
          <p:nvSpPr>
            <p:cNvPr id="70" name="Rectangle 69"/>
            <p:cNvSpPr/>
            <p:nvPr/>
          </p:nvSpPr>
          <p:spPr>
            <a:xfrm>
              <a:off x="6172200" y="1981200"/>
              <a:ext cx="685800" cy="609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sp>
          <p:nvSpPr>
            <p:cNvPr id="71" name="Rectangle 70"/>
            <p:cNvSpPr/>
            <p:nvPr/>
          </p:nvSpPr>
          <p:spPr>
            <a:xfrm>
              <a:off x="5867400" y="1981200"/>
              <a:ext cx="228600" cy="4572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sp>
          <p:nvSpPr>
            <p:cNvPr id="72" name="Rectangle 71"/>
            <p:cNvSpPr/>
            <p:nvPr/>
          </p:nvSpPr>
          <p:spPr>
            <a:xfrm>
              <a:off x="6934200" y="19812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sp>
          <p:nvSpPr>
            <p:cNvPr id="73" name="Rectangle 72"/>
            <p:cNvSpPr/>
            <p:nvPr/>
          </p:nvSpPr>
          <p:spPr>
            <a:xfrm>
              <a:off x="6934200" y="22860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grpSp>
      <p:cxnSp>
        <p:nvCxnSpPr>
          <p:cNvPr id="49" name="Straight Connector 48"/>
          <p:cNvCxnSpPr>
            <a:endCxn id="50" idx="1"/>
          </p:cNvCxnSpPr>
          <p:nvPr/>
        </p:nvCxnSpPr>
        <p:spPr bwMode="auto">
          <a:xfrm rot="5400000" flipH="1" flipV="1">
            <a:off x="3358202" y="1664745"/>
            <a:ext cx="639172" cy="416823"/>
          </a:xfrm>
          <a:prstGeom prst="line">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50" name="Rounded Rectangle 49"/>
          <p:cNvSpPr/>
          <p:nvPr/>
        </p:nvSpPr>
        <p:spPr>
          <a:xfrm>
            <a:off x="3886200" y="1219200"/>
            <a:ext cx="1150041" cy="6687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b="1" dirty="0" err="1" smtClean="0"/>
              <a:t>OpenSearch</a:t>
            </a:r>
            <a:r>
              <a:rPr lang="en-US" sz="1050" b="1" dirty="0" smtClean="0"/>
              <a:t> Source</a:t>
            </a:r>
            <a:endParaRPr lang="en-US" sz="1050" b="1" dirty="0"/>
          </a:p>
        </p:txBody>
      </p:sp>
      <p:sp>
        <p:nvSpPr>
          <p:cNvPr id="52" name="Rounded Rectangle 51"/>
          <p:cNvSpPr/>
          <p:nvPr/>
        </p:nvSpPr>
        <p:spPr>
          <a:xfrm>
            <a:off x="5607745" y="2192740"/>
            <a:ext cx="982070" cy="1295400"/>
          </a:xfrm>
          <a:prstGeom prst="roundRect">
            <a:avLst/>
          </a:prstGeom>
          <a:ln w="88900" cmpd="sng">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t>Content Processor</a:t>
            </a:r>
            <a:endParaRPr lang="en-US" sz="1200" b="1" dirty="0"/>
          </a:p>
        </p:txBody>
      </p:sp>
      <p:sp>
        <p:nvSpPr>
          <p:cNvPr id="53" name="Rounded Rectangle 52"/>
          <p:cNvSpPr/>
          <p:nvPr/>
        </p:nvSpPr>
        <p:spPr>
          <a:xfrm>
            <a:off x="6679315" y="2192740"/>
            <a:ext cx="857272"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t>Crawler</a:t>
            </a:r>
            <a:endParaRPr lang="en-US" sz="1200" b="1" dirty="0"/>
          </a:p>
        </p:txBody>
      </p:sp>
      <p:sp>
        <p:nvSpPr>
          <p:cNvPr id="56" name="Rounded Rectangle 55"/>
          <p:cNvSpPr/>
          <p:nvPr/>
        </p:nvSpPr>
        <p:spPr>
          <a:xfrm>
            <a:off x="4612375" y="2192740"/>
            <a:ext cx="877445"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t>Indexer</a:t>
            </a:r>
            <a:endParaRPr lang="en-US" sz="1200" b="1" dirty="0"/>
          </a:p>
        </p:txBody>
      </p:sp>
      <p:sp>
        <p:nvSpPr>
          <p:cNvPr id="59" name="Rounded Rectangle 58"/>
          <p:cNvSpPr/>
          <p:nvPr/>
        </p:nvSpPr>
        <p:spPr>
          <a:xfrm>
            <a:off x="3607481" y="2192740"/>
            <a:ext cx="990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Query Processor</a:t>
            </a:r>
            <a:endParaRPr lang="en-US" sz="1200" b="1" dirty="0"/>
          </a:p>
        </p:txBody>
      </p:sp>
      <p:sp>
        <p:nvSpPr>
          <p:cNvPr id="74" name="Rectangle 73"/>
          <p:cNvSpPr/>
          <p:nvPr/>
        </p:nvSpPr>
        <p:spPr>
          <a:xfrm>
            <a:off x="892837" y="3716740"/>
            <a:ext cx="2119555" cy="461665"/>
          </a:xfrm>
          <a:prstGeom prst="rect">
            <a:avLst/>
          </a:prstGeom>
        </p:spPr>
        <p:txBody>
          <a:bodyPr wrap="none">
            <a:spAutoFit/>
          </a:bodyPr>
          <a:lstStyle/>
          <a:p>
            <a:r>
              <a:rPr lang="en-US" sz="2400" b="1" kern="0" spc="-83" dirty="0" smtClean="0"/>
              <a:t>Search Center </a:t>
            </a:r>
            <a:endParaRPr lang="en-US" sz="2400" dirty="0"/>
          </a:p>
        </p:txBody>
      </p:sp>
      <p:sp>
        <p:nvSpPr>
          <p:cNvPr id="75" name="Right Arrow 74"/>
          <p:cNvSpPr/>
          <p:nvPr/>
        </p:nvSpPr>
        <p:spPr>
          <a:xfrm>
            <a:off x="2554975" y="2497540"/>
            <a:ext cx="559677" cy="228600"/>
          </a:xfrm>
          <a:prstGeom prst="rightArrow">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Right Arrow 75"/>
          <p:cNvSpPr/>
          <p:nvPr/>
        </p:nvSpPr>
        <p:spPr>
          <a:xfrm rot="10800000">
            <a:off x="2554976" y="2802339"/>
            <a:ext cx="533400" cy="228600"/>
          </a:xfrm>
          <a:prstGeom prst="rightArrow">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7" name="Right Arrow 76"/>
          <p:cNvSpPr/>
          <p:nvPr/>
        </p:nvSpPr>
        <p:spPr>
          <a:xfrm rot="10800000">
            <a:off x="7608010" y="2345140"/>
            <a:ext cx="533400" cy="304800"/>
          </a:xfrm>
          <a:prstGeom prst="rightArrow">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5" name="Flowchart: Magnetic Disk 84"/>
          <p:cNvSpPr/>
          <p:nvPr/>
        </p:nvSpPr>
        <p:spPr>
          <a:xfrm>
            <a:off x="8217610" y="2878540"/>
            <a:ext cx="686421" cy="72334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6" name="TextBox 85"/>
          <p:cNvSpPr txBox="1"/>
          <p:nvPr/>
        </p:nvSpPr>
        <p:spPr>
          <a:xfrm>
            <a:off x="7833720" y="3716740"/>
            <a:ext cx="1145890" cy="461665"/>
          </a:xfrm>
          <a:prstGeom prst="rect">
            <a:avLst/>
          </a:prstGeom>
          <a:noFill/>
        </p:spPr>
        <p:txBody>
          <a:bodyPr wrap="none" rtlCol="0">
            <a:spAutoFit/>
          </a:bodyPr>
          <a:lstStyle/>
          <a:p>
            <a:pPr algn="ctr"/>
            <a:r>
              <a:rPr lang="en-US" sz="2400" b="1" dirty="0" smtClean="0"/>
              <a:t>Profiles</a:t>
            </a:r>
            <a:endParaRPr lang="en-US" sz="2400" b="1" dirty="0"/>
          </a:p>
        </p:txBody>
      </p:sp>
      <p:sp>
        <p:nvSpPr>
          <p:cNvPr id="87" name="Right Arrow 86"/>
          <p:cNvSpPr/>
          <p:nvPr/>
        </p:nvSpPr>
        <p:spPr>
          <a:xfrm rot="10800000">
            <a:off x="7608010" y="2954740"/>
            <a:ext cx="533400" cy="304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8" name="Right Arrow 87"/>
          <p:cNvSpPr/>
          <p:nvPr/>
        </p:nvSpPr>
        <p:spPr>
          <a:xfrm rot="10800000">
            <a:off x="2554976" y="3107140"/>
            <a:ext cx="533400" cy="2286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7" name="TextBox 46"/>
          <p:cNvSpPr txBox="1"/>
          <p:nvPr/>
        </p:nvSpPr>
        <p:spPr>
          <a:xfrm>
            <a:off x="5320763" y="4350166"/>
            <a:ext cx="1572866" cy="461665"/>
          </a:xfrm>
          <a:prstGeom prst="rect">
            <a:avLst/>
          </a:prstGeom>
          <a:noFill/>
        </p:spPr>
        <p:txBody>
          <a:bodyPr wrap="none" rtlCol="0">
            <a:spAutoFit/>
          </a:bodyPr>
          <a:lstStyle/>
          <a:p>
            <a:pPr algn="ctr"/>
            <a:r>
              <a:rPr lang="en-US" sz="2400" b="1" i="1" dirty="0" smtClean="0">
                <a:solidFill>
                  <a:srgbClr val="FFFF00"/>
                </a:solidFill>
              </a:rPr>
              <a:t>Metadata</a:t>
            </a:r>
          </a:p>
        </p:txBody>
      </p:sp>
      <p:sp>
        <p:nvSpPr>
          <p:cNvPr id="51" name="TextBox 50"/>
          <p:cNvSpPr txBox="1"/>
          <p:nvPr/>
        </p:nvSpPr>
        <p:spPr>
          <a:xfrm>
            <a:off x="3481465" y="4350166"/>
            <a:ext cx="1626214" cy="830997"/>
          </a:xfrm>
          <a:prstGeom prst="rect">
            <a:avLst/>
          </a:prstGeom>
          <a:noFill/>
        </p:spPr>
        <p:txBody>
          <a:bodyPr wrap="none" rtlCol="0">
            <a:spAutoFit/>
          </a:bodyPr>
          <a:lstStyle/>
          <a:p>
            <a:pPr algn="ctr"/>
            <a:r>
              <a:rPr lang="en-US" sz="2400" b="1" i="1" dirty="0" smtClean="0">
                <a:solidFill>
                  <a:srgbClr val="FFFF00"/>
                </a:solidFill>
              </a:rPr>
              <a:t>Relevance</a:t>
            </a:r>
          </a:p>
          <a:p>
            <a:pPr algn="ctr"/>
            <a:r>
              <a:rPr lang="en-US" sz="2400" b="1" i="1" dirty="0" smtClean="0">
                <a:solidFill>
                  <a:srgbClr val="FFFF00"/>
                </a:solidFill>
              </a:rPr>
              <a:t>Control</a:t>
            </a:r>
          </a:p>
        </p:txBody>
      </p:sp>
      <p:sp>
        <p:nvSpPr>
          <p:cNvPr id="54" name="TextBox 53"/>
          <p:cNvSpPr txBox="1"/>
          <p:nvPr/>
        </p:nvSpPr>
        <p:spPr>
          <a:xfrm>
            <a:off x="1238531" y="4350166"/>
            <a:ext cx="1326390" cy="830997"/>
          </a:xfrm>
          <a:prstGeom prst="rect">
            <a:avLst/>
          </a:prstGeom>
          <a:noFill/>
        </p:spPr>
        <p:txBody>
          <a:bodyPr wrap="none" rtlCol="0">
            <a:spAutoFit/>
          </a:bodyPr>
          <a:lstStyle/>
          <a:p>
            <a:pPr algn="ctr"/>
            <a:r>
              <a:rPr lang="en-US" sz="2400" b="1" i="1" dirty="0" smtClean="0">
                <a:solidFill>
                  <a:srgbClr val="FFFF00"/>
                </a:solidFill>
              </a:rPr>
              <a:t>User</a:t>
            </a:r>
          </a:p>
          <a:p>
            <a:pPr algn="ctr"/>
            <a:r>
              <a:rPr lang="en-US" sz="2400" b="1" i="1" dirty="0" smtClean="0">
                <a:solidFill>
                  <a:srgbClr val="FFFF00"/>
                </a:solidFill>
              </a:rPr>
              <a:t>Context</a:t>
            </a:r>
          </a:p>
        </p:txBody>
      </p:sp>
      <p:sp>
        <p:nvSpPr>
          <p:cNvPr id="55" name="TextBox 54"/>
          <p:cNvSpPr txBox="1"/>
          <p:nvPr/>
        </p:nvSpPr>
        <p:spPr>
          <a:xfrm>
            <a:off x="6961954" y="4350166"/>
            <a:ext cx="1999265" cy="830997"/>
          </a:xfrm>
          <a:prstGeom prst="rect">
            <a:avLst/>
          </a:prstGeom>
          <a:noFill/>
        </p:spPr>
        <p:txBody>
          <a:bodyPr wrap="none" rtlCol="0">
            <a:spAutoFit/>
          </a:bodyPr>
          <a:lstStyle/>
          <a:p>
            <a:pPr algn="ctr"/>
            <a:r>
              <a:rPr lang="en-US" sz="2400" b="1" i="1" dirty="0" smtClean="0">
                <a:solidFill>
                  <a:srgbClr val="FFFF00"/>
                </a:solidFill>
              </a:rPr>
              <a:t>Indexing</a:t>
            </a:r>
          </a:p>
          <a:p>
            <a:r>
              <a:rPr lang="en-US" sz="2400" b="1" i="1" dirty="0" smtClean="0">
                <a:solidFill>
                  <a:srgbClr val="FFFF00"/>
                </a:solidFill>
              </a:rPr>
              <a:t>Connectivity</a:t>
            </a:r>
          </a:p>
        </p:txBody>
      </p:sp>
      <p:sp>
        <p:nvSpPr>
          <p:cNvPr id="19" name="Flowchart: Card 18"/>
          <p:cNvSpPr/>
          <p:nvPr/>
        </p:nvSpPr>
        <p:spPr bwMode="auto">
          <a:xfrm>
            <a:off x="4750489" y="3635786"/>
            <a:ext cx="785818" cy="571504"/>
          </a:xfrm>
          <a:prstGeom prst="flowChartPunchedCard">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100" b="1" dirty="0">
                <a:solidFill>
                  <a:schemeClr val="bg1"/>
                </a:solidFill>
              </a:rPr>
              <a:t>Index Partition</a:t>
            </a:r>
          </a:p>
        </p:txBody>
      </p:sp>
    </p:spTree>
    <p:extLst>
      <p:ext uri="{BB962C8B-B14F-4D97-AF65-F5344CB8AC3E}">
        <p14:creationId xmlns:p14="http://schemas.microsoft.com/office/powerpoint/2010/main" val="1547359009"/>
      </p:ext>
    </p:extLst>
  </p:cSld>
  <p:clrMapOvr>
    <a:masterClrMapping/>
  </p:clrMapOvr>
  <p:transition advTm="103875">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Content Pipeline Stages</a:t>
            </a:r>
            <a:endParaRPr lang="nb-NO" dirty="0"/>
          </a:p>
        </p:txBody>
      </p:sp>
      <p:sp>
        <p:nvSpPr>
          <p:cNvPr id="3" name="Content Placeholder 2"/>
          <p:cNvSpPr>
            <a:spLocks noGrp="1"/>
          </p:cNvSpPr>
          <p:nvPr>
            <p:ph idx="1"/>
          </p:nvPr>
        </p:nvSpPr>
        <p:spPr>
          <a:xfrm>
            <a:off x="304800" y="1518958"/>
            <a:ext cx="4543428" cy="5034242"/>
          </a:xfrm>
        </p:spPr>
        <p:txBody>
          <a:bodyPr>
            <a:noAutofit/>
          </a:bodyPr>
          <a:lstStyle/>
          <a:p>
            <a:r>
              <a:rPr lang="en-US" sz="1600" dirty="0" smtClean="0"/>
              <a:t>Format Conversion</a:t>
            </a:r>
          </a:p>
          <a:p>
            <a:r>
              <a:rPr lang="en-US" sz="1600" dirty="0" smtClean="0"/>
              <a:t>Language detection and encoding</a:t>
            </a:r>
          </a:p>
          <a:p>
            <a:pPr lvl="0"/>
            <a:r>
              <a:rPr lang="en-US" sz="1600" dirty="0" err="1" smtClean="0"/>
              <a:t>Lemmatizer</a:t>
            </a:r>
            <a:r>
              <a:rPr lang="en-US" sz="1600" dirty="0" smtClean="0"/>
              <a:t> </a:t>
            </a:r>
          </a:p>
          <a:p>
            <a:pPr lvl="1"/>
            <a:r>
              <a:rPr lang="en-US" sz="1400" dirty="0" smtClean="0"/>
              <a:t>Linguistics normalization</a:t>
            </a:r>
            <a:endParaRPr lang="nb-NO" sz="1400" dirty="0" smtClean="0"/>
          </a:p>
          <a:p>
            <a:pPr lvl="0"/>
            <a:r>
              <a:rPr lang="en-US" sz="1600" dirty="0" err="1" smtClean="0"/>
              <a:t>Tokenizer</a:t>
            </a:r>
            <a:endParaRPr lang="en-US" sz="1600" dirty="0" smtClean="0"/>
          </a:p>
          <a:p>
            <a:pPr lvl="1"/>
            <a:r>
              <a:rPr lang="en-US" sz="1400" dirty="0" smtClean="0"/>
              <a:t>Word breaking</a:t>
            </a:r>
            <a:endParaRPr lang="nb-NO" sz="1400" dirty="0" smtClean="0"/>
          </a:p>
          <a:p>
            <a:r>
              <a:rPr lang="en-US" sz="1600" dirty="0" smtClean="0"/>
              <a:t>Entity Extraction</a:t>
            </a:r>
          </a:p>
          <a:p>
            <a:pPr lvl="1"/>
            <a:r>
              <a:rPr lang="en-US" sz="1400" dirty="0" smtClean="0"/>
              <a:t>Persons, companies, locations,  email,  </a:t>
            </a:r>
            <a:br>
              <a:rPr lang="en-US" sz="1400" dirty="0" smtClean="0"/>
            </a:br>
            <a:r>
              <a:rPr lang="en-US" sz="1400" dirty="0" smtClean="0"/>
              <a:t>date/time, URL, prices,  file names</a:t>
            </a:r>
            <a:endParaRPr lang="en-US" sz="800" dirty="0" smtClean="0"/>
          </a:p>
          <a:p>
            <a:pPr lvl="0"/>
            <a:r>
              <a:rPr lang="en-US" sz="1600" dirty="0" err="1" smtClean="0"/>
              <a:t>DateTimeNormalizer</a:t>
            </a:r>
            <a:r>
              <a:rPr lang="en-US" sz="1600" dirty="0" smtClean="0"/>
              <a:t> </a:t>
            </a:r>
          </a:p>
          <a:p>
            <a:pPr lvl="1"/>
            <a:r>
              <a:rPr lang="en-US" sz="1400" dirty="0" smtClean="0"/>
              <a:t>Date normalization</a:t>
            </a:r>
          </a:p>
          <a:p>
            <a:pPr lvl="0"/>
            <a:r>
              <a:rPr lang="en-US" sz="1600" dirty="0" err="1" smtClean="0"/>
              <a:t>Vectorizer</a:t>
            </a:r>
            <a:r>
              <a:rPr lang="en-US" sz="1600" dirty="0" smtClean="0"/>
              <a:t> </a:t>
            </a:r>
          </a:p>
          <a:p>
            <a:pPr lvl="1"/>
            <a:r>
              <a:rPr lang="en-US" sz="1400" dirty="0" smtClean="0"/>
              <a:t>Create document vector for similarity </a:t>
            </a:r>
            <a:br>
              <a:rPr lang="en-US" sz="1400" dirty="0" smtClean="0"/>
            </a:br>
            <a:r>
              <a:rPr lang="en-US" sz="1400" dirty="0" smtClean="0"/>
              <a:t>searching</a:t>
            </a:r>
          </a:p>
          <a:p>
            <a:pPr lvl="0"/>
            <a:r>
              <a:rPr lang="en-US" sz="1600" dirty="0" err="1" smtClean="0"/>
              <a:t>WebAnalyzer</a:t>
            </a:r>
            <a:endParaRPr lang="en-US" sz="1600" dirty="0" smtClean="0"/>
          </a:p>
          <a:p>
            <a:pPr lvl="1"/>
            <a:r>
              <a:rPr lang="en-US" sz="1400" dirty="0" smtClean="0"/>
              <a:t>Anchor text and link cardinality analysis</a:t>
            </a:r>
            <a:endParaRPr lang="nb-NO" sz="2000" dirty="0" smtClean="0"/>
          </a:p>
          <a:p>
            <a:pPr lvl="0"/>
            <a:r>
              <a:rPr lang="en-US" sz="1600" dirty="0" err="1" smtClean="0"/>
              <a:t>PropertiesMapper</a:t>
            </a:r>
            <a:endParaRPr lang="en-US" sz="1600" dirty="0" smtClean="0"/>
          </a:p>
          <a:p>
            <a:pPr lvl="1"/>
            <a:r>
              <a:rPr lang="en-US" sz="1400" dirty="0" smtClean="0"/>
              <a:t>Map to crawled properties</a:t>
            </a:r>
            <a:endParaRPr lang="nb-NO" sz="1400" dirty="0" smtClean="0"/>
          </a:p>
          <a:p>
            <a:pPr lvl="0"/>
            <a:r>
              <a:rPr lang="en-US" sz="1600" dirty="0" err="1" smtClean="0"/>
              <a:t>PropertiesReporter</a:t>
            </a:r>
            <a:r>
              <a:rPr lang="en-US" sz="1600" dirty="0" smtClean="0"/>
              <a:t> </a:t>
            </a:r>
          </a:p>
          <a:p>
            <a:pPr lvl="1"/>
            <a:r>
              <a:rPr lang="en-US" sz="1400" dirty="0" smtClean="0"/>
              <a:t>Report detected properties</a:t>
            </a:r>
            <a:endParaRPr lang="nb-NO" sz="1400" dirty="0" smtClean="0"/>
          </a:p>
        </p:txBody>
      </p:sp>
      <p:sp>
        <p:nvSpPr>
          <p:cNvPr id="8" name="TextBox 7"/>
          <p:cNvSpPr txBox="1"/>
          <p:nvPr/>
        </p:nvSpPr>
        <p:spPr>
          <a:xfrm>
            <a:off x="469518" y="818151"/>
            <a:ext cx="1342034" cy="523220"/>
          </a:xfrm>
          <a:prstGeom prst="rect">
            <a:avLst/>
          </a:prstGeom>
          <a:noFill/>
        </p:spPr>
        <p:txBody>
          <a:bodyPr wrap="none" rtlCol="0">
            <a:spAutoFit/>
          </a:bodyPr>
          <a:lstStyle/>
          <a:p>
            <a:r>
              <a:rPr lang="nb-NO" sz="2800" u="sng" dirty="0" smtClean="0"/>
              <a:t>Default</a:t>
            </a:r>
            <a:endParaRPr lang="nb-NO" sz="2800" u="sng" dirty="0"/>
          </a:p>
        </p:txBody>
      </p:sp>
      <p:sp>
        <p:nvSpPr>
          <p:cNvPr id="9" name="TextBox 8"/>
          <p:cNvSpPr txBox="1"/>
          <p:nvPr/>
        </p:nvSpPr>
        <p:spPr>
          <a:xfrm>
            <a:off x="5033776" y="831574"/>
            <a:ext cx="1332416" cy="461665"/>
          </a:xfrm>
          <a:prstGeom prst="rect">
            <a:avLst/>
          </a:prstGeom>
          <a:noFill/>
        </p:spPr>
        <p:txBody>
          <a:bodyPr wrap="none" rtlCol="0">
            <a:spAutoFit/>
          </a:bodyPr>
          <a:lstStyle/>
          <a:p>
            <a:r>
              <a:rPr lang="nb-NO" sz="2400" u="sng" dirty="0" smtClean="0"/>
              <a:t>Optional</a:t>
            </a:r>
            <a:endParaRPr lang="nb-NO" sz="2400" u="sng" dirty="0"/>
          </a:p>
        </p:txBody>
      </p:sp>
      <p:sp>
        <p:nvSpPr>
          <p:cNvPr id="10" name="Content Placeholder 2"/>
          <p:cNvSpPr txBox="1">
            <a:spLocks/>
          </p:cNvSpPr>
          <p:nvPr/>
        </p:nvSpPr>
        <p:spPr bwMode="auto">
          <a:xfrm>
            <a:off x="5150624" y="1371601"/>
            <a:ext cx="3847072" cy="1600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383630" marR="0" lvl="0" indent="-383630" algn="l" defTabSz="761939" rtl="0" eaLnBrk="1" fontAlgn="auto" latinLnBrk="0" hangingPunct="1">
              <a:lnSpc>
                <a:spcPct val="90000"/>
              </a:lnSpc>
              <a:spcBef>
                <a:spcPct val="20000"/>
              </a:spcBef>
              <a:spcAft>
                <a:spcPts val="0"/>
              </a:spcAft>
              <a:buClrTx/>
              <a:buSzPct val="60000"/>
              <a:buFontTx/>
              <a:buBlip>
                <a:blip r:embed="rId3"/>
              </a:buBlip>
              <a:tabLst/>
              <a:defRPr/>
            </a:pPr>
            <a:r>
              <a:rPr kumimoji="0" lang="nb-NO" sz="1600" b="0" i="0" u="none" strike="noStrike" kern="0" cap="none" spc="-83" normalizeH="0" baseline="0" noProof="0" dirty="0" smtClean="0">
                <a:ln>
                  <a:noFill/>
                </a:ln>
                <a:solidFill>
                  <a:schemeClr val="tx1"/>
                </a:solidFill>
                <a:effectLst/>
                <a:uLnTx/>
                <a:uFillTx/>
                <a:latin typeface="+mn-lt"/>
                <a:ea typeface="+mn-ea"/>
                <a:cs typeface="+mn-cs"/>
              </a:rPr>
              <a:t>XML Properties</a:t>
            </a:r>
            <a:r>
              <a:rPr kumimoji="0" lang="nb-NO" sz="1600" b="0" i="0" u="none" strike="noStrike" kern="0" cap="none" spc="-83" normalizeH="0" noProof="0" dirty="0" smtClean="0">
                <a:ln>
                  <a:noFill/>
                </a:ln>
                <a:solidFill>
                  <a:schemeClr val="tx1"/>
                </a:solidFill>
                <a:effectLst/>
                <a:uLnTx/>
                <a:uFillTx/>
                <a:latin typeface="+mn-lt"/>
                <a:ea typeface="+mn-ea"/>
                <a:cs typeface="+mn-cs"/>
              </a:rPr>
              <a:t> mapper</a:t>
            </a:r>
          </a:p>
          <a:p>
            <a:pPr marL="383630" marR="0" lvl="0" indent="-383630" algn="l" defTabSz="761939" rtl="0" eaLnBrk="1" fontAlgn="auto" latinLnBrk="0" hangingPunct="1">
              <a:lnSpc>
                <a:spcPct val="90000"/>
              </a:lnSpc>
              <a:spcBef>
                <a:spcPct val="20000"/>
              </a:spcBef>
              <a:spcAft>
                <a:spcPts val="0"/>
              </a:spcAft>
              <a:buClrTx/>
              <a:buSzPct val="60000"/>
              <a:buFontTx/>
              <a:buBlip>
                <a:blip r:embed="rId3"/>
              </a:buBlip>
              <a:tabLst/>
              <a:defRPr/>
            </a:pPr>
            <a:r>
              <a:rPr lang="nb-NO" sz="1600" kern="0" spc="-83" baseline="0" dirty="0" smtClean="0">
                <a:latin typeface="+mn-lt"/>
              </a:rPr>
              <a:t>Offensive</a:t>
            </a:r>
            <a:r>
              <a:rPr lang="nb-NO" sz="1600" kern="0" spc="-83" dirty="0" smtClean="0">
                <a:latin typeface="+mn-lt"/>
              </a:rPr>
              <a:t> Content Filter</a:t>
            </a:r>
          </a:p>
          <a:p>
            <a:pPr marL="383630" marR="0" lvl="0" indent="-383630" algn="l" defTabSz="761939" rtl="0" eaLnBrk="1" fontAlgn="auto" latinLnBrk="0" hangingPunct="1">
              <a:lnSpc>
                <a:spcPct val="90000"/>
              </a:lnSpc>
              <a:spcBef>
                <a:spcPct val="20000"/>
              </a:spcBef>
              <a:spcAft>
                <a:spcPts val="0"/>
              </a:spcAft>
              <a:buClrTx/>
              <a:buSzPct val="60000"/>
              <a:buFontTx/>
              <a:buBlip>
                <a:blip r:embed="rId3"/>
              </a:buBlip>
              <a:tabLst/>
              <a:defRPr/>
            </a:pPr>
            <a:r>
              <a:rPr kumimoji="0" lang="nb-NO" sz="1600" b="0" i="0" u="none" strike="noStrike" kern="0" cap="none" spc="-83" normalizeH="0" baseline="0" noProof="0" dirty="0" smtClean="0">
                <a:ln>
                  <a:noFill/>
                </a:ln>
                <a:solidFill>
                  <a:schemeClr val="tx1"/>
                </a:solidFill>
                <a:effectLst/>
                <a:uLnTx/>
                <a:uFillTx/>
                <a:latin typeface="+mn-lt"/>
                <a:ea typeface="+mn-ea"/>
                <a:cs typeface="+mn-cs"/>
              </a:rPr>
              <a:t>Verbatim</a:t>
            </a:r>
            <a:r>
              <a:rPr kumimoji="0" lang="nb-NO" sz="1600" b="0" i="0" u="none" strike="noStrike" kern="0" cap="none" spc="-83" normalizeH="0" noProof="0" dirty="0" smtClean="0">
                <a:ln>
                  <a:noFill/>
                </a:ln>
                <a:solidFill>
                  <a:schemeClr val="tx1"/>
                </a:solidFill>
                <a:effectLst/>
                <a:uLnTx/>
                <a:uFillTx/>
                <a:latin typeface="+mn-lt"/>
                <a:ea typeface="+mn-ea"/>
                <a:cs typeface="+mn-cs"/>
              </a:rPr>
              <a:t> extractor</a:t>
            </a:r>
          </a:p>
          <a:p>
            <a:pPr marL="840830" lvl="1" indent="-383630" defTabSz="761939" fontAlgn="auto">
              <a:lnSpc>
                <a:spcPct val="90000"/>
              </a:lnSpc>
              <a:spcBef>
                <a:spcPct val="20000"/>
              </a:spcBef>
              <a:spcAft>
                <a:spcPts val="0"/>
              </a:spcAft>
              <a:buSzPct val="60000"/>
              <a:buFontTx/>
              <a:buBlip>
                <a:blip r:embed="rId3"/>
              </a:buBlip>
              <a:defRPr/>
            </a:pPr>
            <a:r>
              <a:rPr kumimoji="0" lang="nb-NO" sz="1600" b="0" i="0" u="none" strike="noStrike" kern="0" cap="none" spc="-83" normalizeH="0" noProof="0" dirty="0" smtClean="0">
                <a:ln>
                  <a:noFill/>
                </a:ln>
                <a:solidFill>
                  <a:schemeClr val="tx1"/>
                </a:solidFill>
                <a:effectLst/>
                <a:uLnTx/>
                <a:uFillTx/>
                <a:latin typeface="+mn-lt"/>
                <a:ea typeface="+mn-ea"/>
                <a:cs typeface="+mn-cs"/>
              </a:rPr>
              <a:t>Loads dictionary for custom extraction, e.g product names</a:t>
            </a:r>
          </a:p>
          <a:p>
            <a:pPr marL="383630" marR="0" lvl="0" indent="-383630" algn="l" defTabSz="761939" rtl="0" eaLnBrk="1" fontAlgn="auto" latinLnBrk="0" hangingPunct="1">
              <a:lnSpc>
                <a:spcPct val="90000"/>
              </a:lnSpc>
              <a:spcBef>
                <a:spcPct val="20000"/>
              </a:spcBef>
              <a:spcAft>
                <a:spcPts val="0"/>
              </a:spcAft>
              <a:buClrTx/>
              <a:buSzPct val="60000"/>
              <a:buFontTx/>
              <a:buBlip>
                <a:blip r:embed="rId3"/>
              </a:buBlip>
              <a:tabLst/>
              <a:defRPr/>
            </a:pPr>
            <a:r>
              <a:rPr lang="nb-NO" sz="1600" kern="0" spc="-83" baseline="0" dirty="0" smtClean="0">
                <a:latin typeface="+mn-lt"/>
              </a:rPr>
              <a:t>Field Collapsing</a:t>
            </a:r>
            <a:endParaRPr kumimoji="0" lang="en-US" sz="1600" b="0" i="0" u="none" strike="noStrike" kern="0" cap="none" spc="-83" normalizeH="0" baseline="0" noProof="0" dirty="0" smtClean="0">
              <a:ln>
                <a:noFill/>
              </a:ln>
              <a:solidFill>
                <a:schemeClr val="tx1"/>
              </a:solidFill>
              <a:effectLst/>
              <a:uLnTx/>
              <a:uFillTx/>
              <a:latin typeface="+mn-lt"/>
              <a:ea typeface="+mn-ea"/>
              <a:cs typeface="+mn-cs"/>
            </a:endParaRPr>
          </a:p>
        </p:txBody>
      </p:sp>
      <p:grpSp>
        <p:nvGrpSpPr>
          <p:cNvPr id="4" name="Group 28"/>
          <p:cNvGrpSpPr/>
          <p:nvPr/>
        </p:nvGrpSpPr>
        <p:grpSpPr>
          <a:xfrm>
            <a:off x="4411073" y="2895600"/>
            <a:ext cx="4498848" cy="1674281"/>
            <a:chOff x="4411074" y="2819400"/>
            <a:chExt cx="4433011" cy="1674281"/>
          </a:xfrm>
        </p:grpSpPr>
        <p:sp>
          <p:nvSpPr>
            <p:cNvPr id="24" name="Rectangle 23"/>
            <p:cNvSpPr/>
            <p:nvPr/>
          </p:nvSpPr>
          <p:spPr>
            <a:xfrm>
              <a:off x="4411074" y="3048000"/>
              <a:ext cx="4433011" cy="1371600"/>
            </a:xfrm>
            <a:prstGeom prst="rect">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nb-NO"/>
            </a:p>
          </p:txBody>
        </p:sp>
        <p:grpSp>
          <p:nvGrpSpPr>
            <p:cNvPr id="5" name="Group 23"/>
            <p:cNvGrpSpPr/>
            <p:nvPr/>
          </p:nvGrpSpPr>
          <p:grpSpPr>
            <a:xfrm rot="16200000">
              <a:off x="5826869" y="1619310"/>
              <a:ext cx="1674281" cy="4074462"/>
              <a:chOff x="4459071" y="1678940"/>
              <a:chExt cx="1616578" cy="4605021"/>
            </a:xfrm>
          </p:grpSpPr>
          <p:sp>
            <p:nvSpPr>
              <p:cNvPr id="11" name="TextBox 10"/>
              <p:cNvSpPr txBox="1"/>
              <p:nvPr/>
            </p:nvSpPr>
            <p:spPr>
              <a:xfrm rot="5400000">
                <a:off x="5443828" y="2705115"/>
                <a:ext cx="609600" cy="654043"/>
              </a:xfrm>
              <a:prstGeom prst="rect">
                <a:avLst/>
              </a:prstGeom>
              <a:noFill/>
            </p:spPr>
            <p:txBody>
              <a:bodyPr wrap="square" rtlCol="0">
                <a:spAutoFit/>
              </a:bodyPr>
              <a:lstStyle/>
              <a:p>
                <a:pPr algn="ctr"/>
                <a:r>
                  <a:rPr lang="en-US" sz="2800" dirty="0" smtClean="0">
                    <a:solidFill>
                      <a:schemeClr val="bg1"/>
                    </a:solidFill>
                    <a:latin typeface="Segoe" pitchFamily="34" charset="0"/>
                  </a:rPr>
                  <a:t>…</a:t>
                </a:r>
                <a:endParaRPr lang="en-US" sz="4400" dirty="0" smtClean="0">
                  <a:solidFill>
                    <a:schemeClr val="bg1"/>
                  </a:solidFill>
                  <a:latin typeface="Segoe" pitchFamily="34" charset="0"/>
                </a:endParaRPr>
              </a:p>
            </p:txBody>
          </p:sp>
          <p:sp>
            <p:nvSpPr>
              <p:cNvPr id="12" name="TextBox 11"/>
              <p:cNvSpPr txBox="1"/>
              <p:nvPr/>
            </p:nvSpPr>
            <p:spPr>
              <a:xfrm rot="5400000">
                <a:off x="4641700" y="5079885"/>
                <a:ext cx="534152" cy="899410"/>
              </a:xfrm>
              <a:prstGeom prst="rect">
                <a:avLst/>
              </a:prstGeom>
              <a:noFill/>
            </p:spPr>
            <p:txBody>
              <a:bodyPr vert="vert270" wrap="square" rtlCol="0">
                <a:spAutoFit/>
              </a:bodyPr>
              <a:lstStyle/>
              <a:p>
                <a:pPr algn="ctr"/>
                <a:r>
                  <a:rPr lang="en-US" sz="800" dirty="0" smtClean="0">
                    <a:gradFill>
                      <a:gsLst>
                        <a:gs pos="0">
                          <a:schemeClr val="bg1"/>
                        </a:gs>
                        <a:gs pos="50000">
                          <a:schemeClr val="bg1"/>
                        </a:gs>
                        <a:gs pos="100000">
                          <a:schemeClr val="bg1"/>
                        </a:gs>
                      </a:gsLst>
                      <a:lin ang="5400000" scaled="0"/>
                    </a:gradFill>
                    <a:latin typeface="Segoe" pitchFamily="34" charset="0"/>
                  </a:rPr>
                  <a:t>Format</a:t>
                </a:r>
              </a:p>
              <a:p>
                <a:pPr algn="ctr"/>
                <a:r>
                  <a:rPr lang="en-US" sz="800" dirty="0" smtClean="0">
                    <a:gradFill>
                      <a:gsLst>
                        <a:gs pos="0">
                          <a:schemeClr val="bg1"/>
                        </a:gs>
                        <a:gs pos="50000">
                          <a:schemeClr val="bg1"/>
                        </a:gs>
                        <a:gs pos="100000">
                          <a:schemeClr val="bg1"/>
                        </a:gs>
                      </a:gsLst>
                      <a:lin ang="5400000" scaled="0"/>
                    </a:gradFill>
                    <a:latin typeface="Segoe" pitchFamily="34" charset="0"/>
                  </a:rPr>
                  <a:t>Conversion</a:t>
                </a:r>
                <a:endParaRPr lang="en-US" sz="1200" dirty="0" smtClean="0">
                  <a:gradFill>
                    <a:gsLst>
                      <a:gs pos="0">
                        <a:schemeClr val="bg1"/>
                      </a:gs>
                      <a:gs pos="50000">
                        <a:schemeClr val="bg1"/>
                      </a:gs>
                      <a:gs pos="100000">
                        <a:schemeClr val="bg1"/>
                      </a:gs>
                    </a:gsLst>
                    <a:lin ang="5400000" scaled="0"/>
                  </a:gradFill>
                  <a:latin typeface="Segoe" pitchFamily="34" charset="0"/>
                </a:endParaRPr>
              </a:p>
            </p:txBody>
          </p:sp>
          <p:sp>
            <p:nvSpPr>
              <p:cNvPr id="13" name="Can 12"/>
              <p:cNvSpPr/>
              <p:nvPr/>
            </p:nvSpPr>
            <p:spPr bwMode="auto">
              <a:xfrm rot="10800000">
                <a:off x="5435601" y="2194559"/>
                <a:ext cx="304800" cy="54864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an 13"/>
              <p:cNvSpPr/>
              <p:nvPr/>
            </p:nvSpPr>
            <p:spPr bwMode="auto">
              <a:xfrm rot="10800000">
                <a:off x="5435601" y="3294424"/>
                <a:ext cx="304800" cy="548640"/>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Can 14"/>
              <p:cNvSpPr/>
              <p:nvPr/>
            </p:nvSpPr>
            <p:spPr bwMode="auto">
              <a:xfrm rot="10800000">
                <a:off x="5435602" y="3949230"/>
                <a:ext cx="304800" cy="54864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Can 15"/>
              <p:cNvSpPr/>
              <p:nvPr/>
            </p:nvSpPr>
            <p:spPr bwMode="auto">
              <a:xfrm rot="10800000">
                <a:off x="5435602" y="4604036"/>
                <a:ext cx="304800" cy="54864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Can 16"/>
              <p:cNvSpPr/>
              <p:nvPr/>
            </p:nvSpPr>
            <p:spPr bwMode="auto">
              <a:xfrm rot="10800000">
                <a:off x="5435602" y="5258842"/>
                <a:ext cx="304800" cy="54864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ight Arrow 17"/>
              <p:cNvSpPr/>
              <p:nvPr/>
            </p:nvSpPr>
            <p:spPr>
              <a:xfrm rot="16200000">
                <a:off x="5392421" y="5964446"/>
                <a:ext cx="365760" cy="273269"/>
              </a:xfrm>
              <a:prstGeom prst="rightArrow">
                <a:avLst/>
              </a:prstGeom>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p>
            </p:txBody>
          </p:sp>
          <p:sp>
            <p:nvSpPr>
              <p:cNvPr id="19" name="Right Arrow 18"/>
              <p:cNvSpPr/>
              <p:nvPr/>
            </p:nvSpPr>
            <p:spPr>
              <a:xfrm rot="16200000">
                <a:off x="5392421" y="1725185"/>
                <a:ext cx="365760" cy="273269"/>
              </a:xfrm>
              <a:prstGeom prst="rightArrow">
                <a:avLst/>
              </a:prstGeom>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p>
            </p:txBody>
          </p:sp>
          <p:sp>
            <p:nvSpPr>
              <p:cNvPr id="20" name="TextBox 19"/>
              <p:cNvSpPr txBox="1"/>
              <p:nvPr/>
            </p:nvSpPr>
            <p:spPr>
              <a:xfrm rot="5400000">
                <a:off x="4653023" y="4424557"/>
                <a:ext cx="534152" cy="899410"/>
              </a:xfrm>
              <a:prstGeom prst="rect">
                <a:avLst/>
              </a:prstGeom>
              <a:noFill/>
            </p:spPr>
            <p:txBody>
              <a:bodyPr vert="vert270" wrap="square" rtlCol="0">
                <a:spAutoFit/>
              </a:bodyPr>
              <a:lstStyle/>
              <a:p>
                <a:pPr algn="ctr"/>
                <a:r>
                  <a:rPr lang="en-US" sz="800" dirty="0" smtClean="0">
                    <a:gradFill>
                      <a:gsLst>
                        <a:gs pos="0">
                          <a:schemeClr val="bg1"/>
                        </a:gs>
                        <a:gs pos="50000">
                          <a:schemeClr val="bg1"/>
                        </a:gs>
                        <a:gs pos="100000">
                          <a:schemeClr val="bg1"/>
                        </a:gs>
                      </a:gsLst>
                      <a:lin ang="5400000" scaled="0"/>
                    </a:gradFill>
                    <a:latin typeface="Segoe" pitchFamily="34" charset="0"/>
                  </a:rPr>
                  <a:t>Language</a:t>
                </a:r>
              </a:p>
              <a:p>
                <a:pPr algn="ctr"/>
                <a:r>
                  <a:rPr lang="en-US" sz="800" dirty="0" smtClean="0">
                    <a:gradFill>
                      <a:gsLst>
                        <a:gs pos="0">
                          <a:schemeClr val="bg1"/>
                        </a:gs>
                        <a:gs pos="50000">
                          <a:schemeClr val="bg1"/>
                        </a:gs>
                        <a:gs pos="100000">
                          <a:schemeClr val="bg1"/>
                        </a:gs>
                      </a:gsLst>
                      <a:lin ang="5400000" scaled="0"/>
                    </a:gradFill>
                    <a:latin typeface="Segoe" pitchFamily="34" charset="0"/>
                  </a:rPr>
                  <a:t>Detection</a:t>
                </a:r>
              </a:p>
            </p:txBody>
          </p:sp>
          <p:sp>
            <p:nvSpPr>
              <p:cNvPr id="21" name="TextBox 20"/>
              <p:cNvSpPr txBox="1"/>
              <p:nvPr/>
            </p:nvSpPr>
            <p:spPr>
              <a:xfrm rot="5400000">
                <a:off x="4653021" y="3769231"/>
                <a:ext cx="534152" cy="899410"/>
              </a:xfrm>
              <a:prstGeom prst="rect">
                <a:avLst/>
              </a:prstGeom>
              <a:noFill/>
            </p:spPr>
            <p:txBody>
              <a:bodyPr vert="vert270" wrap="square" rtlCol="0">
                <a:spAutoFit/>
              </a:bodyPr>
              <a:lstStyle/>
              <a:p>
                <a:pPr algn="ctr"/>
                <a:r>
                  <a:rPr lang="en-US" sz="800" dirty="0" smtClean="0">
                    <a:gradFill>
                      <a:gsLst>
                        <a:gs pos="0">
                          <a:schemeClr val="bg1"/>
                        </a:gs>
                        <a:gs pos="50000">
                          <a:schemeClr val="bg1"/>
                        </a:gs>
                        <a:gs pos="100000">
                          <a:schemeClr val="bg1"/>
                        </a:gs>
                      </a:gsLst>
                      <a:lin ang="5400000" scaled="0"/>
                    </a:gradFill>
                    <a:latin typeface="Segoe" pitchFamily="34" charset="0"/>
                  </a:rPr>
                  <a:t>Entity</a:t>
                </a:r>
                <a:r>
                  <a:rPr lang="en-US" sz="800" dirty="0" smtClean="0">
                    <a:solidFill>
                      <a:schemeClr val="bg1"/>
                    </a:solidFill>
                    <a:latin typeface="Segoe" pitchFamily="34" charset="0"/>
                  </a:rPr>
                  <a:t/>
                </a:r>
                <a:br>
                  <a:rPr lang="en-US" sz="800" dirty="0" smtClean="0">
                    <a:solidFill>
                      <a:schemeClr val="bg1"/>
                    </a:solidFill>
                    <a:latin typeface="Segoe" pitchFamily="34" charset="0"/>
                  </a:rPr>
                </a:br>
                <a:r>
                  <a:rPr lang="en-US" sz="800" dirty="0" smtClean="0">
                    <a:gradFill>
                      <a:gsLst>
                        <a:gs pos="0">
                          <a:schemeClr val="bg1"/>
                        </a:gs>
                        <a:gs pos="50000">
                          <a:schemeClr val="bg1"/>
                        </a:gs>
                        <a:gs pos="100000">
                          <a:schemeClr val="bg1"/>
                        </a:gs>
                      </a:gsLst>
                      <a:lin ang="5400000" scaled="0"/>
                    </a:gradFill>
                    <a:latin typeface="Segoe" pitchFamily="34" charset="0"/>
                  </a:rPr>
                  <a:t>Extraction</a:t>
                </a:r>
              </a:p>
            </p:txBody>
          </p:sp>
          <p:sp>
            <p:nvSpPr>
              <p:cNvPr id="22" name="TextBox 21"/>
              <p:cNvSpPr txBox="1"/>
              <p:nvPr/>
            </p:nvSpPr>
            <p:spPr>
              <a:xfrm rot="5400000">
                <a:off x="4653020" y="3113906"/>
                <a:ext cx="534152" cy="899410"/>
              </a:xfrm>
              <a:prstGeom prst="rect">
                <a:avLst/>
              </a:prstGeom>
              <a:noFill/>
            </p:spPr>
            <p:txBody>
              <a:bodyPr vert="vert270" wrap="square" rtlCol="0">
                <a:spAutoFit/>
              </a:bodyPr>
              <a:lstStyle/>
              <a:p>
                <a:pPr algn="ctr"/>
                <a:r>
                  <a:rPr lang="en-US" sz="800" dirty="0" smtClean="0">
                    <a:gradFill>
                      <a:gsLst>
                        <a:gs pos="0">
                          <a:schemeClr val="bg1"/>
                        </a:gs>
                        <a:gs pos="50000">
                          <a:schemeClr val="bg1"/>
                        </a:gs>
                        <a:gs pos="100000">
                          <a:schemeClr val="bg1"/>
                        </a:gs>
                      </a:gsLst>
                      <a:lin ang="5400000" scaled="0"/>
                    </a:gradFill>
                    <a:latin typeface="Segoe" pitchFamily="34" charset="0"/>
                  </a:rPr>
                  <a:t>Configurable</a:t>
                </a:r>
              </a:p>
              <a:p>
                <a:pPr algn="ctr"/>
                <a:r>
                  <a:rPr lang="en-US" sz="800" dirty="0" smtClean="0">
                    <a:gradFill>
                      <a:gsLst>
                        <a:gs pos="0">
                          <a:schemeClr val="bg1"/>
                        </a:gs>
                        <a:gs pos="50000">
                          <a:schemeClr val="bg1"/>
                        </a:gs>
                        <a:gs pos="100000">
                          <a:schemeClr val="bg1"/>
                        </a:gs>
                      </a:gsLst>
                      <a:lin ang="5400000" scaled="0"/>
                    </a:gradFill>
                    <a:latin typeface="Segoe" pitchFamily="34" charset="0"/>
                  </a:rPr>
                  <a:t>Stages</a:t>
                </a:r>
              </a:p>
            </p:txBody>
          </p:sp>
          <p:sp>
            <p:nvSpPr>
              <p:cNvPr id="23" name="TextBox 22"/>
              <p:cNvSpPr txBox="1"/>
              <p:nvPr/>
            </p:nvSpPr>
            <p:spPr>
              <a:xfrm rot="5400000">
                <a:off x="4729327" y="2019185"/>
                <a:ext cx="381538" cy="899410"/>
              </a:xfrm>
              <a:prstGeom prst="rect">
                <a:avLst/>
              </a:prstGeom>
              <a:noFill/>
            </p:spPr>
            <p:txBody>
              <a:bodyPr vert="vert270" wrap="square" rtlCol="0">
                <a:spAutoFit/>
              </a:bodyPr>
              <a:lstStyle/>
              <a:p>
                <a:pPr algn="ctr"/>
                <a:r>
                  <a:rPr lang="en-US" sz="800" dirty="0" err="1" smtClean="0">
                    <a:gradFill>
                      <a:gsLst>
                        <a:gs pos="0">
                          <a:schemeClr val="bg1"/>
                        </a:gs>
                        <a:gs pos="50000">
                          <a:schemeClr val="bg1"/>
                        </a:gs>
                        <a:gs pos="100000">
                          <a:schemeClr val="bg1"/>
                        </a:gs>
                      </a:gsLst>
                      <a:lin ang="5400000" scaled="0"/>
                    </a:gradFill>
                    <a:latin typeface="Segoe" pitchFamily="34" charset="0"/>
                  </a:rPr>
                  <a:t>Mapper</a:t>
                </a:r>
                <a:endParaRPr lang="en-US" sz="800" dirty="0" smtClean="0">
                  <a:gradFill>
                    <a:gsLst>
                      <a:gs pos="0">
                        <a:schemeClr val="bg1"/>
                      </a:gs>
                      <a:gs pos="50000">
                        <a:schemeClr val="bg1"/>
                      </a:gs>
                      <a:gs pos="100000">
                        <a:schemeClr val="bg1"/>
                      </a:gs>
                    </a:gsLst>
                    <a:lin ang="5400000" scaled="0"/>
                  </a:gradFill>
                  <a:latin typeface="Segoe" pitchFamily="34" charset="0"/>
                </a:endParaRPr>
              </a:p>
            </p:txBody>
          </p:sp>
        </p:grpSp>
      </p:grpSp>
      <p:sp>
        <p:nvSpPr>
          <p:cNvPr id="28" name="Content Placeholder 4"/>
          <p:cNvSpPr txBox="1">
            <a:spLocks/>
          </p:cNvSpPr>
          <p:nvPr/>
        </p:nvSpPr>
        <p:spPr>
          <a:xfrm>
            <a:off x="4419600" y="4800600"/>
            <a:ext cx="4495800" cy="1295400"/>
          </a:xfrm>
          <a:prstGeom prst="rect">
            <a:avLst/>
          </a:prstGeom>
          <a:solidFill>
            <a:schemeClr val="tx1">
              <a:lumMod val="50000"/>
              <a:alpha val="49000"/>
            </a:schemeClr>
          </a:solidFill>
        </p:spPr>
        <p:txBody>
          <a:bodyPr/>
          <a:lstStyle/>
          <a:p>
            <a:pPr marL="460375" marR="0" lvl="0" indent="-460375" algn="l" defTabSz="914363" rtl="0" eaLnBrk="1" fontAlgn="auto" latinLnBrk="0" hangingPunct="1">
              <a:lnSpc>
                <a:spcPct val="90000"/>
              </a:lnSpc>
              <a:spcBef>
                <a:spcPct val="20000"/>
              </a:spcBef>
              <a:spcAft>
                <a:spcPts val="0"/>
              </a:spcAft>
              <a:buClrTx/>
              <a:buSzPct val="85000"/>
              <a:buFontTx/>
              <a:buBlip>
                <a:blip r:embed="rId4"/>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These are plug-ins available OOB</a:t>
            </a:r>
          </a:p>
          <a:p>
            <a:pPr marL="460375" marR="0" lvl="0" indent="-460375" algn="l" defTabSz="914363" rtl="0" eaLnBrk="1" fontAlgn="auto" latinLnBrk="0" hangingPunct="1">
              <a:lnSpc>
                <a:spcPct val="90000"/>
              </a:lnSpc>
              <a:spcBef>
                <a:spcPct val="20000"/>
              </a:spcBef>
              <a:spcAft>
                <a:spcPts val="0"/>
              </a:spcAft>
              <a:buClrTx/>
              <a:buSzPct val="85000"/>
              <a:buFontTx/>
              <a:buBlip>
                <a:blip r:embed="rId4"/>
              </a:buBlip>
              <a:tabLst/>
              <a:defRPr/>
            </a:pPr>
            <a:r>
              <a:rPr lang="en-US" sz="1600" dirty="0" smtClean="0">
                <a:gradFill>
                  <a:gsLst>
                    <a:gs pos="0">
                      <a:schemeClr val="tx1"/>
                    </a:gs>
                    <a:gs pos="86000">
                      <a:schemeClr val="tx1"/>
                    </a:gs>
                  </a:gsLst>
                  <a:lin ang="5400000" scaled="0"/>
                </a:gradFill>
              </a:rPr>
              <a:t>You can enable/disable them</a:t>
            </a:r>
          </a:p>
          <a:p>
            <a:pPr marL="460375" marR="0" lvl="0" indent="-460375" algn="l" defTabSz="914363" rtl="0" eaLnBrk="1" fontAlgn="auto" latinLnBrk="0" hangingPunct="1">
              <a:lnSpc>
                <a:spcPct val="90000"/>
              </a:lnSpc>
              <a:spcBef>
                <a:spcPct val="20000"/>
              </a:spcBef>
              <a:spcAft>
                <a:spcPts val="0"/>
              </a:spcAft>
              <a:buClrTx/>
              <a:buSzPct val="85000"/>
              <a:buFontTx/>
              <a:buBlip>
                <a:blip r:embed="rId4"/>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You can write</a:t>
            </a:r>
            <a:r>
              <a:rPr kumimoji="0" lang="en-US" sz="1600" b="0" i="0" u="none" strike="noStrike" kern="1200" cap="none" spc="0" normalizeH="0" noProof="0" dirty="0" smtClean="0">
                <a:ln>
                  <a:noFill/>
                </a:ln>
                <a:gradFill>
                  <a:gsLst>
                    <a:gs pos="0">
                      <a:schemeClr val="tx1"/>
                    </a:gs>
                    <a:gs pos="86000">
                      <a:schemeClr val="tx1"/>
                    </a:gs>
                  </a:gsLst>
                  <a:lin ang="5400000" scaled="0"/>
                </a:gradFill>
                <a:effectLst/>
                <a:uLnTx/>
                <a:uFillTx/>
                <a:latin typeface="+mn-lt"/>
                <a:ea typeface="+mn-ea"/>
                <a:cs typeface="+mn-cs"/>
              </a:rPr>
              <a:t> custom plug-ins and add to end</a:t>
            </a:r>
          </a:p>
          <a:p>
            <a:pPr marL="460375" marR="0" lvl="0" indent="-460375" algn="l" defTabSz="914363" rtl="0" eaLnBrk="1" fontAlgn="auto" latinLnBrk="0" hangingPunct="1">
              <a:lnSpc>
                <a:spcPct val="90000"/>
              </a:lnSpc>
              <a:spcBef>
                <a:spcPct val="20000"/>
              </a:spcBef>
              <a:spcAft>
                <a:spcPts val="0"/>
              </a:spcAft>
              <a:buClrTx/>
              <a:buSzPct val="85000"/>
              <a:buFontTx/>
              <a:buBlip>
                <a:blip r:embed="rId4"/>
              </a:buBlip>
              <a:tabLst/>
              <a:defRPr/>
            </a:pPr>
            <a:r>
              <a:rPr lang="en-US" sz="1600" dirty="0" smtClean="0">
                <a:gradFill>
                  <a:gsLst>
                    <a:gs pos="0">
                      <a:schemeClr val="tx1"/>
                    </a:gs>
                    <a:gs pos="86000">
                      <a:schemeClr val="tx1"/>
                    </a:gs>
                  </a:gsLst>
                  <a:lin ang="5400000" scaled="0"/>
                </a:gradFill>
              </a:rPr>
              <a:t>Manage through UI or </a:t>
            </a:r>
            <a:r>
              <a:rPr lang="en-US" sz="1600" dirty="0" err="1" smtClean="0">
                <a:gradFill>
                  <a:gsLst>
                    <a:gs pos="0">
                      <a:schemeClr val="tx1"/>
                    </a:gs>
                    <a:gs pos="86000">
                      <a:schemeClr val="tx1"/>
                    </a:gs>
                  </a:gsLst>
                  <a:lin ang="5400000" scaled="0"/>
                </a:gradFill>
              </a:rPr>
              <a:t>config</a:t>
            </a:r>
            <a:r>
              <a:rPr lang="en-US" sz="1600" dirty="0" smtClean="0">
                <a:gradFill>
                  <a:gsLst>
                    <a:gs pos="0">
                      <a:schemeClr val="tx1"/>
                    </a:gs>
                    <a:gs pos="86000">
                      <a:schemeClr val="tx1"/>
                    </a:gs>
                  </a:gsLst>
                  <a:lin ang="5400000" scaled="0"/>
                </a:gradFill>
              </a:rPr>
              <a:t> files</a:t>
            </a:r>
            <a:endParaRPr kumimoji="0" lang="en-US" sz="1600" b="0" i="0" u="none" strike="noStrike" kern="1200" cap="none" spc="0" normalizeH="0" noProof="0" dirty="0" smtClean="0">
              <a:ln>
                <a:noFill/>
              </a:ln>
              <a:gradFill>
                <a:gsLst>
                  <a:gs pos="0">
                    <a:schemeClr val="tx1"/>
                  </a:gs>
                  <a:gs pos="86000">
                    <a:schemeClr val="tx1"/>
                  </a:gs>
                </a:gsLst>
                <a:lin ang="5400000" scaled="0"/>
              </a:gradFill>
              <a:effectLst/>
              <a:uLnTx/>
              <a:uFillTx/>
              <a:latin typeface="+mn-lt"/>
              <a:ea typeface="+mn-ea"/>
              <a:cs typeface="+mn-cs"/>
            </a:endParaRPr>
          </a:p>
        </p:txBody>
      </p:sp>
    </p:spTree>
    <p:extLst>
      <p:ext uri="{BB962C8B-B14F-4D97-AF65-F5344CB8AC3E}">
        <p14:creationId xmlns:p14="http://schemas.microsoft.com/office/powerpoint/2010/main" val="136032570"/>
      </p:ext>
    </p:extLst>
  </p:cSld>
  <p:clrMapOvr>
    <a:masterClrMapping/>
  </p:clrMapOvr>
  <p:transition advTm="302843">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Content Processing and Schema</a:t>
            </a:r>
            <a:br>
              <a:rPr lang="nb-NO" dirty="0" smtClean="0"/>
            </a:br>
            <a:endParaRPr lang="nb-NO" sz="3100" dirty="0">
              <a:solidFill>
                <a:srgbClr val="00B0F0"/>
              </a:solidFill>
              <a:latin typeface="Segoe Light" charset="0"/>
            </a:endParaRPr>
          </a:p>
        </p:txBody>
      </p:sp>
      <p:sp>
        <p:nvSpPr>
          <p:cNvPr id="3" name="Content Placeholder 2"/>
          <p:cNvSpPr>
            <a:spLocks noGrp="1"/>
          </p:cNvSpPr>
          <p:nvPr>
            <p:ph idx="1"/>
          </p:nvPr>
        </p:nvSpPr>
        <p:spPr>
          <a:xfrm>
            <a:off x="171448" y="1285086"/>
            <a:ext cx="3896496" cy="4625609"/>
          </a:xfrm>
        </p:spPr>
        <p:txBody>
          <a:bodyPr>
            <a:noAutofit/>
          </a:bodyPr>
          <a:lstStyle/>
          <a:p>
            <a:r>
              <a:rPr lang="nb-NO" sz="2400" dirty="0" smtClean="0"/>
              <a:t>Extracted document attributes reported as Crawled Properties</a:t>
            </a:r>
          </a:p>
          <a:p>
            <a:r>
              <a:rPr lang="nb-NO" sz="2400" dirty="0" smtClean="0"/>
              <a:t>Crawled Properties mapped to Managed Properties</a:t>
            </a:r>
          </a:p>
          <a:p>
            <a:r>
              <a:rPr lang="nb-NO" sz="2400" dirty="0" smtClean="0"/>
              <a:t>Characteristics are defined for Managed Properties, e.g. </a:t>
            </a:r>
          </a:p>
          <a:p>
            <a:pPr lvl="1"/>
            <a:r>
              <a:rPr lang="nb-NO" sz="1800" dirty="0" smtClean="0"/>
              <a:t>Refiners</a:t>
            </a:r>
          </a:p>
          <a:p>
            <a:pPr lvl="1"/>
            <a:r>
              <a:rPr lang="nb-NO" sz="1800" dirty="0" smtClean="0"/>
              <a:t>Sorting</a:t>
            </a:r>
          </a:p>
          <a:p>
            <a:pPr lvl="1"/>
            <a:r>
              <a:rPr lang="nb-NO" sz="1800" dirty="0" smtClean="0"/>
              <a:t>Queryable</a:t>
            </a:r>
          </a:p>
          <a:p>
            <a:pPr lvl="1"/>
            <a:r>
              <a:rPr lang="nb-NO" sz="1800" dirty="0" smtClean="0"/>
              <a:t>Type</a:t>
            </a:r>
          </a:p>
          <a:p>
            <a:r>
              <a:rPr lang="nb-NO" sz="2400" dirty="0" smtClean="0"/>
              <a:t>Definition and mapping done via UI or Powershell</a:t>
            </a:r>
          </a:p>
        </p:txBody>
      </p:sp>
      <p:grpSp>
        <p:nvGrpSpPr>
          <p:cNvPr id="4" name="Group 30"/>
          <p:cNvGrpSpPr/>
          <p:nvPr/>
        </p:nvGrpSpPr>
        <p:grpSpPr>
          <a:xfrm>
            <a:off x="3905008" y="1227504"/>
            <a:ext cx="4842614" cy="3685346"/>
            <a:chOff x="123634" y="865525"/>
            <a:chExt cx="7115366" cy="5420626"/>
          </a:xfrm>
        </p:grpSpPr>
        <p:sp>
          <p:nvSpPr>
            <p:cNvPr id="7" name="Rounded Rectangle 6"/>
            <p:cNvSpPr/>
            <p:nvPr/>
          </p:nvSpPr>
          <p:spPr>
            <a:xfrm>
              <a:off x="1981200" y="865525"/>
              <a:ext cx="1219200" cy="620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Admin UI</a:t>
              </a:r>
              <a:endParaRPr lang="en-US" sz="1100" dirty="0">
                <a:solidFill>
                  <a:schemeClr val="tx1"/>
                </a:solidFill>
              </a:endParaRPr>
            </a:p>
          </p:txBody>
        </p:sp>
        <p:sp>
          <p:nvSpPr>
            <p:cNvPr id="8" name="Rounded Rectangle 7"/>
            <p:cNvSpPr/>
            <p:nvPr/>
          </p:nvSpPr>
          <p:spPr>
            <a:xfrm>
              <a:off x="3276600" y="865525"/>
              <a:ext cx="1828801" cy="620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Schema </a:t>
              </a:r>
              <a:r>
                <a:rPr lang="en-US" sz="1100" dirty="0" err="1" smtClean="0">
                  <a:solidFill>
                    <a:schemeClr val="tx1"/>
                  </a:solidFill>
                </a:rPr>
                <a:t>CmdLets</a:t>
              </a:r>
              <a:endParaRPr lang="en-US" sz="1100" dirty="0">
                <a:solidFill>
                  <a:schemeClr val="tx1"/>
                </a:solidFill>
              </a:endParaRPr>
            </a:p>
          </p:txBody>
        </p:sp>
        <p:sp>
          <p:nvSpPr>
            <p:cNvPr id="9" name="Rounded Rectangle 8"/>
            <p:cNvSpPr/>
            <p:nvPr/>
          </p:nvSpPr>
          <p:spPr>
            <a:xfrm>
              <a:off x="5181600" y="865525"/>
              <a:ext cx="1828801" cy="620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Custom Client</a:t>
              </a:r>
              <a:endParaRPr lang="en-US" sz="1100" dirty="0">
                <a:solidFill>
                  <a:schemeClr val="tx1"/>
                </a:solidFill>
              </a:endParaRPr>
            </a:p>
          </p:txBody>
        </p:sp>
        <p:sp>
          <p:nvSpPr>
            <p:cNvPr id="10" name="Rounded Rectangle 9"/>
            <p:cNvSpPr/>
            <p:nvPr/>
          </p:nvSpPr>
          <p:spPr>
            <a:xfrm>
              <a:off x="1981200" y="1561751"/>
              <a:ext cx="5029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Schema Object Model</a:t>
              </a:r>
              <a:endParaRPr lang="en-US" sz="1100" dirty="0">
                <a:solidFill>
                  <a:schemeClr val="tx1"/>
                </a:solidFill>
              </a:endParaRPr>
            </a:p>
          </p:txBody>
        </p:sp>
        <p:sp>
          <p:nvSpPr>
            <p:cNvPr id="11" name="Rounded Rectangle 10"/>
            <p:cNvSpPr/>
            <p:nvPr/>
          </p:nvSpPr>
          <p:spPr>
            <a:xfrm>
              <a:off x="1752600" y="2552351"/>
              <a:ext cx="5486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Schema Service (hosted in IIS)</a:t>
              </a:r>
            </a:p>
            <a:p>
              <a:pPr algn="ctr"/>
              <a:endParaRPr lang="en-US" sz="1100" dirty="0" smtClean="0">
                <a:solidFill>
                  <a:schemeClr val="tx1"/>
                </a:solidFill>
              </a:endParaRPr>
            </a:p>
            <a:p>
              <a:pPr algn="ctr"/>
              <a:endParaRPr lang="en-US" sz="1100" dirty="0" smtClean="0">
                <a:solidFill>
                  <a:schemeClr val="tx1"/>
                </a:solidFill>
              </a:endParaRPr>
            </a:p>
            <a:p>
              <a:pPr algn="ctr"/>
              <a:endParaRPr lang="en-US" sz="1100" dirty="0" smtClean="0">
                <a:solidFill>
                  <a:schemeClr val="tx1"/>
                </a:solidFill>
              </a:endParaRPr>
            </a:p>
            <a:p>
              <a:pPr algn="ctr"/>
              <a:endParaRPr lang="en-US" sz="1100" dirty="0">
                <a:solidFill>
                  <a:schemeClr val="tx1"/>
                </a:solidFill>
              </a:endParaRPr>
            </a:p>
          </p:txBody>
        </p:sp>
        <p:sp>
          <p:nvSpPr>
            <p:cNvPr id="12" name="Flowchart: Magnetic Disk 11"/>
            <p:cNvSpPr/>
            <p:nvPr/>
          </p:nvSpPr>
          <p:spPr>
            <a:xfrm>
              <a:off x="2057400" y="3466751"/>
              <a:ext cx="762000" cy="609600"/>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smtClean="0">
                  <a:solidFill>
                    <a:schemeClr val="bg2"/>
                  </a:solidFill>
                </a:rPr>
                <a:t>Property backend</a:t>
              </a:r>
              <a:endParaRPr lang="en-US" sz="400" dirty="0">
                <a:solidFill>
                  <a:schemeClr val="bg2"/>
                </a:solidFill>
              </a:endParaRPr>
            </a:p>
          </p:txBody>
        </p:sp>
        <p:sp>
          <p:nvSpPr>
            <p:cNvPr id="13" name="Rounded Rectangle 12"/>
            <p:cNvSpPr/>
            <p:nvPr/>
          </p:nvSpPr>
          <p:spPr>
            <a:xfrm>
              <a:off x="4800600" y="3542951"/>
              <a:ext cx="990600" cy="457200"/>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bliss</a:t>
              </a:r>
              <a:endParaRPr lang="en-US" sz="1100" dirty="0">
                <a:solidFill>
                  <a:schemeClr val="bg1"/>
                </a:solidFill>
              </a:endParaRPr>
            </a:p>
          </p:txBody>
        </p:sp>
        <p:sp>
          <p:nvSpPr>
            <p:cNvPr id="14" name="Rounded Rectangle 13"/>
            <p:cNvSpPr/>
            <p:nvPr/>
          </p:nvSpPr>
          <p:spPr>
            <a:xfrm>
              <a:off x="5867400" y="3542951"/>
              <a:ext cx="990600" cy="457200"/>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bg1"/>
                  </a:solidFill>
                </a:rPr>
                <a:t>psctrl</a:t>
              </a:r>
              <a:endParaRPr lang="en-US" sz="1100" dirty="0">
                <a:solidFill>
                  <a:schemeClr val="bg1"/>
                </a:solidFill>
              </a:endParaRPr>
            </a:p>
          </p:txBody>
        </p:sp>
        <p:sp>
          <p:nvSpPr>
            <p:cNvPr id="15" name="Rounded Rectangle 14"/>
            <p:cNvSpPr/>
            <p:nvPr/>
          </p:nvSpPr>
          <p:spPr>
            <a:xfrm>
              <a:off x="2895600" y="3542951"/>
              <a:ext cx="1524000" cy="457200"/>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configserver</a:t>
              </a:r>
              <a:endParaRPr lang="en-US" sz="1100" dirty="0">
                <a:solidFill>
                  <a:schemeClr val="bg1"/>
                </a:solidFill>
              </a:endParaRPr>
            </a:p>
          </p:txBody>
        </p:sp>
        <p:sp>
          <p:nvSpPr>
            <p:cNvPr id="16" name="TextBox 15"/>
            <p:cNvSpPr txBox="1"/>
            <p:nvPr/>
          </p:nvSpPr>
          <p:spPr>
            <a:xfrm>
              <a:off x="5148135" y="3161952"/>
              <a:ext cx="1420734" cy="384792"/>
            </a:xfrm>
            <a:prstGeom prst="rect">
              <a:avLst/>
            </a:prstGeom>
            <a:noFill/>
          </p:spPr>
          <p:txBody>
            <a:bodyPr wrap="none" rtlCol="0">
              <a:spAutoFit/>
            </a:bodyPr>
            <a:lstStyle/>
            <a:p>
              <a:r>
                <a:rPr lang="en-US" sz="1100" dirty="0" smtClean="0"/>
                <a:t>Update Tools</a:t>
              </a:r>
              <a:endParaRPr lang="en-US" sz="1100" dirty="0"/>
            </a:p>
          </p:txBody>
        </p:sp>
        <p:sp>
          <p:nvSpPr>
            <p:cNvPr id="17" name="TextBox 16"/>
            <p:cNvSpPr txBox="1"/>
            <p:nvPr/>
          </p:nvSpPr>
          <p:spPr>
            <a:xfrm>
              <a:off x="2641179" y="3161952"/>
              <a:ext cx="1258218" cy="384792"/>
            </a:xfrm>
            <a:prstGeom prst="rect">
              <a:avLst/>
            </a:prstGeom>
            <a:noFill/>
          </p:spPr>
          <p:txBody>
            <a:bodyPr wrap="none" rtlCol="0">
              <a:spAutoFit/>
            </a:bodyPr>
            <a:lstStyle/>
            <a:p>
              <a:r>
                <a:rPr lang="en-US" sz="1100" dirty="0" smtClean="0"/>
                <a:t>Persistence</a:t>
              </a:r>
              <a:endParaRPr lang="en-US" sz="1100" dirty="0"/>
            </a:p>
          </p:txBody>
        </p:sp>
        <p:sp>
          <p:nvSpPr>
            <p:cNvPr id="18" name="Rounded Rectangle 17"/>
            <p:cNvSpPr/>
            <p:nvPr/>
          </p:nvSpPr>
          <p:spPr>
            <a:xfrm>
              <a:off x="1905000" y="3161951"/>
              <a:ext cx="2590800" cy="990600"/>
            </a:xfrm>
            <a:prstGeom prst="roundRect">
              <a:avLst/>
            </a:prstGeom>
            <a:noFill/>
            <a:ln>
              <a:solidFill>
                <a:schemeClr val="tx2"/>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Rounded Rectangle 18"/>
            <p:cNvSpPr/>
            <p:nvPr/>
          </p:nvSpPr>
          <p:spPr>
            <a:xfrm>
              <a:off x="4572000" y="3161951"/>
              <a:ext cx="2590800" cy="990600"/>
            </a:xfrm>
            <a:prstGeom prst="roundRect">
              <a:avLst/>
            </a:prstGeom>
            <a:noFill/>
            <a:ln>
              <a:solidFill>
                <a:schemeClr val="tx2"/>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 name="Rounded Rectangle 19"/>
            <p:cNvSpPr/>
            <p:nvPr/>
          </p:nvSpPr>
          <p:spPr>
            <a:xfrm>
              <a:off x="1930866" y="4914551"/>
              <a:ext cx="5181600" cy="1371600"/>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Document Processing Pipeline</a:t>
              </a:r>
              <a:br>
                <a:rPr lang="en-US" sz="1100" dirty="0" smtClean="0">
                  <a:solidFill>
                    <a:schemeClr val="bg1"/>
                  </a:solidFill>
                </a:rPr>
              </a:b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endParaRPr lang="en-US" sz="1100" dirty="0">
                <a:solidFill>
                  <a:schemeClr val="tx1"/>
                </a:solidFill>
              </a:endParaRPr>
            </a:p>
          </p:txBody>
        </p:sp>
        <p:sp>
          <p:nvSpPr>
            <p:cNvPr id="21" name="Rounded Rectangle 20"/>
            <p:cNvSpPr/>
            <p:nvPr/>
          </p:nvSpPr>
          <p:spPr>
            <a:xfrm>
              <a:off x="2007066" y="5371751"/>
              <a:ext cx="5029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tx1"/>
                  </a:solidFill>
                </a:rPr>
                <a:t>PropertiesMapper</a:t>
              </a:r>
              <a:endParaRPr lang="en-US" sz="1100" dirty="0">
                <a:solidFill>
                  <a:schemeClr val="tx1"/>
                </a:solidFill>
              </a:endParaRPr>
            </a:p>
          </p:txBody>
        </p:sp>
        <p:sp>
          <p:nvSpPr>
            <p:cNvPr id="22" name="Rounded Rectangle 21"/>
            <p:cNvSpPr/>
            <p:nvPr/>
          </p:nvSpPr>
          <p:spPr>
            <a:xfrm>
              <a:off x="2007066" y="5752751"/>
              <a:ext cx="5029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tx1"/>
                  </a:solidFill>
                </a:rPr>
                <a:t>PropertiesReporter</a:t>
              </a:r>
              <a:endParaRPr lang="en-US" sz="1100" dirty="0">
                <a:solidFill>
                  <a:schemeClr val="tx1"/>
                </a:solidFill>
              </a:endParaRPr>
            </a:p>
          </p:txBody>
        </p:sp>
        <p:cxnSp>
          <p:nvCxnSpPr>
            <p:cNvPr id="23" name="Elbow Connector 22"/>
            <p:cNvCxnSpPr>
              <a:stCxn id="22" idx="1"/>
              <a:endCxn id="10" idx="1"/>
            </p:cNvCxnSpPr>
            <p:nvPr/>
          </p:nvCxnSpPr>
          <p:spPr>
            <a:xfrm rot="10800000">
              <a:off x="1981200" y="1714151"/>
              <a:ext cx="25866" cy="4191000"/>
            </a:xfrm>
            <a:prstGeom prst="bentConnector3">
              <a:avLst>
                <a:gd name="adj1" fmla="val 1956762"/>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1" idx="3"/>
              <a:endCxn id="20" idx="3"/>
            </p:cNvCxnSpPr>
            <p:nvPr/>
          </p:nvCxnSpPr>
          <p:spPr>
            <a:xfrm flipH="1">
              <a:off x="7112466" y="3466751"/>
              <a:ext cx="126534" cy="2133600"/>
            </a:xfrm>
            <a:prstGeom prst="bentConnector3">
              <a:avLst>
                <a:gd name="adj1" fmla="val -180663"/>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2"/>
              <a:endCxn id="11" idx="0"/>
            </p:cNvCxnSpPr>
            <p:nvPr/>
          </p:nvCxnSpPr>
          <p:spPr>
            <a:xfrm rot="5400000">
              <a:off x="4152900" y="2209451"/>
              <a:ext cx="685800" cy="1588"/>
            </a:xfrm>
            <a:prstGeom prst="bentConnector3">
              <a:avLst>
                <a:gd name="adj1" fmla="val 50000"/>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00" y="2018951"/>
              <a:ext cx="2037831" cy="384792"/>
            </a:xfrm>
            <a:prstGeom prst="rect">
              <a:avLst/>
            </a:prstGeom>
            <a:noFill/>
          </p:spPr>
          <p:txBody>
            <a:bodyPr wrap="none" rtlCol="0">
              <a:spAutoFit/>
            </a:bodyPr>
            <a:lstStyle/>
            <a:p>
              <a:r>
                <a:rPr lang="en-US" sz="1100" i="1" dirty="0" smtClean="0"/>
                <a:t>Update configuration</a:t>
              </a:r>
              <a:endParaRPr lang="en-US" sz="1100" i="1" dirty="0"/>
            </a:p>
          </p:txBody>
        </p:sp>
        <p:sp>
          <p:nvSpPr>
            <p:cNvPr id="28" name="TextBox 27"/>
            <p:cNvSpPr txBox="1"/>
            <p:nvPr/>
          </p:nvSpPr>
          <p:spPr>
            <a:xfrm>
              <a:off x="123634" y="2967030"/>
              <a:ext cx="1295399" cy="1131740"/>
            </a:xfrm>
            <a:prstGeom prst="rect">
              <a:avLst/>
            </a:prstGeom>
            <a:noFill/>
          </p:spPr>
          <p:txBody>
            <a:bodyPr wrap="square" rtlCol="0">
              <a:spAutoFit/>
            </a:bodyPr>
            <a:lstStyle/>
            <a:p>
              <a:r>
                <a:rPr lang="en-US" sz="1100" i="1" dirty="0" smtClean="0"/>
                <a:t>Report discovered crawled properties</a:t>
              </a:r>
              <a:endParaRPr lang="en-US" sz="1100" i="1" dirty="0"/>
            </a:p>
          </p:txBody>
        </p:sp>
        <p:sp>
          <p:nvSpPr>
            <p:cNvPr id="29" name="Rounded Rectangle 28"/>
            <p:cNvSpPr/>
            <p:nvPr/>
          </p:nvSpPr>
          <p:spPr>
            <a:xfrm>
              <a:off x="1879833" y="3178729"/>
              <a:ext cx="2590800" cy="990600"/>
            </a:xfrm>
            <a:prstGeom prst="roundRect">
              <a:avLst/>
            </a:prstGeom>
            <a:noFill/>
            <a:ln>
              <a:solidFill>
                <a:schemeClr val="accent3"/>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ounded Rectangle 29"/>
            <p:cNvSpPr/>
            <p:nvPr/>
          </p:nvSpPr>
          <p:spPr>
            <a:xfrm>
              <a:off x="4546833" y="3178729"/>
              <a:ext cx="2590800" cy="990600"/>
            </a:xfrm>
            <a:prstGeom prst="roundRect">
              <a:avLst/>
            </a:prstGeom>
            <a:noFill/>
            <a:ln>
              <a:solidFill>
                <a:schemeClr val="accent3"/>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659968686"/>
      </p:ext>
    </p:extLst>
  </p:cSld>
  <p:clrMapOvr>
    <a:masterClrMapping/>
  </p:clrMapOvr>
  <p:transition advTm="29468">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09398"/>
          </a:xfrm>
        </p:spPr>
        <p:txBody>
          <a:bodyPr/>
          <a:lstStyle/>
          <a:p>
            <a:r>
              <a:rPr lang="en-US" sz="4400" dirty="0" smtClean="0"/>
              <a:t>FAST Search for SharePoint </a:t>
            </a:r>
            <a:r>
              <a:rPr lang="en-US" sz="4400" dirty="0" err="1" smtClean="0"/>
              <a:t>Scaleout</a:t>
            </a:r>
            <a:endParaRPr lang="en-US" sz="4400" dirty="0"/>
          </a:p>
        </p:txBody>
      </p:sp>
      <p:sp>
        <p:nvSpPr>
          <p:cNvPr id="32" name="Text Placeholder 2"/>
          <p:cNvSpPr txBox="1">
            <a:spLocks/>
          </p:cNvSpPr>
          <p:nvPr/>
        </p:nvSpPr>
        <p:spPr>
          <a:xfrm>
            <a:off x="6225668" y="1476162"/>
            <a:ext cx="2765932" cy="4086438"/>
          </a:xfrm>
          <a:prstGeom prst="rect">
            <a:avLst/>
          </a:prstGeom>
        </p:spPr>
        <p:txBody>
          <a:bodyPr>
            <a:normAutofit/>
          </a:bodyPr>
          <a:lstStyle/>
          <a:p>
            <a:pPr marL="383630" marR="0" lvl="0" indent="-383630" algn="l" defTabSz="761939" rtl="0" eaLnBrk="1" fontAlgn="auto" latinLnBrk="0" hangingPunct="1">
              <a:lnSpc>
                <a:spcPct val="90000"/>
              </a:lnSpc>
              <a:spcBef>
                <a:spcPct val="20000"/>
              </a:spcBef>
              <a:spcAft>
                <a:spcPts val="0"/>
              </a:spcAft>
              <a:buClrTx/>
              <a:buSzPct val="80000"/>
              <a:buFontTx/>
              <a:buBlip>
                <a:blip r:embed="rId3"/>
              </a:buBlip>
              <a:tabLst/>
              <a:defRPr/>
            </a:pPr>
            <a:r>
              <a:rPr lang="en-US" kern="0" spc="-83" dirty="0" smtClean="0">
                <a:latin typeface="+mn-lt"/>
              </a:rPr>
              <a:t>Scale-out in different “dimensions”</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Query Volume</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Content Volume</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Processing power</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Indexing freshness</a:t>
            </a:r>
          </a:p>
          <a:p>
            <a:pPr marL="383630" indent="-383630" defTabSz="761939" fontAlgn="auto">
              <a:lnSpc>
                <a:spcPct val="90000"/>
              </a:lnSpc>
              <a:spcBef>
                <a:spcPct val="20000"/>
              </a:spcBef>
              <a:spcAft>
                <a:spcPts val="0"/>
              </a:spcAft>
              <a:buSzPct val="80000"/>
              <a:buFontTx/>
              <a:buBlip>
                <a:blip r:embed="rId3"/>
              </a:buBlip>
            </a:pPr>
            <a:r>
              <a:rPr lang="en-US" kern="0" spc="-83" dirty="0" smtClean="0">
                <a:latin typeface="+mn-lt"/>
              </a:rPr>
              <a:t>Redundancy options</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Search</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Indexing</a:t>
            </a:r>
          </a:p>
          <a:p>
            <a:pPr marL="383630" indent="-383630" defTabSz="761939" fontAlgn="auto">
              <a:lnSpc>
                <a:spcPct val="90000"/>
              </a:lnSpc>
              <a:spcBef>
                <a:spcPct val="20000"/>
              </a:spcBef>
              <a:spcAft>
                <a:spcPts val="0"/>
              </a:spcAft>
              <a:buSzPct val="80000"/>
              <a:buFontTx/>
              <a:buBlip>
                <a:blip r:embed="rId3"/>
              </a:buBlip>
            </a:pPr>
            <a:r>
              <a:rPr lang="en-US" kern="0" spc="-83" dirty="0" smtClean="0">
                <a:latin typeface="+mn-lt"/>
              </a:rPr>
              <a:t>Performance targets*</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30 </a:t>
            </a:r>
            <a:r>
              <a:rPr lang="en-US" kern="0" spc="-83" dirty="0" err="1" smtClean="0">
                <a:latin typeface="+mn-lt"/>
              </a:rPr>
              <a:t>mDocs</a:t>
            </a:r>
            <a:r>
              <a:rPr lang="en-US" kern="0" spc="-83" dirty="0" smtClean="0">
                <a:latin typeface="+mn-lt"/>
              </a:rPr>
              <a:t>/node</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50 QPS/node</a:t>
            </a:r>
          </a:p>
          <a:p>
            <a:pPr marL="840830" lvl="1" indent="-383630" defTabSz="761939" fontAlgn="auto">
              <a:lnSpc>
                <a:spcPct val="90000"/>
              </a:lnSpc>
              <a:spcBef>
                <a:spcPct val="20000"/>
              </a:spcBef>
              <a:spcAft>
                <a:spcPts val="0"/>
              </a:spcAft>
              <a:buSzPct val="80000"/>
              <a:buFontTx/>
              <a:buBlip>
                <a:blip r:embed="rId3"/>
              </a:buBlip>
            </a:pPr>
            <a:r>
              <a:rPr lang="en-US" kern="0" spc="-83" dirty="0" smtClean="0">
                <a:latin typeface="+mn-lt"/>
              </a:rPr>
              <a:t>35 docs/sec</a:t>
            </a:r>
          </a:p>
        </p:txBody>
      </p:sp>
      <p:sp>
        <p:nvSpPr>
          <p:cNvPr id="60" name="Text Placeholder 4"/>
          <p:cNvSpPr txBox="1">
            <a:spLocks/>
          </p:cNvSpPr>
          <p:nvPr/>
        </p:nvSpPr>
        <p:spPr>
          <a:xfrm>
            <a:off x="382588" y="739558"/>
            <a:ext cx="8385048" cy="332399"/>
          </a:xfrm>
          <a:prstGeom prst="rect">
            <a:avLst/>
          </a:prstGeom>
        </p:spPr>
        <p:txBody>
          <a:bodyPr/>
          <a:lstStyle/>
          <a:p>
            <a:pPr marL="383630" marR="0" lvl="0" indent="-383630" algn="l" defTabSz="761939" rtl="0" eaLnBrk="1" fontAlgn="auto" latinLnBrk="0" hangingPunct="1">
              <a:lnSpc>
                <a:spcPct val="90000"/>
              </a:lnSpc>
              <a:spcBef>
                <a:spcPct val="20000"/>
              </a:spcBef>
              <a:spcAft>
                <a:spcPts val="0"/>
              </a:spcAft>
              <a:buClrTx/>
              <a:buSzPct val="80000"/>
              <a:tabLst/>
              <a:defRPr/>
            </a:pPr>
            <a:r>
              <a:rPr lang="en-US" sz="2800" spc="-150" dirty="0">
                <a:ln w="3175">
                  <a:noFill/>
                </a:ln>
                <a:gradFill>
                  <a:gsLst>
                    <a:gs pos="50000">
                      <a:schemeClr val="tx2"/>
                    </a:gs>
                    <a:gs pos="100000">
                      <a:schemeClr val="tx2"/>
                    </a:gs>
                  </a:gsLst>
                  <a:lin ang="5400000" scaled="0"/>
                </a:gradFill>
                <a:latin typeface="+mj-lt"/>
                <a:cs typeface="Arial" charset="0"/>
              </a:rPr>
              <a:t>Back-end with extreme and flexible scale out options</a:t>
            </a:r>
            <a:endParaRPr lang="nb-NO" sz="2800" spc="-150" dirty="0">
              <a:ln w="3175">
                <a:noFill/>
              </a:ln>
              <a:gradFill>
                <a:gsLst>
                  <a:gs pos="50000">
                    <a:schemeClr val="tx2"/>
                  </a:gs>
                  <a:gs pos="100000">
                    <a:schemeClr val="tx2"/>
                  </a:gs>
                </a:gsLst>
                <a:lin ang="5400000" scaled="0"/>
              </a:gradFill>
              <a:latin typeface="+mj-lt"/>
              <a:cs typeface="Arial" charset="0"/>
            </a:endParaRPr>
          </a:p>
        </p:txBody>
      </p:sp>
      <p:pic>
        <p:nvPicPr>
          <p:cNvPr id="69634" name="Picture 2"/>
          <p:cNvPicPr>
            <a:picLocks noChangeAspect="1" noChangeArrowheads="1"/>
          </p:cNvPicPr>
          <p:nvPr/>
        </p:nvPicPr>
        <p:blipFill>
          <a:blip r:embed="rId4" cstate="print"/>
          <a:srcRect/>
          <a:stretch>
            <a:fillRect/>
          </a:stretch>
        </p:blipFill>
        <p:spPr bwMode="auto">
          <a:xfrm>
            <a:off x="381000" y="1371600"/>
            <a:ext cx="5800725" cy="5105400"/>
          </a:xfrm>
          <a:prstGeom prst="rect">
            <a:avLst/>
          </a:prstGeom>
          <a:noFill/>
          <a:ln w="9525">
            <a:noFill/>
            <a:miter lim="800000"/>
            <a:headEnd/>
            <a:tailEnd/>
          </a:ln>
        </p:spPr>
      </p:pic>
      <p:sp>
        <p:nvSpPr>
          <p:cNvPr id="35" name="TextBox 34"/>
          <p:cNvSpPr txBox="1"/>
          <p:nvPr/>
        </p:nvSpPr>
        <p:spPr>
          <a:xfrm>
            <a:off x="5556158" y="5486400"/>
            <a:ext cx="3587842" cy="276999"/>
          </a:xfrm>
          <a:prstGeom prst="rect">
            <a:avLst/>
          </a:prstGeom>
          <a:noFill/>
        </p:spPr>
        <p:txBody>
          <a:bodyPr wrap="none" rtlCol="0">
            <a:spAutoFit/>
          </a:bodyPr>
          <a:lstStyle/>
          <a:p>
            <a:r>
              <a:rPr lang="nb-NO" sz="1200" dirty="0" smtClean="0">
                <a:solidFill>
                  <a:schemeClr val="tx1"/>
                </a:solidFill>
                <a:latin typeface="Segoe" pitchFamily="34" charset="0"/>
              </a:rPr>
              <a:t>* Dependent on document and HW characteristics</a:t>
            </a:r>
          </a:p>
        </p:txBody>
      </p:sp>
    </p:spTree>
    <p:extLst>
      <p:ext uri="{BB962C8B-B14F-4D97-AF65-F5344CB8AC3E}">
        <p14:creationId xmlns:p14="http://schemas.microsoft.com/office/powerpoint/2010/main" val="1344505086"/>
      </p:ext>
    </p:extLst>
  </p:cSld>
  <p:clrMapOvr>
    <a:masterClrMapping/>
  </p:clrMapOvr>
  <p:transition advTm="1156">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382000" cy="4724401"/>
          </a:xfrm>
        </p:spPr>
        <p:txBody>
          <a:bodyPr>
            <a:noAutofit/>
          </a:bodyPr>
          <a:lstStyle/>
          <a:p>
            <a:r>
              <a:rPr lang="nb-NO" sz="2800" dirty="0" smtClean="0"/>
              <a:t>Central Admin UI for core configurations</a:t>
            </a:r>
          </a:p>
          <a:p>
            <a:pPr lvl="1"/>
            <a:r>
              <a:rPr lang="nb-NO" sz="2400" dirty="0" smtClean="0"/>
              <a:t>Managed Properties</a:t>
            </a:r>
          </a:p>
          <a:p>
            <a:pPr lvl="1"/>
            <a:r>
              <a:rPr lang="nb-NO" sz="2400" dirty="0" smtClean="0"/>
              <a:t>Entity extraction</a:t>
            </a:r>
          </a:p>
          <a:p>
            <a:pPr lvl="1"/>
            <a:r>
              <a:rPr lang="nb-NO" sz="2400" dirty="0" smtClean="0"/>
              <a:t>Spell check</a:t>
            </a:r>
          </a:p>
          <a:p>
            <a:r>
              <a:rPr lang="nb-NO" sz="2800" dirty="0" smtClean="0"/>
              <a:t>Powershell support for scripted administration</a:t>
            </a:r>
          </a:p>
          <a:p>
            <a:pPr lvl="1"/>
            <a:r>
              <a:rPr lang="nb-NO" sz="2400" dirty="0" smtClean="0"/>
              <a:t>Schema</a:t>
            </a:r>
          </a:p>
          <a:p>
            <a:pPr lvl="1"/>
            <a:r>
              <a:rPr lang="nb-NO" sz="2400" dirty="0" smtClean="0"/>
              <a:t>Rank</a:t>
            </a:r>
          </a:p>
          <a:p>
            <a:pPr lvl="1"/>
            <a:r>
              <a:rPr lang="nb-NO" sz="2400" dirty="0" smtClean="0"/>
              <a:t>Crawling</a:t>
            </a:r>
          </a:p>
          <a:p>
            <a:r>
              <a:rPr lang="nb-NO" sz="2800" dirty="0" smtClean="0"/>
              <a:t>Site Admin UI for search management</a:t>
            </a:r>
          </a:p>
          <a:p>
            <a:pPr lvl="1"/>
            <a:r>
              <a:rPr lang="nb-NO" sz="2400" dirty="0" smtClean="0"/>
              <a:t>Keyword management</a:t>
            </a:r>
          </a:p>
          <a:p>
            <a:r>
              <a:rPr lang="nb-NO" sz="2800" dirty="0" smtClean="0"/>
              <a:t>Extensible search analytics reporting</a:t>
            </a:r>
            <a:endParaRPr lang="en-US" sz="2800" dirty="0" smtClean="0"/>
          </a:p>
          <a:p>
            <a:pPr lvl="2"/>
            <a:endParaRPr lang="nb-NO" sz="1800" dirty="0"/>
          </a:p>
        </p:txBody>
      </p:sp>
      <p:sp>
        <p:nvSpPr>
          <p:cNvPr id="3" name="Title 2"/>
          <p:cNvSpPr>
            <a:spLocks noGrp="1"/>
          </p:cNvSpPr>
          <p:nvPr>
            <p:ph type="title"/>
          </p:nvPr>
        </p:nvSpPr>
        <p:spPr/>
        <p:txBody>
          <a:bodyPr/>
          <a:lstStyle/>
          <a:p>
            <a:r>
              <a:rPr lang="nb-NO" dirty="0" smtClean="0"/>
              <a:t>Managability</a:t>
            </a:r>
            <a:endParaRPr lang="nb-NO" dirty="0"/>
          </a:p>
        </p:txBody>
      </p:sp>
    </p:spTree>
    <p:extLst>
      <p:ext uri="{BB962C8B-B14F-4D97-AF65-F5344CB8AC3E}">
        <p14:creationId xmlns:p14="http://schemas.microsoft.com/office/powerpoint/2010/main" val="1547229702"/>
      </p:ext>
    </p:extLst>
  </p:cSld>
  <p:clrMapOvr>
    <a:masterClrMapping/>
  </p:clrMapOvr>
  <p:transition advTm="1515">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2"/>
            <a:ext cx="7043208" cy="1904747"/>
          </a:xfrm>
        </p:spPr>
        <p:txBody>
          <a:bodyPr/>
          <a:lstStyle/>
          <a:p>
            <a:r>
              <a:rPr lang="en-US" dirty="0" smtClean="0"/>
              <a:t/>
            </a:r>
            <a:br>
              <a:rPr lang="en-US" dirty="0" smtClean="0"/>
            </a:br>
            <a:r>
              <a:rPr lang="en-US" dirty="0" smtClean="0"/>
              <a:t>FAST Administration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8711253"/>
      </p:ext>
    </p:extLst>
  </p:cSld>
  <p:clrMapOvr>
    <a:masterClrMapping/>
  </p:clrMapOvr>
  <p:transition advTm="404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End-User UI</a:t>
            </a:r>
            <a:endParaRPr lang="en-US" dirty="0"/>
          </a:p>
        </p:txBody>
      </p:sp>
      <p:pic>
        <p:nvPicPr>
          <p:cNvPr id="6" name="Picture 4"/>
          <p:cNvPicPr>
            <a:picLocks noChangeAspect="1" noChangeArrowheads="1"/>
          </p:cNvPicPr>
          <p:nvPr/>
        </p:nvPicPr>
        <p:blipFill>
          <a:blip r:embed="rId3"/>
          <a:srcRect/>
          <a:stretch>
            <a:fillRect/>
          </a:stretch>
        </p:blipFill>
        <p:spPr bwMode="auto">
          <a:xfrm>
            <a:off x="5029200" y="1828800"/>
            <a:ext cx="4267199" cy="3471863"/>
          </a:xfrm>
          <a:prstGeom prst="rect">
            <a:avLst/>
          </a:prstGeom>
          <a:noFill/>
          <a:ln w="9525">
            <a:noFill/>
            <a:miter lim="800000"/>
            <a:headEnd/>
            <a:tailEnd/>
          </a:ln>
          <a:scene3d>
            <a:camera prst="perspectiveContrastingLeftFacing"/>
            <a:lightRig rig="threePt" dir="t"/>
          </a:scene3d>
        </p:spPr>
      </p:pic>
      <p:sp>
        <p:nvSpPr>
          <p:cNvPr id="5" name="Text Placeholder 2"/>
          <p:cNvSpPr>
            <a:spLocks noGrp="1"/>
          </p:cNvSpPr>
          <p:nvPr>
            <p:ph type="body" sz="quarter" idx="10"/>
          </p:nvPr>
        </p:nvSpPr>
        <p:spPr>
          <a:xfrm>
            <a:off x="228600" y="919299"/>
            <a:ext cx="5486400" cy="5481501"/>
          </a:xfrm>
        </p:spPr>
        <p:txBody>
          <a:bodyPr/>
          <a:lstStyle/>
          <a:p>
            <a:r>
              <a:rPr lang="en-US" sz="2800" dirty="0" smtClean="0"/>
              <a:t>Out-of-box refinement</a:t>
            </a:r>
          </a:p>
          <a:p>
            <a:pPr lvl="1"/>
            <a:r>
              <a:rPr lang="en-US" sz="1800" dirty="0" smtClean="0"/>
              <a:t>Refine over key results properties</a:t>
            </a:r>
          </a:p>
          <a:p>
            <a:pPr lvl="1"/>
            <a:r>
              <a:rPr lang="en-US" sz="1800" dirty="0"/>
              <a:t>Metadata, taxonomy and social tags based results refinement</a:t>
            </a:r>
          </a:p>
          <a:p>
            <a:pPr lvl="1"/>
            <a:r>
              <a:rPr lang="en-US" sz="1800" dirty="0" smtClean="0"/>
              <a:t>Easy to extend over custom properties</a:t>
            </a:r>
          </a:p>
          <a:p>
            <a:pPr marL="460375" lvl="1" indent="0">
              <a:buNone/>
            </a:pPr>
            <a:endParaRPr lang="en-US" sz="1200" dirty="0" smtClean="0"/>
          </a:p>
          <a:p>
            <a:r>
              <a:rPr lang="en-US" sz="2800" dirty="0" smtClean="0"/>
              <a:t>One-stop </a:t>
            </a:r>
            <a:r>
              <a:rPr lang="en-US" sz="2800" dirty="0"/>
              <a:t>Search Center</a:t>
            </a:r>
          </a:p>
          <a:p>
            <a:pPr lvl="1"/>
            <a:r>
              <a:rPr lang="en-US" sz="1800" dirty="0" smtClean="0"/>
              <a:t>Scopes</a:t>
            </a:r>
            <a:r>
              <a:rPr lang="en-US" sz="1800" dirty="0"/>
              <a:t>, web parts, best bets, top answers , advanced search</a:t>
            </a:r>
          </a:p>
          <a:p>
            <a:pPr lvl="1"/>
            <a:r>
              <a:rPr lang="en-US" sz="1800" dirty="0"/>
              <a:t>Query federation brings together results from all over - native support for OpenSearch</a:t>
            </a:r>
          </a:p>
          <a:p>
            <a:pPr lvl="1"/>
            <a:endParaRPr lang="en-US" sz="1200" dirty="0"/>
          </a:p>
          <a:p>
            <a:r>
              <a:rPr lang="en-US" sz="2800" dirty="0"/>
              <a:t>Core search experience</a:t>
            </a:r>
          </a:p>
          <a:p>
            <a:pPr lvl="1"/>
            <a:r>
              <a:rPr lang="en-US" sz="1800" dirty="0" smtClean="0"/>
              <a:t>Improved </a:t>
            </a:r>
            <a:r>
              <a:rPr lang="en-US" sz="1800" i="1" dirty="0"/>
              <a:t>did you mean </a:t>
            </a:r>
            <a:r>
              <a:rPr lang="en-US" sz="1800" dirty="0"/>
              <a:t>suggestions</a:t>
            </a:r>
          </a:p>
          <a:p>
            <a:pPr lvl="1"/>
            <a:r>
              <a:rPr lang="en-US" sz="1800" dirty="0"/>
              <a:t>New pre-query and post related query suggestions</a:t>
            </a:r>
          </a:p>
          <a:p>
            <a:pPr lvl="1"/>
            <a:r>
              <a:rPr lang="en-US" sz="1800" dirty="0"/>
              <a:t>“</a:t>
            </a:r>
            <a:r>
              <a:rPr lang="en-US" sz="1800" i="1" dirty="0"/>
              <a:t>View in browser</a:t>
            </a:r>
            <a:r>
              <a:rPr lang="en-US" sz="1800" dirty="0"/>
              <a:t>” link (for most office docs)</a:t>
            </a:r>
          </a:p>
          <a:p>
            <a:pPr lvl="1"/>
            <a:r>
              <a:rPr lang="en-US" sz="1800" dirty="0"/>
              <a:t>Improved query syntax</a:t>
            </a:r>
          </a:p>
        </p:txBody>
      </p:sp>
    </p:spTree>
    <p:extLst>
      <p:ext uri="{BB962C8B-B14F-4D97-AF65-F5344CB8AC3E}">
        <p14:creationId xmlns:p14="http://schemas.microsoft.com/office/powerpoint/2010/main" val="3892332963"/>
      </p:ext>
    </p:extLst>
  </p:cSld>
  <p:clrMapOvr>
    <a:masterClrMapping/>
  </p:clrMapOvr>
  <p:transition advTm="110859">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5744627" y="1631287"/>
            <a:ext cx="3399373" cy="2282342"/>
          </a:xfrm>
        </p:spPr>
        <p:txBody>
          <a:bodyPr>
            <a:normAutofit/>
          </a:bodyPr>
          <a:lstStyle/>
          <a:p>
            <a:pPr marL="228600" indent="-228600"/>
            <a:r>
              <a:rPr lang="nb-NO" sz="1800" dirty="0" smtClean="0"/>
              <a:t>Dedicated Management Pack in System Center Operations Manager 2007</a:t>
            </a:r>
          </a:p>
          <a:p>
            <a:pPr marL="228600" indent="-228600"/>
            <a:r>
              <a:rPr lang="nb-NO" sz="1800" dirty="0" smtClean="0"/>
              <a:t>Support of standard Windows monitoring services</a:t>
            </a:r>
          </a:p>
          <a:p>
            <a:pPr marL="228600" indent="-228600"/>
            <a:r>
              <a:rPr lang="nb-NO" sz="1800" dirty="0" smtClean="0"/>
              <a:t>Detailed monitoring of state and performance at node level</a:t>
            </a:r>
          </a:p>
          <a:p>
            <a:pPr marL="228600" indent="-228600"/>
            <a:r>
              <a:rPr lang="nb-NO" sz="1800" dirty="0" smtClean="0"/>
              <a:t>Extensive alerting options</a:t>
            </a:r>
          </a:p>
        </p:txBody>
      </p:sp>
      <p:sp>
        <p:nvSpPr>
          <p:cNvPr id="11" name="Title 3"/>
          <p:cNvSpPr txBox="1">
            <a:spLocks/>
          </p:cNvSpPr>
          <p:nvPr/>
        </p:nvSpPr>
        <p:spPr bwMode="auto">
          <a:xfrm>
            <a:off x="338696" y="213968"/>
            <a:ext cx="8380412"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3600" b="0" i="0" u="none" strike="noStrike" kern="0" cap="none" spc="-170" normalizeH="0" baseline="0" noProof="0" dirty="0" smtClean="0">
                <a:ln w="3175">
                  <a:noFill/>
                </a:ln>
                <a:effectLst>
                  <a:outerShdw blurRad="38100" dist="38100" dir="2700000" algn="tl">
                    <a:srgbClr val="000000">
                      <a:alpha val="43137"/>
                    </a:srgbClr>
                  </a:outerShdw>
                </a:effectLst>
                <a:uLnTx/>
                <a:uFillTx/>
                <a:ea typeface="+mn-ea"/>
                <a:cs typeface="Arial" charset="0"/>
              </a:rPr>
              <a:t>Monitoring and Alerting</a:t>
            </a:r>
            <a:endParaRPr kumimoji="0" lang="nb-NO" sz="3600" b="0" i="0" u="none" strike="noStrike" kern="0" cap="none" spc="-170" normalizeH="0" baseline="0" noProof="0" dirty="0">
              <a:ln w="3175">
                <a:noFill/>
              </a:ln>
              <a:effectLst>
                <a:outerShdw blurRad="38100" dist="38100" dir="2700000" algn="tl">
                  <a:srgbClr val="000000">
                    <a:alpha val="43137"/>
                  </a:srgbClr>
                </a:outerShdw>
              </a:effectLst>
              <a:uLnTx/>
              <a:uFillTx/>
              <a:ea typeface="+mn-ea"/>
              <a:cs typeface="Arial" charset="0"/>
            </a:endParaRPr>
          </a:p>
        </p:txBody>
      </p:sp>
      <p:pic>
        <p:nvPicPr>
          <p:cNvPr id="13" name="Picture 12" descr="00_Dashboard_Main_ConfigServer.png"/>
          <p:cNvPicPr>
            <a:picLocks noChangeAspect="1"/>
          </p:cNvPicPr>
          <p:nvPr/>
        </p:nvPicPr>
        <p:blipFill>
          <a:blip r:embed="rId3" cstate="print"/>
          <a:stretch>
            <a:fillRect/>
          </a:stretch>
        </p:blipFill>
        <p:spPr>
          <a:xfrm>
            <a:off x="256031" y="1616661"/>
            <a:ext cx="5391303" cy="4045306"/>
          </a:xfrm>
          <a:prstGeom prst="rect">
            <a:avLst/>
          </a:prstGeom>
        </p:spPr>
      </p:pic>
      <p:pic>
        <p:nvPicPr>
          <p:cNvPr id="14" name="Picture 13" descr="02_ConfigServer_HealthExplorer.png"/>
          <p:cNvPicPr>
            <a:picLocks noChangeAspect="1"/>
          </p:cNvPicPr>
          <p:nvPr/>
        </p:nvPicPr>
        <p:blipFill>
          <a:blip r:embed="rId4" cstate="print"/>
          <a:srcRect b="46589"/>
          <a:stretch>
            <a:fillRect/>
          </a:stretch>
        </p:blipFill>
        <p:spPr>
          <a:xfrm>
            <a:off x="2438400" y="5029200"/>
            <a:ext cx="4363821" cy="1673302"/>
          </a:xfrm>
          <a:prstGeom prst="rect">
            <a:avLst/>
          </a:prstGeom>
        </p:spPr>
      </p:pic>
      <p:sp>
        <p:nvSpPr>
          <p:cNvPr id="15" name="Text Placeholder 4"/>
          <p:cNvSpPr txBox="1">
            <a:spLocks/>
          </p:cNvSpPr>
          <p:nvPr/>
        </p:nvSpPr>
        <p:spPr>
          <a:xfrm>
            <a:off x="382588" y="739558"/>
            <a:ext cx="8385048" cy="332399"/>
          </a:xfrm>
          <a:prstGeom prst="rect">
            <a:avLst/>
          </a:prstGeom>
        </p:spPr>
        <p:txBody>
          <a:bodyPr/>
          <a:lstStyle/>
          <a:p>
            <a:pPr marL="383630" marR="0" lvl="0" indent="-383630" algn="l" defTabSz="761939" rtl="0" eaLnBrk="1" fontAlgn="auto" latinLnBrk="0" hangingPunct="1">
              <a:lnSpc>
                <a:spcPct val="90000"/>
              </a:lnSpc>
              <a:spcBef>
                <a:spcPct val="20000"/>
              </a:spcBef>
              <a:spcAft>
                <a:spcPts val="0"/>
              </a:spcAft>
              <a:buClrTx/>
              <a:buSzPct val="80000"/>
              <a:tabLst/>
              <a:defRPr/>
            </a:pPr>
            <a:r>
              <a:rPr lang="en-US" sz="2800" spc="-150" dirty="0">
                <a:ln w="3175">
                  <a:noFill/>
                </a:ln>
                <a:gradFill>
                  <a:gsLst>
                    <a:gs pos="50000">
                      <a:schemeClr val="tx2"/>
                    </a:gs>
                    <a:gs pos="100000">
                      <a:schemeClr val="tx2"/>
                    </a:gs>
                  </a:gsLst>
                  <a:lin ang="5400000" scaled="0"/>
                </a:gradFill>
                <a:latin typeface="+mj-lt"/>
                <a:cs typeface="Arial" charset="0"/>
              </a:rPr>
              <a:t>Granular state, performance and alerting overview</a:t>
            </a:r>
            <a:endParaRPr lang="nb-NO" sz="2800" spc="-150" dirty="0">
              <a:ln w="3175">
                <a:noFill/>
              </a:ln>
              <a:gradFill>
                <a:gsLst>
                  <a:gs pos="50000">
                    <a:schemeClr val="tx2"/>
                  </a:gs>
                  <a:gs pos="100000">
                    <a:schemeClr val="tx2"/>
                  </a:gs>
                </a:gsLst>
                <a:lin ang="5400000" scaled="0"/>
              </a:gradFill>
              <a:latin typeface="+mj-lt"/>
              <a:cs typeface="Arial" charset="0"/>
            </a:endParaRPr>
          </a:p>
        </p:txBody>
      </p:sp>
    </p:spTree>
    <p:extLst>
      <p:ext uri="{BB962C8B-B14F-4D97-AF65-F5344CB8AC3E}">
        <p14:creationId xmlns:p14="http://schemas.microsoft.com/office/powerpoint/2010/main" val="2129905954"/>
      </p:ext>
    </p:extLst>
  </p:cSld>
  <p:clrMapOvr>
    <a:masterClrMapping/>
  </p:clrMapOvr>
  <p:transition advTm="12687">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ounded Rectangle 104"/>
          <p:cNvSpPr/>
          <p:nvPr/>
        </p:nvSpPr>
        <p:spPr bwMode="auto">
          <a:xfrm>
            <a:off x="1" y="4262487"/>
            <a:ext cx="9144000" cy="949348"/>
          </a:xfrm>
          <a:prstGeom prst="roundRect">
            <a:avLst>
              <a:gd name="adj" fmla="val 0"/>
            </a:avLst>
          </a:prstGeom>
          <a:gradFill flip="none" rotWithShape="1">
            <a:gsLst>
              <a:gs pos="0">
                <a:srgbClr val="FFFFFF"/>
              </a:gs>
              <a:gs pos="2000">
                <a:srgbClr val="FFFFFF">
                  <a:alpha val="0"/>
                </a:srgbClr>
              </a:gs>
              <a:gs pos="50000">
                <a:srgbClr val="000000">
                  <a:alpha val="64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18288" rIns="91440" bIns="18288" numCol="1" rtlCol="0" anchor="ctr" anchorCtr="0" compatLnSpc="1">
            <a:prstTxWarp prst="textNoShape">
              <a:avLst/>
            </a:prstTxWarp>
            <a:noAutofit/>
          </a:bodyPr>
          <a:lstStyle/>
          <a:p>
            <a:pPr marL="231775" lvl="1" indent="-231775" defTabSz="1329462" fontAlgn="base">
              <a:lnSpc>
                <a:spcPct val="80000"/>
              </a:lnSpc>
              <a:spcBef>
                <a:spcPct val="20000"/>
              </a:spcBef>
              <a:spcAft>
                <a:spcPct val="0"/>
              </a:spcAft>
              <a:buSzPct val="90000"/>
              <a:defRPr/>
            </a:pPr>
            <a:endParaRPr lang="en-US" sz="1600" spc="-71" dirty="0">
              <a:ln w="18415" cmpd="sng">
                <a:noFill/>
                <a:prstDash val="solid"/>
              </a:ln>
              <a:gradFill>
                <a:gsLst>
                  <a:gs pos="0">
                    <a:srgbClr val="FFFFFF"/>
                  </a:gs>
                  <a:gs pos="100000">
                    <a:srgbClr val="FFFFFF"/>
                  </a:gs>
                </a:gsLst>
                <a:lin ang="16200000" scaled="1"/>
              </a:gradFill>
              <a:latin typeface="+mj-lt"/>
            </a:endParaRPr>
          </a:p>
        </p:txBody>
      </p:sp>
      <p:sp>
        <p:nvSpPr>
          <p:cNvPr id="106" name="Rounded Rectangle 105"/>
          <p:cNvSpPr/>
          <p:nvPr/>
        </p:nvSpPr>
        <p:spPr bwMode="auto">
          <a:xfrm>
            <a:off x="1" y="2118914"/>
            <a:ext cx="9144000" cy="2074989"/>
          </a:xfrm>
          <a:prstGeom prst="roundRect">
            <a:avLst>
              <a:gd name="adj" fmla="val 2785"/>
            </a:avLst>
          </a:prstGeom>
          <a:gradFill flip="none" rotWithShape="1">
            <a:gsLst>
              <a:gs pos="0">
                <a:srgbClr val="FFFFFF"/>
              </a:gs>
              <a:gs pos="2000">
                <a:srgbClr val="FFFFFF">
                  <a:alpha val="0"/>
                </a:srgbClr>
              </a:gs>
              <a:gs pos="50000">
                <a:srgbClr val="000000">
                  <a:alpha val="64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18288" rIns="91440" bIns="18288" numCol="1" rtlCol="0" anchor="ctr" anchorCtr="0" compatLnSpc="1">
            <a:prstTxWarp prst="textNoShape">
              <a:avLst/>
            </a:prstTxWarp>
            <a:noAutofit/>
          </a:bodyPr>
          <a:lstStyle/>
          <a:p>
            <a:pPr marL="231775" lvl="1" indent="-231775" defTabSz="1329462" fontAlgn="base">
              <a:lnSpc>
                <a:spcPct val="80000"/>
              </a:lnSpc>
              <a:spcBef>
                <a:spcPct val="20000"/>
              </a:spcBef>
              <a:spcAft>
                <a:spcPct val="0"/>
              </a:spcAft>
              <a:buSzPct val="90000"/>
              <a:defRPr/>
            </a:pPr>
            <a:endParaRPr lang="en-US" sz="1600" spc="-71" dirty="0">
              <a:ln w="18415" cmpd="sng">
                <a:noFill/>
                <a:prstDash val="solid"/>
              </a:ln>
              <a:gradFill>
                <a:gsLst>
                  <a:gs pos="0">
                    <a:srgbClr val="FFFFFF"/>
                  </a:gs>
                  <a:gs pos="100000">
                    <a:srgbClr val="FFFFFF"/>
                  </a:gs>
                </a:gsLst>
                <a:lin ang="16200000" scaled="1"/>
              </a:gradFill>
              <a:latin typeface="+mj-lt"/>
            </a:endParaRPr>
          </a:p>
        </p:txBody>
      </p:sp>
      <p:sp>
        <p:nvSpPr>
          <p:cNvPr id="70" name="Rounded Rectangle 69"/>
          <p:cNvSpPr/>
          <p:nvPr/>
        </p:nvSpPr>
        <p:spPr bwMode="auto">
          <a:xfrm>
            <a:off x="730250" y="1447799"/>
            <a:ext cx="2011680" cy="3840480"/>
          </a:xfrm>
          <a:prstGeom prst="roundRect">
            <a:avLst>
              <a:gd name="adj" fmla="val 7971"/>
            </a:avLst>
          </a:prstGeom>
          <a:gradFill flip="none" rotWithShape="1">
            <a:gsLst>
              <a:gs pos="2000">
                <a:srgbClr val="000036">
                  <a:alpha val="40000"/>
                </a:srgbClr>
              </a:gs>
              <a:gs pos="33000">
                <a:srgbClr val="000000">
                  <a:alpha val="50000"/>
                </a:srgbClr>
              </a:gs>
              <a:gs pos="77000">
                <a:srgbClr val="080808">
                  <a:alpha val="50000"/>
                </a:srgbClr>
              </a:gs>
              <a:gs pos="80000">
                <a:schemeClr val="bg1">
                  <a:alpha val="38000"/>
                </a:schemeClr>
              </a:gs>
              <a:gs pos="100000">
                <a:srgbClr val="00B0F0">
                  <a:alpha val="83000"/>
                </a:srgbClr>
              </a:gs>
            </a:gsLst>
            <a:lin ang="16200000" scaled="1"/>
            <a:tileRect/>
          </a:gradFill>
          <a:ln w="12700" cap="flat" cmpd="dbl" algn="ctr">
            <a:gradFill flip="none" rotWithShape="1">
              <a:gsLst>
                <a:gs pos="0">
                  <a:srgbClr val="00B0F0"/>
                </a:gs>
                <a:gs pos="50000">
                  <a:srgbClr val="00B0F0">
                    <a:alpha val="39000"/>
                  </a:srgbClr>
                </a:gs>
                <a:gs pos="100000">
                  <a:srgbClr val="00B0F0"/>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indent="-227178" algn="ctr" fontAlgn="base">
              <a:lnSpc>
                <a:spcPct val="80000"/>
              </a:lnSpc>
              <a:spcBef>
                <a:spcPts val="631"/>
              </a:spcBef>
              <a:spcAft>
                <a:spcPct val="0"/>
              </a:spcAft>
              <a:buSzPct val="70000"/>
              <a:defRPr/>
            </a:pPr>
            <a:r>
              <a:rPr lang="en-US" altLang="zh-CN" b="1" spc="-1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rPr>
              <a:t>Conversational</a:t>
            </a:r>
            <a:endParaRPr lang="en-US" altLang="zh-CN" b="1" spc="-1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ndParaRPr>
          </a:p>
          <a:p>
            <a:pPr indent="-227178" algn="ctr" fontAlgn="base">
              <a:lnSpc>
                <a:spcPct val="80000"/>
              </a:lnSpc>
              <a:spcBef>
                <a:spcPts val="631"/>
              </a:spcBef>
              <a:spcAft>
                <a:spcPct val="0"/>
              </a:spcAft>
              <a:buSzPct val="70000"/>
              <a:defRPr/>
            </a:pPr>
            <a:r>
              <a:rPr lang="en-US" altLang="zh-CN" b="1" spc="-1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rPr>
              <a:t>User Experience</a:t>
            </a:r>
          </a:p>
        </p:txBody>
      </p:sp>
      <p:sp>
        <p:nvSpPr>
          <p:cNvPr id="78" name="Rounded Rectangle 77"/>
          <p:cNvSpPr/>
          <p:nvPr/>
        </p:nvSpPr>
        <p:spPr bwMode="auto">
          <a:xfrm>
            <a:off x="2774950" y="1447799"/>
            <a:ext cx="2011680" cy="3840480"/>
          </a:xfrm>
          <a:prstGeom prst="roundRect">
            <a:avLst>
              <a:gd name="adj" fmla="val 7971"/>
            </a:avLst>
          </a:prstGeom>
          <a:gradFill flip="none" rotWithShape="1">
            <a:gsLst>
              <a:gs pos="2000">
                <a:srgbClr val="000036">
                  <a:alpha val="40000"/>
                </a:srgbClr>
              </a:gs>
              <a:gs pos="33000">
                <a:srgbClr val="000000">
                  <a:alpha val="50000"/>
                </a:srgbClr>
              </a:gs>
              <a:gs pos="77000">
                <a:srgbClr val="080808">
                  <a:alpha val="50000"/>
                </a:srgbClr>
              </a:gs>
              <a:gs pos="80000">
                <a:schemeClr val="bg1">
                  <a:alpha val="38000"/>
                </a:schemeClr>
              </a:gs>
              <a:gs pos="100000">
                <a:srgbClr val="00B0F0">
                  <a:alpha val="83000"/>
                </a:srgbClr>
              </a:gs>
            </a:gsLst>
            <a:lin ang="16200000" scaled="1"/>
            <a:tileRect/>
          </a:gradFill>
          <a:ln w="12700" cap="flat" cmpd="dbl" algn="ctr">
            <a:gradFill flip="none" rotWithShape="1">
              <a:gsLst>
                <a:gs pos="0">
                  <a:srgbClr val="00B0F0"/>
                </a:gs>
                <a:gs pos="50000">
                  <a:srgbClr val="00B0F0">
                    <a:alpha val="39000"/>
                  </a:srgbClr>
                </a:gs>
                <a:gs pos="100000">
                  <a:srgbClr val="00B0F0"/>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indent="-227178" algn="ctr" fontAlgn="base">
              <a:lnSpc>
                <a:spcPct val="80000"/>
              </a:lnSpc>
              <a:spcBef>
                <a:spcPts val="631"/>
              </a:spcBef>
              <a:spcAft>
                <a:spcPct val="0"/>
              </a:spcAft>
              <a:buSzPct val="70000"/>
              <a:defRPr/>
            </a:pPr>
            <a:r>
              <a:rPr lang="en-US" altLang="zh-CN" b="1" spc="-1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rPr>
              <a:t>Precise Control</a:t>
            </a:r>
          </a:p>
          <a:p>
            <a:pPr indent="-227178" algn="ctr" fontAlgn="base">
              <a:lnSpc>
                <a:spcPct val="80000"/>
              </a:lnSpc>
              <a:spcBef>
                <a:spcPts val="631"/>
              </a:spcBef>
              <a:spcAft>
                <a:spcPct val="0"/>
              </a:spcAft>
              <a:buSzPct val="70000"/>
              <a:defRPr/>
            </a:pPr>
            <a:endParaRPr lang="en-US" altLang="zh-CN" b="1" spc="-1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ndParaRPr>
          </a:p>
        </p:txBody>
      </p:sp>
      <p:sp>
        <p:nvSpPr>
          <p:cNvPr id="79" name="Rounded Rectangle 78"/>
          <p:cNvSpPr/>
          <p:nvPr/>
        </p:nvSpPr>
        <p:spPr bwMode="auto">
          <a:xfrm>
            <a:off x="4819650" y="1447799"/>
            <a:ext cx="2011680" cy="3840480"/>
          </a:xfrm>
          <a:prstGeom prst="roundRect">
            <a:avLst>
              <a:gd name="adj" fmla="val 7971"/>
            </a:avLst>
          </a:prstGeom>
          <a:gradFill flip="none" rotWithShape="1">
            <a:gsLst>
              <a:gs pos="2000">
                <a:srgbClr val="000036">
                  <a:alpha val="40000"/>
                </a:srgbClr>
              </a:gs>
              <a:gs pos="33000">
                <a:srgbClr val="000000">
                  <a:alpha val="50000"/>
                </a:srgbClr>
              </a:gs>
              <a:gs pos="77000">
                <a:srgbClr val="080808">
                  <a:alpha val="50000"/>
                </a:srgbClr>
              </a:gs>
              <a:gs pos="80000">
                <a:schemeClr val="bg1">
                  <a:alpha val="38000"/>
                </a:schemeClr>
              </a:gs>
              <a:gs pos="100000">
                <a:srgbClr val="00B0F0">
                  <a:alpha val="83000"/>
                </a:srgbClr>
              </a:gs>
            </a:gsLst>
            <a:lin ang="16200000" scaled="1"/>
            <a:tileRect/>
          </a:gradFill>
          <a:ln w="12700" cap="flat" cmpd="dbl" algn="ctr">
            <a:gradFill flip="none" rotWithShape="1">
              <a:gsLst>
                <a:gs pos="0">
                  <a:srgbClr val="00B0F0"/>
                </a:gs>
                <a:gs pos="50000">
                  <a:srgbClr val="00B0F0">
                    <a:alpha val="39000"/>
                  </a:srgbClr>
                </a:gs>
                <a:gs pos="100000">
                  <a:srgbClr val="00B0F0"/>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indent="-227178" algn="ctr" fontAlgn="base">
              <a:lnSpc>
                <a:spcPct val="80000"/>
              </a:lnSpc>
              <a:spcBef>
                <a:spcPts val="631"/>
              </a:spcBef>
              <a:spcAft>
                <a:spcPct val="0"/>
              </a:spcAft>
              <a:buSzPct val="70000"/>
              <a:defRPr/>
            </a:pPr>
            <a:r>
              <a:rPr lang="en-US" altLang="zh-CN" b="1" spc="-1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rPr>
              <a:t>Content Processing</a:t>
            </a:r>
          </a:p>
        </p:txBody>
      </p:sp>
      <p:sp>
        <p:nvSpPr>
          <p:cNvPr id="80" name="Rounded Rectangle 79"/>
          <p:cNvSpPr/>
          <p:nvPr/>
        </p:nvSpPr>
        <p:spPr bwMode="auto">
          <a:xfrm>
            <a:off x="6864350" y="1447799"/>
            <a:ext cx="2174142" cy="3840480"/>
          </a:xfrm>
          <a:prstGeom prst="roundRect">
            <a:avLst>
              <a:gd name="adj" fmla="val 7971"/>
            </a:avLst>
          </a:prstGeom>
          <a:gradFill flip="none" rotWithShape="1">
            <a:gsLst>
              <a:gs pos="2000">
                <a:srgbClr val="000036">
                  <a:alpha val="40000"/>
                </a:srgbClr>
              </a:gs>
              <a:gs pos="33000">
                <a:srgbClr val="000000">
                  <a:alpha val="50000"/>
                </a:srgbClr>
              </a:gs>
              <a:gs pos="77000">
                <a:srgbClr val="080808">
                  <a:alpha val="50000"/>
                </a:srgbClr>
              </a:gs>
              <a:gs pos="80000">
                <a:schemeClr val="bg1">
                  <a:alpha val="38000"/>
                </a:schemeClr>
              </a:gs>
              <a:gs pos="100000">
                <a:srgbClr val="00B0F0">
                  <a:alpha val="83000"/>
                </a:srgbClr>
              </a:gs>
            </a:gsLst>
            <a:lin ang="16200000" scaled="1"/>
            <a:tileRect/>
          </a:gradFill>
          <a:ln w="12700" cap="flat" cmpd="dbl" algn="ctr">
            <a:gradFill flip="none" rotWithShape="1">
              <a:gsLst>
                <a:gs pos="0">
                  <a:srgbClr val="00B0F0"/>
                </a:gs>
                <a:gs pos="50000">
                  <a:srgbClr val="00B0F0">
                    <a:alpha val="39000"/>
                  </a:srgbClr>
                </a:gs>
                <a:gs pos="100000">
                  <a:srgbClr val="00B0F0"/>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91440" rIns="91440" bIns="91440" numCol="1" rtlCol="0" anchor="t" anchorCtr="0" compatLnSpc="1">
            <a:prstTxWarp prst="textNoShape">
              <a:avLst/>
            </a:prstTxWarp>
          </a:bodyPr>
          <a:lstStyle/>
          <a:p>
            <a:pPr indent="-227178" algn="ctr" fontAlgn="base">
              <a:lnSpc>
                <a:spcPct val="80000"/>
              </a:lnSpc>
              <a:spcBef>
                <a:spcPts val="631"/>
              </a:spcBef>
              <a:spcAft>
                <a:spcPct val="0"/>
              </a:spcAft>
              <a:buSzPct val="70000"/>
              <a:defRPr/>
            </a:pPr>
            <a:r>
              <a:rPr lang="en-US" altLang="zh-CN" b="1" spc="-1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rPr>
              <a:t>Platform</a:t>
            </a:r>
          </a:p>
        </p:txBody>
      </p:sp>
      <p:sp>
        <p:nvSpPr>
          <p:cNvPr id="102" name="TextBox 101"/>
          <p:cNvSpPr txBox="1"/>
          <p:nvPr/>
        </p:nvSpPr>
        <p:spPr>
          <a:xfrm rot="16200000">
            <a:off x="3088" y="4603026"/>
            <a:ext cx="710131" cy="276999"/>
          </a:xfrm>
          <a:prstGeom prst="rect">
            <a:avLst/>
          </a:prstGeom>
          <a:noFill/>
        </p:spPr>
        <p:txBody>
          <a:bodyPr wrap="none" lIns="0" tIns="0" rIns="0" bIns="0" rtlCol="0">
            <a:spAutoFit/>
          </a:bodyPr>
          <a:lstStyle/>
          <a:p>
            <a:pPr algn="ctr" defTabSz="914099" fontAlgn="base">
              <a:spcBef>
                <a:spcPct val="0"/>
              </a:spcBef>
              <a:spcAft>
                <a:spcPct val="0"/>
              </a:spcAft>
            </a:pPr>
            <a:r>
              <a:rPr lang="en-US" dirty="0" smtClean="0">
                <a:ln w="3175">
                  <a:noFill/>
                </a:ln>
                <a:gradFill flip="none" rotWithShape="1">
                  <a:gsLst>
                    <a:gs pos="0">
                      <a:srgbClr val="FFFFFF"/>
                    </a:gs>
                    <a:gs pos="100000">
                      <a:schemeClr val="tx1"/>
                    </a:gs>
                  </a:gsLst>
                  <a:lin ang="5400000" scaled="0"/>
                  <a:tileRect/>
                </a:gradFill>
                <a:latin typeface="+mj-lt"/>
                <a:cs typeface="Arial" charset="0"/>
              </a:rPr>
              <a:t>Benefit</a:t>
            </a:r>
          </a:p>
        </p:txBody>
      </p:sp>
      <p:sp>
        <p:nvSpPr>
          <p:cNvPr id="103" name="TextBox 102"/>
          <p:cNvSpPr txBox="1"/>
          <p:nvPr/>
        </p:nvSpPr>
        <p:spPr>
          <a:xfrm rot="16200000">
            <a:off x="-68343" y="2977467"/>
            <a:ext cx="852990" cy="276999"/>
          </a:xfrm>
          <a:prstGeom prst="rect">
            <a:avLst/>
          </a:prstGeom>
          <a:noFill/>
        </p:spPr>
        <p:txBody>
          <a:bodyPr wrap="none" lIns="0" tIns="0" rIns="0" bIns="0" rtlCol="0">
            <a:spAutoFit/>
          </a:bodyPr>
          <a:lstStyle/>
          <a:p>
            <a:pPr algn="ctr" defTabSz="914099" fontAlgn="base">
              <a:spcBef>
                <a:spcPct val="0"/>
              </a:spcBef>
              <a:spcAft>
                <a:spcPct val="0"/>
              </a:spcAft>
            </a:pPr>
            <a:r>
              <a:rPr lang="en-US" dirty="0" smtClean="0">
                <a:ln w="3175">
                  <a:noFill/>
                </a:ln>
                <a:gradFill flip="none" rotWithShape="1">
                  <a:gsLst>
                    <a:gs pos="0">
                      <a:srgbClr val="FFFFFF"/>
                    </a:gs>
                    <a:gs pos="100000">
                      <a:schemeClr val="tx1"/>
                    </a:gs>
                  </a:gsLst>
                  <a:lin ang="5400000" scaled="0"/>
                  <a:tileRect/>
                </a:gradFill>
                <a:latin typeface="+mj-lt"/>
                <a:cs typeface="Arial" charset="0"/>
              </a:rPr>
              <a:t>Features</a:t>
            </a:r>
          </a:p>
        </p:txBody>
      </p:sp>
      <p:sp>
        <p:nvSpPr>
          <p:cNvPr id="108" name="TextBox 107"/>
          <p:cNvSpPr txBox="1"/>
          <p:nvPr/>
        </p:nvSpPr>
        <p:spPr>
          <a:xfrm>
            <a:off x="713365" y="4358538"/>
            <a:ext cx="2001699" cy="738664"/>
          </a:xfrm>
          <a:prstGeom prst="rect">
            <a:avLst/>
          </a:prstGeom>
          <a:noFill/>
        </p:spPr>
        <p:txBody>
          <a:bodyPr wrap="square" rtlCol="0">
            <a:spAutoFit/>
          </a:bodyPr>
          <a:lstStyle/>
          <a:p>
            <a:pPr defTabSz="761940">
              <a:defRPr/>
            </a:pPr>
            <a:r>
              <a:rPr lang="en-US" sz="1400" b="1" dirty="0">
                <a:sym typeface="Wingdings"/>
              </a:rPr>
              <a:t>Provide the best, most productive, user experience</a:t>
            </a:r>
            <a:endParaRPr lang="en-US" sz="1400" b="1" dirty="0"/>
          </a:p>
        </p:txBody>
      </p:sp>
      <p:sp>
        <p:nvSpPr>
          <p:cNvPr id="109" name="TextBox 108"/>
          <p:cNvSpPr txBox="1"/>
          <p:nvPr/>
        </p:nvSpPr>
        <p:spPr>
          <a:xfrm>
            <a:off x="2768636" y="4358538"/>
            <a:ext cx="1662687" cy="738664"/>
          </a:xfrm>
          <a:prstGeom prst="rect">
            <a:avLst/>
          </a:prstGeom>
          <a:noFill/>
        </p:spPr>
        <p:txBody>
          <a:bodyPr wrap="square" rtlCol="0">
            <a:spAutoFit/>
          </a:bodyPr>
          <a:lstStyle/>
          <a:p>
            <a:pPr defTabSz="761940">
              <a:defRPr/>
            </a:pPr>
            <a:r>
              <a:rPr lang="en-US" sz="1400" b="1" dirty="0">
                <a:sym typeface="Wingdings"/>
              </a:rPr>
              <a:t>Maximize productivity through control</a:t>
            </a:r>
            <a:endParaRPr lang="en-US" sz="1400" b="1" dirty="0"/>
          </a:p>
        </p:txBody>
      </p:sp>
      <p:sp>
        <p:nvSpPr>
          <p:cNvPr id="110" name="TextBox 109"/>
          <p:cNvSpPr txBox="1"/>
          <p:nvPr/>
        </p:nvSpPr>
        <p:spPr>
          <a:xfrm>
            <a:off x="4825880" y="4358538"/>
            <a:ext cx="1870341" cy="523220"/>
          </a:xfrm>
          <a:prstGeom prst="rect">
            <a:avLst/>
          </a:prstGeom>
          <a:noFill/>
        </p:spPr>
        <p:txBody>
          <a:bodyPr wrap="square" rtlCol="0">
            <a:spAutoFit/>
          </a:bodyPr>
          <a:lstStyle/>
          <a:p>
            <a:pPr defTabSz="761940">
              <a:defRPr/>
            </a:pPr>
            <a:r>
              <a:rPr lang="en-US" sz="1400" b="1" dirty="0">
                <a:sym typeface="Wingdings"/>
              </a:rPr>
              <a:t>Make the most of all your </a:t>
            </a:r>
            <a:r>
              <a:rPr lang="en-US" sz="1400" b="1" dirty="0" smtClean="0">
                <a:sym typeface="Wingdings"/>
              </a:rPr>
              <a:t>content</a:t>
            </a:r>
            <a:endParaRPr lang="en-US" sz="1400" b="1" dirty="0">
              <a:sym typeface="Wingdings"/>
            </a:endParaRPr>
          </a:p>
        </p:txBody>
      </p:sp>
      <p:sp>
        <p:nvSpPr>
          <p:cNvPr id="111" name="TextBox 110"/>
          <p:cNvSpPr txBox="1"/>
          <p:nvPr/>
        </p:nvSpPr>
        <p:spPr>
          <a:xfrm>
            <a:off x="6871144" y="4358538"/>
            <a:ext cx="1808621" cy="738664"/>
          </a:xfrm>
          <a:prstGeom prst="rect">
            <a:avLst/>
          </a:prstGeom>
          <a:noFill/>
        </p:spPr>
        <p:txBody>
          <a:bodyPr wrap="square" rtlCol="0">
            <a:spAutoFit/>
          </a:bodyPr>
          <a:lstStyle/>
          <a:p>
            <a:pPr defTabSz="761940">
              <a:defRPr/>
            </a:pPr>
            <a:r>
              <a:rPr lang="en-US" sz="1400" b="1" dirty="0">
                <a:sym typeface="Wingdings"/>
              </a:rPr>
              <a:t>Tackle the most demanding search challenges</a:t>
            </a:r>
            <a:endParaRPr lang="en-US" sz="1400" b="1" dirty="0"/>
          </a:p>
        </p:txBody>
      </p:sp>
      <p:sp>
        <p:nvSpPr>
          <p:cNvPr id="112" name="TextBox 111"/>
          <p:cNvSpPr txBox="1"/>
          <p:nvPr/>
        </p:nvSpPr>
        <p:spPr>
          <a:xfrm>
            <a:off x="713366" y="2181741"/>
            <a:ext cx="2054793" cy="1815882"/>
          </a:xfrm>
          <a:prstGeom prst="rect">
            <a:avLst/>
          </a:prstGeom>
          <a:noFill/>
        </p:spPr>
        <p:txBody>
          <a:bodyPr wrap="none" rtlCol="0">
            <a:spAutoFit/>
          </a:bodyPr>
          <a:lstStyle/>
          <a:p>
            <a:r>
              <a:rPr lang="en-US" sz="1400" b="1" dirty="0"/>
              <a:t>Visual </a:t>
            </a:r>
            <a:r>
              <a:rPr lang="en-US" sz="1400" b="1" dirty="0" smtClean="0"/>
              <a:t>Cues</a:t>
            </a:r>
            <a:endParaRPr lang="en-US" sz="1400" b="1" dirty="0"/>
          </a:p>
          <a:p>
            <a:pPr marL="171450" lvl="0" indent="-171450" defTabSz="761940">
              <a:buFont typeface="Arial" pitchFamily="34" charset="0"/>
              <a:buChar char="•"/>
              <a:defRPr/>
            </a:pPr>
            <a:r>
              <a:rPr lang="en-US" sz="1200" b="1" dirty="0" smtClean="0"/>
              <a:t>Thumbnails &amp; Previews</a:t>
            </a:r>
            <a:endParaRPr lang="en-US" sz="1200" b="1" dirty="0"/>
          </a:p>
          <a:p>
            <a:pPr marL="171450" lvl="0" indent="-171450" defTabSz="761940">
              <a:buFont typeface="Arial" pitchFamily="34" charset="0"/>
              <a:buChar char="•"/>
              <a:defRPr/>
            </a:pPr>
            <a:r>
              <a:rPr lang="en-US" sz="1200" b="1" dirty="0"/>
              <a:t>Visual Best </a:t>
            </a:r>
            <a:r>
              <a:rPr lang="en-US" sz="1200" b="1" dirty="0" smtClean="0"/>
              <a:t>Bets</a:t>
            </a:r>
          </a:p>
          <a:p>
            <a:pPr lvl="0" defTabSz="761940">
              <a:defRPr/>
            </a:pPr>
            <a:endParaRPr lang="en-US" sz="1200" b="1" dirty="0"/>
          </a:p>
          <a:p>
            <a:pPr defTabSz="761940"/>
            <a:r>
              <a:rPr lang="en-US" sz="1400" b="1" dirty="0" smtClean="0"/>
              <a:t>Exploration</a:t>
            </a:r>
            <a:endParaRPr lang="en-US" sz="1400" b="1" dirty="0"/>
          </a:p>
          <a:p>
            <a:pPr marL="171450" lvl="0" indent="-171450" defTabSz="761940">
              <a:buFont typeface="Arial" pitchFamily="34" charset="0"/>
              <a:buChar char="•"/>
              <a:defRPr/>
            </a:pPr>
            <a:r>
              <a:rPr lang="en-US" sz="1200" b="1" dirty="0"/>
              <a:t>Deep refiners </a:t>
            </a:r>
            <a:endParaRPr lang="en-US" sz="1200" b="1" dirty="0" smtClean="0"/>
          </a:p>
          <a:p>
            <a:pPr marL="171450" lvl="0" indent="-171450" defTabSz="761940">
              <a:buFont typeface="Arial" pitchFamily="34" charset="0"/>
              <a:buChar char="•"/>
              <a:defRPr/>
            </a:pPr>
            <a:r>
              <a:rPr lang="en-US" sz="1200" b="1" dirty="0" smtClean="0"/>
              <a:t>Similarity Search</a:t>
            </a:r>
          </a:p>
          <a:p>
            <a:pPr marL="171450" lvl="0" indent="-171450" defTabSz="761940">
              <a:buFont typeface="Arial" pitchFamily="34" charset="0"/>
              <a:buChar char="•"/>
              <a:defRPr/>
            </a:pPr>
            <a:r>
              <a:rPr lang="en-US" sz="1200" b="1" dirty="0" smtClean="0"/>
              <a:t>Multilevel Sorting</a:t>
            </a:r>
          </a:p>
          <a:p>
            <a:pPr marL="171450" lvl="0" indent="-171450" defTabSz="761940">
              <a:buFont typeface="Arial" pitchFamily="34" charset="0"/>
              <a:buChar char="•"/>
              <a:defRPr/>
            </a:pPr>
            <a:r>
              <a:rPr lang="en-US" sz="1200" b="1" dirty="0" smtClean="0">
                <a:gradFill>
                  <a:gsLst>
                    <a:gs pos="0">
                      <a:schemeClr val="tx1"/>
                    </a:gs>
                    <a:gs pos="86000">
                      <a:schemeClr val="tx1"/>
                    </a:gs>
                  </a:gsLst>
                  <a:lin ang="5400000" scaled="0"/>
                </a:gradFill>
              </a:rPr>
              <a:t>…on any property</a:t>
            </a:r>
            <a:endParaRPr lang="en-US" sz="1200" dirty="0" smtClean="0">
              <a:gradFill>
                <a:gsLst>
                  <a:gs pos="0">
                    <a:schemeClr val="tx1"/>
                  </a:gs>
                  <a:gs pos="86000">
                    <a:schemeClr val="tx1"/>
                  </a:gs>
                </a:gsLst>
                <a:lin ang="5400000" scaled="0"/>
              </a:gradFill>
            </a:endParaRPr>
          </a:p>
        </p:txBody>
      </p:sp>
      <p:sp>
        <p:nvSpPr>
          <p:cNvPr id="113" name="TextBox 112"/>
          <p:cNvSpPr txBox="1"/>
          <p:nvPr/>
        </p:nvSpPr>
        <p:spPr>
          <a:xfrm>
            <a:off x="2768636" y="2181741"/>
            <a:ext cx="2071016" cy="1631216"/>
          </a:xfrm>
          <a:prstGeom prst="rect">
            <a:avLst/>
          </a:prstGeom>
          <a:noFill/>
        </p:spPr>
        <p:txBody>
          <a:bodyPr wrap="none" rtlCol="0">
            <a:spAutoFit/>
          </a:bodyPr>
          <a:lstStyle/>
          <a:p>
            <a:r>
              <a:rPr lang="en-US" sz="1400" b="1" dirty="0"/>
              <a:t>Context-Based Results</a:t>
            </a:r>
          </a:p>
          <a:p>
            <a:pPr marL="171450" lvl="0" indent="-171450" defTabSz="761940">
              <a:buFont typeface="Arial" pitchFamily="34" charset="0"/>
              <a:buChar char="•"/>
              <a:defRPr/>
            </a:pPr>
            <a:r>
              <a:rPr lang="en-US" sz="1200" b="1" dirty="0" smtClean="0"/>
              <a:t>Promote/Demote</a:t>
            </a:r>
            <a:endParaRPr lang="en-US" sz="1200" b="1" dirty="0"/>
          </a:p>
          <a:p>
            <a:pPr marL="171450" lvl="0" indent="-171450" defTabSz="761940">
              <a:buFont typeface="Arial" pitchFamily="34" charset="0"/>
              <a:buChar char="•"/>
              <a:defRPr/>
            </a:pPr>
            <a:r>
              <a:rPr lang="en-US" sz="1200" b="1" dirty="0"/>
              <a:t>User Context </a:t>
            </a:r>
            <a:endParaRPr lang="en-US" sz="1200" b="1" dirty="0" smtClean="0"/>
          </a:p>
          <a:p>
            <a:pPr lvl="0" defTabSz="761940">
              <a:defRPr/>
            </a:pPr>
            <a:r>
              <a:rPr lang="en-US" sz="1200" b="1" dirty="0" smtClean="0"/>
              <a:t> </a:t>
            </a:r>
          </a:p>
          <a:p>
            <a:pPr lvl="0" defTabSz="761940">
              <a:defRPr/>
            </a:pPr>
            <a:r>
              <a:rPr lang="en-US" sz="1400" b="1" dirty="0" smtClean="0"/>
              <a:t>Relevance Control</a:t>
            </a:r>
          </a:p>
          <a:p>
            <a:pPr marL="171450" lvl="0" indent="-171450" defTabSz="761940">
              <a:buFont typeface="Arial" pitchFamily="34" charset="0"/>
              <a:buChar char="•"/>
              <a:defRPr/>
            </a:pPr>
            <a:r>
              <a:rPr lang="en-US" sz="1200" b="1" dirty="0" smtClean="0"/>
              <a:t>Multiple profiles</a:t>
            </a:r>
            <a:endParaRPr lang="en-US" sz="1200" b="1" dirty="0"/>
          </a:p>
          <a:p>
            <a:pPr marL="171450" lvl="0" indent="-171450" defTabSz="761940">
              <a:buFont typeface="Arial" pitchFamily="34" charset="0"/>
              <a:buChar char="•"/>
              <a:defRPr/>
            </a:pPr>
            <a:r>
              <a:rPr lang="en-US" sz="1200" b="1" dirty="0" smtClean="0"/>
              <a:t>Word/Term control</a:t>
            </a:r>
          </a:p>
          <a:p>
            <a:pPr marL="171450" lvl="0" indent="-171450" defTabSz="761940">
              <a:buFont typeface="Arial" pitchFamily="34" charset="0"/>
              <a:buChar char="•"/>
              <a:defRPr/>
            </a:pPr>
            <a:r>
              <a:rPr lang="en-US" sz="1200" b="1" dirty="0" smtClean="0">
                <a:gradFill>
                  <a:gsLst>
                    <a:gs pos="0">
                      <a:schemeClr val="tx1"/>
                    </a:gs>
                    <a:gs pos="86000">
                      <a:schemeClr val="tx1"/>
                    </a:gs>
                  </a:gsLst>
                  <a:lin ang="5400000" scaled="0"/>
                </a:gradFill>
              </a:rPr>
              <a:t>Custom/Extensibility</a:t>
            </a:r>
            <a:endParaRPr lang="en-US" sz="1100" dirty="0" smtClean="0">
              <a:gradFill>
                <a:gsLst>
                  <a:gs pos="0">
                    <a:schemeClr val="tx1"/>
                  </a:gs>
                  <a:gs pos="86000">
                    <a:schemeClr val="tx1"/>
                  </a:gs>
                </a:gsLst>
                <a:lin ang="5400000" scaled="0"/>
              </a:gradFill>
            </a:endParaRPr>
          </a:p>
        </p:txBody>
      </p:sp>
      <p:sp>
        <p:nvSpPr>
          <p:cNvPr id="114" name="TextBox 113"/>
          <p:cNvSpPr txBox="1"/>
          <p:nvPr/>
        </p:nvSpPr>
        <p:spPr>
          <a:xfrm>
            <a:off x="4825881" y="2181741"/>
            <a:ext cx="2033505" cy="1815882"/>
          </a:xfrm>
          <a:prstGeom prst="rect">
            <a:avLst/>
          </a:prstGeom>
          <a:noFill/>
        </p:spPr>
        <p:txBody>
          <a:bodyPr wrap="none" rtlCol="0">
            <a:spAutoFit/>
          </a:bodyPr>
          <a:lstStyle/>
          <a:p>
            <a:r>
              <a:rPr lang="en-US" sz="1400" b="1" dirty="0"/>
              <a:t>Property extraction </a:t>
            </a:r>
            <a:endParaRPr lang="en-US" sz="1400" b="1" dirty="0" smtClean="0"/>
          </a:p>
          <a:p>
            <a:pPr marL="171450" indent="-171450">
              <a:buFont typeface="Arial" pitchFamily="34" charset="0"/>
              <a:buChar char="•"/>
            </a:pPr>
            <a:r>
              <a:rPr lang="en-US" sz="1200" b="1" dirty="0" smtClean="0"/>
              <a:t>Prebuilt  </a:t>
            </a:r>
          </a:p>
          <a:p>
            <a:pPr marL="171450" indent="-171450">
              <a:buFont typeface="Arial" pitchFamily="34" charset="0"/>
              <a:buChar char="•"/>
            </a:pPr>
            <a:r>
              <a:rPr lang="en-US" sz="1200" b="1" dirty="0" smtClean="0"/>
              <a:t>Custom/Extensibility</a:t>
            </a:r>
          </a:p>
          <a:p>
            <a:endParaRPr lang="en-US" sz="1200" b="1" dirty="0"/>
          </a:p>
          <a:p>
            <a:r>
              <a:rPr lang="en-US" sz="1400" b="1" dirty="0" smtClean="0"/>
              <a:t>Content coverage</a:t>
            </a:r>
            <a:endParaRPr lang="en-US" sz="1400" b="1" dirty="0"/>
          </a:p>
          <a:p>
            <a:pPr marL="171450" lvl="0" indent="-171450" defTabSz="761940">
              <a:buFont typeface="Arial" pitchFamily="34" charset="0"/>
              <a:buChar char="•"/>
              <a:defRPr/>
            </a:pPr>
            <a:r>
              <a:rPr lang="en-US" sz="1200" b="1" dirty="0" smtClean="0"/>
              <a:t>400+ </a:t>
            </a:r>
            <a:r>
              <a:rPr lang="en-US" sz="1200" b="1" dirty="0"/>
              <a:t>document types</a:t>
            </a:r>
          </a:p>
          <a:p>
            <a:pPr marL="171450" lvl="0" indent="-171450" defTabSz="761940">
              <a:buFont typeface="Arial" pitchFamily="34" charset="0"/>
              <a:buChar char="•"/>
              <a:defRPr/>
            </a:pPr>
            <a:r>
              <a:rPr lang="en-US" sz="1200" b="1" dirty="0" smtClean="0"/>
              <a:t>82 languages</a:t>
            </a:r>
            <a:endParaRPr lang="en-US" sz="1200" b="1" dirty="0"/>
          </a:p>
          <a:p>
            <a:pPr marL="171450" lvl="0" indent="-171450" defTabSz="761940">
              <a:buFont typeface="Arial" pitchFamily="34" charset="0"/>
              <a:buChar char="•"/>
              <a:defRPr/>
            </a:pPr>
            <a:r>
              <a:rPr lang="en-US" sz="1200" b="1" dirty="0" smtClean="0"/>
              <a:t>Advanced Linguistics</a:t>
            </a:r>
            <a:endParaRPr lang="en-US" sz="1200" b="1" dirty="0"/>
          </a:p>
          <a:p>
            <a:pPr marL="171450" lvl="0" indent="-171450" defTabSz="761940">
              <a:buFont typeface="Arial" pitchFamily="34" charset="0"/>
              <a:buChar char="•"/>
              <a:defRPr/>
            </a:pPr>
            <a:r>
              <a:rPr lang="en-US" sz="1200" b="1" dirty="0"/>
              <a:t>O</a:t>
            </a:r>
            <a:r>
              <a:rPr lang="en-US" sz="1200" b="1" dirty="0" smtClean="0"/>
              <a:t>ffensive </a:t>
            </a:r>
            <a:r>
              <a:rPr lang="en-US" sz="1200" b="1" dirty="0"/>
              <a:t>content </a:t>
            </a:r>
            <a:r>
              <a:rPr lang="en-US" sz="1200" b="1" dirty="0" smtClean="0"/>
              <a:t>filter</a:t>
            </a:r>
            <a:endParaRPr lang="en-US" sz="1200" dirty="0" smtClean="0">
              <a:gradFill>
                <a:gsLst>
                  <a:gs pos="0">
                    <a:schemeClr val="tx1"/>
                  </a:gs>
                  <a:gs pos="86000">
                    <a:schemeClr val="tx1"/>
                  </a:gs>
                </a:gsLst>
                <a:lin ang="5400000" scaled="0"/>
              </a:gradFill>
            </a:endParaRPr>
          </a:p>
        </p:txBody>
      </p:sp>
      <p:sp>
        <p:nvSpPr>
          <p:cNvPr id="115" name="TextBox 114"/>
          <p:cNvSpPr txBox="1"/>
          <p:nvPr/>
        </p:nvSpPr>
        <p:spPr>
          <a:xfrm>
            <a:off x="6835976" y="2181741"/>
            <a:ext cx="2202847" cy="1384995"/>
          </a:xfrm>
          <a:prstGeom prst="rect">
            <a:avLst/>
          </a:prstGeom>
          <a:noFill/>
        </p:spPr>
        <p:txBody>
          <a:bodyPr wrap="none" rtlCol="0">
            <a:spAutoFit/>
          </a:bodyPr>
          <a:lstStyle/>
          <a:p>
            <a:r>
              <a:rPr lang="en-US" sz="1400" b="1" dirty="0"/>
              <a:t>Extreme </a:t>
            </a:r>
            <a:r>
              <a:rPr lang="en-US" sz="1400" b="1" dirty="0" smtClean="0"/>
              <a:t>scale </a:t>
            </a:r>
          </a:p>
          <a:p>
            <a:pPr marL="171450" indent="-171450">
              <a:buFont typeface="Arial" pitchFamily="34" charset="0"/>
              <a:buChar char="•"/>
            </a:pPr>
            <a:r>
              <a:rPr lang="en-US" sz="1200" b="1" dirty="0" smtClean="0"/>
              <a:t>in </a:t>
            </a:r>
            <a:r>
              <a:rPr lang="en-US" sz="1200" b="1" dirty="0"/>
              <a:t>3 </a:t>
            </a:r>
            <a:r>
              <a:rPr lang="en-US" sz="1200" b="1" dirty="0" smtClean="0"/>
              <a:t>dimensions</a:t>
            </a:r>
          </a:p>
          <a:p>
            <a:pPr marL="171450" indent="-171450">
              <a:buFont typeface="Arial" pitchFamily="34" charset="0"/>
              <a:buChar char="•"/>
            </a:pPr>
            <a:r>
              <a:rPr lang="en-US" sz="1200" b="1" dirty="0"/>
              <a:t>a</a:t>
            </a:r>
            <a:r>
              <a:rPr lang="en-US" sz="1200" b="1" dirty="0" smtClean="0"/>
              <a:t>t best footprint</a:t>
            </a:r>
          </a:p>
          <a:p>
            <a:pPr lvl="0" defTabSz="761940">
              <a:defRPr/>
            </a:pPr>
            <a:endParaRPr lang="en-US" sz="1200" b="1" dirty="0"/>
          </a:p>
          <a:p>
            <a:pPr lvl="0" defTabSz="761940">
              <a:defRPr/>
            </a:pPr>
            <a:r>
              <a:rPr lang="en-US" sz="1200" b="1" dirty="0" smtClean="0"/>
              <a:t>Query Expressiveness </a:t>
            </a:r>
            <a:r>
              <a:rPr lang="en-US" sz="1200" b="1" dirty="0"/>
              <a:t>(FQL)</a:t>
            </a:r>
          </a:p>
          <a:p>
            <a:pPr marL="171450" lvl="0" indent="-171450" defTabSz="761940">
              <a:buFont typeface="Arial" pitchFamily="34" charset="0"/>
              <a:buChar char="•"/>
              <a:defRPr/>
            </a:pPr>
            <a:r>
              <a:rPr lang="en-US" sz="1100" b="1" dirty="0"/>
              <a:t>R</a:t>
            </a:r>
            <a:r>
              <a:rPr lang="en-US" sz="1100" b="1" dirty="0" smtClean="0"/>
              <a:t>elevance </a:t>
            </a:r>
            <a:r>
              <a:rPr lang="en-US" sz="1100" b="1" dirty="0"/>
              <a:t>and sorting</a:t>
            </a:r>
          </a:p>
          <a:p>
            <a:pPr marL="171450" lvl="0" indent="-171450" defTabSz="761940">
              <a:buFont typeface="Arial" pitchFamily="34" charset="0"/>
              <a:buChar char="•"/>
              <a:defRPr/>
            </a:pPr>
            <a:r>
              <a:rPr lang="en-US" sz="1100" b="1" dirty="0" smtClean="0"/>
              <a:t>Symbol &amp;  </a:t>
            </a:r>
            <a:r>
              <a:rPr lang="en-US" sz="1100" b="1" dirty="0"/>
              <a:t>proximity </a:t>
            </a:r>
            <a:r>
              <a:rPr lang="en-US" sz="1100" b="1" dirty="0" smtClean="0"/>
              <a:t>search</a:t>
            </a:r>
            <a:endParaRPr lang="en-US" sz="1200" dirty="0" smtClean="0">
              <a:gradFill>
                <a:gsLst>
                  <a:gs pos="0">
                    <a:schemeClr val="tx1"/>
                  </a:gs>
                  <a:gs pos="86000">
                    <a:schemeClr val="tx1"/>
                  </a:gs>
                </a:gsLst>
                <a:lin ang="5400000" scaled="0"/>
              </a:gradFill>
            </a:endParaRPr>
          </a:p>
        </p:txBody>
      </p:sp>
      <p:sp>
        <p:nvSpPr>
          <p:cNvPr id="120" name="Rectangle 119"/>
          <p:cNvSpPr/>
          <p:nvPr/>
        </p:nvSpPr>
        <p:spPr bwMode="auto">
          <a:xfrm>
            <a:off x="609600" y="5456571"/>
            <a:ext cx="8246695" cy="1126458"/>
          </a:xfrm>
          <a:prstGeom prst="rect">
            <a:avLst/>
          </a:prstGeom>
          <a:no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45718" rIns="0" bIns="45718" numCol="2" rtlCol="0" anchor="ctr" anchorCtr="0" compatLnSpc="1">
            <a:prstTxWarp prst="textNoShape">
              <a:avLst/>
            </a:prstTxWarp>
            <a:spAutoFit/>
          </a:bodyPr>
          <a:lstStyle/>
          <a:p>
            <a:pPr marL="287338" indent="-287338" fontAlgn="base">
              <a:lnSpc>
                <a:spcPct val="90000"/>
              </a:lnSpc>
              <a:spcBef>
                <a:spcPct val="20000"/>
              </a:spcBef>
              <a:spcAft>
                <a:spcPct val="0"/>
              </a:spcAft>
              <a:buFont typeface="+mj-lt"/>
              <a:buAutoNum type="arabicPeriod"/>
            </a:pPr>
            <a:r>
              <a:rPr lang="en-US" sz="1600" dirty="0" smtClean="0">
                <a:gradFill>
                  <a:gsLst>
                    <a:gs pos="0">
                      <a:schemeClr val="tx1"/>
                    </a:gs>
                    <a:gs pos="86000">
                      <a:schemeClr val="tx1"/>
                    </a:gs>
                  </a:gsLst>
                  <a:lin ang="5400000" scaled="0"/>
                </a:gradFill>
              </a:rPr>
              <a:t>The best search from Microsoft</a:t>
            </a:r>
          </a:p>
          <a:p>
            <a:pPr marL="287338" indent="-287338" fontAlgn="base">
              <a:lnSpc>
                <a:spcPct val="90000"/>
              </a:lnSpc>
              <a:spcBef>
                <a:spcPct val="20000"/>
              </a:spcBef>
              <a:spcAft>
                <a:spcPct val="0"/>
              </a:spcAft>
              <a:buFont typeface="+mj-lt"/>
              <a:buAutoNum type="arabicPeriod"/>
            </a:pPr>
            <a:r>
              <a:rPr lang="en-US" sz="1600" dirty="0">
                <a:gradFill>
                  <a:gsLst>
                    <a:gs pos="0">
                      <a:schemeClr val="tx1"/>
                    </a:gs>
                    <a:gs pos="86000">
                      <a:schemeClr val="tx1"/>
                    </a:gs>
                  </a:gsLst>
                  <a:lin ang="5400000" scaled="0"/>
                </a:gradFill>
              </a:rPr>
              <a:t>Conversational, Visual, Actionable</a:t>
            </a:r>
          </a:p>
          <a:p>
            <a:pPr marL="287338" indent="-287338" fontAlgn="base">
              <a:lnSpc>
                <a:spcPct val="90000"/>
              </a:lnSpc>
              <a:spcBef>
                <a:spcPct val="20000"/>
              </a:spcBef>
              <a:spcAft>
                <a:spcPct val="0"/>
              </a:spcAft>
              <a:buFont typeface="+mj-lt"/>
              <a:buAutoNum type="arabicPeriod"/>
            </a:pPr>
            <a:r>
              <a:rPr lang="en-US" sz="1600" dirty="0" smtClean="0">
                <a:gradFill>
                  <a:gsLst>
                    <a:gs pos="0">
                      <a:schemeClr val="tx1"/>
                    </a:gs>
                    <a:gs pos="86000">
                      <a:schemeClr val="tx1"/>
                    </a:gs>
                  </a:gsLst>
                  <a:lin ang="5400000" scaled="0"/>
                </a:gradFill>
              </a:rPr>
              <a:t>Extracted metadata -&gt; better search</a:t>
            </a:r>
          </a:p>
          <a:p>
            <a:pPr marL="287338" indent="-287338" fontAlgn="base">
              <a:lnSpc>
                <a:spcPct val="90000"/>
              </a:lnSpc>
              <a:spcBef>
                <a:spcPct val="20000"/>
              </a:spcBef>
              <a:spcAft>
                <a:spcPct val="0"/>
              </a:spcAft>
              <a:buFont typeface="+mj-lt"/>
              <a:buAutoNum type="arabicPeriod"/>
            </a:pPr>
            <a:endParaRPr lang="en-US" sz="1600" dirty="0" smtClean="0">
              <a:gradFill>
                <a:gsLst>
                  <a:gs pos="0">
                    <a:schemeClr val="tx1"/>
                  </a:gs>
                  <a:gs pos="86000">
                    <a:schemeClr val="tx1"/>
                  </a:gs>
                </a:gsLst>
                <a:lin ang="5400000" scaled="0"/>
              </a:gradFill>
            </a:endParaRPr>
          </a:p>
          <a:p>
            <a:pPr marL="287338" indent="-287338" fontAlgn="base">
              <a:lnSpc>
                <a:spcPct val="90000"/>
              </a:lnSpc>
              <a:spcBef>
                <a:spcPct val="20000"/>
              </a:spcBef>
              <a:spcAft>
                <a:spcPct val="0"/>
              </a:spcAft>
              <a:buFont typeface="+mj-lt"/>
              <a:buAutoNum type="arabicPeriod"/>
            </a:pPr>
            <a:r>
              <a:rPr lang="en-US" sz="1600" dirty="0" smtClean="0">
                <a:gradFill>
                  <a:gsLst>
                    <a:gs pos="0">
                      <a:schemeClr val="tx1"/>
                    </a:gs>
                    <a:gs pos="86000">
                      <a:schemeClr val="tx1"/>
                    </a:gs>
                  </a:gsLst>
                  <a:lin ang="5400000" scaled="0"/>
                </a:gradFill>
              </a:rPr>
              <a:t>Social Search (Integrated w/ SharePoint)</a:t>
            </a:r>
          </a:p>
          <a:p>
            <a:pPr marL="287338" indent="-287338" fontAlgn="base">
              <a:lnSpc>
                <a:spcPct val="90000"/>
              </a:lnSpc>
              <a:spcBef>
                <a:spcPct val="20000"/>
              </a:spcBef>
              <a:spcAft>
                <a:spcPct val="0"/>
              </a:spcAft>
              <a:buFont typeface="+mj-lt"/>
              <a:buAutoNum type="arabicPeriod"/>
            </a:pPr>
            <a:r>
              <a:rPr lang="en-US" sz="1600" dirty="0" smtClean="0">
                <a:gradFill>
                  <a:gsLst>
                    <a:gs pos="0">
                      <a:schemeClr val="tx1"/>
                    </a:gs>
                    <a:gs pos="86000">
                      <a:schemeClr val="tx1"/>
                    </a:gs>
                  </a:gsLst>
                  <a:lin ang="5400000" scaled="0"/>
                </a:gradFill>
              </a:rPr>
              <a:t>One platform for many applications</a:t>
            </a:r>
          </a:p>
          <a:p>
            <a:pPr marL="287338" indent="-287338" fontAlgn="base">
              <a:lnSpc>
                <a:spcPct val="90000"/>
              </a:lnSpc>
              <a:spcBef>
                <a:spcPct val="20000"/>
              </a:spcBef>
              <a:spcAft>
                <a:spcPct val="0"/>
              </a:spcAft>
              <a:buFont typeface="+mj-lt"/>
              <a:buAutoNum type="arabicPeriod"/>
            </a:pPr>
            <a:r>
              <a:rPr lang="en-US" sz="1600" dirty="0" smtClean="0">
                <a:gradFill>
                  <a:gsLst>
                    <a:gs pos="0">
                      <a:schemeClr val="tx1"/>
                    </a:gs>
                    <a:gs pos="86000">
                      <a:schemeClr val="tx1"/>
                    </a:gs>
                  </a:gsLst>
                  <a:lin ang="5400000" scaled="0"/>
                </a:gradFill>
              </a:rPr>
              <a:t>Scale as you grow with </a:t>
            </a:r>
            <a:r>
              <a:rPr lang="en-US" sz="1600" strike="sngStrike" dirty="0" smtClean="0">
                <a:gradFill>
                  <a:gsLst>
                    <a:gs pos="0">
                      <a:schemeClr val="tx1"/>
                    </a:gs>
                    <a:gs pos="86000">
                      <a:schemeClr val="tx1"/>
                    </a:gs>
                  </a:gsLst>
                  <a:lin ang="5400000" scaled="0"/>
                </a:gradFill>
              </a:rPr>
              <a:t>no</a:t>
            </a:r>
            <a:r>
              <a:rPr lang="en-US" sz="1600" dirty="0" smtClean="0">
                <a:gradFill>
                  <a:gsLst>
                    <a:gs pos="0">
                      <a:schemeClr val="tx1"/>
                    </a:gs>
                    <a:gs pos="86000">
                      <a:schemeClr val="tx1"/>
                    </a:gs>
                  </a:gsLst>
                  <a:lin ang="5400000" scaled="0"/>
                </a:gradFill>
              </a:rPr>
              <a:t> few limits</a:t>
            </a:r>
          </a:p>
        </p:txBody>
      </p:sp>
      <p:sp>
        <p:nvSpPr>
          <p:cNvPr id="30" name="Title 3"/>
          <p:cNvSpPr txBox="1">
            <a:spLocks/>
          </p:cNvSpPr>
          <p:nvPr/>
        </p:nvSpPr>
        <p:spPr>
          <a:xfrm>
            <a:off x="152400" y="152400"/>
            <a:ext cx="8763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FAST Search Differentiators</a:t>
            </a:r>
            <a:endParaRPr lang="en-US" dirty="0"/>
          </a:p>
        </p:txBody>
      </p:sp>
      <p:sp>
        <p:nvSpPr>
          <p:cNvPr id="21" name="Content Placeholder 1"/>
          <p:cNvSpPr txBox="1">
            <a:spLocks/>
          </p:cNvSpPr>
          <p:nvPr/>
        </p:nvSpPr>
        <p:spPr>
          <a:xfrm>
            <a:off x="228600" y="762000"/>
            <a:ext cx="8382000" cy="457200"/>
          </a:xfrm>
          <a:prstGeom prst="rect">
            <a:avLst/>
          </a:prstGeom>
        </p:spPr>
        <p:txBody>
          <a:bodyPr>
            <a:noAutofit/>
          </a:bodyPr>
          <a:lstStyle/>
          <a:p>
            <a:pPr marL="460375" marR="0" lvl="1" algn="l" defTabSz="914363" rtl="0" eaLnBrk="1" fontAlgn="auto" latinLnBrk="0" hangingPunct="1">
              <a:lnSpc>
                <a:spcPct val="90000"/>
              </a:lnSpc>
              <a:spcBef>
                <a:spcPct val="20000"/>
              </a:spcBef>
              <a:spcAft>
                <a:spcPts val="0"/>
              </a:spcAft>
              <a:buClrTx/>
              <a:buSzPct val="85000"/>
              <a:tabLst/>
              <a:defRPr/>
            </a:pPr>
            <a:r>
              <a:rPr lang="nb-NO" sz="2800" spc="-150" dirty="0">
                <a:ln w="3175">
                  <a:noFill/>
                </a:ln>
                <a:gradFill>
                  <a:gsLst>
                    <a:gs pos="50000">
                      <a:schemeClr val="tx2"/>
                    </a:gs>
                    <a:gs pos="100000">
                      <a:schemeClr val="tx2"/>
                    </a:gs>
                  </a:gsLst>
                  <a:lin ang="5400000" scaled="0"/>
                </a:gradFill>
                <a:latin typeface="+mj-lt"/>
                <a:cs typeface="Arial" charset="0"/>
              </a:rPr>
              <a:t>The features above and beyond SharePoint Search</a:t>
            </a:r>
          </a:p>
        </p:txBody>
      </p:sp>
    </p:spTree>
    <p:extLst>
      <p:ext uri="{BB962C8B-B14F-4D97-AF65-F5344CB8AC3E}">
        <p14:creationId xmlns:p14="http://schemas.microsoft.com/office/powerpoint/2010/main" val="663396341"/>
      </p:ext>
    </p:extLst>
  </p:cSld>
  <p:clrMapOvr>
    <a:masterClrMapping/>
  </p:clrMapOvr>
  <p:transition advTm="8367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33217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Crawling</a:t>
            </a:r>
            <a:endParaRPr lang="en-US" dirty="0"/>
          </a:p>
        </p:txBody>
      </p:sp>
      <p:sp>
        <p:nvSpPr>
          <p:cNvPr id="3" name="Text Placeholder 2"/>
          <p:cNvSpPr>
            <a:spLocks noGrp="1"/>
          </p:cNvSpPr>
          <p:nvPr>
            <p:ph type="body" sz="quarter" idx="10"/>
          </p:nvPr>
        </p:nvSpPr>
        <p:spPr>
          <a:xfrm>
            <a:off x="381000" y="1447799"/>
            <a:ext cx="8382000" cy="5016758"/>
          </a:xfrm>
        </p:spPr>
        <p:txBody>
          <a:bodyPr/>
          <a:lstStyle/>
          <a:p>
            <a:r>
              <a:rPr lang="en-US" dirty="0" smtClean="0"/>
              <a:t>Both SharePoint Search and FAST Search use the same crawling infrastructure</a:t>
            </a:r>
          </a:p>
          <a:p>
            <a:r>
              <a:rPr lang="en-US" dirty="0" smtClean="0"/>
              <a:t>Authentication type matters for crawling!</a:t>
            </a:r>
          </a:p>
          <a:p>
            <a:pPr lvl="1"/>
            <a:r>
              <a:rPr lang="en-US" dirty="0" smtClean="0"/>
              <a:t>Claims: we store claims for objects</a:t>
            </a:r>
          </a:p>
          <a:p>
            <a:pPr lvl="1"/>
            <a:r>
              <a:rPr lang="en-US" dirty="0" smtClean="0"/>
              <a:t>NTLM: we store ACLs for objects</a:t>
            </a:r>
          </a:p>
          <a:p>
            <a:pPr lvl="2"/>
            <a:r>
              <a:rPr lang="en-US" dirty="0" smtClean="0"/>
              <a:t>Exception – when NT ACLs are converted to claims:</a:t>
            </a:r>
          </a:p>
          <a:p>
            <a:pPr lvl="3"/>
            <a:r>
              <a:rPr lang="en-US" dirty="0" smtClean="0"/>
              <a:t>One-way trust</a:t>
            </a:r>
          </a:p>
          <a:p>
            <a:pPr lvl="3"/>
            <a:r>
              <a:rPr lang="en-US" dirty="0" smtClean="0"/>
              <a:t>Size of ACL greater than 64K</a:t>
            </a:r>
          </a:p>
          <a:p>
            <a:r>
              <a:rPr lang="en-US" dirty="0" smtClean="0"/>
              <a:t>This impacts Alerts</a:t>
            </a:r>
          </a:p>
          <a:p>
            <a:pPr lvl="1"/>
            <a:r>
              <a:rPr lang="en-US" dirty="0" smtClean="0"/>
              <a:t>Alerts only fired on items with NT ACLs</a:t>
            </a:r>
          </a:p>
          <a:p>
            <a:pPr lvl="1"/>
            <a:endParaRPr lang="en-US" dirty="0"/>
          </a:p>
        </p:txBody>
      </p:sp>
    </p:spTree>
    <p:extLst>
      <p:ext uri="{BB962C8B-B14F-4D97-AF65-F5344CB8AC3E}">
        <p14:creationId xmlns:p14="http://schemas.microsoft.com/office/powerpoint/2010/main" val="345851541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Richer Manageability</a:t>
            </a:r>
            <a:endParaRPr lang="en-US" dirty="0"/>
          </a:p>
        </p:txBody>
      </p:sp>
      <p:sp>
        <p:nvSpPr>
          <p:cNvPr id="3" name="Text Placeholder 2"/>
          <p:cNvSpPr>
            <a:spLocks noGrp="1"/>
          </p:cNvSpPr>
          <p:nvPr>
            <p:ph type="body" sz="quarter" idx="10"/>
          </p:nvPr>
        </p:nvSpPr>
        <p:spPr>
          <a:xfrm>
            <a:off x="381000" y="1420813"/>
            <a:ext cx="8382000" cy="4924425"/>
          </a:xfrm>
        </p:spPr>
        <p:txBody>
          <a:bodyPr/>
          <a:lstStyle/>
          <a:p>
            <a:r>
              <a:rPr lang="en-US" dirty="0"/>
              <a:t>Consolidated administration UI dashboard</a:t>
            </a:r>
          </a:p>
          <a:p>
            <a:r>
              <a:rPr lang="en-US" dirty="0"/>
              <a:t>Automated </a:t>
            </a:r>
            <a:r>
              <a:rPr lang="en-US" dirty="0" smtClean="0"/>
              <a:t>service password </a:t>
            </a:r>
            <a:r>
              <a:rPr lang="en-US" dirty="0"/>
              <a:t>management through “managed accounts”</a:t>
            </a:r>
          </a:p>
          <a:p>
            <a:r>
              <a:rPr lang="en-US" dirty="0" smtClean="0"/>
              <a:t>PowerShell </a:t>
            </a:r>
            <a:r>
              <a:rPr lang="en-US" dirty="0"/>
              <a:t>support for scripted administration</a:t>
            </a:r>
          </a:p>
          <a:p>
            <a:r>
              <a:rPr lang="en-US" dirty="0"/>
              <a:t>Built-in system health monitoring, support for SCOM monitoring and alerting</a:t>
            </a:r>
          </a:p>
          <a:p>
            <a:r>
              <a:rPr lang="en-US" dirty="0"/>
              <a:t>Built-in and extensible search analytics reporting</a:t>
            </a:r>
          </a:p>
          <a:p>
            <a:endParaRPr lang="en-US" dirty="0"/>
          </a:p>
        </p:txBody>
      </p:sp>
    </p:spTree>
    <p:extLst>
      <p:ext uri="{BB962C8B-B14F-4D97-AF65-F5344CB8AC3E}">
        <p14:creationId xmlns:p14="http://schemas.microsoft.com/office/powerpoint/2010/main" val="1951556765"/>
      </p:ext>
    </p:extLst>
  </p:cSld>
  <p:clrMapOvr>
    <a:masterClrMapping/>
  </p:clrMapOvr>
  <p:transition advTm="15265">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Connectors - Query and Index</a:t>
            </a:r>
            <a:endParaRPr lang="en-US" dirty="0"/>
          </a:p>
        </p:txBody>
      </p:sp>
      <p:sp>
        <p:nvSpPr>
          <p:cNvPr id="4" name="Text Placeholder 3"/>
          <p:cNvSpPr>
            <a:spLocks noGrp="1"/>
          </p:cNvSpPr>
          <p:nvPr>
            <p:ph type="body" sz="quarter" idx="10"/>
          </p:nvPr>
        </p:nvSpPr>
        <p:spPr>
          <a:xfrm>
            <a:off x="381000" y="1447799"/>
            <a:ext cx="8382000" cy="4758226"/>
          </a:xfrm>
        </p:spPr>
        <p:txBody>
          <a:bodyPr/>
          <a:lstStyle/>
          <a:p>
            <a:r>
              <a:rPr lang="en-US" sz="2800" dirty="0" smtClean="0"/>
              <a:t>Common strategy for indexing connectors and query federation connectors</a:t>
            </a:r>
          </a:p>
          <a:p>
            <a:r>
              <a:rPr lang="en-US" sz="2800" dirty="0" smtClean="0"/>
              <a:t>Indexing connectors</a:t>
            </a:r>
          </a:p>
          <a:p>
            <a:pPr lvl="1"/>
            <a:r>
              <a:rPr lang="en-US" sz="2400" dirty="0" smtClean="0"/>
              <a:t>SharePoint, Web/HTTP, File share, Exchange PF, Lotus Notes DBs supported out of box</a:t>
            </a:r>
          </a:p>
          <a:p>
            <a:pPr lvl="1"/>
            <a:r>
              <a:rPr lang="da-DK" sz="2400" dirty="0" smtClean="0"/>
              <a:t>Business Connectivity Services (BCS) framework for adding indexing connectors including LOB</a:t>
            </a:r>
          </a:p>
          <a:p>
            <a:pPr lvl="1"/>
            <a:r>
              <a:rPr lang="da-DK" sz="2400" dirty="0" smtClean="0"/>
              <a:t>Deprecating protocol handlers</a:t>
            </a:r>
          </a:p>
          <a:p>
            <a:pPr lvl="2"/>
            <a:r>
              <a:rPr lang="da-DK" sz="2000" dirty="0" smtClean="0"/>
              <a:t>Exchange PF and Lotus Notes re-implemented in BCS</a:t>
            </a:r>
          </a:p>
          <a:p>
            <a:r>
              <a:rPr lang="da-DK" sz="2800" dirty="0" smtClean="0"/>
              <a:t>Query federation</a:t>
            </a:r>
          </a:p>
          <a:p>
            <a:pPr lvl="1"/>
            <a:r>
              <a:rPr lang="da-DK" sz="2400" dirty="0" smtClean="0"/>
              <a:t>Any OpenSearch compliant search source</a:t>
            </a:r>
          </a:p>
          <a:p>
            <a:pPr lvl="1"/>
            <a:r>
              <a:rPr lang="en-US" sz="2400" dirty="0" smtClean="0"/>
              <a:t>Any connector supported through extensibility</a:t>
            </a:r>
            <a:endParaRPr lang="da-DK" sz="2400" dirty="0" smtClean="0"/>
          </a:p>
        </p:txBody>
      </p:sp>
    </p:spTree>
    <p:extLst>
      <p:ext uri="{BB962C8B-B14F-4D97-AF65-F5344CB8AC3E}">
        <p14:creationId xmlns:p14="http://schemas.microsoft.com/office/powerpoint/2010/main" val="691706543"/>
      </p:ext>
    </p:extLst>
  </p:cSld>
  <p:clrMapOvr>
    <a:masterClrMapping/>
  </p:clrMapOvr>
  <p:transition advTm="99828">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Connector Framework</a:t>
            </a:r>
            <a:endParaRPr lang="en-US" dirty="0"/>
          </a:p>
        </p:txBody>
      </p:sp>
      <p:sp>
        <p:nvSpPr>
          <p:cNvPr id="3" name="Text Placeholder 2"/>
          <p:cNvSpPr>
            <a:spLocks noGrp="1"/>
          </p:cNvSpPr>
          <p:nvPr>
            <p:ph type="body" sz="quarter" idx="10"/>
          </p:nvPr>
        </p:nvSpPr>
        <p:spPr>
          <a:xfrm>
            <a:off x="381000" y="1420813"/>
            <a:ext cx="8382000" cy="5059847"/>
          </a:xfrm>
        </p:spPr>
        <p:txBody>
          <a:bodyPr/>
          <a:lstStyle/>
          <a:p>
            <a:r>
              <a:rPr lang="en-US" sz="2800" dirty="0"/>
              <a:t>New features</a:t>
            </a:r>
          </a:p>
          <a:p>
            <a:pPr lvl="1"/>
            <a:r>
              <a:rPr lang="en-US" sz="2400" dirty="0"/>
              <a:t>Support for attachments</a:t>
            </a:r>
          </a:p>
          <a:p>
            <a:pPr lvl="1"/>
            <a:r>
              <a:rPr lang="en-US" sz="2400" dirty="0"/>
              <a:t>Item level security</a:t>
            </a:r>
          </a:p>
          <a:p>
            <a:pPr lvl="1"/>
            <a:r>
              <a:rPr lang="en-US" sz="2400" dirty="0"/>
              <a:t>Crawl through entity associations</a:t>
            </a:r>
          </a:p>
          <a:p>
            <a:r>
              <a:rPr lang="en-US" sz="2800" dirty="0"/>
              <a:t>Inline </a:t>
            </a:r>
            <a:r>
              <a:rPr lang="en-US" sz="2800" dirty="0" smtClean="0"/>
              <a:t>caching + Batching </a:t>
            </a:r>
            <a:r>
              <a:rPr lang="en-US" sz="2800" dirty="0"/>
              <a:t>for better citizenship</a:t>
            </a:r>
          </a:p>
          <a:p>
            <a:r>
              <a:rPr lang="en-US" sz="2800" dirty="0" smtClean="0"/>
              <a:t>Richer crawl options</a:t>
            </a:r>
            <a:endParaRPr lang="en-US" sz="2800" dirty="0"/>
          </a:p>
          <a:p>
            <a:pPr lvl="1"/>
            <a:r>
              <a:rPr lang="en-US" sz="2400" dirty="0"/>
              <a:t>Regular full </a:t>
            </a:r>
            <a:r>
              <a:rPr lang="en-US" sz="2400" dirty="0" smtClean="0"/>
              <a:t>crawl (like 2007)</a:t>
            </a:r>
            <a:endParaRPr lang="en-US" sz="2400" dirty="0"/>
          </a:p>
          <a:p>
            <a:pPr lvl="1"/>
            <a:r>
              <a:rPr lang="en-US" sz="2400" dirty="0" smtClean="0"/>
              <a:t>Time </a:t>
            </a:r>
            <a:r>
              <a:rPr lang="en-US" sz="2400" dirty="0"/>
              <a:t>Stamp based incremental crawl</a:t>
            </a:r>
          </a:p>
          <a:p>
            <a:pPr lvl="1"/>
            <a:r>
              <a:rPr lang="en-US" sz="2400" dirty="0"/>
              <a:t>Change log crawl + Deleted count</a:t>
            </a:r>
          </a:p>
          <a:p>
            <a:pPr lvl="1"/>
            <a:r>
              <a:rPr lang="en-US" sz="2400" dirty="0"/>
              <a:t>Change log + delete log crawl</a:t>
            </a:r>
          </a:p>
          <a:p>
            <a:pPr marL="0" indent="0">
              <a:buNone/>
            </a:pPr>
            <a:endParaRPr lang="en-US" dirty="0" smtClean="0"/>
          </a:p>
          <a:p>
            <a:pPr marL="0" indent="0">
              <a:buNone/>
            </a:pPr>
            <a:r>
              <a:rPr lang="en-US" sz="1800" dirty="0" smtClean="0"/>
              <a:t>* Protocol Handler API still supported, but deprecated</a:t>
            </a:r>
            <a:endParaRPr lang="en-US" sz="1800" dirty="0"/>
          </a:p>
        </p:txBody>
      </p:sp>
    </p:spTree>
    <p:extLst>
      <p:ext uri="{BB962C8B-B14F-4D97-AF65-F5344CB8AC3E}">
        <p14:creationId xmlns:p14="http://schemas.microsoft.com/office/powerpoint/2010/main" val="602037692"/>
      </p:ext>
    </p:extLst>
  </p:cSld>
  <p:clrMapOvr>
    <a:masterClrMapping/>
  </p:clrMapOvr>
  <p:transition advTm="156312">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Connector architecture</a:t>
            </a:r>
            <a:endParaRPr lang="en-US" dirty="0"/>
          </a:p>
        </p:txBody>
      </p:sp>
      <p:grpSp>
        <p:nvGrpSpPr>
          <p:cNvPr id="3" name="Group 85"/>
          <p:cNvGrpSpPr/>
          <p:nvPr/>
        </p:nvGrpSpPr>
        <p:grpSpPr>
          <a:xfrm>
            <a:off x="467544" y="1295400"/>
            <a:ext cx="8246323" cy="4980609"/>
            <a:chOff x="-609600" y="-260889"/>
            <a:chExt cx="9694619" cy="5684121"/>
          </a:xfrm>
        </p:grpSpPr>
        <p:sp>
          <p:nvSpPr>
            <p:cNvPr id="5" name="Rounded Rectangle 4"/>
            <p:cNvSpPr/>
            <p:nvPr/>
          </p:nvSpPr>
          <p:spPr>
            <a:xfrm>
              <a:off x="819128" y="1424412"/>
              <a:ext cx="379058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Search Engine/Index</a:t>
              </a:r>
              <a:endParaRPr lang="en-US" dirty="0">
                <a:solidFill>
                  <a:schemeClr val="tx1"/>
                </a:solidFill>
              </a:endParaRPr>
            </a:p>
          </p:txBody>
        </p:sp>
        <p:sp>
          <p:nvSpPr>
            <p:cNvPr id="6" name="Rounded Rectangle 5"/>
            <p:cNvSpPr/>
            <p:nvPr/>
          </p:nvSpPr>
          <p:spPr>
            <a:xfrm>
              <a:off x="2747954" y="2047879"/>
              <a:ext cx="1861754" cy="381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tx1"/>
                  </a:solidFill>
                </a:rPr>
                <a:t>Search BCS Runtime</a:t>
              </a:r>
              <a:endParaRPr lang="en-US" sz="1100" dirty="0">
                <a:solidFill>
                  <a:schemeClr val="tx1"/>
                </a:solidFill>
              </a:endParaRPr>
            </a:p>
          </p:txBody>
        </p:sp>
        <p:grpSp>
          <p:nvGrpSpPr>
            <p:cNvPr id="4" name="Group 43"/>
            <p:cNvGrpSpPr/>
            <p:nvPr/>
          </p:nvGrpSpPr>
          <p:grpSpPr>
            <a:xfrm>
              <a:off x="2018908" y="2405861"/>
              <a:ext cx="6400799" cy="3017371"/>
              <a:chOff x="2611443" y="1249659"/>
              <a:chExt cx="6334125" cy="3566804"/>
            </a:xfrm>
          </p:grpSpPr>
          <p:grpSp>
            <p:nvGrpSpPr>
              <p:cNvPr id="7" name="Group 23"/>
              <p:cNvGrpSpPr/>
              <p:nvPr/>
            </p:nvGrpSpPr>
            <p:grpSpPr>
              <a:xfrm>
                <a:off x="2611443" y="2210213"/>
                <a:ext cx="5730393" cy="2606250"/>
                <a:chOff x="2799395" y="2612509"/>
                <a:chExt cx="3582099" cy="2045364"/>
              </a:xfrm>
            </p:grpSpPr>
            <p:cxnSp>
              <p:nvCxnSpPr>
                <p:cNvPr id="20" name="Straight Arrow Connector 19"/>
                <p:cNvCxnSpPr/>
                <p:nvPr/>
              </p:nvCxnSpPr>
              <p:spPr>
                <a:xfrm rot="5400000">
                  <a:off x="4210384" y="3390439"/>
                  <a:ext cx="528292" cy="3069"/>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20"/>
                <p:cNvGrpSpPr/>
                <p:nvPr/>
              </p:nvGrpSpPr>
              <p:grpSpPr>
                <a:xfrm>
                  <a:off x="2799395" y="2612509"/>
                  <a:ext cx="3582099" cy="2045364"/>
                  <a:chOff x="2925456" y="2486818"/>
                  <a:chExt cx="3337868" cy="1833995"/>
                </a:xfrm>
              </p:grpSpPr>
              <p:cxnSp>
                <p:nvCxnSpPr>
                  <p:cNvPr id="22" name="Straight Arrow Connector 21"/>
                  <p:cNvCxnSpPr/>
                  <p:nvPr/>
                </p:nvCxnSpPr>
                <p:spPr>
                  <a:xfrm rot="10800000" flipV="1">
                    <a:off x="3540378" y="3095111"/>
                    <a:ext cx="395307" cy="316926"/>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139294" y="3253118"/>
                    <a:ext cx="316927" cy="915"/>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15"/>
                  <p:cNvCxnSpPr/>
                  <p:nvPr/>
                </p:nvCxnSpPr>
                <p:spPr>
                  <a:xfrm rot="16200000" flipH="1">
                    <a:off x="5863565" y="3143766"/>
                    <a:ext cx="316926" cy="219615"/>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75661" y="3320575"/>
                    <a:ext cx="871913" cy="281617"/>
                  </a:xfrm>
                  <a:prstGeom prst="rect">
                    <a:avLst/>
                  </a:prstGeom>
                  <a:noFill/>
                </p:spPr>
                <p:txBody>
                  <a:bodyPr wrap="square" rtlCol="0">
                    <a:spAutoFit/>
                  </a:bodyPr>
                  <a:lstStyle/>
                  <a:p>
                    <a:r>
                      <a:rPr lang="en-US" sz="1600" dirty="0" smtClean="0"/>
                      <a:t>            WCF</a:t>
                    </a:r>
                    <a:endParaRPr lang="en-US" sz="1600" dirty="0"/>
                  </a:p>
                </p:txBody>
              </p:sp>
              <p:sp>
                <p:nvSpPr>
                  <p:cNvPr id="26" name="TextBox 25"/>
                  <p:cNvSpPr txBox="1"/>
                  <p:nvPr/>
                </p:nvSpPr>
                <p:spPr>
                  <a:xfrm>
                    <a:off x="4111090" y="3320573"/>
                    <a:ext cx="759385" cy="281618"/>
                  </a:xfrm>
                  <a:prstGeom prst="rect">
                    <a:avLst/>
                  </a:prstGeom>
                  <a:noFill/>
                </p:spPr>
                <p:txBody>
                  <a:bodyPr wrap="square" rtlCol="0">
                    <a:spAutoFit/>
                  </a:bodyPr>
                  <a:lstStyle/>
                  <a:p>
                    <a:r>
                      <a:rPr lang="en-US" sz="1600" dirty="0" smtClean="0"/>
                      <a:t>Databases</a:t>
                    </a:r>
                    <a:endParaRPr lang="en-US" sz="1600" dirty="0"/>
                  </a:p>
                </p:txBody>
              </p:sp>
              <p:sp>
                <p:nvSpPr>
                  <p:cNvPr id="27" name="TextBox 26"/>
                  <p:cNvSpPr txBox="1"/>
                  <p:nvPr/>
                </p:nvSpPr>
                <p:spPr>
                  <a:xfrm>
                    <a:off x="4961180" y="3327405"/>
                    <a:ext cx="775348" cy="993408"/>
                  </a:xfrm>
                  <a:prstGeom prst="rect">
                    <a:avLst/>
                  </a:prstGeom>
                  <a:noFill/>
                </p:spPr>
                <p:txBody>
                  <a:bodyPr wrap="square" rtlCol="0">
                    <a:spAutoFit/>
                  </a:bodyPr>
                  <a:lstStyle/>
                  <a:p>
                    <a:r>
                      <a:rPr lang="en-US" sz="1600" dirty="0" smtClean="0"/>
                      <a:t>    .NET Assembly Connector</a:t>
                    </a:r>
                  </a:p>
                  <a:p>
                    <a:endParaRPr lang="en-US" sz="1400" dirty="0"/>
                  </a:p>
                </p:txBody>
              </p:sp>
              <p:sp>
                <p:nvSpPr>
                  <p:cNvPr id="28" name="TextBox 6"/>
                  <p:cNvSpPr txBox="1"/>
                  <p:nvPr/>
                </p:nvSpPr>
                <p:spPr>
                  <a:xfrm>
                    <a:off x="2925456" y="2486818"/>
                    <a:ext cx="3337868" cy="67201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i="1" dirty="0" smtClean="0">
                        <a:solidFill>
                          <a:schemeClr val="tx1"/>
                        </a:solidFill>
                      </a:rPr>
                      <a:t>Execution call routing through </a:t>
                    </a:r>
                    <a:r>
                      <a:rPr lang="en-US" sz="2000" b="1" i="1" dirty="0" smtClean="0">
                        <a:solidFill>
                          <a:schemeClr val="tx1"/>
                        </a:solidFill>
                      </a:rPr>
                      <a:t>Business Data Connectors using model file</a:t>
                    </a:r>
                    <a:endParaRPr lang="en-US" sz="2000" b="1" i="1" dirty="0">
                      <a:solidFill>
                        <a:schemeClr val="tx1"/>
                      </a:solidFill>
                    </a:endParaRPr>
                  </a:p>
                </p:txBody>
              </p:sp>
            </p:grpSp>
          </p:grpSp>
          <p:cxnSp>
            <p:nvCxnSpPr>
              <p:cNvPr id="17" name="Straight Arrow Connector 16"/>
              <p:cNvCxnSpPr/>
              <p:nvPr/>
            </p:nvCxnSpPr>
            <p:spPr>
              <a:xfrm rot="5400000">
                <a:off x="3709889" y="1719419"/>
                <a:ext cx="941092" cy="15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rot="5400000">
                <a:off x="6438641" y="1814751"/>
                <a:ext cx="748249"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7614354" y="3434945"/>
                <a:ext cx="1331214" cy="705855"/>
              </a:xfrm>
              <a:prstGeom prst="rect">
                <a:avLst/>
              </a:prstGeom>
              <a:noFill/>
            </p:spPr>
            <p:txBody>
              <a:bodyPr wrap="square" rtlCol="0">
                <a:spAutoFit/>
              </a:bodyPr>
              <a:lstStyle/>
              <a:p>
                <a:r>
                  <a:rPr lang="en-US" sz="1400" dirty="0" smtClean="0"/>
                  <a:t>Custom Connector</a:t>
                </a:r>
                <a:endParaRPr lang="en-US" sz="1400" dirty="0"/>
              </a:p>
            </p:txBody>
          </p:sp>
        </p:grpSp>
        <p:sp>
          <p:nvSpPr>
            <p:cNvPr id="8" name="Cloud 7"/>
            <p:cNvSpPr/>
            <p:nvPr/>
          </p:nvSpPr>
          <p:spPr>
            <a:xfrm>
              <a:off x="-609600" y="228600"/>
              <a:ext cx="1828800" cy="533400"/>
            </a:xfrm>
            <a:prstGeom prst="cloud">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sz="1100" dirty="0" smtClean="0">
                  <a:solidFill>
                    <a:schemeClr val="bg1">
                      <a:lumMod val="85000"/>
                      <a:lumOff val="15000"/>
                    </a:schemeClr>
                  </a:solidFill>
                </a:rPr>
                <a:t>Search user queries</a:t>
              </a:r>
              <a:endParaRPr lang="en-US" sz="1100" dirty="0">
                <a:solidFill>
                  <a:schemeClr val="bg1">
                    <a:lumMod val="85000"/>
                    <a:lumOff val="15000"/>
                  </a:schemeClr>
                </a:solidFill>
              </a:endParaRPr>
            </a:p>
          </p:txBody>
        </p:sp>
        <p:sp>
          <p:nvSpPr>
            <p:cNvPr id="9" name="Flowchart: Multidocument 8"/>
            <p:cNvSpPr/>
            <p:nvPr/>
          </p:nvSpPr>
          <p:spPr>
            <a:xfrm>
              <a:off x="5447908" y="1424412"/>
              <a:ext cx="2133600" cy="11430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BCS Profile Pages  or External Lists</a:t>
              </a:r>
              <a:endParaRPr lang="en-US" sz="1400" dirty="0"/>
            </a:p>
          </p:txBody>
        </p:sp>
        <p:sp>
          <p:nvSpPr>
            <p:cNvPr id="10" name="Flowchart: Document 9"/>
            <p:cNvSpPr/>
            <p:nvPr/>
          </p:nvSpPr>
          <p:spPr>
            <a:xfrm>
              <a:off x="1828800" y="76200"/>
              <a:ext cx="1981200" cy="91440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solidFill>
                    <a:srgbClr val="7030A0"/>
                  </a:solidFill>
                </a:rPr>
                <a:t>Search results page – results based on metadata</a:t>
              </a:r>
              <a:endParaRPr lang="en-US" sz="1200" dirty="0">
                <a:solidFill>
                  <a:srgbClr val="7030A0"/>
                </a:solidFill>
              </a:endParaRPr>
            </a:p>
          </p:txBody>
        </p:sp>
        <p:cxnSp>
          <p:nvCxnSpPr>
            <p:cNvPr id="11" name="Shape 13"/>
            <p:cNvCxnSpPr>
              <a:stCxn id="10" idx="3"/>
              <a:endCxn id="9" idx="0"/>
            </p:cNvCxnSpPr>
            <p:nvPr/>
          </p:nvCxnSpPr>
          <p:spPr>
            <a:xfrm>
              <a:off x="3810000" y="533400"/>
              <a:ext cx="2851492" cy="89101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a:off x="1220806" y="457200"/>
              <a:ext cx="6079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6019800" y="-260889"/>
              <a:ext cx="2514599" cy="737625"/>
            </a:xfrm>
            <a:prstGeom prst="rect">
              <a:avLst/>
            </a:prstGeom>
            <a:noFill/>
          </p:spPr>
          <p:txBody>
            <a:bodyPr wrap="square" rtlCol="0">
              <a:spAutoFit/>
            </a:bodyPr>
            <a:lstStyle/>
            <a:p>
              <a:r>
                <a:rPr lang="en-US" sz="1200" dirty="0" smtClean="0"/>
                <a:t>Search page points to Profile Page or custom page to show search result</a:t>
              </a:r>
              <a:endParaRPr lang="en-US" sz="1200" dirty="0"/>
            </a:p>
          </p:txBody>
        </p:sp>
        <p:sp>
          <p:nvSpPr>
            <p:cNvPr id="14" name="TextBox 13"/>
            <p:cNvSpPr txBox="1"/>
            <p:nvPr/>
          </p:nvSpPr>
          <p:spPr>
            <a:xfrm>
              <a:off x="6646619" y="2553663"/>
              <a:ext cx="2438400" cy="316125"/>
            </a:xfrm>
            <a:prstGeom prst="rect">
              <a:avLst/>
            </a:prstGeom>
            <a:noFill/>
          </p:spPr>
          <p:txBody>
            <a:bodyPr wrap="square" rtlCol="0">
              <a:spAutoFit/>
            </a:bodyPr>
            <a:lstStyle/>
            <a:p>
              <a:r>
                <a:rPr lang="en-US" sz="1200" dirty="0" smtClean="0"/>
                <a:t>Fetch data from repository</a:t>
              </a:r>
              <a:endParaRPr lang="en-US" sz="1200" dirty="0"/>
            </a:p>
          </p:txBody>
        </p:sp>
        <p:cxnSp>
          <p:nvCxnSpPr>
            <p:cNvPr id="15" name="Straight Arrow Connector 14"/>
            <p:cNvCxnSpPr>
              <a:endCxn id="10" idx="2"/>
            </p:cNvCxnSpPr>
            <p:nvPr/>
          </p:nvCxnSpPr>
          <p:spPr>
            <a:xfrm rot="5400000" flipH="1" flipV="1">
              <a:off x="2598674" y="1150874"/>
              <a:ext cx="44145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29" name="Rounded Rectangle 28"/>
          <p:cNvSpPr/>
          <p:nvPr/>
        </p:nvSpPr>
        <p:spPr>
          <a:xfrm>
            <a:off x="1686744" y="3323756"/>
            <a:ext cx="1583623" cy="33384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chemeClr val="tx1"/>
                </a:solidFill>
              </a:rPr>
              <a:t>Protocol Handlers</a:t>
            </a:r>
            <a:endParaRPr lang="en-US" sz="1200" dirty="0">
              <a:solidFill>
                <a:schemeClr val="tx1"/>
              </a:solidFill>
            </a:endParaRPr>
          </a:p>
        </p:txBody>
      </p:sp>
    </p:spTree>
    <p:extLst>
      <p:ext uri="{BB962C8B-B14F-4D97-AF65-F5344CB8AC3E}">
        <p14:creationId xmlns:p14="http://schemas.microsoft.com/office/powerpoint/2010/main" val="3696494211"/>
      </p:ext>
    </p:extLst>
  </p:cSld>
  <p:clrMapOvr>
    <a:masterClrMapping/>
  </p:clrMapOvr>
  <p:transition advTm="106453">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write connectors</a:t>
            </a:r>
            <a:endParaRPr lang="en-US" dirty="0"/>
          </a:p>
        </p:txBody>
      </p:sp>
      <p:sp>
        <p:nvSpPr>
          <p:cNvPr id="3" name="Text Placeholder 2"/>
          <p:cNvSpPr>
            <a:spLocks noGrp="1"/>
          </p:cNvSpPr>
          <p:nvPr>
            <p:ph type="body" sz="quarter" idx="10"/>
          </p:nvPr>
        </p:nvSpPr>
        <p:spPr>
          <a:xfrm>
            <a:off x="381000" y="1447799"/>
            <a:ext cx="8382000" cy="3945696"/>
          </a:xfrm>
        </p:spPr>
        <p:txBody>
          <a:bodyPr/>
          <a:lstStyle/>
          <a:p>
            <a:r>
              <a:rPr lang="en-US" sz="2800" dirty="0" smtClean="0"/>
              <a:t>Use OOB Connectors (Database/WCF/.NET)</a:t>
            </a:r>
          </a:p>
          <a:p>
            <a:pPr lvl="1"/>
            <a:r>
              <a:rPr lang="en-US" sz="2400" dirty="0" smtClean="0"/>
              <a:t>Create/Deploy model file using SPD and use Search UI to configure crawls</a:t>
            </a:r>
          </a:p>
          <a:p>
            <a:pPr lvl="1"/>
            <a:r>
              <a:rPr lang="en-US" sz="2400" dirty="0" smtClean="0"/>
              <a:t>Create/Deploy .NET classes with entities and methods using VS.NET and use search UI to configure crawls</a:t>
            </a:r>
          </a:p>
          <a:p>
            <a:pPr lvl="2"/>
            <a:r>
              <a:rPr lang="en-US" sz="2000" dirty="0" smtClean="0"/>
              <a:t>Recommended if backend structure is static</a:t>
            </a:r>
          </a:p>
          <a:p>
            <a:r>
              <a:rPr lang="en-US" sz="2800" dirty="0" smtClean="0"/>
              <a:t>Write Custom Connector+ Model file</a:t>
            </a:r>
          </a:p>
          <a:p>
            <a:pPr lvl="1"/>
            <a:r>
              <a:rPr lang="en-US" sz="2400" dirty="0" smtClean="0"/>
              <a:t>Implement </a:t>
            </a:r>
            <a:r>
              <a:rPr lang="en-US" sz="2400" dirty="0" err="1" smtClean="0"/>
              <a:t>ISystemUtility</a:t>
            </a:r>
            <a:r>
              <a:rPr lang="en-US" sz="2400" dirty="0" smtClean="0"/>
              <a:t>, optionally </a:t>
            </a:r>
            <a:r>
              <a:rPr lang="en-US" sz="2400" dirty="0" err="1" smtClean="0"/>
              <a:t>ITypeReflector</a:t>
            </a:r>
            <a:endParaRPr lang="en-US" sz="2400" dirty="0" smtClean="0"/>
          </a:p>
          <a:p>
            <a:pPr lvl="1"/>
            <a:r>
              <a:rPr lang="en-US" sz="2400" dirty="0" smtClean="0"/>
              <a:t>Useful for dynamic back-end structures, e.g. Exchange Public Folders</a:t>
            </a:r>
            <a:endParaRPr lang="en-US" sz="2400" dirty="0"/>
          </a:p>
        </p:txBody>
      </p:sp>
    </p:spTree>
    <p:extLst>
      <p:ext uri="{BB962C8B-B14F-4D97-AF65-F5344CB8AC3E}">
        <p14:creationId xmlns:p14="http://schemas.microsoft.com/office/powerpoint/2010/main" val="1775677280"/>
      </p:ext>
    </p:extLst>
  </p:cSld>
  <p:clrMapOvr>
    <a:masterClrMapping/>
  </p:clrMapOvr>
  <p:transition advTm="93234">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74195"/>
          </a:xfrm>
        </p:spPr>
        <p:txBody>
          <a:bodyPr/>
          <a:lstStyle/>
          <a:p>
            <a:r>
              <a:rPr lang="en-US" dirty="0" smtClean="0"/>
              <a:t>.</a:t>
            </a:r>
            <a:r>
              <a:rPr lang="en-US" sz="4400" dirty="0" smtClean="0"/>
              <a:t>NET Assembly Connector vs. Custom Connector </a:t>
            </a:r>
            <a:endParaRPr lang="en-US" dirty="0"/>
          </a:p>
        </p:txBody>
      </p:sp>
      <p:sp>
        <p:nvSpPr>
          <p:cNvPr id="7" name="Text Placeholder 6"/>
          <p:cNvSpPr>
            <a:spLocks noGrp="1"/>
          </p:cNvSpPr>
          <p:nvPr>
            <p:ph type="body" idx="1"/>
          </p:nvPr>
        </p:nvSpPr>
        <p:spPr>
          <a:xfrm>
            <a:off x="383218" y="1828800"/>
            <a:ext cx="4341182" cy="346249"/>
          </a:xfrm>
        </p:spPr>
        <p:txBody>
          <a:bodyPr/>
          <a:lstStyle/>
          <a:p>
            <a:r>
              <a:rPr lang="en-US" dirty="0" smtClean="0"/>
              <a:t>.NET CONNECTOR</a:t>
            </a:r>
            <a:endParaRPr lang="en-US" dirty="0"/>
          </a:p>
        </p:txBody>
      </p:sp>
      <p:sp>
        <p:nvSpPr>
          <p:cNvPr id="8" name="Content Placeholder 7"/>
          <p:cNvSpPr>
            <a:spLocks noGrp="1"/>
          </p:cNvSpPr>
          <p:nvPr>
            <p:ph sz="half" idx="2"/>
          </p:nvPr>
        </p:nvSpPr>
        <p:spPr>
          <a:xfrm>
            <a:off x="383218" y="2307407"/>
            <a:ext cx="4114800" cy="3220882"/>
          </a:xfrm>
        </p:spPr>
        <p:txBody>
          <a:bodyPr/>
          <a:lstStyle/>
          <a:p>
            <a:r>
              <a:rPr lang="en-US" dirty="0" smtClean="0"/>
              <a:t>Uses entities and methods for finder, update, etc.</a:t>
            </a:r>
          </a:p>
          <a:p>
            <a:r>
              <a:rPr lang="en-US" dirty="0" smtClean="0"/>
              <a:t>Deploy as a WSP to BCS</a:t>
            </a:r>
          </a:p>
          <a:p>
            <a:r>
              <a:rPr lang="en-US" dirty="0" smtClean="0"/>
              <a:t>When data structure changes, need to update &amp; redeploy</a:t>
            </a:r>
          </a:p>
          <a:p>
            <a:r>
              <a:rPr lang="en-US" dirty="0" smtClean="0"/>
              <a:t>Doesn’t require GAC</a:t>
            </a:r>
          </a:p>
          <a:p>
            <a:r>
              <a:rPr lang="en-US" dirty="0" smtClean="0"/>
              <a:t>Supports client-side deploy for offline list support</a:t>
            </a:r>
          </a:p>
          <a:p>
            <a:r>
              <a:rPr lang="en-US" dirty="0" smtClean="0"/>
              <a:t>OOB support in VS.NET 2010</a:t>
            </a:r>
          </a:p>
        </p:txBody>
      </p:sp>
      <p:sp>
        <p:nvSpPr>
          <p:cNvPr id="9" name="Text Placeholder 8"/>
          <p:cNvSpPr>
            <a:spLocks noGrp="1"/>
          </p:cNvSpPr>
          <p:nvPr>
            <p:ph type="body" sz="quarter" idx="3"/>
          </p:nvPr>
        </p:nvSpPr>
        <p:spPr>
          <a:xfrm>
            <a:off x="4648200" y="1828800"/>
            <a:ext cx="4117019" cy="346249"/>
          </a:xfrm>
        </p:spPr>
        <p:txBody>
          <a:bodyPr/>
          <a:lstStyle/>
          <a:p>
            <a:r>
              <a:rPr lang="en-US" dirty="0" smtClean="0"/>
              <a:t>CUSTOM CONNECTOR</a:t>
            </a:r>
            <a:endParaRPr lang="en-US" dirty="0"/>
          </a:p>
        </p:txBody>
      </p:sp>
      <p:sp>
        <p:nvSpPr>
          <p:cNvPr id="10" name="Content Placeholder 9"/>
          <p:cNvSpPr>
            <a:spLocks noGrp="1"/>
          </p:cNvSpPr>
          <p:nvPr>
            <p:ph sz="quarter" idx="4"/>
          </p:nvPr>
        </p:nvSpPr>
        <p:spPr>
          <a:xfrm>
            <a:off x="4647245" y="2307407"/>
            <a:ext cx="4117974" cy="4247317"/>
          </a:xfrm>
        </p:spPr>
        <p:txBody>
          <a:bodyPr/>
          <a:lstStyle/>
          <a:p>
            <a:r>
              <a:rPr lang="en-US" dirty="0" smtClean="0"/>
              <a:t>Custom class must implement </a:t>
            </a:r>
            <a:r>
              <a:rPr lang="en-US" dirty="0" err="1" smtClean="0"/>
              <a:t>ISystemUtility</a:t>
            </a:r>
            <a:endParaRPr lang="en-US" dirty="0" smtClean="0"/>
          </a:p>
          <a:p>
            <a:r>
              <a:rPr lang="en-US" dirty="0" smtClean="0"/>
              <a:t>Must be put in GAC</a:t>
            </a:r>
          </a:p>
          <a:p>
            <a:r>
              <a:rPr lang="en-US" dirty="0" smtClean="0"/>
              <a:t>Separate setup process needed</a:t>
            </a:r>
          </a:p>
          <a:p>
            <a:r>
              <a:rPr lang="en-US" dirty="0" smtClean="0"/>
              <a:t>Offline support breaks if assembly not in GAC</a:t>
            </a:r>
          </a:p>
          <a:p>
            <a:r>
              <a:rPr lang="en-US" dirty="0" smtClean="0"/>
              <a:t>When data structure changes doesn’t require redeploy unless code needs update</a:t>
            </a:r>
          </a:p>
          <a:p>
            <a:r>
              <a:rPr lang="en-US" dirty="0" smtClean="0"/>
              <a:t>No specific tooling support</a:t>
            </a:r>
          </a:p>
          <a:p>
            <a:endParaRPr lang="en-US" dirty="0"/>
          </a:p>
        </p:txBody>
      </p:sp>
    </p:spTree>
    <p:extLst>
      <p:ext uri="{BB962C8B-B14F-4D97-AF65-F5344CB8AC3E}">
        <p14:creationId xmlns:p14="http://schemas.microsoft.com/office/powerpoint/2010/main" val="11616879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End-User UI</a:t>
            </a:r>
            <a:endParaRPr lang="en-US" dirty="0"/>
          </a:p>
        </p:txBody>
      </p:sp>
      <p:pic>
        <p:nvPicPr>
          <p:cNvPr id="6" name="Picture 4"/>
          <p:cNvPicPr>
            <a:picLocks noChangeAspect="1" noChangeArrowheads="1"/>
          </p:cNvPicPr>
          <p:nvPr/>
        </p:nvPicPr>
        <p:blipFill>
          <a:blip r:embed="rId3"/>
          <a:srcRect/>
          <a:stretch>
            <a:fillRect/>
          </a:stretch>
        </p:blipFill>
        <p:spPr bwMode="auto">
          <a:xfrm>
            <a:off x="5257800" y="1828800"/>
            <a:ext cx="4114800" cy="3471863"/>
          </a:xfrm>
          <a:prstGeom prst="rect">
            <a:avLst/>
          </a:prstGeom>
          <a:noFill/>
          <a:ln w="9525">
            <a:noFill/>
            <a:miter lim="800000"/>
            <a:headEnd/>
            <a:tailEnd/>
          </a:ln>
          <a:scene3d>
            <a:camera prst="perspectiveContrastingLeftFacing"/>
            <a:lightRig rig="threePt" dir="t"/>
          </a:scene3d>
        </p:spPr>
      </p:pic>
      <p:sp>
        <p:nvSpPr>
          <p:cNvPr id="5" name="Text Placeholder 2"/>
          <p:cNvSpPr txBox="1">
            <a:spLocks/>
          </p:cNvSpPr>
          <p:nvPr/>
        </p:nvSpPr>
        <p:spPr>
          <a:xfrm>
            <a:off x="381000" y="1066800"/>
            <a:ext cx="5486400" cy="4985980"/>
          </a:xfrm>
          <a:prstGeom prst="rect">
            <a:avLst/>
          </a:prstGeom>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Tx/>
              <a:buSzPct val="85000"/>
              <a:buFontTx/>
              <a:buBlip>
                <a:blip r:embed="rId4"/>
              </a:buBlip>
              <a:tabLst/>
              <a:defRPr/>
            </a:pPr>
            <a:r>
              <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Improved relevance ranking</a:t>
            </a:r>
          </a:p>
          <a:p>
            <a:pPr marL="855663" marR="0" lvl="1" indent="-395288" algn="l" defTabSz="914363" rtl="0" eaLnBrk="1" fontAlgn="auto" latinLnBrk="0" hangingPunct="1">
              <a:lnSpc>
                <a:spcPct val="120000"/>
              </a:lnSpc>
              <a:spcBef>
                <a:spcPct val="20000"/>
              </a:spcBef>
              <a:spcAft>
                <a:spcPts val="0"/>
              </a:spcAft>
              <a:buClrTx/>
              <a:buSzPct val="85000"/>
              <a:buFontTx/>
              <a:buBlip>
                <a:blip r:embed="rId5"/>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New ingredients: URL fuzzy matching, social tags, results click through, implicit phrase matching, extracted metadata, etc.</a:t>
            </a:r>
          </a:p>
          <a:p>
            <a:pPr marL="855663" marR="0" lvl="1" indent="-395288" algn="l" defTabSz="914363" rtl="0" eaLnBrk="1" fontAlgn="auto" latinLnBrk="0" hangingPunct="1">
              <a:lnSpc>
                <a:spcPct val="120000"/>
              </a:lnSpc>
              <a:spcBef>
                <a:spcPct val="20000"/>
              </a:spcBef>
              <a:spcAft>
                <a:spcPts val="0"/>
              </a:spcAft>
              <a:buClrTx/>
              <a:buSzPct val="85000"/>
              <a:buFontTx/>
              <a:buBlip>
                <a:blip r:embed="rId5"/>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Improved low-noise snippets in summaries</a:t>
            </a:r>
          </a:p>
          <a:p>
            <a:pPr marL="855663" marR="0" lvl="1" indent="-395288" algn="l" defTabSz="914363" rtl="0" eaLnBrk="1" fontAlgn="auto" latinLnBrk="0" hangingPunct="1">
              <a:lnSpc>
                <a:spcPct val="90000"/>
              </a:lnSpc>
              <a:spcBef>
                <a:spcPct val="20000"/>
              </a:spcBef>
              <a:spcAft>
                <a:spcPts val="0"/>
              </a:spcAft>
              <a:buClrTx/>
              <a:buSzPct val="85000"/>
              <a:buFontTx/>
              <a:buBlip>
                <a:blip r:embed="rId5"/>
              </a:buBlip>
              <a:tabLst/>
              <a:defRPr/>
            </a:pPr>
            <a:endPar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Pct val="85000"/>
              <a:buFontTx/>
              <a:buBlip>
                <a:blip r:embed="rId4"/>
              </a:buBlip>
              <a:tabLst/>
              <a:defRPr/>
            </a:pPr>
            <a:r>
              <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Enhanced multi-lingual support</a:t>
            </a:r>
          </a:p>
          <a:p>
            <a:pPr marL="855663" marR="0" lvl="1" indent="-395288" algn="l" defTabSz="914363" rtl="0" eaLnBrk="1" fontAlgn="auto" latinLnBrk="0" hangingPunct="1">
              <a:lnSpc>
                <a:spcPct val="90000"/>
              </a:lnSpc>
              <a:spcBef>
                <a:spcPct val="20000"/>
              </a:spcBef>
              <a:spcAft>
                <a:spcPts val="0"/>
              </a:spcAft>
              <a:buClrTx/>
              <a:buSzPct val="85000"/>
              <a:buFontTx/>
              <a:buBlip>
                <a:blip r:embed="rId5"/>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Automatic detection of language of many document types and part of documents</a:t>
            </a:r>
          </a:p>
          <a:p>
            <a:pPr marL="855663" marR="0" lvl="1" indent="-395288" algn="l" defTabSz="914363" rtl="0" eaLnBrk="1" fontAlgn="auto" latinLnBrk="0" hangingPunct="1">
              <a:lnSpc>
                <a:spcPct val="90000"/>
              </a:lnSpc>
              <a:spcBef>
                <a:spcPct val="20000"/>
              </a:spcBef>
              <a:spcAft>
                <a:spcPts val="0"/>
              </a:spcAft>
              <a:buClrTx/>
              <a:buSzPct val="85000"/>
              <a:buFontTx/>
              <a:buBlip>
                <a:blip r:embed="rId5"/>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Compound word handling - e.g., </a:t>
            </a:r>
            <a:r>
              <a:rPr kumimoji="0" lang="en-US" sz="1600" b="0" i="0" u="none" strike="noStrike" kern="1200" cap="none" spc="0" normalizeH="0" baseline="0" noProof="0" dirty="0" err="1" smtClean="0">
                <a:ln>
                  <a:noFill/>
                </a:ln>
                <a:gradFill>
                  <a:gsLst>
                    <a:gs pos="0">
                      <a:schemeClr val="tx1"/>
                    </a:gs>
                    <a:gs pos="86000">
                      <a:schemeClr val="tx1"/>
                    </a:gs>
                  </a:gsLst>
                  <a:lin ang="5400000" scaled="0"/>
                </a:gradFill>
                <a:effectLst/>
                <a:uLnTx/>
                <a:uFillTx/>
                <a:latin typeface="+mn-lt"/>
                <a:ea typeface="+mn-ea"/>
                <a:cs typeface="+mn-cs"/>
              </a:rPr>
              <a:t>Innovationszyklen</a:t>
            </a: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 and ”innovation“, “</a:t>
            </a:r>
            <a:r>
              <a:rPr kumimoji="0" lang="en-US" sz="1600" b="0" i="0" u="none" strike="noStrike" kern="1200" cap="none" spc="0" normalizeH="0" baseline="0" noProof="0" dirty="0" err="1" smtClean="0">
                <a:ln>
                  <a:noFill/>
                </a:ln>
                <a:gradFill>
                  <a:gsLst>
                    <a:gs pos="0">
                      <a:schemeClr val="tx1"/>
                    </a:gs>
                    <a:gs pos="86000">
                      <a:schemeClr val="tx1"/>
                    </a:gs>
                  </a:gsLst>
                  <a:lin ang="5400000" scaled="0"/>
                </a:gradFill>
                <a:effectLst/>
                <a:uLnTx/>
                <a:uFillTx/>
                <a:latin typeface="+mn-lt"/>
                <a:ea typeface="+mn-ea"/>
                <a:cs typeface="+mn-cs"/>
              </a:rPr>
              <a:t>zyklen</a:t>
            </a: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a:t>
            </a:r>
          </a:p>
          <a:p>
            <a:pPr marL="855663" marR="0" lvl="1" indent="-395288" algn="l" defTabSz="914363" rtl="0" eaLnBrk="1" fontAlgn="auto" latinLnBrk="0" hangingPunct="1">
              <a:lnSpc>
                <a:spcPct val="90000"/>
              </a:lnSpc>
              <a:spcBef>
                <a:spcPct val="20000"/>
              </a:spcBef>
              <a:spcAft>
                <a:spcPts val="0"/>
              </a:spcAft>
              <a:buClrTx/>
              <a:buSzPct val="85000"/>
              <a:buFontTx/>
              <a:buBlip>
                <a:blip r:embed="rId5"/>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Improved ranking of documents in multilingual collections</a:t>
            </a:r>
          </a:p>
          <a:p>
            <a:pPr marL="855663" marR="0" lvl="1" indent="-395288" algn="l" defTabSz="914363" rtl="0" eaLnBrk="1" fontAlgn="auto" latinLnBrk="0" hangingPunct="1">
              <a:lnSpc>
                <a:spcPct val="90000"/>
              </a:lnSpc>
              <a:spcBef>
                <a:spcPct val="20000"/>
              </a:spcBef>
              <a:spcAft>
                <a:spcPts val="0"/>
              </a:spcAft>
              <a:buClrTx/>
              <a:buSzPct val="85000"/>
              <a:buFontTx/>
              <a:buBlip>
                <a:blip r:embed="rId5"/>
              </a:buBlip>
              <a:tabLst/>
              <a:defRPr/>
            </a:pPr>
            <a:endPar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Pct val="85000"/>
              <a:buFontTx/>
              <a:buBlip>
                <a:blip r:embed="rId4"/>
              </a:buBlip>
              <a:tabLst/>
              <a:defRPr/>
            </a:pPr>
            <a:r>
              <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New form factors</a:t>
            </a:r>
          </a:p>
          <a:p>
            <a:pPr marL="855663" marR="0" lvl="1" indent="-395288" algn="l" defTabSz="914363" rtl="0" eaLnBrk="1" fontAlgn="auto" latinLnBrk="0" hangingPunct="1">
              <a:lnSpc>
                <a:spcPct val="90000"/>
              </a:lnSpc>
              <a:spcBef>
                <a:spcPct val="20000"/>
              </a:spcBef>
              <a:spcAft>
                <a:spcPts val="0"/>
              </a:spcAft>
              <a:buClrTx/>
              <a:buSzPct val="85000"/>
              <a:buFontTx/>
              <a:buBlip>
                <a:blip r:embed="rId5"/>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Mobile search from Smartphone browsers</a:t>
            </a:r>
          </a:p>
          <a:p>
            <a:pPr marL="855663" marR="0" lvl="1" indent="-395288" algn="l" defTabSz="914363" rtl="0" eaLnBrk="1" fontAlgn="auto" latinLnBrk="0" hangingPunct="1">
              <a:lnSpc>
                <a:spcPct val="90000"/>
              </a:lnSpc>
              <a:spcBef>
                <a:spcPct val="20000"/>
              </a:spcBef>
              <a:spcAft>
                <a:spcPts val="0"/>
              </a:spcAft>
              <a:buClrTx/>
              <a:buSzPct val="85000"/>
              <a:buFontTx/>
              <a:buBlip>
                <a:blip r:embed="rId5"/>
              </a:buBlip>
              <a:tabLst/>
              <a:defRPr/>
            </a:pPr>
            <a:r>
              <a:rPr kumimoji="0" lang="en-US" sz="1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Desktop search integration in Windows 7</a:t>
            </a:r>
            <a:endParaRPr kumimoji="0" lang="en-US" sz="16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spTree>
    <p:extLst>
      <p:ext uri="{BB962C8B-B14F-4D97-AF65-F5344CB8AC3E}">
        <p14:creationId xmlns:p14="http://schemas.microsoft.com/office/powerpoint/2010/main" val="1549735199"/>
      </p:ext>
    </p:extLst>
  </p:cSld>
  <p:clrMapOvr>
    <a:masterClrMapping/>
  </p:clrMapOvr>
  <p:transition advTm="129062">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Search UI and Applications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080951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Extensibility: End-user UI</a:t>
            </a:r>
            <a:endParaRPr lang="en-US" dirty="0"/>
          </a:p>
        </p:txBody>
      </p:sp>
      <p:sp>
        <p:nvSpPr>
          <p:cNvPr id="3" name="Text Placeholder 2"/>
          <p:cNvSpPr>
            <a:spLocks noGrp="1"/>
          </p:cNvSpPr>
          <p:nvPr>
            <p:ph type="body" sz="quarter" idx="10"/>
          </p:nvPr>
        </p:nvSpPr>
        <p:spPr>
          <a:xfrm>
            <a:off x="381000" y="1420813"/>
            <a:ext cx="8382000" cy="4278094"/>
          </a:xfrm>
        </p:spPr>
        <p:txBody>
          <a:bodyPr/>
          <a:lstStyle/>
          <a:p>
            <a:r>
              <a:rPr lang="en-US" sz="2300" dirty="0"/>
              <a:t>Change </a:t>
            </a:r>
            <a:r>
              <a:rPr lang="en-US" sz="2300" dirty="0" err="1"/>
              <a:t>WebPart</a:t>
            </a:r>
            <a:r>
              <a:rPr lang="en-US" sz="2300" dirty="0"/>
              <a:t> properties – No Code</a:t>
            </a:r>
          </a:p>
          <a:p>
            <a:pPr lvl="1"/>
            <a:r>
              <a:rPr lang="en-US" sz="2000" dirty="0"/>
              <a:t>Modify XSLT </a:t>
            </a:r>
          </a:p>
          <a:p>
            <a:pPr lvl="1"/>
            <a:r>
              <a:rPr lang="en-US" sz="2000" dirty="0"/>
              <a:t>Modify </a:t>
            </a:r>
            <a:r>
              <a:rPr lang="en-US" sz="2000" dirty="0" err="1"/>
              <a:t>config</a:t>
            </a:r>
            <a:r>
              <a:rPr lang="en-US" sz="2000" dirty="0"/>
              <a:t> XML </a:t>
            </a:r>
          </a:p>
          <a:p>
            <a:pPr lvl="2"/>
            <a:r>
              <a:rPr lang="en-US" sz="1800" dirty="0"/>
              <a:t>Refinement Panel – Control metadata available for refinement</a:t>
            </a:r>
          </a:p>
          <a:p>
            <a:pPr lvl="2"/>
            <a:r>
              <a:rPr lang="en-US" sz="1800" dirty="0"/>
              <a:t>Advanced search – Control metadata available for advanced search queries</a:t>
            </a:r>
          </a:p>
          <a:p>
            <a:r>
              <a:rPr lang="en-US" sz="2400" dirty="0" smtClean="0"/>
              <a:t>Extend </a:t>
            </a:r>
            <a:r>
              <a:rPr lang="en-US" sz="2400" dirty="0"/>
              <a:t>OOB Web parts programmatically</a:t>
            </a:r>
          </a:p>
          <a:p>
            <a:pPr lvl="1"/>
            <a:r>
              <a:rPr lang="en-US" sz="2000" b="1" dirty="0" smtClean="0"/>
              <a:t>Most OOB </a:t>
            </a:r>
            <a:r>
              <a:rPr lang="en-US" sz="2000" b="1" dirty="0"/>
              <a:t>Web parts are </a:t>
            </a:r>
            <a:r>
              <a:rPr lang="en-US" sz="2000" b="1" dirty="0" smtClean="0"/>
              <a:t>public</a:t>
            </a:r>
            <a:endParaRPr lang="en-US" sz="2000" b="1" dirty="0"/>
          </a:p>
          <a:p>
            <a:pPr lvl="1"/>
            <a:r>
              <a:rPr lang="en-US" sz="2000" dirty="0"/>
              <a:t>Extend web parts to change default behavior</a:t>
            </a:r>
          </a:p>
          <a:p>
            <a:pPr lvl="2"/>
            <a:r>
              <a:rPr lang="en-US" sz="1800" dirty="0"/>
              <a:t>E.g. Extend core results Web Part to show result </a:t>
            </a:r>
            <a:r>
              <a:rPr lang="en-US" sz="1800" dirty="0" smtClean="0"/>
              <a:t>colleague’s docs</a:t>
            </a:r>
            <a:endParaRPr lang="en-US" sz="1800" dirty="0"/>
          </a:p>
          <a:p>
            <a:r>
              <a:rPr lang="en-US" sz="2400" dirty="0" smtClean="0"/>
              <a:t>Extend Search Center with vertical experiences</a:t>
            </a:r>
            <a:endParaRPr lang="en-US" sz="2400" dirty="0"/>
          </a:p>
          <a:p>
            <a:pPr lvl="1"/>
            <a:r>
              <a:rPr lang="en-US" sz="2000" dirty="0"/>
              <a:t>All Web Parts communicate through public interface (</a:t>
            </a:r>
            <a:r>
              <a:rPr lang="en-US" sz="2000" dirty="0" err="1"/>
              <a:t>SharedQueryManager</a:t>
            </a:r>
            <a:r>
              <a:rPr lang="en-US" sz="2000" dirty="0"/>
              <a:t> object</a:t>
            </a:r>
            <a:r>
              <a:rPr lang="en-US" sz="2000" dirty="0" smtClean="0"/>
              <a:t>) - </a:t>
            </a:r>
            <a:r>
              <a:rPr lang="en-US" sz="2000" b="1" dirty="0" smtClean="0"/>
              <a:t>No more hidden query object!</a:t>
            </a:r>
          </a:p>
        </p:txBody>
      </p:sp>
    </p:spTree>
    <p:extLst>
      <p:ext uri="{BB962C8B-B14F-4D97-AF65-F5344CB8AC3E}">
        <p14:creationId xmlns:p14="http://schemas.microsoft.com/office/powerpoint/2010/main" val="867807573"/>
      </p:ext>
    </p:extLst>
  </p:cSld>
  <p:clrMapOvr>
    <a:masterClrMapping/>
  </p:clrMapOvr>
  <p:transition advTm="58859">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Extensibility - Federation</a:t>
            </a:r>
            <a:endParaRPr lang="en-US" dirty="0"/>
          </a:p>
        </p:txBody>
      </p:sp>
      <p:sp>
        <p:nvSpPr>
          <p:cNvPr id="3" name="Text Placeholder 2"/>
          <p:cNvSpPr>
            <a:spLocks noGrp="1"/>
          </p:cNvSpPr>
          <p:nvPr>
            <p:ph type="body" sz="quarter" idx="10"/>
          </p:nvPr>
        </p:nvSpPr>
        <p:spPr>
          <a:xfrm>
            <a:off x="381000" y="1420813"/>
            <a:ext cx="8382000" cy="3748719"/>
          </a:xfrm>
        </p:spPr>
        <p:txBody>
          <a:bodyPr/>
          <a:lstStyle/>
          <a:p>
            <a:r>
              <a:rPr lang="en-US" sz="3600" dirty="0" smtClean="0"/>
              <a:t>Query Federation</a:t>
            </a:r>
          </a:p>
          <a:p>
            <a:pPr lvl="1"/>
            <a:r>
              <a:rPr lang="en-US" sz="3200" dirty="0" smtClean="0"/>
              <a:t>Bring </a:t>
            </a:r>
            <a:r>
              <a:rPr lang="en-US" sz="3200" dirty="0"/>
              <a:t>external search results into the SharePoint experience</a:t>
            </a:r>
          </a:p>
          <a:p>
            <a:pPr lvl="1"/>
            <a:r>
              <a:rPr lang="en-US" sz="3200" dirty="0"/>
              <a:t>Based on Open Search standard</a:t>
            </a:r>
          </a:p>
          <a:p>
            <a:pPr lvl="1"/>
            <a:r>
              <a:rPr lang="en-US" sz="3200" dirty="0" smtClean="0"/>
              <a:t>Exposed </a:t>
            </a:r>
            <a:r>
              <a:rPr lang="en-US" sz="3200" dirty="0"/>
              <a:t>through UI + public federation Object </a:t>
            </a:r>
            <a:r>
              <a:rPr lang="en-US" sz="3200" dirty="0" smtClean="0"/>
              <a:t>Model</a:t>
            </a:r>
          </a:p>
          <a:p>
            <a:pPr lvl="2"/>
            <a:r>
              <a:rPr lang="en-US" dirty="0" smtClean="0"/>
              <a:t>Enables scenarios like Bing and Yahoo, could even be extended to scenarios like custom web services</a:t>
            </a:r>
          </a:p>
        </p:txBody>
      </p:sp>
    </p:spTree>
    <p:extLst>
      <p:ext uri="{BB962C8B-B14F-4D97-AF65-F5344CB8AC3E}">
        <p14:creationId xmlns:p14="http://schemas.microsoft.com/office/powerpoint/2010/main" val="1760926133"/>
      </p:ext>
    </p:extLst>
  </p:cSld>
  <p:clrMapOvr>
    <a:masterClrMapping/>
  </p:clrMapOvr>
  <p:transition advTm="27421">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997196"/>
          </a:xfrm>
        </p:spPr>
        <p:txBody>
          <a:bodyPr/>
          <a:lstStyle/>
          <a:p>
            <a:r>
              <a:rPr lang="en-US" dirty="0" smtClean="0"/>
              <a:t>Developer Enhancements</a:t>
            </a:r>
            <a:br>
              <a:rPr lang="en-US" dirty="0" smtClean="0"/>
            </a:br>
            <a:r>
              <a:rPr lang="en-US" sz="2400" dirty="0">
                <a:gradFill>
                  <a:gsLst>
                    <a:gs pos="50000">
                      <a:schemeClr val="tx2"/>
                    </a:gs>
                    <a:gs pos="100000">
                      <a:schemeClr val="tx2"/>
                    </a:gs>
                  </a:gsLst>
                  <a:lin ang="5400000" scaled="0"/>
                </a:gradFill>
              </a:rPr>
              <a:t>Advances in level of access, tooling, and developer </a:t>
            </a:r>
            <a:r>
              <a:rPr lang="en-US" sz="2400" dirty="0" smtClean="0">
                <a:gradFill>
                  <a:gsLst>
                    <a:gs pos="50000">
                      <a:schemeClr val="tx2"/>
                    </a:gs>
                    <a:gs pos="100000">
                      <a:schemeClr val="tx2"/>
                    </a:gs>
                  </a:gsLst>
                  <a:lin ang="5400000" scaled="0"/>
                </a:gradFill>
              </a:rPr>
              <a:t>experience</a:t>
            </a:r>
            <a:endParaRPr lang="en-US" dirty="0"/>
          </a:p>
        </p:txBody>
      </p:sp>
      <p:sp>
        <p:nvSpPr>
          <p:cNvPr id="2" name="Content Placeholder 1"/>
          <p:cNvSpPr>
            <a:spLocks noGrp="1"/>
          </p:cNvSpPr>
          <p:nvPr>
            <p:ph idx="1"/>
          </p:nvPr>
        </p:nvSpPr>
        <p:spPr/>
        <p:txBody>
          <a:bodyPr/>
          <a:lstStyle/>
          <a:p>
            <a:r>
              <a:rPr lang="en-US" sz="2400" dirty="0" smtClean="0"/>
              <a:t>Common dev platform across SharePoint Search and FAST</a:t>
            </a:r>
          </a:p>
          <a:p>
            <a:pPr lvl="1"/>
            <a:r>
              <a:rPr lang="en-US" sz="1800" dirty="0" smtClean="0"/>
              <a:t>UI extension and customization</a:t>
            </a:r>
          </a:p>
          <a:p>
            <a:pPr lvl="1"/>
            <a:r>
              <a:rPr lang="en-US" sz="1800" dirty="0" smtClean="0"/>
              <a:t>Query federation</a:t>
            </a:r>
          </a:p>
          <a:p>
            <a:pPr lvl="1"/>
            <a:r>
              <a:rPr lang="en-US" sz="1800" dirty="0" smtClean="0"/>
              <a:t>Indexing connector framework - based on BCS</a:t>
            </a:r>
          </a:p>
          <a:p>
            <a:r>
              <a:rPr lang="en-US" sz="2400" dirty="0" smtClean="0"/>
              <a:t>SharePoint Designer for “experience designers”</a:t>
            </a:r>
          </a:p>
          <a:p>
            <a:pPr lvl="1"/>
            <a:r>
              <a:rPr lang="en-US" sz="1800" dirty="0" smtClean="0"/>
              <a:t>UI, web parts, layout, workflows</a:t>
            </a:r>
          </a:p>
          <a:p>
            <a:pPr lvl="1"/>
            <a:r>
              <a:rPr lang="en-US" sz="1800" dirty="0" smtClean="0"/>
              <a:t>BDC tooling built-in</a:t>
            </a:r>
          </a:p>
          <a:p>
            <a:pPr lvl="1"/>
            <a:r>
              <a:rPr lang="en-US" sz="1800" dirty="0" smtClean="0"/>
              <a:t>Licensing now free</a:t>
            </a:r>
          </a:p>
          <a:p>
            <a:r>
              <a:rPr lang="en-US" sz="2400" dirty="0" smtClean="0"/>
              <a:t>Visual Studio 2010 release </a:t>
            </a:r>
          </a:p>
          <a:p>
            <a:pPr lvl="1"/>
            <a:r>
              <a:rPr lang="en-US" sz="1800" dirty="0" smtClean="0"/>
              <a:t>Office and SharePoint tools integrated (VS for applications)</a:t>
            </a:r>
          </a:p>
          <a:p>
            <a:r>
              <a:rPr lang="en-US" sz="2400" dirty="0" smtClean="0"/>
              <a:t>Developer environment</a:t>
            </a:r>
          </a:p>
          <a:p>
            <a:pPr lvl="1"/>
            <a:r>
              <a:rPr lang="en-US" sz="1800" dirty="0" smtClean="0"/>
              <a:t>SharePoint 2010 now runs on client OS for developers</a:t>
            </a:r>
          </a:p>
          <a:p>
            <a:pPr lvl="1"/>
            <a:r>
              <a:rPr lang="en-US" sz="1800" dirty="0" smtClean="0"/>
              <a:t>Sandboxed deployment makes usability testing and pilots simple</a:t>
            </a:r>
          </a:p>
        </p:txBody>
      </p:sp>
    </p:spTree>
    <p:extLst>
      <p:ext uri="{BB962C8B-B14F-4D97-AF65-F5344CB8AC3E}">
        <p14:creationId xmlns:p14="http://schemas.microsoft.com/office/powerpoint/2010/main" val="3270904279"/>
      </p:ext>
    </p:extLst>
  </p:cSld>
  <p:clrMapOvr>
    <a:masterClrMapping/>
  </p:clrMapOvr>
  <p:transition advTm="76234">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Customizing the Search UI</a:t>
            </a:r>
            <a:endParaRPr lang="en-US" sz="4800" dirty="0"/>
          </a:p>
        </p:txBody>
      </p:sp>
      <p:sp>
        <p:nvSpPr>
          <p:cNvPr id="7" name="Subtitle 6"/>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3593959143"/>
      </p:ext>
    </p:extLst>
  </p:cSld>
  <p:clrMapOvr>
    <a:masterClrMapping/>
  </p:clrMapOvr>
  <p:transition advTm="4046">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186509" y="5105400"/>
            <a:ext cx="8881291" cy="1466872"/>
          </a:xfrm>
          <a:prstGeom prst="rect">
            <a:avLst/>
          </a:prstGeom>
          <a:gradFill flip="none" rotWithShape="1">
            <a:gsLst>
              <a:gs pos="0">
                <a:srgbClr val="000000">
                  <a:alpha val="50000"/>
                </a:srgbClr>
              </a:gs>
              <a:gs pos="100000">
                <a:srgbClr val="000000">
                  <a:alpha val="0"/>
                </a:srgbClr>
              </a:gs>
            </a:gsLst>
            <a:lin ang="0" scaled="1"/>
            <a:tileRect/>
          </a:gradFill>
          <a:ln w="25400" cap="flat" cmpd="sng" algn="ctr">
            <a:gradFill flip="none" rotWithShape="1">
              <a:gsLst>
                <a:gs pos="80000">
                  <a:srgbClr val="000000"/>
                </a:gs>
                <a:gs pos="100000">
                  <a:srgbClr val="000000">
                    <a:alpha val="0"/>
                  </a:srgbClr>
                </a:gs>
              </a:gsLst>
              <a:lin ang="0" scaled="1"/>
              <a:tileRect/>
            </a:gradFill>
            <a:prstDash val="solid"/>
            <a:round/>
            <a:headEnd type="none" w="med" len="med"/>
            <a:tailEnd type="none" w="med" len="med"/>
          </a:ln>
          <a:effectLst>
            <a:outerShdw blurRad="152400" dist="114300" dir="2700000" algn="tl" rotWithShape="0">
              <a:prstClr val="black">
                <a:alpha val="40000"/>
              </a:prstClr>
            </a:outerShdw>
          </a:effectLst>
        </p:spPr>
        <p:txBody>
          <a:bodyPr vert="horz" wrap="square" lIns="548640" tIns="45720" rIns="91440" bIns="45720" rtlCol="0" anchor="ctr" anchorCtr="0" compatLnSpc="1"/>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16" name="Rectangle 15"/>
          <p:cNvSpPr/>
          <p:nvPr/>
        </p:nvSpPr>
        <p:spPr bwMode="auto">
          <a:xfrm>
            <a:off x="186509" y="2590800"/>
            <a:ext cx="8881291" cy="1447800"/>
          </a:xfrm>
          <a:prstGeom prst="rect">
            <a:avLst/>
          </a:prstGeom>
          <a:gradFill flip="none" rotWithShape="1">
            <a:gsLst>
              <a:gs pos="0">
                <a:srgbClr val="000000">
                  <a:alpha val="50000"/>
                </a:srgbClr>
              </a:gs>
              <a:gs pos="100000">
                <a:srgbClr val="000000">
                  <a:alpha val="0"/>
                </a:srgbClr>
              </a:gs>
            </a:gsLst>
            <a:lin ang="0" scaled="1"/>
            <a:tileRect/>
          </a:gradFill>
          <a:ln w="25400" cap="flat" cmpd="sng" algn="ctr">
            <a:gradFill flip="none" rotWithShape="1">
              <a:gsLst>
                <a:gs pos="80000">
                  <a:srgbClr val="000000"/>
                </a:gs>
                <a:gs pos="100000">
                  <a:srgbClr val="000000">
                    <a:alpha val="0"/>
                  </a:srgbClr>
                </a:gs>
              </a:gsLst>
              <a:lin ang="0" scaled="1"/>
              <a:tileRect/>
            </a:gradFill>
            <a:prstDash val="solid"/>
            <a:round/>
            <a:headEnd type="none" w="med" len="med"/>
            <a:tailEnd type="none" w="med" len="med"/>
          </a:ln>
          <a:effectLst>
            <a:outerShdw blurRad="152400" dist="114300" dir="2700000" algn="tl" rotWithShape="0">
              <a:prstClr val="black">
                <a:alpha val="40000"/>
              </a:prstClr>
            </a:outerShdw>
          </a:effectLst>
        </p:spPr>
        <p:txBody>
          <a:bodyPr vert="horz" wrap="square" lIns="548640" tIns="45720" rIns="91440" bIns="45720" rtlCol="0" anchor="ctr" anchorCtr="0" compatLnSpc="1"/>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4" name="Title 3"/>
          <p:cNvSpPr>
            <a:spLocks noGrp="1"/>
          </p:cNvSpPr>
          <p:nvPr>
            <p:ph type="title"/>
          </p:nvPr>
        </p:nvSpPr>
        <p:spPr>
          <a:xfrm>
            <a:off x="381000" y="228600"/>
            <a:ext cx="8382000" cy="886397"/>
          </a:xfrm>
        </p:spPr>
        <p:txBody>
          <a:bodyPr/>
          <a:lstStyle/>
          <a:p>
            <a:r>
              <a:rPr lang="en-US" sz="4000" dirty="0" smtClean="0"/>
              <a:t>SharePoint Search and FAST Search</a:t>
            </a:r>
            <a:br>
              <a:rPr lang="en-US" sz="4000" dirty="0" smtClean="0"/>
            </a:br>
            <a:r>
              <a:rPr lang="en-US" sz="2400" dirty="0">
                <a:gradFill>
                  <a:gsLst>
                    <a:gs pos="50000">
                      <a:schemeClr val="tx2"/>
                    </a:gs>
                    <a:gs pos="100000">
                      <a:schemeClr val="tx2"/>
                    </a:gs>
                  </a:gsLst>
                  <a:lin ang="5400000" scaled="0"/>
                </a:gradFill>
              </a:rPr>
              <a:t>Superset of capabilities; common base functionality and </a:t>
            </a:r>
            <a:r>
              <a:rPr lang="en-US" sz="2400" dirty="0" smtClean="0">
                <a:gradFill>
                  <a:gsLst>
                    <a:gs pos="50000">
                      <a:schemeClr val="tx2"/>
                    </a:gs>
                    <a:gs pos="100000">
                      <a:schemeClr val="tx2"/>
                    </a:gs>
                  </a:gsLst>
                  <a:lin ang="5400000" scaled="0"/>
                </a:gradFill>
              </a:rPr>
              <a:t>platform</a:t>
            </a:r>
            <a:endParaRPr lang="en-US" sz="4000" dirty="0"/>
          </a:p>
        </p:txBody>
      </p:sp>
      <p:sp>
        <p:nvSpPr>
          <p:cNvPr id="12" name="Rounded Rectangle 11"/>
          <p:cNvSpPr/>
          <p:nvPr/>
        </p:nvSpPr>
        <p:spPr>
          <a:xfrm>
            <a:off x="5572132" y="1590668"/>
            <a:ext cx="2362200" cy="838200"/>
          </a:xfrm>
          <a:prstGeom prst="roundRect">
            <a:avLst/>
          </a:prstGeom>
          <a:ln/>
        </p:spPr>
        <p:style>
          <a:lnRef idx="0">
            <a:schemeClr val="accent3"/>
          </a:lnRef>
          <a:fillRef idx="3">
            <a:schemeClr val="accent3"/>
          </a:fillRef>
          <a:effectRef idx="3">
            <a:schemeClr val="accent3"/>
          </a:effectRef>
          <a:fontRef idx="minor">
            <a:schemeClr val="lt1"/>
          </a:fontRef>
        </p:style>
        <p:txBody>
          <a:bodyPr rIns="0" rtlCol="0" anchor="ctr"/>
          <a:lstStyle/>
          <a:p>
            <a:pPr fontAlgn="base">
              <a:lnSpc>
                <a:spcPct val="85000"/>
              </a:lnSpc>
              <a:spcBef>
                <a:spcPct val="0"/>
              </a:spcBef>
              <a:spcAft>
                <a:spcPct val="0"/>
              </a:spcAft>
            </a:pPr>
            <a:r>
              <a:rPr lang="en-US" b="1" dirty="0" smtClean="0">
                <a:solidFill>
                  <a:schemeClr val="tx1"/>
                </a:solidFill>
              </a:rPr>
              <a:t>FAST Search </a:t>
            </a:r>
          </a:p>
          <a:p>
            <a:pPr fontAlgn="base">
              <a:lnSpc>
                <a:spcPct val="85000"/>
              </a:lnSpc>
              <a:spcBef>
                <a:spcPct val="0"/>
              </a:spcBef>
              <a:spcAft>
                <a:spcPct val="0"/>
              </a:spcAft>
            </a:pPr>
            <a:r>
              <a:rPr lang="en-US" sz="1600" dirty="0" smtClean="0">
                <a:solidFill>
                  <a:schemeClr val="tx1"/>
                </a:solidFill>
              </a:rPr>
              <a:t>for SharePoint</a:t>
            </a:r>
            <a:endParaRPr lang="en-US" sz="1600"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1643042" y="1571612"/>
            <a:ext cx="2362200" cy="85725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base">
              <a:lnSpc>
                <a:spcPct val="85000"/>
              </a:lnSpc>
              <a:spcBef>
                <a:spcPct val="0"/>
              </a:spcBef>
              <a:spcAft>
                <a:spcPct val="0"/>
              </a:spcAft>
            </a:pPr>
            <a:r>
              <a:rPr lang="en-US" b="1" dirty="0" smtClean="0">
                <a:solidFill>
                  <a:schemeClr val="tx1"/>
                </a:solidFill>
              </a:rPr>
              <a:t>SharePoint Server Search</a:t>
            </a:r>
            <a:endParaRPr lang="en-US" b="1" dirty="0">
              <a:solidFill>
                <a:schemeClr val="tx1"/>
              </a:solidFill>
            </a:endParaRPr>
          </a:p>
        </p:txBody>
      </p:sp>
      <p:sp>
        <p:nvSpPr>
          <p:cNvPr id="14" name="TextBox 13"/>
          <p:cNvSpPr txBox="1"/>
          <p:nvPr/>
        </p:nvSpPr>
        <p:spPr>
          <a:xfrm>
            <a:off x="5486400" y="2723231"/>
            <a:ext cx="4114800" cy="1169551"/>
          </a:xfrm>
          <a:prstGeom prst="rect">
            <a:avLst/>
          </a:prstGeom>
          <a:noFill/>
        </p:spPr>
        <p:txBody>
          <a:bodyPr wrap="square" rtlCol="0">
            <a:spAutoFit/>
          </a:bodyPr>
          <a:lstStyle/>
          <a:p>
            <a:pPr lvl="0">
              <a:defRPr/>
            </a:pPr>
            <a:r>
              <a:rPr lang="en-US" sz="1400" kern="0" dirty="0" smtClean="0">
                <a:latin typeface="Segoe" pitchFamily="34" charset="0"/>
              </a:rPr>
              <a:t>Conversational and rich user experience</a:t>
            </a:r>
          </a:p>
          <a:p>
            <a:pPr lvl="0">
              <a:defRPr/>
            </a:pPr>
            <a:r>
              <a:rPr lang="en-US" sz="1400" kern="0" dirty="0" smtClean="0">
                <a:latin typeface="Segoe" pitchFamily="34" charset="0"/>
              </a:rPr>
              <a:t>Precise control of the user experience</a:t>
            </a:r>
          </a:p>
          <a:p>
            <a:pPr lvl="0">
              <a:defRPr/>
            </a:pPr>
            <a:r>
              <a:rPr lang="en-US" sz="1400" kern="0" dirty="0" smtClean="0">
                <a:latin typeface="Segoe" pitchFamily="34" charset="0"/>
              </a:rPr>
              <a:t>Enhanced content processing capabilities</a:t>
            </a:r>
          </a:p>
          <a:p>
            <a:pPr lvl="0">
              <a:defRPr/>
            </a:pPr>
            <a:r>
              <a:rPr lang="en-US" sz="1400" kern="0" dirty="0" smtClean="0">
                <a:latin typeface="Segoe" pitchFamily="34" charset="0"/>
              </a:rPr>
              <a:t>Deep platform flexibility and scale</a:t>
            </a:r>
          </a:p>
          <a:p>
            <a:pPr lvl="0">
              <a:defRPr/>
            </a:pPr>
            <a:r>
              <a:rPr lang="en-US" sz="1400" kern="0" dirty="0" smtClean="0">
                <a:latin typeface="Segoe" pitchFamily="34" charset="0"/>
              </a:rPr>
              <a:t>Highly configurable and extensible</a:t>
            </a:r>
          </a:p>
        </p:txBody>
      </p:sp>
      <p:sp>
        <p:nvSpPr>
          <p:cNvPr id="15" name="TextBox 14"/>
          <p:cNvSpPr txBox="1"/>
          <p:nvPr/>
        </p:nvSpPr>
        <p:spPr>
          <a:xfrm>
            <a:off x="1528770" y="2714620"/>
            <a:ext cx="4114800"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Great core search experience</a:t>
            </a:r>
          </a:p>
          <a:p>
            <a:pPr>
              <a:defRPr/>
            </a:pPr>
            <a:r>
              <a:rPr lang="en-US" sz="1400" kern="0" dirty="0" smtClean="0">
                <a:latin typeface="Segoe" pitchFamily="34" charset="0"/>
              </a:rPr>
              <a:t>Unique social search features</a:t>
            </a:r>
          </a:p>
          <a:p>
            <a:pPr>
              <a:defRPr/>
            </a:pPr>
            <a:r>
              <a:rPr lang="en-US" sz="1400" kern="0" dirty="0" smtClean="0">
                <a:latin typeface="Segoe" pitchFamily="34" charset="0"/>
              </a:rPr>
              <a:t>Broad content reach including BDC</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Industrial strength platform</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Strong developer experience</a:t>
            </a:r>
          </a:p>
        </p:txBody>
      </p:sp>
      <p:sp>
        <p:nvSpPr>
          <p:cNvPr id="18" name="TextBox 17"/>
          <p:cNvSpPr txBox="1"/>
          <p:nvPr/>
        </p:nvSpPr>
        <p:spPr>
          <a:xfrm>
            <a:off x="3352800" y="5143512"/>
            <a:ext cx="5791200"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APIs and developer experience</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End user and site administrator enablement</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SharePoint platform integration </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Social search </a:t>
            </a:r>
            <a:r>
              <a:rPr lang="en-US" sz="1400" kern="0" dirty="0">
                <a:latin typeface="Segoe" pitchFamily="34" charset="0"/>
              </a:rPr>
              <a:t>f</a:t>
            </a:r>
            <a:r>
              <a:rPr lang="en-US" sz="1400" kern="0" dirty="0" smtClean="0">
                <a:latin typeface="Segoe" pitchFamily="34" charset="0"/>
              </a:rPr>
              <a:t>eatures and integration</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Admin &amp; deployment capabilities</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latin typeface="Segoe" pitchFamily="34" charset="0"/>
              </a:rPr>
              <a:t>Operations advantages (SCOM, scripting)</a:t>
            </a:r>
          </a:p>
        </p:txBody>
      </p:sp>
      <p:sp>
        <p:nvSpPr>
          <p:cNvPr id="20" name="TextBox 19"/>
          <p:cNvSpPr txBox="1"/>
          <p:nvPr/>
        </p:nvSpPr>
        <p:spPr>
          <a:xfrm>
            <a:off x="152400" y="5218093"/>
            <a:ext cx="1368194"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Segoe" pitchFamily="34" charset="0"/>
              </a:rPr>
              <a:t>Common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FFFFFF"/>
                </a:solidFill>
                <a:latin typeface="Segoe" pitchFamily="34" charset="0"/>
              </a:rPr>
              <a:t>Developer and IT Pro foundation</a:t>
            </a:r>
            <a:endParaRPr kumimoji="0" lang="en-US" sz="1400" b="1" i="0" u="none" strike="noStrike" kern="0" cap="none" spc="0" normalizeH="0" baseline="0" noProof="0" dirty="0">
              <a:ln>
                <a:noFill/>
              </a:ln>
              <a:solidFill>
                <a:srgbClr val="FFFFFF"/>
              </a:solidFill>
              <a:effectLst/>
              <a:uLnTx/>
              <a:uFillTx/>
              <a:latin typeface="Segoe" pitchFamily="34" charset="0"/>
            </a:endParaRPr>
          </a:p>
        </p:txBody>
      </p:sp>
      <p:sp>
        <p:nvSpPr>
          <p:cNvPr id="21" name="Rectangle 20"/>
          <p:cNvSpPr/>
          <p:nvPr/>
        </p:nvSpPr>
        <p:spPr bwMode="auto">
          <a:xfrm>
            <a:off x="186509" y="4114800"/>
            <a:ext cx="8881291" cy="914400"/>
          </a:xfrm>
          <a:prstGeom prst="rect">
            <a:avLst/>
          </a:prstGeom>
          <a:gradFill flip="none" rotWithShape="1">
            <a:gsLst>
              <a:gs pos="0">
                <a:srgbClr val="000000">
                  <a:alpha val="50000"/>
                </a:srgbClr>
              </a:gs>
              <a:gs pos="100000">
                <a:srgbClr val="000000">
                  <a:alpha val="0"/>
                </a:srgbClr>
              </a:gs>
            </a:gsLst>
            <a:lin ang="0" scaled="1"/>
            <a:tileRect/>
          </a:gradFill>
          <a:ln w="25400" cap="flat" cmpd="sng" algn="ctr">
            <a:gradFill flip="none" rotWithShape="1">
              <a:gsLst>
                <a:gs pos="80000">
                  <a:srgbClr val="000000"/>
                </a:gs>
                <a:gs pos="100000">
                  <a:srgbClr val="000000">
                    <a:alpha val="0"/>
                  </a:srgbClr>
                </a:gs>
              </a:gsLst>
              <a:lin ang="0" scaled="1"/>
              <a:tileRect/>
            </a:gradFill>
            <a:prstDash val="solid"/>
            <a:round/>
            <a:headEnd type="none" w="med" len="med"/>
            <a:tailEnd type="none" w="med" len="med"/>
          </a:ln>
          <a:effectLst>
            <a:outerShdw blurRad="152400" dist="114300" dir="2700000" algn="tl" rotWithShape="0">
              <a:prstClr val="black">
                <a:alpha val="40000"/>
              </a:prstClr>
            </a:outerShdw>
          </a:effectLst>
        </p:spPr>
        <p:txBody>
          <a:bodyPr vert="horz" wrap="square" lIns="548640" tIns="45720" rIns="91440" bIns="45720" rtlCol="0" anchor="ctr" anchorCtr="0" compatLnSpc="1"/>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22" name="TextBox 21"/>
          <p:cNvSpPr txBox="1"/>
          <p:nvPr/>
        </p:nvSpPr>
        <p:spPr>
          <a:xfrm>
            <a:off x="5486400" y="4344552"/>
            <a:ext cx="4114800" cy="379848"/>
          </a:xfrm>
          <a:prstGeom prst="rect">
            <a:avLst/>
          </a:prstGeom>
          <a:noFill/>
        </p:spPr>
        <p:txBody>
          <a:bodyPr wrap="square" rtlCol="0">
            <a:spAutoFit/>
          </a:bodyPr>
          <a:lstStyle/>
          <a:p>
            <a:pPr lvl="0">
              <a:lnSpc>
                <a:spcPct val="150000"/>
              </a:lnSpc>
              <a:defRPr/>
            </a:pPr>
            <a:r>
              <a:rPr lang="en-US" sz="1400" kern="0" dirty="0" smtClean="0">
                <a:latin typeface="Segoe" pitchFamily="34" charset="0"/>
              </a:rPr>
              <a:t>High end (custom) search applications</a:t>
            </a:r>
          </a:p>
        </p:txBody>
      </p:sp>
      <p:sp>
        <p:nvSpPr>
          <p:cNvPr id="23" name="TextBox 22"/>
          <p:cNvSpPr txBox="1"/>
          <p:nvPr/>
        </p:nvSpPr>
        <p:spPr>
          <a:xfrm>
            <a:off x="1528770" y="4214336"/>
            <a:ext cx="4114800" cy="738664"/>
          </a:xfrm>
          <a:prstGeom prst="rect">
            <a:avLst/>
          </a:prstGeom>
          <a:noFill/>
        </p:spPr>
        <p:txBody>
          <a:bodyPr wrap="square" rtlCol="0">
            <a:spAutoFit/>
          </a:bodyPr>
          <a:lstStyle/>
          <a:p>
            <a:pPr>
              <a:defRPr/>
            </a:pPr>
            <a:r>
              <a:rPr lang="en-US" sz="1400" kern="0" dirty="0" smtClean="0">
                <a:latin typeface="Segoe" pitchFamily="34" charset="0"/>
              </a:rPr>
              <a:t>OOB intranet + site search</a:t>
            </a:r>
          </a:p>
          <a:p>
            <a:pPr>
              <a:defRPr/>
            </a:pPr>
            <a:r>
              <a:rPr lang="en-US" sz="1400" kern="0" dirty="0" smtClean="0">
                <a:latin typeface="Segoe" pitchFamily="34" charset="0"/>
              </a:rPr>
              <a:t>OOB people + expertise search</a:t>
            </a:r>
          </a:p>
          <a:p>
            <a:pPr>
              <a:defRPr/>
            </a:pPr>
            <a:r>
              <a:rPr lang="en-US" sz="1400" kern="0" dirty="0" smtClean="0">
                <a:latin typeface="Segoe" pitchFamily="34" charset="0"/>
              </a:rPr>
              <a:t>Custom search verticals</a:t>
            </a:r>
          </a:p>
        </p:txBody>
      </p:sp>
      <p:sp>
        <p:nvSpPr>
          <p:cNvPr id="25" name="TextBox 24"/>
          <p:cNvSpPr txBox="1"/>
          <p:nvPr/>
        </p:nvSpPr>
        <p:spPr>
          <a:xfrm>
            <a:off x="152400" y="4343400"/>
            <a:ext cx="136819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Segoe" pitchFamily="34" charset="0"/>
              </a:rPr>
              <a:t>Target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FFFFFF"/>
                </a:solidFill>
                <a:latin typeface="Segoe" pitchFamily="34" charset="0"/>
              </a:rPr>
              <a:t>Applications</a:t>
            </a:r>
            <a:endParaRPr kumimoji="0" lang="en-US" sz="1400" b="1" i="0" u="none" strike="noStrike" kern="0" cap="none" spc="0" normalizeH="0" baseline="0" noProof="0" dirty="0">
              <a:ln>
                <a:noFill/>
              </a:ln>
              <a:solidFill>
                <a:srgbClr val="FFFFFF"/>
              </a:solidFill>
              <a:effectLst/>
              <a:uLnTx/>
              <a:uFillTx/>
              <a:latin typeface="Segoe" pitchFamily="34" charset="0"/>
            </a:endParaRPr>
          </a:p>
        </p:txBody>
      </p:sp>
      <p:sp>
        <p:nvSpPr>
          <p:cNvPr id="26" name="TextBox 25"/>
          <p:cNvSpPr txBox="1"/>
          <p:nvPr/>
        </p:nvSpPr>
        <p:spPr>
          <a:xfrm>
            <a:off x="152400" y="2971800"/>
            <a:ext cx="136819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Segoe" pitchFamily="34" charset="0"/>
              </a:rPr>
              <a:t>Key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FFFFFF"/>
                </a:solidFill>
                <a:latin typeface="Segoe" pitchFamily="34" charset="0"/>
              </a:rPr>
              <a:t>Capabilities</a:t>
            </a:r>
            <a:endParaRPr kumimoji="0" lang="en-US" sz="1400" b="1" i="0" u="none" strike="noStrike" kern="0" cap="none" spc="0" normalizeH="0" baseline="0" noProof="0" dirty="0">
              <a:ln>
                <a:noFill/>
              </a:ln>
              <a:solidFill>
                <a:srgbClr val="FFFFFF"/>
              </a:solidFill>
              <a:effectLst/>
              <a:uLnTx/>
              <a:uFillTx/>
              <a:latin typeface="Segoe" pitchFamily="34" charset="0"/>
            </a:endParaRPr>
          </a:p>
        </p:txBody>
      </p:sp>
      <p:sp>
        <p:nvSpPr>
          <p:cNvPr id="19" name="Right Arrow 18"/>
          <p:cNvSpPr/>
          <p:nvPr/>
        </p:nvSpPr>
        <p:spPr>
          <a:xfrm>
            <a:off x="4723875" y="2819400"/>
            <a:ext cx="457200" cy="1066800"/>
          </a:xfrm>
          <a:prstGeom prst="rightArrow">
            <a:avLst>
              <a:gd name="adj1" fmla="val 50000"/>
              <a:gd name="adj2" fmla="val 51613"/>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nb-NO"/>
          </a:p>
        </p:txBody>
      </p:sp>
      <p:sp>
        <p:nvSpPr>
          <p:cNvPr id="28" name="TextBox 27"/>
          <p:cNvSpPr txBox="1"/>
          <p:nvPr/>
        </p:nvSpPr>
        <p:spPr>
          <a:xfrm>
            <a:off x="4674949" y="3048000"/>
            <a:ext cx="429926" cy="523220"/>
          </a:xfrm>
          <a:prstGeom prst="rect">
            <a:avLst/>
          </a:prstGeom>
          <a:noFill/>
        </p:spPr>
        <p:txBody>
          <a:bodyPr wrap="none" rtlCol="0">
            <a:spAutoFit/>
          </a:bodyPr>
          <a:lstStyle/>
          <a:p>
            <a:r>
              <a:rPr lang="nb-NO" sz="2800" dirty="0" smtClean="0">
                <a:solidFill>
                  <a:schemeClr val="tx1"/>
                </a:solidFill>
                <a:latin typeface="Segoe" pitchFamily="34" charset="0"/>
              </a:rPr>
              <a:t>+</a:t>
            </a:r>
          </a:p>
        </p:txBody>
      </p:sp>
      <p:sp>
        <p:nvSpPr>
          <p:cNvPr id="29" name="Right Arrow 28"/>
          <p:cNvSpPr/>
          <p:nvPr/>
        </p:nvSpPr>
        <p:spPr>
          <a:xfrm>
            <a:off x="4723875" y="4191000"/>
            <a:ext cx="457200" cy="762000"/>
          </a:xfrm>
          <a:prstGeom prst="rightArrow">
            <a:avLst>
              <a:gd name="adj1" fmla="val 50000"/>
              <a:gd name="adj2" fmla="val 51613"/>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nb-NO"/>
          </a:p>
        </p:txBody>
      </p:sp>
      <p:sp>
        <p:nvSpPr>
          <p:cNvPr id="30" name="TextBox 29"/>
          <p:cNvSpPr txBox="1"/>
          <p:nvPr/>
        </p:nvSpPr>
        <p:spPr>
          <a:xfrm>
            <a:off x="4674949" y="4297545"/>
            <a:ext cx="429926" cy="523220"/>
          </a:xfrm>
          <a:prstGeom prst="rect">
            <a:avLst/>
          </a:prstGeom>
          <a:noFill/>
        </p:spPr>
        <p:txBody>
          <a:bodyPr wrap="none" rtlCol="0">
            <a:spAutoFit/>
          </a:bodyPr>
          <a:lstStyle/>
          <a:p>
            <a:r>
              <a:rPr lang="nb-NO" sz="2800" dirty="0" smtClean="0">
                <a:solidFill>
                  <a:schemeClr val="tx1"/>
                </a:solidFill>
                <a:latin typeface="Segoe" pitchFamily="34" charset="0"/>
              </a:rPr>
              <a:t>+</a:t>
            </a:r>
          </a:p>
        </p:txBody>
      </p:sp>
      <p:sp>
        <p:nvSpPr>
          <p:cNvPr id="27" name="TextBox 26"/>
          <p:cNvSpPr txBox="1"/>
          <p:nvPr/>
        </p:nvSpPr>
        <p:spPr>
          <a:xfrm>
            <a:off x="4648200" y="1743068"/>
            <a:ext cx="429926" cy="523220"/>
          </a:xfrm>
          <a:prstGeom prst="rect">
            <a:avLst/>
          </a:prstGeom>
          <a:noFill/>
        </p:spPr>
        <p:txBody>
          <a:bodyPr wrap="none" rtlCol="0">
            <a:spAutoFit/>
          </a:bodyPr>
          <a:lstStyle/>
          <a:p>
            <a:r>
              <a:rPr lang="nb-NO" sz="2800" dirty="0" smtClean="0">
                <a:solidFill>
                  <a:schemeClr val="tx1"/>
                </a:solidFill>
                <a:latin typeface="Segoe" pitchFamily="34" charset="0"/>
              </a:rPr>
              <a:t>+</a:t>
            </a:r>
          </a:p>
        </p:txBody>
      </p:sp>
    </p:spTree>
    <p:extLst>
      <p:ext uri="{BB962C8B-B14F-4D97-AF65-F5344CB8AC3E}">
        <p14:creationId xmlns:p14="http://schemas.microsoft.com/office/powerpoint/2010/main" val="3539350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0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14" grpId="0"/>
      <p:bldP spid="18" grpId="0"/>
      <p:bldP spid="20" grpId="0"/>
      <p:bldP spid="22" grpId="0"/>
      <p:bldP spid="19" grpId="0" animBg="1"/>
      <p:bldP spid="28" grpId="0"/>
      <p:bldP spid="29" grpId="0" animBg="1"/>
      <p:bldP spid="30" grpId="0"/>
      <p:bldP spid="2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sz="quarter" idx="10"/>
          </p:nvPr>
        </p:nvSpPr>
        <p:spPr>
          <a:xfrm>
            <a:off x="381000" y="1447799"/>
            <a:ext cx="8382000" cy="4438138"/>
          </a:xfrm>
        </p:spPr>
        <p:txBody>
          <a:bodyPr/>
          <a:lstStyle/>
          <a:p>
            <a:r>
              <a:rPr lang="en-US" dirty="0" smtClean="0"/>
              <a:t>SharePoint Search</a:t>
            </a:r>
          </a:p>
          <a:p>
            <a:pPr lvl="1"/>
            <a:r>
              <a:rPr lang="en-US" dirty="0" smtClean="0"/>
              <a:t>Capabilities</a:t>
            </a:r>
          </a:p>
          <a:p>
            <a:pPr lvl="1"/>
            <a:r>
              <a:rPr lang="en-US" dirty="0" smtClean="0"/>
              <a:t>Architecture</a:t>
            </a:r>
          </a:p>
          <a:p>
            <a:r>
              <a:rPr lang="en-US" dirty="0" smtClean="0"/>
              <a:t>FAST Search</a:t>
            </a:r>
          </a:p>
          <a:p>
            <a:pPr lvl="1"/>
            <a:r>
              <a:rPr lang="en-US" dirty="0" smtClean="0"/>
              <a:t>Capabilities</a:t>
            </a:r>
          </a:p>
          <a:p>
            <a:pPr lvl="1"/>
            <a:r>
              <a:rPr lang="en-US" dirty="0" smtClean="0"/>
              <a:t>User Centric Search</a:t>
            </a:r>
          </a:p>
          <a:p>
            <a:pPr lvl="1"/>
            <a:r>
              <a:rPr lang="en-US" dirty="0" smtClean="0"/>
              <a:t>Architecture</a:t>
            </a:r>
          </a:p>
          <a:p>
            <a:r>
              <a:rPr lang="en-US" dirty="0" smtClean="0"/>
              <a:t>Common features</a:t>
            </a:r>
          </a:p>
          <a:p>
            <a:r>
              <a:rPr lang="en-US" dirty="0" smtClean="0"/>
              <a:t>Search UI Customization</a:t>
            </a:r>
            <a:endParaRPr lang="en-US" dirty="0"/>
          </a:p>
        </p:txBody>
      </p:sp>
    </p:spTree>
    <p:extLst>
      <p:ext uri="{BB962C8B-B14F-4D97-AF65-F5344CB8AC3E}">
        <p14:creationId xmlns:p14="http://schemas.microsoft.com/office/powerpoint/2010/main" val="238208066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88199595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Query Syntax</a:t>
            </a:r>
            <a:endParaRPr lang="en-US" dirty="0"/>
          </a:p>
        </p:txBody>
      </p:sp>
      <p:sp>
        <p:nvSpPr>
          <p:cNvPr id="3" name="Text Placeholder 2"/>
          <p:cNvSpPr>
            <a:spLocks noGrp="1"/>
          </p:cNvSpPr>
          <p:nvPr>
            <p:ph type="body" sz="quarter" idx="10"/>
          </p:nvPr>
        </p:nvSpPr>
        <p:spPr>
          <a:xfrm>
            <a:off x="381000" y="1420813"/>
            <a:ext cx="8382000" cy="5139869"/>
          </a:xfrm>
        </p:spPr>
        <p:txBody>
          <a:bodyPr/>
          <a:lstStyle/>
          <a:p>
            <a:r>
              <a:rPr lang="en-US" dirty="0" smtClean="0"/>
              <a:t>Support for Boolean operators for </a:t>
            </a:r>
            <a:r>
              <a:rPr lang="en-US" dirty="0" err="1" smtClean="0"/>
              <a:t>FreeText</a:t>
            </a:r>
            <a:r>
              <a:rPr lang="en-US" dirty="0" smtClean="0"/>
              <a:t> queries and Property queries</a:t>
            </a:r>
          </a:p>
          <a:p>
            <a:pPr lvl="1"/>
            <a:r>
              <a:rPr lang="en-US" dirty="0" smtClean="0"/>
              <a:t>(“SharePoint Search” OR “Live Search”) AND (</a:t>
            </a:r>
            <a:r>
              <a:rPr lang="en-US" dirty="0" err="1" smtClean="0"/>
              <a:t>title:“Keyword</a:t>
            </a:r>
            <a:r>
              <a:rPr lang="en-US" dirty="0" smtClean="0"/>
              <a:t> Syntax” OR </a:t>
            </a:r>
            <a:r>
              <a:rPr lang="en-US" dirty="0" err="1" smtClean="0"/>
              <a:t>title:”Query</a:t>
            </a:r>
            <a:r>
              <a:rPr lang="en-US" dirty="0" smtClean="0"/>
              <a:t> Syntax”)</a:t>
            </a:r>
          </a:p>
          <a:p>
            <a:r>
              <a:rPr lang="en-US" dirty="0" smtClean="0"/>
              <a:t>Prefix matching support for keywords and properties</a:t>
            </a:r>
          </a:p>
          <a:p>
            <a:pPr lvl="1"/>
            <a:r>
              <a:rPr lang="en-US" dirty="0" smtClean="0"/>
              <a:t>Micro* </a:t>
            </a:r>
            <a:r>
              <a:rPr lang="en-US" dirty="0" err="1" smtClean="0"/>
              <a:t>author:bill</a:t>
            </a:r>
            <a:r>
              <a:rPr lang="en-US" dirty="0" smtClean="0"/>
              <a:t>*</a:t>
            </a:r>
          </a:p>
          <a:p>
            <a:r>
              <a:rPr lang="en-US" dirty="0" smtClean="0"/>
              <a:t>Improved operator support for property restrictions</a:t>
            </a:r>
          </a:p>
          <a:p>
            <a:pPr lvl="1"/>
            <a:r>
              <a:rPr lang="en-US" dirty="0" smtClean="0"/>
              <a:t>=, &gt;, &lt;, &lt;=, &gt;=</a:t>
            </a:r>
          </a:p>
          <a:p>
            <a:pPr lvl="1"/>
            <a:r>
              <a:rPr lang="en-US" dirty="0" smtClean="0"/>
              <a:t>Can create range refinements</a:t>
            </a:r>
          </a:p>
        </p:txBody>
      </p:sp>
    </p:spTree>
    <p:extLst>
      <p:ext uri="{BB962C8B-B14F-4D97-AF65-F5344CB8AC3E}">
        <p14:creationId xmlns:p14="http://schemas.microsoft.com/office/powerpoint/2010/main" val="2770378832"/>
      </p:ext>
    </p:extLst>
  </p:cSld>
  <p:clrMapOvr>
    <a:masterClrMapping/>
  </p:clrMapOvr>
  <p:transition advTm="117859">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a:srcRect/>
          <a:stretch>
            <a:fillRect/>
          </a:stretch>
        </p:blipFill>
        <p:spPr bwMode="auto">
          <a:xfrm>
            <a:off x="2438400" y="1600200"/>
            <a:ext cx="6497621" cy="3471863"/>
          </a:xfrm>
          <a:prstGeom prst="rect">
            <a:avLst/>
          </a:prstGeom>
          <a:noFill/>
          <a:ln w="9525">
            <a:noFill/>
            <a:miter lim="800000"/>
            <a:headEnd/>
            <a:tailEnd/>
          </a:ln>
        </p:spPr>
      </p:pic>
      <p:sp>
        <p:nvSpPr>
          <p:cNvPr id="16" name="Title 15"/>
          <p:cNvSpPr>
            <a:spLocks noGrp="1"/>
          </p:cNvSpPr>
          <p:nvPr>
            <p:ph type="title"/>
          </p:nvPr>
        </p:nvSpPr>
        <p:spPr/>
        <p:txBody>
          <a:bodyPr/>
          <a:lstStyle/>
          <a:p>
            <a:r>
              <a:rPr lang="en-US" dirty="0" smtClean="0"/>
              <a:t>Great Search Experience OOB</a:t>
            </a:r>
            <a:endParaRPr lang="en-US" dirty="0"/>
          </a:p>
        </p:txBody>
      </p:sp>
      <p:grpSp>
        <p:nvGrpSpPr>
          <p:cNvPr id="2" name="Group 14"/>
          <p:cNvGrpSpPr/>
          <p:nvPr/>
        </p:nvGrpSpPr>
        <p:grpSpPr>
          <a:xfrm>
            <a:off x="2895600" y="4876800"/>
            <a:ext cx="1038225" cy="790574"/>
            <a:chOff x="4867275" y="6477001"/>
            <a:chExt cx="1038225" cy="790574"/>
          </a:xfrm>
        </p:grpSpPr>
        <p:cxnSp>
          <p:nvCxnSpPr>
            <p:cNvPr id="8" name="Straight Arrow Connector 7"/>
            <p:cNvCxnSpPr/>
            <p:nvPr/>
          </p:nvCxnSpPr>
          <p:spPr>
            <a:xfrm rot="16200000" flipH="1">
              <a:off x="4838699" y="6515100"/>
              <a:ext cx="381000" cy="304801"/>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4867275" y="6756797"/>
              <a:ext cx="1038225" cy="510778"/>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a:solidFill>
                    <a:prstClr val="white"/>
                  </a:solidFill>
                  <a:latin typeface="Segoe Semibold"/>
                  <a:ea typeface="+mn-ea"/>
                  <a:cs typeface="+mn-cs"/>
                </a:rPr>
                <a:t>Refinement panel</a:t>
              </a:r>
            </a:p>
          </p:txBody>
        </p:sp>
      </p:grpSp>
      <p:grpSp>
        <p:nvGrpSpPr>
          <p:cNvPr id="3" name="Group 16"/>
          <p:cNvGrpSpPr/>
          <p:nvPr/>
        </p:nvGrpSpPr>
        <p:grpSpPr>
          <a:xfrm>
            <a:off x="7820055" y="1527565"/>
            <a:ext cx="1109663" cy="829865"/>
            <a:chOff x="4762500" y="6652022"/>
            <a:chExt cx="1109663" cy="829865"/>
          </a:xfrm>
        </p:grpSpPr>
        <p:cxnSp>
          <p:nvCxnSpPr>
            <p:cNvPr id="11" name="Straight Arrow Connector 10"/>
            <p:cNvCxnSpPr/>
            <p:nvPr/>
          </p:nvCxnSpPr>
          <p:spPr>
            <a:xfrm rot="5400000" flipH="1" flipV="1">
              <a:off x="4722016" y="7069926"/>
              <a:ext cx="633414" cy="190508"/>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4762500" y="6652022"/>
              <a:ext cx="1109663" cy="510778"/>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a:solidFill>
                    <a:prstClr val="white"/>
                  </a:solidFill>
                  <a:latin typeface="Segoe Semibold"/>
                  <a:ea typeface="+mn-ea"/>
                  <a:cs typeface="+mn-cs"/>
                </a:rPr>
                <a:t>Related searches</a:t>
              </a:r>
            </a:p>
          </p:txBody>
        </p:sp>
      </p:grpSp>
      <p:grpSp>
        <p:nvGrpSpPr>
          <p:cNvPr id="4" name="Group 20"/>
          <p:cNvGrpSpPr/>
          <p:nvPr/>
        </p:nvGrpSpPr>
        <p:grpSpPr>
          <a:xfrm>
            <a:off x="7315200" y="4953000"/>
            <a:ext cx="1038225" cy="783286"/>
            <a:chOff x="4667250" y="6524630"/>
            <a:chExt cx="1038225" cy="783286"/>
          </a:xfrm>
        </p:grpSpPr>
        <p:cxnSp>
          <p:nvCxnSpPr>
            <p:cNvPr id="14" name="Straight Arrow Connector 13"/>
            <p:cNvCxnSpPr/>
            <p:nvPr/>
          </p:nvCxnSpPr>
          <p:spPr>
            <a:xfrm rot="5400000">
              <a:off x="5081590" y="6615117"/>
              <a:ext cx="333373" cy="152399"/>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4667250" y="6797138"/>
              <a:ext cx="1038225" cy="510778"/>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a:solidFill>
                    <a:prstClr val="white"/>
                  </a:solidFill>
                  <a:latin typeface="Segoe Semibold"/>
                  <a:ea typeface="+mn-ea"/>
                  <a:cs typeface="+mn-cs"/>
                </a:rPr>
                <a:t>Federated results</a:t>
              </a:r>
            </a:p>
          </p:txBody>
        </p:sp>
      </p:grpSp>
      <p:sp>
        <p:nvSpPr>
          <p:cNvPr id="18" name="Rectangle 17"/>
          <p:cNvSpPr/>
          <p:nvPr/>
        </p:nvSpPr>
        <p:spPr>
          <a:xfrm>
            <a:off x="214282" y="1250564"/>
            <a:ext cx="2286016" cy="1323439"/>
          </a:xfrm>
          <a:prstGeom prst="rect">
            <a:avLst/>
          </a:prstGeom>
        </p:spPr>
        <p:txBody>
          <a:bodyPr wrap="square">
            <a:spAutoFit/>
          </a:bodyPr>
          <a:lstStyle/>
          <a:p>
            <a:pPr marL="4763" indent="-4763">
              <a:spcAft>
                <a:spcPts val="0"/>
              </a:spcAft>
            </a:pPr>
            <a:r>
              <a:rPr lang="en-US" sz="1600" b="1" dirty="0" smtClean="0">
                <a:solidFill>
                  <a:schemeClr val="tx1"/>
                </a:solidFill>
                <a:latin typeface="Segoe Semibold" pitchFamily="34" charset="0"/>
              </a:rPr>
              <a:t>Get more relevant results</a:t>
            </a:r>
          </a:p>
          <a:p>
            <a:pPr marL="4763" indent="-4763">
              <a:spcAft>
                <a:spcPts val="0"/>
              </a:spcAft>
            </a:pPr>
            <a:r>
              <a:rPr lang="en-US" sz="1200" dirty="0" smtClean="0">
                <a:latin typeface="Segoe Light" pitchFamily="34" charset="0"/>
              </a:rPr>
              <a:t>through a search center with hit highlighting, results summaries, related queries, and enhanced query syntax</a:t>
            </a:r>
            <a:endParaRPr lang="en-US" sz="1200" dirty="0" smtClean="0">
              <a:solidFill>
                <a:schemeClr val="tx1"/>
              </a:solidFill>
              <a:latin typeface="Segoe Light" pitchFamily="34" charset="0"/>
            </a:endParaRPr>
          </a:p>
        </p:txBody>
      </p:sp>
      <p:sp>
        <p:nvSpPr>
          <p:cNvPr id="19" name="Rectangle 18"/>
          <p:cNvSpPr/>
          <p:nvPr/>
        </p:nvSpPr>
        <p:spPr>
          <a:xfrm>
            <a:off x="214282" y="5036778"/>
            <a:ext cx="2500348" cy="1077218"/>
          </a:xfrm>
          <a:prstGeom prst="rect">
            <a:avLst/>
          </a:prstGeom>
        </p:spPr>
        <p:txBody>
          <a:bodyPr wrap="square">
            <a:spAutoFit/>
          </a:bodyPr>
          <a:lstStyle/>
          <a:p>
            <a:pPr indent="1588">
              <a:spcAft>
                <a:spcPts val="0"/>
              </a:spcAft>
            </a:pPr>
            <a:r>
              <a:rPr lang="en-US" sz="1600" b="1" dirty="0" smtClean="0">
                <a:solidFill>
                  <a:schemeClr val="tx1"/>
                </a:solidFill>
                <a:latin typeface="Segoe Semibold" pitchFamily="34" charset="0"/>
              </a:rPr>
              <a:t>Search from anywhere</a:t>
            </a:r>
          </a:p>
          <a:p>
            <a:pPr indent="1588">
              <a:spcAft>
                <a:spcPts val="0"/>
              </a:spcAft>
            </a:pPr>
            <a:r>
              <a:rPr lang="en-US" sz="1200" dirty="0" smtClean="0">
                <a:latin typeface="Segoe Light" pitchFamily="34" charset="0"/>
              </a:rPr>
              <a:t>Including mobile and desktop integration; Office Web Apps speed access to results; enhancements for multi-lingual</a:t>
            </a:r>
            <a:endParaRPr lang="en-US" sz="1200" dirty="0" smtClean="0">
              <a:solidFill>
                <a:schemeClr val="tx1"/>
              </a:solidFill>
              <a:latin typeface="Segoe Light" pitchFamily="34" charset="0"/>
            </a:endParaRPr>
          </a:p>
        </p:txBody>
      </p:sp>
      <p:sp>
        <p:nvSpPr>
          <p:cNvPr id="20" name="Rectangle 19"/>
          <p:cNvSpPr/>
          <p:nvPr/>
        </p:nvSpPr>
        <p:spPr>
          <a:xfrm>
            <a:off x="214282" y="3107952"/>
            <a:ext cx="2357454" cy="1508105"/>
          </a:xfrm>
          <a:prstGeom prst="rect">
            <a:avLst/>
          </a:prstGeom>
        </p:spPr>
        <p:txBody>
          <a:bodyPr wrap="square">
            <a:spAutoFit/>
          </a:bodyPr>
          <a:lstStyle/>
          <a:p>
            <a:pPr indent="1588">
              <a:spcAft>
                <a:spcPts val="0"/>
              </a:spcAft>
            </a:pPr>
            <a:r>
              <a:rPr lang="en-US" sz="1600" b="1" dirty="0" smtClean="0">
                <a:latin typeface="Segoe Semibold" pitchFamily="34" charset="0"/>
              </a:rPr>
              <a:t>Find information faster</a:t>
            </a:r>
            <a:endParaRPr lang="en-US" sz="1600" b="1" dirty="0" smtClean="0">
              <a:solidFill>
                <a:schemeClr val="tx1"/>
              </a:solidFill>
              <a:latin typeface="Segoe Semibold" pitchFamily="34" charset="0"/>
            </a:endParaRPr>
          </a:p>
          <a:p>
            <a:pPr indent="1588">
              <a:spcAft>
                <a:spcPts val="0"/>
              </a:spcAft>
            </a:pPr>
            <a:r>
              <a:rPr lang="en-US" sz="1200" dirty="0" smtClean="0">
                <a:latin typeface="Segoe Light" pitchFamily="34" charset="0"/>
              </a:rPr>
              <a:t>with metadata-driven refinement, query suggestions, </a:t>
            </a:r>
            <a:r>
              <a:rPr lang="en-US" sz="1200" dirty="0" smtClean="0">
                <a:solidFill>
                  <a:schemeClr val="tx1"/>
                </a:solidFill>
                <a:latin typeface="Segoe Light" pitchFamily="34" charset="0"/>
              </a:rPr>
              <a:t>search scopes, and federated results which help pinpoint information</a:t>
            </a:r>
          </a:p>
        </p:txBody>
      </p:sp>
      <p:grpSp>
        <p:nvGrpSpPr>
          <p:cNvPr id="5" name="Group 16"/>
          <p:cNvGrpSpPr/>
          <p:nvPr/>
        </p:nvGrpSpPr>
        <p:grpSpPr>
          <a:xfrm>
            <a:off x="6462732" y="1013222"/>
            <a:ext cx="1081067" cy="1348979"/>
            <a:chOff x="4762498" y="6523565"/>
            <a:chExt cx="1229683" cy="1271103"/>
          </a:xfrm>
        </p:grpSpPr>
        <p:cxnSp>
          <p:nvCxnSpPr>
            <p:cNvPr id="23" name="Straight Arrow Connector 22"/>
            <p:cNvCxnSpPr/>
            <p:nvPr/>
          </p:nvCxnSpPr>
          <p:spPr>
            <a:xfrm rot="16200000" flipV="1">
              <a:off x="5046648" y="6935808"/>
              <a:ext cx="946192" cy="771527"/>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24" name="TextBox 23"/>
            <p:cNvSpPr txBox="1"/>
            <p:nvPr/>
          </p:nvSpPr>
          <p:spPr>
            <a:xfrm>
              <a:off x="4762498" y="6523565"/>
              <a:ext cx="1229683" cy="481291"/>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kern="1200" dirty="0" smtClean="0">
                  <a:solidFill>
                    <a:prstClr val="white"/>
                  </a:solidFill>
                  <a:latin typeface="Segoe Semibold"/>
                  <a:ea typeface="+mn-ea"/>
                  <a:cs typeface="+mn-cs"/>
                </a:rPr>
                <a:t>Win7 Connector</a:t>
              </a:r>
              <a:endParaRPr lang="en-US" sz="1200" kern="1200" dirty="0">
                <a:solidFill>
                  <a:prstClr val="white"/>
                </a:solidFill>
                <a:latin typeface="Segoe Semibold"/>
                <a:ea typeface="+mn-ea"/>
                <a:cs typeface="+mn-cs"/>
              </a:endParaRPr>
            </a:p>
          </p:txBody>
        </p:sp>
      </p:grpSp>
      <p:grpSp>
        <p:nvGrpSpPr>
          <p:cNvPr id="6" name="Group 16"/>
          <p:cNvGrpSpPr/>
          <p:nvPr/>
        </p:nvGrpSpPr>
        <p:grpSpPr>
          <a:xfrm>
            <a:off x="4114800" y="4038600"/>
            <a:ext cx="1395415" cy="829865"/>
            <a:chOff x="4762500" y="6652022"/>
            <a:chExt cx="1395415" cy="829865"/>
          </a:xfrm>
        </p:grpSpPr>
        <p:cxnSp>
          <p:nvCxnSpPr>
            <p:cNvPr id="28" name="Straight Arrow Connector 27"/>
            <p:cNvCxnSpPr/>
            <p:nvPr/>
          </p:nvCxnSpPr>
          <p:spPr>
            <a:xfrm rot="5400000" flipH="1" flipV="1">
              <a:off x="4722016" y="7069926"/>
              <a:ext cx="633414" cy="190508"/>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29" name="TextBox 28"/>
            <p:cNvSpPr txBox="1"/>
            <p:nvPr/>
          </p:nvSpPr>
          <p:spPr>
            <a:xfrm>
              <a:off x="4762500" y="6652022"/>
              <a:ext cx="1395415" cy="510778"/>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rtl="0"/>
              <a:r>
                <a:rPr lang="en-US" sz="1200" dirty="0" smtClean="0">
                  <a:solidFill>
                    <a:prstClr val="white"/>
                  </a:solidFill>
                  <a:latin typeface="Segoe Semibold"/>
                </a:rPr>
                <a:t>Launch in Office Web Apps</a:t>
              </a:r>
              <a:endParaRPr lang="en-US" sz="1200" kern="1200" dirty="0">
                <a:solidFill>
                  <a:prstClr val="white"/>
                </a:solidFill>
                <a:latin typeface="Segoe Semibold"/>
                <a:ea typeface="+mn-ea"/>
                <a:cs typeface="+mn-cs"/>
              </a:endParaRPr>
            </a:p>
          </p:txBody>
        </p:sp>
      </p:grpSp>
    </p:spTree>
    <p:extLst>
      <p:ext uri="{BB962C8B-B14F-4D97-AF65-F5344CB8AC3E}">
        <p14:creationId xmlns:p14="http://schemas.microsoft.com/office/powerpoint/2010/main" val="4228935033"/>
      </p:ext>
    </p:extLst>
  </p:cSld>
  <p:clrMapOvr>
    <a:masterClrMapping/>
  </p:clrMapOvr>
  <p:transition advTm="197359">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4.7|16.1|11.4|34.3"/>
</p:tagLst>
</file>

<file path=ppt/tags/tag2.xml><?xml version="1.0" encoding="utf-8"?>
<p:tagLst xmlns:a="http://schemas.openxmlformats.org/drawingml/2006/main" xmlns:r="http://schemas.openxmlformats.org/officeDocument/2006/relationships" xmlns:p="http://schemas.openxmlformats.org/presentationml/2006/main">
  <p:tag name="TIMING" val="|20.5|14.3|48.7|20.9|19.3|8.8|2.3"/>
</p:tagLst>
</file>

<file path=ppt/tags/tag3.xml><?xml version="1.0" encoding="utf-8"?>
<p:tagLst xmlns:a="http://schemas.openxmlformats.org/drawingml/2006/main" xmlns:r="http://schemas.openxmlformats.org/officeDocument/2006/relationships" xmlns:p="http://schemas.openxmlformats.org/presentationml/2006/main">
  <p:tag name="TIMING" val="|8.5|5.5|17.5"/>
</p:tagLst>
</file>

<file path=ppt/tags/tag4.xml><?xml version="1.0" encoding="utf-8"?>
<p:tagLst xmlns:a="http://schemas.openxmlformats.org/drawingml/2006/main" xmlns:r="http://schemas.openxmlformats.org/officeDocument/2006/relationships" xmlns:p="http://schemas.openxmlformats.org/presentationml/2006/main">
  <p:tag name="TIMING" val="|3.6|0|0|0|0|.5|17.9|15.6|.5|0|3.40282346638529E+38|20.9"/>
</p:tagLst>
</file>

<file path=ppt/tags/tag5.xml><?xml version="1.0" encoding="utf-8"?>
<p:tagLst xmlns:a="http://schemas.openxmlformats.org/drawingml/2006/main" xmlns:r="http://schemas.openxmlformats.org/officeDocument/2006/relationships" xmlns:p="http://schemas.openxmlformats.org/presentationml/2006/main">
  <p:tag name="TIMING" val="|0|0"/>
</p:tagLst>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3721</Words>
  <Application>Microsoft Office PowerPoint</Application>
  <PresentationFormat>On-screen Show (4:3)</PresentationFormat>
  <Paragraphs>846</Paragraphs>
  <Slides>78</Slides>
  <Notes>78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78</vt:i4>
      </vt:variant>
    </vt:vector>
  </HeadingPairs>
  <TitlesOfParts>
    <vt:vector size="81" baseType="lpstr">
      <vt:lpstr>Non-Ignite Template</vt:lpstr>
      <vt:lpstr>White with Consolas font for code slides</vt:lpstr>
      <vt:lpstr>Visio</vt:lpstr>
      <vt:lpstr>PowerPoint Presentation</vt:lpstr>
      <vt:lpstr>Search Capabilities and Features in SharePoint 2010 </vt:lpstr>
      <vt:lpstr>Agenda</vt:lpstr>
      <vt:lpstr>Enterprise Search Product Portfolio with Wave 14</vt:lpstr>
      <vt:lpstr>SharePoint Search: Capabilities</vt:lpstr>
      <vt:lpstr>End-User UI</vt:lpstr>
      <vt:lpstr>End-User UI</vt:lpstr>
      <vt:lpstr>New Query Syntax</vt:lpstr>
      <vt:lpstr>Great Search Experience OOB</vt:lpstr>
      <vt:lpstr> New Search Experience</vt:lpstr>
      <vt:lpstr>Search is Social</vt:lpstr>
      <vt:lpstr>Search is Social</vt:lpstr>
      <vt:lpstr>Amplify the Impact of Knowledge &amp; Expertise</vt:lpstr>
      <vt:lpstr>Search Use in Social Data Delivery</vt:lpstr>
      <vt:lpstr>Search Depends on Social</vt:lpstr>
      <vt:lpstr> Social Search</vt:lpstr>
      <vt:lpstr>SharePoint Search: Architecture</vt:lpstr>
      <vt:lpstr>Architecture and Design</vt:lpstr>
      <vt:lpstr>Advances in Deployment and Management Lowering the TCO for Search</vt:lpstr>
      <vt:lpstr>Deployment simplicity</vt:lpstr>
      <vt:lpstr>Scale-Out Architecture</vt:lpstr>
      <vt:lpstr>PowerPoint Presentation</vt:lpstr>
      <vt:lpstr>MOSS 2007 search scale-out</vt:lpstr>
      <vt:lpstr>PowerPoint Presentation</vt:lpstr>
      <vt:lpstr>Content Distribution </vt:lpstr>
      <vt:lpstr>Industrial Strength Resiliency</vt:lpstr>
      <vt:lpstr>Scale-out from an art to a recipe</vt:lpstr>
      <vt:lpstr> Search Administration</vt:lpstr>
      <vt:lpstr>Query Latency</vt:lpstr>
      <vt:lpstr>Query Breakdown</vt:lpstr>
      <vt:lpstr>Query Breakdown</vt:lpstr>
      <vt:lpstr>Search Scale Out Examples</vt:lpstr>
      <vt:lpstr>Scenario 1</vt:lpstr>
      <vt:lpstr>Scenario 1 – One Possible Answer</vt:lpstr>
      <vt:lpstr>Scenario 1 – Part II</vt:lpstr>
      <vt:lpstr>Scenario 2</vt:lpstr>
      <vt:lpstr>Scenario 2 – One Possible Answer</vt:lpstr>
      <vt:lpstr>Scenario 3</vt:lpstr>
      <vt:lpstr>Scenario 3 – One Possible Answer</vt:lpstr>
      <vt:lpstr>Scenario 3 – Possible Answer Two</vt:lpstr>
      <vt:lpstr>Query Reports</vt:lpstr>
      <vt:lpstr>Other Engine Enhancements</vt:lpstr>
      <vt:lpstr>FAST Search: Capabilities</vt:lpstr>
      <vt:lpstr>Go Beyond the Search Box Visual, Conversational Search</vt:lpstr>
      <vt:lpstr>Go Beyond the Search Box Shaping the User Experience</vt:lpstr>
      <vt:lpstr>User Context  Matters</vt:lpstr>
      <vt:lpstr>Go Beyond the Search Box Broader, Better Language Coverage</vt:lpstr>
      <vt:lpstr>Advanced Content Processing</vt:lpstr>
      <vt:lpstr> FAST User Experience</vt:lpstr>
      <vt:lpstr>FAST Search: Architecture</vt:lpstr>
      <vt:lpstr>FAST Extends Capabilities of SharePoint Server Superset of capabilities; common base functionality and platform</vt:lpstr>
      <vt:lpstr>Richer extensibility for FAST Search for SharePoint</vt:lpstr>
      <vt:lpstr>FAST Search for SharePoint Summary of architectural elements</vt:lpstr>
      <vt:lpstr>Content Processing Flow A new level of search quality </vt:lpstr>
      <vt:lpstr>Content Pipeline Stages</vt:lpstr>
      <vt:lpstr>Content Processing and Schema </vt:lpstr>
      <vt:lpstr>FAST Search for SharePoint Scaleout</vt:lpstr>
      <vt:lpstr>Managability</vt:lpstr>
      <vt:lpstr> FAST Administration</vt:lpstr>
      <vt:lpstr>PowerPoint Presentation</vt:lpstr>
      <vt:lpstr>PowerPoint Presentation</vt:lpstr>
      <vt:lpstr>Common Features</vt:lpstr>
      <vt:lpstr>Crawling</vt:lpstr>
      <vt:lpstr>Richer Manageability</vt:lpstr>
      <vt:lpstr>Connectors - Query and Index</vt:lpstr>
      <vt:lpstr>Connector Framework</vt:lpstr>
      <vt:lpstr>Connector architecture</vt:lpstr>
      <vt:lpstr>How to write connectors</vt:lpstr>
      <vt:lpstr>.NET Assembly Connector vs. Custom Connector </vt:lpstr>
      <vt:lpstr>Custom Search UI and Applications</vt:lpstr>
      <vt:lpstr>Search Extensibility: End-user UI</vt:lpstr>
      <vt:lpstr>Search Extensibility - Federation</vt:lpstr>
      <vt:lpstr>Developer Enhancements Advances in level of access, tooling, and developer experience</vt:lpstr>
      <vt:lpstr>Customizing the Search UI</vt:lpstr>
      <vt:lpstr>SharePoint Search and FAST Search Superset of capabilities; common base functionality and platform</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2010-05-05T20:25:35Z</dcterms:created>
  <dcterms:modified xsi:type="dcterms:W3CDTF">2010-05-05T20:25:46Z</dcterms:modified>
</cp:coreProperties>
</file>