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25"/>
  </p:notesMasterIdLst>
  <p:handoutMasterIdLst>
    <p:handoutMasterId r:id="rId26"/>
  </p:handoutMasterIdLst>
  <p:sldIdLst>
    <p:sldId id="256"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03" r:id="rId23"/>
    <p:sldId id="271" r:id="rId2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3896" autoAdjust="0"/>
  </p:normalViewPr>
  <p:slideViewPr>
    <p:cSldViewPr>
      <p:cViewPr varScale="1">
        <p:scale>
          <a:sx n="83" d="100"/>
          <a:sy n="83" d="100"/>
        </p:scale>
        <p:origin x="-624" y="-96"/>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80" d="100"/>
          <a:sy n="80" d="100"/>
        </p:scale>
        <p:origin x="-1050" y="-6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lvl="0" defTabSz="914400" fontAlgn="base">
              <a:spcBef>
                <a:spcPct val="0"/>
              </a:spcBef>
              <a:spcAft>
                <a:spcPct val="0"/>
              </a:spcAf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dirty="0"/>
              <a:t>Using the SharePoint 2010 Security Model - Part 1</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lvl="0" defTabSz="914400" fontAlgn="base">
                <a:spcBef>
                  <a:spcPct val="0"/>
                </a:spcBef>
                <a:spcAft>
                  <a:spcPct val="0"/>
                </a:spcAf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27617391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dirty="0" smtClean="0"/>
              <a:t>Using the SharePoint 2010 Security Model - Part 1</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423244810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619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7973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366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201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6876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extLst>
      <p:ext uri="{BB962C8B-B14F-4D97-AF65-F5344CB8AC3E}">
        <p14:creationId xmlns:p14="http://schemas.microsoft.com/office/powerpoint/2010/main" val="2889801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3132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extLst>
      <p:ext uri="{BB962C8B-B14F-4D97-AF65-F5344CB8AC3E}">
        <p14:creationId xmlns:p14="http://schemas.microsoft.com/office/powerpoint/2010/main" val="1701205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4257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878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8680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379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Tree>
    <p:extLst>
      <p:ext uri="{BB962C8B-B14F-4D97-AF65-F5344CB8AC3E}">
        <p14:creationId xmlns:p14="http://schemas.microsoft.com/office/powerpoint/2010/main" val="344259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Tree>
    <p:extLst>
      <p:ext uri="{BB962C8B-B14F-4D97-AF65-F5344CB8AC3E}">
        <p14:creationId xmlns:p14="http://schemas.microsoft.com/office/powerpoint/2010/main" val="2211062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extLst>
      <p:ext uri="{BB962C8B-B14F-4D97-AF65-F5344CB8AC3E}">
        <p14:creationId xmlns:p14="http://schemas.microsoft.com/office/powerpoint/2010/main" val="331457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08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83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7920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chor="b"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5638800"/>
            <a:ext cx="7681914"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IT Pr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124200" y="3401604"/>
            <a:ext cx="4959178"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IT Pro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Dev">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43808" y="3401604"/>
            <a:ext cx="5744201"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Developer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40831329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09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638800"/>
            <a:ext cx="7043208"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3187006"/>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gn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userDrawn="1"/>
        </p:nvSpPr>
        <p:spPr>
          <a:xfrm>
            <a:off x="0" y="6604477"/>
            <a:ext cx="9144000" cy="25352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gradFill>
                  <a:gsLst>
                    <a:gs pos="0">
                      <a:srgbClr val="FFFFFF"/>
                    </a:gs>
                    <a:gs pos="100000">
                      <a:srgbClr val="FFFFFF"/>
                    </a:gs>
                  </a:gsLst>
                  <a:lin ang="5400000" scaled="0"/>
                </a:gradFill>
              </a:rPr>
              <a:t>©2010</a:t>
            </a:r>
            <a:r>
              <a:rPr lang="en-US" sz="1000" baseline="0" dirty="0" smtClean="0">
                <a:gradFill>
                  <a:gsLst>
                    <a:gs pos="0">
                      <a:srgbClr val="FFFFFF"/>
                    </a:gs>
                    <a:gs pos="100000">
                      <a:srgbClr val="FFFFFF"/>
                    </a:gs>
                  </a:gsLst>
                  <a:lin ang="5400000" scaled="0"/>
                </a:gradFill>
              </a:rPr>
              <a:t> </a:t>
            </a:r>
            <a:r>
              <a:rPr lang="en-US" sz="1000" dirty="0" smtClean="0">
                <a:gradFill>
                  <a:gsLst>
                    <a:gs pos="0">
                      <a:srgbClr val="FFFFFF"/>
                    </a:gs>
                    <a:gs pos="100000">
                      <a:srgbClr val="FFFFFF"/>
                    </a:gs>
                  </a:gsLst>
                  <a:lin ang="5400000" scaled="0"/>
                </a:gradFill>
              </a:rPr>
              <a:t>Microsoft </a:t>
            </a:r>
            <a:r>
              <a:rPr lang="en-US" sz="900" dirty="0" smtClean="0">
                <a:gradFill>
                  <a:gsLst>
                    <a:gs pos="0">
                      <a:srgbClr val="FFFFFF"/>
                    </a:gs>
                    <a:gs pos="100000">
                      <a:srgbClr val="FFFFFF"/>
                    </a:gs>
                  </a:gsLst>
                  <a:lin ang="5400000" scaled="0"/>
                </a:gradFill>
              </a:rPr>
              <a:t>Corporation</a:t>
            </a:r>
            <a:r>
              <a:rPr lang="en-US" sz="1000" dirty="0" smtClean="0">
                <a:gradFill>
                  <a:gsLst>
                    <a:gs pos="0">
                      <a:srgbClr val="FFFFFF"/>
                    </a:gs>
                    <a:gs pos="100000">
                      <a:srgbClr val="FFFFFF"/>
                    </a:gs>
                  </a:gsLst>
                  <a:lin ang="5400000" scaled="0"/>
                </a:gradFill>
              </a:rPr>
              <a:t>. All rights reserved. RTM Content - Published </a:t>
            </a:r>
            <a:r>
              <a:rPr lang="en-US" sz="1000" baseline="0" dirty="0" smtClean="0">
                <a:gradFill>
                  <a:gsLst>
                    <a:gs pos="0">
                      <a:srgbClr val="FFFFFF"/>
                    </a:gs>
                    <a:gs pos="100000">
                      <a:srgbClr val="FFFFFF"/>
                    </a:gs>
                  </a:gsLst>
                  <a:lin ang="5400000" scaled="0"/>
                </a:gradFill>
              </a:rPr>
              <a:t>May </a:t>
            </a:r>
            <a:r>
              <a:rPr lang="en-US" sz="1000" dirty="0" smtClean="0">
                <a:gradFill>
                  <a:gsLst>
                    <a:gs pos="0">
                      <a:srgbClr val="FFFFFF"/>
                    </a:gs>
                    <a:gs pos="100000">
                      <a:srgbClr val="FFFFFF"/>
                    </a:gs>
                  </a:gsLst>
                  <a:lin ang="5400000" scaled="0"/>
                </a:gradFill>
              </a:rPr>
              <a:t>2010</a:t>
            </a:r>
          </a:p>
          <a:p>
            <a:pPr algn="l"/>
            <a:endParaRPr lang="en-US" sz="1000" dirty="0">
              <a:gradFill>
                <a:gsLst>
                  <a:gs pos="0">
                    <a:srgbClr val="FFFFFF"/>
                  </a:gs>
                  <a:gs pos="100000">
                    <a:srgbClr val="FFFFFF"/>
                  </a:gs>
                </a:gsLst>
                <a:lin ang="5400000" scaled="0"/>
              </a:gra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03" r:id="rId12"/>
    <p:sldLayoutId id="2147483704" r:id="rId13"/>
    <p:sldLayoutId id="2147483724" r:id="rId14"/>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userDrawn="1"/>
        </p:nvSpPr>
        <p:spPr>
          <a:xfrm>
            <a:off x="0" y="6604476"/>
            <a:ext cx="9144000"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©2010</a:t>
            </a:r>
            <a:r>
              <a:rPr lang="en-US" sz="1000" baseline="0" dirty="0" smtClean="0">
                <a:solidFill>
                  <a:schemeClr val="bg1"/>
                </a:solidFill>
              </a:rPr>
              <a:t> </a:t>
            </a:r>
            <a:r>
              <a:rPr lang="en-US" sz="1000" dirty="0" smtClean="0">
                <a:solidFill>
                  <a:schemeClr val="bg1"/>
                </a:solidFill>
              </a:rPr>
              <a:t>Microsoft </a:t>
            </a:r>
            <a:r>
              <a:rPr lang="en-US" sz="900" dirty="0" smtClean="0">
                <a:solidFill>
                  <a:schemeClr val="bg1"/>
                </a:solidFill>
              </a:rPr>
              <a:t>Corporation</a:t>
            </a:r>
            <a:r>
              <a:rPr lang="en-US" sz="1000" dirty="0" smtClean="0">
                <a:solidFill>
                  <a:schemeClr val="bg1"/>
                </a:solidFill>
              </a:rPr>
              <a:t>. All rights reserved. RTM Content - Published </a:t>
            </a:r>
            <a:r>
              <a:rPr lang="en-US" sz="1000" baseline="0" dirty="0" smtClean="0">
                <a:solidFill>
                  <a:schemeClr val="bg1"/>
                </a:solidFill>
              </a:rPr>
              <a:t>April </a:t>
            </a:r>
            <a:r>
              <a:rPr lang="en-US" sz="1000" dirty="0" smtClean="0">
                <a:solidFill>
                  <a:schemeClr val="bg1"/>
                </a:solidFill>
              </a:rPr>
              <a:t>2010</a:t>
            </a:r>
          </a:p>
        </p:txBody>
      </p:sp>
      <p:pic>
        <p:nvPicPr>
          <p:cNvPr id="1029" name="Picture 5" descr="C:\Users\vesaj\Pictures\SharePoint logos\ShrPt10_h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52000" y="6382800"/>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a:t>Anti Virus API </a:t>
            </a:r>
            <a:r>
              <a:rPr lang="en-US" dirty="0" smtClean="0"/>
              <a:t>Improvements</a:t>
            </a:r>
            <a:endParaRPr lang="en-GB" dirty="0"/>
          </a:p>
        </p:txBody>
      </p:sp>
      <p:sp>
        <p:nvSpPr>
          <p:cNvPr id="3" name="Text Placeholder 2"/>
          <p:cNvSpPr>
            <a:spLocks noGrp="1"/>
          </p:cNvSpPr>
          <p:nvPr>
            <p:ph type="body" sz="quarter" idx="10"/>
          </p:nvPr>
        </p:nvSpPr>
        <p:spPr>
          <a:xfrm>
            <a:off x="381000" y="1447799"/>
            <a:ext cx="8382000" cy="5022914"/>
          </a:xfrm>
        </p:spPr>
        <p:txBody>
          <a:bodyPr/>
          <a:lstStyle/>
          <a:p>
            <a:r>
              <a:rPr lang="en-GB" dirty="0" smtClean="0"/>
              <a:t>Updates to support new versions of antivirus for SharePoint 2010.</a:t>
            </a:r>
          </a:p>
          <a:p>
            <a:r>
              <a:rPr lang="en-GB" dirty="0" smtClean="0"/>
              <a:t>Enhanced UI detailing files with virus, blocked files etc</a:t>
            </a:r>
          </a:p>
          <a:p>
            <a:r>
              <a:rPr lang="en-GB" dirty="0" smtClean="0"/>
              <a:t>No longer all in one “bucket”</a:t>
            </a:r>
          </a:p>
          <a:p>
            <a:r>
              <a:rPr lang="en-GB" dirty="0" smtClean="0"/>
              <a:t>API now provides antivirus software with file details</a:t>
            </a:r>
          </a:p>
          <a:p>
            <a:r>
              <a:rPr lang="en-GB" dirty="0" smtClean="0"/>
              <a:t>Allows for Quarantine steps</a:t>
            </a:r>
          </a:p>
          <a:p>
            <a:r>
              <a:rPr lang="en-GB" dirty="0" smtClean="0"/>
              <a:t>Bypass option for large files</a:t>
            </a:r>
          </a:p>
          <a:p>
            <a:endParaRPr lang="en-GB" dirty="0"/>
          </a:p>
        </p:txBody>
      </p:sp>
    </p:spTree>
    <p:extLst>
      <p:ext uri="{BB962C8B-B14F-4D97-AF65-F5344CB8AC3E}">
        <p14:creationId xmlns:p14="http://schemas.microsoft.com/office/powerpoint/2010/main" val="7518987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a:t>Managed </a:t>
            </a:r>
            <a:r>
              <a:rPr lang="en-US" dirty="0" smtClean="0"/>
              <a:t>Accounts</a:t>
            </a:r>
            <a:endParaRPr lang="en-GB" dirty="0"/>
          </a:p>
        </p:txBody>
      </p:sp>
      <p:sp>
        <p:nvSpPr>
          <p:cNvPr id="3" name="Text Placeholder 2"/>
          <p:cNvSpPr>
            <a:spLocks noGrp="1"/>
          </p:cNvSpPr>
          <p:nvPr>
            <p:ph type="body" sz="quarter" idx="10"/>
          </p:nvPr>
        </p:nvSpPr>
        <p:spPr>
          <a:xfrm>
            <a:off x="381000" y="1447799"/>
            <a:ext cx="8382000" cy="4111895"/>
          </a:xfrm>
        </p:spPr>
        <p:txBody>
          <a:bodyPr/>
          <a:lstStyle/>
          <a:p>
            <a:r>
              <a:rPr lang="en-GB" sz="2800" dirty="0" smtClean="0"/>
              <a:t>Domain Accounts “registered” with SharePoint</a:t>
            </a:r>
          </a:p>
          <a:p>
            <a:pPr lvl="1"/>
            <a:r>
              <a:rPr lang="en-GB" sz="2400" dirty="0" smtClean="0"/>
              <a:t>Along with Built In accounts</a:t>
            </a:r>
          </a:p>
          <a:p>
            <a:r>
              <a:rPr lang="en-GB" sz="2800" dirty="0" smtClean="0"/>
              <a:t>Credentials validated during registration</a:t>
            </a:r>
          </a:p>
          <a:p>
            <a:r>
              <a:rPr lang="en-GB" sz="2800" dirty="0" smtClean="0"/>
              <a:t>Credentials can be modified post registration</a:t>
            </a:r>
          </a:p>
          <a:p>
            <a:r>
              <a:rPr lang="en-GB" sz="2800" dirty="0" smtClean="0"/>
              <a:t>Managed Account includes a description</a:t>
            </a:r>
          </a:p>
          <a:p>
            <a:r>
              <a:rPr lang="en-GB" sz="2800" dirty="0" smtClean="0"/>
              <a:t>Improves </a:t>
            </a:r>
          </a:p>
          <a:p>
            <a:pPr lvl="1"/>
            <a:r>
              <a:rPr lang="en-GB" sz="2400" dirty="0" smtClean="0"/>
              <a:t>Use within Central Admin (e.g. Creating new apps)</a:t>
            </a:r>
          </a:p>
          <a:p>
            <a:pPr lvl="1"/>
            <a:r>
              <a:rPr lang="en-GB" sz="2400" dirty="0" smtClean="0"/>
              <a:t>Eases “Service Account Granularity”</a:t>
            </a:r>
          </a:p>
          <a:p>
            <a:endParaRPr lang="en-GB" dirty="0"/>
          </a:p>
        </p:txBody>
      </p:sp>
    </p:spTree>
    <p:extLst>
      <p:ext uri="{BB962C8B-B14F-4D97-AF65-F5344CB8AC3E}">
        <p14:creationId xmlns:p14="http://schemas.microsoft.com/office/powerpoint/2010/main" val="133115287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Managed Accounts</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6" y="908720"/>
            <a:ext cx="717073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1883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Password Management</a:t>
            </a:r>
            <a:endParaRPr lang="en-GB" dirty="0"/>
          </a:p>
        </p:txBody>
      </p:sp>
      <p:sp>
        <p:nvSpPr>
          <p:cNvPr id="3" name="Text Placeholder 2"/>
          <p:cNvSpPr>
            <a:spLocks noGrp="1"/>
          </p:cNvSpPr>
          <p:nvPr>
            <p:ph type="body" sz="quarter" idx="10"/>
          </p:nvPr>
        </p:nvSpPr>
        <p:spPr>
          <a:xfrm>
            <a:off x="381000" y="1447799"/>
            <a:ext cx="8382000" cy="5909310"/>
          </a:xfrm>
        </p:spPr>
        <p:txBody>
          <a:bodyPr/>
          <a:lstStyle/>
          <a:p>
            <a:r>
              <a:rPr lang="en-GB" sz="2800" dirty="0" smtClean="0"/>
              <a:t>Managed Accounts enable Password Management</a:t>
            </a:r>
          </a:p>
          <a:p>
            <a:pPr lvl="1"/>
            <a:r>
              <a:rPr lang="en-GB" sz="2400" dirty="0" smtClean="0"/>
              <a:t>a.k.a. “Password Roll”</a:t>
            </a:r>
          </a:p>
          <a:p>
            <a:r>
              <a:rPr lang="en-GB" sz="2800" dirty="0" smtClean="0"/>
              <a:t>Can Detect Account Policies</a:t>
            </a:r>
          </a:p>
          <a:p>
            <a:pPr lvl="1"/>
            <a:r>
              <a:rPr lang="en-GB" sz="2400" dirty="0" smtClean="0"/>
              <a:t>Password changed X days before expiry</a:t>
            </a:r>
          </a:p>
          <a:p>
            <a:r>
              <a:rPr lang="en-GB" sz="2800" dirty="0" smtClean="0"/>
              <a:t>Email Notification</a:t>
            </a:r>
          </a:p>
          <a:p>
            <a:r>
              <a:rPr lang="en-GB" sz="2800" dirty="0" smtClean="0"/>
              <a:t>Automatic Change Schedule</a:t>
            </a:r>
          </a:p>
          <a:p>
            <a:r>
              <a:rPr lang="en-GB" sz="2800" dirty="0" smtClean="0"/>
              <a:t>Implemented as Timer Job</a:t>
            </a:r>
          </a:p>
          <a:p>
            <a:pPr lvl="1"/>
            <a:r>
              <a:rPr lang="en-GB" sz="2400" dirty="0" smtClean="0"/>
              <a:t>Wait time notifies services of impending change</a:t>
            </a:r>
          </a:p>
          <a:p>
            <a:r>
              <a:rPr lang="en-GB" sz="2800" dirty="0" smtClean="0"/>
              <a:t>Pass Phrase (</a:t>
            </a:r>
            <a:r>
              <a:rPr lang="en-GB" sz="2800" dirty="0" err="1" smtClean="0"/>
              <a:t>PSConfig</a:t>
            </a:r>
            <a:r>
              <a:rPr lang="en-GB" sz="2800" dirty="0" smtClean="0"/>
              <a:t>)</a:t>
            </a:r>
          </a:p>
          <a:p>
            <a:pPr lvl="1"/>
            <a:r>
              <a:rPr lang="en-GB" sz="2400" dirty="0" smtClean="0"/>
              <a:t>Allows credentials to be retrieved</a:t>
            </a:r>
          </a:p>
          <a:p>
            <a:r>
              <a:rPr lang="en-GB" sz="2800" dirty="0" smtClean="0"/>
              <a:t>Password Retrieval via custom code no longer possible!</a:t>
            </a:r>
          </a:p>
          <a:p>
            <a:endParaRPr lang="en-GB" dirty="0"/>
          </a:p>
        </p:txBody>
      </p:sp>
    </p:spTree>
    <p:extLst>
      <p:ext uri="{BB962C8B-B14F-4D97-AF65-F5344CB8AC3E}">
        <p14:creationId xmlns:p14="http://schemas.microsoft.com/office/powerpoint/2010/main" val="10618402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Password Management Settings</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585913"/>
            <a:ext cx="7485063" cy="3686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02408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Least Privilege Farms</a:t>
            </a:r>
            <a:endParaRPr lang="en-GB" dirty="0"/>
          </a:p>
        </p:txBody>
      </p:sp>
      <p:sp>
        <p:nvSpPr>
          <p:cNvPr id="3" name="Text Placeholder 2"/>
          <p:cNvSpPr>
            <a:spLocks noGrp="1"/>
          </p:cNvSpPr>
          <p:nvPr>
            <p:ph type="body" sz="quarter" idx="10"/>
          </p:nvPr>
        </p:nvSpPr>
        <p:spPr>
          <a:xfrm>
            <a:off x="381000" y="1447799"/>
            <a:ext cx="8382000" cy="3816429"/>
          </a:xfrm>
        </p:spPr>
        <p:txBody>
          <a:bodyPr/>
          <a:lstStyle/>
          <a:p>
            <a:r>
              <a:rPr lang="en-GB" sz="2800" dirty="0" smtClean="0"/>
              <a:t>Entirely possible and recommended</a:t>
            </a:r>
          </a:p>
          <a:p>
            <a:r>
              <a:rPr lang="en-GB" sz="2800" dirty="0" smtClean="0"/>
              <a:t>Very similar to SharePoint 2007</a:t>
            </a:r>
          </a:p>
          <a:p>
            <a:r>
              <a:rPr lang="en-GB" sz="2800" dirty="0" smtClean="0"/>
              <a:t>More User and Service granularity</a:t>
            </a:r>
          </a:p>
          <a:p>
            <a:pPr lvl="1"/>
            <a:r>
              <a:rPr lang="en-GB" sz="2400" dirty="0" smtClean="0"/>
              <a:t>Tenant Admin, Enhanced Farm Admin, Service Accounts</a:t>
            </a:r>
          </a:p>
          <a:p>
            <a:r>
              <a:rPr lang="en-GB" sz="2800" dirty="0" smtClean="0"/>
              <a:t>Password Management reduces burden significantly</a:t>
            </a:r>
          </a:p>
          <a:p>
            <a:pPr lvl="1"/>
            <a:r>
              <a:rPr lang="en-GB" sz="2400" dirty="0" smtClean="0"/>
              <a:t>Most common reason given not to deploy 2007 using Least Privilege</a:t>
            </a:r>
          </a:p>
          <a:p>
            <a:r>
              <a:rPr lang="en-GB" sz="2800" dirty="0" smtClean="0"/>
              <a:t>New SQL Role: </a:t>
            </a:r>
            <a:r>
              <a:rPr lang="en-US" sz="2800" dirty="0" smtClean="0"/>
              <a:t>SHAREPOINT_SHELL_ACCESS</a:t>
            </a:r>
            <a:endParaRPr lang="en-GB" sz="2800" dirty="0"/>
          </a:p>
        </p:txBody>
      </p:sp>
    </p:spTree>
    <p:extLst>
      <p:ext uri="{BB962C8B-B14F-4D97-AF65-F5344CB8AC3E}">
        <p14:creationId xmlns:p14="http://schemas.microsoft.com/office/powerpoint/2010/main" val="20188015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Shell Access Account</a:t>
            </a:r>
          </a:p>
        </p:txBody>
      </p:sp>
      <p:pic>
        <p:nvPicPr>
          <p:cNvPr id="4098" name="Picture 2" descr="http://blogs.msdn.com/blogfiles/sharepoint/WindowsLiveWriter/SharePoint2010_13F16/image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038600"/>
            <a:ext cx="16732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gideon\Desktop\powershe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057400"/>
            <a:ext cx="1676400" cy="8470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2" descr="Server SQL database"/>
          <p:cNvPicPr>
            <a:picLocks noChangeAspect="1" noChangeArrowheads="1"/>
          </p:cNvPicPr>
          <p:nvPr/>
        </p:nvPicPr>
        <p:blipFill>
          <a:blip r:embed="rId5" cstate="print"/>
          <a:srcRect/>
          <a:stretch>
            <a:fillRect/>
          </a:stretch>
        </p:blipFill>
        <p:spPr bwMode="auto">
          <a:xfrm>
            <a:off x="7467600" y="2971800"/>
            <a:ext cx="909638" cy="1295833"/>
          </a:xfrm>
          <a:prstGeom prst="rect">
            <a:avLst/>
          </a:prstGeom>
          <a:noFill/>
          <a:ln w="9525">
            <a:noFill/>
            <a:miter lim="800000"/>
            <a:headEnd/>
            <a:tailEnd/>
          </a:ln>
        </p:spPr>
      </p:pic>
      <p:pic>
        <p:nvPicPr>
          <p:cNvPr id="8" name="Picture 42" descr="Server SQL database"/>
          <p:cNvPicPr>
            <a:picLocks noChangeAspect="1" noChangeArrowheads="1"/>
          </p:cNvPicPr>
          <p:nvPr/>
        </p:nvPicPr>
        <p:blipFill>
          <a:blip r:embed="rId5" cstate="print"/>
          <a:srcRect/>
          <a:stretch>
            <a:fillRect/>
          </a:stretch>
        </p:blipFill>
        <p:spPr bwMode="auto">
          <a:xfrm>
            <a:off x="7315200" y="2742767"/>
            <a:ext cx="909638" cy="1295833"/>
          </a:xfrm>
          <a:prstGeom prst="rect">
            <a:avLst/>
          </a:prstGeom>
          <a:noFill/>
          <a:ln w="9525">
            <a:noFill/>
            <a:miter lim="800000"/>
            <a:headEnd/>
            <a:tailEnd/>
          </a:ln>
        </p:spPr>
      </p:pic>
      <p:pic>
        <p:nvPicPr>
          <p:cNvPr id="9" name="Picture 42" descr="Server SQL database"/>
          <p:cNvPicPr>
            <a:picLocks noChangeAspect="1" noChangeArrowheads="1"/>
          </p:cNvPicPr>
          <p:nvPr/>
        </p:nvPicPr>
        <p:blipFill>
          <a:blip r:embed="rId5" cstate="print"/>
          <a:srcRect/>
          <a:stretch>
            <a:fillRect/>
          </a:stretch>
        </p:blipFill>
        <p:spPr bwMode="auto">
          <a:xfrm>
            <a:off x="7162800" y="2590800"/>
            <a:ext cx="909638" cy="1295833"/>
          </a:xfrm>
          <a:prstGeom prst="rect">
            <a:avLst/>
          </a:prstGeom>
          <a:noFill/>
          <a:ln w="9525">
            <a:noFill/>
            <a:miter lim="800000"/>
            <a:headEnd/>
            <a:tailEnd/>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981200"/>
            <a:ext cx="647700" cy="776018"/>
          </a:xfrm>
          <a:prstGeom prst="rect">
            <a:avLst/>
          </a:prstGeom>
        </p:spPr>
      </p:pic>
      <p:pic>
        <p:nvPicPr>
          <p:cNvPr id="11" name="Picture 2" descr="D:\Docs\MCM\Raw\logos\_WINDOWS SERVER ICONS\Media\CD DVD Drive read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378" y="2482750"/>
            <a:ext cx="408447" cy="3366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4419600"/>
            <a:ext cx="559981" cy="762000"/>
          </a:xfrm>
          <a:prstGeom prst="rect">
            <a:avLst/>
          </a:prstGeom>
        </p:spPr>
      </p:pic>
      <p:sp>
        <p:nvSpPr>
          <p:cNvPr id="5" name="Right Arrow 4"/>
          <p:cNvSpPr/>
          <p:nvPr/>
        </p:nvSpPr>
        <p:spPr bwMode="auto">
          <a:xfrm>
            <a:off x="1828800" y="2362200"/>
            <a:ext cx="990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4" name="Right Arrow 13"/>
          <p:cNvSpPr/>
          <p:nvPr/>
        </p:nvSpPr>
        <p:spPr bwMode="auto">
          <a:xfrm>
            <a:off x="1828800" y="4724400"/>
            <a:ext cx="990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5" name="Right Arrow 14"/>
          <p:cNvSpPr/>
          <p:nvPr/>
        </p:nvSpPr>
        <p:spPr bwMode="auto">
          <a:xfrm rot="2251439">
            <a:off x="1699460" y="3358330"/>
            <a:ext cx="139868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6" name="Right Arrow 15"/>
          <p:cNvSpPr/>
          <p:nvPr/>
        </p:nvSpPr>
        <p:spPr bwMode="auto">
          <a:xfrm rot="19473547">
            <a:off x="1756620" y="3358330"/>
            <a:ext cx="139868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7" name="Right Arrow 16"/>
          <p:cNvSpPr/>
          <p:nvPr/>
        </p:nvSpPr>
        <p:spPr bwMode="auto">
          <a:xfrm rot="1269855">
            <a:off x="5053531" y="2756632"/>
            <a:ext cx="139868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8" name="Right Arrow 17"/>
          <p:cNvSpPr/>
          <p:nvPr/>
        </p:nvSpPr>
        <p:spPr bwMode="auto">
          <a:xfrm rot="19805661">
            <a:off x="5309916" y="3958682"/>
            <a:ext cx="139868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20" name="Picture 5" descr="D:\Docs\MCM\Raw\logos\_WINDOWS SERVER ICONS\Symbols\Checkmark check green okay ok approv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3599" y="2136779"/>
            <a:ext cx="441002" cy="5302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D:\Docs\MCM\Raw\logos\_WINDOWS SERVER ICONS\Symbols\Checkmark check green okay ok approv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2433677"/>
            <a:ext cx="441002" cy="5302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D:\Docs\MCM\Raw\logos\_WINDOWS SERVER ICONS\Symbols\Checkmark check green okay ok approv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8755" y="3792451"/>
            <a:ext cx="441002" cy="5302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D:\Docs\MCM\Raw\logos\_WINDOWS SERVER ICONS\Symbols\Checkmark check green okay ok approv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3599" y="4498979"/>
            <a:ext cx="441002" cy="5302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D:\Docs\MCM\Raw\logos\_WINDOWS SERVER ICONS\Symbols\Checkmark check green okay ok approv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5459" y="3100081"/>
            <a:ext cx="441002" cy="5302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D:\Docs\MCM\Raw\logos\_WINDOWS SERVER ICONS\Symbols\X don't no not okay approved ba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2667000"/>
            <a:ext cx="501372" cy="45194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743200" y="1512332"/>
            <a:ext cx="2819400"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Add-</a:t>
            </a:r>
            <a:r>
              <a:rPr lang="en-US" sz="2400" dirty="0" err="1" smtClean="0">
                <a:gradFill>
                  <a:gsLst>
                    <a:gs pos="0">
                      <a:schemeClr val="tx1"/>
                    </a:gs>
                    <a:gs pos="86000">
                      <a:schemeClr val="tx1"/>
                    </a:gs>
                  </a:gsLst>
                  <a:lin ang="5400000" scaled="0"/>
                </a:gradFill>
              </a:rPr>
              <a:t>SPShellAdmin</a:t>
            </a:r>
            <a:endParaRPr lang="en-US" sz="2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223868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20"/>
                                        </p:tgtEl>
                                      </p:cBhvr>
                                    </p:animEffect>
                                    <p:set>
                                      <p:cBhvr>
                                        <p:cTn id="37" dur="1" fill="hold">
                                          <p:stCondLst>
                                            <p:cond delay="1999"/>
                                          </p:stCondLst>
                                        </p:cTn>
                                        <p:tgtEl>
                                          <p:spTgt spid="20"/>
                                        </p:tgtEl>
                                        <p:attrNameLst>
                                          <p:attrName>style.visibility</p:attrName>
                                        </p:attrNameLst>
                                      </p:cBhvr>
                                      <p:to>
                                        <p:strVal val="hidden"/>
                                      </p:to>
                                    </p:set>
                                  </p:childTnLst>
                                </p:cTn>
                              </p:par>
                              <p:par>
                                <p:cTn id="38" presetID="6" presetClass="exit" presetSubtype="32" fill="hold" grpId="1" nodeType="withEffect">
                                  <p:stCondLst>
                                    <p:cond delay="0"/>
                                  </p:stCondLst>
                                  <p:childTnLst>
                                    <p:animEffect transition="out" filter="circle(out)">
                                      <p:cBhvr>
                                        <p:cTn id="39" dur="2000"/>
                                        <p:tgtEl>
                                          <p:spTgt spid="5"/>
                                        </p:tgtEl>
                                      </p:cBhvr>
                                    </p:animEffect>
                                    <p:set>
                                      <p:cBhvr>
                                        <p:cTn id="40" dur="1" fill="hold">
                                          <p:stCondLst>
                                            <p:cond delay="1999"/>
                                          </p:stCondLst>
                                        </p:cTn>
                                        <p:tgtEl>
                                          <p:spTgt spid="5"/>
                                        </p:tgtEl>
                                        <p:attrNameLst>
                                          <p:attrName>style.visibility</p:attrName>
                                        </p:attrNameLst>
                                      </p:cBhvr>
                                      <p:to>
                                        <p:strVal val="hidden"/>
                                      </p:to>
                                    </p:set>
                                  </p:childTnLst>
                                </p:cTn>
                              </p:par>
                              <p:par>
                                <p:cTn id="41" presetID="6" presetClass="exit" presetSubtype="32" fill="hold" grpId="1" nodeType="withEffect">
                                  <p:stCondLst>
                                    <p:cond delay="0"/>
                                  </p:stCondLst>
                                  <p:childTnLst>
                                    <p:animEffect transition="out" filter="circle(out)">
                                      <p:cBhvr>
                                        <p:cTn id="42" dur="2000"/>
                                        <p:tgtEl>
                                          <p:spTgt spid="17"/>
                                        </p:tgtEl>
                                      </p:cBhvr>
                                    </p:animEffect>
                                    <p:set>
                                      <p:cBhvr>
                                        <p:cTn id="43" dur="1" fill="hold">
                                          <p:stCondLst>
                                            <p:cond delay="1999"/>
                                          </p:stCondLst>
                                        </p:cTn>
                                        <p:tgtEl>
                                          <p:spTgt spid="17"/>
                                        </p:tgtEl>
                                        <p:attrNameLst>
                                          <p:attrName>style.visibility</p:attrName>
                                        </p:attrNameLst>
                                      </p:cBhvr>
                                      <p:to>
                                        <p:strVal val="hidden"/>
                                      </p:to>
                                    </p:set>
                                  </p:childTnLst>
                                </p:cTn>
                              </p:par>
                              <p:par>
                                <p:cTn id="44" presetID="6" presetClass="exit" presetSubtype="32" fill="hold" nodeType="withEffect">
                                  <p:stCondLst>
                                    <p:cond delay="0"/>
                                  </p:stCondLst>
                                  <p:childTnLst>
                                    <p:animEffect transition="out" filter="circle(out)">
                                      <p:cBhvr>
                                        <p:cTn id="45" dur="2000"/>
                                        <p:tgtEl>
                                          <p:spTgt spid="21"/>
                                        </p:tgtEl>
                                      </p:cBhvr>
                                    </p:animEffect>
                                    <p:set>
                                      <p:cBhvr>
                                        <p:cTn id="46" dur="1" fill="hold">
                                          <p:stCondLst>
                                            <p:cond delay="1999"/>
                                          </p:stCondLst>
                                        </p:cTn>
                                        <p:tgtEl>
                                          <p:spTgt spid="21"/>
                                        </p:tgtEl>
                                        <p:attrNameLst>
                                          <p:attrName>style.visibility</p:attrName>
                                        </p:attrNameLst>
                                      </p:cBhvr>
                                      <p:to>
                                        <p:strVal val="hidden"/>
                                      </p:to>
                                    </p:set>
                                  </p:childTnLst>
                                </p:cTn>
                              </p:par>
                              <p:par>
                                <p:cTn id="47" presetID="6" presetClass="exit" presetSubtype="32" fill="hold" grpId="1" nodeType="withEffect">
                                  <p:stCondLst>
                                    <p:cond delay="0"/>
                                  </p:stCondLst>
                                  <p:childTnLst>
                                    <p:animEffect transition="out" filter="circle(out)">
                                      <p:cBhvr>
                                        <p:cTn id="48" dur="2000"/>
                                        <p:tgtEl>
                                          <p:spTgt spid="15"/>
                                        </p:tgtEl>
                                      </p:cBhvr>
                                    </p:animEffect>
                                    <p:set>
                                      <p:cBhvr>
                                        <p:cTn id="49" dur="1" fill="hold">
                                          <p:stCondLst>
                                            <p:cond delay="1999"/>
                                          </p:stCondLst>
                                        </p:cTn>
                                        <p:tgtEl>
                                          <p:spTgt spid="15"/>
                                        </p:tgtEl>
                                        <p:attrNameLst>
                                          <p:attrName>style.visibility</p:attrName>
                                        </p:attrNameLst>
                                      </p:cBhvr>
                                      <p:to>
                                        <p:strVal val="hidden"/>
                                      </p:to>
                                    </p:set>
                                  </p:childTnLst>
                                </p:cTn>
                              </p:par>
                              <p:par>
                                <p:cTn id="50" presetID="6" presetClass="exit" presetSubtype="32" fill="hold" grpId="1" nodeType="withEffect">
                                  <p:stCondLst>
                                    <p:cond delay="0"/>
                                  </p:stCondLst>
                                  <p:childTnLst>
                                    <p:animEffect transition="out" filter="circle(out)">
                                      <p:cBhvr>
                                        <p:cTn id="51" dur="2000"/>
                                        <p:tgtEl>
                                          <p:spTgt spid="18"/>
                                        </p:tgtEl>
                                      </p:cBhvr>
                                    </p:animEffect>
                                    <p:set>
                                      <p:cBhvr>
                                        <p:cTn id="52" dur="1" fill="hold">
                                          <p:stCondLst>
                                            <p:cond delay="1999"/>
                                          </p:stCondLst>
                                        </p:cTn>
                                        <p:tgtEl>
                                          <p:spTgt spid="18"/>
                                        </p:tgtEl>
                                        <p:attrNameLst>
                                          <p:attrName>style.visibility</p:attrName>
                                        </p:attrNameLst>
                                      </p:cBhvr>
                                      <p:to>
                                        <p:strVal val="hidden"/>
                                      </p:to>
                                    </p:set>
                                  </p:childTnLst>
                                </p:cTn>
                              </p:par>
                              <p:par>
                                <p:cTn id="53" presetID="6" presetClass="exit" presetSubtype="32" fill="hold" nodeType="withEffect">
                                  <p:stCondLst>
                                    <p:cond delay="0"/>
                                  </p:stCondLst>
                                  <p:childTnLst>
                                    <p:animEffect transition="out" filter="circle(out)">
                                      <p:cBhvr>
                                        <p:cTn id="54" dur="2000"/>
                                        <p:tgtEl>
                                          <p:spTgt spid="22"/>
                                        </p:tgtEl>
                                      </p:cBhvr>
                                    </p:animEffect>
                                    <p:set>
                                      <p:cBhvr>
                                        <p:cTn id="55" dur="1" fill="hold">
                                          <p:stCondLst>
                                            <p:cond delay="1999"/>
                                          </p:stCondLst>
                                        </p:cTn>
                                        <p:tgtEl>
                                          <p:spTgt spid="22"/>
                                        </p:tgtEl>
                                        <p:attrNameLst>
                                          <p:attrName>style.visibility</p:attrName>
                                        </p:attrNameLst>
                                      </p:cBhvr>
                                      <p:to>
                                        <p:strVal val="hidden"/>
                                      </p:to>
                                    </p:set>
                                  </p:childTnLst>
                                </p:cTn>
                              </p:par>
                              <p:par>
                                <p:cTn id="56" presetID="6" presetClass="exit" presetSubtype="32" fill="hold" nodeType="withEffect">
                                  <p:stCondLst>
                                    <p:cond delay="0"/>
                                  </p:stCondLst>
                                  <p:childTnLst>
                                    <p:animEffect transition="out" filter="circle(out)">
                                      <p:cBhvr>
                                        <p:cTn id="57" dur="2000"/>
                                        <p:tgtEl>
                                          <p:spTgt spid="25"/>
                                        </p:tgtEl>
                                      </p:cBhvr>
                                    </p:animEffect>
                                    <p:set>
                                      <p:cBhvr>
                                        <p:cTn id="58" dur="1" fill="hold">
                                          <p:stCondLst>
                                            <p:cond delay="1999"/>
                                          </p:stCondLst>
                                        </p:cTn>
                                        <p:tgtEl>
                                          <p:spTgt spid="25"/>
                                        </p:tgtEl>
                                        <p:attrNameLst>
                                          <p:attrName>style.visibility</p:attrName>
                                        </p:attrNameLst>
                                      </p:cBhvr>
                                      <p:to>
                                        <p:strVal val="hidden"/>
                                      </p:to>
                                    </p:se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childTnLst>
                                </p:cTn>
                              </p:par>
                              <p:par>
                                <p:cTn id="63" presetID="10" presetClass="entr" presetSubtype="0" fill="hold" grpId="2"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childTnLst>
                                </p:cTn>
                              </p:par>
                            </p:childTnLst>
                          </p:cTn>
                        </p:par>
                        <p:par>
                          <p:cTn id="66" fill="hold">
                            <p:stCondLst>
                              <p:cond delay="3000"/>
                            </p:stCondLst>
                            <p:childTnLst>
                              <p:par>
                                <p:cTn id="67" presetID="10" presetClass="entr" presetSubtype="0"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childTnLst>
                                </p:cTn>
                              </p:par>
                              <p:par>
                                <p:cTn id="70" presetID="10"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2"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childTnLst>
                                </p:cTn>
                              </p:par>
                              <p:par>
                                <p:cTn id="85" presetID="10" presetClass="entr" presetSubtype="0"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2"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500"/>
                                        <p:tgtEl>
                                          <p:spTgt spid="5"/>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Effect transition="in" filter="fade">
                                      <p:cBhvr>
                                        <p:cTn id="102" dur="500"/>
                                        <p:tgtEl>
                                          <p:spTgt spid="13"/>
                                        </p:tgtEl>
                                      </p:cBhvr>
                                    </p:animEffect>
                                  </p:childTnLst>
                                </p:cTn>
                              </p:par>
                            </p:childTnLst>
                          </p:cTn>
                        </p:par>
                        <p:par>
                          <p:cTn id="103" fill="hold">
                            <p:stCondLst>
                              <p:cond delay="2000"/>
                            </p:stCondLst>
                            <p:childTnLst>
                              <p:par>
                                <p:cTn id="104" presetID="6" presetClass="exit" presetSubtype="32" fill="hold" nodeType="afterEffect">
                                  <p:stCondLst>
                                    <p:cond delay="0"/>
                                  </p:stCondLst>
                                  <p:childTnLst>
                                    <p:animEffect transition="out" filter="circle(out)">
                                      <p:cBhvr>
                                        <p:cTn id="105" dur="1000"/>
                                        <p:tgtEl>
                                          <p:spTgt spid="26"/>
                                        </p:tgtEl>
                                      </p:cBhvr>
                                    </p:animEffect>
                                    <p:set>
                                      <p:cBhvr>
                                        <p:cTn id="106" dur="1" fill="hold">
                                          <p:stCondLst>
                                            <p:cond delay="999"/>
                                          </p:stCondLst>
                                        </p:cTn>
                                        <p:tgtEl>
                                          <p:spTgt spid="26"/>
                                        </p:tgtEl>
                                        <p:attrNameLst>
                                          <p:attrName>style.visibility</p:attrName>
                                        </p:attrNameLst>
                                      </p:cBhvr>
                                      <p:to>
                                        <p:strVal val="hidden"/>
                                      </p:to>
                                    </p:set>
                                  </p:childTnLst>
                                </p:cTn>
                              </p:par>
                            </p:childTnLst>
                          </p:cTn>
                        </p:par>
                        <p:par>
                          <p:cTn id="107" fill="hold">
                            <p:stCondLst>
                              <p:cond delay="3000"/>
                            </p:stCondLst>
                            <p:childTnLst>
                              <p:par>
                                <p:cTn id="108" presetID="10" presetClass="entr" presetSubtype="0" fill="hold" nodeType="after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14" grpId="0" animBg="1"/>
      <p:bldP spid="15" grpId="0" animBg="1"/>
      <p:bldP spid="15" grpId="1" animBg="1"/>
      <p:bldP spid="16" grpId="0" animBg="1"/>
      <p:bldP spid="17" grpId="0" animBg="1"/>
      <p:bldP spid="17" grpId="1" animBg="1"/>
      <p:bldP spid="17" grpId="2" animBg="1"/>
      <p:bldP spid="18" grpId="0" animBg="1"/>
      <p:bldP spid="18" grpId="1" animBg="1"/>
      <p:bldP spid="18" grpId="2"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 Server Communications</a:t>
            </a:r>
            <a:endParaRPr lang="en-GB" dirty="0"/>
          </a:p>
        </p:txBody>
      </p:sp>
      <p:sp>
        <p:nvSpPr>
          <p:cNvPr id="3" name="Text Placeholder 2"/>
          <p:cNvSpPr>
            <a:spLocks noGrp="1"/>
          </p:cNvSpPr>
          <p:nvPr>
            <p:ph type="body" sz="quarter" idx="10"/>
          </p:nvPr>
        </p:nvSpPr>
        <p:spPr>
          <a:xfrm>
            <a:off x="381000" y="1447799"/>
            <a:ext cx="8382000" cy="2000548"/>
          </a:xfrm>
        </p:spPr>
        <p:txBody>
          <a:bodyPr/>
          <a:lstStyle/>
          <a:p>
            <a:r>
              <a:rPr lang="en-GB" dirty="0" smtClean="0"/>
              <a:t>Very similar to SharePoint 2007</a:t>
            </a:r>
          </a:p>
          <a:p>
            <a:r>
              <a:rPr lang="en-GB" dirty="0" smtClean="0"/>
              <a:t>Shared Services now uses:</a:t>
            </a:r>
          </a:p>
          <a:p>
            <a:pPr lvl="1"/>
            <a:r>
              <a:rPr lang="en-GB" dirty="0" smtClean="0"/>
              <a:t>32843, 32844</a:t>
            </a:r>
          </a:p>
          <a:p>
            <a:r>
              <a:rPr lang="en-GB" dirty="0" smtClean="0"/>
              <a:t>Watch out for self signed SSL Cert issues</a:t>
            </a:r>
          </a:p>
        </p:txBody>
      </p:sp>
    </p:spTree>
    <p:extLst>
      <p:ext uri="{BB962C8B-B14F-4D97-AF65-F5344CB8AC3E}">
        <p14:creationId xmlns:p14="http://schemas.microsoft.com/office/powerpoint/2010/main" val="46829854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Web Server Port Requirements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878002"/>
              </p:ext>
            </p:extLst>
          </p:nvPr>
        </p:nvGraphicFramePr>
        <p:xfrm>
          <a:off x="964277" y="1412873"/>
          <a:ext cx="2845723" cy="2695364"/>
        </p:xfrm>
        <a:graphic>
          <a:graphicData uri="http://schemas.openxmlformats.org/drawingml/2006/table">
            <a:tbl>
              <a:tblPr firstRow="1" bandRow="1">
                <a:effectLst>
                  <a:innerShdw blurRad="63500" dist="50800" dir="18900000">
                    <a:prstClr val="black">
                      <a:alpha val="50000"/>
                    </a:prstClr>
                  </a:innerShdw>
                </a:effectLst>
                <a:tableStyleId>{3C2FFA5D-87B4-456A-9821-1D502468CF0F}</a:tableStyleId>
              </a:tblPr>
              <a:tblGrid>
                <a:gridCol w="1066800"/>
                <a:gridCol w="914400"/>
                <a:gridCol w="864523"/>
              </a:tblGrid>
              <a:tr h="401165">
                <a:tc gridSpan="3">
                  <a:txBody>
                    <a:bodyPr/>
                    <a:lstStyle/>
                    <a:p>
                      <a:r>
                        <a:rPr lang="en-US" dirty="0" smtClean="0"/>
                        <a:t>External</a:t>
                      </a:r>
                      <a:r>
                        <a:rPr lang="en-US" baseline="0" dirty="0" smtClean="0"/>
                        <a:t> Communications</a:t>
                      </a:r>
                      <a:endParaRPr lang="en-US" dirty="0"/>
                    </a:p>
                  </a:txBody>
                  <a:tcPr/>
                </a:tc>
                <a:tc hMerge="1">
                  <a:txBody>
                    <a:bodyPr/>
                    <a:lstStyle/>
                    <a:p>
                      <a:endParaRPr lang="en-US"/>
                    </a:p>
                  </a:txBody>
                  <a:tcPr/>
                </a:tc>
                <a:tc hMerge="1">
                  <a:txBody>
                    <a:bodyPr/>
                    <a:lstStyle/>
                    <a:p>
                      <a:endParaRPr lang="en-US"/>
                    </a:p>
                  </a:txBody>
                  <a:tcPr/>
                </a:tc>
              </a:tr>
              <a:tr h="401165">
                <a:tc>
                  <a:txBody>
                    <a:bodyPr/>
                    <a:lstStyle/>
                    <a:p>
                      <a:r>
                        <a:rPr lang="en-US" dirty="0" smtClean="0"/>
                        <a:t>Protocol</a:t>
                      </a:r>
                      <a:endParaRPr lang="en-US" dirty="0"/>
                    </a:p>
                  </a:txBody>
                  <a:tcPr/>
                </a:tc>
                <a:tc>
                  <a:txBody>
                    <a:bodyPr/>
                    <a:lstStyle/>
                    <a:p>
                      <a:r>
                        <a:rPr lang="en-US" dirty="0" smtClean="0"/>
                        <a:t>Port</a:t>
                      </a:r>
                      <a:endParaRPr lang="en-US" dirty="0"/>
                    </a:p>
                  </a:txBody>
                  <a:tcPr/>
                </a:tc>
                <a:tc>
                  <a:txBody>
                    <a:bodyPr/>
                    <a:lstStyle/>
                    <a:p>
                      <a:r>
                        <a:rPr lang="en-US" dirty="0" smtClean="0"/>
                        <a:t>Type</a:t>
                      </a:r>
                      <a:endParaRPr lang="en-US" dirty="0"/>
                    </a:p>
                  </a:txBody>
                  <a:tcPr/>
                </a:tc>
              </a:tr>
              <a:tr h="626477">
                <a:tc>
                  <a:txBody>
                    <a:bodyPr/>
                    <a:lstStyle/>
                    <a:p>
                      <a:r>
                        <a:rPr lang="en-US" sz="1600" dirty="0" smtClean="0"/>
                        <a:t>HTTP</a:t>
                      </a:r>
                      <a:endParaRPr lang="en-US" sz="1600" dirty="0"/>
                    </a:p>
                  </a:txBody>
                  <a:tcPr/>
                </a:tc>
                <a:tc>
                  <a:txBody>
                    <a:bodyPr/>
                    <a:lstStyle/>
                    <a:p>
                      <a:r>
                        <a:rPr lang="en-US" sz="1600" dirty="0" smtClean="0"/>
                        <a:t>80</a:t>
                      </a:r>
                      <a:endParaRPr lang="en-US" sz="1600" dirty="0"/>
                    </a:p>
                  </a:txBody>
                  <a:tcPr/>
                </a:tc>
                <a:tc>
                  <a:txBody>
                    <a:bodyPr/>
                    <a:lstStyle/>
                    <a:p>
                      <a:r>
                        <a:rPr lang="en-US" sz="1600" dirty="0" smtClean="0"/>
                        <a:t>TCP</a:t>
                      </a:r>
                      <a:endParaRPr lang="en-US" sz="1600" dirty="0"/>
                    </a:p>
                  </a:txBody>
                  <a:tcPr/>
                </a:tc>
              </a:tr>
              <a:tr h="401165">
                <a:tc>
                  <a:txBody>
                    <a:bodyPr/>
                    <a:lstStyle/>
                    <a:p>
                      <a:r>
                        <a:rPr lang="en-US" sz="1600" dirty="0" smtClean="0"/>
                        <a:t>HTTPS</a:t>
                      </a:r>
                      <a:endParaRPr lang="en-US" sz="1600" dirty="0"/>
                    </a:p>
                  </a:txBody>
                  <a:tcPr/>
                </a:tc>
                <a:tc>
                  <a:txBody>
                    <a:bodyPr/>
                    <a:lstStyle/>
                    <a:p>
                      <a:r>
                        <a:rPr lang="en-US" sz="1600" dirty="0" smtClean="0"/>
                        <a:t>443</a:t>
                      </a:r>
                      <a:endParaRPr lang="en-US" sz="1600" dirty="0"/>
                    </a:p>
                  </a:txBody>
                  <a:tcPr/>
                </a:tc>
                <a:tc>
                  <a:txBody>
                    <a:bodyPr/>
                    <a:lstStyle/>
                    <a:p>
                      <a:r>
                        <a:rPr lang="en-US" sz="1600" dirty="0" smtClean="0"/>
                        <a:t>TCP</a:t>
                      </a:r>
                      <a:endParaRPr lang="en-US" sz="1600" dirty="0"/>
                    </a:p>
                  </a:txBody>
                  <a:tcPr/>
                </a:tc>
              </a:tr>
              <a:tr h="626477">
                <a:tc>
                  <a:txBody>
                    <a:bodyPr/>
                    <a:lstStyle/>
                    <a:p>
                      <a:r>
                        <a:rPr lang="en-US" sz="1600" dirty="0" smtClean="0"/>
                        <a:t>SMTP</a:t>
                      </a:r>
                      <a:endParaRPr lang="en-US" sz="1600" dirty="0"/>
                    </a:p>
                  </a:txBody>
                  <a:tcPr/>
                </a:tc>
                <a:tc>
                  <a:txBody>
                    <a:bodyPr/>
                    <a:lstStyle/>
                    <a:p>
                      <a:r>
                        <a:rPr lang="en-US" sz="1600" dirty="0" smtClean="0"/>
                        <a:t>25</a:t>
                      </a:r>
                      <a:endParaRPr lang="en-US" sz="1600" dirty="0"/>
                    </a:p>
                  </a:txBody>
                  <a:tcPr/>
                </a:tc>
                <a:tc>
                  <a:txBody>
                    <a:bodyPr/>
                    <a:lstStyle/>
                    <a:p>
                      <a:r>
                        <a:rPr lang="en-US" sz="1600" dirty="0" smtClean="0"/>
                        <a:t>TCP</a:t>
                      </a:r>
                      <a:endParaRPr lang="en-US" sz="1600" dirty="0"/>
                    </a:p>
                  </a:txBody>
                  <a:tcPr/>
                </a:tc>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249343719"/>
              </p:ext>
            </p:extLst>
          </p:nvPr>
        </p:nvGraphicFramePr>
        <p:xfrm>
          <a:off x="4572000" y="1412777"/>
          <a:ext cx="3505199" cy="2643340"/>
        </p:xfrm>
        <a:graphic>
          <a:graphicData uri="http://schemas.openxmlformats.org/drawingml/2006/table">
            <a:tbl>
              <a:tblPr firstRow="1" bandRow="1">
                <a:effectLst>
                  <a:innerShdw blurRad="63500" dist="50800" dir="18900000">
                    <a:prstClr val="black">
                      <a:alpha val="50000"/>
                    </a:prstClr>
                  </a:innerShdw>
                </a:effectLst>
                <a:tableStyleId>{3C2FFA5D-87B4-456A-9821-1D502468CF0F}</a:tableStyleId>
              </a:tblPr>
              <a:tblGrid>
                <a:gridCol w="1419828"/>
                <a:gridCol w="1020501"/>
                <a:gridCol w="1064870"/>
              </a:tblGrid>
              <a:tr h="423434">
                <a:tc gridSpan="3">
                  <a:txBody>
                    <a:bodyPr/>
                    <a:lstStyle/>
                    <a:p>
                      <a:r>
                        <a:rPr lang="en-US" baseline="0" dirty="0" smtClean="0"/>
                        <a:t>Internal Communications</a:t>
                      </a:r>
                      <a:endParaRPr lang="en-US" dirty="0"/>
                    </a:p>
                  </a:txBody>
                  <a:tcPr/>
                </a:tc>
                <a:tc hMerge="1">
                  <a:txBody>
                    <a:bodyPr/>
                    <a:lstStyle/>
                    <a:p>
                      <a:endParaRPr lang="en-US"/>
                    </a:p>
                  </a:txBody>
                  <a:tcPr/>
                </a:tc>
                <a:tc hMerge="1">
                  <a:txBody>
                    <a:bodyPr/>
                    <a:lstStyle/>
                    <a:p>
                      <a:endParaRPr lang="en-US"/>
                    </a:p>
                  </a:txBody>
                  <a:tcPr/>
                </a:tc>
              </a:tr>
              <a:tr h="423434">
                <a:tc>
                  <a:txBody>
                    <a:bodyPr/>
                    <a:lstStyle/>
                    <a:p>
                      <a:r>
                        <a:rPr lang="en-US" dirty="0" smtClean="0"/>
                        <a:t>Protocol</a:t>
                      </a:r>
                      <a:endParaRPr lang="en-US" dirty="0"/>
                    </a:p>
                  </a:txBody>
                  <a:tcPr/>
                </a:tc>
                <a:tc>
                  <a:txBody>
                    <a:bodyPr/>
                    <a:lstStyle/>
                    <a:p>
                      <a:r>
                        <a:rPr lang="en-US" dirty="0" smtClean="0"/>
                        <a:t>Port</a:t>
                      </a:r>
                      <a:endParaRPr lang="en-US" dirty="0"/>
                    </a:p>
                  </a:txBody>
                  <a:tcPr/>
                </a:tc>
                <a:tc>
                  <a:txBody>
                    <a:bodyPr/>
                    <a:lstStyle/>
                    <a:p>
                      <a:r>
                        <a:rPr lang="en-US" dirty="0" smtClean="0"/>
                        <a:t>Type</a:t>
                      </a:r>
                      <a:endParaRPr lang="en-US" dirty="0"/>
                    </a:p>
                  </a:txBody>
                  <a:tcPr/>
                </a:tc>
              </a:tr>
              <a:tr h="583065">
                <a:tc>
                  <a:txBody>
                    <a:bodyPr/>
                    <a:lstStyle/>
                    <a:p>
                      <a:r>
                        <a:rPr lang="en-US" sz="1600" dirty="0" smtClean="0"/>
                        <a:t>HTTP</a:t>
                      </a:r>
                      <a:endParaRPr lang="en-US" sz="1600" dirty="0"/>
                    </a:p>
                  </a:txBody>
                  <a:tcPr/>
                </a:tc>
                <a:tc>
                  <a:txBody>
                    <a:bodyPr/>
                    <a:lstStyle/>
                    <a:p>
                      <a:r>
                        <a:rPr lang="en-US" sz="1600" dirty="0" smtClean="0"/>
                        <a:t>32843</a:t>
                      </a:r>
                      <a:endParaRPr lang="en-US" sz="1600" dirty="0"/>
                    </a:p>
                  </a:txBody>
                  <a:tcPr/>
                </a:tc>
                <a:tc>
                  <a:txBody>
                    <a:bodyPr/>
                    <a:lstStyle/>
                    <a:p>
                      <a:r>
                        <a:rPr lang="en-US" sz="1600" dirty="0" smtClean="0"/>
                        <a:t>TCP</a:t>
                      </a:r>
                      <a:endParaRPr lang="en-US" sz="1600" dirty="0"/>
                    </a:p>
                  </a:txBody>
                  <a:tcPr/>
                </a:tc>
              </a:tr>
              <a:tr h="583065">
                <a:tc>
                  <a:txBody>
                    <a:bodyPr/>
                    <a:lstStyle/>
                    <a:p>
                      <a:r>
                        <a:rPr lang="en-US" sz="1600" dirty="0" smtClean="0"/>
                        <a:t>HTTPS</a:t>
                      </a:r>
                      <a:endParaRPr lang="en-US" sz="1600" dirty="0"/>
                    </a:p>
                  </a:txBody>
                  <a:tcPr/>
                </a:tc>
                <a:tc>
                  <a:txBody>
                    <a:bodyPr/>
                    <a:lstStyle/>
                    <a:p>
                      <a:r>
                        <a:rPr lang="en-US" sz="1600" dirty="0" smtClean="0"/>
                        <a:t>32844</a:t>
                      </a:r>
                      <a:endParaRPr lang="en-US" sz="1600" dirty="0"/>
                    </a:p>
                  </a:txBody>
                  <a:tcPr/>
                </a:tc>
                <a:tc>
                  <a:txBody>
                    <a:bodyPr/>
                    <a:lstStyle/>
                    <a:p>
                      <a:r>
                        <a:rPr lang="en-US" sz="1600" dirty="0" smtClean="0"/>
                        <a:t>TCP</a:t>
                      </a:r>
                      <a:endParaRPr lang="en-US" sz="1600" dirty="0"/>
                    </a:p>
                  </a:txBody>
                  <a:tcPr/>
                </a:tc>
              </a:tr>
              <a:tr h="630342">
                <a:tc>
                  <a:txBody>
                    <a:bodyPr/>
                    <a:lstStyle/>
                    <a:p>
                      <a:r>
                        <a:rPr lang="en-US" sz="1600" dirty="0" smtClean="0"/>
                        <a:t>SMB</a:t>
                      </a:r>
                      <a:endParaRPr lang="en-US" sz="1600" dirty="0"/>
                    </a:p>
                  </a:txBody>
                  <a:tcPr/>
                </a:tc>
                <a:tc>
                  <a:txBody>
                    <a:bodyPr/>
                    <a:lstStyle/>
                    <a:p>
                      <a:r>
                        <a:rPr lang="en-US" sz="1600" dirty="0" smtClean="0"/>
                        <a:t>445</a:t>
                      </a:r>
                      <a:endParaRPr lang="en-US" sz="1600" dirty="0"/>
                    </a:p>
                  </a:txBody>
                  <a:tcPr/>
                </a:tc>
                <a:tc>
                  <a:txBody>
                    <a:bodyPr/>
                    <a:lstStyle/>
                    <a:p>
                      <a:r>
                        <a:rPr lang="en-US" sz="1600" dirty="0" smtClean="0"/>
                        <a:t>TCP/UDP</a:t>
                      </a:r>
                      <a:endParaRPr lang="en-US" sz="1600" dirty="0"/>
                    </a:p>
                  </a:txBody>
                  <a:tcPr/>
                </a:tc>
              </a:tr>
            </a:tbl>
          </a:graphicData>
        </a:graphic>
      </p:graphicFrame>
    </p:spTree>
    <p:extLst>
      <p:ext uri="{BB962C8B-B14F-4D97-AF65-F5344CB8AC3E}">
        <p14:creationId xmlns:p14="http://schemas.microsoft.com/office/powerpoint/2010/main" val="333673031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GB" dirty="0" smtClean="0"/>
              <a:t>Active Directory</a:t>
            </a:r>
            <a:endParaRPr lang="en-GB" dirty="0"/>
          </a:p>
        </p:txBody>
      </p:sp>
      <p:sp>
        <p:nvSpPr>
          <p:cNvPr id="3" name="Text Placeholder 2"/>
          <p:cNvSpPr>
            <a:spLocks noGrp="1"/>
          </p:cNvSpPr>
          <p:nvPr>
            <p:ph type="body" sz="quarter" idx="10"/>
          </p:nvPr>
        </p:nvSpPr>
        <p:spPr>
          <a:xfrm>
            <a:off x="381000" y="1447799"/>
            <a:ext cx="8382000" cy="984885"/>
          </a:xfrm>
        </p:spPr>
        <p:txBody>
          <a:bodyPr/>
          <a:lstStyle/>
          <a:p>
            <a:pPr marL="460375" lvl="1" indent="-460375">
              <a:buBlip>
                <a:blip r:embed="rId3"/>
              </a:buBlip>
            </a:pPr>
            <a:r>
              <a:rPr lang="en-US" sz="3200" dirty="0" smtClean="0"/>
              <a:t>New policy denies installation on servers</a:t>
            </a:r>
          </a:p>
          <a:p>
            <a:pPr marL="460375" lvl="1" indent="-460375">
              <a:buBlip>
                <a:blip r:embed="rId3"/>
              </a:buBlip>
            </a:pPr>
            <a:r>
              <a:rPr lang="en-US" sz="3200" dirty="0" smtClean="0"/>
              <a:t>AD Inventory</a:t>
            </a:r>
          </a:p>
        </p:txBody>
      </p:sp>
    </p:spTree>
    <p:extLst>
      <p:ext uri="{BB962C8B-B14F-4D97-AF65-F5344CB8AC3E}">
        <p14:creationId xmlns:p14="http://schemas.microsoft.com/office/powerpoint/2010/main" val="9652955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the SharePoint 2010 Security Model - Part 1</a:t>
            </a:r>
            <a:endParaRPr lang="en-US" dirty="0"/>
          </a:p>
        </p:txBody>
      </p:sp>
      <p:sp>
        <p:nvSpPr>
          <p:cNvPr id="4" name="Subtitle 3"/>
          <p:cNvSpPr>
            <a:spLocks noGrp="1"/>
          </p:cNvSpPr>
          <p:nvPr>
            <p:ph type="subTitle" idx="1"/>
          </p:nvPr>
        </p:nvSpPr>
        <p:spPr/>
        <p:txBody>
          <a:bodyPr/>
          <a:lstStyle/>
          <a:p>
            <a:r>
              <a:rPr lang="en-US" dirty="0" smtClean="0"/>
              <a:t>Name</a:t>
            </a:r>
          </a:p>
          <a:p>
            <a:r>
              <a:rPr lang="en-US" dirty="0" smtClean="0"/>
              <a:t>Title</a:t>
            </a:r>
          </a:p>
          <a:p>
            <a:r>
              <a:rPr lang="en-US" dirty="0" smtClean="0"/>
              <a:t>Company</a:t>
            </a:r>
            <a:endParaRPr lang="en-US" dirty="0"/>
          </a:p>
        </p:txBody>
      </p:sp>
    </p:spTree>
    <p:extLst>
      <p:ext uri="{BB962C8B-B14F-4D97-AF65-F5344CB8AC3E}">
        <p14:creationId xmlns:p14="http://schemas.microsoft.com/office/powerpoint/2010/main" val="113971289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Summary</a:t>
            </a:r>
            <a:endParaRPr lang="en-GB" dirty="0"/>
          </a:p>
        </p:txBody>
      </p:sp>
      <p:sp>
        <p:nvSpPr>
          <p:cNvPr id="6" name="Text Placeholder 5"/>
          <p:cNvSpPr>
            <a:spLocks noGrp="1"/>
          </p:cNvSpPr>
          <p:nvPr>
            <p:ph type="body" idx="1"/>
          </p:nvPr>
        </p:nvSpPr>
        <p:spPr/>
        <p:txBody>
          <a:bodyPr/>
          <a:lstStyle/>
          <a:p>
            <a:endParaRPr lang="en-US" dirty="0" smtClean="0"/>
          </a:p>
          <a:p>
            <a:pPr>
              <a:buNone/>
            </a:pPr>
            <a:endParaRPr lang="en-GB" dirty="0"/>
          </a:p>
        </p:txBody>
      </p:sp>
      <p:sp>
        <p:nvSpPr>
          <p:cNvPr id="4" name="Content Placeholder 3"/>
          <p:cNvSpPr>
            <a:spLocks noGrp="1"/>
          </p:cNvSpPr>
          <p:nvPr>
            <p:ph sz="half" idx="2"/>
          </p:nvPr>
        </p:nvSpPr>
        <p:spPr>
          <a:xfrm>
            <a:off x="380999" y="1428736"/>
            <a:ext cx="4114800" cy="4889031"/>
          </a:xfrm>
        </p:spPr>
        <p:txBody>
          <a:bodyPr/>
          <a:lstStyle/>
          <a:p>
            <a:r>
              <a:rPr lang="en-US" sz="2800" dirty="0" smtClean="0"/>
              <a:t>Administration Roles</a:t>
            </a:r>
          </a:p>
          <a:p>
            <a:r>
              <a:rPr lang="en-US" sz="2800" dirty="0" smtClean="0"/>
              <a:t>XSS Prevention</a:t>
            </a:r>
          </a:p>
          <a:p>
            <a:r>
              <a:rPr lang="en-US" sz="2800" dirty="0" smtClean="0"/>
              <a:t>ECM Lockdown</a:t>
            </a:r>
          </a:p>
          <a:p>
            <a:r>
              <a:rPr lang="en-US" sz="2800" dirty="0" smtClean="0"/>
              <a:t>Explorer View</a:t>
            </a:r>
          </a:p>
          <a:p>
            <a:r>
              <a:rPr lang="en-US" sz="2800" dirty="0" smtClean="0"/>
              <a:t>Anti Virus API Improvements</a:t>
            </a:r>
          </a:p>
          <a:p>
            <a:r>
              <a:rPr lang="en-US" sz="2800" dirty="0" smtClean="0"/>
              <a:t>Managed Accounts</a:t>
            </a:r>
          </a:p>
          <a:p>
            <a:r>
              <a:rPr lang="en-US" sz="2800" dirty="0" smtClean="0"/>
              <a:t>Password Management</a:t>
            </a:r>
          </a:p>
          <a:p>
            <a:endParaRPr lang="en-US" sz="2800" dirty="0" smtClean="0"/>
          </a:p>
          <a:p>
            <a:endParaRPr lang="en-US" sz="2400" dirty="0" smtClean="0"/>
          </a:p>
          <a:p>
            <a:endParaRPr lang="en-GB" dirty="0"/>
          </a:p>
        </p:txBody>
      </p:sp>
      <p:sp>
        <p:nvSpPr>
          <p:cNvPr id="8" name="Content Placeholder 7"/>
          <p:cNvSpPr>
            <a:spLocks noGrp="1"/>
          </p:cNvSpPr>
          <p:nvPr>
            <p:ph sz="quarter" idx="4"/>
          </p:nvPr>
        </p:nvSpPr>
        <p:spPr>
          <a:xfrm>
            <a:off x="4645026" y="1428736"/>
            <a:ext cx="4117974" cy="1723549"/>
          </a:xfrm>
        </p:spPr>
        <p:txBody>
          <a:bodyPr/>
          <a:lstStyle/>
          <a:p>
            <a:r>
              <a:rPr lang="en-US" sz="2800" dirty="0" smtClean="0"/>
              <a:t>Least Privilege Farms</a:t>
            </a:r>
          </a:p>
          <a:p>
            <a:r>
              <a:rPr lang="en-US" sz="2800" dirty="0" smtClean="0"/>
              <a:t>Inter Server Communications</a:t>
            </a:r>
          </a:p>
          <a:p>
            <a:r>
              <a:rPr lang="en-US" sz="2800" dirty="0" smtClean="0"/>
              <a:t>AD DS Integration</a:t>
            </a:r>
          </a:p>
        </p:txBody>
      </p:sp>
    </p:spTree>
    <p:extLst>
      <p:ext uri="{BB962C8B-B14F-4D97-AF65-F5344CB8AC3E}">
        <p14:creationId xmlns:p14="http://schemas.microsoft.com/office/powerpoint/2010/main" val="126919960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83651"/>
          <p:cNvPicPr>
            <a:picLocks noChangeAspect="1" noChangeArrowheads="1"/>
          </p:cNvPicPr>
          <p:nvPr/>
        </p:nvPicPr>
        <p:blipFill>
          <a:blip r:embed="rId3" cstate="print"/>
          <a:srcRect/>
          <a:stretch>
            <a:fillRect/>
          </a:stretch>
        </p:blipFill>
        <p:spPr bwMode="auto">
          <a:xfrm>
            <a:off x="2333625" y="1909763"/>
            <a:ext cx="4476750" cy="3038475"/>
          </a:xfrm>
          <a:prstGeom prst="rect">
            <a:avLst/>
          </a:prstGeom>
          <a:noFill/>
          <a:ln w="9525">
            <a:noFill/>
            <a:miter lim="800000"/>
            <a:headEnd/>
            <a:tailEnd/>
          </a:ln>
        </p:spPr>
      </p:pic>
    </p:spTree>
    <p:extLst>
      <p:ext uri="{BB962C8B-B14F-4D97-AF65-F5344CB8AC3E}">
        <p14:creationId xmlns:p14="http://schemas.microsoft.com/office/powerpoint/2010/main" val="388199595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Agenda</a:t>
            </a:r>
            <a:endParaRPr lang="en-GB" dirty="0"/>
          </a:p>
        </p:txBody>
      </p:sp>
      <p:sp>
        <p:nvSpPr>
          <p:cNvPr id="4" name="Content Placeholder 3"/>
          <p:cNvSpPr>
            <a:spLocks noGrp="1"/>
          </p:cNvSpPr>
          <p:nvPr>
            <p:ph sz="half" idx="1"/>
          </p:nvPr>
        </p:nvSpPr>
        <p:spPr/>
        <p:txBody>
          <a:bodyPr/>
          <a:lstStyle/>
          <a:p>
            <a:r>
              <a:rPr lang="en-US" smtClean="0"/>
              <a:t>Administration Roles</a:t>
            </a:r>
          </a:p>
          <a:p>
            <a:r>
              <a:rPr lang="en-US" smtClean="0"/>
              <a:t>XSS Prevention</a:t>
            </a:r>
          </a:p>
          <a:p>
            <a:r>
              <a:rPr lang="en-US" smtClean="0"/>
              <a:t>ECM Lockdown</a:t>
            </a:r>
          </a:p>
          <a:p>
            <a:r>
              <a:rPr lang="en-US" smtClean="0"/>
              <a:t>Explorer View</a:t>
            </a:r>
          </a:p>
          <a:p>
            <a:r>
              <a:rPr lang="en-US" smtClean="0"/>
              <a:t>Anti Virus API Improvements</a:t>
            </a:r>
          </a:p>
          <a:p>
            <a:r>
              <a:rPr lang="en-US" smtClean="0"/>
              <a:t>Managed Accounts</a:t>
            </a:r>
          </a:p>
          <a:p>
            <a:r>
              <a:rPr lang="en-US" smtClean="0"/>
              <a:t>Password Management</a:t>
            </a:r>
            <a:endParaRPr lang="en-US" dirty="0" smtClean="0"/>
          </a:p>
        </p:txBody>
      </p:sp>
      <p:sp>
        <p:nvSpPr>
          <p:cNvPr id="8" name="Content Placeholder 7"/>
          <p:cNvSpPr>
            <a:spLocks noGrp="1"/>
          </p:cNvSpPr>
          <p:nvPr>
            <p:ph sz="half" idx="2"/>
          </p:nvPr>
        </p:nvSpPr>
        <p:spPr/>
        <p:txBody>
          <a:bodyPr/>
          <a:lstStyle/>
          <a:p>
            <a:r>
              <a:rPr lang="en-US" smtClean="0"/>
              <a:t>Least Privilege Farms</a:t>
            </a:r>
          </a:p>
          <a:p>
            <a:r>
              <a:rPr lang="en-US" smtClean="0"/>
              <a:t>Inter Server Communications</a:t>
            </a:r>
          </a:p>
          <a:p>
            <a:r>
              <a:rPr lang="en-US" smtClean="0"/>
              <a:t>AD DS Integration</a:t>
            </a:r>
            <a:endParaRPr lang="en-US" dirty="0" smtClean="0"/>
          </a:p>
        </p:txBody>
      </p:sp>
      <p:sp>
        <p:nvSpPr>
          <p:cNvPr id="6" name="Text Placeholder 5"/>
          <p:cNvSpPr>
            <a:spLocks noGrp="1"/>
          </p:cNvSpPr>
          <p:nvPr>
            <p:ph type="body" idx="4294967295"/>
          </p:nvPr>
        </p:nvSpPr>
        <p:spPr>
          <a:xfrm>
            <a:off x="0" y="1447800"/>
            <a:ext cx="4114800" cy="692150"/>
          </a:xfrm>
        </p:spPr>
        <p:txBody>
          <a:bodyPr/>
          <a:lstStyle/>
          <a:p>
            <a:endParaRPr lang="en-US" dirty="0" smtClean="0"/>
          </a:p>
          <a:p>
            <a:pPr>
              <a:buNone/>
            </a:pPr>
            <a:endParaRPr lang="en-GB" dirty="0"/>
          </a:p>
        </p:txBody>
      </p:sp>
    </p:spTree>
    <p:extLst>
      <p:ext uri="{BB962C8B-B14F-4D97-AF65-F5344CB8AC3E}">
        <p14:creationId xmlns:p14="http://schemas.microsoft.com/office/powerpoint/2010/main" val="21328701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a:t>Administration </a:t>
            </a:r>
            <a:r>
              <a:rPr lang="en-US" dirty="0" smtClean="0"/>
              <a:t>Roles</a:t>
            </a:r>
            <a:endParaRPr lang="en-GB" dirty="0"/>
          </a:p>
        </p:txBody>
      </p:sp>
      <p:sp>
        <p:nvSpPr>
          <p:cNvPr id="3" name="Text Placeholder 2"/>
          <p:cNvSpPr>
            <a:spLocks noGrp="1"/>
          </p:cNvSpPr>
          <p:nvPr>
            <p:ph type="body" sz="quarter" idx="10"/>
          </p:nvPr>
        </p:nvSpPr>
        <p:spPr>
          <a:xfrm>
            <a:off x="381000" y="1447799"/>
            <a:ext cx="8382000" cy="4912114"/>
          </a:xfrm>
        </p:spPr>
        <p:txBody>
          <a:bodyPr/>
          <a:lstStyle/>
          <a:p>
            <a:r>
              <a:rPr lang="en-GB" dirty="0" smtClean="0"/>
              <a:t>Farm Administration</a:t>
            </a:r>
          </a:p>
          <a:p>
            <a:pPr lvl="1"/>
            <a:r>
              <a:rPr lang="en-GB" dirty="0" smtClean="0"/>
              <a:t>Non-local machine Administration</a:t>
            </a:r>
          </a:p>
          <a:p>
            <a:pPr lvl="1"/>
            <a:r>
              <a:rPr lang="en-GB" dirty="0" smtClean="0"/>
              <a:t>Local Machine Administration</a:t>
            </a:r>
          </a:p>
          <a:p>
            <a:pPr lvl="1"/>
            <a:r>
              <a:rPr lang="en-GB" dirty="0" err="1" smtClean="0"/>
              <a:t>SharePoint_Shell_Access</a:t>
            </a:r>
            <a:endParaRPr lang="en-GB" dirty="0" smtClean="0"/>
          </a:p>
          <a:p>
            <a:r>
              <a:rPr lang="en-GB" dirty="0" smtClean="0"/>
              <a:t>Service Administration</a:t>
            </a:r>
          </a:p>
          <a:p>
            <a:pPr lvl="1"/>
            <a:r>
              <a:rPr lang="en-GB" dirty="0" smtClean="0"/>
              <a:t>Services can have unique Roles</a:t>
            </a:r>
          </a:p>
          <a:p>
            <a:pPr lvl="1"/>
            <a:r>
              <a:rPr lang="en-GB" dirty="0" smtClean="0"/>
              <a:t>Delegation Granularity</a:t>
            </a:r>
          </a:p>
          <a:p>
            <a:r>
              <a:rPr lang="en-GB" dirty="0" smtClean="0"/>
              <a:t>Feature Administration</a:t>
            </a:r>
          </a:p>
          <a:p>
            <a:pPr lvl="1"/>
            <a:r>
              <a:rPr lang="en-GB" dirty="0" smtClean="0"/>
              <a:t>Administer a subset of a Service</a:t>
            </a:r>
          </a:p>
          <a:p>
            <a:r>
              <a:rPr lang="en-GB" dirty="0" smtClean="0"/>
              <a:t>Tenant Administration</a:t>
            </a:r>
          </a:p>
        </p:txBody>
      </p:sp>
    </p:spTree>
    <p:extLst>
      <p:ext uri="{BB962C8B-B14F-4D97-AF65-F5344CB8AC3E}">
        <p14:creationId xmlns:p14="http://schemas.microsoft.com/office/powerpoint/2010/main" val="15217052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Anonymous Users lockdown</a:t>
            </a:r>
            <a:endParaRPr lang="en-US" dirty="0"/>
          </a:p>
        </p:txBody>
      </p:sp>
      <p:sp>
        <p:nvSpPr>
          <p:cNvPr id="3" name="Content Placeholder 2"/>
          <p:cNvSpPr>
            <a:spLocks noGrp="1"/>
          </p:cNvSpPr>
          <p:nvPr>
            <p:ph idx="1"/>
          </p:nvPr>
        </p:nvSpPr>
        <p:spPr>
          <a:xfrm>
            <a:off x="381000" y="1607839"/>
            <a:ext cx="4191000" cy="2406813"/>
          </a:xfrm>
        </p:spPr>
        <p:txBody>
          <a:bodyPr/>
          <a:lstStyle/>
          <a:p>
            <a:r>
              <a:rPr lang="en-US" dirty="0" err="1" smtClean="0"/>
              <a:t>Web.Config</a:t>
            </a:r>
            <a:endParaRPr lang="en-US" dirty="0" smtClean="0"/>
          </a:p>
          <a:p>
            <a:pPr lvl="1"/>
            <a:r>
              <a:rPr lang="en-US" dirty="0"/>
              <a:t>Login.aspx, /_</a:t>
            </a:r>
            <a:r>
              <a:rPr lang="en-US" dirty="0" err="1"/>
              <a:t>vti_bin</a:t>
            </a:r>
            <a:r>
              <a:rPr lang="en-US" dirty="0"/>
              <a:t>/*</a:t>
            </a:r>
          </a:p>
          <a:p>
            <a:pPr lvl="1"/>
            <a:r>
              <a:rPr lang="en-US" dirty="0"/>
              <a:t>Standard ASP.NET </a:t>
            </a:r>
            <a:r>
              <a:rPr lang="en-US" dirty="0" smtClean="0"/>
              <a:t>Authorization</a:t>
            </a:r>
          </a:p>
          <a:p>
            <a:r>
              <a:rPr lang="en-GB" dirty="0"/>
              <a:t>Lockdown Mode for Publishing Sites</a:t>
            </a:r>
          </a:p>
          <a:p>
            <a:pPr lvl="1"/>
            <a:r>
              <a:rPr lang="en-GB" dirty="0"/>
              <a:t>Consistent with 2007 </a:t>
            </a:r>
            <a:r>
              <a:rPr lang="en-GB" dirty="0" smtClean="0"/>
              <a:t>functionality</a:t>
            </a:r>
            <a:endParaRPr lang="en-GB" dirty="0"/>
          </a:p>
        </p:txBody>
      </p:sp>
      <p:sp>
        <p:nvSpPr>
          <p:cNvPr id="4" name="TextBox 3"/>
          <p:cNvSpPr txBox="1"/>
          <p:nvPr/>
        </p:nvSpPr>
        <p:spPr>
          <a:xfrm>
            <a:off x="5105400" y="1601945"/>
            <a:ext cx="3886200" cy="1723549"/>
          </a:xfrm>
          <a:prstGeom prst="rect">
            <a:avLst/>
          </a:prstGeom>
          <a:noFill/>
        </p:spPr>
        <p:txBody>
          <a:bodyPr wrap="square" lIns="0" tIns="0" rIns="0" bIns="0" rtlCol="0">
            <a:spAutoFit/>
          </a:bodyPr>
          <a:lstStyle/>
          <a:p>
            <a:r>
              <a:rPr lang="en-US" sz="1600" dirty="0"/>
              <a:t>&lt;location path="_layouts/viewlsts.aspx"&gt;</a:t>
            </a:r>
          </a:p>
          <a:p>
            <a:r>
              <a:rPr lang="en-US" sz="1600" dirty="0"/>
              <a:t>  &lt;</a:t>
            </a:r>
            <a:r>
              <a:rPr lang="en-US" sz="1600" dirty="0" err="1"/>
              <a:t>system.web</a:t>
            </a:r>
            <a:r>
              <a:rPr lang="en-US" sz="1600" dirty="0"/>
              <a:t>&gt;</a:t>
            </a:r>
          </a:p>
          <a:p>
            <a:r>
              <a:rPr lang="en-US" sz="1600" dirty="0"/>
              <a:t>    &lt;authorization&gt;</a:t>
            </a:r>
          </a:p>
          <a:p>
            <a:r>
              <a:rPr lang="en-US" sz="1600" dirty="0"/>
              <a:t>      &lt;deny users="?" /&gt;</a:t>
            </a:r>
          </a:p>
          <a:p>
            <a:r>
              <a:rPr lang="en-US" sz="1600" dirty="0"/>
              <a:t>    &lt;/authorization&gt;</a:t>
            </a:r>
          </a:p>
          <a:p>
            <a:r>
              <a:rPr lang="en-US" sz="1600" dirty="0"/>
              <a:t>  &lt;/</a:t>
            </a:r>
            <a:r>
              <a:rPr lang="en-US" sz="1600" dirty="0" err="1"/>
              <a:t>system.web</a:t>
            </a:r>
            <a:r>
              <a:rPr lang="en-US" sz="1600" dirty="0"/>
              <a:t>&gt;</a:t>
            </a:r>
          </a:p>
          <a:p>
            <a:r>
              <a:rPr lang="en-US" sz="1600" dirty="0"/>
              <a:t>&lt;/location</a:t>
            </a:r>
            <a:r>
              <a:rPr lang="en-US" sz="1600" dirty="0" smtClean="0"/>
              <a:t>&gt;</a:t>
            </a:r>
            <a:endParaRPr lang="en-US" sz="1600" dirty="0"/>
          </a:p>
        </p:txBody>
      </p:sp>
    </p:spTree>
    <p:extLst>
      <p:ext uri="{BB962C8B-B14F-4D97-AF65-F5344CB8AC3E}">
        <p14:creationId xmlns:p14="http://schemas.microsoft.com/office/powerpoint/2010/main" val="13745932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XSS Security</a:t>
            </a:r>
            <a:endParaRPr lang="en-US" dirty="0"/>
          </a:p>
        </p:txBody>
      </p:sp>
      <p:sp>
        <p:nvSpPr>
          <p:cNvPr id="3" name="Text Placeholder 2"/>
          <p:cNvSpPr>
            <a:spLocks noGrp="1"/>
          </p:cNvSpPr>
          <p:nvPr>
            <p:ph type="body" sz="quarter" idx="10"/>
          </p:nvPr>
        </p:nvSpPr>
        <p:spPr>
          <a:xfrm>
            <a:off x="381000" y="1066800"/>
            <a:ext cx="6927304" cy="5589222"/>
          </a:xfrm>
        </p:spPr>
        <p:txBody>
          <a:bodyPr/>
          <a:lstStyle/>
          <a:p>
            <a:r>
              <a:rPr lang="en-US" dirty="0" smtClean="0"/>
              <a:t>Non-ASPX pages</a:t>
            </a:r>
          </a:p>
          <a:p>
            <a:pPr lvl="1"/>
            <a:r>
              <a:rPr lang="en-US" dirty="0" smtClean="0"/>
              <a:t>2007: HTM to DOCX</a:t>
            </a:r>
          </a:p>
          <a:p>
            <a:pPr lvl="1"/>
            <a:r>
              <a:rPr lang="en-US" dirty="0" smtClean="0"/>
              <a:t>2010: New HTTP Headers</a:t>
            </a:r>
          </a:p>
          <a:p>
            <a:pPr lvl="2"/>
            <a:r>
              <a:rPr lang="en-US" dirty="0" smtClean="0"/>
              <a:t>Force </a:t>
            </a:r>
            <a:r>
              <a:rPr lang="en-US" dirty="0"/>
              <a:t>download</a:t>
            </a:r>
            <a:endParaRPr lang="en-US" dirty="0" smtClean="0"/>
          </a:p>
          <a:p>
            <a:pPr lvl="2"/>
            <a:r>
              <a:rPr lang="en-US" dirty="0" smtClean="0"/>
              <a:t>Can be turned off</a:t>
            </a:r>
          </a:p>
          <a:p>
            <a:pPr lvl="3"/>
            <a:r>
              <a:rPr lang="en-US" dirty="0" smtClean="0"/>
              <a:t>List and Web App</a:t>
            </a:r>
          </a:p>
          <a:p>
            <a:pPr lvl="3"/>
            <a:r>
              <a:rPr lang="en-US" dirty="0" smtClean="0"/>
              <a:t>Safe List by Mime type</a:t>
            </a:r>
          </a:p>
          <a:p>
            <a:r>
              <a:rPr lang="en-US" dirty="0"/>
              <a:t>ASPX Pages</a:t>
            </a:r>
          </a:p>
          <a:p>
            <a:pPr lvl="1"/>
            <a:r>
              <a:rPr lang="en-US" dirty="0"/>
              <a:t>2007: Contributors upload </a:t>
            </a:r>
            <a:r>
              <a:rPr lang="en-US" dirty="0" smtClean="0"/>
              <a:t>pages</a:t>
            </a:r>
            <a:endParaRPr lang="en-US" dirty="0"/>
          </a:p>
          <a:p>
            <a:pPr lvl="1"/>
            <a:r>
              <a:rPr lang="en-US" dirty="0"/>
              <a:t>2010: Contributors can’t upload pages</a:t>
            </a:r>
          </a:p>
          <a:p>
            <a:pPr lvl="2"/>
            <a:r>
              <a:rPr lang="en-US" dirty="0"/>
              <a:t>Can create a wiki page</a:t>
            </a:r>
          </a:p>
          <a:p>
            <a:pPr lvl="2"/>
            <a:r>
              <a:rPr lang="en-US" dirty="0"/>
              <a:t>It’s about change</a:t>
            </a:r>
          </a:p>
          <a:p>
            <a:pPr lvl="2"/>
            <a:r>
              <a:rPr lang="en-US" dirty="0"/>
              <a:t>No more designer for </a:t>
            </a:r>
            <a:r>
              <a:rPr lang="en-US" dirty="0" smtClean="0"/>
              <a:t>you</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775" y="789601"/>
            <a:ext cx="2886075" cy="361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6379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XSS Security</a:t>
            </a:r>
            <a:endParaRPr lang="en-US" dirty="0"/>
          </a:p>
        </p:txBody>
      </p:sp>
      <p:sp>
        <p:nvSpPr>
          <p:cNvPr id="3" name="Text Placeholder 2"/>
          <p:cNvSpPr>
            <a:spLocks noGrp="1"/>
          </p:cNvSpPr>
          <p:nvPr>
            <p:ph type="body" sz="quarter" idx="10"/>
          </p:nvPr>
        </p:nvSpPr>
        <p:spPr>
          <a:xfrm>
            <a:off x="179512" y="1447799"/>
            <a:ext cx="6495256" cy="4235006"/>
          </a:xfrm>
        </p:spPr>
        <p:txBody>
          <a:bodyPr/>
          <a:lstStyle/>
          <a:p>
            <a:r>
              <a:rPr lang="en-US" dirty="0" smtClean="0"/>
              <a:t>Web Parts</a:t>
            </a:r>
          </a:p>
          <a:p>
            <a:pPr lvl="1"/>
            <a:r>
              <a:rPr lang="en-US" dirty="0" smtClean="0"/>
              <a:t>2007</a:t>
            </a:r>
          </a:p>
          <a:p>
            <a:pPr lvl="2"/>
            <a:r>
              <a:rPr lang="en-US" dirty="0" smtClean="0"/>
              <a:t>No script safety</a:t>
            </a:r>
          </a:p>
          <a:p>
            <a:pPr lvl="2"/>
            <a:r>
              <a:rPr lang="en-US" dirty="0" smtClean="0"/>
              <a:t>Contributors can edit</a:t>
            </a:r>
          </a:p>
          <a:p>
            <a:pPr lvl="1"/>
            <a:r>
              <a:rPr lang="en-US" dirty="0" smtClean="0"/>
              <a:t>2010</a:t>
            </a:r>
          </a:p>
          <a:p>
            <a:pPr lvl="2"/>
            <a:r>
              <a:rPr lang="en-US" dirty="0" smtClean="0"/>
              <a:t>Contributors can’t edit</a:t>
            </a:r>
          </a:p>
          <a:p>
            <a:pPr lvl="2"/>
            <a:r>
              <a:rPr lang="en-US" dirty="0" smtClean="0"/>
              <a:t>Read-only</a:t>
            </a:r>
          </a:p>
          <a:p>
            <a:pPr lvl="2"/>
            <a:r>
              <a:rPr lang="en-US" dirty="0" err="1" smtClean="0"/>
              <a:t>SafeAgainstScript</a:t>
            </a:r>
            <a:r>
              <a:rPr lang="en-US" dirty="0" smtClean="0"/>
              <a:t>=“True” and by Type</a:t>
            </a:r>
          </a:p>
          <a:p>
            <a:pPr lvl="2"/>
            <a:r>
              <a:rPr lang="en-US" dirty="0" err="1" smtClean="0"/>
              <a:t>RequiresDesignerPermission</a:t>
            </a:r>
            <a:endParaRPr lang="en-US" dirty="0" smtClean="0"/>
          </a:p>
          <a:p>
            <a:pPr lvl="2"/>
            <a:r>
              <a:rPr lang="en-US" dirty="0" smtClean="0"/>
              <a:t>Content Editor Web Part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224" y="1052736"/>
            <a:ext cx="5815085"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8547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Other End User Security Features</a:t>
            </a:r>
            <a:endParaRPr lang="en-GB" dirty="0"/>
          </a:p>
        </p:txBody>
      </p:sp>
      <p:sp>
        <p:nvSpPr>
          <p:cNvPr id="3" name="Text Placeholder 2"/>
          <p:cNvSpPr>
            <a:spLocks noGrp="1"/>
          </p:cNvSpPr>
          <p:nvPr>
            <p:ph type="body" sz="quarter" idx="10"/>
          </p:nvPr>
        </p:nvSpPr>
        <p:spPr/>
        <p:txBody>
          <a:bodyPr/>
          <a:lstStyle/>
          <a:p>
            <a:r>
              <a:rPr lang="en-US" dirty="0" smtClean="0"/>
              <a:t>Security policy reports (ECM)</a:t>
            </a:r>
          </a:p>
          <a:p>
            <a:r>
              <a:rPr lang="en-US" dirty="0" smtClean="0"/>
              <a:t>Check Effective Permissions UI</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608" y="3575695"/>
            <a:ext cx="7143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429000"/>
            <a:ext cx="57626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1633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a:t>Explorer </a:t>
            </a:r>
            <a:r>
              <a:rPr lang="en-US" dirty="0" smtClean="0"/>
              <a:t>View</a:t>
            </a:r>
            <a:endParaRPr lang="en-GB" dirty="0"/>
          </a:p>
        </p:txBody>
      </p:sp>
      <p:sp>
        <p:nvSpPr>
          <p:cNvPr id="3" name="Text Placeholder 2"/>
          <p:cNvSpPr>
            <a:spLocks noGrp="1"/>
          </p:cNvSpPr>
          <p:nvPr>
            <p:ph type="body" sz="quarter" idx="10"/>
          </p:nvPr>
        </p:nvSpPr>
        <p:spPr>
          <a:xfrm>
            <a:off x="381000" y="1447799"/>
            <a:ext cx="8382000" cy="2831544"/>
          </a:xfrm>
        </p:spPr>
        <p:txBody>
          <a:bodyPr/>
          <a:lstStyle/>
          <a:p>
            <a:r>
              <a:rPr lang="en-GB" dirty="0" smtClean="0"/>
              <a:t>Is gone</a:t>
            </a:r>
            <a:endParaRPr lang="en-GB" dirty="0" smtClean="0">
              <a:sym typeface="Wingdings" pitchFamily="2" charset="2"/>
            </a:endParaRPr>
          </a:p>
          <a:p>
            <a:r>
              <a:rPr lang="en-GB" dirty="0" smtClean="0">
                <a:sym typeface="Wingdings" pitchFamily="2" charset="2"/>
              </a:rPr>
              <a:t>Now opens Windows Explorer Window instead of Explorer View in Internet Explorer</a:t>
            </a:r>
          </a:p>
          <a:p>
            <a:r>
              <a:rPr lang="en-GB" dirty="0" smtClean="0">
                <a:sym typeface="Wingdings" pitchFamily="2" charset="2"/>
              </a:rPr>
              <a:t>Not a security feature</a:t>
            </a:r>
          </a:p>
          <a:p>
            <a:pPr lvl="1"/>
            <a:r>
              <a:rPr lang="en-GB" dirty="0" smtClean="0">
                <a:sym typeface="Wingdings" pitchFamily="2" charset="2"/>
              </a:rPr>
              <a:t>Common perception that this issue was security related (Authentication)</a:t>
            </a:r>
            <a:endParaRPr lang="en-GB"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581128"/>
            <a:ext cx="473308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571193"/>
      </p:ext>
    </p:extLst>
  </p:cSld>
  <p:clrMapOvr>
    <a:masterClrMapping/>
  </p:clrMapOvr>
  <p:transition>
    <p:fade/>
  </p:transition>
</p:sld>
</file>

<file path=ppt/theme/theme1.xml><?xml version="1.0" encoding="utf-8"?>
<a:theme xmlns:a="http://schemas.openxmlformats.org/drawingml/2006/main" name="Non-Ignite Templat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4"/>
        </a:lnRef>
        <a:fillRef idx="3">
          <a:schemeClr val="accent4"/>
        </a:fillRef>
        <a:effectRef idx="3">
          <a:schemeClr val="accent4"/>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Non-Ignite Template</Template>
  <TotalTime>0</TotalTime>
  <Words>627</Words>
  <Application>Microsoft Office PowerPoint</Application>
  <PresentationFormat>On-screen Show (4:3)</PresentationFormat>
  <Paragraphs>161</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Non-Ignite Template</vt:lpstr>
      <vt:lpstr>White with Consolas font for code slides</vt:lpstr>
      <vt:lpstr>PowerPoint Presentation</vt:lpstr>
      <vt:lpstr>Using the SharePoint 2010 Security Model - Part 1</vt:lpstr>
      <vt:lpstr>Agenda</vt:lpstr>
      <vt:lpstr>Administration Roles</vt:lpstr>
      <vt:lpstr>Anonymous Users lockdown</vt:lpstr>
      <vt:lpstr>XSS Security</vt:lpstr>
      <vt:lpstr>XSS Security</vt:lpstr>
      <vt:lpstr>Other End User Security Features</vt:lpstr>
      <vt:lpstr>Explorer View</vt:lpstr>
      <vt:lpstr>Anti Virus API Improvements</vt:lpstr>
      <vt:lpstr>Managed Accounts</vt:lpstr>
      <vt:lpstr>Managed Accounts</vt:lpstr>
      <vt:lpstr>Password Management</vt:lpstr>
      <vt:lpstr>Password Management Settings</vt:lpstr>
      <vt:lpstr>Least Privilege Farms</vt:lpstr>
      <vt:lpstr>Shell Access Account</vt:lpstr>
      <vt:lpstr>Inter Server Communications</vt:lpstr>
      <vt:lpstr>Web Server Port Requirements</vt:lpstr>
      <vt:lpstr>Active Directory</vt:lpstr>
      <vt:lpstr>Summary</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2010-05-05T20:26:34Z</dcterms:created>
  <dcterms:modified xsi:type="dcterms:W3CDTF">2010-05-05T20:26:40Z</dcterms:modified>
</cp:coreProperties>
</file>