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1023" r:id="rId2"/>
    <p:sldId id="896" r:id="rId3"/>
    <p:sldId id="1024" r:id="rId4"/>
    <p:sldId id="1028" r:id="rId5"/>
    <p:sldId id="1025" r:id="rId6"/>
    <p:sldId id="1026" r:id="rId7"/>
    <p:sldId id="1027" r:id="rId8"/>
    <p:sldId id="1022" r:id="rId9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4D4D4D"/>
    <a:srgbClr val="FFFF66"/>
    <a:srgbClr val="00FF00"/>
    <a:srgbClr val="FFFF11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32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32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32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6A66725-255D-441A-A7D6-5314DF2030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CA11524-1E67-4549-A007-BDC62885B3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56FCB6-84C2-4013-91AD-FE651F11A1A3}" type="slidenum">
              <a:rPr lang="en-GB"/>
              <a:pPr/>
              <a:t>1</a:t>
            </a:fld>
            <a:endParaRPr lang="en-GB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0EAC78A-EB47-49BF-8D10-09BF2B632E0E}" type="slidenum">
              <a:rPr lang="en-GB" sz="1200"/>
              <a:pPr algn="r"/>
              <a:t>1</a:t>
            </a:fld>
            <a:endParaRPr lang="en-GB" sz="1200"/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7F7F4C7-4592-4E66-93D5-C20FEFC240EB}" type="slidenum">
              <a:rPr lang="en-GB" sz="1200"/>
              <a:pPr algn="r"/>
              <a:t>1</a:t>
            </a:fld>
            <a:endParaRPr lang="en-GB" sz="1200"/>
          </a:p>
        </p:txBody>
      </p:sp>
      <p:sp>
        <p:nvSpPr>
          <p:cNvPr id="71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EA1035-7D8B-491C-9B89-707D8218AAC1}" type="slidenum">
              <a:rPr lang="en-GB"/>
              <a:pPr/>
              <a:t>2</a:t>
            </a:fld>
            <a:endParaRPr lang="en-GB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88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A11524-1E67-4549-A007-BDC62885B31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A11524-1E67-4549-A007-BDC62885B31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A11524-1E67-4549-A007-BDC62885B31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A11524-1E67-4549-A007-BDC62885B31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A11524-1E67-4549-A007-BDC62885B31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1299F-E3A4-4FAC-B81B-C59D6B0A4BBC}" type="slidenum">
              <a:rPr lang="en-GB"/>
              <a:pPr/>
              <a:t>8</a:t>
            </a:fld>
            <a:endParaRPr lang="en-GB"/>
          </a:p>
        </p:txBody>
      </p:sp>
      <p:sp>
        <p:nvSpPr>
          <p:cNvPr id="10243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12041FD-AB50-4C5B-AB09-C714949504E8}" type="slidenum">
              <a:rPr lang="en-GB" sz="1200"/>
              <a:pPr algn="r"/>
              <a:t>8</a:t>
            </a:fld>
            <a:endParaRPr lang="en-GB" sz="1200"/>
          </a:p>
        </p:txBody>
      </p:sp>
      <p:sp>
        <p:nvSpPr>
          <p:cNvPr id="10244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B62784D-5B63-4E82-9F68-FDC4246B292B}" type="slidenum">
              <a:rPr lang="en-GB" sz="1200"/>
              <a:pPr algn="r"/>
              <a:t>8</a:t>
            </a:fld>
            <a:endParaRPr lang="en-GB" sz="1200"/>
          </a:p>
        </p:txBody>
      </p:sp>
      <p:sp>
        <p:nvSpPr>
          <p:cNvPr id="102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57D09-3328-4FF3-84F2-BA54112FCD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B316B-EF66-4EF5-B2F2-49E2D6CC69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9A4F3-2696-46AB-BA66-E3EB480127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E49B4-592F-4ADD-A7BD-0C9E644A07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9DE58-D98F-493D-9651-9464A3CFDC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735B0-2BB1-4972-9AEE-03E65957D3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88646-C4E2-4846-9474-F8C80C0F16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8974B-0F94-4111-B8C5-CB5E3E957B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355EA-C616-4330-9403-0133D571E4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212EC-C232-4014-8793-D671EB2AA1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CB097-E7ED-4761-8C63-D210CE700F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E3D-B98E-4A5F-8E2B-3544980139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nis back 3 copy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2F20506-24AF-4600-8CFC-DCF2A8A76D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en-US" smtClean="0"/>
          </a:p>
        </p:txBody>
      </p:sp>
      <p:pic>
        <p:nvPicPr>
          <p:cNvPr id="2052" name="Picture 4" descr="nis back 3 title fla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Company Background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E" dirty="0" smtClean="0"/>
              <a:t>Established in 1977</a:t>
            </a:r>
          </a:p>
          <a:p>
            <a:pPr lvl="0"/>
            <a:r>
              <a:rPr lang="en-IE" dirty="0" smtClean="0"/>
              <a:t>80 Employees Directly &amp; 1000 + in 55 dealerships</a:t>
            </a:r>
          </a:p>
          <a:p>
            <a:pPr lvl="0"/>
            <a:r>
              <a:rPr lang="en-IE" dirty="0" smtClean="0"/>
              <a:t>Full range of Nissan passenger &amp; commercial vehicles &amp; Nissan Forklifts</a:t>
            </a:r>
          </a:p>
          <a:p>
            <a:pPr lvl="0"/>
            <a:r>
              <a:rPr lang="en-IE" dirty="0" smtClean="0"/>
              <a:t>Consistently among top five in Irish market</a:t>
            </a:r>
          </a:p>
          <a:p>
            <a:pPr lvl="0"/>
            <a:r>
              <a:rPr lang="en-IE" dirty="0" smtClean="0"/>
              <a:t>Highest Nissan Market share in Europe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Nissan’s IT Environment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E" sz="2800" dirty="0" smtClean="0"/>
              <a:t>2 </a:t>
            </a:r>
            <a:r>
              <a:rPr lang="en-IE" sz="2800" dirty="0" err="1" smtClean="0"/>
              <a:t>devs</a:t>
            </a:r>
            <a:r>
              <a:rPr lang="en-IE" sz="2800" dirty="0" smtClean="0"/>
              <a:t>, 1 network administrator, and me!</a:t>
            </a:r>
          </a:p>
          <a:p>
            <a:pPr lvl="0"/>
            <a:endParaRPr lang="en-IE" sz="1200" dirty="0" smtClean="0"/>
          </a:p>
          <a:p>
            <a:pPr lvl="0"/>
            <a:r>
              <a:rPr lang="en-IE" sz="2800" dirty="0" smtClean="0"/>
              <a:t>Many Microsoft Technologies in use</a:t>
            </a:r>
          </a:p>
          <a:p>
            <a:pPr lvl="0"/>
            <a:endParaRPr lang="en-IE" sz="1200" dirty="0" smtClean="0"/>
          </a:p>
          <a:p>
            <a:pPr lvl="0"/>
            <a:r>
              <a:rPr lang="en-IE" sz="2800" dirty="0" smtClean="0"/>
              <a:t>Main Technology challenges:</a:t>
            </a:r>
          </a:p>
          <a:p>
            <a:pPr lvl="1"/>
            <a:r>
              <a:rPr lang="en-IE" sz="2400" dirty="0" smtClean="0"/>
              <a:t>Enable communication</a:t>
            </a:r>
          </a:p>
          <a:p>
            <a:pPr lvl="1"/>
            <a:r>
              <a:rPr lang="en-IE" sz="2400" dirty="0" smtClean="0"/>
              <a:t>Reduce complexity </a:t>
            </a:r>
          </a:p>
          <a:p>
            <a:pPr lvl="1"/>
            <a:r>
              <a:rPr lang="en-IE" sz="2400" dirty="0" smtClean="0"/>
              <a:t>Increase productivity</a:t>
            </a:r>
          </a:p>
          <a:p>
            <a:pPr lvl="1"/>
            <a:r>
              <a:rPr lang="en-IE" sz="2400" dirty="0" smtClean="0"/>
              <a:t>Simplify workflow</a:t>
            </a:r>
          </a:p>
          <a:p>
            <a:pPr lvl="1"/>
            <a:r>
              <a:rPr lang="en-IE" sz="2400" dirty="0" smtClean="0"/>
              <a:t>Enhance reliability.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Nissan’s IT Mission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12700">
              <a:buNone/>
              <a:tabLst>
                <a:tab pos="0" algn="l"/>
              </a:tabLst>
            </a:pPr>
            <a:r>
              <a:rPr lang="en-IE" i="1" dirty="0" smtClean="0"/>
              <a:t>“To see the services we supply to users taken for granted.  We take water, power, and gas for granted, and they are critical.  IT services are as important.”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Nissan’s and Virtualisation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400" dirty="0" smtClean="0"/>
              <a:t>Moving Premises</a:t>
            </a:r>
          </a:p>
          <a:p>
            <a:endParaRPr lang="en-IE" sz="800" dirty="0" smtClean="0"/>
          </a:p>
          <a:p>
            <a:pPr lvl="0"/>
            <a:r>
              <a:rPr lang="en-IE" sz="2400" dirty="0" smtClean="0"/>
              <a:t>Opportunity to reduce costs</a:t>
            </a:r>
          </a:p>
          <a:p>
            <a:pPr lvl="1"/>
            <a:r>
              <a:rPr lang="en-IE" sz="2000" dirty="0" smtClean="0"/>
              <a:t>Server consolidation, </a:t>
            </a:r>
          </a:p>
          <a:p>
            <a:pPr lvl="1"/>
            <a:r>
              <a:rPr lang="en-IE" sz="2000" dirty="0" smtClean="0"/>
              <a:t>reduce power/cooling, </a:t>
            </a:r>
          </a:p>
          <a:p>
            <a:pPr lvl="1"/>
            <a:r>
              <a:rPr lang="en-IE" sz="2000" dirty="0" smtClean="0"/>
              <a:t>Simplified administration</a:t>
            </a:r>
          </a:p>
          <a:p>
            <a:pPr lvl="0"/>
            <a:endParaRPr lang="en-IE" sz="800" dirty="0" smtClean="0"/>
          </a:p>
          <a:p>
            <a:pPr lvl="0"/>
            <a:r>
              <a:rPr lang="en-IE" sz="2400" dirty="0" smtClean="0"/>
              <a:t>Test and development </a:t>
            </a:r>
          </a:p>
          <a:p>
            <a:pPr lvl="1"/>
            <a:r>
              <a:rPr lang="en-IE" sz="2000" dirty="0" smtClean="0"/>
              <a:t>Perfect platform for R&amp;D </a:t>
            </a:r>
          </a:p>
          <a:p>
            <a:pPr lvl="1"/>
            <a:r>
              <a:rPr lang="en-IE" sz="2000" dirty="0" smtClean="0"/>
              <a:t>Simple reconfiguration.  </a:t>
            </a:r>
          </a:p>
          <a:p>
            <a:pPr lvl="1"/>
            <a:r>
              <a:rPr lang="en-IE" sz="2000" dirty="0" smtClean="0"/>
              <a:t>Ideal way to test OS and application upgrades</a:t>
            </a:r>
          </a:p>
          <a:p>
            <a:pPr lvl="0"/>
            <a:endParaRPr lang="en-IE" sz="800" dirty="0" smtClean="0"/>
          </a:p>
          <a:p>
            <a:pPr lvl="0"/>
            <a:r>
              <a:rPr lang="en-IE" sz="2400" dirty="0" smtClean="0"/>
              <a:t>Increased level of flexibility</a:t>
            </a:r>
          </a:p>
          <a:p>
            <a:pPr lvl="1"/>
            <a:r>
              <a:rPr lang="en-IE" sz="2000" dirty="0" smtClean="0"/>
              <a:t>Failover clustering</a:t>
            </a:r>
            <a:endParaRPr lang="en-I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Why Microsoft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E" sz="2800" dirty="0" smtClean="0"/>
              <a:t>Existing Microsoft skills  </a:t>
            </a:r>
          </a:p>
          <a:p>
            <a:pPr lvl="1"/>
            <a:r>
              <a:rPr lang="en-IE" sz="2400" dirty="0" smtClean="0"/>
              <a:t>No steep learning curve, Familiar interface, terminology and functions.  </a:t>
            </a:r>
          </a:p>
          <a:p>
            <a:pPr lvl="1"/>
            <a:r>
              <a:rPr lang="en-IE" sz="2400" dirty="0" smtClean="0"/>
              <a:t>Rapid deployment with existing knowledge.</a:t>
            </a:r>
          </a:p>
          <a:p>
            <a:pPr lvl="1"/>
            <a:endParaRPr lang="en-IE" sz="1200" dirty="0" smtClean="0"/>
          </a:p>
          <a:p>
            <a:pPr lvl="0"/>
            <a:r>
              <a:rPr lang="en-IE" sz="2800" dirty="0" smtClean="0"/>
              <a:t>Integration of Hyper-V and VMM with existing environment  </a:t>
            </a:r>
          </a:p>
          <a:p>
            <a:pPr lvl="1"/>
            <a:r>
              <a:rPr lang="en-IE" sz="2400" dirty="0" smtClean="0"/>
              <a:t>VMM not yet deployed but to be rolled out</a:t>
            </a:r>
          </a:p>
          <a:p>
            <a:pPr lvl="0"/>
            <a:endParaRPr lang="en-IE" sz="1200" dirty="0" smtClean="0"/>
          </a:p>
          <a:p>
            <a:pPr lvl="0"/>
            <a:r>
              <a:rPr lang="en-IE" sz="2800" dirty="0" smtClean="0"/>
              <a:t>Management through System </a:t>
            </a:r>
            <a:r>
              <a:rPr lang="en-IE" sz="2800" dirty="0" err="1" smtClean="0"/>
              <a:t>Center</a:t>
            </a:r>
            <a:r>
              <a:rPr lang="en-IE" sz="2800" dirty="0" smtClean="0"/>
              <a:t>  </a:t>
            </a:r>
            <a:endParaRPr lang="en-IE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Future IT Plans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E" dirty="0" smtClean="0"/>
              <a:t>Continue to </a:t>
            </a:r>
            <a:r>
              <a:rPr lang="en-IE" dirty="0" err="1" smtClean="0"/>
              <a:t>Virtualise</a:t>
            </a:r>
            <a:r>
              <a:rPr lang="en-IE" dirty="0" smtClean="0"/>
              <a:t> Servers &amp; to utilise failover clustering</a:t>
            </a:r>
          </a:p>
          <a:p>
            <a:pPr lvl="0"/>
            <a:endParaRPr lang="en-IE" sz="600" dirty="0" smtClean="0"/>
          </a:p>
          <a:p>
            <a:pPr lvl="0"/>
            <a:r>
              <a:rPr lang="en-IE" dirty="0" smtClean="0"/>
              <a:t>Unified Communications</a:t>
            </a:r>
          </a:p>
          <a:p>
            <a:pPr lvl="0"/>
            <a:endParaRPr lang="en-IE" sz="600" dirty="0" smtClean="0"/>
          </a:p>
          <a:p>
            <a:pPr lvl="0"/>
            <a:r>
              <a:rPr lang="en-IE" dirty="0" smtClean="0"/>
              <a:t>Self service monitoring through System </a:t>
            </a:r>
            <a:r>
              <a:rPr lang="en-IE" dirty="0" err="1" smtClean="0"/>
              <a:t>Center</a:t>
            </a:r>
            <a:endParaRPr lang="en-IE" dirty="0" smtClean="0"/>
          </a:p>
          <a:p>
            <a:pPr lvl="0"/>
            <a:endParaRPr lang="en-IE" sz="600" dirty="0" smtClean="0"/>
          </a:p>
          <a:p>
            <a:pPr lvl="0"/>
            <a:r>
              <a:rPr lang="en-IE" dirty="0" smtClean="0"/>
              <a:t>Proactive IT Management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en-US" smtClean="0"/>
          </a:p>
        </p:txBody>
      </p:sp>
      <p:pic>
        <p:nvPicPr>
          <p:cNvPr id="5124" name="Picture 4" descr="nis back 3 title fla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7492</TotalTime>
  <Words>166</Words>
  <Application>Microsoft Office PowerPoint</Application>
  <PresentationFormat>On-screen Show (4:3)</PresentationFormat>
  <Paragraphs>63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Slide 1</vt:lpstr>
      <vt:lpstr>Company Background</vt:lpstr>
      <vt:lpstr>Nissan’s IT Environment</vt:lpstr>
      <vt:lpstr>Nissan’s IT Mission</vt:lpstr>
      <vt:lpstr>Nissan’s and Virtualisation</vt:lpstr>
      <vt:lpstr>Why Microsoft</vt:lpstr>
      <vt:lpstr>Future IT Plans</vt:lpstr>
      <vt:lpstr>Slide 8</vt:lpstr>
    </vt:vector>
  </TitlesOfParts>
  <Company>Rocket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Derek Darlington</dc:creator>
  <cp:lastModifiedBy>i-pafole</cp:lastModifiedBy>
  <cp:revision>269</cp:revision>
  <cp:lastPrinted>2008-09-25T10:46:22Z</cp:lastPrinted>
  <dcterms:created xsi:type="dcterms:W3CDTF">2007-10-03T02:35:32Z</dcterms:created>
  <dcterms:modified xsi:type="dcterms:W3CDTF">2008-10-01T16:20:08Z</dcterms:modified>
</cp:coreProperties>
</file>