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23" r:id="rId5"/>
    <p:sldMasterId id="2147483734" r:id="rId6"/>
    <p:sldMasterId id="2147483745" r:id="rId7"/>
  </p:sldMasterIdLst>
  <p:notesMasterIdLst>
    <p:notesMasterId r:id="rId35"/>
  </p:notesMasterIdLst>
  <p:handoutMasterIdLst>
    <p:handoutMasterId r:id="rId36"/>
  </p:handoutMasterIdLst>
  <p:sldIdLst>
    <p:sldId id="293" r:id="rId8"/>
    <p:sldId id="355" r:id="rId9"/>
    <p:sldId id="329" r:id="rId10"/>
    <p:sldId id="322" r:id="rId11"/>
    <p:sldId id="303" r:id="rId12"/>
    <p:sldId id="439" r:id="rId13"/>
    <p:sldId id="463" r:id="rId14"/>
    <p:sldId id="464" r:id="rId15"/>
    <p:sldId id="487" r:id="rId16"/>
    <p:sldId id="440" r:id="rId17"/>
    <p:sldId id="489" r:id="rId18"/>
    <p:sldId id="490" r:id="rId19"/>
    <p:sldId id="491" r:id="rId20"/>
    <p:sldId id="492" r:id="rId21"/>
    <p:sldId id="476" r:id="rId22"/>
    <p:sldId id="488" r:id="rId23"/>
    <p:sldId id="477" r:id="rId24"/>
    <p:sldId id="478" r:id="rId25"/>
    <p:sldId id="479" r:id="rId26"/>
    <p:sldId id="480" r:id="rId27"/>
    <p:sldId id="481" r:id="rId28"/>
    <p:sldId id="482" r:id="rId29"/>
    <p:sldId id="483" r:id="rId30"/>
    <p:sldId id="484" r:id="rId31"/>
    <p:sldId id="493" r:id="rId32"/>
    <p:sldId id="486" r:id="rId33"/>
    <p:sldId id="471" r:id="rId34"/>
  </p:sldIdLst>
  <p:sldSz cx="9144000" cy="6858000" type="screen4x3"/>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initials="MH" lastIdx="15" clrIdx="0"/>
  <p:cmAuthor id="1" name="Cynthia S. Starr" initials="csss" lastIdx="76" clrIdx="1"/>
  <p:cmAuthor id="2" name="mollie" initials="m" lastIdx="1" clrIdx="2"/>
  <p:cmAuthor id="3" name="Paul Corriveau" initials="p" lastIdx="14"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00"/>
    <a:srgbClr val="40B1FE"/>
    <a:srgbClr val="0066FF"/>
    <a:srgbClr val="2E59B0"/>
    <a:srgbClr val="0158A7"/>
    <a:srgbClr val="0059C4"/>
    <a:srgbClr val="629AD8"/>
    <a:srgbClr val="777777"/>
    <a:srgbClr val="161D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20" autoAdjust="0"/>
    <p:restoredTop sz="76408" autoAdjust="0"/>
  </p:normalViewPr>
  <p:slideViewPr>
    <p:cSldViewPr snapToGrid="0">
      <p:cViewPr varScale="1">
        <p:scale>
          <a:sx n="52" d="100"/>
          <a:sy n="52" d="100"/>
        </p:scale>
        <p:origin x="-810" y="48"/>
      </p:cViewPr>
      <p:guideLst>
        <p:guide orient="horz" pos="144"/>
        <p:guide orient="horz" pos="895"/>
        <p:guide orient="horz" pos="1484"/>
        <p:guide orient="horz" pos="1200"/>
        <p:guide orient="horz" pos="2736"/>
        <p:guide orient="horz" pos="4176"/>
        <p:guide pos="2880"/>
        <p:guide pos="240"/>
        <p:guide pos="460"/>
        <p:guide pos="5520"/>
        <p:guide pos="864"/>
        <p:guide pos="5299"/>
      </p:guideLst>
    </p:cSldViewPr>
  </p:slideViewPr>
  <p:notesTextViewPr>
    <p:cViewPr>
      <p:scale>
        <a:sx n="100" d="100"/>
        <a:sy n="100" d="100"/>
      </p:scale>
      <p:origin x="0" y="0"/>
    </p:cViewPr>
  </p:notesTextViewPr>
  <p:sorterViewPr>
    <p:cViewPr>
      <p:scale>
        <a:sx n="100" d="100"/>
        <a:sy n="100" d="100"/>
      </p:scale>
      <p:origin x="0" y="4320"/>
    </p:cViewPr>
  </p:sorterViewPr>
  <p:notesViewPr>
    <p:cSldViewPr snapToGrid="0" showGuides="1">
      <p:cViewPr varScale="1">
        <p:scale>
          <a:sx n="79" d="100"/>
          <a:sy n="79" d="100"/>
        </p:scale>
        <p:origin x="-1962"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E4BCD-48D3-45DD-95BA-69CE49165DB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F689986E-7E4C-4825-844A-CFD0A8480662}">
      <dgm:prSet custT="1"/>
      <dgm:spPr/>
      <dgm:t>
        <a:bodyPr/>
        <a:lstStyle/>
        <a:p>
          <a:pPr rtl="0"/>
          <a:r>
            <a:rPr lang="en-US" sz="1000" b="1" dirty="0" smtClean="0"/>
            <a:t>Systems management tools introduced</a:t>
          </a:r>
          <a:endParaRPr lang="en-US" sz="1000" b="1" dirty="0"/>
        </a:p>
      </dgm:t>
    </dgm:pt>
    <dgm:pt modelId="{3E411657-65AD-47B1-A428-A51A09AC1FEA}" type="parTrans" cxnId="{37E463D2-177F-439F-B1B5-E31531C28126}">
      <dgm:prSet/>
      <dgm:spPr/>
      <dgm:t>
        <a:bodyPr/>
        <a:lstStyle/>
        <a:p>
          <a:endParaRPr lang="en-US" b="1"/>
        </a:p>
      </dgm:t>
    </dgm:pt>
    <dgm:pt modelId="{996A6B68-48F7-40F0-9C05-DF122B6C2388}" type="sibTrans" cxnId="{37E463D2-177F-439F-B1B5-E31531C28126}">
      <dgm:prSet/>
      <dgm:spPr/>
      <dgm:t>
        <a:bodyPr/>
        <a:lstStyle/>
        <a:p>
          <a:endParaRPr lang="en-US" b="1"/>
        </a:p>
      </dgm:t>
    </dgm:pt>
    <dgm:pt modelId="{E9AB1A6C-1A38-499F-A725-10487DA55DF4}">
      <dgm:prSet custT="1"/>
      <dgm:spPr/>
      <dgm:t>
        <a:bodyPr/>
        <a:lstStyle/>
        <a:p>
          <a:pPr rtl="0"/>
          <a:r>
            <a:rPr lang="en-US" sz="1000" b="1" dirty="0" smtClean="0"/>
            <a:t>ITIL gains traction worldwide</a:t>
          </a:r>
          <a:endParaRPr lang="en-US" sz="1000" b="1" dirty="0"/>
        </a:p>
      </dgm:t>
    </dgm:pt>
    <dgm:pt modelId="{59A0564D-31DE-4429-9F7E-4B5BCB30FBA5}" type="parTrans" cxnId="{05345081-E696-4295-9C0A-704AE238EC0A}">
      <dgm:prSet/>
      <dgm:spPr/>
      <dgm:t>
        <a:bodyPr/>
        <a:lstStyle/>
        <a:p>
          <a:endParaRPr lang="en-US" b="1"/>
        </a:p>
      </dgm:t>
    </dgm:pt>
    <dgm:pt modelId="{6B8DC5D6-0EC8-4B88-8611-8C73CFA405DC}" type="sibTrans" cxnId="{05345081-E696-4295-9C0A-704AE238EC0A}">
      <dgm:prSet/>
      <dgm:spPr/>
      <dgm:t>
        <a:bodyPr/>
        <a:lstStyle/>
        <a:p>
          <a:endParaRPr lang="en-US" b="1"/>
        </a:p>
      </dgm:t>
    </dgm:pt>
    <dgm:pt modelId="{89D68A32-0B51-4FEA-8CAE-F37516DB30B4}">
      <dgm:prSet custT="1"/>
      <dgm:spPr/>
      <dgm:t>
        <a:bodyPr/>
        <a:lstStyle/>
        <a:p>
          <a:pPr rtl="0"/>
          <a:r>
            <a:rPr lang="en-US" sz="1000" b="1" dirty="0" smtClean="0"/>
            <a:t>WS 2003 grows in the data center</a:t>
          </a:r>
          <a:endParaRPr lang="en-US" sz="1000" b="1" dirty="0"/>
        </a:p>
      </dgm:t>
    </dgm:pt>
    <dgm:pt modelId="{F1EFFF7E-0ED5-42AE-A4A4-5C7B9DE70143}" type="parTrans" cxnId="{5818E836-CCCE-4921-BF0D-C9B57DA45573}">
      <dgm:prSet/>
      <dgm:spPr/>
      <dgm:t>
        <a:bodyPr/>
        <a:lstStyle/>
        <a:p>
          <a:endParaRPr lang="en-US" b="1"/>
        </a:p>
      </dgm:t>
    </dgm:pt>
    <dgm:pt modelId="{C388AD5D-1302-44B1-839A-8E66F386FD87}" type="sibTrans" cxnId="{5818E836-CCCE-4921-BF0D-C9B57DA45573}">
      <dgm:prSet/>
      <dgm:spPr/>
      <dgm:t>
        <a:bodyPr/>
        <a:lstStyle/>
        <a:p>
          <a:endParaRPr lang="en-US" b="1"/>
        </a:p>
      </dgm:t>
    </dgm:pt>
    <dgm:pt modelId="{BEE3EBBF-53FF-4D3A-B44D-33DEA4D86A22}">
      <dgm:prSet custT="1"/>
      <dgm:spPr/>
      <dgm:t>
        <a:bodyPr/>
        <a:lstStyle/>
        <a:p>
          <a:pPr rtl="0"/>
          <a:r>
            <a:rPr lang="en-US" sz="1000" b="1" dirty="0" smtClean="0"/>
            <a:t>Widespread management vendor consolidation</a:t>
          </a:r>
          <a:endParaRPr lang="en-US" sz="1000" b="1" dirty="0"/>
        </a:p>
      </dgm:t>
    </dgm:pt>
    <dgm:pt modelId="{C4983490-4331-4DE2-AAAA-B8A744E9C804}" type="parTrans" cxnId="{54FF05F8-29FA-41BD-AE2C-84B39D480307}">
      <dgm:prSet/>
      <dgm:spPr/>
      <dgm:t>
        <a:bodyPr/>
        <a:lstStyle/>
        <a:p>
          <a:endParaRPr lang="en-US" b="1"/>
        </a:p>
      </dgm:t>
    </dgm:pt>
    <dgm:pt modelId="{66E4C4E1-D9DA-4916-8DCF-7AD04137F015}" type="sibTrans" cxnId="{54FF05F8-29FA-41BD-AE2C-84B39D480307}">
      <dgm:prSet/>
      <dgm:spPr/>
      <dgm:t>
        <a:bodyPr/>
        <a:lstStyle/>
        <a:p>
          <a:endParaRPr lang="en-US" b="1"/>
        </a:p>
      </dgm:t>
    </dgm:pt>
    <dgm:pt modelId="{7AC46255-AE02-4981-9576-B6BD032DDCBA}">
      <dgm:prSet custT="1"/>
      <dgm:spPr/>
      <dgm:t>
        <a:bodyPr/>
        <a:lstStyle/>
        <a:p>
          <a:pPr rtl="0"/>
          <a:r>
            <a:rPr lang="en-US" sz="1000" b="1" dirty="0" smtClean="0"/>
            <a:t>ITIL v3 and MOF v4</a:t>
          </a:r>
          <a:endParaRPr lang="en-US" sz="1000" b="1" dirty="0"/>
        </a:p>
      </dgm:t>
    </dgm:pt>
    <dgm:pt modelId="{E0137498-62AA-427D-AA5C-A2B230C0D2E3}" type="parTrans" cxnId="{87329E65-EE2D-4A09-9087-2F866EFFDE3A}">
      <dgm:prSet/>
      <dgm:spPr/>
      <dgm:t>
        <a:bodyPr/>
        <a:lstStyle/>
        <a:p>
          <a:endParaRPr lang="en-US" b="1"/>
        </a:p>
      </dgm:t>
    </dgm:pt>
    <dgm:pt modelId="{872EB119-C75A-4AD0-83FA-EF34E074568A}" type="sibTrans" cxnId="{87329E65-EE2D-4A09-9087-2F866EFFDE3A}">
      <dgm:prSet/>
      <dgm:spPr/>
      <dgm:t>
        <a:bodyPr/>
        <a:lstStyle/>
        <a:p>
          <a:endParaRPr lang="en-US" b="1"/>
        </a:p>
      </dgm:t>
    </dgm:pt>
    <dgm:pt modelId="{C88CC7E1-4679-4F5D-A499-0FF9036DBEFE}">
      <dgm:prSet custT="1"/>
      <dgm:spPr/>
      <dgm:t>
        <a:bodyPr/>
        <a:lstStyle/>
        <a:p>
          <a:pPr rtl="0"/>
          <a:r>
            <a:rPr lang="en-US" sz="1000" b="1" dirty="0" smtClean="0"/>
            <a:t>Virtualization goes mainstream</a:t>
          </a:r>
          <a:endParaRPr lang="en-US" sz="1000" b="1" dirty="0"/>
        </a:p>
      </dgm:t>
    </dgm:pt>
    <dgm:pt modelId="{84AEA6E3-EF40-4CA9-99BC-7F6880E95F3F}" type="parTrans" cxnId="{08B509D9-0DA4-49CC-9D3D-DDB81353F372}">
      <dgm:prSet/>
      <dgm:spPr/>
      <dgm:t>
        <a:bodyPr/>
        <a:lstStyle/>
        <a:p>
          <a:endParaRPr lang="en-US" b="1"/>
        </a:p>
      </dgm:t>
    </dgm:pt>
    <dgm:pt modelId="{869064AE-D67A-43DE-80F4-04730283CEDB}" type="sibTrans" cxnId="{08B509D9-0DA4-49CC-9D3D-DDB81353F372}">
      <dgm:prSet/>
      <dgm:spPr/>
      <dgm:t>
        <a:bodyPr/>
        <a:lstStyle/>
        <a:p>
          <a:endParaRPr lang="en-US" b="1"/>
        </a:p>
      </dgm:t>
    </dgm:pt>
    <dgm:pt modelId="{3899C33C-3332-409D-96BE-D7D52978C5F0}" type="pres">
      <dgm:prSet presAssocID="{20BE4BCD-48D3-45DD-95BA-69CE49165DB2}" presName="Name0" presStyleCnt="0">
        <dgm:presLayoutVars>
          <dgm:dir/>
          <dgm:resizeHandles val="exact"/>
        </dgm:presLayoutVars>
      </dgm:prSet>
      <dgm:spPr/>
      <dgm:t>
        <a:bodyPr/>
        <a:lstStyle/>
        <a:p>
          <a:endParaRPr lang="en-US"/>
        </a:p>
      </dgm:t>
    </dgm:pt>
    <dgm:pt modelId="{9C95371C-CF71-4C8B-B020-8BD87E864B39}" type="pres">
      <dgm:prSet presAssocID="{F689986E-7E4C-4825-844A-CFD0A8480662}" presName="parTxOnly" presStyleLbl="node1" presStyleIdx="0" presStyleCnt="6" custScaleY="125069">
        <dgm:presLayoutVars>
          <dgm:bulletEnabled val="1"/>
        </dgm:presLayoutVars>
      </dgm:prSet>
      <dgm:spPr/>
      <dgm:t>
        <a:bodyPr/>
        <a:lstStyle/>
        <a:p>
          <a:endParaRPr lang="en-US"/>
        </a:p>
      </dgm:t>
    </dgm:pt>
    <dgm:pt modelId="{57AAD029-F1C6-41A3-8A6A-CC379BD87B91}" type="pres">
      <dgm:prSet presAssocID="{996A6B68-48F7-40F0-9C05-DF122B6C2388}" presName="parSpace" presStyleCnt="0"/>
      <dgm:spPr/>
    </dgm:pt>
    <dgm:pt modelId="{417355B9-9986-40B3-927D-20197A6238A9}" type="pres">
      <dgm:prSet presAssocID="{E9AB1A6C-1A38-499F-A725-10487DA55DF4}" presName="parTxOnly" presStyleLbl="node1" presStyleIdx="1" presStyleCnt="6" custScaleY="125069">
        <dgm:presLayoutVars>
          <dgm:bulletEnabled val="1"/>
        </dgm:presLayoutVars>
      </dgm:prSet>
      <dgm:spPr/>
      <dgm:t>
        <a:bodyPr/>
        <a:lstStyle/>
        <a:p>
          <a:endParaRPr lang="en-US"/>
        </a:p>
      </dgm:t>
    </dgm:pt>
    <dgm:pt modelId="{1D712AAC-29EE-438E-BC57-CF9724287200}" type="pres">
      <dgm:prSet presAssocID="{6B8DC5D6-0EC8-4B88-8611-8C73CFA405DC}" presName="parSpace" presStyleCnt="0"/>
      <dgm:spPr/>
    </dgm:pt>
    <dgm:pt modelId="{E56732A7-8D4E-4D45-A672-AAE487F8BA7B}" type="pres">
      <dgm:prSet presAssocID="{89D68A32-0B51-4FEA-8CAE-F37516DB30B4}" presName="parTxOnly" presStyleLbl="node1" presStyleIdx="2" presStyleCnt="6" custScaleY="125069">
        <dgm:presLayoutVars>
          <dgm:bulletEnabled val="1"/>
        </dgm:presLayoutVars>
      </dgm:prSet>
      <dgm:spPr/>
      <dgm:t>
        <a:bodyPr/>
        <a:lstStyle/>
        <a:p>
          <a:endParaRPr lang="en-US"/>
        </a:p>
      </dgm:t>
    </dgm:pt>
    <dgm:pt modelId="{52AB4DB0-888E-4DEC-98AA-80102BEAD236}" type="pres">
      <dgm:prSet presAssocID="{C388AD5D-1302-44B1-839A-8E66F386FD87}" presName="parSpace" presStyleCnt="0"/>
      <dgm:spPr/>
    </dgm:pt>
    <dgm:pt modelId="{C05EC09F-A15B-401C-A35D-09ABD5D6195C}" type="pres">
      <dgm:prSet presAssocID="{BEE3EBBF-53FF-4D3A-B44D-33DEA4D86A22}" presName="parTxOnly" presStyleLbl="node1" presStyleIdx="3" presStyleCnt="6" custScaleX="113430" custScaleY="125069">
        <dgm:presLayoutVars>
          <dgm:bulletEnabled val="1"/>
        </dgm:presLayoutVars>
      </dgm:prSet>
      <dgm:spPr/>
      <dgm:t>
        <a:bodyPr/>
        <a:lstStyle/>
        <a:p>
          <a:endParaRPr lang="en-US"/>
        </a:p>
      </dgm:t>
    </dgm:pt>
    <dgm:pt modelId="{43B3BC1A-8990-4D61-B718-9E110C63F931}" type="pres">
      <dgm:prSet presAssocID="{66E4C4E1-D9DA-4916-8DCF-7AD04137F015}" presName="parSpace" presStyleCnt="0"/>
      <dgm:spPr/>
    </dgm:pt>
    <dgm:pt modelId="{E9FB3485-07E4-41F2-9039-659EB4C82DE3}" type="pres">
      <dgm:prSet presAssocID="{7AC46255-AE02-4981-9576-B6BD032DDCBA}" presName="parTxOnly" presStyleLbl="node1" presStyleIdx="4" presStyleCnt="6" custScaleY="125069">
        <dgm:presLayoutVars>
          <dgm:bulletEnabled val="1"/>
        </dgm:presLayoutVars>
      </dgm:prSet>
      <dgm:spPr/>
      <dgm:t>
        <a:bodyPr/>
        <a:lstStyle/>
        <a:p>
          <a:endParaRPr lang="en-US"/>
        </a:p>
      </dgm:t>
    </dgm:pt>
    <dgm:pt modelId="{48E7E316-059A-472C-95E7-569A631D6659}" type="pres">
      <dgm:prSet presAssocID="{872EB119-C75A-4AD0-83FA-EF34E074568A}" presName="parSpace" presStyleCnt="0"/>
      <dgm:spPr/>
    </dgm:pt>
    <dgm:pt modelId="{BC4D9CF4-6685-4242-82D1-8222E72E3ABA}" type="pres">
      <dgm:prSet presAssocID="{C88CC7E1-4679-4F5D-A499-0FF9036DBEFE}" presName="parTxOnly" presStyleLbl="node1" presStyleIdx="5" presStyleCnt="6" custScaleX="110853" custScaleY="125069">
        <dgm:presLayoutVars>
          <dgm:bulletEnabled val="1"/>
        </dgm:presLayoutVars>
      </dgm:prSet>
      <dgm:spPr/>
      <dgm:t>
        <a:bodyPr/>
        <a:lstStyle/>
        <a:p>
          <a:endParaRPr lang="en-US"/>
        </a:p>
      </dgm:t>
    </dgm:pt>
  </dgm:ptLst>
  <dgm:cxnLst>
    <dgm:cxn modelId="{54FF05F8-29FA-41BD-AE2C-84B39D480307}" srcId="{20BE4BCD-48D3-45DD-95BA-69CE49165DB2}" destId="{BEE3EBBF-53FF-4D3A-B44D-33DEA4D86A22}" srcOrd="3" destOrd="0" parTransId="{C4983490-4331-4DE2-AAAA-B8A744E9C804}" sibTransId="{66E4C4E1-D9DA-4916-8DCF-7AD04137F015}"/>
    <dgm:cxn modelId="{08B509D9-0DA4-49CC-9D3D-DDB81353F372}" srcId="{20BE4BCD-48D3-45DD-95BA-69CE49165DB2}" destId="{C88CC7E1-4679-4F5D-A499-0FF9036DBEFE}" srcOrd="5" destOrd="0" parTransId="{84AEA6E3-EF40-4CA9-99BC-7F6880E95F3F}" sibTransId="{869064AE-D67A-43DE-80F4-04730283CEDB}"/>
    <dgm:cxn modelId="{FDA5A403-1CE0-40F6-93AA-41D50CD6C238}" type="presOf" srcId="{BEE3EBBF-53FF-4D3A-B44D-33DEA4D86A22}" destId="{C05EC09F-A15B-401C-A35D-09ABD5D6195C}" srcOrd="0" destOrd="0" presId="urn:microsoft.com/office/officeart/2005/8/layout/hChevron3"/>
    <dgm:cxn modelId="{05345081-E696-4295-9C0A-704AE238EC0A}" srcId="{20BE4BCD-48D3-45DD-95BA-69CE49165DB2}" destId="{E9AB1A6C-1A38-499F-A725-10487DA55DF4}" srcOrd="1" destOrd="0" parTransId="{59A0564D-31DE-4429-9F7E-4B5BCB30FBA5}" sibTransId="{6B8DC5D6-0EC8-4B88-8611-8C73CFA405DC}"/>
    <dgm:cxn modelId="{70DA138B-5CD9-40C9-BDA0-BBC4B5F142DA}" type="presOf" srcId="{89D68A32-0B51-4FEA-8CAE-F37516DB30B4}" destId="{E56732A7-8D4E-4D45-A672-AAE487F8BA7B}" srcOrd="0" destOrd="0" presId="urn:microsoft.com/office/officeart/2005/8/layout/hChevron3"/>
    <dgm:cxn modelId="{60FF0CA9-0D8D-4749-A153-848B03686DCE}" type="presOf" srcId="{20BE4BCD-48D3-45DD-95BA-69CE49165DB2}" destId="{3899C33C-3332-409D-96BE-D7D52978C5F0}" srcOrd="0" destOrd="0" presId="urn:microsoft.com/office/officeart/2005/8/layout/hChevron3"/>
    <dgm:cxn modelId="{02B1C365-3675-4E5F-B473-A4D784D9820B}" type="presOf" srcId="{F689986E-7E4C-4825-844A-CFD0A8480662}" destId="{9C95371C-CF71-4C8B-B020-8BD87E864B39}" srcOrd="0" destOrd="0" presId="urn:microsoft.com/office/officeart/2005/8/layout/hChevron3"/>
    <dgm:cxn modelId="{013C75D9-BB0C-44E1-9E48-7D542CE57F7E}" type="presOf" srcId="{7AC46255-AE02-4981-9576-B6BD032DDCBA}" destId="{E9FB3485-07E4-41F2-9039-659EB4C82DE3}" srcOrd="0" destOrd="0" presId="urn:microsoft.com/office/officeart/2005/8/layout/hChevron3"/>
    <dgm:cxn modelId="{5E63D2D6-A6C3-4414-91E8-3B31C5AE0FA5}" type="presOf" srcId="{E9AB1A6C-1A38-499F-A725-10487DA55DF4}" destId="{417355B9-9986-40B3-927D-20197A6238A9}" srcOrd="0" destOrd="0" presId="urn:microsoft.com/office/officeart/2005/8/layout/hChevron3"/>
    <dgm:cxn modelId="{87329E65-EE2D-4A09-9087-2F866EFFDE3A}" srcId="{20BE4BCD-48D3-45DD-95BA-69CE49165DB2}" destId="{7AC46255-AE02-4981-9576-B6BD032DDCBA}" srcOrd="4" destOrd="0" parTransId="{E0137498-62AA-427D-AA5C-A2B230C0D2E3}" sibTransId="{872EB119-C75A-4AD0-83FA-EF34E074568A}"/>
    <dgm:cxn modelId="{F9B12E93-E159-4B13-A93F-227EFB31E43A}" type="presOf" srcId="{C88CC7E1-4679-4F5D-A499-0FF9036DBEFE}" destId="{BC4D9CF4-6685-4242-82D1-8222E72E3ABA}" srcOrd="0" destOrd="0" presId="urn:microsoft.com/office/officeart/2005/8/layout/hChevron3"/>
    <dgm:cxn modelId="{5818E836-CCCE-4921-BF0D-C9B57DA45573}" srcId="{20BE4BCD-48D3-45DD-95BA-69CE49165DB2}" destId="{89D68A32-0B51-4FEA-8CAE-F37516DB30B4}" srcOrd="2" destOrd="0" parTransId="{F1EFFF7E-0ED5-42AE-A4A4-5C7B9DE70143}" sibTransId="{C388AD5D-1302-44B1-839A-8E66F386FD87}"/>
    <dgm:cxn modelId="{37E463D2-177F-439F-B1B5-E31531C28126}" srcId="{20BE4BCD-48D3-45DD-95BA-69CE49165DB2}" destId="{F689986E-7E4C-4825-844A-CFD0A8480662}" srcOrd="0" destOrd="0" parTransId="{3E411657-65AD-47B1-A428-A51A09AC1FEA}" sibTransId="{996A6B68-48F7-40F0-9C05-DF122B6C2388}"/>
    <dgm:cxn modelId="{9CA163B5-E978-4E05-A798-73458496136F}" type="presParOf" srcId="{3899C33C-3332-409D-96BE-D7D52978C5F0}" destId="{9C95371C-CF71-4C8B-B020-8BD87E864B39}" srcOrd="0" destOrd="0" presId="urn:microsoft.com/office/officeart/2005/8/layout/hChevron3"/>
    <dgm:cxn modelId="{FB4616C1-014F-4667-899C-1DCA437F0EE2}" type="presParOf" srcId="{3899C33C-3332-409D-96BE-D7D52978C5F0}" destId="{57AAD029-F1C6-41A3-8A6A-CC379BD87B91}" srcOrd="1" destOrd="0" presId="urn:microsoft.com/office/officeart/2005/8/layout/hChevron3"/>
    <dgm:cxn modelId="{6FA04D20-C2AD-44D7-A9FF-F4D6C7D1BDBE}" type="presParOf" srcId="{3899C33C-3332-409D-96BE-D7D52978C5F0}" destId="{417355B9-9986-40B3-927D-20197A6238A9}" srcOrd="2" destOrd="0" presId="urn:microsoft.com/office/officeart/2005/8/layout/hChevron3"/>
    <dgm:cxn modelId="{1B896CDA-C01B-4890-804F-2F3044325711}" type="presParOf" srcId="{3899C33C-3332-409D-96BE-D7D52978C5F0}" destId="{1D712AAC-29EE-438E-BC57-CF9724287200}" srcOrd="3" destOrd="0" presId="urn:microsoft.com/office/officeart/2005/8/layout/hChevron3"/>
    <dgm:cxn modelId="{5ABF5FB8-63A6-42C4-878D-9AD3E1E3FA23}" type="presParOf" srcId="{3899C33C-3332-409D-96BE-D7D52978C5F0}" destId="{E56732A7-8D4E-4D45-A672-AAE487F8BA7B}" srcOrd="4" destOrd="0" presId="urn:microsoft.com/office/officeart/2005/8/layout/hChevron3"/>
    <dgm:cxn modelId="{C0F3D9BB-D928-403E-8F5A-934D96EC5581}" type="presParOf" srcId="{3899C33C-3332-409D-96BE-D7D52978C5F0}" destId="{52AB4DB0-888E-4DEC-98AA-80102BEAD236}" srcOrd="5" destOrd="0" presId="urn:microsoft.com/office/officeart/2005/8/layout/hChevron3"/>
    <dgm:cxn modelId="{8E9E4BC8-E757-4894-B876-712BEFA0B7DE}" type="presParOf" srcId="{3899C33C-3332-409D-96BE-D7D52978C5F0}" destId="{C05EC09F-A15B-401C-A35D-09ABD5D6195C}" srcOrd="6" destOrd="0" presId="urn:microsoft.com/office/officeart/2005/8/layout/hChevron3"/>
    <dgm:cxn modelId="{680DD145-A5B1-459C-B88C-47547419B7F8}" type="presParOf" srcId="{3899C33C-3332-409D-96BE-D7D52978C5F0}" destId="{43B3BC1A-8990-4D61-B718-9E110C63F931}" srcOrd="7" destOrd="0" presId="urn:microsoft.com/office/officeart/2005/8/layout/hChevron3"/>
    <dgm:cxn modelId="{603997BE-1A72-4B00-B3D5-B68951BEDEAB}" type="presParOf" srcId="{3899C33C-3332-409D-96BE-D7D52978C5F0}" destId="{E9FB3485-07E4-41F2-9039-659EB4C82DE3}" srcOrd="8" destOrd="0" presId="urn:microsoft.com/office/officeart/2005/8/layout/hChevron3"/>
    <dgm:cxn modelId="{F9AB15C1-BA79-432A-A1D4-2A31763BF53E}" type="presParOf" srcId="{3899C33C-3332-409D-96BE-D7D52978C5F0}" destId="{48E7E316-059A-472C-95E7-569A631D6659}" srcOrd="9" destOrd="0" presId="urn:microsoft.com/office/officeart/2005/8/layout/hChevron3"/>
    <dgm:cxn modelId="{71AF9C70-814F-4411-AEC3-566B2183AC0A}" type="presParOf" srcId="{3899C33C-3332-409D-96BE-D7D52978C5F0}" destId="{BC4D9CF4-6685-4242-82D1-8222E72E3ABA}" srcOrd="10" destOrd="0" presId="urn:microsoft.com/office/officeart/2005/8/layout/hChevron3"/>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latin typeface="Segoe" pitchFamily="34" charset="0"/>
              </a:rPr>
              <a:t>Server ID</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Segoe" pitchFamily="34" charset="0"/>
              </a:rPr>
              <a:pPr/>
              <a:t>10/3/2008</a:t>
            </a:fld>
            <a:endParaRPr lang="en-US">
              <a:latin typeface="Segoe"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8"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latin typeface="Segoe" pitchFamily="34" charset="0"/>
              </a:rPr>
              <a:t>Server ID</a:t>
            </a:r>
          </a:p>
        </p:txBody>
      </p:sp>
      <p:sp>
        <p:nvSpPr>
          <p:cNvPr id="9"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Segoe" pitchFamily="34" charset="0"/>
              </a:rPr>
              <a:pPr/>
              <a:t>10/3/2008</a:t>
            </a:fld>
            <a:endParaRPr lang="en-US">
              <a:latin typeface="Segoe" pitchFamily="34" charset="0"/>
            </a:endParaRPr>
          </a:p>
        </p:txBody>
      </p:sp>
      <p:sp>
        <p:nvSpPr>
          <p:cNvPr id="10"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11" name="Slide Number Placeholder 4"/>
          <p:cNvSpPr>
            <a:spLocks noGrp="1"/>
          </p:cNvSpPr>
          <p:nvPr>
            <p:ph type="sldNum" sz="quarter" idx="5"/>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10/3/2008 3:27 PM</a:t>
            </a:fld>
            <a:endParaRPr lang="en-US" dirty="0"/>
          </a:p>
        </p:txBody>
      </p:sp>
      <p:sp>
        <p:nvSpPr>
          <p:cNvPr id="6" name="Footer Placeholder 5"/>
          <p:cNvSpPr>
            <a:spLocks noGrp="1"/>
          </p:cNvSpPr>
          <p:nvPr>
            <p:ph type="ftr" sz="quarter" idx="12"/>
          </p:nvPr>
        </p:nvSpPr>
        <p:spPr>
          <a:xfrm>
            <a:off x="0" y="8829967"/>
            <a:ext cx="6309360" cy="46482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a:prstGeom prst="rect">
            <a:avLst/>
          </a:prstGeo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10</a:t>
            </a:fld>
            <a:endParaRPr lang="en-US">
              <a:latin typeface="Sego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701040" y="4415790"/>
            <a:ext cx="5608320" cy="4183380"/>
          </a:xfrm>
          <a:prstGeom prst="rect">
            <a:avLst/>
          </a:prstGeom>
          <a:noFill/>
          <a:ln/>
        </p:spPr>
        <p:txBody>
          <a:bodyPr lIns="93177" tIns="46589" rIns="93177" bIns="46589"/>
          <a:lstStyle/>
          <a:p>
            <a:endParaRPr lang="en-US" dirty="0" smtClean="0"/>
          </a:p>
        </p:txBody>
      </p:sp>
      <p:sp>
        <p:nvSpPr>
          <p:cNvPr id="51204" name="Header Placeholder 3"/>
          <p:cNvSpPr>
            <a:spLocks noGrp="1"/>
          </p:cNvSpPr>
          <p:nvPr>
            <p:ph type="hdr" sz="quarter"/>
          </p:nvPr>
        </p:nvSpPr>
        <p:spPr>
          <a:noFill/>
        </p:spPr>
        <p:txBody>
          <a:bodyPr/>
          <a:lstStyle/>
          <a:p>
            <a:pPr algn="l" defTabSz="914363" rtl="0" fontAlgn="base">
              <a:spcBef>
                <a:spcPct val="0"/>
              </a:spcBef>
              <a:spcAft>
                <a:spcPct val="0"/>
              </a:spcAft>
            </a:pPr>
            <a:r>
              <a:rPr lang="en-US" sz="1200" b="1" kern="1200" dirty="0">
                <a:solidFill>
                  <a:prstClr val="black"/>
                </a:solidFill>
                <a:latin typeface="Arial" charset="0"/>
                <a:ea typeface="+mn-ea"/>
                <a:cs typeface="+mn-cs"/>
              </a:rPr>
              <a:t>PRB-BDM </a:t>
            </a:r>
            <a:r>
              <a:rPr lang="en-US" sz="1200" b="1" kern="1200" dirty="0" err="1">
                <a:solidFill>
                  <a:prstClr val="black"/>
                </a:solidFill>
                <a:latin typeface="Arial" charset="0"/>
                <a:ea typeface="+mn-ea"/>
                <a:cs typeface="+mn-cs"/>
              </a:rPr>
              <a:t>Powerpoint</a:t>
            </a:r>
            <a:r>
              <a:rPr lang="en-US" sz="1200" b="1" kern="1200" dirty="0">
                <a:solidFill>
                  <a:prstClr val="black"/>
                </a:solidFill>
                <a:latin typeface="Arial" charset="0"/>
                <a:ea typeface="+mn-ea"/>
                <a:cs typeface="+mn-cs"/>
              </a:rPr>
              <a:t> template</a:t>
            </a:r>
          </a:p>
        </p:txBody>
      </p:sp>
      <p:sp>
        <p:nvSpPr>
          <p:cNvPr id="51205" name="Date Placeholder 4"/>
          <p:cNvSpPr>
            <a:spLocks noGrp="1"/>
          </p:cNvSpPr>
          <p:nvPr>
            <p:ph type="dt" sz="quarter" idx="1"/>
          </p:nvPr>
        </p:nvSpPr>
        <p:spPr>
          <a:noFill/>
        </p:spPr>
        <p:txBody>
          <a:bodyPr/>
          <a:lstStyle/>
          <a:p>
            <a:pPr algn="r" defTabSz="914363" rtl="0" fontAlgn="base">
              <a:spcBef>
                <a:spcPct val="0"/>
              </a:spcBef>
              <a:spcAft>
                <a:spcPct val="0"/>
              </a:spcAft>
            </a:pPr>
            <a:fld id="{24C6A6E9-3E97-4F1B-9620-74A466DEDBB0}" type="datetime8">
              <a:rPr lang="en-US" sz="1200" b="1" kern="1200">
                <a:solidFill>
                  <a:prstClr val="black"/>
                </a:solidFill>
                <a:latin typeface="Arial" charset="0"/>
                <a:ea typeface="+mn-ea"/>
                <a:cs typeface="+mn-cs"/>
              </a:rPr>
              <a:pPr algn="r" defTabSz="914363" rtl="0" fontAlgn="base">
                <a:spcBef>
                  <a:spcPct val="0"/>
                </a:spcBef>
                <a:spcAft>
                  <a:spcPct val="0"/>
                </a:spcAft>
              </a:pPr>
              <a:t>10/3/2008 3:27 PM</a:t>
            </a:fld>
            <a:endParaRPr lang="en-US" sz="1200" b="1" kern="1200" dirty="0">
              <a:solidFill>
                <a:prstClr val="black"/>
              </a:solidFill>
              <a:latin typeface="Arial" charset="0"/>
              <a:ea typeface="+mn-ea"/>
              <a:cs typeface="+mn-cs"/>
            </a:endParaRPr>
          </a:p>
        </p:txBody>
      </p:sp>
      <p:sp>
        <p:nvSpPr>
          <p:cNvPr id="51206" name="Slide Number Placeholder 5"/>
          <p:cNvSpPr>
            <a:spLocks noGrp="1"/>
          </p:cNvSpPr>
          <p:nvPr>
            <p:ph type="sldNum" sz="quarter" idx="5"/>
          </p:nvPr>
        </p:nvSpPr>
        <p:spPr>
          <a:noFill/>
        </p:spPr>
        <p:txBody>
          <a:bodyPr/>
          <a:lstStyle/>
          <a:p>
            <a:pPr algn="r" defTabSz="914363" rtl="0" fontAlgn="base">
              <a:spcBef>
                <a:spcPct val="0"/>
              </a:spcBef>
              <a:spcAft>
                <a:spcPct val="0"/>
              </a:spcAft>
            </a:pPr>
            <a:fld id="{BD38221C-7493-4552-B3AE-11C94F72D058}" type="slidenum">
              <a:rPr lang="en-US" sz="1200" b="1" kern="1200">
                <a:solidFill>
                  <a:prstClr val="black"/>
                </a:solidFill>
                <a:latin typeface="Arial" charset="0"/>
                <a:ea typeface="+mn-ea"/>
                <a:cs typeface="+mn-cs"/>
              </a:rPr>
              <a:pPr algn="r" defTabSz="914363" rtl="0" fontAlgn="base">
                <a:spcBef>
                  <a:spcPct val="0"/>
                </a:spcBef>
                <a:spcAft>
                  <a:spcPct val="0"/>
                </a:spcAft>
              </a:pPr>
              <a:t>11</a:t>
            </a:fld>
            <a:endParaRPr lang="en-US" sz="1200" b="1" kern="1200" dirty="0">
              <a:solidFill>
                <a:prstClr val="black"/>
              </a:solidFill>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701040" y="4415790"/>
            <a:ext cx="5608320" cy="4183380"/>
          </a:xfrm>
          <a:prstGeom prst="rect">
            <a:avLst/>
          </a:prstGeom>
          <a:noFill/>
          <a:ln/>
        </p:spPr>
        <p:txBody>
          <a:bodyPr lIns="93177" tIns="46589" rIns="93177" bIns="46589"/>
          <a:lstStyle/>
          <a:p>
            <a:endParaRPr lang="en-US" dirty="0" smtClean="0"/>
          </a:p>
        </p:txBody>
      </p:sp>
      <p:sp>
        <p:nvSpPr>
          <p:cNvPr id="51204" name="Header Placeholder 3"/>
          <p:cNvSpPr>
            <a:spLocks noGrp="1"/>
          </p:cNvSpPr>
          <p:nvPr>
            <p:ph type="hdr" sz="quarter"/>
          </p:nvPr>
        </p:nvSpPr>
        <p:spPr>
          <a:noFill/>
        </p:spPr>
        <p:txBody>
          <a:bodyPr/>
          <a:lstStyle/>
          <a:p>
            <a:pPr algn="l" defTabSz="914363" rtl="0" fontAlgn="base">
              <a:spcBef>
                <a:spcPct val="0"/>
              </a:spcBef>
              <a:spcAft>
                <a:spcPct val="0"/>
              </a:spcAft>
            </a:pPr>
            <a:r>
              <a:rPr lang="en-US" sz="1200" b="1" kern="1200" dirty="0">
                <a:solidFill>
                  <a:prstClr val="black"/>
                </a:solidFill>
                <a:latin typeface="Arial" charset="0"/>
                <a:ea typeface="+mn-ea"/>
                <a:cs typeface="+mn-cs"/>
              </a:rPr>
              <a:t>PRB-BDM </a:t>
            </a:r>
            <a:r>
              <a:rPr lang="en-US" sz="1200" b="1" kern="1200" dirty="0" err="1">
                <a:solidFill>
                  <a:prstClr val="black"/>
                </a:solidFill>
                <a:latin typeface="Arial" charset="0"/>
                <a:ea typeface="+mn-ea"/>
                <a:cs typeface="+mn-cs"/>
              </a:rPr>
              <a:t>Powerpoint</a:t>
            </a:r>
            <a:r>
              <a:rPr lang="en-US" sz="1200" b="1" kern="1200" dirty="0">
                <a:solidFill>
                  <a:prstClr val="black"/>
                </a:solidFill>
                <a:latin typeface="Arial" charset="0"/>
                <a:ea typeface="+mn-ea"/>
                <a:cs typeface="+mn-cs"/>
              </a:rPr>
              <a:t> template</a:t>
            </a:r>
          </a:p>
        </p:txBody>
      </p:sp>
      <p:sp>
        <p:nvSpPr>
          <p:cNvPr id="51205" name="Date Placeholder 4"/>
          <p:cNvSpPr>
            <a:spLocks noGrp="1"/>
          </p:cNvSpPr>
          <p:nvPr>
            <p:ph type="dt" sz="quarter" idx="1"/>
          </p:nvPr>
        </p:nvSpPr>
        <p:spPr>
          <a:noFill/>
        </p:spPr>
        <p:txBody>
          <a:bodyPr/>
          <a:lstStyle/>
          <a:p>
            <a:pPr algn="r" defTabSz="914363" rtl="0" fontAlgn="base">
              <a:spcBef>
                <a:spcPct val="0"/>
              </a:spcBef>
              <a:spcAft>
                <a:spcPct val="0"/>
              </a:spcAft>
            </a:pPr>
            <a:fld id="{24C6A6E9-3E97-4F1B-9620-74A466DEDBB0}" type="datetime8">
              <a:rPr lang="en-US" sz="1200" b="1" kern="1200">
                <a:solidFill>
                  <a:prstClr val="black"/>
                </a:solidFill>
                <a:latin typeface="Arial" charset="0"/>
                <a:ea typeface="+mn-ea"/>
                <a:cs typeface="+mn-cs"/>
              </a:rPr>
              <a:pPr algn="r" defTabSz="914363" rtl="0" fontAlgn="base">
                <a:spcBef>
                  <a:spcPct val="0"/>
                </a:spcBef>
                <a:spcAft>
                  <a:spcPct val="0"/>
                </a:spcAft>
              </a:pPr>
              <a:t>10/3/2008 3:27 PM</a:t>
            </a:fld>
            <a:endParaRPr lang="en-US" sz="1200" b="1" kern="1200" dirty="0">
              <a:solidFill>
                <a:prstClr val="black"/>
              </a:solidFill>
              <a:latin typeface="Arial" charset="0"/>
              <a:ea typeface="+mn-ea"/>
              <a:cs typeface="+mn-cs"/>
            </a:endParaRPr>
          </a:p>
        </p:txBody>
      </p:sp>
      <p:sp>
        <p:nvSpPr>
          <p:cNvPr id="51206" name="Slide Number Placeholder 5"/>
          <p:cNvSpPr>
            <a:spLocks noGrp="1"/>
          </p:cNvSpPr>
          <p:nvPr>
            <p:ph type="sldNum" sz="quarter" idx="5"/>
          </p:nvPr>
        </p:nvSpPr>
        <p:spPr>
          <a:noFill/>
        </p:spPr>
        <p:txBody>
          <a:bodyPr/>
          <a:lstStyle/>
          <a:p>
            <a:pPr algn="r" defTabSz="914363" rtl="0" fontAlgn="base">
              <a:spcBef>
                <a:spcPct val="0"/>
              </a:spcBef>
              <a:spcAft>
                <a:spcPct val="0"/>
              </a:spcAft>
            </a:pPr>
            <a:fld id="{BD38221C-7493-4552-B3AE-11C94F72D058}" type="slidenum">
              <a:rPr lang="en-US" sz="1200" b="1" kern="1200">
                <a:solidFill>
                  <a:prstClr val="black"/>
                </a:solidFill>
                <a:latin typeface="Arial" charset="0"/>
                <a:ea typeface="+mn-ea"/>
                <a:cs typeface="+mn-cs"/>
              </a:rPr>
              <a:pPr algn="r" defTabSz="914363" rtl="0" fontAlgn="base">
                <a:spcBef>
                  <a:spcPct val="0"/>
                </a:spcBef>
                <a:spcAft>
                  <a:spcPct val="0"/>
                </a:spcAft>
              </a:pPr>
              <a:t>12</a:t>
            </a:fld>
            <a:endParaRPr lang="en-US" sz="1200" b="1" kern="1200" dirty="0">
              <a:solidFill>
                <a:prstClr val="black"/>
              </a:solidFill>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701040" y="4415790"/>
            <a:ext cx="5608320" cy="4183380"/>
          </a:xfrm>
          <a:prstGeom prst="rect">
            <a:avLst/>
          </a:prstGeom>
          <a:noFill/>
          <a:ln/>
        </p:spPr>
        <p:txBody>
          <a:bodyPr lIns="93177" tIns="46589" rIns="93177" bIns="46589"/>
          <a:lstStyle/>
          <a:p>
            <a:endParaRPr lang="en-US" dirty="0" smtClean="0"/>
          </a:p>
        </p:txBody>
      </p:sp>
      <p:sp>
        <p:nvSpPr>
          <p:cNvPr id="51204" name="Header Placeholder 3"/>
          <p:cNvSpPr>
            <a:spLocks noGrp="1"/>
          </p:cNvSpPr>
          <p:nvPr>
            <p:ph type="hdr" sz="quarter"/>
          </p:nvPr>
        </p:nvSpPr>
        <p:spPr>
          <a:noFill/>
        </p:spPr>
        <p:txBody>
          <a:bodyPr/>
          <a:lstStyle/>
          <a:p>
            <a:pPr algn="l" defTabSz="914363" rtl="0" fontAlgn="base">
              <a:spcBef>
                <a:spcPct val="0"/>
              </a:spcBef>
              <a:spcAft>
                <a:spcPct val="0"/>
              </a:spcAft>
            </a:pPr>
            <a:r>
              <a:rPr lang="en-US" sz="1200" b="1" kern="1200" dirty="0">
                <a:solidFill>
                  <a:prstClr val="black"/>
                </a:solidFill>
                <a:latin typeface="Arial" charset="0"/>
                <a:ea typeface="+mn-ea"/>
                <a:cs typeface="+mn-cs"/>
              </a:rPr>
              <a:t>PRB-BDM </a:t>
            </a:r>
            <a:r>
              <a:rPr lang="en-US" sz="1200" b="1" kern="1200" dirty="0" err="1">
                <a:solidFill>
                  <a:prstClr val="black"/>
                </a:solidFill>
                <a:latin typeface="Arial" charset="0"/>
                <a:ea typeface="+mn-ea"/>
                <a:cs typeface="+mn-cs"/>
              </a:rPr>
              <a:t>Powerpoint</a:t>
            </a:r>
            <a:r>
              <a:rPr lang="en-US" sz="1200" b="1" kern="1200" dirty="0">
                <a:solidFill>
                  <a:prstClr val="black"/>
                </a:solidFill>
                <a:latin typeface="Arial" charset="0"/>
                <a:ea typeface="+mn-ea"/>
                <a:cs typeface="+mn-cs"/>
              </a:rPr>
              <a:t> template</a:t>
            </a:r>
          </a:p>
        </p:txBody>
      </p:sp>
      <p:sp>
        <p:nvSpPr>
          <p:cNvPr id="51205" name="Date Placeholder 4"/>
          <p:cNvSpPr>
            <a:spLocks noGrp="1"/>
          </p:cNvSpPr>
          <p:nvPr>
            <p:ph type="dt" sz="quarter" idx="1"/>
          </p:nvPr>
        </p:nvSpPr>
        <p:spPr>
          <a:noFill/>
        </p:spPr>
        <p:txBody>
          <a:bodyPr/>
          <a:lstStyle/>
          <a:p>
            <a:pPr algn="r" defTabSz="914363" rtl="0" fontAlgn="base">
              <a:spcBef>
                <a:spcPct val="0"/>
              </a:spcBef>
              <a:spcAft>
                <a:spcPct val="0"/>
              </a:spcAft>
            </a:pPr>
            <a:fld id="{24C6A6E9-3E97-4F1B-9620-74A466DEDBB0}" type="datetime8">
              <a:rPr lang="en-US" sz="1200" b="1" kern="1200">
                <a:solidFill>
                  <a:prstClr val="black"/>
                </a:solidFill>
                <a:latin typeface="Arial" charset="0"/>
                <a:ea typeface="+mn-ea"/>
                <a:cs typeface="+mn-cs"/>
              </a:rPr>
              <a:pPr algn="r" defTabSz="914363" rtl="0" fontAlgn="base">
                <a:spcBef>
                  <a:spcPct val="0"/>
                </a:spcBef>
                <a:spcAft>
                  <a:spcPct val="0"/>
                </a:spcAft>
              </a:pPr>
              <a:t>10/3/2008 3:27 PM</a:t>
            </a:fld>
            <a:endParaRPr lang="en-US" sz="1200" b="1" kern="1200" dirty="0">
              <a:solidFill>
                <a:prstClr val="black"/>
              </a:solidFill>
              <a:latin typeface="Arial" charset="0"/>
              <a:ea typeface="+mn-ea"/>
              <a:cs typeface="+mn-cs"/>
            </a:endParaRPr>
          </a:p>
        </p:txBody>
      </p:sp>
      <p:sp>
        <p:nvSpPr>
          <p:cNvPr id="51206" name="Slide Number Placeholder 5"/>
          <p:cNvSpPr>
            <a:spLocks noGrp="1"/>
          </p:cNvSpPr>
          <p:nvPr>
            <p:ph type="sldNum" sz="quarter" idx="5"/>
          </p:nvPr>
        </p:nvSpPr>
        <p:spPr>
          <a:noFill/>
        </p:spPr>
        <p:txBody>
          <a:bodyPr/>
          <a:lstStyle/>
          <a:p>
            <a:pPr algn="r" defTabSz="914363" rtl="0" fontAlgn="base">
              <a:spcBef>
                <a:spcPct val="0"/>
              </a:spcBef>
              <a:spcAft>
                <a:spcPct val="0"/>
              </a:spcAft>
            </a:pPr>
            <a:fld id="{BD38221C-7493-4552-B3AE-11C94F72D058}" type="slidenum">
              <a:rPr lang="en-US" sz="1200" b="1" kern="1200">
                <a:solidFill>
                  <a:prstClr val="black"/>
                </a:solidFill>
                <a:latin typeface="Arial" charset="0"/>
                <a:ea typeface="+mn-ea"/>
                <a:cs typeface="+mn-cs"/>
              </a:rPr>
              <a:pPr algn="r" defTabSz="914363" rtl="0" fontAlgn="base">
                <a:spcBef>
                  <a:spcPct val="0"/>
                </a:spcBef>
                <a:spcAft>
                  <a:spcPct val="0"/>
                </a:spcAft>
              </a:pPr>
              <a:t>13</a:t>
            </a:fld>
            <a:endParaRPr lang="en-US" sz="1200" b="1" kern="1200" dirty="0">
              <a:solidFill>
                <a:prstClr val="black"/>
              </a:solidFill>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701040" y="4415790"/>
            <a:ext cx="5608320" cy="4183380"/>
          </a:xfrm>
          <a:prstGeom prst="rect">
            <a:avLst/>
          </a:prstGeom>
          <a:noFill/>
          <a:ln/>
        </p:spPr>
        <p:txBody>
          <a:bodyPr lIns="93177" tIns="46589" rIns="93177" bIns="46589"/>
          <a:lstStyle/>
          <a:p>
            <a:endParaRPr lang="en-US" dirty="0" smtClean="0"/>
          </a:p>
        </p:txBody>
      </p:sp>
      <p:sp>
        <p:nvSpPr>
          <p:cNvPr id="51204" name="Header Placeholder 3"/>
          <p:cNvSpPr>
            <a:spLocks noGrp="1"/>
          </p:cNvSpPr>
          <p:nvPr>
            <p:ph type="hdr" sz="quarter"/>
          </p:nvPr>
        </p:nvSpPr>
        <p:spPr>
          <a:noFill/>
        </p:spPr>
        <p:txBody>
          <a:bodyPr/>
          <a:lstStyle/>
          <a:p>
            <a:pPr algn="l" defTabSz="914363" rtl="0" fontAlgn="base">
              <a:spcBef>
                <a:spcPct val="0"/>
              </a:spcBef>
              <a:spcAft>
                <a:spcPct val="0"/>
              </a:spcAft>
            </a:pPr>
            <a:r>
              <a:rPr lang="en-US" sz="1200" b="1" kern="1200" dirty="0">
                <a:solidFill>
                  <a:prstClr val="black"/>
                </a:solidFill>
                <a:latin typeface="Arial" charset="0"/>
                <a:ea typeface="+mn-ea"/>
                <a:cs typeface="+mn-cs"/>
              </a:rPr>
              <a:t>PRB-BDM </a:t>
            </a:r>
            <a:r>
              <a:rPr lang="en-US" sz="1200" b="1" kern="1200" dirty="0" err="1">
                <a:solidFill>
                  <a:prstClr val="black"/>
                </a:solidFill>
                <a:latin typeface="Arial" charset="0"/>
                <a:ea typeface="+mn-ea"/>
                <a:cs typeface="+mn-cs"/>
              </a:rPr>
              <a:t>Powerpoint</a:t>
            </a:r>
            <a:r>
              <a:rPr lang="en-US" sz="1200" b="1" kern="1200" dirty="0">
                <a:solidFill>
                  <a:prstClr val="black"/>
                </a:solidFill>
                <a:latin typeface="Arial" charset="0"/>
                <a:ea typeface="+mn-ea"/>
                <a:cs typeface="+mn-cs"/>
              </a:rPr>
              <a:t> template</a:t>
            </a:r>
          </a:p>
        </p:txBody>
      </p:sp>
      <p:sp>
        <p:nvSpPr>
          <p:cNvPr id="51205" name="Date Placeholder 4"/>
          <p:cNvSpPr>
            <a:spLocks noGrp="1"/>
          </p:cNvSpPr>
          <p:nvPr>
            <p:ph type="dt" sz="quarter" idx="1"/>
          </p:nvPr>
        </p:nvSpPr>
        <p:spPr>
          <a:noFill/>
        </p:spPr>
        <p:txBody>
          <a:bodyPr/>
          <a:lstStyle/>
          <a:p>
            <a:pPr algn="r" defTabSz="914363" rtl="0" fontAlgn="base">
              <a:spcBef>
                <a:spcPct val="0"/>
              </a:spcBef>
              <a:spcAft>
                <a:spcPct val="0"/>
              </a:spcAft>
            </a:pPr>
            <a:fld id="{24C6A6E9-3E97-4F1B-9620-74A466DEDBB0}" type="datetime8">
              <a:rPr lang="en-US" sz="1200" b="1" kern="1200">
                <a:solidFill>
                  <a:prstClr val="black"/>
                </a:solidFill>
                <a:latin typeface="Arial" charset="0"/>
                <a:ea typeface="+mn-ea"/>
                <a:cs typeface="+mn-cs"/>
              </a:rPr>
              <a:pPr algn="r" defTabSz="914363" rtl="0" fontAlgn="base">
                <a:spcBef>
                  <a:spcPct val="0"/>
                </a:spcBef>
                <a:spcAft>
                  <a:spcPct val="0"/>
                </a:spcAft>
              </a:pPr>
              <a:t>10/3/2008 3:27 PM</a:t>
            </a:fld>
            <a:endParaRPr lang="en-US" sz="1200" b="1" kern="1200" dirty="0">
              <a:solidFill>
                <a:prstClr val="black"/>
              </a:solidFill>
              <a:latin typeface="Arial" charset="0"/>
              <a:ea typeface="+mn-ea"/>
              <a:cs typeface="+mn-cs"/>
            </a:endParaRPr>
          </a:p>
        </p:txBody>
      </p:sp>
      <p:sp>
        <p:nvSpPr>
          <p:cNvPr id="51206" name="Slide Number Placeholder 5"/>
          <p:cNvSpPr>
            <a:spLocks noGrp="1"/>
          </p:cNvSpPr>
          <p:nvPr>
            <p:ph type="sldNum" sz="quarter" idx="5"/>
          </p:nvPr>
        </p:nvSpPr>
        <p:spPr>
          <a:noFill/>
        </p:spPr>
        <p:txBody>
          <a:bodyPr/>
          <a:lstStyle/>
          <a:p>
            <a:pPr algn="r" defTabSz="914363" rtl="0" fontAlgn="base">
              <a:spcBef>
                <a:spcPct val="0"/>
              </a:spcBef>
              <a:spcAft>
                <a:spcPct val="0"/>
              </a:spcAft>
            </a:pPr>
            <a:fld id="{BD38221C-7493-4552-B3AE-11C94F72D058}" type="slidenum">
              <a:rPr lang="en-US" sz="1200" b="1" kern="1200">
                <a:solidFill>
                  <a:prstClr val="black"/>
                </a:solidFill>
                <a:latin typeface="Arial" charset="0"/>
                <a:ea typeface="+mn-ea"/>
                <a:cs typeface="+mn-cs"/>
              </a:rPr>
              <a:pPr algn="r" defTabSz="914363" rtl="0" fontAlgn="base">
                <a:spcBef>
                  <a:spcPct val="0"/>
                </a:spcBef>
                <a:spcAft>
                  <a:spcPct val="0"/>
                </a:spcAft>
              </a:pPr>
              <a:t>14</a:t>
            </a:fld>
            <a:endParaRPr lang="en-US" sz="1200" b="1" kern="1200" dirty="0">
              <a:solidFill>
                <a:prstClr val="black"/>
              </a:solidFill>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15</a:t>
            </a:fld>
            <a:endParaRPr lang="en-US">
              <a:latin typeface="Sego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56288EA-96EB-4B20-A36C-9B03A42112E5}" type="slidenum">
              <a:rPr lang="en-US" smtClean="0">
                <a:latin typeface="Arial" pitchFamily="34" charset="0"/>
              </a:rPr>
              <a:pPr/>
              <a:t>16</a:t>
            </a:fld>
            <a:endParaRPr lang="en-US" smtClean="0">
              <a:latin typeface="Arial" pitchFamily="34" charset="0"/>
            </a:endParaRPr>
          </a:p>
        </p:txBody>
      </p:sp>
      <p:sp>
        <p:nvSpPr>
          <p:cNvPr id="58371" name="Shape 3"/>
          <p:cNvSpPr txBox="1">
            <a:spLocks noGrp="1" noChangeArrowheads="1"/>
          </p:cNvSpPr>
          <p:nvPr/>
        </p:nvSpPr>
        <p:spPr bwMode="auto">
          <a:xfrm>
            <a:off x="5919894" y="8829967"/>
            <a:ext cx="1088884" cy="464820"/>
          </a:xfrm>
          <a:prstGeom prst="rect">
            <a:avLst/>
          </a:prstGeom>
          <a:noFill/>
          <a:ln w="9525" algn="ctr">
            <a:noFill/>
            <a:miter lim="800000"/>
            <a:headEnd/>
            <a:tailEnd/>
          </a:ln>
        </p:spPr>
        <p:txBody>
          <a:bodyPr lIns="94787" tIns="47394" rIns="94787" bIns="47394" anchor="b"/>
          <a:lstStyle/>
          <a:p>
            <a:pPr algn="r" defTabSz="946333"/>
            <a:fld id="{8695AFA9-A21D-45F7-A8F0-CB769B4B9E92}" type="slidenum">
              <a:rPr lang="en-US" sz="1200">
                <a:latin typeface="Arial" pitchFamily="34" charset="0"/>
              </a:rPr>
              <a:pPr algn="r" defTabSz="946333"/>
              <a:t>16</a:t>
            </a:fld>
            <a:endParaRPr lang="en-US" sz="1200" dirty="0">
              <a:latin typeface="Arial" pitchFamily="34" charset="0"/>
            </a:endParaRPr>
          </a:p>
        </p:txBody>
      </p:sp>
      <p:sp>
        <p:nvSpPr>
          <p:cNvPr id="58372" name="Shape 4"/>
          <p:cNvSpPr txBox="1">
            <a:spLocks noGrp="1" noChangeArrowheads="1"/>
          </p:cNvSpPr>
          <p:nvPr/>
        </p:nvSpPr>
        <p:spPr bwMode="auto">
          <a:xfrm>
            <a:off x="0" y="8829967"/>
            <a:ext cx="5764107" cy="464820"/>
          </a:xfrm>
          <a:prstGeom prst="rect">
            <a:avLst/>
          </a:prstGeom>
          <a:noFill/>
          <a:ln w="9525" algn="ctr">
            <a:noFill/>
            <a:miter lim="800000"/>
            <a:headEnd/>
            <a:tailEnd/>
          </a:ln>
        </p:spPr>
        <p:txBody>
          <a:bodyPr lIns="94787" tIns="47394" rIns="94787" bIns="47394" anchor="b"/>
          <a:lstStyle/>
          <a:p>
            <a:pPr defTabSz="946333" eaLnBrk="0" hangingPunct="0"/>
            <a:r>
              <a:rPr lang="en-US" sz="700" dirty="0">
                <a:cs typeface="Arial" pitchFamily="34" charset="0"/>
              </a:rPr>
              <a:t>© 2006 Microsoft Corporation. All rights reserved. Microsoft, Windows, Windows Vista and other product names are or may be registered trademarks and/or trademarks in the U.S. and/or other countries.</a:t>
            </a:r>
          </a:p>
          <a:p>
            <a:pPr defTabSz="946333" eaLnBrk="0" hangingPunct="0"/>
            <a:r>
              <a:rPr lang="en-US" sz="700" dirty="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8373" name="Rectangle 157697"/>
          <p:cNvSpPr>
            <a:spLocks noGrp="1" noRot="1" noChangeAspect="1" noChangeArrowheads="1" noTextEdit="1"/>
          </p:cNvSpPr>
          <p:nvPr>
            <p:ph type="sldImg"/>
          </p:nvPr>
        </p:nvSpPr>
        <p:spPr>
          <a:xfrm>
            <a:off x="1182688" y="696913"/>
            <a:ext cx="4648200" cy="3486150"/>
          </a:xfrm>
          <a:noFill/>
          <a:ln cap="flat" algn="ctr">
            <a:headEnd type="none" w="med" len="med"/>
            <a:tailEnd type="none" w="med" len="med"/>
          </a:ln>
        </p:spPr>
      </p:sp>
      <p:sp>
        <p:nvSpPr>
          <p:cNvPr id="6" name="Notes Placeholder 5"/>
          <p:cNvSpPr>
            <a:spLocks noGrp="1"/>
          </p:cNvSpPr>
          <p:nvPr>
            <p:ph type="body" idx="1"/>
          </p:nvPr>
        </p:nvSpPr>
        <p:spPr>
          <a:xfrm>
            <a:off x="701675" y="4416425"/>
            <a:ext cx="5607050" cy="4183063"/>
          </a:xfrm>
          <a:prstGeom prst="rect">
            <a:avLst/>
          </a:prstGeom>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xfrm>
            <a:off x="701040" y="4415790"/>
            <a:ext cx="5608320" cy="4183380"/>
          </a:xfrm>
          <a:prstGeom prst="rect">
            <a:avLst/>
          </a:prstGeom>
          <a:noFill/>
        </p:spPr>
        <p:txBody>
          <a:bodyPr wrap="square" lIns="91435" tIns="45717" rIns="91435" bIns="45717" numCol="1" anchor="t" anchorCtr="0" compatLnSpc="1">
            <a:prstTxWarp prst="textNoShape">
              <a:avLst/>
            </a:prstTxWarp>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fontScale="77500" lnSpcReduction="20000"/>
          </a:bodyPr>
          <a:lstStyle/>
          <a:p>
            <a:endParaRPr lang="en-US" dirty="0"/>
          </a:p>
        </p:txBody>
      </p:sp>
      <p:sp>
        <p:nvSpPr>
          <p:cNvPr id="4" name="Header Placeholder 3"/>
          <p:cNvSpPr>
            <a:spLocks noGrp="1"/>
          </p:cNvSpPr>
          <p:nvPr>
            <p:ph type="hdr" sz="quarter" idx="10"/>
          </p:nvPr>
        </p:nvSpPr>
        <p:spPr/>
        <p:txBody>
          <a:bodyPr/>
          <a:lstStyle/>
          <a:p>
            <a:pPr>
              <a:defRPr/>
            </a:pPr>
            <a:r>
              <a:rPr lang="en-US" smtClean="0"/>
              <a:t>PRB-BDM Powerpoint template</a:t>
            </a:r>
            <a:endParaRPr lang="en-US"/>
          </a:p>
        </p:txBody>
      </p:sp>
      <p:sp>
        <p:nvSpPr>
          <p:cNvPr id="5" name="Date Placeholder 4"/>
          <p:cNvSpPr>
            <a:spLocks noGrp="1"/>
          </p:cNvSpPr>
          <p:nvPr>
            <p:ph type="dt" idx="11"/>
          </p:nvPr>
        </p:nvSpPr>
        <p:spPr/>
        <p:txBody>
          <a:bodyPr/>
          <a:lstStyle/>
          <a:p>
            <a:pPr>
              <a:defRPr/>
            </a:pPr>
            <a:fld id="{377E629C-FA34-4313-8F5E-91DDE4C766D7}" type="datetime8">
              <a:rPr lang="en-US" smtClean="0"/>
              <a:pPr>
                <a:defRPr/>
              </a:pPr>
              <a:t>10/3/2008 3:27 PM</a:t>
            </a:fld>
            <a:endParaRPr lang="en-US"/>
          </a:p>
        </p:txBody>
      </p:sp>
      <p:sp>
        <p:nvSpPr>
          <p:cNvPr id="6" name="Slide Number Placeholder 5"/>
          <p:cNvSpPr>
            <a:spLocks noGrp="1"/>
          </p:cNvSpPr>
          <p:nvPr>
            <p:ph type="sldNum" sz="quarter" idx="12"/>
          </p:nvPr>
        </p:nvSpPr>
        <p:spPr/>
        <p:txBody>
          <a:bodyPr/>
          <a:lstStyle/>
          <a:p>
            <a:pPr>
              <a:defRPr/>
            </a:pPr>
            <a:fld id="{0C474A1A-FB26-4E58-AB50-D3A9FFC04D2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US" smtClean="0"/>
              <a:t>PRB-BDM Powerpoint template</a:t>
            </a:r>
            <a:endParaRPr lang="en-US"/>
          </a:p>
        </p:txBody>
      </p:sp>
      <p:sp>
        <p:nvSpPr>
          <p:cNvPr id="5" name="Date Placeholder 4"/>
          <p:cNvSpPr>
            <a:spLocks noGrp="1"/>
          </p:cNvSpPr>
          <p:nvPr>
            <p:ph type="dt" idx="11"/>
          </p:nvPr>
        </p:nvSpPr>
        <p:spPr/>
        <p:txBody>
          <a:bodyPr/>
          <a:lstStyle/>
          <a:p>
            <a:pPr>
              <a:defRPr/>
            </a:pPr>
            <a:fld id="{377E629C-FA34-4313-8F5E-91DDE4C766D7}" type="datetime8">
              <a:rPr lang="en-US" smtClean="0"/>
              <a:pPr>
                <a:defRPr/>
              </a:pPr>
              <a:t>10/3/2008 3:27 PM</a:t>
            </a:fld>
            <a:endParaRPr lang="en-US"/>
          </a:p>
        </p:txBody>
      </p:sp>
      <p:sp>
        <p:nvSpPr>
          <p:cNvPr id="6" name="Slide Number Placeholder 5"/>
          <p:cNvSpPr>
            <a:spLocks noGrp="1"/>
          </p:cNvSpPr>
          <p:nvPr>
            <p:ph type="sldNum" sz="quarter" idx="12"/>
          </p:nvPr>
        </p:nvSpPr>
        <p:spPr/>
        <p:txBody>
          <a:bodyPr/>
          <a:lstStyle/>
          <a:p>
            <a:pPr>
              <a:defRPr/>
            </a:pPr>
            <a:fld id="{0C474A1A-FB26-4E58-AB50-D3A9FFC04D2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a:fld id="{02350907-8530-4959-979A-A71ADEB7149A}" type="slidenum">
              <a:rPr lang="en-US" sz="1200" kern="1200">
                <a:solidFill>
                  <a:prstClr val="black"/>
                </a:solidFill>
                <a:latin typeface="Calibri"/>
                <a:ea typeface="+mn-ea"/>
                <a:cs typeface="+mn-cs"/>
              </a:rPr>
              <a:pPr algn="r" rtl="0"/>
              <a:t>2</a:t>
            </a:fld>
            <a:endParaRPr lang="en-US" sz="1200" kern="1200">
              <a:solidFill>
                <a:prstClr val="black"/>
              </a:solidFill>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endParaRPr lang="en-US" dirty="0" smtClean="0"/>
          </a:p>
        </p:txBody>
      </p:sp>
      <p:sp>
        <p:nvSpPr>
          <p:cNvPr id="4" name="Header Placeholder 3"/>
          <p:cNvSpPr>
            <a:spLocks noGrp="1"/>
          </p:cNvSpPr>
          <p:nvPr>
            <p:ph type="hdr" sz="quarter" idx="10"/>
          </p:nvPr>
        </p:nvSpPr>
        <p:spPr/>
        <p:txBody>
          <a:bodyPr/>
          <a:lstStyle/>
          <a:p>
            <a:pPr>
              <a:defRPr/>
            </a:pPr>
            <a:r>
              <a:rPr lang="en-US" smtClean="0"/>
              <a:t>PRB-BDM Powerpoint template</a:t>
            </a:r>
            <a:endParaRPr lang="en-US"/>
          </a:p>
        </p:txBody>
      </p:sp>
      <p:sp>
        <p:nvSpPr>
          <p:cNvPr id="5" name="Date Placeholder 4"/>
          <p:cNvSpPr>
            <a:spLocks noGrp="1"/>
          </p:cNvSpPr>
          <p:nvPr>
            <p:ph type="dt" idx="11"/>
          </p:nvPr>
        </p:nvSpPr>
        <p:spPr/>
        <p:txBody>
          <a:bodyPr/>
          <a:lstStyle/>
          <a:p>
            <a:pPr>
              <a:defRPr/>
            </a:pPr>
            <a:fld id="{377E629C-FA34-4313-8F5E-91DDE4C766D7}" type="datetime8">
              <a:rPr lang="en-US" smtClean="0"/>
              <a:pPr>
                <a:defRPr/>
              </a:pPr>
              <a:t>10/3/2008 3:27 PM</a:t>
            </a:fld>
            <a:endParaRPr lang="en-US"/>
          </a:p>
        </p:txBody>
      </p:sp>
      <p:sp>
        <p:nvSpPr>
          <p:cNvPr id="6" name="Slide Number Placeholder 5"/>
          <p:cNvSpPr>
            <a:spLocks noGrp="1"/>
          </p:cNvSpPr>
          <p:nvPr>
            <p:ph type="sldNum" sz="quarter" idx="12"/>
          </p:nvPr>
        </p:nvSpPr>
        <p:spPr/>
        <p:txBody>
          <a:bodyPr/>
          <a:lstStyle/>
          <a:p>
            <a:pPr>
              <a:defRPr/>
            </a:pPr>
            <a:fld id="{0C474A1A-FB26-4E58-AB50-D3A9FFC04D2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lnSpcReduction="10000"/>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US" smtClean="0"/>
              <a:t>PRB-BDM Powerpoint template</a:t>
            </a:r>
            <a:endParaRPr lang="en-US"/>
          </a:p>
        </p:txBody>
      </p:sp>
      <p:sp>
        <p:nvSpPr>
          <p:cNvPr id="5" name="Date Placeholder 4"/>
          <p:cNvSpPr>
            <a:spLocks noGrp="1"/>
          </p:cNvSpPr>
          <p:nvPr>
            <p:ph type="dt" idx="11"/>
          </p:nvPr>
        </p:nvSpPr>
        <p:spPr/>
        <p:txBody>
          <a:bodyPr/>
          <a:lstStyle/>
          <a:p>
            <a:pPr>
              <a:defRPr/>
            </a:pPr>
            <a:fld id="{377E629C-FA34-4313-8F5E-91DDE4C766D7}" type="datetime8">
              <a:rPr lang="en-US" smtClean="0"/>
              <a:pPr>
                <a:defRPr/>
              </a:pPr>
              <a:t>10/3/2008 3:27 PM</a:t>
            </a:fld>
            <a:endParaRPr lang="en-US"/>
          </a:p>
        </p:txBody>
      </p:sp>
      <p:sp>
        <p:nvSpPr>
          <p:cNvPr id="6" name="Slide Number Placeholder 5"/>
          <p:cNvSpPr>
            <a:spLocks noGrp="1"/>
          </p:cNvSpPr>
          <p:nvPr>
            <p:ph type="sldNum" sz="quarter" idx="12"/>
          </p:nvPr>
        </p:nvSpPr>
        <p:spPr/>
        <p:txBody>
          <a:bodyPr/>
          <a:lstStyle/>
          <a:p>
            <a:pPr>
              <a:defRPr/>
            </a:pPr>
            <a:fld id="{0C474A1A-FB26-4E58-AB50-D3A9FFC04D2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lnSpcReduction="10000"/>
          </a:bodyPr>
          <a:lstStyle/>
          <a:p>
            <a:endParaRPr lang="en-US" dirty="0"/>
          </a:p>
        </p:txBody>
      </p:sp>
      <p:sp>
        <p:nvSpPr>
          <p:cNvPr id="4" name="Header Placeholder 3"/>
          <p:cNvSpPr>
            <a:spLocks noGrp="1"/>
          </p:cNvSpPr>
          <p:nvPr>
            <p:ph type="hdr" sz="quarter" idx="10"/>
          </p:nvPr>
        </p:nvSpPr>
        <p:spPr/>
        <p:txBody>
          <a:bodyPr/>
          <a:lstStyle/>
          <a:p>
            <a:pPr>
              <a:defRPr/>
            </a:pPr>
            <a:r>
              <a:rPr lang="en-US" smtClean="0"/>
              <a:t>PRB-BDM Powerpoint template</a:t>
            </a:r>
            <a:endParaRPr lang="en-US"/>
          </a:p>
        </p:txBody>
      </p:sp>
      <p:sp>
        <p:nvSpPr>
          <p:cNvPr id="5" name="Date Placeholder 4"/>
          <p:cNvSpPr>
            <a:spLocks noGrp="1"/>
          </p:cNvSpPr>
          <p:nvPr>
            <p:ph type="dt" idx="11"/>
          </p:nvPr>
        </p:nvSpPr>
        <p:spPr/>
        <p:txBody>
          <a:bodyPr/>
          <a:lstStyle/>
          <a:p>
            <a:pPr>
              <a:defRPr/>
            </a:pPr>
            <a:fld id="{377E629C-FA34-4313-8F5E-91DDE4C766D7}" type="datetime8">
              <a:rPr lang="en-US" smtClean="0"/>
              <a:pPr>
                <a:defRPr/>
              </a:pPr>
              <a:t>10/3/2008 3:27 PM</a:t>
            </a:fld>
            <a:endParaRPr lang="en-US"/>
          </a:p>
        </p:txBody>
      </p:sp>
      <p:sp>
        <p:nvSpPr>
          <p:cNvPr id="6" name="Slide Number Placeholder 5"/>
          <p:cNvSpPr>
            <a:spLocks noGrp="1"/>
          </p:cNvSpPr>
          <p:nvPr>
            <p:ph type="sldNum" sz="quarter" idx="12"/>
          </p:nvPr>
        </p:nvSpPr>
        <p:spPr/>
        <p:txBody>
          <a:bodyPr/>
          <a:lstStyle/>
          <a:p>
            <a:pPr>
              <a:defRPr/>
            </a:pPr>
            <a:fld id="{0C474A1A-FB26-4E58-AB50-D3A9FFC04D2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US" smtClean="0"/>
              <a:t>PRB-BDM Powerpoint template</a:t>
            </a:r>
            <a:endParaRPr lang="en-US"/>
          </a:p>
        </p:txBody>
      </p:sp>
      <p:sp>
        <p:nvSpPr>
          <p:cNvPr id="5" name="Date Placeholder 4"/>
          <p:cNvSpPr>
            <a:spLocks noGrp="1"/>
          </p:cNvSpPr>
          <p:nvPr>
            <p:ph type="dt" idx="11"/>
          </p:nvPr>
        </p:nvSpPr>
        <p:spPr/>
        <p:txBody>
          <a:bodyPr/>
          <a:lstStyle/>
          <a:p>
            <a:pPr>
              <a:defRPr/>
            </a:pPr>
            <a:fld id="{377E629C-FA34-4313-8F5E-91DDE4C766D7}" type="datetime8">
              <a:rPr lang="en-US" smtClean="0"/>
              <a:pPr>
                <a:defRPr/>
              </a:pPr>
              <a:t>10/3/2008 3:27 PM</a:t>
            </a:fld>
            <a:endParaRPr lang="en-US"/>
          </a:p>
        </p:txBody>
      </p:sp>
      <p:sp>
        <p:nvSpPr>
          <p:cNvPr id="6" name="Slide Number Placeholder 5"/>
          <p:cNvSpPr>
            <a:spLocks noGrp="1"/>
          </p:cNvSpPr>
          <p:nvPr>
            <p:ph type="sldNum" sz="quarter" idx="12"/>
          </p:nvPr>
        </p:nvSpPr>
        <p:spPr/>
        <p:txBody>
          <a:bodyPr/>
          <a:lstStyle/>
          <a:p>
            <a:pPr>
              <a:defRPr/>
            </a:pPr>
            <a:fld id="{0C474A1A-FB26-4E58-AB50-D3A9FFC04D2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xfrm>
            <a:off x="701040" y="4415790"/>
            <a:ext cx="5608320" cy="4183380"/>
          </a:xfrm>
          <a:prstGeom prst="rect">
            <a:avLst/>
          </a:prstGeom>
          <a:noFill/>
        </p:spPr>
        <p:txBody>
          <a:bodyPr wrap="square" lIns="91435" tIns="45717" rIns="91435" bIns="45717" numCol="1" anchor="t" anchorCtr="0" compatLnSpc="1">
            <a:prstTxWarp prst="textNoShape">
              <a:avLst/>
            </a:prstTxWarp>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hape 3"/>
          <p:cNvSpPr>
            <a:spLocks noGrp="1" noChangeArrowheads="1"/>
          </p:cNvSpPr>
          <p:nvPr>
            <p:ph type="sldNum" sz="quarter" idx="5"/>
          </p:nvPr>
        </p:nvSpPr>
        <p:spPr/>
        <p:txBody>
          <a:bodyPr/>
          <a:lstStyle/>
          <a:p>
            <a:pPr defTabSz="928585" fontAlgn="base">
              <a:spcBef>
                <a:spcPct val="0"/>
              </a:spcBef>
              <a:spcAft>
                <a:spcPct val="0"/>
              </a:spcAft>
              <a:defRPr/>
            </a:pPr>
            <a:fld id="{B5DF012F-3C2E-49EC-9773-F07E5752A6D3}" type="slidenum">
              <a:rPr lang="en-US">
                <a:solidFill>
                  <a:prstClr val="black"/>
                </a:solidFill>
                <a:latin typeface="Arial" charset="0"/>
              </a:rPr>
              <a:pPr defTabSz="928585" fontAlgn="base">
                <a:spcBef>
                  <a:spcPct val="0"/>
                </a:spcBef>
                <a:spcAft>
                  <a:spcPct val="0"/>
                </a:spcAft>
                <a:defRPr/>
              </a:pPr>
              <a:t>25</a:t>
            </a:fld>
            <a:endParaRPr lang="en-US" dirty="0">
              <a:solidFill>
                <a:prstClr val="black"/>
              </a:solidFill>
              <a:latin typeface="Arial" charset="0"/>
            </a:endParaRPr>
          </a:p>
        </p:txBody>
      </p:sp>
      <p:sp>
        <p:nvSpPr>
          <p:cNvPr id="82947" name="Shape 4"/>
          <p:cNvSpPr>
            <a:spLocks noGrp="1" noChangeArrowheads="1"/>
          </p:cNvSpPr>
          <p:nvPr>
            <p:ph type="ftr" sz="quarter" idx="4"/>
          </p:nvPr>
        </p:nvSpPr>
        <p:spPr>
          <a:noFill/>
          <a:ln algn="ctr"/>
        </p:spPr>
        <p:txBody>
          <a:bodyPr/>
          <a:lstStyle/>
          <a:p>
            <a:pPr defTabSz="928585" eaLnBrk="0" fontAlgn="base" hangingPunct="0">
              <a:spcBef>
                <a:spcPct val="0"/>
              </a:spcBef>
              <a:spcAft>
                <a:spcPct val="0"/>
              </a:spcAft>
            </a:pPr>
            <a:r>
              <a:rPr lang="en-US" dirty="0">
                <a:solidFill>
                  <a:prstClr val="black"/>
                </a:solidFill>
                <a:latin typeface="Arial" charset="0"/>
                <a:cs typeface="Arial" charset="0"/>
              </a:rPr>
              <a:t>© 2006 Microsoft Corporation. All rights reserved. Microsoft, Windows, Windows Vista and other product names are or may be registered trademarks and/or trademarks in the U.S. and/or other countries.</a:t>
            </a:r>
          </a:p>
          <a:p>
            <a:pPr defTabSz="928585" eaLnBrk="0" fontAlgn="base" hangingPunct="0">
              <a:spcBef>
                <a:spcPct val="0"/>
              </a:spcBef>
              <a:spcAft>
                <a:spcPct val="0"/>
              </a:spcAft>
            </a:pPr>
            <a:r>
              <a:rPr lang="en-US" dirty="0">
                <a:solidFill>
                  <a:prstClr val="black"/>
                </a:solidFill>
                <a:latin typeface="Arial"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82948" name="Rectangle 41986"/>
          <p:cNvSpPr>
            <a:spLocks noGrp="1" noRot="1" noChangeAspect="1" noChangeArrowheads="1" noTextEdit="1"/>
          </p:cNvSpPr>
          <p:nvPr>
            <p:ph type="sldImg"/>
          </p:nvPr>
        </p:nvSpPr>
        <p:spPr>
          <a:xfrm>
            <a:off x="1182688" y="698500"/>
            <a:ext cx="4648200" cy="3486150"/>
          </a:xfrm>
          <a:ln cap="flat">
            <a:headEnd type="none" w="med" len="med"/>
            <a:tailEnd type="none" w="med" len="med"/>
          </a:ln>
        </p:spPr>
      </p:sp>
      <p:sp>
        <p:nvSpPr>
          <p:cNvPr id="5" name="Notes Placeholder 4"/>
          <p:cNvSpPr>
            <a:spLocks noGrp="1"/>
          </p:cNvSpPr>
          <p:nvPr>
            <p:ph type="body" idx="1"/>
          </p:nvPr>
        </p:nvSpPr>
        <p:spPr>
          <a:xfrm>
            <a:off x="701675" y="4416425"/>
            <a:ext cx="5607050" cy="4183063"/>
          </a:xfrm>
          <a:prstGeom prst="rect">
            <a:avLst/>
          </a:prstGeom>
        </p:spPr>
        <p:txBody>
          <a:bodyPr>
            <a:normAutofit fontScale="55000" lnSpcReduction="20000"/>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55298" name="Notes Placeholder 2"/>
          <p:cNvSpPr>
            <a:spLocks noGrp="1"/>
          </p:cNvSpPr>
          <p:nvPr>
            <p:ph type="body" idx="1"/>
          </p:nvPr>
        </p:nvSpPr>
        <p:spPr bwMode="auto">
          <a:xfrm>
            <a:off x="701040" y="4415790"/>
            <a:ext cx="5608320" cy="4183380"/>
          </a:xfrm>
          <a:prstGeom prst="rect">
            <a:avLst/>
          </a:prstGeom>
          <a:noFill/>
        </p:spPr>
        <p:txBody>
          <a:bodyPr wrap="square" lIns="93172" tIns="46587" rIns="93172" bIns="46587" numCol="1" anchor="t" anchorCtr="0" compatLnSpc="1">
            <a:prstTxWarp prst="textNoShape">
              <a:avLst/>
            </a:prstTxWarp>
          </a:bodyPr>
          <a:lstStyle/>
          <a:p>
            <a:endParaRPr lang="en-US" dirty="0"/>
          </a:p>
        </p:txBody>
      </p:sp>
      <p:sp>
        <p:nvSpPr>
          <p:cNvPr id="55299" name="Slide Number Placeholder 3"/>
          <p:cNvSpPr txBox="1">
            <a:spLocks noGrp="1"/>
          </p:cNvSpPr>
          <p:nvPr/>
        </p:nvSpPr>
        <p:spPr bwMode="auto">
          <a:xfrm>
            <a:off x="6309360" y="8829967"/>
            <a:ext cx="699418" cy="464820"/>
          </a:xfrm>
          <a:prstGeom prst="rect">
            <a:avLst/>
          </a:prstGeom>
          <a:noFill/>
          <a:ln w="9525">
            <a:noFill/>
            <a:miter lim="800000"/>
            <a:headEnd/>
            <a:tailEnd/>
          </a:ln>
        </p:spPr>
        <p:txBody>
          <a:bodyPr lIns="93172" tIns="46587" rIns="93172" bIns="46587" anchor="b"/>
          <a:lstStyle/>
          <a:p>
            <a:pPr algn="r" defTabSz="912362"/>
            <a:fld id="{831811E3-7133-48F2-ACD8-EBDEDCB6AAE9}" type="slidenum">
              <a:rPr lang="en-US" sz="1200">
                <a:latin typeface="Calibri" pitchFamily="34" charset="0"/>
              </a:rPr>
              <a:pPr algn="r" defTabSz="912362"/>
              <a:t>26</a:t>
            </a:fld>
            <a:endParaRPr lang="en-US" sz="1200" dirty="0">
              <a:latin typeface="Calibri" pitchFamily="34" charset="0"/>
            </a:endParaRPr>
          </a:p>
        </p:txBody>
      </p:sp>
      <p:sp>
        <p:nvSpPr>
          <p:cNvPr id="55300" name="Footer Placeholder 7"/>
          <p:cNvSpPr txBox="1">
            <a:spLocks noGrp="1"/>
          </p:cNvSpPr>
          <p:nvPr/>
        </p:nvSpPr>
        <p:spPr bwMode="auto">
          <a:xfrm>
            <a:off x="0" y="8829967"/>
            <a:ext cx="6309360" cy="464820"/>
          </a:xfrm>
          <a:prstGeom prst="rect">
            <a:avLst/>
          </a:prstGeom>
          <a:noFill/>
          <a:ln w="9525">
            <a:noFill/>
            <a:miter lim="800000"/>
            <a:headEnd/>
            <a:tailEnd/>
          </a:ln>
        </p:spPr>
        <p:txBody>
          <a:bodyPr lIns="93172" tIns="46587" rIns="93172" bIns="46587" anchor="b"/>
          <a:lstStyle/>
          <a:p>
            <a:pPr defTabSz="912362"/>
            <a:r>
              <a:rPr lang="en-US" sz="500" dirty="0">
                <a:solidFill>
                  <a:srgbClr val="000000"/>
                </a:solidFill>
                <a:latin typeface="Segoe"/>
              </a:rPr>
              <a:t>© 2008 Microsoft Corporation. All rights reserved. Microsoft, Windows, Windows Vista and other product names are or may be registered trademarks and/or trademarks in the U.S. and/or other countries.</a:t>
            </a:r>
          </a:p>
          <a:p>
            <a:pPr defTabSz="912362"/>
            <a:r>
              <a:rPr lang="en-US" sz="500" dirty="0">
                <a:solidFill>
                  <a:srgbClr val="000000"/>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a:rPr>
            </a:br>
            <a:r>
              <a:rPr lang="en-US" sz="500" dirty="0">
                <a:solidFill>
                  <a:srgbClr val="000000"/>
                </a:solidFill>
                <a:latin typeface="Segoe"/>
              </a:rPr>
              <a:t>MICROSOFT MAKES NO WARRANTIES, EXPRESS, IMPLIED OR STATUTORY, AS TO THE INFORMATION IN THIS PRESENTATION.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791"/>
            <a:ext cx="5608320" cy="4183380"/>
          </a:xfrm>
          <a:prstGeom prst="rect">
            <a:avLst/>
          </a:prstGeom>
        </p:spPr>
        <p:txBody>
          <a:bodyPr lIns="93177" tIns="46589" rIns="93177" bIns="46589">
            <a:normAutofit/>
          </a:bodyPr>
          <a:lstStyle/>
          <a:p>
            <a:pPr marL="395288" indent="-395288" defTabSz="914363">
              <a:lnSpc>
                <a:spcPct val="90000"/>
              </a:lnSpc>
              <a:spcBef>
                <a:spcPct val="20000"/>
              </a:spcBef>
              <a:spcAft>
                <a:spcPts val="600"/>
              </a:spcAft>
              <a:buClr>
                <a:schemeClr val="tx2"/>
              </a:buClr>
              <a:buFont typeface="Arial" pitchFamily="34" charset="0"/>
              <a:buNone/>
              <a:tabLst>
                <a:tab pos="1371600" algn="l"/>
              </a:tabLst>
              <a:defRPr/>
            </a:pP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27</a:t>
            </a:fld>
            <a:endParaRPr lang="en-US">
              <a:latin typeface="Sego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4818" name="Notes Placeholder 2"/>
          <p:cNvSpPr>
            <a:spLocks noGrp="1"/>
          </p:cNvSpPr>
          <p:nvPr>
            <p:ph type="body" idx="1"/>
          </p:nvPr>
        </p:nvSpPr>
        <p:spPr bwMode="auto">
          <a:xfrm>
            <a:off x="701040" y="4415790"/>
            <a:ext cx="5608320" cy="4183380"/>
          </a:xfrm>
          <a:prstGeom prst="rect">
            <a:avLst/>
          </a:prstGeom>
          <a:noFill/>
        </p:spPr>
        <p:txBody>
          <a:bodyPr wrap="square" lIns="91435" tIns="45717" rIns="91435" bIns="45717" numCol="1" anchor="t" anchorCtr="0" compatLnSpc="1">
            <a:prstTxWarp prst="textNoShape">
              <a:avLst/>
            </a:prstTxWarp>
          </a:bodyPr>
          <a:lstStyle/>
          <a:p>
            <a:pPr defTabSz="947950">
              <a:spcBef>
                <a:spcPct val="0"/>
              </a:spcBef>
            </a:pPr>
            <a:endParaRPr lang="en-US" dirty="0" smtClean="0"/>
          </a:p>
        </p:txBody>
      </p:sp>
      <p:sp>
        <p:nvSpPr>
          <p:cNvPr id="34819"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1435" tIns="45717" rIns="91435" bIns="45717" anchor="b"/>
          <a:lstStyle/>
          <a:p>
            <a:pPr algn="r" defTabSz="913980"/>
            <a:fld id="{8D52C086-AB67-4BBC-8C4E-BD1F623697E3}" type="slidenum">
              <a:rPr lang="en-US" sz="1200">
                <a:latin typeface="Calibri" pitchFamily="34" charset="0"/>
              </a:rPr>
              <a:pPr algn="r" defTabSz="913980"/>
              <a:t>3</a:t>
            </a:fld>
            <a:endParaRPr lang="en-US" sz="1200" dirty="0">
              <a:latin typeface="Calibri" pitchFamily="34" charset="0"/>
            </a:endParaRPr>
          </a:p>
        </p:txBody>
      </p:sp>
      <p:sp>
        <p:nvSpPr>
          <p:cNvPr id="34820" name="Footer Placeholder 7"/>
          <p:cNvSpPr txBox="1">
            <a:spLocks noGrp="1"/>
          </p:cNvSpPr>
          <p:nvPr/>
        </p:nvSpPr>
        <p:spPr bwMode="auto">
          <a:xfrm>
            <a:off x="0" y="8829967"/>
            <a:ext cx="6309360" cy="464820"/>
          </a:xfrm>
          <a:prstGeom prst="rect">
            <a:avLst/>
          </a:prstGeom>
          <a:noFill/>
          <a:ln w="9525">
            <a:noFill/>
            <a:miter lim="800000"/>
            <a:headEnd/>
            <a:tailEnd/>
          </a:ln>
        </p:spPr>
        <p:txBody>
          <a:bodyPr lIns="93172" tIns="46587" rIns="93172" bIns="46587" anchor="b"/>
          <a:lstStyle/>
          <a:p>
            <a:pPr defTabSz="912362"/>
            <a:r>
              <a:rPr lang="en-US" sz="500" dirty="0">
                <a:solidFill>
                  <a:srgbClr val="000000"/>
                </a:solidFill>
                <a:latin typeface="Segoe"/>
              </a:rPr>
              <a:t>© 2008 Microsoft Corporation. All rights reserved. Microsoft, Windows, Windows Vista and other product names are or may be registered trademarks and/or trademarks in the U.S. and/or other countries.</a:t>
            </a:r>
          </a:p>
          <a:p>
            <a:pPr defTabSz="912362"/>
            <a:r>
              <a:rPr lang="en-US" sz="500" dirty="0">
                <a:solidFill>
                  <a:srgbClr val="000000"/>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a:rPr>
            </a:br>
            <a:r>
              <a:rPr lang="en-US" sz="500" dirty="0">
                <a:solidFill>
                  <a:srgbClr val="000000"/>
                </a:solidFill>
                <a:latin typeface="Segoe"/>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defTabSz="930156" fontAlgn="base">
              <a:spcBef>
                <a:spcPct val="0"/>
              </a:spcBef>
              <a:spcAft>
                <a:spcPct val="0"/>
              </a:spcAft>
              <a:defRPr/>
            </a:pPr>
            <a:fld id="{F20FF6E2-1E2C-4109-9A87-EC14505E719D}" type="slidenum">
              <a:rPr lang="en-GB">
                <a:solidFill>
                  <a:prstClr val="black"/>
                </a:solidFill>
                <a:latin typeface="Arial" charset="0"/>
              </a:rPr>
              <a:pPr defTabSz="930156" fontAlgn="base">
                <a:spcBef>
                  <a:spcPct val="0"/>
                </a:spcBef>
                <a:spcAft>
                  <a:spcPct val="0"/>
                </a:spcAft>
                <a:defRPr/>
              </a:pPr>
              <a:t>4</a:t>
            </a:fld>
            <a:endParaRPr lang="en-GB" dirty="0">
              <a:solidFill>
                <a:prstClr val="black"/>
              </a:solidFill>
              <a:latin typeface="Arial" charset="0"/>
            </a:endParaRPr>
          </a:p>
        </p:txBody>
      </p:sp>
      <p:sp>
        <p:nvSpPr>
          <p:cNvPr id="81923" name="Rectangle 2"/>
          <p:cNvSpPr>
            <a:spLocks noGrp="1" noRot="1" noChangeAspect="1" noChangeArrowheads="1" noTextEdit="1"/>
          </p:cNvSpPr>
          <p:nvPr>
            <p:ph type="sldImg"/>
          </p:nvPr>
        </p:nvSpPr>
        <p:spPr>
          <a:xfrm>
            <a:off x="1181100" y="696913"/>
            <a:ext cx="4648200" cy="3486150"/>
          </a:xfrm>
          <a:ln/>
        </p:spPr>
      </p:sp>
      <p:sp>
        <p:nvSpPr>
          <p:cNvPr id="81924" name="Rectangle 3"/>
          <p:cNvSpPr>
            <a:spLocks noGrp="1" noChangeArrowheads="1"/>
          </p:cNvSpPr>
          <p:nvPr>
            <p:ph type="body" idx="1"/>
          </p:nvPr>
        </p:nvSpPr>
        <p:spPr>
          <a:xfrm>
            <a:off x="701040" y="4415790"/>
            <a:ext cx="5608320" cy="4183380"/>
          </a:xfrm>
          <a:prstGeom prst="rect">
            <a:avLst/>
          </a:prstGeom>
        </p:spPr>
        <p:txBody>
          <a:bodyPr lIns="93177" tIns="46589" rIns="93177" bIns="46589"/>
          <a:lstStyle/>
          <a:p>
            <a:pPr marL="228574" indent="-228574"/>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endParaRPr lang="en-US" dirty="0"/>
          </a:p>
        </p:txBody>
      </p:sp>
      <p:sp>
        <p:nvSpPr>
          <p:cNvPr id="4" name="Slide Number Placeholder 3"/>
          <p:cNvSpPr>
            <a:spLocks noGrp="1"/>
          </p:cNvSpPr>
          <p:nvPr>
            <p:ph type="sldNum" sz="quarter" idx="10"/>
          </p:nvPr>
        </p:nvSpPr>
        <p:spPr/>
        <p:txBody>
          <a:bodyPr/>
          <a:lstStyle/>
          <a:p>
            <a:pPr defTabSz="931699"/>
            <a:fld id="{8B263312-38AA-4E1E-B2B5-0F8F122B24FE}" type="slidenum">
              <a:rPr lang="en-US">
                <a:solidFill>
                  <a:prstClr val="black"/>
                </a:solidFill>
                <a:latin typeface="Calibri"/>
              </a:rPr>
              <a:pPr defTabSz="931699"/>
              <a:t>5</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56288EA-96EB-4B20-A36C-9B03A42112E5}" type="slidenum">
              <a:rPr lang="en-US" smtClean="0">
                <a:latin typeface="Arial" pitchFamily="34" charset="0"/>
              </a:rPr>
              <a:pPr/>
              <a:t>6</a:t>
            </a:fld>
            <a:endParaRPr lang="en-US" smtClean="0">
              <a:latin typeface="Arial" pitchFamily="34" charset="0"/>
            </a:endParaRPr>
          </a:p>
        </p:txBody>
      </p:sp>
      <p:sp>
        <p:nvSpPr>
          <p:cNvPr id="58371" name="Shape 3"/>
          <p:cNvSpPr txBox="1">
            <a:spLocks noGrp="1" noChangeArrowheads="1"/>
          </p:cNvSpPr>
          <p:nvPr/>
        </p:nvSpPr>
        <p:spPr bwMode="auto">
          <a:xfrm>
            <a:off x="5919894" y="8829967"/>
            <a:ext cx="1088884" cy="464820"/>
          </a:xfrm>
          <a:prstGeom prst="rect">
            <a:avLst/>
          </a:prstGeom>
          <a:noFill/>
          <a:ln w="9525" algn="ctr">
            <a:noFill/>
            <a:miter lim="800000"/>
            <a:headEnd/>
            <a:tailEnd/>
          </a:ln>
        </p:spPr>
        <p:txBody>
          <a:bodyPr lIns="94787" tIns="47394" rIns="94787" bIns="47394" anchor="b"/>
          <a:lstStyle/>
          <a:p>
            <a:pPr algn="r" defTabSz="946333"/>
            <a:fld id="{8695AFA9-A21D-45F7-A8F0-CB769B4B9E92}" type="slidenum">
              <a:rPr lang="en-US" sz="1200">
                <a:latin typeface="Arial" pitchFamily="34" charset="0"/>
              </a:rPr>
              <a:pPr algn="r" defTabSz="946333"/>
              <a:t>6</a:t>
            </a:fld>
            <a:endParaRPr lang="en-US" sz="1200" dirty="0">
              <a:latin typeface="Arial" pitchFamily="34" charset="0"/>
            </a:endParaRPr>
          </a:p>
        </p:txBody>
      </p:sp>
      <p:sp>
        <p:nvSpPr>
          <p:cNvPr id="58372" name="Shape 4"/>
          <p:cNvSpPr txBox="1">
            <a:spLocks noGrp="1" noChangeArrowheads="1"/>
          </p:cNvSpPr>
          <p:nvPr/>
        </p:nvSpPr>
        <p:spPr bwMode="auto">
          <a:xfrm>
            <a:off x="0" y="8829967"/>
            <a:ext cx="5764107" cy="464820"/>
          </a:xfrm>
          <a:prstGeom prst="rect">
            <a:avLst/>
          </a:prstGeom>
          <a:noFill/>
          <a:ln w="9525" algn="ctr">
            <a:noFill/>
            <a:miter lim="800000"/>
            <a:headEnd/>
            <a:tailEnd/>
          </a:ln>
        </p:spPr>
        <p:txBody>
          <a:bodyPr lIns="94787" tIns="47394" rIns="94787" bIns="47394" anchor="b"/>
          <a:lstStyle/>
          <a:p>
            <a:pPr defTabSz="946333" eaLnBrk="0" hangingPunct="0"/>
            <a:r>
              <a:rPr lang="en-US" sz="700" dirty="0">
                <a:cs typeface="Arial" pitchFamily="34" charset="0"/>
              </a:rPr>
              <a:t>© 2006 Microsoft Corporation. All rights reserved. Microsoft, Windows, Windows Vista and other product names are or may be registered trademarks and/or trademarks in the U.S. and/or other countries.</a:t>
            </a:r>
          </a:p>
          <a:p>
            <a:pPr defTabSz="946333" eaLnBrk="0" hangingPunct="0"/>
            <a:r>
              <a:rPr lang="en-US" sz="700" dirty="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8373" name="Rectangle 157697"/>
          <p:cNvSpPr>
            <a:spLocks noGrp="1" noRot="1" noChangeAspect="1" noChangeArrowheads="1" noTextEdit="1"/>
          </p:cNvSpPr>
          <p:nvPr>
            <p:ph type="sldImg"/>
          </p:nvPr>
        </p:nvSpPr>
        <p:spPr>
          <a:xfrm>
            <a:off x="1182688" y="696913"/>
            <a:ext cx="4648200" cy="3486150"/>
          </a:xfrm>
          <a:noFill/>
          <a:ln cap="flat" algn="ctr">
            <a:headEnd type="none" w="med" len="med"/>
            <a:tailEnd type="none" w="med" len="med"/>
          </a:ln>
        </p:spPr>
      </p:sp>
      <p:sp>
        <p:nvSpPr>
          <p:cNvPr id="6" name="Notes Placeholder 5"/>
          <p:cNvSpPr>
            <a:spLocks noGrp="1"/>
          </p:cNvSpPr>
          <p:nvPr>
            <p:ph type="body" idx="1"/>
          </p:nvPr>
        </p:nvSpPr>
        <p:spPr>
          <a:xfrm>
            <a:off x="701675" y="4416425"/>
            <a:ext cx="5607050" cy="4183063"/>
          </a:xfrm>
          <a:prstGeom prst="rect">
            <a:avLst/>
          </a:prstGeom>
        </p:spPr>
        <p:txBody>
          <a:bodyPr>
            <a:normAutofit/>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7</a:t>
            </a:fld>
            <a:endParaRPr lang="en-US">
              <a:latin typeface="Sego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8</a:t>
            </a:fld>
            <a:endParaRPr lang="en-US">
              <a:latin typeface="Sego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56288EA-96EB-4B20-A36C-9B03A42112E5}" type="slidenum">
              <a:rPr lang="en-US" smtClean="0">
                <a:latin typeface="Arial" pitchFamily="34" charset="0"/>
              </a:rPr>
              <a:pPr/>
              <a:t>9</a:t>
            </a:fld>
            <a:endParaRPr lang="en-US" smtClean="0">
              <a:latin typeface="Arial" pitchFamily="34" charset="0"/>
            </a:endParaRPr>
          </a:p>
        </p:txBody>
      </p:sp>
      <p:sp>
        <p:nvSpPr>
          <p:cNvPr id="58371" name="Shape 3"/>
          <p:cNvSpPr txBox="1">
            <a:spLocks noGrp="1" noChangeArrowheads="1"/>
          </p:cNvSpPr>
          <p:nvPr/>
        </p:nvSpPr>
        <p:spPr bwMode="auto">
          <a:xfrm>
            <a:off x="5919894" y="8829967"/>
            <a:ext cx="1088884" cy="464820"/>
          </a:xfrm>
          <a:prstGeom prst="rect">
            <a:avLst/>
          </a:prstGeom>
          <a:noFill/>
          <a:ln w="9525" algn="ctr">
            <a:noFill/>
            <a:miter lim="800000"/>
            <a:headEnd/>
            <a:tailEnd/>
          </a:ln>
        </p:spPr>
        <p:txBody>
          <a:bodyPr lIns="94787" tIns="47394" rIns="94787" bIns="47394" anchor="b"/>
          <a:lstStyle/>
          <a:p>
            <a:pPr algn="r" defTabSz="946333"/>
            <a:fld id="{8695AFA9-A21D-45F7-A8F0-CB769B4B9E92}" type="slidenum">
              <a:rPr lang="en-US" sz="1200">
                <a:latin typeface="Arial" pitchFamily="34" charset="0"/>
              </a:rPr>
              <a:pPr algn="r" defTabSz="946333"/>
              <a:t>9</a:t>
            </a:fld>
            <a:endParaRPr lang="en-US" sz="1200" dirty="0">
              <a:latin typeface="Arial" pitchFamily="34" charset="0"/>
            </a:endParaRPr>
          </a:p>
        </p:txBody>
      </p:sp>
      <p:sp>
        <p:nvSpPr>
          <p:cNvPr id="58372" name="Shape 4"/>
          <p:cNvSpPr txBox="1">
            <a:spLocks noGrp="1" noChangeArrowheads="1"/>
          </p:cNvSpPr>
          <p:nvPr/>
        </p:nvSpPr>
        <p:spPr bwMode="auto">
          <a:xfrm>
            <a:off x="0" y="8829967"/>
            <a:ext cx="5764107" cy="464820"/>
          </a:xfrm>
          <a:prstGeom prst="rect">
            <a:avLst/>
          </a:prstGeom>
          <a:noFill/>
          <a:ln w="9525" algn="ctr">
            <a:noFill/>
            <a:miter lim="800000"/>
            <a:headEnd/>
            <a:tailEnd/>
          </a:ln>
        </p:spPr>
        <p:txBody>
          <a:bodyPr lIns="94787" tIns="47394" rIns="94787" bIns="47394" anchor="b"/>
          <a:lstStyle/>
          <a:p>
            <a:pPr defTabSz="946333" eaLnBrk="0" hangingPunct="0"/>
            <a:r>
              <a:rPr lang="en-US" sz="700" dirty="0">
                <a:cs typeface="Arial" pitchFamily="34" charset="0"/>
              </a:rPr>
              <a:t>© 2006 Microsoft Corporation. All rights reserved. Microsoft, Windows, Windows Vista and other product names are or may be registered trademarks and/or trademarks in the U.S. and/or other countries.</a:t>
            </a:r>
          </a:p>
          <a:p>
            <a:pPr defTabSz="946333" eaLnBrk="0" hangingPunct="0"/>
            <a:r>
              <a:rPr lang="en-US" sz="700" dirty="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8373" name="Rectangle 157697"/>
          <p:cNvSpPr>
            <a:spLocks noGrp="1" noRot="1" noChangeAspect="1" noChangeArrowheads="1" noTextEdit="1"/>
          </p:cNvSpPr>
          <p:nvPr>
            <p:ph type="sldImg"/>
          </p:nvPr>
        </p:nvSpPr>
        <p:spPr>
          <a:xfrm>
            <a:off x="1182688" y="696913"/>
            <a:ext cx="4648200" cy="3486150"/>
          </a:xfrm>
          <a:noFill/>
          <a:ln cap="flat" algn="ctr">
            <a:headEnd type="none" w="med" len="med"/>
            <a:tailEnd type="none" w="med" len="med"/>
          </a:ln>
        </p:spPr>
      </p:sp>
      <p:sp>
        <p:nvSpPr>
          <p:cNvPr id="6" name="Notes Placeholder 5"/>
          <p:cNvSpPr>
            <a:spLocks noGrp="1"/>
          </p:cNvSpPr>
          <p:nvPr>
            <p:ph type="body" idx="1"/>
          </p:nvPr>
        </p:nvSpPr>
        <p:spPr>
          <a:xfrm>
            <a:off x="701675" y="4416425"/>
            <a:ext cx="5607050" cy="4183063"/>
          </a:xfrm>
          <a:prstGeom prst="rect">
            <a:avLst/>
          </a:prstGeom>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www.microsoft.com/teched" TargetMode="External"/><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microsoft.com/technet"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3" y="1905006"/>
            <a:ext cx="7681913" cy="1523495"/>
          </a:xfrm>
        </p:spPr>
        <p:txBody>
          <a:bodyPr>
            <a:noAutofit/>
          </a:bodyPr>
          <a:lstStyle>
            <a:lvl1pPr>
              <a:lnSpc>
                <a:spcPct val="90000"/>
              </a:lnSpc>
              <a:defRPr sz="5400">
                <a:ln w="3175">
                  <a:noFill/>
                </a:ln>
                <a:solidFill>
                  <a:schemeClr val="accent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2" y="4344994"/>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Title_bar_dark_BLUE_3.png"/>
          <p:cNvPicPr>
            <a:picLocks noChangeAspect="1"/>
          </p:cNvPicPr>
          <p:nvPr userDrawn="1"/>
        </p:nvPicPr>
        <p:blipFill>
          <a:blip r:embed="rId3"/>
          <a:stretch>
            <a:fillRect/>
          </a:stretch>
        </p:blipFill>
        <p:spPr>
          <a:xfrm>
            <a:off x="730250" y="4117091"/>
            <a:ext cx="8439150" cy="123825"/>
          </a:xfrm>
          <a:prstGeom prst="rect">
            <a:avLst/>
          </a:prstGeom>
        </p:spPr>
      </p:pic>
      <p:pic>
        <p:nvPicPr>
          <p:cNvPr id="6" name="Picture 2" descr="W:\TRANSFER\MBupload\SERVER-new\Logo\SystemCenter\SystemCenter\SysCnt_h_rgb_r.png"/>
          <p:cNvPicPr>
            <a:picLocks noChangeAspect="1" noChangeArrowheads="1"/>
          </p:cNvPicPr>
          <p:nvPr userDrawn="1"/>
        </p:nvPicPr>
        <p:blipFill>
          <a:blip r:embed="rId4"/>
          <a:srcRect/>
          <a:stretch>
            <a:fillRect/>
          </a:stretch>
        </p:blipFill>
        <p:spPr bwMode="auto">
          <a:xfrm>
            <a:off x="762000" y="915133"/>
            <a:ext cx="2514600" cy="532673"/>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3" y="1524511"/>
            <a:ext cx="7681913" cy="1523495"/>
          </a:xfrm>
        </p:spPr>
        <p:txBody>
          <a:bodyPr anchor="b" anchorCtr="0">
            <a:noAutofit/>
          </a:bodyPr>
          <a:lstStyle>
            <a:lvl1pPr>
              <a:lnSpc>
                <a:spcPct val="90000"/>
              </a:lnSpc>
              <a:defRPr sz="4800">
                <a:ln w="3175">
                  <a:noFill/>
                </a:ln>
                <a:solidFill>
                  <a:schemeClr val="accent2"/>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52" y="3272141"/>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1"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W:\TRANSFER\MBupload\SERVER-new\Logo\SystemCenter\SystemCenter\SysCnt_h_rgb_r.png"/>
          <p:cNvPicPr>
            <a:picLocks noChangeAspect="1" noChangeArrowheads="1"/>
          </p:cNvPicPr>
          <p:nvPr userDrawn="1"/>
        </p:nvPicPr>
        <p:blipFill>
          <a:blip r:embed="rId3"/>
          <a:srcRect/>
          <a:stretch>
            <a:fillRect/>
          </a:stretch>
        </p:blipFill>
        <p:spPr bwMode="auto">
          <a:xfrm>
            <a:off x="762000" y="915133"/>
            <a:ext cx="2514600" cy="532673"/>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1"/>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a:spLocks noChangeArrowheads="1"/>
          </p:cNvSpPr>
          <p:nvPr/>
        </p:nvSpPr>
        <p:spPr bwMode="auto">
          <a:xfrm>
            <a:off x="0" y="0"/>
            <a:ext cx="9144000" cy="249299"/>
          </a:xfrm>
          <a:prstGeom prst="rect">
            <a:avLst/>
          </a:prstGeom>
          <a:gradFill rotWithShape="1">
            <a:gsLst>
              <a:gs pos="0">
                <a:srgbClr val="DDDDDD">
                  <a:alpha val="94000"/>
                </a:srgbClr>
              </a:gs>
              <a:gs pos="100000">
                <a:srgbClr val="DDDDDD">
                  <a:gamma/>
                  <a:shade val="72941"/>
                  <a:invGamma/>
                  <a:alpha val="10001"/>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gn="l" rtl="0" fontAlgn="base">
              <a:lnSpc>
                <a:spcPct val="90000"/>
              </a:lnSpc>
              <a:spcBef>
                <a:spcPct val="0"/>
              </a:spcBef>
              <a:spcAft>
                <a:spcPct val="0"/>
              </a:spcAft>
              <a:buClr>
                <a:srgbClr val="FFB601"/>
              </a:buClr>
              <a:buSzPct val="85000"/>
              <a:buFont typeface="Wingdings 2" pitchFamily="18" charset="2"/>
              <a:buChar char="•"/>
              <a:defRPr/>
            </a:pPr>
            <a:endParaRPr lang="en-US" b="1" kern="1200" dirty="0">
              <a:solidFill>
                <a:srgbClr val="FFFFFF"/>
              </a:solidFill>
              <a:latin typeface="Segoe" pitchFamily="34" charset="0"/>
              <a:ea typeface="+mn-ea"/>
              <a:cs typeface="+mn-cs"/>
            </a:endParaRPr>
          </a:p>
        </p:txBody>
      </p:sp>
      <p:sp>
        <p:nvSpPr>
          <p:cNvPr id="5" name="Rectangle 22"/>
          <p:cNvSpPr>
            <a:spLocks noChangeArrowheads="1"/>
          </p:cNvSpPr>
          <p:nvPr/>
        </p:nvSpPr>
        <p:spPr bwMode="auto">
          <a:xfrm>
            <a:off x="0" y="687388"/>
            <a:ext cx="9144000" cy="249299"/>
          </a:xfrm>
          <a:prstGeom prst="rect">
            <a:avLst/>
          </a:prstGeom>
          <a:gradFill rotWithShape="1">
            <a:gsLst>
              <a:gs pos="0">
                <a:srgbClr val="111111"/>
              </a:gs>
              <a:gs pos="100000">
                <a:srgbClr val="111111">
                  <a:gamma/>
                  <a:tint val="0"/>
                  <a:invGamma/>
                  <a:alpha val="0"/>
                </a:srgb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gn="l" rtl="0" fontAlgn="base">
              <a:lnSpc>
                <a:spcPct val="90000"/>
              </a:lnSpc>
              <a:spcBef>
                <a:spcPct val="0"/>
              </a:spcBef>
              <a:spcAft>
                <a:spcPct val="0"/>
              </a:spcAft>
              <a:buClr>
                <a:srgbClr val="FFB601"/>
              </a:buClr>
              <a:buSzPct val="85000"/>
              <a:buFont typeface="Wingdings 2" pitchFamily="18" charset="2"/>
              <a:buChar char="•"/>
              <a:defRPr/>
            </a:pPr>
            <a:endParaRPr lang="en-US" b="1" kern="1200" dirty="0">
              <a:solidFill>
                <a:srgbClr val="FFFFFF"/>
              </a:solidFill>
              <a:latin typeface="Segoe" pitchFamily="34" charset="0"/>
              <a:ea typeface="+mn-ea"/>
              <a:cs typeface="+mn-cs"/>
            </a:endParaRPr>
          </a:p>
        </p:txBody>
      </p:sp>
      <p:pic>
        <p:nvPicPr>
          <p:cNvPr id="6" name="Picture 24" descr="people-sil-1"/>
          <p:cNvPicPr>
            <a:picLocks noChangeAspect="1" noChangeArrowheads="1"/>
          </p:cNvPicPr>
          <p:nvPr/>
        </p:nvPicPr>
        <p:blipFill>
          <a:blip r:embed="rId2"/>
          <a:srcRect b="4019"/>
          <a:stretch>
            <a:fillRect/>
          </a:stretch>
        </p:blipFill>
        <p:spPr bwMode="auto">
          <a:xfrm>
            <a:off x="301625" y="1133475"/>
            <a:ext cx="7270750" cy="5724525"/>
          </a:xfrm>
          <a:prstGeom prst="rect">
            <a:avLst/>
          </a:prstGeom>
          <a:noFill/>
          <a:ln w="9525">
            <a:noFill/>
            <a:miter lim="800000"/>
            <a:headEnd/>
            <a:tailEnd/>
          </a:ln>
        </p:spPr>
      </p:pic>
      <p:pic>
        <p:nvPicPr>
          <p:cNvPr id="7" name="Picture 28" descr="ms-logo_bL_r"/>
          <p:cNvPicPr>
            <a:picLocks noChangeAspect="1" noChangeArrowheads="1"/>
          </p:cNvPicPr>
          <p:nvPr/>
        </p:nvPicPr>
        <p:blipFill>
          <a:blip r:embed="rId3"/>
          <a:srcRect/>
          <a:stretch>
            <a:fillRect/>
          </a:stretch>
        </p:blipFill>
        <p:spPr bwMode="auto">
          <a:xfrm>
            <a:off x="7310438" y="312738"/>
            <a:ext cx="1466850" cy="239712"/>
          </a:xfrm>
          <a:prstGeom prst="rect">
            <a:avLst/>
          </a:prstGeom>
          <a:noFill/>
          <a:ln w="9525">
            <a:noFill/>
            <a:miter lim="800000"/>
            <a:headEnd/>
            <a:tailEnd/>
          </a:ln>
        </p:spPr>
      </p:pic>
      <p:pic>
        <p:nvPicPr>
          <p:cNvPr id="8" name="Picture 29" descr="people-sil-1"/>
          <p:cNvPicPr>
            <a:picLocks noChangeAspect="1" noChangeArrowheads="1"/>
          </p:cNvPicPr>
          <p:nvPr/>
        </p:nvPicPr>
        <p:blipFill>
          <a:blip r:embed="rId4"/>
          <a:srcRect t="3555" r="90067" b="48959"/>
          <a:stretch>
            <a:fillRect/>
          </a:stretch>
        </p:blipFill>
        <p:spPr bwMode="auto">
          <a:xfrm>
            <a:off x="7518400" y="481013"/>
            <a:ext cx="1625600" cy="6376987"/>
          </a:xfrm>
          <a:prstGeom prst="rect">
            <a:avLst/>
          </a:prstGeom>
          <a:noFill/>
          <a:ln w="9525">
            <a:noFill/>
            <a:miter lim="800000"/>
            <a:headEnd/>
            <a:tailEnd/>
          </a:ln>
        </p:spPr>
      </p:pic>
      <p:sp>
        <p:nvSpPr>
          <p:cNvPr id="18434" name="Rectangle 2"/>
          <p:cNvSpPr>
            <a:spLocks noGrp="1" noChangeArrowheads="1"/>
          </p:cNvSpPr>
          <p:nvPr>
            <p:ph type="ctrTitle"/>
          </p:nvPr>
        </p:nvSpPr>
        <p:spPr>
          <a:xfrm>
            <a:off x="685800" y="1514475"/>
            <a:ext cx="8077200" cy="695325"/>
          </a:xfrm>
          <a:ln algn="ctr"/>
          <a:effectLst>
            <a:outerShdw dist="17961" dir="2700000" algn="ctr" rotWithShape="0">
              <a:schemeClr val="bg2">
                <a:alpha val="74001"/>
              </a:schemeClr>
            </a:outerShdw>
          </a:effectLst>
        </p:spPr>
        <p:txBody>
          <a:bodyPr anchor="ctr"/>
          <a:lstStyle>
            <a:lvl1pPr>
              <a:defRPr>
                <a:effectLst>
                  <a:outerShdw blurRad="38100" dist="38100" dir="2700000" algn="tl">
                    <a:srgbClr val="000000"/>
                  </a:outerShdw>
                </a:effectLst>
              </a:defRPr>
            </a:lvl1pPr>
          </a:lstStyle>
          <a:p>
            <a:r>
              <a:rPr lang="en-US" smtClean="0"/>
              <a:t>Click to edit Master title style</a:t>
            </a:r>
            <a:endParaRPr lang="en-US"/>
          </a:p>
        </p:txBody>
      </p:sp>
      <p:sp>
        <p:nvSpPr>
          <p:cNvPr id="18435" name="Rectangle 3"/>
          <p:cNvSpPr>
            <a:spLocks noGrp="1" noChangeArrowheads="1"/>
          </p:cNvSpPr>
          <p:nvPr>
            <p:ph type="subTitle" idx="1"/>
          </p:nvPr>
        </p:nvSpPr>
        <p:spPr>
          <a:xfrm>
            <a:off x="685800" y="4356100"/>
            <a:ext cx="8077200" cy="530225"/>
          </a:xfrm>
        </p:spPr>
        <p:txBody>
          <a:bodyPr/>
          <a:lstStyle>
            <a:lvl1pPr marL="0" indent="0">
              <a:spcBef>
                <a:spcPct val="0"/>
              </a:spcBef>
              <a:buFont typeface="Wingdings 2" pitchFamily="18" charset="2"/>
              <a:buNone/>
              <a:defRPr>
                <a:effectLst>
                  <a:outerShdw blurRad="38100" dist="38100" dir="2700000" algn="tl">
                    <a:srgbClr val="000000"/>
                  </a:outerShdw>
                </a:effectLst>
              </a:defRPr>
            </a:lvl1pPr>
          </a:lstStyle>
          <a:p>
            <a:r>
              <a:rPr lang="en-US" smtClean="0"/>
              <a:t>Click to edit Master subtitle style</a:t>
            </a:r>
            <a:endParaRPr lang="en-US"/>
          </a:p>
        </p:txBody>
      </p:sp>
      <p:sp>
        <p:nvSpPr>
          <p:cNvPr id="9" name="Rectangle 20"/>
          <p:cNvSpPr>
            <a:spLocks noChangeArrowheads="1"/>
          </p:cNvSpPr>
          <p:nvPr userDrawn="1"/>
        </p:nvSpPr>
        <p:spPr bwMode="auto">
          <a:xfrm>
            <a:off x="0" y="0"/>
            <a:ext cx="9144000" cy="276999"/>
          </a:xfrm>
          <a:prstGeom prst="rect">
            <a:avLst/>
          </a:prstGeom>
          <a:gradFill rotWithShape="1">
            <a:gsLst>
              <a:gs pos="0">
                <a:srgbClr val="DDDDDD">
                  <a:alpha val="94000"/>
                </a:srgbClr>
              </a:gs>
              <a:gs pos="100000">
                <a:srgbClr val="DDDDDD">
                  <a:gamma/>
                  <a:shade val="72941"/>
                  <a:invGamma/>
                  <a:alpha val="10001"/>
                </a:srgbClr>
              </a:gs>
            </a:gsLst>
            <a:lin ang="0" scaled="1"/>
          </a:gradFill>
          <a:ln w="9525" algn="ctr">
            <a:noFill/>
            <a:miter lim="800000"/>
            <a:headEnd/>
            <a:tailEnd/>
          </a:ln>
          <a:effectLst/>
        </p:spPr>
        <p:txBody>
          <a:bodyPr lIns="0" tIns="0" rIns="0" bIns="0" anchor="ctr">
            <a:spAutoFit/>
          </a:bodyPr>
          <a:lstStyle/>
          <a:p>
            <a:pPr algn="l" rtl="0" fontAlgn="base">
              <a:spcBef>
                <a:spcPct val="0"/>
              </a:spcBef>
              <a:spcAft>
                <a:spcPct val="0"/>
              </a:spcAft>
              <a:defRPr/>
            </a:pPr>
            <a:endParaRPr lang="en-US" b="1" kern="1200" dirty="0">
              <a:solidFill>
                <a:srgbClr val="FFFFFF"/>
              </a:solidFill>
              <a:latin typeface="Segoe" pitchFamily="34" charset="0"/>
              <a:ea typeface="+mn-ea"/>
              <a:cs typeface="+mn-cs"/>
            </a:endParaRPr>
          </a:p>
        </p:txBody>
      </p:sp>
      <p:sp>
        <p:nvSpPr>
          <p:cNvPr id="10" name="Rectangle 22"/>
          <p:cNvSpPr>
            <a:spLocks noChangeArrowheads="1"/>
          </p:cNvSpPr>
          <p:nvPr userDrawn="1"/>
        </p:nvSpPr>
        <p:spPr bwMode="auto">
          <a:xfrm>
            <a:off x="0" y="687388"/>
            <a:ext cx="9144000" cy="276999"/>
          </a:xfrm>
          <a:prstGeom prst="rect">
            <a:avLst/>
          </a:prstGeom>
          <a:gradFill rotWithShape="1">
            <a:gsLst>
              <a:gs pos="0">
                <a:srgbClr val="111111"/>
              </a:gs>
              <a:gs pos="100000">
                <a:srgbClr val="111111">
                  <a:gamma/>
                  <a:tint val="0"/>
                  <a:invGamma/>
                  <a:alpha val="0"/>
                </a:srgbClr>
              </a:gs>
            </a:gsLst>
            <a:lin ang="5400000" scaled="1"/>
          </a:gradFill>
          <a:ln w="9525" algn="ctr">
            <a:noFill/>
            <a:miter lim="800000"/>
            <a:headEnd/>
            <a:tailEnd/>
          </a:ln>
          <a:effectLst/>
        </p:spPr>
        <p:txBody>
          <a:bodyPr lIns="0" tIns="0" rIns="0" bIns="0" anchor="ctr">
            <a:spAutoFit/>
          </a:bodyPr>
          <a:lstStyle/>
          <a:p>
            <a:pPr algn="l" rtl="0" fontAlgn="base">
              <a:spcBef>
                <a:spcPct val="0"/>
              </a:spcBef>
              <a:spcAft>
                <a:spcPct val="0"/>
              </a:spcAft>
              <a:defRPr/>
            </a:pPr>
            <a:endParaRPr lang="en-US" b="1" kern="1200" dirty="0">
              <a:solidFill>
                <a:srgbClr val="FFFFFF"/>
              </a:solidFill>
              <a:latin typeface="Segoe" pitchFamily="34" charset="0"/>
              <a:ea typeface="+mn-ea"/>
              <a:cs typeface="+mn-cs"/>
            </a:endParaRPr>
          </a:p>
        </p:txBody>
      </p:sp>
      <p:pic>
        <p:nvPicPr>
          <p:cNvPr id="11" name="Picture 24" descr="people-sil-1"/>
          <p:cNvPicPr>
            <a:picLocks noChangeAspect="1" noChangeArrowheads="1"/>
          </p:cNvPicPr>
          <p:nvPr userDrawn="1"/>
        </p:nvPicPr>
        <p:blipFill>
          <a:blip r:embed="rId2"/>
          <a:srcRect b="4019"/>
          <a:stretch>
            <a:fillRect/>
          </a:stretch>
        </p:blipFill>
        <p:spPr bwMode="auto">
          <a:xfrm>
            <a:off x="301625" y="1133475"/>
            <a:ext cx="7270750" cy="5724525"/>
          </a:xfrm>
          <a:prstGeom prst="rect">
            <a:avLst/>
          </a:prstGeom>
          <a:noFill/>
          <a:ln w="9525">
            <a:noFill/>
            <a:miter lim="800000"/>
            <a:headEnd/>
            <a:tailEnd/>
          </a:ln>
        </p:spPr>
      </p:pic>
      <p:pic>
        <p:nvPicPr>
          <p:cNvPr id="12" name="Picture 28" descr="ms-logo_bL_r"/>
          <p:cNvPicPr>
            <a:picLocks noChangeAspect="1" noChangeArrowheads="1"/>
          </p:cNvPicPr>
          <p:nvPr userDrawn="1"/>
        </p:nvPicPr>
        <p:blipFill>
          <a:blip r:embed="rId3"/>
          <a:srcRect/>
          <a:stretch>
            <a:fillRect/>
          </a:stretch>
        </p:blipFill>
        <p:spPr bwMode="auto">
          <a:xfrm>
            <a:off x="7310438" y="312738"/>
            <a:ext cx="1466850" cy="239712"/>
          </a:xfrm>
          <a:prstGeom prst="rect">
            <a:avLst/>
          </a:prstGeom>
          <a:noFill/>
          <a:ln w="9525">
            <a:noFill/>
            <a:miter lim="800000"/>
            <a:headEnd/>
            <a:tailEnd/>
          </a:ln>
        </p:spPr>
      </p:pic>
      <p:pic>
        <p:nvPicPr>
          <p:cNvPr id="13" name="Picture 29" descr="people-sil-1"/>
          <p:cNvPicPr>
            <a:picLocks noChangeAspect="1" noChangeArrowheads="1"/>
          </p:cNvPicPr>
          <p:nvPr userDrawn="1"/>
        </p:nvPicPr>
        <p:blipFill>
          <a:blip r:embed="rId4"/>
          <a:srcRect t="3555" r="90067" b="48959"/>
          <a:stretch>
            <a:fillRect/>
          </a:stretch>
        </p:blipFill>
        <p:spPr bwMode="auto">
          <a:xfrm>
            <a:off x="7518400" y="481013"/>
            <a:ext cx="1625600" cy="6376987"/>
          </a:xfrm>
          <a:prstGeom prst="rect">
            <a:avLst/>
          </a:prstGeom>
          <a:noFill/>
          <a:ln w="9525">
            <a:noFill/>
            <a:miter lim="800000"/>
            <a:headEnd/>
            <a:tailEnd/>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6713" y="1416050"/>
            <a:ext cx="4129087"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6050"/>
            <a:ext cx="4129088"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chemeClr val="accent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94"/>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50"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0059C4"/>
                    </a:gs>
                    <a:gs pos="28000">
                      <a:srgbClr val="40B1FE"/>
                    </a:gs>
                    <a:gs pos="62000">
                      <a:srgbClr val="2E59B0"/>
                    </a:gs>
                    <a:gs pos="88000">
                      <a:srgbClr val="0158A7"/>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14" name="Picture 13" descr="Title_bar_dark_BLUE_3.png"/>
          <p:cNvPicPr>
            <a:picLocks noChangeAspect="1"/>
          </p:cNvPicPr>
          <p:nvPr userDrawn="1"/>
        </p:nvPicPr>
        <p:blipFill>
          <a:blip r:embed="rId3"/>
          <a:stretch>
            <a:fillRect/>
          </a:stretch>
        </p:blipFill>
        <p:spPr>
          <a:xfrm>
            <a:off x="730250" y="4117091"/>
            <a:ext cx="8439150" cy="123825"/>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a:spLocks noChangeArrowheads="1"/>
          </p:cNvSpPr>
          <p:nvPr/>
        </p:nvSpPr>
        <p:spPr bwMode="auto">
          <a:xfrm>
            <a:off x="0" y="0"/>
            <a:ext cx="9144000" cy="249299"/>
          </a:xfrm>
          <a:prstGeom prst="rect">
            <a:avLst/>
          </a:prstGeom>
          <a:gradFill rotWithShape="1">
            <a:gsLst>
              <a:gs pos="0">
                <a:srgbClr val="DDDDDD">
                  <a:alpha val="94000"/>
                </a:srgbClr>
              </a:gs>
              <a:gs pos="100000">
                <a:srgbClr val="DDDDDD">
                  <a:gamma/>
                  <a:shade val="72941"/>
                  <a:invGamma/>
                  <a:alpha val="10001"/>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gn="l" rtl="0" fontAlgn="base">
              <a:lnSpc>
                <a:spcPct val="90000"/>
              </a:lnSpc>
              <a:spcBef>
                <a:spcPct val="0"/>
              </a:spcBef>
              <a:spcAft>
                <a:spcPct val="0"/>
              </a:spcAft>
              <a:buClr>
                <a:srgbClr val="FFB601"/>
              </a:buClr>
              <a:buSzPct val="85000"/>
              <a:buFont typeface="Wingdings 2" pitchFamily="18" charset="2"/>
              <a:buChar char="•"/>
              <a:defRPr/>
            </a:pPr>
            <a:endParaRPr lang="en-US" b="1" kern="1200" dirty="0">
              <a:solidFill>
                <a:srgbClr val="FFFFFF"/>
              </a:solidFill>
              <a:latin typeface="Segoe" pitchFamily="34" charset="0"/>
              <a:ea typeface="+mn-ea"/>
              <a:cs typeface="+mn-cs"/>
            </a:endParaRPr>
          </a:p>
        </p:txBody>
      </p:sp>
      <p:sp>
        <p:nvSpPr>
          <p:cNvPr id="5" name="Rectangle 22"/>
          <p:cNvSpPr>
            <a:spLocks noChangeArrowheads="1"/>
          </p:cNvSpPr>
          <p:nvPr/>
        </p:nvSpPr>
        <p:spPr bwMode="auto">
          <a:xfrm>
            <a:off x="0" y="687388"/>
            <a:ext cx="9144000" cy="249299"/>
          </a:xfrm>
          <a:prstGeom prst="rect">
            <a:avLst/>
          </a:prstGeom>
          <a:gradFill rotWithShape="1">
            <a:gsLst>
              <a:gs pos="0">
                <a:srgbClr val="111111"/>
              </a:gs>
              <a:gs pos="100000">
                <a:srgbClr val="111111">
                  <a:gamma/>
                  <a:tint val="0"/>
                  <a:invGamma/>
                  <a:alpha val="0"/>
                </a:srgb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gn="l" rtl="0" fontAlgn="base">
              <a:lnSpc>
                <a:spcPct val="90000"/>
              </a:lnSpc>
              <a:spcBef>
                <a:spcPct val="0"/>
              </a:spcBef>
              <a:spcAft>
                <a:spcPct val="0"/>
              </a:spcAft>
              <a:buClr>
                <a:srgbClr val="FFB601"/>
              </a:buClr>
              <a:buSzPct val="85000"/>
              <a:buFont typeface="Wingdings 2" pitchFamily="18" charset="2"/>
              <a:buChar char="•"/>
              <a:defRPr/>
            </a:pPr>
            <a:endParaRPr lang="en-US" b="1" kern="1200" dirty="0">
              <a:solidFill>
                <a:srgbClr val="FFFFFF"/>
              </a:solidFill>
              <a:latin typeface="Segoe" pitchFamily="34" charset="0"/>
              <a:ea typeface="+mn-ea"/>
              <a:cs typeface="+mn-cs"/>
            </a:endParaRPr>
          </a:p>
        </p:txBody>
      </p:sp>
      <p:pic>
        <p:nvPicPr>
          <p:cNvPr id="6" name="Picture 24" descr="people-sil-1"/>
          <p:cNvPicPr>
            <a:picLocks noChangeAspect="1" noChangeArrowheads="1"/>
          </p:cNvPicPr>
          <p:nvPr/>
        </p:nvPicPr>
        <p:blipFill>
          <a:blip r:embed="rId2"/>
          <a:srcRect b="4019"/>
          <a:stretch>
            <a:fillRect/>
          </a:stretch>
        </p:blipFill>
        <p:spPr bwMode="auto">
          <a:xfrm>
            <a:off x="301625" y="1133475"/>
            <a:ext cx="7270750" cy="5724525"/>
          </a:xfrm>
          <a:prstGeom prst="rect">
            <a:avLst/>
          </a:prstGeom>
          <a:noFill/>
          <a:ln w="9525">
            <a:noFill/>
            <a:miter lim="800000"/>
            <a:headEnd/>
            <a:tailEnd/>
          </a:ln>
        </p:spPr>
      </p:pic>
      <p:pic>
        <p:nvPicPr>
          <p:cNvPr id="7" name="Picture 28" descr="ms-logo_bL_r"/>
          <p:cNvPicPr>
            <a:picLocks noChangeAspect="1" noChangeArrowheads="1"/>
          </p:cNvPicPr>
          <p:nvPr/>
        </p:nvPicPr>
        <p:blipFill>
          <a:blip r:embed="rId3"/>
          <a:srcRect/>
          <a:stretch>
            <a:fillRect/>
          </a:stretch>
        </p:blipFill>
        <p:spPr bwMode="auto">
          <a:xfrm>
            <a:off x="7310438" y="312738"/>
            <a:ext cx="1466850" cy="239712"/>
          </a:xfrm>
          <a:prstGeom prst="rect">
            <a:avLst/>
          </a:prstGeom>
          <a:noFill/>
          <a:ln w="9525">
            <a:noFill/>
            <a:miter lim="800000"/>
            <a:headEnd/>
            <a:tailEnd/>
          </a:ln>
        </p:spPr>
      </p:pic>
      <p:pic>
        <p:nvPicPr>
          <p:cNvPr id="8" name="Picture 29" descr="people-sil-1"/>
          <p:cNvPicPr>
            <a:picLocks noChangeAspect="1" noChangeArrowheads="1"/>
          </p:cNvPicPr>
          <p:nvPr/>
        </p:nvPicPr>
        <p:blipFill>
          <a:blip r:embed="rId4"/>
          <a:srcRect t="3555" r="90067" b="48959"/>
          <a:stretch>
            <a:fillRect/>
          </a:stretch>
        </p:blipFill>
        <p:spPr bwMode="auto">
          <a:xfrm>
            <a:off x="7518400" y="481013"/>
            <a:ext cx="1625600" cy="6376987"/>
          </a:xfrm>
          <a:prstGeom prst="rect">
            <a:avLst/>
          </a:prstGeom>
          <a:noFill/>
          <a:ln w="9525">
            <a:noFill/>
            <a:miter lim="800000"/>
            <a:headEnd/>
            <a:tailEnd/>
          </a:ln>
        </p:spPr>
      </p:pic>
      <p:sp>
        <p:nvSpPr>
          <p:cNvPr id="18434" name="Rectangle 2"/>
          <p:cNvSpPr>
            <a:spLocks noGrp="1" noChangeArrowheads="1"/>
          </p:cNvSpPr>
          <p:nvPr>
            <p:ph type="ctrTitle"/>
          </p:nvPr>
        </p:nvSpPr>
        <p:spPr>
          <a:xfrm>
            <a:off x="685800" y="1514475"/>
            <a:ext cx="8077200" cy="695325"/>
          </a:xfrm>
          <a:ln algn="ctr"/>
          <a:effectLst>
            <a:outerShdw dist="17961" dir="2700000" algn="ctr" rotWithShape="0">
              <a:schemeClr val="bg2">
                <a:alpha val="74001"/>
              </a:schemeClr>
            </a:outerShdw>
          </a:effectLst>
        </p:spPr>
        <p:txBody>
          <a:bodyPr anchor="ctr"/>
          <a:lstStyle>
            <a:lvl1pPr>
              <a:defRPr>
                <a:effectLst>
                  <a:outerShdw blurRad="38100" dist="38100" dir="2700000" algn="tl">
                    <a:srgbClr val="000000"/>
                  </a:outerShdw>
                </a:effectLst>
              </a:defRPr>
            </a:lvl1pPr>
          </a:lstStyle>
          <a:p>
            <a:r>
              <a:rPr lang="en-US" smtClean="0"/>
              <a:t>Click to edit Master title style</a:t>
            </a:r>
            <a:endParaRPr lang="en-US"/>
          </a:p>
        </p:txBody>
      </p:sp>
      <p:sp>
        <p:nvSpPr>
          <p:cNvPr id="18435" name="Rectangle 3"/>
          <p:cNvSpPr>
            <a:spLocks noGrp="1" noChangeArrowheads="1"/>
          </p:cNvSpPr>
          <p:nvPr>
            <p:ph type="subTitle" idx="1"/>
          </p:nvPr>
        </p:nvSpPr>
        <p:spPr>
          <a:xfrm>
            <a:off x="685800" y="4356100"/>
            <a:ext cx="8077200" cy="530225"/>
          </a:xfrm>
        </p:spPr>
        <p:txBody>
          <a:bodyPr/>
          <a:lstStyle>
            <a:lvl1pPr marL="0" indent="0">
              <a:spcBef>
                <a:spcPct val="0"/>
              </a:spcBef>
              <a:buFont typeface="Wingdings 2" pitchFamily="18" charset="2"/>
              <a:buNone/>
              <a:defRPr>
                <a:effectLst>
                  <a:outerShdw blurRad="38100" dist="38100" dir="2700000" algn="tl">
                    <a:srgbClr val="000000"/>
                  </a:outerShdw>
                </a:effectLst>
              </a:defRPr>
            </a:lvl1pPr>
          </a:lstStyle>
          <a:p>
            <a:r>
              <a:rPr lang="en-US" smtClean="0"/>
              <a:t>Click to edit Master subtitle style</a:t>
            </a:r>
            <a:endParaRPr lang="en-US"/>
          </a:p>
        </p:txBody>
      </p:sp>
      <p:sp>
        <p:nvSpPr>
          <p:cNvPr id="9" name="Rectangle 20"/>
          <p:cNvSpPr>
            <a:spLocks noChangeArrowheads="1"/>
          </p:cNvSpPr>
          <p:nvPr userDrawn="1"/>
        </p:nvSpPr>
        <p:spPr bwMode="auto">
          <a:xfrm>
            <a:off x="0" y="0"/>
            <a:ext cx="9144000" cy="276999"/>
          </a:xfrm>
          <a:prstGeom prst="rect">
            <a:avLst/>
          </a:prstGeom>
          <a:gradFill rotWithShape="1">
            <a:gsLst>
              <a:gs pos="0">
                <a:srgbClr val="DDDDDD">
                  <a:alpha val="94000"/>
                </a:srgbClr>
              </a:gs>
              <a:gs pos="100000">
                <a:srgbClr val="DDDDDD">
                  <a:gamma/>
                  <a:shade val="72941"/>
                  <a:invGamma/>
                  <a:alpha val="10001"/>
                </a:srgbClr>
              </a:gs>
            </a:gsLst>
            <a:lin ang="0" scaled="1"/>
          </a:gradFill>
          <a:ln w="9525" algn="ctr">
            <a:noFill/>
            <a:miter lim="800000"/>
            <a:headEnd/>
            <a:tailEnd/>
          </a:ln>
          <a:effectLst/>
        </p:spPr>
        <p:txBody>
          <a:bodyPr lIns="0" tIns="0" rIns="0" bIns="0" anchor="ctr">
            <a:spAutoFit/>
          </a:bodyPr>
          <a:lstStyle/>
          <a:p>
            <a:pPr algn="l" rtl="0" fontAlgn="base">
              <a:spcBef>
                <a:spcPct val="0"/>
              </a:spcBef>
              <a:spcAft>
                <a:spcPct val="0"/>
              </a:spcAft>
              <a:defRPr/>
            </a:pPr>
            <a:endParaRPr lang="en-US" b="1" kern="1200" dirty="0">
              <a:solidFill>
                <a:srgbClr val="FFFFFF"/>
              </a:solidFill>
              <a:latin typeface="Segoe" pitchFamily="34" charset="0"/>
              <a:ea typeface="+mn-ea"/>
              <a:cs typeface="+mn-cs"/>
            </a:endParaRPr>
          </a:p>
        </p:txBody>
      </p:sp>
      <p:sp>
        <p:nvSpPr>
          <p:cNvPr id="10" name="Rectangle 22"/>
          <p:cNvSpPr>
            <a:spLocks noChangeArrowheads="1"/>
          </p:cNvSpPr>
          <p:nvPr userDrawn="1"/>
        </p:nvSpPr>
        <p:spPr bwMode="auto">
          <a:xfrm>
            <a:off x="0" y="687388"/>
            <a:ext cx="9144000" cy="276999"/>
          </a:xfrm>
          <a:prstGeom prst="rect">
            <a:avLst/>
          </a:prstGeom>
          <a:gradFill rotWithShape="1">
            <a:gsLst>
              <a:gs pos="0">
                <a:srgbClr val="111111"/>
              </a:gs>
              <a:gs pos="100000">
                <a:srgbClr val="111111">
                  <a:gamma/>
                  <a:tint val="0"/>
                  <a:invGamma/>
                  <a:alpha val="0"/>
                </a:srgbClr>
              </a:gs>
            </a:gsLst>
            <a:lin ang="5400000" scaled="1"/>
          </a:gradFill>
          <a:ln w="9525" algn="ctr">
            <a:noFill/>
            <a:miter lim="800000"/>
            <a:headEnd/>
            <a:tailEnd/>
          </a:ln>
          <a:effectLst/>
        </p:spPr>
        <p:txBody>
          <a:bodyPr lIns="0" tIns="0" rIns="0" bIns="0" anchor="ctr">
            <a:spAutoFit/>
          </a:bodyPr>
          <a:lstStyle/>
          <a:p>
            <a:pPr algn="l" rtl="0" fontAlgn="base">
              <a:spcBef>
                <a:spcPct val="0"/>
              </a:spcBef>
              <a:spcAft>
                <a:spcPct val="0"/>
              </a:spcAft>
              <a:defRPr/>
            </a:pPr>
            <a:endParaRPr lang="en-US" b="1" kern="1200" dirty="0">
              <a:solidFill>
                <a:srgbClr val="FFFFFF"/>
              </a:solidFill>
              <a:latin typeface="Segoe" pitchFamily="34" charset="0"/>
              <a:ea typeface="+mn-ea"/>
              <a:cs typeface="+mn-cs"/>
            </a:endParaRPr>
          </a:p>
        </p:txBody>
      </p:sp>
      <p:pic>
        <p:nvPicPr>
          <p:cNvPr id="11" name="Picture 24" descr="people-sil-1"/>
          <p:cNvPicPr>
            <a:picLocks noChangeAspect="1" noChangeArrowheads="1"/>
          </p:cNvPicPr>
          <p:nvPr userDrawn="1"/>
        </p:nvPicPr>
        <p:blipFill>
          <a:blip r:embed="rId2"/>
          <a:srcRect b="4019"/>
          <a:stretch>
            <a:fillRect/>
          </a:stretch>
        </p:blipFill>
        <p:spPr bwMode="auto">
          <a:xfrm>
            <a:off x="301625" y="1133475"/>
            <a:ext cx="7270750" cy="5724525"/>
          </a:xfrm>
          <a:prstGeom prst="rect">
            <a:avLst/>
          </a:prstGeom>
          <a:noFill/>
          <a:ln w="9525">
            <a:noFill/>
            <a:miter lim="800000"/>
            <a:headEnd/>
            <a:tailEnd/>
          </a:ln>
        </p:spPr>
      </p:pic>
      <p:pic>
        <p:nvPicPr>
          <p:cNvPr id="12" name="Picture 28" descr="ms-logo_bL_r"/>
          <p:cNvPicPr>
            <a:picLocks noChangeAspect="1" noChangeArrowheads="1"/>
          </p:cNvPicPr>
          <p:nvPr userDrawn="1"/>
        </p:nvPicPr>
        <p:blipFill>
          <a:blip r:embed="rId3"/>
          <a:srcRect/>
          <a:stretch>
            <a:fillRect/>
          </a:stretch>
        </p:blipFill>
        <p:spPr bwMode="auto">
          <a:xfrm>
            <a:off x="7310438" y="312738"/>
            <a:ext cx="1466850" cy="239712"/>
          </a:xfrm>
          <a:prstGeom prst="rect">
            <a:avLst/>
          </a:prstGeom>
          <a:noFill/>
          <a:ln w="9525">
            <a:noFill/>
            <a:miter lim="800000"/>
            <a:headEnd/>
            <a:tailEnd/>
          </a:ln>
        </p:spPr>
      </p:pic>
      <p:pic>
        <p:nvPicPr>
          <p:cNvPr id="13" name="Picture 29" descr="people-sil-1"/>
          <p:cNvPicPr>
            <a:picLocks noChangeAspect="1" noChangeArrowheads="1"/>
          </p:cNvPicPr>
          <p:nvPr userDrawn="1"/>
        </p:nvPicPr>
        <p:blipFill>
          <a:blip r:embed="rId4"/>
          <a:srcRect t="3555" r="90067" b="48959"/>
          <a:stretch>
            <a:fillRect/>
          </a:stretch>
        </p:blipFill>
        <p:spPr bwMode="auto">
          <a:xfrm>
            <a:off x="7518400" y="481013"/>
            <a:ext cx="1625600" cy="6376987"/>
          </a:xfrm>
          <a:prstGeom prst="rect">
            <a:avLst/>
          </a:prstGeom>
          <a:noFill/>
          <a:ln w="9525">
            <a:noFill/>
            <a:miter lim="800000"/>
            <a:headEnd/>
            <a:tailEnd/>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6713" y="1416050"/>
            <a:ext cx="4129087"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6050"/>
            <a:ext cx="4129088"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0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bg1">
                    <a:lumMod val="75000"/>
                  </a:schemeClr>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bg1">
                    <a:lumMod val="7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99C8DF"/>
                </a:solidFill>
                <a:latin typeface="Calibri"/>
                <a:ea typeface="+mn-ea"/>
                <a:cs typeface="+mn-cs"/>
              </a:rPr>
              <a:pPr algn="l" defTabSz="914363" rtl="0">
                <a:defRPr/>
              </a:pPr>
              <a:t>‹#›</a:t>
            </a:fld>
            <a:endParaRPr lang="en-US" sz="1400" kern="1200" dirty="0">
              <a:solidFill>
                <a:srgbClr val="99C8DF"/>
              </a:solidFill>
              <a:latin typeface="Calibri"/>
              <a:ea typeface="+mn-ea"/>
              <a:cs typeface="+mn-cs"/>
            </a:endParaRPr>
          </a:p>
        </p:txBody>
      </p:sp>
      <p:pic>
        <p:nvPicPr>
          <p:cNvPr id="6" name="Picture 5" descr="TechEd IT Pro logo for title slide.png"/>
          <p:cNvPicPr>
            <a:picLocks noChangeAspect="1"/>
          </p:cNvPicPr>
          <p:nvPr userDrawn="1"/>
        </p:nvPicPr>
        <p:blipFill>
          <a:blip r:embed="rId3" cstate="email"/>
          <a:srcRect/>
          <a:stretch>
            <a:fillRect/>
          </a:stretch>
        </p:blipFill>
        <p:spPr bwMode="invGray">
          <a:xfrm>
            <a:off x="5943600" y="5257800"/>
            <a:ext cx="3200400" cy="1600200"/>
          </a:xfrm>
          <a:prstGeom prst="rect">
            <a:avLst/>
          </a:prstGeom>
        </p:spPr>
      </p:pic>
      <p:sp>
        <p:nvSpPr>
          <p:cNvPr id="8" name="Text Placeholder 7"/>
          <p:cNvSpPr>
            <a:spLocks noGrp="1"/>
          </p:cNvSpPr>
          <p:nvPr>
            <p:ph type="body" sz="quarter" idx="10" hasCustomPrompt="1"/>
          </p:nvPr>
        </p:nvSpPr>
        <p:spPr>
          <a:xfrm>
            <a:off x="733425" y="228600"/>
            <a:ext cx="3838575" cy="276999"/>
          </a:xfrm>
        </p:spPr>
        <p:txBody>
          <a:bodyPr/>
          <a:lstStyle>
            <a:lvl1pPr>
              <a:buFont typeface="Arial" pitchFamily="34" charset="0"/>
              <a:buNone/>
              <a:defRPr sz="2000">
                <a:solidFill>
                  <a:schemeClr val="tx1"/>
                </a:solidFill>
              </a:defRPr>
            </a:lvl1pPr>
          </a:lstStyle>
          <a:p>
            <a:pPr lvl="0"/>
            <a:r>
              <a:rPr lang="en-US" dirty="0" smtClean="0">
                <a:solidFill>
                  <a:schemeClr val="tx1"/>
                </a:solidFill>
              </a:rPr>
              <a:t>Session Code: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4"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4"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3"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99C8DF"/>
                </a:solidFill>
                <a:latin typeface="Calibri"/>
                <a:ea typeface="+mn-ea"/>
                <a:cs typeface="+mn-cs"/>
              </a:rPr>
              <a:pPr algn="l" defTabSz="914363" rtl="0">
                <a:defRPr/>
              </a:pPr>
              <a:t>‹#›</a:t>
            </a:fld>
            <a:endParaRPr lang="en-US" sz="1400" kern="1200" dirty="0">
              <a:solidFill>
                <a:srgbClr val="99C8DF"/>
              </a:solidFill>
              <a:latin typeface="Calibri"/>
              <a:ea typeface="+mn-ea"/>
              <a:cs typeface="+mn-cs"/>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pic>
        <p:nvPicPr>
          <p:cNvPr id="8" name="Picture 7" descr="ContentForgroundBlue.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Blu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6" name="Picture 5" descr="ContentForgroundBlu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pic>
        <p:nvPicPr>
          <p:cNvPr id="8" name="Picture 7" descr="ContentForgroundBlu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pic>
        <p:nvPicPr>
          <p:cNvPr id="8" name="Picture 7" descr="ContentForgroundBlue.png"/>
          <p:cNvPicPr>
            <a:picLocks noChangeAspect="1"/>
          </p:cNvPicPr>
          <p:nvPr userDrawn="1"/>
        </p:nvPicPr>
        <p:blipFill>
          <a:blip r:embed="rId2"/>
          <a:stretch>
            <a:fillRect/>
          </a:stretch>
        </p:blipFill>
        <p:spPr>
          <a:xfrm>
            <a:off x="0" y="0"/>
            <a:ext cx="9144000" cy="6858000"/>
          </a:xfrm>
          <a:prstGeom prst="rect">
            <a:avLst/>
          </a:prstGeom>
        </p:spPr>
      </p:pic>
      <p:pic>
        <p:nvPicPr>
          <p:cNvPr id="10" name="Picture 9" descr="ContentForgroundBlu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pic>
        <p:nvPicPr>
          <p:cNvPr id="4" name="Picture 3" descr="ContentForgroundBlue.png"/>
          <p:cNvPicPr>
            <a:picLocks noChangeAspect="1"/>
          </p:cNvPicPr>
          <p:nvPr userDrawn="1"/>
        </p:nvPicPr>
        <p:blipFill>
          <a:blip r:embed="rId2" cstate="email"/>
          <a:srcRect/>
          <a:stretch>
            <a:fillRect/>
          </a:stretch>
        </p:blipFill>
        <p:spPr>
          <a:xfrm>
            <a:off x="0" y="5562600"/>
            <a:ext cx="9144000" cy="1295400"/>
          </a:xfrm>
          <a:prstGeom prst="rect">
            <a:avLst/>
          </a:prstGeom>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code slide background.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pic>
        <p:nvPicPr>
          <p:cNvPr id="3" name="Picture 2" descr="ContentForgroundBlue.png"/>
          <p:cNvPicPr>
            <a:picLocks noChangeAspect="1"/>
          </p:cNvPicPr>
          <p:nvPr userDrawn="1"/>
        </p:nvPicPr>
        <p:blipFill>
          <a:blip r:embed="rId2" cstate="email"/>
          <a:srcRect/>
          <a:stretch>
            <a:fillRect/>
          </a:stretch>
        </p:blipFill>
        <p:spPr>
          <a:xfrm>
            <a:off x="0" y="5715000"/>
            <a:ext cx="9144000" cy="1143000"/>
          </a:xfrm>
          <a:prstGeom prst="rect">
            <a:avLst/>
          </a:prstGeom>
        </p:spPr>
      </p:pic>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70013"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99C8DF"/>
                </a:solidFill>
                <a:latin typeface="Calibri"/>
                <a:ea typeface="+mn-ea"/>
                <a:cs typeface="+mn-cs"/>
              </a:rPr>
              <a:pPr algn="l" defTabSz="914363" rtl="0">
                <a:defRPr/>
              </a:pPr>
              <a:t>‹#›</a:t>
            </a:fld>
            <a:endParaRPr lang="en-US" sz="1400" kern="1200" dirty="0">
              <a:solidFill>
                <a:srgbClr val="99C8DF"/>
              </a:solidFill>
              <a:latin typeface="Calibri"/>
              <a:ea typeface="+mn-ea"/>
              <a:cs typeface="+mn-cs"/>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000000"/>
                </a:solidFill>
                <a:latin typeface="Calibri"/>
                <a:ea typeface="+mn-ea"/>
                <a:cs typeface="+mn-cs"/>
              </a:rPr>
              <a:pPr algn="l" defTabSz="914363" rtl="0">
                <a:defRPr/>
              </a:pPr>
              <a:t>‹#›</a:t>
            </a:fld>
            <a:endParaRPr lang="en-US" sz="1400" kern="1200" dirty="0">
              <a:solidFill>
                <a:srgbClr val="000000"/>
              </a:solidFill>
              <a:latin typeface="Calibri"/>
              <a:ea typeface="+mn-ea"/>
              <a:cs typeface="+mn-cs"/>
            </a:endParaRPr>
          </a:p>
        </p:txBody>
      </p:sp>
      <p:sp>
        <p:nvSpPr>
          <p:cNvPr id="10" name="Text Box 4"/>
          <p:cNvSpPr txBox="1">
            <a:spLocks noChangeArrowheads="1"/>
          </p:cNvSpPr>
          <p:nvPr userDrawn="1"/>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pPr algn="l" defTabSz="914363" rtl="0"/>
            <a:r>
              <a:rPr lang="en-US" kern="1200" dirty="0">
                <a:solidFill>
                  <a:srgbClr val="990033"/>
                </a:solidFill>
                <a:latin typeface="Calibri"/>
                <a:ea typeface="+mn-ea"/>
                <a:cs typeface="+mn-cs"/>
              </a:rPr>
              <a:t>Speaker instructions: </a:t>
            </a:r>
            <a:r>
              <a:rPr lang="en-US" sz="1600" kern="1200" dirty="0">
                <a:solidFill>
                  <a:srgbClr val="000000"/>
                </a:solidFill>
                <a:latin typeface="Calibri"/>
                <a:ea typeface="+mn-ea"/>
                <a:cs typeface="+mn-cs"/>
              </a:rPr>
              <a:t>Complete this slide to assist your SME (subject matter expert) in evaluating your presentation flow, topic coverage, demo integration and alignment of content to your session description and level. </a:t>
            </a:r>
          </a:p>
          <a:p>
            <a:pPr algn="l" defTabSz="914363" rtl="0">
              <a:lnSpc>
                <a:spcPct val="90000"/>
              </a:lnSpc>
              <a:spcBef>
                <a:spcPct val="20000"/>
              </a:spcBef>
            </a:pPr>
            <a:endParaRPr lang="en-US" kern="1200" dirty="0">
              <a:solidFill>
                <a:srgbClr val="990033"/>
              </a:solidFill>
              <a:latin typeface="Calibri"/>
              <a:ea typeface="+mn-ea"/>
              <a:cs typeface="+mn-cs"/>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sources for IT Professionals">
    <p:spTree>
      <p:nvGrpSpPr>
        <p:cNvPr id="1" name=""/>
        <p:cNvGrpSpPr/>
        <p:nvPr/>
      </p:nvGrpSpPr>
      <p:grpSpPr>
        <a:xfrm>
          <a:off x="0" y="0"/>
          <a:ext cx="0" cy="0"/>
          <a:chOff x="0" y="0"/>
          <a:chExt cx="0" cy="0"/>
        </a:xfrm>
      </p:grpSpPr>
      <p:sp>
        <p:nvSpPr>
          <p:cNvPr id="21" name="Rounded Rectangle 20"/>
          <p:cNvSpPr/>
          <p:nvPr userDrawn="1"/>
        </p:nvSpPr>
        <p:spPr bwMode="auto">
          <a:xfrm>
            <a:off x="-34925"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rtl="0" fontAlgn="base">
              <a:spcBef>
                <a:spcPct val="0"/>
              </a:spcBef>
              <a:spcAft>
                <a:spcPct val="0"/>
              </a:spcAft>
              <a:defRPr/>
            </a:pPr>
            <a:endPar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3" name="Rounded Rectangle 22"/>
          <p:cNvSpPr/>
          <p:nvPr userDrawn="1"/>
        </p:nvSpPr>
        <p:spPr bwMode="auto">
          <a:xfrm>
            <a:off x="-34925"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rtl="0" fontAlgn="base">
              <a:spcBef>
                <a:spcPct val="0"/>
              </a:spcBef>
              <a:spcAft>
                <a:spcPct val="0"/>
              </a:spcAft>
              <a:defRPr/>
            </a:pPr>
            <a:endPar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24" name="Picture 23" descr="TechNet.png"/>
          <p:cNvPicPr>
            <a:picLocks noChangeAspect="1"/>
          </p:cNvPicPr>
          <p:nvPr userDrawn="1"/>
        </p:nvPicPr>
        <p:blipFill>
          <a:blip r:embed="rId2" cstate="email"/>
          <a:stretch>
            <a:fillRect/>
          </a:stretch>
        </p:blipFill>
        <p:spPr bwMode="invGray">
          <a:xfrm>
            <a:off x="727075" y="3529168"/>
            <a:ext cx="3624263" cy="738032"/>
          </a:xfrm>
          <a:prstGeom prst="rect">
            <a:avLst/>
          </a:prstGeom>
        </p:spPr>
      </p:pic>
      <p:grpSp>
        <p:nvGrpSpPr>
          <p:cNvPr id="2" name="Group 29"/>
          <p:cNvGrpSpPr/>
          <p:nvPr userDrawn="1"/>
        </p:nvGrpSpPr>
        <p:grpSpPr>
          <a:xfrm>
            <a:off x="193675" y="1247775"/>
            <a:ext cx="457200" cy="457200"/>
            <a:chOff x="0" y="1400175"/>
            <a:chExt cx="457200" cy="457200"/>
          </a:xfrm>
        </p:grpSpPr>
        <p:sp>
          <p:nvSpPr>
            <p:cNvPr id="26" name="Oval 25"/>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algn="ctr" rtl="0">
                <a:defRPr/>
              </a:pPr>
              <a:endParaRPr lang="en-US" kern="1200">
                <a:solidFill>
                  <a:sysClr val="window" lastClr="FFFFFF"/>
                </a:solidFill>
                <a:latin typeface="Calibri"/>
                <a:ea typeface="+mn-ea"/>
                <a:cs typeface="+mn-cs"/>
              </a:endParaRPr>
            </a:p>
          </p:txBody>
        </p:sp>
        <p:sp>
          <p:nvSpPr>
            <p:cNvPr id="27" name="Oval 26"/>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algn="ctr" rtl="0">
                <a:defRPr/>
              </a:pPr>
              <a:endParaRPr lang="en-US" kern="1200">
                <a:solidFill>
                  <a:sysClr val="window" lastClr="FFFFFF"/>
                </a:solidFill>
                <a:latin typeface="Calibri"/>
                <a:ea typeface="+mn-ea"/>
                <a:cs typeface="+mn-cs"/>
              </a:endParaRPr>
            </a:p>
          </p:txBody>
        </p:sp>
        <p:sp>
          <p:nvSpPr>
            <p:cNvPr id="28" name="Oval 27"/>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algn="ctr" rtl="0">
                <a:defRPr/>
              </a:pPr>
              <a:endParaRPr lang="en-US" kern="1200">
                <a:solidFill>
                  <a:sysClr val="window" lastClr="FFFFFF"/>
                </a:solidFill>
                <a:latin typeface="Calibri"/>
                <a:ea typeface="+mn-ea"/>
                <a:cs typeface="+mn-cs"/>
              </a:endParaRPr>
            </a:p>
          </p:txBody>
        </p:sp>
      </p:grpSp>
      <p:grpSp>
        <p:nvGrpSpPr>
          <p:cNvPr id="3" name="Group 33"/>
          <p:cNvGrpSpPr/>
          <p:nvPr userDrawn="1"/>
        </p:nvGrpSpPr>
        <p:grpSpPr>
          <a:xfrm>
            <a:off x="193675" y="3671887"/>
            <a:ext cx="457200" cy="457200"/>
            <a:chOff x="0" y="1400175"/>
            <a:chExt cx="457200" cy="457200"/>
          </a:xfrm>
        </p:grpSpPr>
        <p:sp>
          <p:nvSpPr>
            <p:cNvPr id="30" name="Oval 29"/>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algn="ctr" rtl="0">
                <a:defRPr/>
              </a:pPr>
              <a:endParaRPr lang="en-US" kern="1200">
                <a:solidFill>
                  <a:sysClr val="window" lastClr="FFFFFF"/>
                </a:solidFill>
                <a:latin typeface="Calibri"/>
                <a:ea typeface="+mn-ea"/>
                <a:cs typeface="+mn-cs"/>
              </a:endParaRPr>
            </a:p>
          </p:txBody>
        </p:sp>
        <p:sp>
          <p:nvSpPr>
            <p:cNvPr id="31" name="Oval 30"/>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algn="ctr" rtl="0">
                <a:defRPr/>
              </a:pPr>
              <a:endParaRPr lang="en-US" kern="1200">
                <a:solidFill>
                  <a:sysClr val="window" lastClr="FFFFFF"/>
                </a:solidFill>
                <a:latin typeface="Calibri"/>
                <a:ea typeface="+mn-ea"/>
                <a:cs typeface="+mn-cs"/>
              </a:endParaRPr>
            </a:p>
          </p:txBody>
        </p:sp>
        <p:sp>
          <p:nvSpPr>
            <p:cNvPr id="32" name="Oval 31"/>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algn="ctr" rtl="0">
                <a:defRPr/>
              </a:pPr>
              <a:endParaRPr lang="en-US" kern="1200">
                <a:solidFill>
                  <a:sysClr val="window" lastClr="FFFFFF"/>
                </a:solidFill>
                <a:latin typeface="Calibri"/>
                <a:ea typeface="+mn-ea"/>
                <a:cs typeface="+mn-cs"/>
              </a:endParaRPr>
            </a:p>
          </p:txBody>
        </p:sp>
      </p:grpSp>
      <p:sp>
        <p:nvSpPr>
          <p:cNvPr id="34" name="Oval 33"/>
          <p:cNvSpPr/>
          <p:nvPr userDrawn="1"/>
        </p:nvSpPr>
        <p:spPr bwMode="auto">
          <a:xfrm>
            <a:off x="603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5" name="Oval 34"/>
          <p:cNvSpPr/>
          <p:nvPr userDrawn="1"/>
        </p:nvSpPr>
        <p:spPr bwMode="auto">
          <a:xfrm>
            <a:off x="60325"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6" name="Rectangle 35"/>
          <p:cNvSpPr/>
          <p:nvPr userDrawn="1"/>
        </p:nvSpPr>
        <p:spPr>
          <a:xfrm>
            <a:off x="803275" y="2286000"/>
            <a:ext cx="4572000" cy="954107"/>
          </a:xfrm>
          <a:prstGeom prst="rect">
            <a:avLst/>
          </a:prstGeom>
        </p:spPr>
        <p:txBody>
          <a:bodyPr>
            <a:spAutoFit/>
          </a:bodyPr>
          <a:lstStyle/>
          <a:p>
            <a:pPr algn="l" defTabSz="914363" rtl="0">
              <a:spcBef>
                <a:spcPts val="600"/>
              </a:spcBef>
            </a:pPr>
            <a:r>
              <a:rPr lang="en-US" sz="2000" kern="1200" dirty="0">
                <a:solidFill>
                  <a:srgbClr val="FFFFFF"/>
                </a:solidFill>
                <a:latin typeface="Calibri"/>
                <a:ea typeface="+mn-ea"/>
                <a:cs typeface="+mn-cs"/>
                <a:hlinkClick r:id="rId3"/>
              </a:rPr>
              <a:t>www.microsoft.com/teched</a:t>
            </a:r>
            <a:r>
              <a:rPr lang="en-US" sz="2000" kern="1200" dirty="0">
                <a:solidFill>
                  <a:srgbClr val="FFFFFF"/>
                </a:solidFill>
                <a:latin typeface="Calibri"/>
                <a:ea typeface="+mn-ea"/>
                <a:cs typeface="+mn-cs"/>
              </a:rPr>
              <a:t> </a:t>
            </a:r>
          </a:p>
          <a:p>
            <a:pPr marL="457200" lvl="1" algn="l" defTabSz="914363" rtl="0">
              <a:tabLst>
                <a:tab pos="1828800" algn="l"/>
              </a:tabLst>
            </a:pPr>
            <a:r>
              <a:rPr lang="en-US" kern="1200" dirty="0" err="1">
                <a:solidFill>
                  <a:srgbClr val="FFFFFF"/>
                </a:solidFill>
                <a:latin typeface="Calibri"/>
                <a:ea typeface="+mn-ea"/>
                <a:cs typeface="+mn-cs"/>
              </a:rPr>
              <a:t>Tech·Talks</a:t>
            </a:r>
            <a:r>
              <a:rPr lang="en-US" kern="1200" dirty="0">
                <a:solidFill>
                  <a:srgbClr val="FFFFFF"/>
                </a:solidFill>
                <a:latin typeface="Calibri"/>
                <a:ea typeface="+mn-ea"/>
                <a:cs typeface="+mn-cs"/>
              </a:rPr>
              <a:t>	</a:t>
            </a:r>
            <a:r>
              <a:rPr lang="en-US" kern="1200" dirty="0" err="1">
                <a:solidFill>
                  <a:srgbClr val="FFFFFF"/>
                </a:solidFill>
                <a:latin typeface="Calibri"/>
                <a:ea typeface="+mn-ea"/>
                <a:cs typeface="+mn-cs"/>
              </a:rPr>
              <a:t>Tech·Ed</a:t>
            </a:r>
            <a:r>
              <a:rPr lang="en-US" kern="1200" dirty="0">
                <a:solidFill>
                  <a:srgbClr val="FFFFFF"/>
                </a:solidFill>
                <a:latin typeface="Calibri"/>
                <a:ea typeface="+mn-ea"/>
                <a:cs typeface="+mn-cs"/>
              </a:rPr>
              <a:t> Bloggers</a:t>
            </a:r>
          </a:p>
          <a:p>
            <a:pPr marL="457200" lvl="1" algn="l" defTabSz="914363" rtl="0">
              <a:tabLst>
                <a:tab pos="1828800" algn="l"/>
              </a:tabLst>
            </a:pPr>
            <a:r>
              <a:rPr lang="en-US" kern="1200" dirty="0">
                <a:solidFill>
                  <a:srgbClr val="FFFFFF"/>
                </a:solidFill>
                <a:latin typeface="Calibri"/>
                <a:ea typeface="+mn-ea"/>
                <a:cs typeface="+mn-cs"/>
              </a:rPr>
              <a:t>Live Simulcasts	Virtual Labs</a:t>
            </a:r>
          </a:p>
        </p:txBody>
      </p:sp>
      <p:sp>
        <p:nvSpPr>
          <p:cNvPr id="37" name="Rectangle 36"/>
          <p:cNvSpPr/>
          <p:nvPr userDrawn="1"/>
        </p:nvSpPr>
        <p:spPr>
          <a:xfrm>
            <a:off x="803275" y="4419600"/>
            <a:ext cx="6324600" cy="1354217"/>
          </a:xfrm>
          <a:prstGeom prst="rect">
            <a:avLst/>
          </a:prstGeom>
        </p:spPr>
        <p:txBody>
          <a:bodyPr wrap="square">
            <a:spAutoFit/>
          </a:bodyPr>
          <a:lstStyle/>
          <a:p>
            <a:pPr algn="l" defTabSz="914363" rtl="0">
              <a:spcBef>
                <a:spcPts val="600"/>
              </a:spcBef>
              <a:buSzPct val="120000"/>
              <a:tabLst>
                <a:tab pos="1828800" algn="l"/>
              </a:tabLst>
              <a:defRPr/>
            </a:pPr>
            <a:r>
              <a:rPr lang="en-US" sz="2000" kern="1200" dirty="0">
                <a:solidFill>
                  <a:srgbClr val="FFFFFF"/>
                </a:solidFill>
                <a:latin typeface="Calibri" pitchFamily="34" charset="0"/>
                <a:ea typeface="+mn-ea"/>
                <a:cs typeface="+mn-cs"/>
                <a:hlinkClick r:id="rId4"/>
              </a:rPr>
              <a:t>http://microsoft.com/technet</a:t>
            </a:r>
            <a:r>
              <a:rPr lang="en-US" sz="2400" b="1" kern="1200" dirty="0">
                <a:solidFill>
                  <a:srgbClr val="FFFFFF"/>
                </a:solidFill>
                <a:latin typeface="Calibri" pitchFamily="34" charset="0"/>
                <a:ea typeface="+mn-ea"/>
                <a:cs typeface="+mn-cs"/>
              </a:rPr>
              <a:t>  </a:t>
            </a:r>
            <a:endParaRPr lang="en-US" sz="2400" kern="1200" dirty="0">
              <a:solidFill>
                <a:srgbClr val="FFFFFF"/>
              </a:solidFill>
              <a:latin typeface="Calibri" pitchFamily="34" charset="0"/>
              <a:ea typeface="+mn-ea"/>
              <a:cs typeface="+mn-cs"/>
            </a:endParaRPr>
          </a:p>
          <a:p>
            <a:pPr marL="457200" lvl="1" algn="l" defTabSz="914363" rtl="0">
              <a:tabLst>
                <a:tab pos="1828800" algn="l"/>
              </a:tabLst>
              <a:defRPr/>
            </a:pPr>
            <a:endParaRPr lang="en-US" kern="1200" dirty="0">
              <a:solidFill>
                <a:srgbClr val="FFFFFF"/>
              </a:solidFill>
              <a:latin typeface="Calibri" pitchFamily="34" charset="0"/>
              <a:ea typeface="+mn-ea"/>
              <a:cs typeface="+mn-cs"/>
            </a:endParaRPr>
          </a:p>
          <a:p>
            <a:pPr marL="457200" lvl="1" algn="l" defTabSz="914363" rtl="0">
              <a:tabLst>
                <a:tab pos="1828800" algn="l"/>
              </a:tabLst>
              <a:defRPr/>
            </a:pPr>
            <a:r>
              <a:rPr lang="en-US" sz="2000" kern="1200" dirty="0">
                <a:solidFill>
                  <a:srgbClr val="FFFFFF"/>
                </a:solidFill>
                <a:latin typeface="Calibri" pitchFamily="34" charset="0"/>
                <a:ea typeface="+mn-ea"/>
                <a:cs typeface="+mn-cs"/>
              </a:rPr>
              <a:t>Evaluation licenses, pre-released </a:t>
            </a:r>
            <a:br>
              <a:rPr lang="en-US" sz="2000" kern="1200" dirty="0">
                <a:solidFill>
                  <a:srgbClr val="FFFFFF"/>
                </a:solidFill>
                <a:latin typeface="Calibri" pitchFamily="34" charset="0"/>
                <a:ea typeface="+mn-ea"/>
                <a:cs typeface="+mn-cs"/>
              </a:rPr>
            </a:br>
            <a:r>
              <a:rPr lang="en-US" sz="2000" kern="1200" dirty="0">
                <a:solidFill>
                  <a:srgbClr val="FFFFFF"/>
                </a:solidFill>
                <a:latin typeface="Calibri" pitchFamily="34" charset="0"/>
                <a:ea typeface="+mn-ea"/>
                <a:cs typeface="+mn-cs"/>
              </a:rPr>
              <a:t>products, and MORE!</a:t>
            </a:r>
          </a:p>
        </p:txBody>
      </p:sp>
      <p:pic>
        <p:nvPicPr>
          <p:cNvPr id="38" name="Picture 2"/>
          <p:cNvPicPr>
            <a:picLocks noChangeAspect="1" noChangeArrowheads="1"/>
          </p:cNvPicPr>
          <p:nvPr userDrawn="1"/>
        </p:nvPicPr>
        <p:blipFill>
          <a:blip r:embed="rId5" cstate="email"/>
          <a:srcRect/>
          <a:stretch>
            <a:fillRect/>
          </a:stretch>
        </p:blipFill>
        <p:spPr bwMode="auto">
          <a:xfrm>
            <a:off x="4384675" y="2133600"/>
            <a:ext cx="4212524" cy="3209544"/>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pic>
        <p:nvPicPr>
          <p:cNvPr id="39" name="Picture 38" descr="TechEd_online.png"/>
          <p:cNvPicPr>
            <a:picLocks noChangeAspect="1"/>
          </p:cNvPicPr>
          <p:nvPr userDrawn="1"/>
        </p:nvPicPr>
        <p:blipFill>
          <a:blip r:embed="rId6"/>
          <a:stretch>
            <a:fillRect/>
          </a:stretch>
        </p:blipFill>
        <p:spPr bwMode="invGray">
          <a:xfrm>
            <a:off x="879475" y="1209675"/>
            <a:ext cx="2409825" cy="1076325"/>
          </a:xfrm>
          <a:prstGeom prst="rect">
            <a:avLst/>
          </a:prstGeom>
        </p:spPr>
      </p:pic>
      <p:sp>
        <p:nvSpPr>
          <p:cNvPr id="41" name="Rectangle 40"/>
          <p:cNvSpPr/>
          <p:nvPr userDrawn="1"/>
        </p:nvSpPr>
        <p:spPr>
          <a:xfrm>
            <a:off x="733425" y="228600"/>
            <a:ext cx="7194214" cy="830997"/>
          </a:xfrm>
          <a:prstGeom prst="rect">
            <a:avLst/>
          </a:prstGeom>
        </p:spPr>
        <p:txBody>
          <a:bodyPr wrap="none">
            <a:spAutoFit/>
          </a:bodyPr>
          <a:lstStyle/>
          <a:p>
            <a:pPr algn="l" defTabSz="914363" rtl="0"/>
            <a:r>
              <a:rPr lang="en-US" sz="4800" kern="1200" spc="-100" dirty="0">
                <a:ln w="3175">
                  <a:noFill/>
                </a:ln>
                <a:solidFill>
                  <a:srgbClr val="FFFFFF"/>
                </a:solidFill>
                <a:latin typeface="Calibri" pitchFamily="34" charset="0"/>
                <a:ea typeface="+mn-ea"/>
                <a:cs typeface="Arial" charset="0"/>
              </a:rPr>
              <a:t>Resources for IT Professionals</a:t>
            </a:r>
            <a:endParaRPr lang="en-US" kern="1200" dirty="0">
              <a:solidFill>
                <a:srgbClr val="FFFFFF"/>
              </a:solidFill>
              <a:latin typeface="Calibri"/>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3"/>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35"/>
                                        </p:tgtEl>
                                      </p:cBhvr>
                                    </p:animEffect>
                                    <p:set>
                                      <p:cBhvr>
                                        <p:cTn id="19"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val Slide">
    <p:spTree>
      <p:nvGrpSpPr>
        <p:cNvPr id="1" name=""/>
        <p:cNvGrpSpPr/>
        <p:nvPr/>
      </p:nvGrpSpPr>
      <p:grpSpPr>
        <a:xfrm>
          <a:off x="0" y="0"/>
          <a:ext cx="0" cy="0"/>
          <a:chOff x="0" y="0"/>
          <a:chExt cx="0" cy="0"/>
        </a:xfrm>
      </p:grpSpPr>
      <p:sp>
        <p:nvSpPr>
          <p:cNvPr id="17" name="Freeform 16"/>
          <p:cNvSpPr/>
          <p:nvPr userDrawn="1"/>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rtl="0" fontAlgn="base">
              <a:spcBef>
                <a:spcPct val="0"/>
              </a:spcBef>
              <a:spcAft>
                <a:spcPct val="0"/>
              </a:spcAft>
              <a:defRPr/>
            </a:pPr>
            <a:endParaRPr lang="en-US" sz="32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8" name="Freeform 17"/>
          <p:cNvSpPr/>
          <p:nvPr userDrawn="1"/>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rtl="0" fontAlgn="base">
              <a:spcBef>
                <a:spcPct val="0"/>
              </a:spcBef>
              <a:spcAft>
                <a:spcPct val="0"/>
              </a:spcAft>
              <a:defRPr/>
            </a:pPr>
            <a:endParaRPr lang="en-US" sz="32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19" name="Picture 2"/>
          <p:cNvPicPr>
            <a:picLocks noChangeAspect="1" noChangeArrowheads="1"/>
          </p:cNvPicPr>
          <p:nvPr userDrawn="1"/>
        </p:nvPicPr>
        <p:blipFill>
          <a:blip r:embed="rId2" cstate="email"/>
          <a:srcRect/>
          <a:stretch>
            <a:fillRect/>
          </a:stretch>
        </p:blipFill>
        <p:spPr bwMode="auto">
          <a:xfrm>
            <a:off x="3870326" y="1066800"/>
            <a:ext cx="3521074" cy="2480060"/>
          </a:xfrm>
          <a:prstGeom prst="rect">
            <a:avLst/>
          </a:prstGeom>
          <a:noFill/>
          <a:ln>
            <a:noFill/>
          </a:ln>
          <a:effectLst>
            <a:reflection blurRad="6350" stA="52000" endA="300" endPos="35000" dir="5400000" sy="-100000" algn="bl" rotWithShape="0"/>
          </a:effectLst>
          <a:scene3d>
            <a:camera prst="perspectiveHeroicExtremeLeftFacing">
              <a:rot lat="643453" lon="234611" rev="21480000"/>
            </a:camera>
            <a:lightRig rig="threePt" dir="t"/>
          </a:scene3d>
        </p:spPr>
      </p:pic>
      <p:grpSp>
        <p:nvGrpSpPr>
          <p:cNvPr id="2" name="Group 16"/>
          <p:cNvGrpSpPr/>
          <p:nvPr userDrawn="1"/>
        </p:nvGrpSpPr>
        <p:grpSpPr>
          <a:xfrm>
            <a:off x="723900" y="600075"/>
            <a:ext cx="2170113" cy="4683411"/>
            <a:chOff x="723900" y="600075"/>
            <a:chExt cx="2170113" cy="4683411"/>
          </a:xfrm>
        </p:grpSpPr>
        <p:pic>
          <p:nvPicPr>
            <p:cNvPr id="21" name="Picture 20" descr="officeult.png"/>
            <p:cNvPicPr>
              <a:picLocks noChangeAspect="1"/>
            </p:cNvPicPr>
            <p:nvPr/>
          </p:nvPicPr>
          <p:blipFill>
            <a:blip r:embed="rId3" cstate="email"/>
            <a:stretch>
              <a:fillRect/>
            </a:stretch>
          </p:blipFill>
          <p:spPr>
            <a:xfrm>
              <a:off x="834724" y="2674613"/>
              <a:ext cx="1621402" cy="2608873"/>
            </a:xfrm>
            <a:prstGeom prst="rect">
              <a:avLst/>
            </a:prstGeom>
            <a:noFill/>
            <a:ln>
              <a:noFill/>
            </a:ln>
          </p:spPr>
        </p:pic>
        <p:pic>
          <p:nvPicPr>
            <p:cNvPr id="22" name="Picture 4" descr="C:\Documents and Settings\Jessica Mans\Desktop\In progress\TechEd\Ult07EN_3DP.png"/>
            <p:cNvPicPr>
              <a:picLocks noChangeAspect="1" noChangeArrowheads="1"/>
            </p:cNvPicPr>
            <p:nvPr/>
          </p:nvPicPr>
          <p:blipFill>
            <a:blip r:embed="rId4" cstate="email"/>
            <a:srcRect/>
            <a:stretch>
              <a:fillRect/>
            </a:stretch>
          </p:blipFill>
          <p:spPr bwMode="auto">
            <a:xfrm>
              <a:off x="723900" y="600075"/>
              <a:ext cx="2170113" cy="2392362"/>
            </a:xfrm>
            <a:prstGeom prst="rect">
              <a:avLst/>
            </a:prstGeom>
            <a:noFill/>
            <a:ln>
              <a:noFill/>
            </a:ln>
          </p:spPr>
        </p:pic>
      </p:grpSp>
      <p:sp>
        <p:nvSpPr>
          <p:cNvPr id="23" name="Wave 22"/>
          <p:cNvSpPr/>
          <p:nvPr userDrawn="1"/>
        </p:nvSpPr>
        <p:spPr bwMode="black">
          <a:xfrm>
            <a:off x="3657600" y="1699975"/>
            <a:ext cx="3505200" cy="1981200"/>
          </a:xfrm>
          <a:prstGeom prst="wave">
            <a:avLst>
              <a:gd name="adj1" fmla="val 15882"/>
              <a:gd name="adj2" fmla="val 9010"/>
            </a:avLst>
          </a:prstGeom>
          <a:gradFill flip="none" rotWithShape="1">
            <a:gsLst>
              <a:gs pos="0">
                <a:schemeClr val="tx2">
                  <a:alpha val="16000"/>
                </a:schemeClr>
              </a:gs>
              <a:gs pos="54000">
                <a:schemeClr val="tx2"/>
              </a:gs>
              <a:gs pos="100000">
                <a:schemeClr val="tx2">
                  <a:alpha val="0"/>
                </a:schemeClr>
              </a:gs>
            </a:gsLst>
            <a:lin ang="5400000" scaled="1"/>
            <a:tileRect/>
          </a:gradFill>
          <a:ln w="38100">
            <a:noFill/>
            <a:headEnd type="none" w="med" len="med"/>
            <a:tailEnd type="none" w="med" len="med"/>
          </a:ln>
          <a:effectLst>
            <a:softEdge rad="63500"/>
          </a:effectLst>
          <a:scene3d>
            <a:camera prst="orthographicFront">
              <a:rot lat="0" lon="0" rev="0"/>
            </a:camera>
            <a:lightRig rig="threePt" dir="t">
              <a:rot lat="0" lon="0" rev="900000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lstStyle/>
          <a:p>
            <a:pPr algn="ctr" defTabSz="914099" rtl="0" fontAlgn="base">
              <a:lnSpc>
                <a:spcPts val="2400"/>
              </a:lnSpc>
              <a:spcBef>
                <a:spcPct val="0"/>
              </a:spcBef>
              <a:spcAft>
                <a:spcPct val="0"/>
              </a:spcAft>
            </a:pPr>
            <a:r>
              <a:rPr lang="en-US" sz="3600" kern="1200" dirty="0">
                <a:solidFill>
                  <a:srgbClr val="FFFFFF"/>
                </a:solidFill>
                <a:effectLst>
                  <a:outerShdw blurRad="38100" dist="38100" dir="2700000" algn="tl">
                    <a:srgbClr val="000000">
                      <a:alpha val="43137"/>
                    </a:srgbClr>
                  </a:outerShdw>
                </a:effectLst>
                <a:latin typeface="Calibri"/>
                <a:ea typeface="+mn-ea"/>
                <a:cs typeface="+mn-cs"/>
              </a:rPr>
              <a:t>1 Year </a:t>
            </a:r>
            <a:r>
              <a:rPr lang="en-US" sz="2800" kern="1200" dirty="0">
                <a:solidFill>
                  <a:srgbClr val="FFFFFF"/>
                </a:solidFill>
                <a:effectLst>
                  <a:outerShdw blurRad="38100" dist="38100" dir="2700000" algn="tl">
                    <a:srgbClr val="000000">
                      <a:alpha val="43137"/>
                    </a:srgbClr>
                  </a:outerShdw>
                </a:effectLst>
                <a:latin typeface="Calibri"/>
                <a:ea typeface="+mn-ea"/>
                <a:cs typeface="+mn-cs"/>
              </a:rPr>
              <a:t>Subscription!</a:t>
            </a:r>
          </a:p>
        </p:txBody>
      </p:sp>
      <p:pic>
        <p:nvPicPr>
          <p:cNvPr id="24" name="Picture 23" descr="Zune white front.PNG"/>
          <p:cNvPicPr>
            <a:picLocks noChangeAspect="1"/>
          </p:cNvPicPr>
          <p:nvPr userDrawn="1"/>
        </p:nvPicPr>
        <p:blipFill>
          <a:blip r:embed="rId5" cstate="email"/>
          <a:srcRect/>
          <a:stretch>
            <a:fillRect/>
          </a:stretch>
        </p:blipFill>
        <p:spPr>
          <a:xfrm>
            <a:off x="6553200" y="2667000"/>
            <a:ext cx="1563478" cy="3165089"/>
          </a:xfrm>
          <a:prstGeom prst="rect">
            <a:avLst/>
          </a:prstGeom>
          <a:noFill/>
          <a:ln>
            <a:noFill/>
          </a:ln>
          <a:effectLst/>
        </p:spPr>
      </p:pic>
      <p:pic>
        <p:nvPicPr>
          <p:cNvPr id="26" name="Picture 25" descr="TechNet.png"/>
          <p:cNvPicPr>
            <a:picLocks noChangeAspect="1"/>
          </p:cNvPicPr>
          <p:nvPr userDrawn="1"/>
        </p:nvPicPr>
        <p:blipFill>
          <a:blip r:embed="rId6" cstate="email"/>
          <a:stretch>
            <a:fillRect/>
          </a:stretch>
        </p:blipFill>
        <p:spPr>
          <a:xfrm>
            <a:off x="4038600" y="304800"/>
            <a:ext cx="3395663" cy="691481"/>
          </a:xfrm>
          <a:prstGeom prst="rect">
            <a:avLst/>
          </a:prstGeom>
        </p:spPr>
      </p:pic>
      <p:grpSp>
        <p:nvGrpSpPr>
          <p:cNvPr id="3" name="Group 17"/>
          <p:cNvGrpSpPr/>
          <p:nvPr userDrawn="1"/>
        </p:nvGrpSpPr>
        <p:grpSpPr>
          <a:xfrm>
            <a:off x="2009775" y="800100"/>
            <a:ext cx="2170113" cy="4685811"/>
            <a:chOff x="2009775" y="800100"/>
            <a:chExt cx="2170113" cy="4685811"/>
          </a:xfrm>
        </p:grpSpPr>
        <p:pic>
          <p:nvPicPr>
            <p:cNvPr id="28" name="Picture 27" descr="winvista.png"/>
            <p:cNvPicPr>
              <a:picLocks noChangeAspect="1"/>
            </p:cNvPicPr>
            <p:nvPr/>
          </p:nvPicPr>
          <p:blipFill>
            <a:blip r:embed="rId7" cstate="email"/>
            <a:stretch>
              <a:fillRect/>
            </a:stretch>
          </p:blipFill>
          <p:spPr>
            <a:xfrm>
              <a:off x="2142049" y="2877038"/>
              <a:ext cx="1621402" cy="2608873"/>
            </a:xfrm>
            <a:prstGeom prst="rect">
              <a:avLst/>
            </a:prstGeom>
          </p:spPr>
        </p:pic>
        <p:pic>
          <p:nvPicPr>
            <p:cNvPr id="29" name="Picture 3" descr="C:\Documents and Settings\Jessica Mans\Desktop\In progress\TechEd\V_UltEN_3DP.png"/>
            <p:cNvPicPr>
              <a:picLocks noChangeAspect="1" noChangeArrowheads="1"/>
            </p:cNvPicPr>
            <p:nvPr/>
          </p:nvPicPr>
          <p:blipFill>
            <a:blip r:embed="rId8" cstate="email"/>
            <a:srcRect/>
            <a:stretch>
              <a:fillRect/>
            </a:stretch>
          </p:blipFill>
          <p:spPr bwMode="auto">
            <a:xfrm>
              <a:off x="2009775" y="800100"/>
              <a:ext cx="2170113" cy="2392363"/>
            </a:xfrm>
            <a:prstGeom prst="rect">
              <a:avLst/>
            </a:prstGeom>
            <a:noFill/>
            <a:ln w="9525">
              <a:noFill/>
              <a:miter lim="800000"/>
              <a:headEnd/>
              <a:tailEnd/>
            </a:ln>
            <a:effectLst/>
          </p:spPr>
        </p:pic>
      </p:grpSp>
      <p:sp>
        <p:nvSpPr>
          <p:cNvPr id="30" name="Round Same Side Corner Rectangle 29"/>
          <p:cNvSpPr/>
          <p:nvPr userDrawn="1"/>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Trebuchet MS" pitchFamily="34" charset="0"/>
              <a:ea typeface="+mn-ea"/>
              <a:cs typeface="+mn-cs"/>
            </a:endParaRPr>
          </a:p>
        </p:txBody>
      </p:sp>
      <p:sp>
        <p:nvSpPr>
          <p:cNvPr id="31" name="Rounded Rectangle 30"/>
          <p:cNvSpPr/>
          <p:nvPr userDrawn="1"/>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l" defTabSz="914099" rtl="0" fontAlgn="base">
              <a:spcBef>
                <a:spcPct val="0"/>
              </a:spcBef>
              <a:spcAft>
                <a:spcPct val="0"/>
              </a:spcAft>
              <a:defRPr/>
            </a:pPr>
            <a:r>
              <a:rPr lang="en-US" sz="3600" kern="1200" dirty="0">
                <a:solidFill>
                  <a:srgbClr val="FFFFFF"/>
                </a:solidFill>
                <a:effectLst>
                  <a:outerShdw blurRad="38100" dist="38100" dir="2700000" algn="tl">
                    <a:srgbClr val="000000">
                      <a:alpha val="43137"/>
                    </a:srgbClr>
                  </a:outerShdw>
                </a:effectLst>
                <a:latin typeface="Segoe" pitchFamily="34" charset="0"/>
                <a:ea typeface="+mn-ea"/>
                <a:cs typeface="+mn-cs"/>
              </a:rPr>
              <a:t>Complete an</a:t>
            </a:r>
          </a:p>
          <a:p>
            <a:pPr algn="l" defTabSz="914099" rtl="0" fontAlgn="base">
              <a:spcBef>
                <a:spcPct val="0"/>
              </a:spcBef>
              <a:spcAft>
                <a:spcPct val="0"/>
              </a:spcAft>
              <a:defRPr/>
            </a:pPr>
            <a:r>
              <a:rPr lang="en-US" sz="3600" kern="1200" dirty="0">
                <a:solidFill>
                  <a:srgbClr val="FFFFFF"/>
                </a:solidFill>
                <a:effectLst>
                  <a:outerShdw blurRad="38100" dist="38100" dir="2700000" algn="tl">
                    <a:srgbClr val="000000">
                      <a:alpha val="43137"/>
                    </a:srgbClr>
                  </a:outerShdw>
                </a:effectLst>
                <a:latin typeface="Segoe" pitchFamily="34" charset="0"/>
                <a:ea typeface="+mn-ea"/>
                <a:cs typeface="+mn-cs"/>
              </a:rPr>
              <a:t>evaluation on</a:t>
            </a:r>
          </a:p>
          <a:p>
            <a:pPr algn="l" defTabSz="914099" rtl="0" fontAlgn="base">
              <a:spcBef>
                <a:spcPct val="0"/>
              </a:spcBef>
              <a:spcAft>
                <a:spcPct val="0"/>
              </a:spcAft>
              <a:defRPr/>
            </a:pPr>
            <a:r>
              <a:rPr lang="en-US" sz="3600" kern="1200" dirty="0" err="1">
                <a:solidFill>
                  <a:srgbClr val="FFFFFF"/>
                </a:solidFill>
                <a:effectLst>
                  <a:outerShdw blurRad="38100" dist="38100" dir="2700000" algn="tl">
                    <a:srgbClr val="000000">
                      <a:alpha val="43137"/>
                    </a:srgbClr>
                  </a:outerShdw>
                </a:effectLst>
                <a:latin typeface="Segoe" pitchFamily="34" charset="0"/>
                <a:ea typeface="+mn-ea"/>
                <a:cs typeface="+mn-cs"/>
              </a:rPr>
              <a:t>CommNet</a:t>
            </a:r>
            <a:r>
              <a:rPr lang="en-US" sz="3600" kern="1200" dirty="0">
                <a:solidFill>
                  <a:srgbClr val="FFFFFF"/>
                </a:solidFill>
                <a:effectLst>
                  <a:outerShdw blurRad="38100" dist="38100" dir="2700000" algn="tl">
                    <a:srgbClr val="000000">
                      <a:alpha val="43137"/>
                    </a:srgbClr>
                  </a:outerShdw>
                </a:effectLst>
                <a:latin typeface="Segoe" pitchFamily="34" charset="0"/>
                <a:ea typeface="+mn-ea"/>
                <a:cs typeface="+mn-cs"/>
              </a:rPr>
              <a:t> and</a:t>
            </a:r>
          </a:p>
          <a:p>
            <a:pPr algn="l" defTabSz="914099" rtl="0" fontAlgn="base">
              <a:spcBef>
                <a:spcPct val="0"/>
              </a:spcBef>
              <a:spcAft>
                <a:spcPct val="0"/>
              </a:spcAft>
              <a:defRPr/>
            </a:pPr>
            <a:r>
              <a:rPr lang="en-US" sz="3600" kern="1200" dirty="0">
                <a:solidFill>
                  <a:srgbClr val="FFFFFF"/>
                </a:solidFill>
                <a:effectLst>
                  <a:outerShdw blurRad="38100" dist="38100" dir="2700000" algn="tl">
                    <a:srgbClr val="000000">
                      <a:alpha val="43137"/>
                    </a:srgbClr>
                  </a:outerShdw>
                </a:effectLst>
                <a:latin typeface="Segoe" pitchFamily="34" charset="0"/>
                <a:ea typeface="+mn-ea"/>
                <a:cs typeface="+mn-cs"/>
              </a:rPr>
              <a:t>enter to win!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0"/>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3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0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000"/>
                                        <p:tgtEl>
                                          <p:spTgt spid="26"/>
                                        </p:tgtEl>
                                      </p:cBhvr>
                                    </p:animEffect>
                                  </p:childTnLst>
                                </p:cTn>
                              </p:par>
                            </p:childTnLst>
                          </p:cTn>
                        </p:par>
                        <p:par>
                          <p:cTn id="30" fill="hold">
                            <p:stCondLst>
                              <p:cond delay="4000"/>
                            </p:stCondLst>
                            <p:childTnLst>
                              <p:par>
                                <p:cTn id="31" presetID="53"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0" grpId="1" animBg="1"/>
      <p:bldP spid="31" grpId="0"/>
      <p:bldP spid="31" grpId="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000000"/>
                </a:solidFill>
                <a:latin typeface="Calibri"/>
                <a:ea typeface="+mn-ea"/>
                <a:cs typeface="+mn-cs"/>
              </a:rPr>
              <a:pPr algn="l" defTabSz="914363" rtl="0">
                <a:defRPr/>
              </a:pPr>
              <a:t>‹#›</a:t>
            </a:fld>
            <a:endParaRPr lang="en-US" sz="1400" kern="1200" dirty="0">
              <a:solidFill>
                <a:srgbClr val="000000"/>
              </a:solidFill>
              <a:latin typeface="Calibri"/>
              <a:ea typeface="+mn-ea"/>
              <a:cs typeface="+mn-cs"/>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6"/>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6"/>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7"/>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877"/>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411557"/>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3" y="1524511"/>
            <a:ext cx="7681913" cy="1523495"/>
          </a:xfrm>
        </p:spPr>
        <p:txBody>
          <a:bodyPr anchor="b" anchorCtr="0">
            <a:noAutofit/>
          </a:bodyPr>
          <a:lstStyle>
            <a:lvl1pPr>
              <a:lnSpc>
                <a:spcPct val="90000"/>
              </a:lnSpc>
              <a:defRPr sz="4800">
                <a:ln w="3175">
                  <a:noFill/>
                </a:ln>
                <a:solidFill>
                  <a:schemeClr val="accent2"/>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52" y="5638806"/>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7" name="Picture 6" descr="photo_BLUE_Delores.jpg"/>
          <p:cNvPicPr>
            <a:picLocks noChangeAspect="1"/>
          </p:cNvPicPr>
          <p:nvPr userDrawn="1"/>
        </p:nvPicPr>
        <p:blipFill>
          <a:blip r:embed="rId3"/>
          <a:stretch>
            <a:fillRect/>
          </a:stretch>
        </p:blipFill>
        <p:spPr>
          <a:xfrm>
            <a:off x="0" y="3196492"/>
            <a:ext cx="3341142" cy="2294060"/>
          </a:xfrm>
          <a:prstGeom prst="rect">
            <a:avLst/>
          </a:prstGeom>
        </p:spPr>
      </p:pic>
      <p:pic>
        <p:nvPicPr>
          <p:cNvPr id="6" name="Picture 2" descr="W:\TRANSFER\MBupload\SERVER-new\Logo\SystemCenter\SystemCenter\SysCnt_h_rgb_r.png"/>
          <p:cNvPicPr>
            <a:picLocks noChangeAspect="1" noChangeArrowheads="1"/>
          </p:cNvPicPr>
          <p:nvPr userDrawn="1"/>
        </p:nvPicPr>
        <p:blipFill>
          <a:blip r:embed="rId4"/>
          <a:srcRect/>
          <a:stretch>
            <a:fillRect/>
          </a:stretch>
        </p:blipFill>
        <p:spPr bwMode="auto">
          <a:xfrm>
            <a:off x="762000" y="915133"/>
            <a:ext cx="2514600" cy="532673"/>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7.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1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4"/>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81"/>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03" r:id="rId11"/>
    <p:sldLayoutId id="2147483704"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25" y="228600"/>
            <a:ext cx="8413750" cy="69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66713" y="1416050"/>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3" name="Rectangle 19"/>
          <p:cNvSpPr>
            <a:spLocks noChangeArrowheads="1"/>
          </p:cNvSpPr>
          <p:nvPr/>
        </p:nvSpPr>
        <p:spPr bwMode="auto">
          <a:xfrm>
            <a:off x="0" y="0"/>
            <a:ext cx="9144000" cy="249299"/>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gn="l" rtl="0" fontAlgn="base">
              <a:lnSpc>
                <a:spcPct val="90000"/>
              </a:lnSpc>
              <a:spcBef>
                <a:spcPct val="0"/>
              </a:spcBef>
              <a:spcAft>
                <a:spcPct val="0"/>
              </a:spcAft>
              <a:buClr>
                <a:srgbClr val="FFB601"/>
              </a:buClr>
              <a:buSzPct val="85000"/>
              <a:buFont typeface="Wingdings 2" pitchFamily="18" charset="2"/>
              <a:buChar char="•"/>
              <a:defRPr/>
            </a:pPr>
            <a:endParaRPr lang="en-US" b="1" kern="1200" dirty="0">
              <a:solidFill>
                <a:srgbClr val="FFFFFF"/>
              </a:solidFill>
              <a:latin typeface="Segoe" pitchFamily="34" charset="0"/>
              <a:ea typeface="+mn-ea"/>
              <a:cs typeface="+mn-cs"/>
            </a:endParaRPr>
          </a:p>
        </p:txBody>
      </p:sp>
      <p:sp>
        <p:nvSpPr>
          <p:cNvPr id="1045" name="Rectangle 21"/>
          <p:cNvSpPr>
            <a:spLocks noChangeArrowheads="1"/>
          </p:cNvSpPr>
          <p:nvPr/>
        </p:nvSpPr>
        <p:spPr bwMode="auto">
          <a:xfrm>
            <a:off x="0" y="219075"/>
            <a:ext cx="9144000" cy="249299"/>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gn="l" rtl="0" fontAlgn="base">
              <a:lnSpc>
                <a:spcPct val="90000"/>
              </a:lnSpc>
              <a:spcBef>
                <a:spcPct val="0"/>
              </a:spcBef>
              <a:spcAft>
                <a:spcPct val="0"/>
              </a:spcAft>
              <a:buClr>
                <a:srgbClr val="FFB601"/>
              </a:buClr>
              <a:buSzPct val="85000"/>
              <a:buFont typeface="Wingdings 2" pitchFamily="18" charset="2"/>
              <a:buChar char="•"/>
              <a:defRPr/>
            </a:pPr>
            <a:endParaRPr lang="en-US" b="1" kern="1200" dirty="0">
              <a:solidFill>
                <a:srgbClr val="FFFFFF"/>
              </a:solidFill>
              <a:latin typeface="Segoe" pitchFamily="34" charset="0"/>
              <a:ea typeface="+mn-ea"/>
              <a:cs typeface="+mn-cs"/>
            </a:endParaRPr>
          </a:p>
        </p:txBody>
      </p:sp>
      <p:pic>
        <p:nvPicPr>
          <p:cNvPr id="2" name="Picture 22" descr="people-sil-2"/>
          <p:cNvPicPr>
            <a:picLocks noChangeAspect="1" noChangeArrowheads="1"/>
          </p:cNvPicPr>
          <p:nvPr/>
        </p:nvPicPr>
        <p:blipFill>
          <a:blip r:embed="rId12"/>
          <a:srcRect/>
          <a:stretch>
            <a:fillRect/>
          </a:stretch>
        </p:blipFill>
        <p:spPr bwMode="auto">
          <a:xfrm>
            <a:off x="7005638" y="5567363"/>
            <a:ext cx="1846262" cy="1166812"/>
          </a:xfrm>
          <a:prstGeom prst="rect">
            <a:avLst/>
          </a:prstGeom>
          <a:noFill/>
          <a:ln w="9525">
            <a:noFill/>
            <a:miter lim="800000"/>
            <a:headEnd/>
            <a:tailEnd/>
          </a:ln>
        </p:spPr>
      </p:pic>
      <p:sp>
        <p:nvSpPr>
          <p:cNvPr id="9" name="Rectangle 19"/>
          <p:cNvSpPr>
            <a:spLocks noChangeArrowheads="1"/>
          </p:cNvSpPr>
          <p:nvPr userDrawn="1"/>
        </p:nvSpPr>
        <p:spPr bwMode="auto">
          <a:xfrm>
            <a:off x="0" y="0"/>
            <a:ext cx="9144000" cy="276999"/>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lIns="0" tIns="0" rIns="0" bIns="0" anchor="ctr">
            <a:spAutoFit/>
          </a:bodyPr>
          <a:lstStyle/>
          <a:p>
            <a:pPr algn="l" rtl="0" fontAlgn="base">
              <a:spcBef>
                <a:spcPct val="0"/>
              </a:spcBef>
              <a:spcAft>
                <a:spcPct val="0"/>
              </a:spcAft>
              <a:defRPr/>
            </a:pPr>
            <a:endParaRPr lang="en-US" b="1" kern="1200" dirty="0">
              <a:solidFill>
                <a:srgbClr val="FFFFFF"/>
              </a:solidFill>
              <a:latin typeface="Segoe" pitchFamily="34" charset="0"/>
              <a:ea typeface="+mn-ea"/>
              <a:cs typeface="+mn-cs"/>
            </a:endParaRPr>
          </a:p>
        </p:txBody>
      </p:sp>
      <p:sp>
        <p:nvSpPr>
          <p:cNvPr id="10" name="Rectangle 21"/>
          <p:cNvSpPr>
            <a:spLocks noChangeArrowheads="1"/>
          </p:cNvSpPr>
          <p:nvPr userDrawn="1"/>
        </p:nvSpPr>
        <p:spPr bwMode="auto">
          <a:xfrm>
            <a:off x="0" y="219075"/>
            <a:ext cx="9144000" cy="276999"/>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lIns="0" tIns="0" rIns="0" bIns="0" anchor="ctr">
            <a:spAutoFit/>
          </a:bodyPr>
          <a:lstStyle/>
          <a:p>
            <a:pPr algn="l" rtl="0" fontAlgn="base">
              <a:spcBef>
                <a:spcPct val="0"/>
              </a:spcBef>
              <a:spcAft>
                <a:spcPct val="0"/>
              </a:spcAft>
              <a:defRPr/>
            </a:pPr>
            <a:endParaRPr lang="en-US" b="1" kern="1200" dirty="0">
              <a:solidFill>
                <a:srgbClr val="FFFFFF"/>
              </a:solidFill>
              <a:latin typeface="Segoe" pitchFamily="34" charset="0"/>
              <a:ea typeface="+mn-ea"/>
              <a:cs typeface="+mn-cs"/>
            </a:endParaRPr>
          </a:p>
        </p:txBody>
      </p:sp>
      <p:pic>
        <p:nvPicPr>
          <p:cNvPr id="11" name="Picture 22" descr="people-sil-2"/>
          <p:cNvPicPr>
            <a:picLocks noChangeAspect="1" noChangeArrowheads="1"/>
          </p:cNvPicPr>
          <p:nvPr userDrawn="1"/>
        </p:nvPicPr>
        <p:blipFill>
          <a:blip r:embed="rId12"/>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ransition>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25" y="228600"/>
            <a:ext cx="8413750" cy="69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66713" y="1416050"/>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3" name="Rectangle 19"/>
          <p:cNvSpPr>
            <a:spLocks noChangeArrowheads="1"/>
          </p:cNvSpPr>
          <p:nvPr/>
        </p:nvSpPr>
        <p:spPr bwMode="auto">
          <a:xfrm>
            <a:off x="0" y="0"/>
            <a:ext cx="9144000" cy="249299"/>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gn="l" rtl="0" fontAlgn="base">
              <a:lnSpc>
                <a:spcPct val="90000"/>
              </a:lnSpc>
              <a:spcBef>
                <a:spcPct val="0"/>
              </a:spcBef>
              <a:spcAft>
                <a:spcPct val="0"/>
              </a:spcAft>
              <a:buClr>
                <a:srgbClr val="FFB601"/>
              </a:buClr>
              <a:buSzPct val="85000"/>
              <a:buFont typeface="Wingdings 2" pitchFamily="18" charset="2"/>
              <a:buChar char="•"/>
              <a:defRPr/>
            </a:pPr>
            <a:endParaRPr lang="en-US" b="1" kern="1200" dirty="0">
              <a:solidFill>
                <a:srgbClr val="FFFFFF"/>
              </a:solidFill>
              <a:latin typeface="Segoe" pitchFamily="34" charset="0"/>
              <a:ea typeface="+mn-ea"/>
              <a:cs typeface="+mn-cs"/>
            </a:endParaRPr>
          </a:p>
        </p:txBody>
      </p:sp>
      <p:sp>
        <p:nvSpPr>
          <p:cNvPr id="1045" name="Rectangle 21"/>
          <p:cNvSpPr>
            <a:spLocks noChangeArrowheads="1"/>
          </p:cNvSpPr>
          <p:nvPr/>
        </p:nvSpPr>
        <p:spPr bwMode="auto">
          <a:xfrm>
            <a:off x="0" y="219075"/>
            <a:ext cx="9144000" cy="249299"/>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gn="l" rtl="0" fontAlgn="base">
              <a:lnSpc>
                <a:spcPct val="90000"/>
              </a:lnSpc>
              <a:spcBef>
                <a:spcPct val="0"/>
              </a:spcBef>
              <a:spcAft>
                <a:spcPct val="0"/>
              </a:spcAft>
              <a:buClr>
                <a:srgbClr val="FFB601"/>
              </a:buClr>
              <a:buSzPct val="85000"/>
              <a:buFont typeface="Wingdings 2" pitchFamily="18" charset="2"/>
              <a:buChar char="•"/>
              <a:defRPr/>
            </a:pPr>
            <a:endParaRPr lang="en-US" b="1" kern="1200" dirty="0">
              <a:solidFill>
                <a:srgbClr val="FFFFFF"/>
              </a:solidFill>
              <a:latin typeface="Segoe" pitchFamily="34" charset="0"/>
              <a:ea typeface="+mn-ea"/>
              <a:cs typeface="+mn-cs"/>
            </a:endParaRPr>
          </a:p>
        </p:txBody>
      </p:sp>
      <p:pic>
        <p:nvPicPr>
          <p:cNvPr id="2" name="Picture 22" descr="people-sil-2"/>
          <p:cNvPicPr>
            <a:picLocks noChangeAspect="1" noChangeArrowheads="1"/>
          </p:cNvPicPr>
          <p:nvPr/>
        </p:nvPicPr>
        <p:blipFill>
          <a:blip r:embed="rId12"/>
          <a:srcRect/>
          <a:stretch>
            <a:fillRect/>
          </a:stretch>
        </p:blipFill>
        <p:spPr bwMode="auto">
          <a:xfrm>
            <a:off x="7005638" y="5567363"/>
            <a:ext cx="1846262" cy="1166812"/>
          </a:xfrm>
          <a:prstGeom prst="rect">
            <a:avLst/>
          </a:prstGeom>
          <a:noFill/>
          <a:ln w="9525">
            <a:noFill/>
            <a:miter lim="800000"/>
            <a:headEnd/>
            <a:tailEnd/>
          </a:ln>
        </p:spPr>
      </p:pic>
      <p:sp>
        <p:nvSpPr>
          <p:cNvPr id="9" name="Rectangle 19"/>
          <p:cNvSpPr>
            <a:spLocks noChangeArrowheads="1"/>
          </p:cNvSpPr>
          <p:nvPr userDrawn="1"/>
        </p:nvSpPr>
        <p:spPr bwMode="auto">
          <a:xfrm>
            <a:off x="0" y="0"/>
            <a:ext cx="9144000" cy="276999"/>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lIns="0" tIns="0" rIns="0" bIns="0" anchor="ctr">
            <a:spAutoFit/>
          </a:bodyPr>
          <a:lstStyle/>
          <a:p>
            <a:pPr algn="l" rtl="0" fontAlgn="base">
              <a:spcBef>
                <a:spcPct val="0"/>
              </a:spcBef>
              <a:spcAft>
                <a:spcPct val="0"/>
              </a:spcAft>
              <a:defRPr/>
            </a:pPr>
            <a:endParaRPr lang="en-US" b="1" kern="1200" dirty="0">
              <a:solidFill>
                <a:srgbClr val="FFFFFF"/>
              </a:solidFill>
              <a:latin typeface="Segoe" pitchFamily="34" charset="0"/>
              <a:ea typeface="+mn-ea"/>
              <a:cs typeface="+mn-cs"/>
            </a:endParaRPr>
          </a:p>
        </p:txBody>
      </p:sp>
      <p:sp>
        <p:nvSpPr>
          <p:cNvPr id="10" name="Rectangle 21"/>
          <p:cNvSpPr>
            <a:spLocks noChangeArrowheads="1"/>
          </p:cNvSpPr>
          <p:nvPr userDrawn="1"/>
        </p:nvSpPr>
        <p:spPr bwMode="auto">
          <a:xfrm>
            <a:off x="0" y="219075"/>
            <a:ext cx="9144000" cy="276999"/>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lIns="0" tIns="0" rIns="0" bIns="0" anchor="ctr">
            <a:spAutoFit/>
          </a:bodyPr>
          <a:lstStyle/>
          <a:p>
            <a:pPr algn="l" rtl="0" fontAlgn="base">
              <a:spcBef>
                <a:spcPct val="0"/>
              </a:spcBef>
              <a:spcAft>
                <a:spcPct val="0"/>
              </a:spcAft>
              <a:defRPr/>
            </a:pPr>
            <a:endParaRPr lang="en-US" b="1" kern="1200" dirty="0">
              <a:solidFill>
                <a:srgbClr val="FFFFFF"/>
              </a:solidFill>
              <a:latin typeface="Segoe" pitchFamily="34" charset="0"/>
              <a:ea typeface="+mn-ea"/>
              <a:cs typeface="+mn-cs"/>
            </a:endParaRPr>
          </a:p>
        </p:txBody>
      </p:sp>
      <p:pic>
        <p:nvPicPr>
          <p:cNvPr id="11" name="Picture 22" descr="people-sil-2"/>
          <p:cNvPicPr>
            <a:picLocks noChangeAspect="1" noChangeArrowheads="1"/>
          </p:cNvPicPr>
          <p:nvPr userDrawn="1"/>
        </p:nvPicPr>
        <p:blipFill>
          <a:blip r:embed="rId12"/>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Lst>
  <p:transition>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ntentForgroundBlue.png"/>
          <p:cNvPicPr>
            <a:picLocks noChangeAspect="1"/>
          </p:cNvPicPr>
          <p:nvPr/>
        </p:nvPicPr>
        <p:blipFill>
          <a:blip r:embed="rId19"/>
          <a:stretch>
            <a:fillRect/>
          </a:stretch>
        </p:blipFill>
        <p:spPr>
          <a:xfrm>
            <a:off x="0" y="0"/>
            <a:ext cx="9144000" cy="6858000"/>
          </a:xfrm>
          <a:prstGeom prst="rect">
            <a:avLst/>
          </a:prstGeom>
        </p:spPr>
      </p:pic>
      <p:pic>
        <p:nvPicPr>
          <p:cNvPr id="4" name="Picture 3" descr="ContentForgroundBlue.png"/>
          <p:cNvPicPr>
            <a:picLocks noChangeAspect="1"/>
          </p:cNvPicPr>
          <p:nvPr/>
        </p:nvPicPr>
        <p:blipFill>
          <a:blip r:embed="rId19"/>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0"/>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0"/>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8.png"/><Relationship Id="rId7"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slide" Target="slide14.xml"/><Relationship Id="rId5" Type="http://schemas.openxmlformats.org/officeDocument/2006/relationships/image" Target="../media/image80.png"/><Relationship Id="rId10" Type="http://schemas.openxmlformats.org/officeDocument/2006/relationships/slide" Target="slide13.xml"/><Relationship Id="rId4" Type="http://schemas.openxmlformats.org/officeDocument/2006/relationships/image" Target="../media/image79.png"/><Relationship Id="rId9"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1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1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85.png"/><Relationship Id="rId7"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99.png"/><Relationship Id="rId4" Type="http://schemas.openxmlformats.org/officeDocument/2006/relationships/image" Target="../media/image9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6.xml"/><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5.png"/><Relationship Id="rId11" Type="http://schemas.openxmlformats.org/officeDocument/2006/relationships/image" Target="../media/image52.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4.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02.png"/><Relationship Id="rId7" Type="http://schemas.openxmlformats.org/officeDocument/2006/relationships/image" Target="../media/image8.png"/><Relationship Id="rId12"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22.xml"/><Relationship Id="rId5" Type="http://schemas.openxmlformats.org/officeDocument/2006/relationships/image" Target="../media/image104.png"/><Relationship Id="rId10" Type="http://schemas.openxmlformats.org/officeDocument/2006/relationships/slide" Target="slide21.xml"/><Relationship Id="rId4" Type="http://schemas.openxmlformats.org/officeDocument/2006/relationships/image" Target="../media/image103.png"/><Relationship Id="rId9"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image" Target="../media/image109.gif"/><Relationship Id="rId3" Type="http://schemas.openxmlformats.org/officeDocument/2006/relationships/hyperlink" Target="http://www.basf-it-services.com/" TargetMode="External"/><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jpeg"/><Relationship Id="rId9" Type="http://schemas.openxmlformats.org/officeDocument/2006/relationships/image" Target="../media/image110.png"/></Relationships>
</file>

<file path=ppt/slides/_rels/slide19.xml.rels><?xml version="1.0" encoding="UTF-8" standalone="yes"?>
<Relationships xmlns="http://schemas.openxmlformats.org/package/2006/relationships"><Relationship Id="rId3" Type="http://schemas.openxmlformats.org/officeDocument/2006/relationships/hyperlink" Target="http://www.dongenergy.com/EN/"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5.jpeg"/><Relationship Id="rId4" Type="http://schemas.openxmlformats.org/officeDocument/2006/relationships/image" Target="../media/image114.gi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22.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23.xml.rels><?xml version="1.0" encoding="UTF-8" standalone="yes"?>
<Relationships xmlns="http://schemas.openxmlformats.org/package/2006/relationships"><Relationship Id="rId3" Type="http://schemas.openxmlformats.org/officeDocument/2006/relationships/hyperlink" Target="http://www.shoprite.co.za/"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image" Target="../media/image132.gi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25.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notesSlide" Target="../notesSlides/notesSlide25.xml"/><Relationship Id="rId7" Type="http://schemas.openxmlformats.org/officeDocument/2006/relationships/image" Target="../media/image135.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3.png"/><Relationship Id="rId5" Type="http://schemas.openxmlformats.org/officeDocument/2006/relationships/image" Target="../media/image134.jpeg"/><Relationship Id="rId4" Type="http://schemas.openxmlformats.org/officeDocument/2006/relationships/image" Target="../media/image38.png"/><Relationship Id="rId9" Type="http://schemas.openxmlformats.org/officeDocument/2006/relationships/image" Target="../media/image137.gif"/></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38.png"/><Relationship Id="rId7" Type="http://schemas.openxmlformats.org/officeDocument/2006/relationships/image" Target="../media/image50.png"/><Relationship Id="rId12" Type="http://schemas.openxmlformats.org/officeDocument/2006/relationships/image" Target="../media/image13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55.png"/><Relationship Id="rId10" Type="http://schemas.openxmlformats.org/officeDocument/2006/relationships/image" Target="../media/image52.png"/><Relationship Id="rId4" Type="http://schemas.openxmlformats.org/officeDocument/2006/relationships/image" Target="../media/image54.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40.png"/><Relationship Id="rId7" Type="http://schemas.openxmlformats.org/officeDocument/2006/relationships/image" Target="../media/image143.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02.png"/><Relationship Id="rId5" Type="http://schemas.openxmlformats.org/officeDocument/2006/relationships/image" Target="../media/image142.png"/><Relationship Id="rId4" Type="http://schemas.openxmlformats.org/officeDocument/2006/relationships/image" Target="../media/image141.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6.xml"/><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png"/><Relationship Id="rId9"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6.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8.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9.xml"/><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5.png"/><Relationship Id="rId11" Type="http://schemas.openxmlformats.org/officeDocument/2006/relationships/image" Target="../media/image52.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4.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3200" smtClean="0"/>
              <a:t>Microsoft Systems Management Strategy: System Center</a:t>
            </a:r>
            <a:endParaRPr lang="en-US" sz="3200" dirty="0"/>
          </a:p>
        </p:txBody>
      </p:sp>
      <p:sp>
        <p:nvSpPr>
          <p:cNvPr id="4" name="Subtitle 3"/>
          <p:cNvSpPr>
            <a:spLocks noGrp="1"/>
          </p:cNvSpPr>
          <p:nvPr>
            <p:ph type="subTitle" idx="1"/>
          </p:nvPr>
        </p:nvSpPr>
        <p:spPr/>
        <p:txBody>
          <a:bodyPr/>
          <a:lstStyle/>
          <a:p>
            <a:endParaRPr lang="en-IE"/>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4"/>
            <a:ext cx="8382000" cy="609398"/>
          </a:xfrm>
        </p:spPr>
        <p:txBody>
          <a:bodyPr/>
          <a:lstStyle/>
          <a:p>
            <a:r>
              <a:rPr sz="4400" smtClean="0"/>
              <a:t>Data Center Management Solutions</a:t>
            </a:r>
            <a:endParaRPr lang="en-US" sz="4400" dirty="0"/>
          </a:p>
        </p:txBody>
      </p:sp>
      <p:grpSp>
        <p:nvGrpSpPr>
          <p:cNvPr id="30" name="Group 29"/>
          <p:cNvGrpSpPr/>
          <p:nvPr/>
        </p:nvGrpSpPr>
        <p:grpSpPr>
          <a:xfrm>
            <a:off x="161364" y="1066568"/>
            <a:ext cx="8888506" cy="5468703"/>
            <a:chOff x="161364" y="1066568"/>
            <a:chExt cx="8888506" cy="5468703"/>
          </a:xfrm>
        </p:grpSpPr>
        <p:sp>
          <p:nvSpPr>
            <p:cNvPr id="31" name="&quot;GLASS&quot;; White to Transparent Linear; Shadow; 1pt stroke;"/>
            <p:cNvSpPr/>
            <p:nvPr/>
          </p:nvSpPr>
          <p:spPr bwMode="auto">
            <a:xfrm>
              <a:off x="161364" y="1066568"/>
              <a:ext cx="8888506" cy="5468703"/>
            </a:xfrm>
            <a:prstGeom prst="roundRect">
              <a:avLst>
                <a:gd name="adj" fmla="val 0"/>
              </a:avLst>
            </a:prstGeom>
            <a:gradFill flip="none" rotWithShape="1">
              <a:gsLst>
                <a:gs pos="0">
                  <a:srgbClr val="000000">
                    <a:lumMod val="95000"/>
                    <a:lumOff val="5000"/>
                  </a:srgb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1096963"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32" name="&quot;GLASS&quot;; White to Transparent Linear; Shadow; 1pt stroke;"/>
            <p:cNvSpPr/>
            <p:nvPr/>
          </p:nvSpPr>
          <p:spPr bwMode="auto">
            <a:xfrm>
              <a:off x="263686" y="1169893"/>
              <a:ext cx="2129891" cy="5271247"/>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33" name="Rectangle 8"/>
            <p:cNvSpPr>
              <a:spLocks noChangeArrowheads="1"/>
            </p:cNvSpPr>
            <p:nvPr/>
          </p:nvSpPr>
          <p:spPr bwMode="auto">
            <a:xfrm>
              <a:off x="322730" y="3631304"/>
              <a:ext cx="2105067" cy="2366798"/>
            </a:xfrm>
            <a:prstGeom prst="rect">
              <a:avLst/>
            </a:prstGeom>
            <a:noFill/>
            <a:ln w="9525">
              <a:noFill/>
              <a:miter lim="800000"/>
              <a:headEnd/>
              <a:tailEnd/>
            </a:ln>
            <a:effectLst/>
          </p:spPr>
          <p:txBody>
            <a:bodyPr wrap="square" lIns="76197" tIns="38098" rIns="76197" bIns="38098" anchor="ctr">
              <a:spAutoFit/>
            </a:bodyPr>
            <a:lstStyle/>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Automated Provisioning </a:t>
              </a:r>
              <a:b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b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and Updating </a:t>
              </a:r>
              <a:b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b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of Physical </a:t>
              </a:r>
              <a:b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b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and Virtual Environments</a:t>
              </a:r>
            </a:p>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Server Consolidation Through Virtualization</a:t>
              </a:r>
            </a:p>
          </p:txBody>
        </p:sp>
        <p:sp>
          <p:nvSpPr>
            <p:cNvPr id="34" name="&quot;GLASS&quot;; White to Transparent Linear; Shadow; 1pt stroke;"/>
            <p:cNvSpPr/>
            <p:nvPr/>
          </p:nvSpPr>
          <p:spPr bwMode="auto">
            <a:xfrm>
              <a:off x="2446592" y="1169893"/>
              <a:ext cx="2129891" cy="5271247"/>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35" name="Rectangle 9"/>
            <p:cNvSpPr>
              <a:spLocks noChangeArrowheads="1"/>
            </p:cNvSpPr>
            <p:nvPr/>
          </p:nvSpPr>
          <p:spPr bwMode="auto">
            <a:xfrm>
              <a:off x="2501153" y="3631304"/>
              <a:ext cx="2066272" cy="1997466"/>
            </a:xfrm>
            <a:prstGeom prst="rect">
              <a:avLst/>
            </a:prstGeom>
            <a:noFill/>
            <a:ln w="9525">
              <a:noFill/>
              <a:miter lim="800000"/>
              <a:headEnd/>
              <a:tailEnd/>
            </a:ln>
            <a:effectLst/>
          </p:spPr>
          <p:txBody>
            <a:bodyPr wrap="square" lIns="76197" tIns="38098" rIns="76197" bIns="38098" anchor="ctr">
              <a:spAutoFit/>
            </a:bodyPr>
            <a:lstStyle/>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Proactive Platform Monitoring</a:t>
              </a:r>
            </a:p>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Application &amp; Service Level Monitoring</a:t>
              </a:r>
            </a:p>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Interoperable </a:t>
              </a:r>
              <a:b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b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and Extensible Platform</a:t>
              </a:r>
            </a:p>
          </p:txBody>
        </p:sp>
        <p:sp>
          <p:nvSpPr>
            <p:cNvPr id="36" name="&quot;GLASS&quot;; White to Transparent Linear; Shadow; 1pt stroke;"/>
            <p:cNvSpPr/>
            <p:nvPr/>
          </p:nvSpPr>
          <p:spPr bwMode="auto">
            <a:xfrm>
              <a:off x="4629497" y="1169893"/>
              <a:ext cx="2129891" cy="5271247"/>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37" name="Rectangle 10"/>
            <p:cNvSpPr>
              <a:spLocks noChangeArrowheads="1"/>
            </p:cNvSpPr>
            <p:nvPr/>
          </p:nvSpPr>
          <p:spPr bwMode="auto">
            <a:xfrm>
              <a:off x="4601901" y="3631304"/>
              <a:ext cx="2222340" cy="1997466"/>
            </a:xfrm>
            <a:prstGeom prst="rect">
              <a:avLst/>
            </a:prstGeom>
            <a:noFill/>
            <a:ln w="9525">
              <a:noFill/>
              <a:miter lim="800000"/>
              <a:headEnd/>
              <a:tailEnd/>
            </a:ln>
            <a:effectLst/>
          </p:spPr>
          <p:txBody>
            <a:bodyPr wrap="square" lIns="76197" tIns="38098" rIns="76197" bIns="38098" anchor="ctr">
              <a:spAutoFit/>
            </a:bodyPr>
            <a:lstStyle/>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Configuration Controls and Reporting</a:t>
              </a:r>
            </a:p>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Centralized </a:t>
              </a:r>
              <a:b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b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Security Auditing</a:t>
              </a:r>
            </a:p>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rPr>
                <a:t>Comprehensive Security &amp; Identity and Access Mgmt</a:t>
              </a:r>
            </a:p>
          </p:txBody>
        </p:sp>
        <p:sp>
          <p:nvSpPr>
            <p:cNvPr id="38" name="&quot;GLASS&quot;; White to Transparent Linear; Shadow; 1pt stroke;"/>
            <p:cNvSpPr/>
            <p:nvPr/>
          </p:nvSpPr>
          <p:spPr bwMode="auto">
            <a:xfrm>
              <a:off x="6825851" y="1169893"/>
              <a:ext cx="2129891" cy="5271247"/>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39" name="Rectangle 38"/>
            <p:cNvSpPr>
              <a:spLocks noChangeArrowheads="1"/>
            </p:cNvSpPr>
            <p:nvPr/>
          </p:nvSpPr>
          <p:spPr bwMode="auto">
            <a:xfrm>
              <a:off x="6859788" y="3631304"/>
              <a:ext cx="2062831" cy="1997466"/>
            </a:xfrm>
            <a:prstGeom prst="rect">
              <a:avLst/>
            </a:prstGeom>
            <a:noFill/>
            <a:ln w="9525">
              <a:noFill/>
              <a:miter lim="800000"/>
              <a:headEnd/>
              <a:tailEnd/>
            </a:ln>
            <a:effectLst/>
          </p:spPr>
          <p:txBody>
            <a:bodyPr wrap="square" lIns="76197" tIns="38098" rIns="0" bIns="38098" anchor="ctr">
              <a:spAutoFit/>
            </a:bodyPr>
            <a:lstStyle/>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Business Continuity Through Virtualization Mgmt</a:t>
              </a:r>
            </a:p>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Backup </a:t>
              </a:r>
              <a:br>
                <a:rPr kumimoji="0" 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br>
              <a:r>
                <a:rPr kumimoji="0" 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and Recovery of Physical</a:t>
              </a:r>
              <a:r>
                <a:rPr kumimoji="0" lang="en-US" sz="1600" b="0" i="0" u="none" strike="noStrike" kern="0" cap="none" spc="0" normalizeH="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 and Virtual Resources</a:t>
              </a:r>
              <a:r>
                <a:rPr kumimoji="0" 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 </a:t>
              </a:r>
            </a:p>
            <a:p>
              <a:pPr marL="228600" marR="0" lvl="0" indent="-228600" algn="l" defTabSz="922975" rtl="0" eaLnBrk="1" fontAlgn="base" latinLnBrk="0" hangingPunct="1">
                <a:lnSpc>
                  <a:spcPct val="90000"/>
                </a:lnSpc>
                <a:spcBef>
                  <a:spcPct val="30000"/>
                </a:spcBef>
                <a:spcAft>
                  <a:spcPct val="0"/>
                </a:spcAft>
                <a:buClr>
                  <a:srgbClr val="FFB601"/>
                </a:buClr>
                <a:buSzPct val="85000"/>
                <a:buFontTx/>
                <a:buBlip>
                  <a:blip r:embed="rId3"/>
                </a:buBlip>
                <a:tabLst>
                  <a:tab pos="1371600" algn="l"/>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Disaster Recovery</a:t>
              </a:r>
              <a:endPar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40" name="Rectangle 39"/>
            <p:cNvSpPr/>
            <p:nvPr/>
          </p:nvSpPr>
          <p:spPr bwMode="auto">
            <a:xfrm>
              <a:off x="309282" y="1228663"/>
              <a:ext cx="2026458" cy="2294466"/>
            </a:xfrm>
            <a:prstGeom prst="rect">
              <a:avLst/>
            </a:pr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1" name="Rectangle 40"/>
            <p:cNvSpPr/>
            <p:nvPr/>
          </p:nvSpPr>
          <p:spPr bwMode="auto">
            <a:xfrm>
              <a:off x="309282" y="1228663"/>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42" name="Picture 4" descr="C:\Program Files\Microsoft Resource DVD Artwork\DVD_ART\Artwork_Imagery\HARDWARE_IMAGERY\Photos - OEM Hardware\Server Computer\HP Integrity Superdome server.png"/>
            <p:cNvPicPr>
              <a:picLocks noChangeAspect="1" noChangeArrowheads="1"/>
            </p:cNvPicPr>
            <p:nvPr/>
          </p:nvPicPr>
          <p:blipFill>
            <a:blip r:embed="rId4" cstate="print"/>
            <a:srcRect/>
            <a:stretch>
              <a:fillRect/>
            </a:stretch>
          </p:blipFill>
          <p:spPr bwMode="auto">
            <a:xfrm>
              <a:off x="900393" y="2003609"/>
              <a:ext cx="861823" cy="1143001"/>
            </a:xfrm>
            <a:prstGeom prst="rect">
              <a:avLst/>
            </a:prstGeom>
            <a:noFill/>
            <a:effectLst>
              <a:outerShdw blurRad="76200" dir="13500000" sy="23000" kx="1200000" algn="br" rotWithShape="0">
                <a:prstClr val="black">
                  <a:alpha val="20000"/>
                </a:prstClr>
              </a:outerShdw>
            </a:effectLst>
          </p:spPr>
        </p:pic>
        <p:sp>
          <p:nvSpPr>
            <p:cNvPr id="43" name="Rectangle 42"/>
            <p:cNvSpPr/>
            <p:nvPr/>
          </p:nvSpPr>
          <p:spPr bwMode="auto">
            <a:xfrm>
              <a:off x="2496236" y="1246343"/>
              <a:ext cx="2026458" cy="2294466"/>
            </a:xfrm>
            <a:prstGeom prst="rect">
              <a:avLst/>
            </a:prstGeom>
            <a:solidFill>
              <a:srgbClr val="FFB601"/>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4" name="Rectangle 43"/>
            <p:cNvSpPr/>
            <p:nvPr/>
          </p:nvSpPr>
          <p:spPr bwMode="auto">
            <a:xfrm>
              <a:off x="2496236" y="1246343"/>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45" name="Picture 10" descr="C:\Users\mollie\AppData\Local\Microsoft\Windows\Temporary Internet Files\Content.IE5\WFNRIHCV\MCj04316290000[1].png"/>
            <p:cNvPicPr>
              <a:picLocks noChangeAspect="1" noChangeArrowheads="1"/>
            </p:cNvPicPr>
            <p:nvPr/>
          </p:nvPicPr>
          <p:blipFill>
            <a:blip r:embed="rId5"/>
            <a:srcRect/>
            <a:stretch>
              <a:fillRect/>
            </a:stretch>
          </p:blipFill>
          <p:spPr bwMode="auto">
            <a:xfrm>
              <a:off x="2921374" y="1939735"/>
              <a:ext cx="1166532" cy="1166532"/>
            </a:xfrm>
            <a:prstGeom prst="rect">
              <a:avLst/>
            </a:prstGeom>
            <a:noFill/>
            <a:effectLst>
              <a:outerShdw blurRad="76200" dir="13500000" sy="23000" kx="1200000" algn="br" rotWithShape="0">
                <a:prstClr val="black">
                  <a:alpha val="20000"/>
                </a:prstClr>
              </a:outerShdw>
            </a:effectLst>
          </p:spPr>
        </p:pic>
        <p:sp>
          <p:nvSpPr>
            <p:cNvPr id="46" name="Rectangle 45"/>
            <p:cNvSpPr/>
            <p:nvPr/>
          </p:nvSpPr>
          <p:spPr bwMode="auto">
            <a:xfrm>
              <a:off x="4683623" y="1241858"/>
              <a:ext cx="2026458" cy="2294466"/>
            </a:xfrm>
            <a:prstGeom prst="rect">
              <a:avLst/>
            </a:prstGeom>
            <a:solidFill>
              <a:srgbClr val="568B2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7" name="Rectangle 46"/>
            <p:cNvSpPr/>
            <p:nvPr/>
          </p:nvSpPr>
          <p:spPr bwMode="auto">
            <a:xfrm>
              <a:off x="4697071" y="1241858"/>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48" name="Picture 12" descr="C:\Users\mollie\AppData\Local\Microsoft\Windows\Temporary Internet Files\Content.IE5\LZPF0KUJ\MCj04338000000[1].png"/>
            <p:cNvPicPr>
              <a:picLocks noChangeAspect="1" noChangeArrowheads="1"/>
            </p:cNvPicPr>
            <p:nvPr/>
          </p:nvPicPr>
          <p:blipFill>
            <a:blip r:embed="rId6"/>
            <a:srcRect/>
            <a:stretch>
              <a:fillRect/>
            </a:stretch>
          </p:blipFill>
          <p:spPr bwMode="auto">
            <a:xfrm>
              <a:off x="5109881" y="2044093"/>
              <a:ext cx="1196648" cy="1196648"/>
            </a:xfrm>
            <a:prstGeom prst="rect">
              <a:avLst/>
            </a:prstGeom>
            <a:noFill/>
            <a:effectLst>
              <a:outerShdw blurRad="76200" dir="13500000" sy="23000" kx="1200000" algn="br" rotWithShape="0">
                <a:prstClr val="black">
                  <a:alpha val="20000"/>
                </a:prstClr>
              </a:outerShdw>
            </a:effectLst>
          </p:spPr>
        </p:pic>
        <p:grpSp>
          <p:nvGrpSpPr>
            <p:cNvPr id="49" name="Group 67"/>
            <p:cNvGrpSpPr/>
            <p:nvPr/>
          </p:nvGrpSpPr>
          <p:grpSpPr>
            <a:xfrm>
              <a:off x="6881082" y="1232894"/>
              <a:ext cx="2026458" cy="2294466"/>
              <a:chOff x="6821707" y="1232894"/>
              <a:chExt cx="2026458" cy="2294466"/>
            </a:xfrm>
          </p:grpSpPr>
          <p:sp>
            <p:nvSpPr>
              <p:cNvPr id="55" name="Rectangle 54"/>
              <p:cNvSpPr/>
              <p:nvPr/>
            </p:nvSpPr>
            <p:spPr bwMode="auto">
              <a:xfrm>
                <a:off x="6821707" y="1232894"/>
                <a:ext cx="2026458" cy="2294466"/>
              </a:xfrm>
              <a:prstGeom prst="rect">
                <a:avLst/>
              </a:prstGeom>
              <a:solidFill>
                <a:srgbClr val="9E381C"/>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6" name="Rectangle 55"/>
              <p:cNvSpPr/>
              <p:nvPr/>
            </p:nvSpPr>
            <p:spPr bwMode="auto">
              <a:xfrm>
                <a:off x="6821707" y="1232894"/>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pic>
          <p:nvPicPr>
            <p:cNvPr id="50" name="Picture 5" descr="C:\Program Files\Microsoft Resource DVD Artwork\DVD_ART\Artwork_Imagery\Shapes and Graphics\trustworthy computing - security\Lock and key.png"/>
            <p:cNvPicPr>
              <a:picLocks noChangeAspect="1" noChangeArrowheads="1"/>
            </p:cNvPicPr>
            <p:nvPr/>
          </p:nvPicPr>
          <p:blipFill>
            <a:blip r:embed="rId7" cstate="print"/>
            <a:srcRect/>
            <a:stretch>
              <a:fillRect/>
            </a:stretch>
          </p:blipFill>
          <p:spPr bwMode="auto">
            <a:xfrm>
              <a:off x="7328648" y="1972423"/>
              <a:ext cx="1138009" cy="1335550"/>
            </a:xfrm>
            <a:prstGeom prst="rect">
              <a:avLst/>
            </a:prstGeom>
            <a:noFill/>
            <a:effectLst>
              <a:outerShdw blurRad="76200" dir="13500000" sy="23000" kx="1200000" algn="br" rotWithShape="0">
                <a:prstClr val="black">
                  <a:alpha val="20000"/>
                </a:prstClr>
              </a:outerShdw>
            </a:effectLst>
          </p:spPr>
        </p:pic>
        <p:sp>
          <p:nvSpPr>
            <p:cNvPr id="51" name="Rectangle 50">
              <a:hlinkClick r:id="rId8" action="ppaction://hlinksldjump"/>
            </p:cNvPr>
            <p:cNvSpPr/>
            <p:nvPr/>
          </p:nvSpPr>
          <p:spPr>
            <a:xfrm>
              <a:off x="228600" y="1254623"/>
              <a:ext cx="2164976" cy="707886"/>
            </a:xfrm>
            <a:prstGeom prst="rect">
              <a:avLst/>
            </a:prstGeom>
          </p:spPr>
          <p:txBody>
            <a:bodyPr wrap="square">
              <a:spAutoFit/>
            </a:bodyPr>
            <a:lstStyle/>
            <a:p>
              <a:pPr algn="ctr" defTabSz="1096963" fontAlgn="base">
                <a:spcBef>
                  <a:spcPct val="0"/>
                </a:spcBef>
                <a:spcAft>
                  <a:spcPct val="0"/>
                </a:spcAft>
                <a:defRPr/>
              </a:pPr>
              <a:r>
                <a:rPr lang="en-US" altLang="zh-CN" sz="2000" b="1" dirty="0">
                  <a:solidFill>
                    <a:srgbClr val="FFFFFF"/>
                  </a:solidFill>
                  <a:effectLst>
                    <a:outerShdw blurRad="38100" dist="38100" dir="2700000" algn="tl">
                      <a:srgbClr val="000000">
                        <a:alpha val="43137"/>
                      </a:srgbClr>
                    </a:outerShdw>
                  </a:effectLst>
                  <a:latin typeface="Segoe" pitchFamily="34" charset="0"/>
                </a:rPr>
                <a:t>Configuration </a:t>
              </a:r>
              <a:br>
                <a:rPr lang="en-US" altLang="zh-CN" sz="2000" b="1" dirty="0">
                  <a:solidFill>
                    <a:srgbClr val="FFFFFF"/>
                  </a:solidFill>
                  <a:effectLst>
                    <a:outerShdw blurRad="38100" dist="38100" dir="2700000" algn="tl">
                      <a:srgbClr val="000000">
                        <a:alpha val="43137"/>
                      </a:srgbClr>
                    </a:outerShdw>
                  </a:effectLst>
                  <a:latin typeface="Segoe" pitchFamily="34" charset="0"/>
                </a:rPr>
              </a:br>
              <a:r>
                <a:rPr lang="en-US" altLang="zh-CN" sz="2000" b="1" dirty="0">
                  <a:solidFill>
                    <a:srgbClr val="FFFFFF"/>
                  </a:solidFill>
                  <a:effectLst>
                    <a:outerShdw blurRad="38100" dist="38100" dir="2700000" algn="tl">
                      <a:srgbClr val="000000">
                        <a:alpha val="43137"/>
                      </a:srgbClr>
                    </a:outerShdw>
                  </a:effectLst>
                  <a:latin typeface="Segoe" pitchFamily="34" charset="0"/>
                </a:rPr>
                <a:t>Management</a:t>
              </a:r>
            </a:p>
          </p:txBody>
        </p:sp>
        <p:sp>
          <p:nvSpPr>
            <p:cNvPr id="52" name="Rectangle 51">
              <a:hlinkClick r:id="rId9" action="ppaction://hlinksldjump"/>
            </p:cNvPr>
            <p:cNvSpPr/>
            <p:nvPr/>
          </p:nvSpPr>
          <p:spPr>
            <a:xfrm>
              <a:off x="2411505" y="1254623"/>
              <a:ext cx="2164976" cy="707886"/>
            </a:xfrm>
            <a:prstGeom prst="rect">
              <a:avLst/>
            </a:prstGeom>
          </p:spPr>
          <p:txBody>
            <a:bodyPr wrap="square">
              <a:spAutoFit/>
            </a:bodyPr>
            <a:lstStyle/>
            <a:p>
              <a:pPr algn="ctr" defTabSz="1096963" fontAlgn="base">
                <a:spcBef>
                  <a:spcPct val="0"/>
                </a:spcBef>
                <a:spcAft>
                  <a:spcPct val="0"/>
                </a:spcAft>
                <a:defRPr/>
              </a:pPr>
              <a:r>
                <a:rPr lang="en-US" altLang="zh-CN" sz="2000" b="1" dirty="0">
                  <a:solidFill>
                    <a:srgbClr val="FFFFFF"/>
                  </a:solidFill>
                  <a:effectLst>
                    <a:outerShdw blurRad="38100" dist="38100" dir="2700000" algn="tl">
                      <a:srgbClr val="000000">
                        <a:alpha val="43137"/>
                      </a:srgbClr>
                    </a:outerShdw>
                  </a:effectLst>
                  <a:latin typeface="Segoe" pitchFamily="34" charset="0"/>
                </a:rPr>
                <a:t>End to End</a:t>
              </a:r>
            </a:p>
            <a:p>
              <a:pPr algn="ctr" defTabSz="1096963" fontAlgn="base">
                <a:spcBef>
                  <a:spcPct val="0"/>
                </a:spcBef>
                <a:spcAft>
                  <a:spcPct val="0"/>
                </a:spcAft>
                <a:defRPr/>
              </a:pPr>
              <a:r>
                <a:rPr lang="en-US" altLang="zh-CN" sz="2000" b="1" dirty="0">
                  <a:solidFill>
                    <a:srgbClr val="FFFFFF"/>
                  </a:solidFill>
                  <a:effectLst>
                    <a:outerShdw blurRad="38100" dist="38100" dir="2700000" algn="tl">
                      <a:srgbClr val="000000">
                        <a:alpha val="43137"/>
                      </a:srgbClr>
                    </a:outerShdw>
                  </a:effectLst>
                  <a:latin typeface="Segoe" pitchFamily="34" charset="0"/>
                </a:rPr>
                <a:t>Monitoring</a:t>
              </a:r>
            </a:p>
          </p:txBody>
        </p:sp>
        <p:sp>
          <p:nvSpPr>
            <p:cNvPr id="53" name="Rectangle 52">
              <a:hlinkClick r:id="rId10" action="ppaction://hlinksldjump"/>
            </p:cNvPr>
            <p:cNvSpPr/>
            <p:nvPr/>
          </p:nvSpPr>
          <p:spPr>
            <a:xfrm>
              <a:off x="4648199" y="1254623"/>
              <a:ext cx="2164976" cy="707886"/>
            </a:xfrm>
            <a:prstGeom prst="rect">
              <a:avLst/>
            </a:prstGeom>
          </p:spPr>
          <p:txBody>
            <a:bodyPr wrap="square">
              <a:spAutoFit/>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Server </a:t>
              </a:r>
              <a:b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br>
              <a: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Compliance</a:t>
              </a:r>
            </a:p>
          </p:txBody>
        </p:sp>
        <p:sp>
          <p:nvSpPr>
            <p:cNvPr id="54" name="Rectangle 53">
              <a:hlinkClick r:id="rId11" action="ppaction://hlinksldjump"/>
            </p:cNvPr>
            <p:cNvSpPr/>
            <p:nvPr/>
          </p:nvSpPr>
          <p:spPr>
            <a:xfrm>
              <a:off x="6817657" y="1254623"/>
              <a:ext cx="2164976" cy="707886"/>
            </a:xfrm>
            <a:prstGeom prst="rect">
              <a:avLst/>
            </a:prstGeom>
          </p:spPr>
          <p:txBody>
            <a:bodyPr wrap="square">
              <a:spAutoFit/>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Data Protection and Recovery</a:t>
              </a: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5"/>
          <p:cNvSpPr>
            <a:spLocks noEditPoints="1"/>
          </p:cNvSpPr>
          <p:nvPr/>
        </p:nvSpPr>
        <p:spPr bwMode="auto">
          <a:xfrm>
            <a:off x="219555" y="1423687"/>
            <a:ext cx="8693014" cy="5052350"/>
          </a:xfrm>
          <a:prstGeom prst="roundRect">
            <a:avLst>
              <a:gd name="adj" fmla="val 447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2" name="Rounded Rectangle 41"/>
          <p:cNvSpPr/>
          <p:nvPr/>
        </p:nvSpPr>
        <p:spPr>
          <a:xfrm>
            <a:off x="290794" y="2887833"/>
            <a:ext cx="4083175" cy="2226428"/>
          </a:xfrm>
          <a:prstGeom prst="roundRect">
            <a:avLst>
              <a:gd name="adj" fmla="val 0"/>
            </a:avLst>
          </a:prstGeom>
          <a:gradFill flip="none" rotWithShape="1">
            <a:gsLst>
              <a:gs pos="0">
                <a:schemeClr val="accent1">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43" name="Rectangle 42"/>
          <p:cNvSpPr/>
          <p:nvPr/>
        </p:nvSpPr>
        <p:spPr>
          <a:xfrm>
            <a:off x="1789044" y="2887833"/>
            <a:ext cx="5877280" cy="2109469"/>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44" name="Rounded Rectangle 43"/>
          <p:cNvSpPr/>
          <p:nvPr/>
        </p:nvSpPr>
        <p:spPr>
          <a:xfrm rot="10800000">
            <a:off x="283322" y="4922874"/>
            <a:ext cx="8591736" cy="1497728"/>
          </a:xfrm>
          <a:prstGeom prst="roundRect">
            <a:avLst>
              <a:gd name="adj" fmla="val 991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16200000" scaled="1"/>
            <a:tileRect/>
          </a:gradFill>
          <a:ln w="19050" cap="flat" cmpd="thickThin" algn="ctr">
            <a:noFill/>
            <a:prstDash val="solid"/>
          </a:ln>
          <a:effectLst/>
        </p:spPr>
      </p:sp>
      <p:sp>
        <p:nvSpPr>
          <p:cNvPr id="283650" name="Rectangle 2"/>
          <p:cNvSpPr>
            <a:spLocks noGrp="1" noChangeArrowheads="1"/>
          </p:cNvSpPr>
          <p:nvPr>
            <p:ph type="title"/>
          </p:nvPr>
        </p:nvSpPr>
        <p:spPr>
          <a:xfrm>
            <a:off x="382588" y="276225"/>
            <a:ext cx="8413750" cy="941796"/>
          </a:xfrm>
        </p:spPr>
        <p:txBody>
          <a:bodyPr/>
          <a:lstStyle/>
          <a:p>
            <a:pPr>
              <a:defRPr/>
            </a:pPr>
            <a:r>
              <a:rPr lang="en-US" sz="4400" dirty="0" smtClean="0"/>
              <a:t>Configuration Management</a:t>
            </a:r>
            <a:r>
              <a:rPr lang="en-US" dirty="0" smtClean="0"/>
              <a:t/>
            </a:r>
            <a:br>
              <a:rPr lang="en-US" dirty="0" smtClean="0"/>
            </a:br>
            <a:r>
              <a:rPr lang="en-US" sz="2300" dirty="0" smtClean="0">
                <a:solidFill>
                  <a:schemeClr val="accent2"/>
                </a:solidFill>
              </a:rPr>
              <a:t>Automated provisioning and server consolidation through virtualization</a:t>
            </a:r>
          </a:p>
        </p:txBody>
      </p:sp>
      <p:sp>
        <p:nvSpPr>
          <p:cNvPr id="23" name="Rounded Rectangle 22"/>
          <p:cNvSpPr/>
          <p:nvPr/>
        </p:nvSpPr>
        <p:spPr>
          <a:xfrm>
            <a:off x="287806" y="1542327"/>
            <a:ext cx="4545451" cy="1316736"/>
          </a:xfrm>
          <a:prstGeom prst="roundRect">
            <a:avLst>
              <a:gd name="adj" fmla="val 0"/>
            </a:avLst>
          </a:prstGeom>
          <a:gradFill flip="none" rotWithShape="1">
            <a:gsLst>
              <a:gs pos="0">
                <a:schemeClr val="accent3">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6" name="Rectangle 25"/>
          <p:cNvSpPr/>
          <p:nvPr/>
        </p:nvSpPr>
        <p:spPr>
          <a:xfrm>
            <a:off x="1789044" y="1542327"/>
            <a:ext cx="5877280" cy="1319116"/>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9" name="Pentagon 28"/>
          <p:cNvSpPr/>
          <p:nvPr/>
        </p:nvSpPr>
        <p:spPr>
          <a:xfrm>
            <a:off x="371127" y="1714969"/>
            <a:ext cx="1467612" cy="844242"/>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Challenges Addressed</a:t>
            </a:r>
          </a:p>
        </p:txBody>
      </p:sp>
      <p:sp>
        <p:nvSpPr>
          <p:cNvPr id="35" name="Rectangle 8"/>
          <p:cNvSpPr>
            <a:spLocks noChangeArrowheads="1"/>
          </p:cNvSpPr>
          <p:nvPr/>
        </p:nvSpPr>
        <p:spPr bwMode="auto">
          <a:xfrm>
            <a:off x="2580640" y="5091817"/>
            <a:ext cx="6106160" cy="1288045"/>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75000"/>
              </a:lnSpc>
              <a:spcBef>
                <a:spcPct val="20000"/>
              </a:spcBef>
              <a:spcAft>
                <a:spcPct val="20000"/>
              </a:spcAft>
              <a:buSzPct val="135000"/>
            </a:pPr>
            <a:r>
              <a:rPr lang="en-US" altLang="ja-JP" sz="1600" i="1" dirty="0" smtClean="0">
                <a:solidFill>
                  <a:schemeClr val="accent1"/>
                </a:solidFill>
                <a:ea typeface="ＭＳ Ｐゴシック" pitchFamily="34" charset="-128"/>
              </a:rPr>
              <a:t>“We understood that if we consolidated servers we would reduce energy consumption. [System Center is a] one-stop, single-point approach to managing hundreds of Virtual Server–based virtual machines and all the hosts, while also easily performing physical-to-virtual migrations.”</a:t>
            </a:r>
          </a:p>
          <a:p>
            <a:pPr algn="r" defTabSz="1096963" eaLnBrk="0" fontAlgn="base" hangingPunct="0">
              <a:lnSpc>
                <a:spcPct val="75000"/>
              </a:lnSpc>
              <a:spcBef>
                <a:spcPct val="20000"/>
              </a:spcBef>
              <a:spcAft>
                <a:spcPct val="20000"/>
              </a:spcAft>
              <a:buSzPct val="135000"/>
            </a:pPr>
            <a:r>
              <a:rPr lang="en-US" altLang="ja-JP" sz="1400" i="1" spc="-100" dirty="0" smtClean="0">
                <a:solidFill>
                  <a:schemeClr val="bg1"/>
                </a:solidFill>
                <a:ea typeface="ＭＳ Ｐゴシック" pitchFamily="34" charset="-128"/>
              </a:rPr>
              <a:t>- Jason Foster, Systems Architect Sr. Manager of Technology, Continental </a:t>
            </a:r>
            <a:endParaRPr lang="en-US" altLang="ja-JP" sz="1400" i="1" spc="-100" dirty="0">
              <a:solidFill>
                <a:schemeClr val="bg1"/>
              </a:solidFill>
              <a:ea typeface="ＭＳ Ｐゴシック" pitchFamily="34" charset="-128"/>
            </a:endParaRPr>
          </a:p>
        </p:txBody>
      </p:sp>
      <p:sp>
        <p:nvSpPr>
          <p:cNvPr id="37" name="Rectangle 36"/>
          <p:cNvSpPr/>
          <p:nvPr/>
        </p:nvSpPr>
        <p:spPr bwMode="auto">
          <a:xfrm>
            <a:off x="382773" y="5667153"/>
            <a:ext cx="1860697" cy="37214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39" name="Rectangle 6"/>
          <p:cNvSpPr txBox="1">
            <a:spLocks noChangeArrowheads="1"/>
          </p:cNvSpPr>
          <p:nvPr/>
        </p:nvSpPr>
        <p:spPr>
          <a:xfrm>
            <a:off x="2000011" y="1636295"/>
            <a:ext cx="3705464" cy="1037207"/>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r>
              <a:rPr lang="en-US" altLang="ja-JP" sz="1500" spc="-80" dirty="0" smtClean="0">
                <a:solidFill>
                  <a:schemeClr val="bg1"/>
                </a:solidFill>
              </a:rPr>
              <a:t>Power, space and maintenance costs forcing more efficient use of resources</a:t>
            </a:r>
          </a:p>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endParaRPr lang="en-US" altLang="ja-JP" sz="800" spc="-80" dirty="0" smtClean="0">
              <a:solidFill>
                <a:schemeClr val="bg1"/>
              </a:solidFill>
            </a:endParaRPr>
          </a:p>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r>
              <a:rPr lang="en-US" altLang="ja-JP" sz="1500" spc="-80" dirty="0" smtClean="0">
                <a:solidFill>
                  <a:schemeClr val="bg1"/>
                </a:solidFill>
              </a:rPr>
              <a:t>Dispersed servers and applications difficult to manage and update</a:t>
            </a:r>
          </a:p>
        </p:txBody>
      </p:sp>
      <p:sp>
        <p:nvSpPr>
          <p:cNvPr id="40" name="Rectangle 7"/>
          <p:cNvSpPr>
            <a:spLocks noChangeArrowheads="1"/>
          </p:cNvSpPr>
          <p:nvPr/>
        </p:nvSpPr>
        <p:spPr bwMode="auto">
          <a:xfrm>
            <a:off x="1973160" y="3272264"/>
            <a:ext cx="3593627" cy="1302664"/>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173038" lvl="1" indent="-173038" fontAlgn="base">
              <a:lnSpc>
                <a:spcPct val="75000"/>
              </a:lnSpc>
              <a:spcBef>
                <a:spcPct val="20000"/>
              </a:spcBef>
              <a:spcAft>
                <a:spcPct val="20000"/>
              </a:spcAft>
              <a:buSzPct val="135000"/>
              <a:buFont typeface="Arial" pitchFamily="34" charset="0"/>
              <a:buChar char="•"/>
              <a:tabLst>
                <a:tab pos="173038" algn="l"/>
              </a:tabLst>
            </a:pPr>
            <a:r>
              <a:rPr lang="en-US" altLang="ja-JP" sz="1500" spc="-60" dirty="0" smtClean="0">
                <a:solidFill>
                  <a:schemeClr val="bg1"/>
                </a:solidFill>
              </a:rPr>
              <a:t>Manage virtual machines to consolidate physical servers</a:t>
            </a:r>
          </a:p>
          <a:p>
            <a:pPr marL="173038" lvl="1" indent="-173038" fontAlgn="base">
              <a:lnSpc>
                <a:spcPct val="75000"/>
              </a:lnSpc>
              <a:spcBef>
                <a:spcPct val="20000"/>
              </a:spcBef>
              <a:spcAft>
                <a:spcPct val="20000"/>
              </a:spcAft>
              <a:buSzPct val="135000"/>
              <a:buFont typeface="Arial" pitchFamily="34" charset="0"/>
              <a:buChar char="•"/>
              <a:tabLst>
                <a:tab pos="173038" algn="l"/>
              </a:tabLst>
            </a:pPr>
            <a:endParaRPr lang="en-US" altLang="ja-JP" sz="800" spc="-60" dirty="0" smtClean="0">
              <a:solidFill>
                <a:schemeClr val="bg1"/>
              </a:solidFill>
            </a:endParaRPr>
          </a:p>
          <a:p>
            <a:pPr marL="173038" lvl="1" indent="-173038" fontAlgn="base">
              <a:lnSpc>
                <a:spcPct val="75000"/>
              </a:lnSpc>
              <a:spcBef>
                <a:spcPct val="20000"/>
              </a:spcBef>
              <a:spcAft>
                <a:spcPct val="20000"/>
              </a:spcAft>
              <a:buSzPct val="135000"/>
              <a:buFont typeface="Arial" pitchFamily="34" charset="0"/>
              <a:buChar char="•"/>
              <a:tabLst>
                <a:tab pos="173038" algn="l"/>
              </a:tabLst>
            </a:pPr>
            <a:r>
              <a:rPr lang="en-US" altLang="ja-JP" sz="1500" spc="-60" dirty="0" smtClean="0">
                <a:solidFill>
                  <a:schemeClr val="bg1"/>
                </a:solidFill>
              </a:rPr>
              <a:t>Provision operating systems, applications, and patches in the data center</a:t>
            </a:r>
          </a:p>
          <a:p>
            <a:pPr marL="173038" lvl="1" indent="-173038" fontAlgn="base">
              <a:lnSpc>
                <a:spcPct val="75000"/>
              </a:lnSpc>
              <a:spcBef>
                <a:spcPct val="20000"/>
              </a:spcBef>
              <a:spcAft>
                <a:spcPct val="20000"/>
              </a:spcAft>
              <a:buSzPct val="135000"/>
              <a:buFont typeface="Arial" pitchFamily="34" charset="0"/>
              <a:buChar char="•"/>
              <a:tabLst>
                <a:tab pos="173038" algn="l"/>
              </a:tabLst>
            </a:pPr>
            <a:endParaRPr lang="en-US" altLang="ja-JP" sz="1500" spc="-60" dirty="0" smtClean="0">
              <a:solidFill>
                <a:schemeClr val="bg1"/>
              </a:solidFill>
            </a:endParaRPr>
          </a:p>
        </p:txBody>
      </p:sp>
      <p:pic>
        <p:nvPicPr>
          <p:cNvPr id="41" name="Picture 2"/>
          <p:cNvPicPr>
            <a:picLocks noChangeAspect="1" noChangeArrowheads="1"/>
          </p:cNvPicPr>
          <p:nvPr/>
        </p:nvPicPr>
        <p:blipFill>
          <a:blip r:embed="rId3" cstate="print"/>
          <a:srcRect/>
          <a:stretch>
            <a:fillRect/>
          </a:stretch>
        </p:blipFill>
        <p:spPr bwMode="auto">
          <a:xfrm>
            <a:off x="479014" y="5673569"/>
            <a:ext cx="1668765" cy="340377"/>
          </a:xfrm>
          <a:prstGeom prst="rect">
            <a:avLst/>
          </a:prstGeom>
          <a:noFill/>
          <a:ln w="9525">
            <a:noFill/>
            <a:miter lim="800000"/>
            <a:headEnd/>
            <a:tailEnd/>
          </a:ln>
          <a:effectLst/>
        </p:spPr>
      </p:pic>
      <p:sp>
        <p:nvSpPr>
          <p:cNvPr id="45" name="Pentagon 44"/>
          <p:cNvSpPr/>
          <p:nvPr/>
        </p:nvSpPr>
        <p:spPr>
          <a:xfrm>
            <a:off x="371126" y="3117281"/>
            <a:ext cx="1515425" cy="1656737"/>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Key Capabilities</a:t>
            </a:r>
            <a:endParaRPr lang="en-US" altLang="zh-CN" spc="-110" dirty="0">
              <a:solidFill>
                <a:srgbClr val="FFFFFF"/>
              </a:solidFill>
              <a:latin typeface="+mj-lt"/>
            </a:endParaRPr>
          </a:p>
        </p:txBody>
      </p:sp>
      <p:grpSp>
        <p:nvGrpSpPr>
          <p:cNvPr id="2" name="Group 15"/>
          <p:cNvGrpSpPr/>
          <p:nvPr/>
        </p:nvGrpSpPr>
        <p:grpSpPr>
          <a:xfrm>
            <a:off x="5838642" y="1623704"/>
            <a:ext cx="2731367" cy="3162981"/>
            <a:chOff x="8793743" y="2113961"/>
            <a:chExt cx="2731367" cy="3162981"/>
          </a:xfrm>
        </p:grpSpPr>
        <p:pic>
          <p:nvPicPr>
            <p:cNvPr id="17" name="Picture 16" descr="Server-physical-Single.png"/>
            <p:cNvPicPr>
              <a:picLocks noChangeAspect="1"/>
            </p:cNvPicPr>
            <p:nvPr/>
          </p:nvPicPr>
          <p:blipFill>
            <a:blip r:embed="rId4"/>
            <a:stretch>
              <a:fillRect/>
            </a:stretch>
          </p:blipFill>
          <p:spPr>
            <a:xfrm>
              <a:off x="10211930" y="2738810"/>
              <a:ext cx="1207588" cy="906721"/>
            </a:xfrm>
            <a:prstGeom prst="rect">
              <a:avLst/>
            </a:prstGeom>
          </p:spPr>
        </p:pic>
        <p:pic>
          <p:nvPicPr>
            <p:cNvPr id="18" name="Picture 17" descr="Server-physical-Single.png"/>
            <p:cNvPicPr>
              <a:picLocks noChangeAspect="1"/>
            </p:cNvPicPr>
            <p:nvPr/>
          </p:nvPicPr>
          <p:blipFill>
            <a:blip r:embed="rId4"/>
            <a:stretch>
              <a:fillRect/>
            </a:stretch>
          </p:blipFill>
          <p:spPr>
            <a:xfrm>
              <a:off x="10257958" y="2539075"/>
              <a:ext cx="1253619" cy="941284"/>
            </a:xfrm>
            <a:prstGeom prst="rect">
              <a:avLst/>
            </a:prstGeom>
          </p:spPr>
        </p:pic>
        <p:pic>
          <p:nvPicPr>
            <p:cNvPr id="19" name="Picture 18" descr="Server-physical-Single.png"/>
            <p:cNvPicPr>
              <a:picLocks noChangeAspect="1"/>
            </p:cNvPicPr>
            <p:nvPr/>
          </p:nvPicPr>
          <p:blipFill>
            <a:blip r:embed="rId4"/>
            <a:stretch>
              <a:fillRect/>
            </a:stretch>
          </p:blipFill>
          <p:spPr>
            <a:xfrm>
              <a:off x="10271491" y="2326517"/>
              <a:ext cx="1253619" cy="941284"/>
            </a:xfrm>
            <a:prstGeom prst="rect">
              <a:avLst/>
            </a:prstGeom>
          </p:spPr>
        </p:pic>
        <p:grpSp>
          <p:nvGrpSpPr>
            <p:cNvPr id="3" name="Group 39"/>
            <p:cNvGrpSpPr/>
            <p:nvPr/>
          </p:nvGrpSpPr>
          <p:grpSpPr>
            <a:xfrm>
              <a:off x="8793743" y="2113961"/>
              <a:ext cx="2731367" cy="3162979"/>
              <a:chOff x="8793743" y="2113961"/>
              <a:chExt cx="2731367" cy="3162979"/>
            </a:xfrm>
          </p:grpSpPr>
          <p:grpSp>
            <p:nvGrpSpPr>
              <p:cNvPr id="4" name="Group 38"/>
              <p:cNvGrpSpPr/>
              <p:nvPr/>
            </p:nvGrpSpPr>
            <p:grpSpPr>
              <a:xfrm>
                <a:off x="8793743" y="3237874"/>
                <a:ext cx="1661784" cy="2039066"/>
                <a:chOff x="3833363" y="3109495"/>
                <a:chExt cx="2035175" cy="2497231"/>
              </a:xfrm>
            </p:grpSpPr>
            <p:pic>
              <p:nvPicPr>
                <p:cNvPr id="27" name="Picture 45" descr="Server-3U-Physical-Base"/>
                <p:cNvPicPr>
                  <a:picLocks noChangeAspect="1" noChangeArrowheads="1"/>
                </p:cNvPicPr>
                <p:nvPr/>
              </p:nvPicPr>
              <p:blipFill>
                <a:blip r:embed="rId5"/>
                <a:srcRect/>
                <a:stretch>
                  <a:fillRect/>
                </a:stretch>
              </p:blipFill>
              <p:spPr bwMode="auto">
                <a:xfrm>
                  <a:off x="3833363" y="4087489"/>
                  <a:ext cx="2035175" cy="1519237"/>
                </a:xfrm>
                <a:prstGeom prst="rect">
                  <a:avLst/>
                </a:prstGeom>
                <a:noFill/>
                <a:ln w="9525">
                  <a:noFill/>
                  <a:miter lim="800000"/>
                  <a:headEnd/>
                  <a:tailEnd/>
                </a:ln>
              </p:spPr>
            </p:pic>
            <p:pic>
              <p:nvPicPr>
                <p:cNvPr id="28" name="Picture 49" descr="Servers-3-Virtual"/>
                <p:cNvPicPr>
                  <a:picLocks noChangeAspect="1" noChangeArrowheads="1"/>
                </p:cNvPicPr>
                <p:nvPr/>
              </p:nvPicPr>
              <p:blipFill>
                <a:blip r:embed="rId6"/>
                <a:srcRect/>
                <a:stretch>
                  <a:fillRect/>
                </a:stretch>
              </p:blipFill>
              <p:spPr bwMode="auto">
                <a:xfrm>
                  <a:off x="3845448" y="3109495"/>
                  <a:ext cx="1968500" cy="2470150"/>
                </a:xfrm>
                <a:prstGeom prst="rect">
                  <a:avLst/>
                </a:prstGeom>
                <a:noFill/>
                <a:ln w="9525">
                  <a:noFill/>
                  <a:miter lim="800000"/>
                  <a:headEnd/>
                  <a:tailEnd/>
                </a:ln>
              </p:spPr>
            </p:pic>
          </p:grpSp>
          <p:pic>
            <p:nvPicPr>
              <p:cNvPr id="24" name="Picture 23" descr="Server-physical-Single.png"/>
              <p:cNvPicPr>
                <a:picLocks noChangeAspect="1"/>
              </p:cNvPicPr>
              <p:nvPr/>
            </p:nvPicPr>
            <p:blipFill>
              <a:blip r:embed="rId4"/>
              <a:stretch>
                <a:fillRect/>
              </a:stretch>
            </p:blipFill>
            <p:spPr>
              <a:xfrm>
                <a:off x="10271491" y="2113961"/>
                <a:ext cx="1253619" cy="941284"/>
              </a:xfrm>
              <a:prstGeom prst="rect">
                <a:avLst/>
              </a:prstGeom>
            </p:spPr>
          </p:pic>
          <p:pic>
            <p:nvPicPr>
              <p:cNvPr id="25" name="Picture 24" descr="arrow 0 gold  arrow curved 3.png"/>
              <p:cNvPicPr>
                <a:picLocks noChangeAspect="1"/>
              </p:cNvPicPr>
              <p:nvPr/>
            </p:nvPicPr>
            <p:blipFill>
              <a:blip r:embed="rId7">
                <a:clrChange>
                  <a:clrFrom>
                    <a:srgbClr val="000000">
                      <a:alpha val="0"/>
                    </a:srgbClr>
                  </a:clrFrom>
                  <a:clrTo>
                    <a:srgbClr val="000000">
                      <a:alpha val="0"/>
                    </a:srgbClr>
                  </a:clrTo>
                </a:clrChange>
              </a:blip>
              <a:stretch>
                <a:fillRect/>
              </a:stretch>
            </p:blipFill>
            <p:spPr>
              <a:xfrm rot="12685446">
                <a:off x="9642466" y="2751794"/>
                <a:ext cx="1276773" cy="1546356"/>
              </a:xfrm>
              <a:prstGeom prst="rect">
                <a:avLst/>
              </a:prstGeom>
              <a:noFill/>
              <a:scene3d>
                <a:camera prst="orthographicFront">
                  <a:rot lat="0" lon="10799978" rev="0"/>
                </a:camera>
                <a:lightRig rig="threePt" dir="t"/>
              </a:scene3d>
            </p:spPr>
          </p:pic>
        </p:gr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82588" y="276225"/>
            <a:ext cx="8413750" cy="941796"/>
          </a:xfrm>
        </p:spPr>
        <p:txBody>
          <a:bodyPr/>
          <a:lstStyle/>
          <a:p>
            <a:pPr>
              <a:defRPr/>
            </a:pPr>
            <a:r>
              <a:rPr lang="en-US" sz="4400" dirty="0" smtClean="0"/>
              <a:t>End to End Monitoring</a:t>
            </a:r>
            <a:r>
              <a:rPr lang="en-US" dirty="0" smtClean="0"/>
              <a:t/>
            </a:r>
            <a:br>
              <a:rPr lang="en-US" dirty="0" smtClean="0"/>
            </a:br>
            <a:r>
              <a:rPr sz="2300" smtClean="0">
                <a:solidFill>
                  <a:schemeClr val="accent2"/>
                </a:solidFill>
              </a:rPr>
              <a:t> Proactive platform, application and service-level monitoring</a:t>
            </a:r>
            <a:endParaRPr lang="en-US" sz="2300" dirty="0" smtClean="0">
              <a:solidFill>
                <a:schemeClr val="accent2"/>
              </a:solidFill>
            </a:endParaRPr>
          </a:p>
        </p:txBody>
      </p:sp>
      <p:sp>
        <p:nvSpPr>
          <p:cNvPr id="17" name="Freeform 5"/>
          <p:cNvSpPr>
            <a:spLocks noEditPoints="1"/>
          </p:cNvSpPr>
          <p:nvPr/>
        </p:nvSpPr>
        <p:spPr bwMode="auto">
          <a:xfrm>
            <a:off x="219555" y="1423687"/>
            <a:ext cx="8693014" cy="5052350"/>
          </a:xfrm>
          <a:prstGeom prst="roundRect">
            <a:avLst>
              <a:gd name="adj" fmla="val 447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2" name="Rounded Rectangle 21"/>
          <p:cNvSpPr/>
          <p:nvPr/>
        </p:nvSpPr>
        <p:spPr>
          <a:xfrm>
            <a:off x="290794" y="2887833"/>
            <a:ext cx="4083175" cy="2226428"/>
          </a:xfrm>
          <a:prstGeom prst="roundRect">
            <a:avLst>
              <a:gd name="adj" fmla="val 0"/>
            </a:avLst>
          </a:prstGeom>
          <a:gradFill flip="none" rotWithShape="1">
            <a:gsLst>
              <a:gs pos="0">
                <a:schemeClr val="accent1">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8" name="Rectangle 27"/>
          <p:cNvSpPr/>
          <p:nvPr/>
        </p:nvSpPr>
        <p:spPr>
          <a:xfrm>
            <a:off x="1789044" y="2887833"/>
            <a:ext cx="5877280" cy="2109469"/>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9" name="Rounded Rectangle 28"/>
          <p:cNvSpPr/>
          <p:nvPr/>
        </p:nvSpPr>
        <p:spPr>
          <a:xfrm rot="10800000">
            <a:off x="283322" y="4922874"/>
            <a:ext cx="8591736" cy="1497728"/>
          </a:xfrm>
          <a:prstGeom prst="roundRect">
            <a:avLst>
              <a:gd name="adj" fmla="val 991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16200000" scaled="1"/>
            <a:tileRect/>
          </a:gradFill>
          <a:ln w="19050" cap="flat" cmpd="thickThin" algn="ctr">
            <a:noFill/>
            <a:prstDash val="solid"/>
          </a:ln>
          <a:effectLst/>
        </p:spPr>
      </p:sp>
      <p:sp>
        <p:nvSpPr>
          <p:cNvPr id="30" name="Rounded Rectangle 29"/>
          <p:cNvSpPr/>
          <p:nvPr/>
        </p:nvSpPr>
        <p:spPr>
          <a:xfrm>
            <a:off x="287806" y="1542327"/>
            <a:ext cx="4545451" cy="1316736"/>
          </a:xfrm>
          <a:prstGeom prst="roundRect">
            <a:avLst>
              <a:gd name="adj" fmla="val 0"/>
            </a:avLst>
          </a:prstGeom>
          <a:gradFill flip="none" rotWithShape="1">
            <a:gsLst>
              <a:gs pos="0">
                <a:schemeClr val="accent3">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1" name="Rectangle 30"/>
          <p:cNvSpPr/>
          <p:nvPr/>
        </p:nvSpPr>
        <p:spPr>
          <a:xfrm>
            <a:off x="1789044" y="1542327"/>
            <a:ext cx="3119840" cy="1319116"/>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2" name="Pentagon 31"/>
          <p:cNvSpPr/>
          <p:nvPr/>
        </p:nvSpPr>
        <p:spPr>
          <a:xfrm>
            <a:off x="371127" y="1714969"/>
            <a:ext cx="1467612" cy="844242"/>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Challenges Addressed</a:t>
            </a:r>
          </a:p>
        </p:txBody>
      </p:sp>
      <p:sp>
        <p:nvSpPr>
          <p:cNvPr id="33" name="Rectangle 8"/>
          <p:cNvSpPr>
            <a:spLocks noChangeArrowheads="1"/>
          </p:cNvSpPr>
          <p:nvPr/>
        </p:nvSpPr>
        <p:spPr bwMode="auto">
          <a:xfrm>
            <a:off x="2580640" y="5028019"/>
            <a:ext cx="6106160" cy="1472711"/>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75000"/>
              </a:lnSpc>
              <a:spcBef>
                <a:spcPct val="20000"/>
              </a:spcBef>
              <a:spcAft>
                <a:spcPct val="20000"/>
              </a:spcAft>
              <a:buSzPct val="135000"/>
            </a:pPr>
            <a:r>
              <a:rPr lang="en-US" altLang="ja-JP" sz="1600" i="1" spc="-100" dirty="0" smtClean="0">
                <a:solidFill>
                  <a:schemeClr val="accent1"/>
                </a:solidFill>
                <a:ea typeface="ＭＳ Ｐゴシック" pitchFamily="34" charset="-128"/>
              </a:rPr>
              <a:t>“I can provide our system administrators with more in-depth monitoring and more explicit alerting. We can configure server reports to show downtime warnings, downtime events, and the start time and end time of every occurrence. We can also quickly learn why a server experienced downtime—whether it was a power outage, a hardware or software malfunction, or a server maintenance issue.”</a:t>
            </a:r>
          </a:p>
          <a:p>
            <a:pPr algn="r" defTabSz="1096963" eaLnBrk="0" fontAlgn="base" hangingPunct="0">
              <a:lnSpc>
                <a:spcPct val="75000"/>
              </a:lnSpc>
              <a:spcBef>
                <a:spcPct val="20000"/>
              </a:spcBef>
              <a:spcAft>
                <a:spcPct val="20000"/>
              </a:spcAft>
              <a:buSzPct val="135000"/>
            </a:pPr>
            <a:r>
              <a:rPr lang="en-US" altLang="ja-JP" sz="1400" i="1" spc="-100" dirty="0" smtClean="0">
                <a:solidFill>
                  <a:schemeClr val="bg1"/>
                </a:solidFill>
                <a:latin typeface="Segoe" pitchFamily="34" charset="0"/>
                <a:ea typeface="ＭＳ Ｐゴシック" pitchFamily="34" charset="-128"/>
              </a:rPr>
              <a:t>Paul Johnson, Windows Monitoring Architect &amp; Systems Engineer, Gates Corp</a:t>
            </a:r>
            <a:endParaRPr lang="en-US" altLang="ja-JP" sz="1400" i="1" spc="-100" dirty="0">
              <a:solidFill>
                <a:schemeClr val="bg1"/>
              </a:solidFill>
              <a:latin typeface="Segoe" pitchFamily="34" charset="0"/>
              <a:ea typeface="ＭＳ Ｐゴシック" pitchFamily="34" charset="-128"/>
            </a:endParaRPr>
          </a:p>
        </p:txBody>
      </p:sp>
      <p:sp>
        <p:nvSpPr>
          <p:cNvPr id="35" name="Rectangle 6"/>
          <p:cNvSpPr txBox="1">
            <a:spLocks noChangeArrowheads="1"/>
          </p:cNvSpPr>
          <p:nvPr/>
        </p:nvSpPr>
        <p:spPr>
          <a:xfrm>
            <a:off x="2000012" y="1641987"/>
            <a:ext cx="2841495" cy="121033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r>
              <a:rPr lang="en-US" altLang="ja-JP" sz="1500" spc="-80" dirty="0" smtClean="0">
                <a:solidFill>
                  <a:schemeClr val="bg1"/>
                </a:solidFill>
              </a:rPr>
              <a:t>IT services, applications and servers must run smoothly</a:t>
            </a:r>
          </a:p>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endParaRPr lang="en-US" altLang="ja-JP" sz="800" spc="-80" dirty="0" smtClean="0">
              <a:solidFill>
                <a:schemeClr val="bg1"/>
              </a:solidFill>
            </a:endParaRPr>
          </a:p>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r>
              <a:rPr lang="en-US" altLang="ja-JP" sz="1500" spc="-80" dirty="0" smtClean="0">
                <a:solidFill>
                  <a:schemeClr val="bg1"/>
                </a:solidFill>
              </a:rPr>
              <a:t>Increasing pressure for service levels that ensure optimal uptime and responsiveness</a:t>
            </a:r>
          </a:p>
        </p:txBody>
      </p:sp>
      <p:sp>
        <p:nvSpPr>
          <p:cNvPr id="36" name="Rectangle 7"/>
          <p:cNvSpPr>
            <a:spLocks noChangeArrowheads="1"/>
          </p:cNvSpPr>
          <p:nvPr/>
        </p:nvSpPr>
        <p:spPr bwMode="auto">
          <a:xfrm>
            <a:off x="1973163" y="3087762"/>
            <a:ext cx="2920384" cy="121033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173038" lvl="1" indent="-173038" fontAlgn="base">
              <a:lnSpc>
                <a:spcPct val="75000"/>
              </a:lnSpc>
              <a:spcBef>
                <a:spcPct val="20000"/>
              </a:spcBef>
              <a:spcAft>
                <a:spcPct val="20000"/>
              </a:spcAft>
              <a:buSzPct val="135000"/>
              <a:buFont typeface="Arial" pitchFamily="34" charset="0"/>
              <a:buChar char="•"/>
              <a:tabLst>
                <a:tab pos="173038" algn="l"/>
              </a:tabLst>
            </a:pPr>
            <a:r>
              <a:rPr lang="en-US" altLang="ja-JP" sz="1500" spc="-60" dirty="0" smtClean="0">
                <a:solidFill>
                  <a:schemeClr val="bg1"/>
                </a:solidFill>
              </a:rPr>
              <a:t>Proactively monitor availability, performance and configuration across heterogeneous platforms</a:t>
            </a:r>
          </a:p>
          <a:p>
            <a:pPr marL="173038" lvl="1" indent="-173038" fontAlgn="base">
              <a:lnSpc>
                <a:spcPct val="75000"/>
              </a:lnSpc>
              <a:spcBef>
                <a:spcPct val="20000"/>
              </a:spcBef>
              <a:spcAft>
                <a:spcPct val="20000"/>
              </a:spcAft>
              <a:buSzPct val="135000"/>
              <a:buFont typeface="Arial" pitchFamily="34" charset="0"/>
              <a:buChar char="•"/>
              <a:tabLst>
                <a:tab pos="173038" algn="l"/>
              </a:tabLst>
            </a:pPr>
            <a:endParaRPr lang="en-US" altLang="ja-JP" sz="800" spc="-60" dirty="0" smtClean="0">
              <a:solidFill>
                <a:schemeClr val="bg1"/>
              </a:solidFill>
            </a:endParaRPr>
          </a:p>
          <a:p>
            <a:pPr marL="173038" lvl="1" indent="-173038" fontAlgn="base">
              <a:lnSpc>
                <a:spcPct val="75000"/>
              </a:lnSpc>
              <a:spcBef>
                <a:spcPct val="20000"/>
              </a:spcBef>
              <a:spcAft>
                <a:spcPct val="20000"/>
              </a:spcAft>
              <a:buSzPct val="135000"/>
              <a:buFont typeface="Arial" pitchFamily="34" charset="0"/>
              <a:buChar char="•"/>
              <a:tabLst>
                <a:tab pos="173038" algn="l"/>
              </a:tabLst>
            </a:pPr>
            <a:r>
              <a:rPr lang="en-US" altLang="ja-JP" sz="1500" spc="-60" dirty="0" smtClean="0">
                <a:solidFill>
                  <a:schemeClr val="bg1"/>
                </a:solidFill>
              </a:rPr>
              <a:t>Perform deep application and  service-level monitoring</a:t>
            </a:r>
          </a:p>
        </p:txBody>
      </p:sp>
      <p:sp>
        <p:nvSpPr>
          <p:cNvPr id="38" name="Pentagon 37"/>
          <p:cNvSpPr/>
          <p:nvPr/>
        </p:nvSpPr>
        <p:spPr>
          <a:xfrm>
            <a:off x="371126" y="3117281"/>
            <a:ext cx="1526499" cy="1656737"/>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Key Capabilities</a:t>
            </a:r>
            <a:endParaRPr lang="en-US" altLang="zh-CN" spc="-110" dirty="0">
              <a:solidFill>
                <a:srgbClr val="FFFFFF"/>
              </a:solidFill>
              <a:latin typeface="+mj-lt"/>
            </a:endParaRPr>
          </a:p>
        </p:txBody>
      </p:sp>
      <p:pic>
        <p:nvPicPr>
          <p:cNvPr id="40" name="Picture 1"/>
          <p:cNvPicPr>
            <a:picLocks noChangeAspect="1" noChangeArrowheads="1"/>
          </p:cNvPicPr>
          <p:nvPr/>
        </p:nvPicPr>
        <p:blipFill>
          <a:blip r:embed="rId3"/>
          <a:srcRect/>
          <a:stretch>
            <a:fillRect/>
          </a:stretch>
        </p:blipFill>
        <p:spPr bwMode="auto">
          <a:xfrm>
            <a:off x="1006977" y="5224196"/>
            <a:ext cx="960047" cy="998967"/>
          </a:xfrm>
          <a:prstGeom prst="rect">
            <a:avLst/>
          </a:prstGeom>
          <a:noFill/>
          <a:ln w="9525">
            <a:noFill/>
            <a:miter lim="800000"/>
            <a:headEnd/>
            <a:tailEnd/>
          </a:ln>
        </p:spPr>
      </p:pic>
      <p:grpSp>
        <p:nvGrpSpPr>
          <p:cNvPr id="2" name="Group 15"/>
          <p:cNvGrpSpPr/>
          <p:nvPr/>
        </p:nvGrpSpPr>
        <p:grpSpPr>
          <a:xfrm>
            <a:off x="4842922" y="1566339"/>
            <a:ext cx="3958154" cy="2929490"/>
            <a:chOff x="4382814" y="1967652"/>
            <a:chExt cx="4477406" cy="3313796"/>
          </a:xfrm>
        </p:grpSpPr>
        <p:sp>
          <p:nvSpPr>
            <p:cNvPr id="18" name="Rounded Rectangle 68"/>
            <p:cNvSpPr/>
            <p:nvPr/>
          </p:nvSpPr>
          <p:spPr bwMode="auto">
            <a:xfrm>
              <a:off x="4382814" y="1967652"/>
              <a:ext cx="4463936" cy="3281242"/>
            </a:xfrm>
            <a:prstGeom prst="rect">
              <a:avLst/>
            </a:prstGeom>
            <a:solidFill>
              <a:srgbClr val="0082D2"/>
            </a:solidFill>
            <a:ln w="9525" cap="flat" cmpd="sng" algn="ctr">
              <a:solidFill>
                <a:srgbClr val="4BACC6">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19" name="Rectangle 18"/>
            <p:cNvSpPr/>
            <p:nvPr/>
          </p:nvSpPr>
          <p:spPr bwMode="auto">
            <a:xfrm>
              <a:off x="4398579" y="1970689"/>
              <a:ext cx="4461641" cy="3310759"/>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3" name="Group 158"/>
            <p:cNvGrpSpPr>
              <a:grpSpLocks/>
            </p:cNvGrpSpPr>
            <p:nvPr/>
          </p:nvGrpSpPr>
          <p:grpSpPr bwMode="auto">
            <a:xfrm>
              <a:off x="4517278" y="1986608"/>
              <a:ext cx="4201450" cy="2926319"/>
              <a:chOff x="4236653" y="997748"/>
              <a:chExt cx="7092454" cy="4409060"/>
            </a:xfrm>
          </p:grpSpPr>
          <p:pic>
            <p:nvPicPr>
              <p:cNvPr id="25" name="Rectangle 24597" descr="VPN"/>
              <p:cNvPicPr>
                <a:picLocks noChangeAspect="1" noChangeArrowheads="1"/>
              </p:cNvPicPr>
              <p:nvPr/>
            </p:nvPicPr>
            <p:blipFill>
              <a:blip r:embed="rId4" cstate="print">
                <a:lum bright="-6000" contrast="-64000"/>
              </a:blip>
              <a:srcRect/>
              <a:stretch>
                <a:fillRect/>
              </a:stretch>
            </p:blipFill>
            <p:spPr bwMode="auto">
              <a:xfrm>
                <a:off x="9347809" y="2606456"/>
                <a:ext cx="581978" cy="814132"/>
              </a:xfrm>
              <a:prstGeom prst="rect">
                <a:avLst/>
              </a:prstGeom>
              <a:noFill/>
              <a:ln w="9525">
                <a:noFill/>
                <a:miter lim="800000"/>
                <a:headEnd/>
                <a:tailEnd/>
              </a:ln>
            </p:spPr>
          </p:pic>
          <p:pic>
            <p:nvPicPr>
              <p:cNvPr id="26" name="Picture 20" descr="Database 4 blue"/>
              <p:cNvPicPr>
                <a:picLocks noChangeAspect="1" noChangeArrowheads="1"/>
              </p:cNvPicPr>
              <p:nvPr/>
            </p:nvPicPr>
            <p:blipFill>
              <a:blip r:embed="rId5">
                <a:duotone>
                  <a:prstClr val="black"/>
                  <a:schemeClr val="accent5">
                    <a:tint val="45000"/>
                    <a:satMod val="400000"/>
                  </a:schemeClr>
                </a:duotone>
              </a:blip>
              <a:stretch>
                <a:fillRect/>
              </a:stretch>
            </p:blipFill>
            <p:spPr bwMode="auto">
              <a:xfrm>
                <a:off x="4632721" y="2785936"/>
                <a:ext cx="824469" cy="670890"/>
              </a:xfrm>
              <a:prstGeom prst="rect">
                <a:avLst/>
              </a:prstGeom>
              <a:noFill/>
              <a:ln>
                <a:noFill/>
              </a:ln>
            </p:spPr>
          </p:pic>
          <p:pic>
            <p:nvPicPr>
              <p:cNvPr id="27" name="Rectangle 24597" descr="VPN"/>
              <p:cNvPicPr>
                <a:picLocks noChangeAspect="1" noChangeArrowheads="1"/>
              </p:cNvPicPr>
              <p:nvPr/>
            </p:nvPicPr>
            <p:blipFill>
              <a:blip r:embed="rId4" cstate="print"/>
              <a:srcRect/>
              <a:stretch>
                <a:fillRect/>
              </a:stretch>
            </p:blipFill>
            <p:spPr bwMode="auto">
              <a:xfrm>
                <a:off x="9436611" y="2680856"/>
                <a:ext cx="581978" cy="814132"/>
              </a:xfrm>
              <a:prstGeom prst="rect">
                <a:avLst/>
              </a:prstGeom>
              <a:noFill/>
              <a:ln w="9525">
                <a:noFill/>
                <a:miter lim="800000"/>
                <a:headEnd/>
                <a:tailEnd/>
              </a:ln>
            </p:spPr>
          </p:pic>
          <p:pic>
            <p:nvPicPr>
              <p:cNvPr id="34" name="Rectangle 156959"/>
              <p:cNvPicPr>
                <a:picLocks noChangeAspect="1" noChangeArrowheads="1"/>
              </p:cNvPicPr>
              <p:nvPr/>
            </p:nvPicPr>
            <p:blipFill>
              <a:blip r:embed="rId6">
                <a:grayscl/>
              </a:blip>
              <a:srcRect/>
              <a:stretch>
                <a:fillRect/>
              </a:stretch>
            </p:blipFill>
            <p:spPr bwMode="auto">
              <a:xfrm>
                <a:off x="5814657" y="2643225"/>
                <a:ext cx="394263" cy="835306"/>
              </a:xfrm>
              <a:prstGeom prst="rect">
                <a:avLst/>
              </a:prstGeom>
              <a:noFill/>
              <a:ln w="9525">
                <a:noFill/>
                <a:miter lim="800000"/>
                <a:headEnd/>
                <a:tailEnd/>
              </a:ln>
            </p:spPr>
          </p:pic>
          <p:pic>
            <p:nvPicPr>
              <p:cNvPr id="37" name="Rectangle 156959"/>
              <p:cNvPicPr>
                <a:picLocks noChangeAspect="1" noChangeArrowheads="1"/>
              </p:cNvPicPr>
              <p:nvPr/>
            </p:nvPicPr>
            <p:blipFill>
              <a:blip r:embed="rId6">
                <a:grayscl/>
              </a:blip>
              <a:srcRect/>
              <a:stretch>
                <a:fillRect/>
              </a:stretch>
            </p:blipFill>
            <p:spPr bwMode="auto">
              <a:xfrm>
                <a:off x="7792163" y="2643225"/>
                <a:ext cx="394263" cy="835306"/>
              </a:xfrm>
              <a:prstGeom prst="rect">
                <a:avLst/>
              </a:prstGeom>
              <a:noFill/>
              <a:ln w="9525">
                <a:noFill/>
                <a:miter lim="800000"/>
                <a:headEnd/>
                <a:tailEnd/>
              </a:ln>
            </p:spPr>
          </p:pic>
          <p:pic>
            <p:nvPicPr>
              <p:cNvPr id="39" name="Rectangle 156959"/>
              <p:cNvPicPr>
                <a:picLocks noChangeAspect="1" noChangeArrowheads="1"/>
              </p:cNvPicPr>
              <p:nvPr/>
            </p:nvPicPr>
            <p:blipFill>
              <a:blip r:embed="rId6">
                <a:grayscl/>
              </a:blip>
              <a:srcRect/>
              <a:stretch>
                <a:fillRect/>
              </a:stretch>
            </p:blipFill>
            <p:spPr bwMode="auto">
              <a:xfrm>
                <a:off x="10219514" y="2643225"/>
                <a:ext cx="394263" cy="835306"/>
              </a:xfrm>
              <a:prstGeom prst="rect">
                <a:avLst/>
              </a:prstGeom>
              <a:noFill/>
              <a:ln w="9525">
                <a:noFill/>
                <a:miter lim="800000"/>
                <a:headEnd/>
                <a:tailEnd/>
              </a:ln>
            </p:spPr>
          </p:pic>
          <p:pic>
            <p:nvPicPr>
              <p:cNvPr id="41" name="Rectangle 156959"/>
              <p:cNvPicPr>
                <a:picLocks noChangeAspect="1" noChangeArrowheads="1"/>
              </p:cNvPicPr>
              <p:nvPr/>
            </p:nvPicPr>
            <p:blipFill>
              <a:blip r:embed="rId6">
                <a:grayscl/>
              </a:blip>
              <a:srcRect/>
              <a:stretch>
                <a:fillRect/>
              </a:stretch>
            </p:blipFill>
            <p:spPr bwMode="auto">
              <a:xfrm>
                <a:off x="8536352" y="1321824"/>
                <a:ext cx="394263" cy="835306"/>
              </a:xfrm>
              <a:prstGeom prst="rect">
                <a:avLst/>
              </a:prstGeom>
              <a:noFill/>
              <a:ln w="9525">
                <a:noFill/>
                <a:miter lim="800000"/>
                <a:headEnd/>
                <a:tailEnd/>
              </a:ln>
            </p:spPr>
          </p:pic>
          <p:pic>
            <p:nvPicPr>
              <p:cNvPr id="42" name="Picture 2"/>
              <p:cNvPicPr>
                <a:picLocks noChangeAspect="1" noChangeArrowheads="1"/>
              </p:cNvPicPr>
              <p:nvPr/>
            </p:nvPicPr>
            <p:blipFill>
              <a:blip r:embed="rId7" cstate="print"/>
              <a:srcRect/>
              <a:stretch>
                <a:fillRect/>
              </a:stretch>
            </p:blipFill>
            <p:spPr bwMode="auto">
              <a:xfrm>
                <a:off x="6648152" y="997748"/>
                <a:ext cx="877438" cy="732579"/>
              </a:xfrm>
              <a:prstGeom prst="rect">
                <a:avLst/>
              </a:prstGeom>
              <a:noFill/>
              <a:ln w="9525">
                <a:noFill/>
                <a:miter lim="800000"/>
                <a:headEnd/>
                <a:tailEnd/>
              </a:ln>
            </p:spPr>
          </p:pic>
          <p:sp>
            <p:nvSpPr>
              <p:cNvPr id="43" name="TextBox 42"/>
              <p:cNvSpPr txBox="1"/>
              <p:nvPr/>
            </p:nvSpPr>
            <p:spPr>
              <a:xfrm>
                <a:off x="5892571" y="1748701"/>
                <a:ext cx="1864157" cy="2478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dirty="0" smtClean="0">
                    <a:solidFill>
                      <a:srgbClr val="FFFFFF"/>
                    </a:solidFill>
                    <a:effectLst>
                      <a:outerShdw blurRad="38100" dist="38100" dir="2700000" algn="tl">
                        <a:srgbClr val="000000">
                          <a:alpha val="43137"/>
                        </a:srgbClr>
                      </a:outerShdw>
                    </a:effectLst>
                  </a:rPr>
                  <a:t>ERP </a:t>
                </a:r>
                <a:r>
                  <a:rPr lang="en-US" sz="1050" dirty="0">
                    <a:solidFill>
                      <a:srgbClr val="FFFFFF"/>
                    </a:solidFill>
                    <a:effectLst>
                      <a:outerShdw blurRad="38100" dist="38100" dir="2700000" algn="tl">
                        <a:srgbClr val="000000">
                          <a:alpha val="43137"/>
                        </a:srgbClr>
                      </a:outerShdw>
                    </a:effectLst>
                  </a:rPr>
                  <a:t>Application</a:t>
                </a:r>
              </a:p>
            </p:txBody>
          </p:sp>
          <p:sp>
            <p:nvSpPr>
              <p:cNvPr id="44" name="TextBox 43"/>
              <p:cNvSpPr txBox="1"/>
              <p:nvPr/>
            </p:nvSpPr>
            <p:spPr>
              <a:xfrm>
                <a:off x="4527195" y="3547500"/>
                <a:ext cx="1233589" cy="2478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dirty="0">
                    <a:solidFill>
                      <a:srgbClr val="FFFFFF"/>
                    </a:solidFill>
                    <a:effectLst>
                      <a:outerShdw blurRad="38100" dist="38100" dir="2700000" algn="tl">
                        <a:srgbClr val="000000">
                          <a:alpha val="43137"/>
                        </a:srgbClr>
                      </a:outerShdw>
                    </a:effectLst>
                  </a:rPr>
                  <a:t>Databases</a:t>
                </a:r>
              </a:p>
            </p:txBody>
          </p:sp>
          <p:pic>
            <p:nvPicPr>
              <p:cNvPr id="45" name="Picture 20" descr="Database 4 blue"/>
              <p:cNvPicPr>
                <a:picLocks noChangeAspect="1" noChangeArrowheads="1"/>
              </p:cNvPicPr>
              <p:nvPr/>
            </p:nvPicPr>
            <p:blipFill>
              <a:blip r:embed="rId5"/>
              <a:srcRect/>
              <a:stretch>
                <a:fillRect/>
              </a:stretch>
            </p:blipFill>
            <p:spPr bwMode="auto">
              <a:xfrm>
                <a:off x="4632721" y="4402541"/>
                <a:ext cx="824469" cy="670891"/>
              </a:xfrm>
              <a:prstGeom prst="rect">
                <a:avLst/>
              </a:prstGeom>
              <a:noFill/>
              <a:ln w="9525">
                <a:noFill/>
                <a:miter lim="800000"/>
                <a:headEnd/>
                <a:tailEnd/>
              </a:ln>
            </p:spPr>
          </p:pic>
          <p:sp>
            <p:nvSpPr>
              <p:cNvPr id="46" name="TextBox 45"/>
              <p:cNvSpPr txBox="1"/>
              <p:nvPr/>
            </p:nvSpPr>
            <p:spPr>
              <a:xfrm>
                <a:off x="4236653" y="5158955"/>
                <a:ext cx="2029453" cy="2478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dirty="0">
                    <a:solidFill>
                      <a:srgbClr val="FFFFFF"/>
                    </a:solidFill>
                    <a:effectLst>
                      <a:outerShdw blurRad="38100" dist="38100" dir="2700000" algn="tl">
                        <a:srgbClr val="000000">
                          <a:alpha val="43137"/>
                        </a:srgbClr>
                      </a:outerShdw>
                    </a:effectLst>
                  </a:rPr>
                  <a:t>Order Tracker DB</a:t>
                </a:r>
              </a:p>
            </p:txBody>
          </p:sp>
          <p:pic>
            <p:nvPicPr>
              <p:cNvPr id="47" name="Rectangle 24597" descr="VPN"/>
              <p:cNvPicPr>
                <a:picLocks noChangeAspect="1" noChangeArrowheads="1"/>
              </p:cNvPicPr>
              <p:nvPr/>
            </p:nvPicPr>
            <p:blipFill>
              <a:blip r:embed="rId4" cstate="print"/>
              <a:srcRect/>
              <a:stretch>
                <a:fillRect/>
              </a:stretch>
            </p:blipFill>
            <p:spPr bwMode="auto">
              <a:xfrm>
                <a:off x="6792223" y="2687323"/>
                <a:ext cx="581977" cy="814132"/>
              </a:xfrm>
              <a:prstGeom prst="rect">
                <a:avLst/>
              </a:prstGeom>
              <a:noFill/>
              <a:ln w="9525">
                <a:noFill/>
                <a:miter lim="800000"/>
                <a:headEnd/>
                <a:tailEnd/>
              </a:ln>
            </p:spPr>
          </p:pic>
          <p:sp>
            <p:nvSpPr>
              <p:cNvPr id="48" name="TextBox 47"/>
              <p:cNvSpPr txBox="1"/>
              <p:nvPr/>
            </p:nvSpPr>
            <p:spPr>
              <a:xfrm>
                <a:off x="6699097" y="3547500"/>
                <a:ext cx="887695" cy="2478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dirty="0">
                    <a:solidFill>
                      <a:srgbClr val="FFFFFF"/>
                    </a:solidFill>
                    <a:effectLst>
                      <a:outerShdw blurRad="38100" dist="38100" dir="2700000" algn="tl">
                        <a:srgbClr val="000000">
                          <a:alpha val="43137"/>
                        </a:srgbClr>
                      </a:outerShdw>
                    </a:effectLst>
                  </a:rPr>
                  <a:t>Servers</a:t>
                </a:r>
              </a:p>
            </p:txBody>
          </p:sp>
          <p:sp>
            <p:nvSpPr>
              <p:cNvPr id="49" name="TextBox 48"/>
              <p:cNvSpPr txBox="1"/>
              <p:nvPr/>
            </p:nvSpPr>
            <p:spPr>
              <a:xfrm>
                <a:off x="9093276" y="3547500"/>
                <a:ext cx="1487652" cy="2478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dirty="0">
                    <a:solidFill>
                      <a:srgbClr val="FFFFFF"/>
                    </a:solidFill>
                    <a:effectLst>
                      <a:outerShdw blurRad="38100" dist="38100" dir="2700000" algn="tl">
                        <a:srgbClr val="000000">
                          <a:alpha val="43137"/>
                        </a:srgbClr>
                      </a:outerShdw>
                    </a:effectLst>
                  </a:rPr>
                  <a:t>Web Servers</a:t>
                </a:r>
              </a:p>
            </p:txBody>
          </p:sp>
          <p:pic>
            <p:nvPicPr>
              <p:cNvPr id="50" name="Rectangle 24597" descr="VPN"/>
              <p:cNvPicPr>
                <a:picLocks noChangeAspect="1" noChangeArrowheads="1"/>
              </p:cNvPicPr>
              <p:nvPr/>
            </p:nvPicPr>
            <p:blipFill>
              <a:blip r:embed="rId4" cstate="print"/>
              <a:srcRect/>
              <a:stretch>
                <a:fillRect/>
              </a:stretch>
            </p:blipFill>
            <p:spPr bwMode="auto">
              <a:xfrm>
                <a:off x="6792223" y="4338750"/>
                <a:ext cx="581977" cy="814132"/>
              </a:xfrm>
              <a:prstGeom prst="rect">
                <a:avLst/>
              </a:prstGeom>
              <a:noFill/>
              <a:ln w="9525">
                <a:noFill/>
                <a:miter lim="800000"/>
                <a:headEnd/>
                <a:tailEnd/>
              </a:ln>
            </p:spPr>
          </p:pic>
          <p:sp>
            <p:nvSpPr>
              <p:cNvPr id="51" name="TextBox 50"/>
              <p:cNvSpPr txBox="1"/>
              <p:nvPr/>
            </p:nvSpPr>
            <p:spPr>
              <a:xfrm>
                <a:off x="6499054" y="5158955"/>
                <a:ext cx="1062172" cy="2478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dirty="0">
                    <a:solidFill>
                      <a:srgbClr val="FFFFFF"/>
                    </a:solidFill>
                    <a:effectLst>
                      <a:outerShdw blurRad="38100" dist="38100" dir="2700000" algn="tl">
                        <a:srgbClr val="000000">
                          <a:alpha val="43137"/>
                        </a:srgbClr>
                      </a:outerShdw>
                    </a:effectLst>
                  </a:rPr>
                  <a:t>DN-App1</a:t>
                </a:r>
              </a:p>
            </p:txBody>
          </p:sp>
          <p:sp>
            <p:nvSpPr>
              <p:cNvPr id="52" name="TextBox 51"/>
              <p:cNvSpPr txBox="1"/>
              <p:nvPr/>
            </p:nvSpPr>
            <p:spPr>
              <a:xfrm>
                <a:off x="8407407" y="5084334"/>
                <a:ext cx="1434454" cy="2478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defTabSz="1107614">
                  <a:lnSpc>
                    <a:spcPct val="90000"/>
                  </a:lnSpc>
                  <a:defRPr/>
                </a:pPr>
                <a:r>
                  <a:rPr lang="en-US" sz="1050" dirty="0">
                    <a:solidFill>
                      <a:srgbClr val="FFFFFF"/>
                    </a:solidFill>
                    <a:effectLst>
                      <a:outerShdw blurRad="38100" dist="38100" dir="2700000" algn="tl">
                        <a:srgbClr val="000000">
                          <a:alpha val="43137"/>
                        </a:srgbClr>
                      </a:outerShdw>
                    </a:effectLst>
                  </a:rPr>
                  <a:t>OTW-IIS-01</a:t>
                </a:r>
              </a:p>
            </p:txBody>
          </p:sp>
          <p:sp>
            <p:nvSpPr>
              <p:cNvPr id="53" name="TextBox 52"/>
              <p:cNvSpPr txBox="1"/>
              <p:nvPr/>
            </p:nvSpPr>
            <p:spPr>
              <a:xfrm>
                <a:off x="9962150" y="5084336"/>
                <a:ext cx="1366957" cy="2478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defTabSz="1107614">
                  <a:lnSpc>
                    <a:spcPct val="90000"/>
                  </a:lnSpc>
                  <a:defRPr/>
                </a:pPr>
                <a:r>
                  <a:rPr lang="en-US" sz="1050" dirty="0">
                    <a:solidFill>
                      <a:srgbClr val="FFFFFF"/>
                    </a:solidFill>
                    <a:effectLst>
                      <a:outerShdw blurRad="38100" dist="38100" dir="2700000" algn="tl">
                        <a:srgbClr val="000000">
                          <a:alpha val="43137"/>
                        </a:srgbClr>
                      </a:outerShdw>
                    </a:effectLst>
                  </a:rPr>
                  <a:t>OTW-IIS-02</a:t>
                </a:r>
              </a:p>
            </p:txBody>
          </p:sp>
          <p:cxnSp>
            <p:nvCxnSpPr>
              <p:cNvPr id="54" name="Elbow Connector 53"/>
              <p:cNvCxnSpPr>
                <a:stCxn id="26" idx="0"/>
              </p:cNvCxnSpPr>
              <p:nvPr/>
            </p:nvCxnSpPr>
            <p:spPr>
              <a:xfrm rot="5400000" flipH="1" flipV="1">
                <a:off x="7334157" y="391257"/>
                <a:ext cx="104784" cy="4683566"/>
              </a:xfrm>
              <a:prstGeom prst="bentConnector3">
                <a:avLst>
                  <a:gd name="adj1" fmla="val 474576"/>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4747878" y="4104761"/>
                <a:ext cx="58266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6838811" y="4058720"/>
                <a:ext cx="48899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87"/>
              <p:cNvGrpSpPr>
                <a:grpSpLocks/>
              </p:cNvGrpSpPr>
              <p:nvPr/>
            </p:nvGrpSpPr>
            <p:grpSpPr bwMode="auto">
              <a:xfrm>
                <a:off x="8982368" y="3814228"/>
                <a:ext cx="1487694" cy="592192"/>
                <a:chOff x="6188023" y="4307361"/>
                <a:chExt cx="1753131" cy="697837"/>
              </a:xfrm>
            </p:grpSpPr>
            <p:cxnSp>
              <p:nvCxnSpPr>
                <p:cNvPr id="69" name="Straight Connector 68"/>
                <p:cNvCxnSpPr/>
                <p:nvPr/>
              </p:nvCxnSpPr>
              <p:spPr>
                <a:xfrm rot="5400000">
                  <a:off x="6933627" y="4414936"/>
                  <a:ext cx="220763" cy="5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rot="5400000" flipH="1" flipV="1">
                  <a:off x="7063654" y="4127697"/>
                  <a:ext cx="1870" cy="1753131"/>
                </a:xfrm>
                <a:prstGeom prst="bentConnector3">
                  <a:avLst>
                    <a:gd name="adj1" fmla="val 17008284"/>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58" name="Picture 2" descr="E:\Clip_Installer\DVD_ART\Artwork_Imagery\Shapes and Graphics\MSN Illustration Icon\MSN icon goonline.png"/>
              <p:cNvPicPr>
                <a:picLocks noChangeAspect="1" noChangeArrowheads="1"/>
              </p:cNvPicPr>
              <p:nvPr/>
            </p:nvPicPr>
            <p:blipFill>
              <a:blip r:embed="rId8" cstate="print"/>
              <a:srcRect/>
              <a:stretch>
                <a:fillRect/>
              </a:stretch>
            </p:blipFill>
            <p:spPr bwMode="auto">
              <a:xfrm>
                <a:off x="8725335" y="4497412"/>
                <a:ext cx="543206" cy="514987"/>
              </a:xfrm>
              <a:prstGeom prst="rect">
                <a:avLst/>
              </a:prstGeom>
              <a:noFill/>
              <a:ln w="9525">
                <a:noFill/>
                <a:miter lim="800000"/>
                <a:headEnd/>
                <a:tailEnd/>
              </a:ln>
            </p:spPr>
          </p:pic>
          <p:pic>
            <p:nvPicPr>
              <p:cNvPr id="59" name="Picture 2" descr="E:\Clip_Installer\DVD_ART\Artwork_Imagery\Shapes and Graphics\MSN Illustration Icon\MSN icon goonline.png"/>
              <p:cNvPicPr>
                <a:picLocks noChangeAspect="1" noChangeArrowheads="1"/>
              </p:cNvPicPr>
              <p:nvPr/>
            </p:nvPicPr>
            <p:blipFill>
              <a:blip r:embed="rId8" cstate="print"/>
              <a:srcRect/>
              <a:stretch>
                <a:fillRect/>
              </a:stretch>
            </p:blipFill>
            <p:spPr bwMode="auto">
              <a:xfrm>
                <a:off x="10201025" y="4495085"/>
                <a:ext cx="543206" cy="514986"/>
              </a:xfrm>
              <a:prstGeom prst="rect">
                <a:avLst/>
              </a:prstGeom>
              <a:noFill/>
              <a:ln w="9525">
                <a:noFill/>
                <a:miter lim="800000"/>
                <a:headEnd/>
                <a:tailEnd/>
              </a:ln>
            </p:spPr>
          </p:pic>
          <p:cxnSp>
            <p:nvCxnSpPr>
              <p:cNvPr id="60" name="Straight Arrow Connector 59"/>
              <p:cNvCxnSpPr/>
              <p:nvPr/>
            </p:nvCxnSpPr>
            <p:spPr>
              <a:xfrm rot="5400000">
                <a:off x="6753079" y="2364706"/>
                <a:ext cx="639819"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 name="Picture 5" descr="\\imself-lh-srv-1\desktop$\barryshi\Desktop\images\201_Framework_Green_32.png"/>
              <p:cNvPicPr>
                <a:picLocks noChangeAspect="1" noChangeArrowheads="1"/>
              </p:cNvPicPr>
              <p:nvPr/>
            </p:nvPicPr>
            <p:blipFill>
              <a:blip r:embed="rId9"/>
              <a:srcRect/>
              <a:stretch>
                <a:fillRect/>
              </a:stretch>
            </p:blipFill>
            <p:spPr bwMode="auto">
              <a:xfrm>
                <a:off x="5298549" y="4763121"/>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62" name="Picture 5" descr="\\imself-lh-srv-1\desktop$\barryshi\Desktop\images\201_Framework_Green_32.png"/>
              <p:cNvPicPr>
                <a:picLocks noChangeAspect="1" noChangeArrowheads="1"/>
              </p:cNvPicPr>
              <p:nvPr/>
            </p:nvPicPr>
            <p:blipFill>
              <a:blip r:embed="rId9"/>
              <a:srcRect/>
              <a:stretch>
                <a:fillRect/>
              </a:stretch>
            </p:blipFill>
            <p:spPr bwMode="auto">
              <a:xfrm>
                <a:off x="7185956" y="4790910"/>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63" name="Picture 5" descr="\\imself-lh-srv-1\desktop$\barryshi\Desktop\images\201_Framework_Green_32.png"/>
              <p:cNvPicPr>
                <a:picLocks noChangeAspect="1" noChangeArrowheads="1"/>
              </p:cNvPicPr>
              <p:nvPr/>
            </p:nvPicPr>
            <p:blipFill>
              <a:blip r:embed="rId9"/>
              <a:srcRect/>
              <a:stretch>
                <a:fillRect/>
              </a:stretch>
            </p:blipFill>
            <p:spPr bwMode="auto">
              <a:xfrm>
                <a:off x="5298549" y="314652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64" name="Picture 5" descr="\\imself-lh-srv-1\desktop$\barryshi\Desktop\images\201_Framework_Green_32.png"/>
              <p:cNvPicPr>
                <a:picLocks noChangeAspect="1" noChangeArrowheads="1"/>
              </p:cNvPicPr>
              <p:nvPr/>
            </p:nvPicPr>
            <p:blipFill>
              <a:blip r:embed="rId9"/>
              <a:srcRect/>
              <a:stretch>
                <a:fillRect/>
              </a:stretch>
            </p:blipFill>
            <p:spPr bwMode="auto">
              <a:xfrm>
                <a:off x="7196304" y="314652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65" name="Picture 5" descr="\\imself-lh-srv-1\desktop$\barryshi\Desktop\images\201_Framework_Green_32.png"/>
              <p:cNvPicPr>
                <a:picLocks noChangeAspect="1" noChangeArrowheads="1"/>
              </p:cNvPicPr>
              <p:nvPr/>
            </p:nvPicPr>
            <p:blipFill>
              <a:blip r:embed="rId9"/>
              <a:srcRect/>
              <a:stretch>
                <a:fillRect/>
              </a:stretch>
            </p:blipFill>
            <p:spPr bwMode="auto">
              <a:xfrm>
                <a:off x="9144040" y="468969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66" name="Picture 5" descr="\\imself-lh-srv-1\desktop$\barryshi\Desktop\images\201_Framework_Green_32.png"/>
              <p:cNvPicPr>
                <a:picLocks noChangeAspect="1" noChangeArrowheads="1"/>
              </p:cNvPicPr>
              <p:nvPr/>
            </p:nvPicPr>
            <p:blipFill>
              <a:blip r:embed="rId9"/>
              <a:srcRect/>
              <a:stretch>
                <a:fillRect/>
              </a:stretch>
            </p:blipFill>
            <p:spPr bwMode="auto">
              <a:xfrm>
                <a:off x="10638794" y="4700142"/>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67" name="Picture 5" descr="\\imself-lh-srv-1\desktop$\barryshi\Desktop\images\201_Framework_Green_32.png"/>
              <p:cNvPicPr>
                <a:picLocks noChangeAspect="1" noChangeArrowheads="1"/>
              </p:cNvPicPr>
              <p:nvPr/>
            </p:nvPicPr>
            <p:blipFill>
              <a:blip r:embed="rId9"/>
              <a:srcRect/>
              <a:stretch>
                <a:fillRect/>
              </a:stretch>
            </p:blipFill>
            <p:spPr bwMode="auto">
              <a:xfrm>
                <a:off x="9836616" y="3139199"/>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68" name="Picture 5" descr="\\imself-lh-srv-1\desktop$\barryshi\Desktop\images\201_Framework_Green_32.png"/>
              <p:cNvPicPr>
                <a:picLocks noChangeAspect="1" noChangeArrowheads="1"/>
              </p:cNvPicPr>
              <p:nvPr/>
            </p:nvPicPr>
            <p:blipFill>
              <a:blip r:embed="rId9"/>
              <a:srcRect/>
              <a:stretch>
                <a:fillRect/>
              </a:stretch>
            </p:blipFill>
            <p:spPr bwMode="auto">
              <a:xfrm>
                <a:off x="7338643" y="1347808"/>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grpSp>
        <p:pic>
          <p:nvPicPr>
            <p:cNvPr id="21"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6341991" y="2227501"/>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23"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8306893" y="4448129"/>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24"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7835097" y="3406647"/>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82588" y="276225"/>
            <a:ext cx="8413750" cy="941796"/>
          </a:xfrm>
        </p:spPr>
        <p:txBody>
          <a:bodyPr/>
          <a:lstStyle/>
          <a:p>
            <a:pPr>
              <a:defRPr/>
            </a:pPr>
            <a:r>
              <a:rPr lang="en-US" sz="4400" dirty="0" smtClean="0"/>
              <a:t>Server Compliance</a:t>
            </a:r>
            <a:r>
              <a:rPr lang="en-US" dirty="0" smtClean="0"/>
              <a:t/>
            </a:r>
            <a:br>
              <a:rPr lang="en-US" dirty="0" smtClean="0"/>
            </a:br>
            <a:r>
              <a:rPr sz="2300" smtClean="0">
                <a:solidFill>
                  <a:schemeClr val="accent2"/>
                </a:solidFill>
              </a:rPr>
              <a:t> Configuration controls and centralized audit of system security</a:t>
            </a:r>
            <a:endParaRPr lang="en-US" sz="2300" dirty="0" smtClean="0">
              <a:solidFill>
                <a:schemeClr val="accent2"/>
              </a:solidFill>
            </a:endParaRPr>
          </a:p>
        </p:txBody>
      </p:sp>
      <p:sp>
        <p:nvSpPr>
          <p:cNvPr id="21" name="Freeform 5"/>
          <p:cNvSpPr>
            <a:spLocks noEditPoints="1"/>
          </p:cNvSpPr>
          <p:nvPr/>
        </p:nvSpPr>
        <p:spPr bwMode="auto">
          <a:xfrm>
            <a:off x="219555" y="1423687"/>
            <a:ext cx="8693014" cy="5052350"/>
          </a:xfrm>
          <a:prstGeom prst="roundRect">
            <a:avLst>
              <a:gd name="adj" fmla="val 447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2" name="Rounded Rectangle 21"/>
          <p:cNvSpPr/>
          <p:nvPr/>
        </p:nvSpPr>
        <p:spPr>
          <a:xfrm>
            <a:off x="290794" y="2887833"/>
            <a:ext cx="4083175" cy="2226428"/>
          </a:xfrm>
          <a:prstGeom prst="roundRect">
            <a:avLst>
              <a:gd name="adj" fmla="val 0"/>
            </a:avLst>
          </a:prstGeom>
          <a:gradFill flip="none" rotWithShape="1">
            <a:gsLst>
              <a:gs pos="0">
                <a:schemeClr val="accent1">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3" name="Rectangle 22"/>
          <p:cNvSpPr/>
          <p:nvPr/>
        </p:nvSpPr>
        <p:spPr>
          <a:xfrm>
            <a:off x="1789044" y="2887833"/>
            <a:ext cx="5877280" cy="2109469"/>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6" name="Rounded Rectangle 25"/>
          <p:cNvSpPr/>
          <p:nvPr/>
        </p:nvSpPr>
        <p:spPr>
          <a:xfrm rot="10800000">
            <a:off x="283322" y="4922874"/>
            <a:ext cx="8591736" cy="1497728"/>
          </a:xfrm>
          <a:prstGeom prst="roundRect">
            <a:avLst>
              <a:gd name="adj" fmla="val 991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16200000" scaled="1"/>
            <a:tileRect/>
          </a:gradFill>
          <a:ln w="19050" cap="flat" cmpd="thickThin" algn="ctr">
            <a:noFill/>
            <a:prstDash val="solid"/>
          </a:ln>
          <a:effectLst/>
        </p:spPr>
      </p:sp>
      <p:sp>
        <p:nvSpPr>
          <p:cNvPr id="31" name="Rounded Rectangle 30"/>
          <p:cNvSpPr/>
          <p:nvPr/>
        </p:nvSpPr>
        <p:spPr>
          <a:xfrm>
            <a:off x="287806" y="1542327"/>
            <a:ext cx="4545451" cy="1316736"/>
          </a:xfrm>
          <a:prstGeom prst="roundRect">
            <a:avLst>
              <a:gd name="adj" fmla="val 0"/>
            </a:avLst>
          </a:prstGeom>
          <a:gradFill flip="none" rotWithShape="1">
            <a:gsLst>
              <a:gs pos="0">
                <a:schemeClr val="accent3">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2" name="Rectangle 31"/>
          <p:cNvSpPr/>
          <p:nvPr/>
        </p:nvSpPr>
        <p:spPr>
          <a:xfrm>
            <a:off x="1789044" y="1542327"/>
            <a:ext cx="5877280" cy="1319116"/>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3" name="Pentagon 32"/>
          <p:cNvSpPr/>
          <p:nvPr/>
        </p:nvSpPr>
        <p:spPr>
          <a:xfrm>
            <a:off x="371127" y="1714969"/>
            <a:ext cx="1467612" cy="844242"/>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Challenges Addressed</a:t>
            </a:r>
          </a:p>
        </p:txBody>
      </p:sp>
      <p:sp>
        <p:nvSpPr>
          <p:cNvPr id="34" name="Rectangle 8"/>
          <p:cNvSpPr>
            <a:spLocks noChangeArrowheads="1"/>
          </p:cNvSpPr>
          <p:nvPr/>
        </p:nvSpPr>
        <p:spPr bwMode="auto">
          <a:xfrm>
            <a:off x="2580640" y="5028019"/>
            <a:ext cx="6106160" cy="1472711"/>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75000"/>
              </a:lnSpc>
              <a:spcBef>
                <a:spcPct val="20000"/>
              </a:spcBef>
              <a:spcAft>
                <a:spcPct val="20000"/>
              </a:spcAft>
              <a:buSzPct val="135000"/>
            </a:pPr>
            <a:r>
              <a:rPr lang="en-US" altLang="ja-JP" sz="1600" i="1" spc="-100" dirty="0" smtClean="0">
                <a:solidFill>
                  <a:schemeClr val="accent1"/>
                </a:solidFill>
                <a:ea typeface="ＭＳ Ｐゴシック" pitchFamily="34" charset="-128"/>
              </a:rPr>
              <a:t>SAS 70 is a huge initiative for us with regard to our data centers and all of our applications, and SOX is obviously important as well. With [System Center] my team has reduced the amount of time that we spend collecting security log information.  For example, we just completed an investigation and pulled the security report in less than 5 minutes. In the past it would have taken days.”</a:t>
            </a:r>
          </a:p>
          <a:p>
            <a:pPr algn="r" defTabSz="1096963" eaLnBrk="0" fontAlgn="base" hangingPunct="0">
              <a:lnSpc>
                <a:spcPct val="75000"/>
              </a:lnSpc>
              <a:spcBef>
                <a:spcPct val="20000"/>
              </a:spcBef>
              <a:spcAft>
                <a:spcPct val="20000"/>
              </a:spcAft>
              <a:buSzPct val="135000"/>
            </a:pPr>
            <a:r>
              <a:rPr lang="en-US" altLang="ja-JP" sz="1400" i="1" spc="-100" dirty="0" smtClean="0">
                <a:solidFill>
                  <a:schemeClr val="bg1"/>
                </a:solidFill>
                <a:latin typeface="Segoe" pitchFamily="34" charset="0"/>
                <a:ea typeface="ＭＳ Ｐゴシック" pitchFamily="34" charset="-128"/>
              </a:rPr>
              <a:t>Jeff Skelton, Manager, Enterprise Management Center, Stewart</a:t>
            </a:r>
            <a:endParaRPr lang="en-US" altLang="ja-JP" sz="1400" i="1" spc="-100" dirty="0">
              <a:solidFill>
                <a:schemeClr val="bg1"/>
              </a:solidFill>
              <a:latin typeface="Segoe" pitchFamily="34" charset="0"/>
              <a:ea typeface="ＭＳ Ｐゴシック" pitchFamily="34" charset="-128"/>
            </a:endParaRPr>
          </a:p>
        </p:txBody>
      </p:sp>
      <p:sp>
        <p:nvSpPr>
          <p:cNvPr id="35" name="Rectangle 6"/>
          <p:cNvSpPr txBox="1">
            <a:spLocks noChangeArrowheads="1"/>
          </p:cNvSpPr>
          <p:nvPr/>
        </p:nvSpPr>
        <p:spPr>
          <a:xfrm>
            <a:off x="2000012" y="1684421"/>
            <a:ext cx="4025403" cy="1037207"/>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r>
              <a:rPr lang="en-US" altLang="ja-JP" sz="1500" spc="-80" dirty="0" smtClean="0">
                <a:solidFill>
                  <a:schemeClr val="bg1"/>
                </a:solidFill>
              </a:rPr>
              <a:t>Increasing compliance and audit requirements associated with business policies and regulatory requirements</a:t>
            </a:r>
          </a:p>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endParaRPr lang="en-US" altLang="ja-JP" sz="800" spc="-80" dirty="0" smtClean="0">
              <a:solidFill>
                <a:schemeClr val="bg1"/>
              </a:solidFill>
            </a:endParaRPr>
          </a:p>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r>
              <a:rPr lang="en-US" altLang="ja-JP" sz="1500" spc="-80" dirty="0" smtClean="0">
                <a:solidFill>
                  <a:schemeClr val="bg1"/>
                </a:solidFill>
              </a:rPr>
              <a:t>Security pressures in the data center</a:t>
            </a:r>
          </a:p>
        </p:txBody>
      </p:sp>
      <p:sp>
        <p:nvSpPr>
          <p:cNvPr id="36" name="Rectangle 7"/>
          <p:cNvSpPr>
            <a:spLocks noChangeArrowheads="1"/>
          </p:cNvSpPr>
          <p:nvPr/>
        </p:nvSpPr>
        <p:spPr bwMode="auto">
          <a:xfrm>
            <a:off x="1973161" y="3060835"/>
            <a:ext cx="4100380" cy="1444242"/>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173038" lvl="1" indent="-173038" fontAlgn="base">
              <a:lnSpc>
                <a:spcPct val="75000"/>
              </a:lnSpc>
              <a:spcBef>
                <a:spcPct val="20000"/>
              </a:spcBef>
              <a:spcAft>
                <a:spcPct val="20000"/>
              </a:spcAft>
              <a:buSzPct val="135000"/>
              <a:buFont typeface="Arial" pitchFamily="34" charset="0"/>
              <a:buChar char="•"/>
              <a:tabLst>
                <a:tab pos="173038" algn="l"/>
              </a:tabLst>
            </a:pPr>
            <a:r>
              <a:rPr lang="en-US" altLang="ja-JP" sz="1500" spc="-60" dirty="0" smtClean="0">
                <a:solidFill>
                  <a:schemeClr val="bg1"/>
                </a:solidFill>
              </a:rPr>
              <a:t>Create, maintain and report on configuration controls for the data center environment</a:t>
            </a:r>
          </a:p>
          <a:p>
            <a:pPr marL="173038" lvl="1" indent="-173038" fontAlgn="base">
              <a:lnSpc>
                <a:spcPct val="75000"/>
              </a:lnSpc>
              <a:spcBef>
                <a:spcPct val="20000"/>
              </a:spcBef>
              <a:spcAft>
                <a:spcPct val="20000"/>
              </a:spcAft>
              <a:buSzPct val="135000"/>
              <a:buFont typeface="Arial" pitchFamily="34" charset="0"/>
              <a:buChar char="•"/>
              <a:tabLst>
                <a:tab pos="173038" algn="l"/>
              </a:tabLst>
            </a:pPr>
            <a:endParaRPr lang="en-US" altLang="ja-JP" sz="800" spc="-60" dirty="0" smtClean="0">
              <a:solidFill>
                <a:schemeClr val="bg1"/>
              </a:solidFill>
            </a:endParaRPr>
          </a:p>
          <a:p>
            <a:pPr marL="173038" lvl="1" indent="-173038" fontAlgn="base">
              <a:lnSpc>
                <a:spcPct val="75000"/>
              </a:lnSpc>
              <a:spcBef>
                <a:spcPct val="20000"/>
              </a:spcBef>
              <a:spcAft>
                <a:spcPct val="20000"/>
              </a:spcAft>
              <a:buSzPct val="135000"/>
              <a:buFont typeface="Arial" pitchFamily="34" charset="0"/>
              <a:buChar char="•"/>
              <a:tabLst>
                <a:tab pos="173038" algn="l"/>
              </a:tabLst>
            </a:pPr>
            <a:r>
              <a:rPr lang="en-US" altLang="ja-JP" sz="1500" spc="-60" dirty="0" smtClean="0">
                <a:solidFill>
                  <a:schemeClr val="bg1"/>
                </a:solidFill>
              </a:rPr>
              <a:t>Gather and report security related events </a:t>
            </a:r>
          </a:p>
          <a:p>
            <a:pPr marL="173038" lvl="1" indent="-173038" fontAlgn="base">
              <a:lnSpc>
                <a:spcPct val="75000"/>
              </a:lnSpc>
              <a:spcBef>
                <a:spcPct val="20000"/>
              </a:spcBef>
              <a:spcAft>
                <a:spcPct val="20000"/>
              </a:spcAft>
              <a:buSzPct val="135000"/>
              <a:buFont typeface="Arial" pitchFamily="34" charset="0"/>
              <a:buChar char="•"/>
              <a:tabLst>
                <a:tab pos="173038" algn="l"/>
              </a:tabLst>
            </a:pPr>
            <a:endParaRPr lang="en-US" altLang="ja-JP" sz="800" spc="-60" dirty="0" smtClean="0">
              <a:solidFill>
                <a:schemeClr val="bg1"/>
              </a:solidFill>
            </a:endParaRPr>
          </a:p>
          <a:p>
            <a:pPr marL="173038" lvl="1" indent="-173038" fontAlgn="base">
              <a:lnSpc>
                <a:spcPct val="75000"/>
              </a:lnSpc>
              <a:spcBef>
                <a:spcPct val="20000"/>
              </a:spcBef>
              <a:spcAft>
                <a:spcPct val="20000"/>
              </a:spcAft>
              <a:buSzPct val="135000"/>
              <a:buFont typeface="Arial" pitchFamily="34" charset="0"/>
              <a:buChar char="•"/>
              <a:tabLst>
                <a:tab pos="173038" algn="l"/>
              </a:tabLst>
            </a:pPr>
            <a:r>
              <a:rPr lang="en-US" altLang="ja-JP" sz="1500" spc="-60" dirty="0" smtClean="0">
                <a:solidFill>
                  <a:schemeClr val="bg1"/>
                </a:solidFill>
              </a:rPr>
              <a:t>Manage identities and access and improve security in the data center</a:t>
            </a:r>
          </a:p>
        </p:txBody>
      </p:sp>
      <p:sp>
        <p:nvSpPr>
          <p:cNvPr id="37" name="Pentagon 36"/>
          <p:cNvSpPr/>
          <p:nvPr/>
        </p:nvSpPr>
        <p:spPr>
          <a:xfrm>
            <a:off x="371127" y="3117281"/>
            <a:ext cx="1544300" cy="1656737"/>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Key Capabilities</a:t>
            </a:r>
            <a:endParaRPr lang="en-US" altLang="zh-CN" spc="-110" dirty="0">
              <a:solidFill>
                <a:srgbClr val="FFFFFF"/>
              </a:solidFill>
              <a:latin typeface="+mj-lt"/>
            </a:endParaRPr>
          </a:p>
        </p:txBody>
      </p:sp>
      <p:sp>
        <p:nvSpPr>
          <p:cNvPr id="40" name="Rectangle 39"/>
          <p:cNvSpPr/>
          <p:nvPr/>
        </p:nvSpPr>
        <p:spPr bwMode="auto">
          <a:xfrm>
            <a:off x="382773" y="5507665"/>
            <a:ext cx="1860697" cy="37214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39" name="Picture 2" descr="Stewart_plainlogo"/>
          <p:cNvPicPr>
            <a:picLocks noChangeAspect="1" noChangeArrowheads="1"/>
          </p:cNvPicPr>
          <p:nvPr/>
        </p:nvPicPr>
        <p:blipFill>
          <a:blip r:embed="rId3"/>
          <a:srcRect/>
          <a:stretch>
            <a:fillRect/>
          </a:stretch>
        </p:blipFill>
        <p:spPr bwMode="auto">
          <a:xfrm>
            <a:off x="433905" y="5524759"/>
            <a:ext cx="1728787" cy="303212"/>
          </a:xfrm>
          <a:prstGeom prst="rect">
            <a:avLst/>
          </a:prstGeom>
          <a:noFill/>
          <a:ln w="9525">
            <a:noFill/>
            <a:miter lim="800000"/>
            <a:headEnd/>
            <a:tailEnd/>
          </a:ln>
        </p:spPr>
      </p:pic>
      <p:pic>
        <p:nvPicPr>
          <p:cNvPr id="16" name="Picture 2"/>
          <p:cNvPicPr>
            <a:picLocks noChangeAspect="1" noChangeArrowheads="1"/>
          </p:cNvPicPr>
          <p:nvPr/>
        </p:nvPicPr>
        <p:blipFill>
          <a:blip r:embed="rId4"/>
          <a:srcRect/>
          <a:stretch>
            <a:fillRect/>
          </a:stretch>
        </p:blipFill>
        <p:spPr bwMode="auto">
          <a:xfrm>
            <a:off x="6484811" y="1520255"/>
            <a:ext cx="2331930" cy="3167248"/>
          </a:xfrm>
          <a:prstGeom prst="rect">
            <a:avLst/>
          </a:prstGeom>
          <a:noFill/>
          <a:ln w="9525">
            <a:noFill/>
            <a:miter lim="800000"/>
            <a:headEnd/>
            <a:tailEnd/>
          </a:ln>
          <a:effectLst>
            <a:reflection blurRad="6350" stA="50000" endA="300" endPos="38500" dist="50800" dir="5400000" sy="-100000" algn="bl" rotWithShape="0"/>
          </a:effectLst>
          <a:scene3d>
            <a:camera prst="perspectiveContrastingLeftFacing">
              <a:rot lat="600000" lon="1800000" rev="21594000"/>
            </a:camera>
            <a:lightRig rig="threePt" dir="t"/>
          </a:scene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5" descr="Server-3U-Physical-Base"/>
          <p:cNvPicPr>
            <a:picLocks noChangeAspect="1" noChangeArrowheads="1"/>
          </p:cNvPicPr>
          <p:nvPr/>
        </p:nvPicPr>
        <p:blipFill>
          <a:blip r:embed="rId3"/>
          <a:srcRect/>
          <a:stretch>
            <a:fillRect/>
          </a:stretch>
        </p:blipFill>
        <p:spPr bwMode="auto">
          <a:xfrm>
            <a:off x="6110231" y="3379782"/>
            <a:ext cx="1252594" cy="936026"/>
          </a:xfrm>
          <a:prstGeom prst="rect">
            <a:avLst/>
          </a:prstGeom>
          <a:noFill/>
          <a:ln w="9525">
            <a:noFill/>
            <a:miter lim="800000"/>
            <a:headEnd/>
            <a:tailEnd/>
          </a:ln>
        </p:spPr>
      </p:pic>
      <p:sp>
        <p:nvSpPr>
          <p:cNvPr id="13" name="Freeform 5"/>
          <p:cNvSpPr>
            <a:spLocks noEditPoints="1"/>
          </p:cNvSpPr>
          <p:nvPr/>
        </p:nvSpPr>
        <p:spPr bwMode="auto">
          <a:xfrm>
            <a:off x="219555" y="1423687"/>
            <a:ext cx="8693014" cy="5052350"/>
          </a:xfrm>
          <a:prstGeom prst="roundRect">
            <a:avLst>
              <a:gd name="adj" fmla="val 447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 name="Rounded Rectangle 13"/>
          <p:cNvSpPr/>
          <p:nvPr/>
        </p:nvSpPr>
        <p:spPr>
          <a:xfrm>
            <a:off x="287806" y="1542327"/>
            <a:ext cx="4545451" cy="1316736"/>
          </a:xfrm>
          <a:prstGeom prst="roundRect">
            <a:avLst>
              <a:gd name="adj" fmla="val 0"/>
            </a:avLst>
          </a:prstGeom>
          <a:gradFill flip="none" rotWithShape="1">
            <a:gsLst>
              <a:gs pos="0">
                <a:schemeClr val="accent3">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6" name="Rectangle 15"/>
          <p:cNvSpPr/>
          <p:nvPr/>
        </p:nvSpPr>
        <p:spPr>
          <a:xfrm>
            <a:off x="1789044" y="1542327"/>
            <a:ext cx="5877280" cy="1319116"/>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83650" name="Rectangle 2"/>
          <p:cNvSpPr>
            <a:spLocks noGrp="1" noChangeArrowheads="1"/>
          </p:cNvSpPr>
          <p:nvPr>
            <p:ph type="title"/>
          </p:nvPr>
        </p:nvSpPr>
        <p:spPr>
          <a:xfrm>
            <a:off x="382588" y="276225"/>
            <a:ext cx="8413750" cy="941796"/>
          </a:xfrm>
        </p:spPr>
        <p:txBody>
          <a:bodyPr/>
          <a:lstStyle/>
          <a:p>
            <a:pPr>
              <a:defRPr/>
            </a:pPr>
            <a:r>
              <a:rPr lang="en-US" sz="4400" dirty="0" smtClean="0"/>
              <a:t>Data Protection and Recovery</a:t>
            </a:r>
            <a:r>
              <a:rPr lang="en-US" dirty="0" smtClean="0"/>
              <a:t/>
            </a:r>
            <a:br>
              <a:rPr lang="en-US" dirty="0" smtClean="0"/>
            </a:br>
            <a:r>
              <a:rPr sz="2300" smtClean="0">
                <a:solidFill>
                  <a:schemeClr val="accent2"/>
                </a:solidFill>
              </a:rPr>
              <a:t>Backup &amp; restore and business continuity through virtualization mgmt</a:t>
            </a:r>
            <a:endParaRPr lang="en-US" sz="2300" dirty="0" smtClean="0">
              <a:solidFill>
                <a:schemeClr val="accent2"/>
              </a:solidFill>
            </a:endParaRPr>
          </a:p>
        </p:txBody>
      </p:sp>
      <p:sp>
        <p:nvSpPr>
          <p:cNvPr id="18" name="Rounded Rectangle 17"/>
          <p:cNvSpPr/>
          <p:nvPr/>
        </p:nvSpPr>
        <p:spPr>
          <a:xfrm>
            <a:off x="290794" y="2887833"/>
            <a:ext cx="4083175" cy="2226428"/>
          </a:xfrm>
          <a:prstGeom prst="roundRect">
            <a:avLst>
              <a:gd name="adj" fmla="val 0"/>
            </a:avLst>
          </a:prstGeom>
          <a:gradFill flip="none" rotWithShape="1">
            <a:gsLst>
              <a:gs pos="0">
                <a:schemeClr val="accent1">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7" name="Rectangle 6"/>
          <p:cNvSpPr txBox="1">
            <a:spLocks noChangeArrowheads="1"/>
          </p:cNvSpPr>
          <p:nvPr/>
        </p:nvSpPr>
        <p:spPr>
          <a:xfrm>
            <a:off x="2000013" y="1710939"/>
            <a:ext cx="4083154" cy="1037207"/>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r>
              <a:rPr lang="en-US" altLang="ja-JP" sz="1500" spc="-80" dirty="0" smtClean="0">
                <a:solidFill>
                  <a:schemeClr val="bg1"/>
                </a:solidFill>
              </a:rPr>
              <a:t>High availability and business continuity needed to meet service levels and optimal uptime</a:t>
            </a:r>
          </a:p>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endParaRPr lang="en-US" altLang="ja-JP" sz="800" spc="-80" dirty="0" smtClean="0">
              <a:solidFill>
                <a:schemeClr val="bg1"/>
              </a:solidFill>
            </a:endParaRPr>
          </a:p>
          <a:p>
            <a:pPr marL="173038" marR="0" lvl="1" indent="-173038" fontAlgn="base">
              <a:lnSpc>
                <a:spcPct val="75000"/>
              </a:lnSpc>
              <a:spcBef>
                <a:spcPct val="20000"/>
              </a:spcBef>
              <a:spcAft>
                <a:spcPct val="20000"/>
              </a:spcAft>
              <a:buSzPct val="135000"/>
              <a:buFont typeface="Arial" pitchFamily="34" charset="0"/>
              <a:buChar char="•"/>
              <a:tabLst>
                <a:tab pos="173038" algn="l"/>
              </a:tabLst>
              <a:defRPr/>
            </a:pPr>
            <a:r>
              <a:rPr lang="en-US" altLang="ja-JP" sz="1500" spc="-80" dirty="0" smtClean="0">
                <a:solidFill>
                  <a:schemeClr val="bg1"/>
                </a:solidFill>
              </a:rPr>
              <a:t>Simple disaster recovery and backup &amp; restoration of data and information</a:t>
            </a:r>
          </a:p>
        </p:txBody>
      </p:sp>
      <p:sp>
        <p:nvSpPr>
          <p:cNvPr id="27" name="Pentagon 26"/>
          <p:cNvSpPr/>
          <p:nvPr/>
        </p:nvSpPr>
        <p:spPr>
          <a:xfrm>
            <a:off x="371127" y="1714969"/>
            <a:ext cx="1467612" cy="844242"/>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Challenges Addressed</a:t>
            </a:r>
          </a:p>
        </p:txBody>
      </p:sp>
      <p:sp>
        <p:nvSpPr>
          <p:cNvPr id="26" name="Rectangle 25"/>
          <p:cNvSpPr/>
          <p:nvPr/>
        </p:nvSpPr>
        <p:spPr>
          <a:xfrm>
            <a:off x="1789044" y="2887833"/>
            <a:ext cx="5877280" cy="2109469"/>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9" name="Pentagon 18"/>
          <p:cNvSpPr/>
          <p:nvPr/>
        </p:nvSpPr>
        <p:spPr>
          <a:xfrm>
            <a:off x="371127" y="3117281"/>
            <a:ext cx="1525050" cy="1656737"/>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Key Capabilities</a:t>
            </a:r>
            <a:endParaRPr lang="en-US" altLang="zh-CN" spc="-110" dirty="0">
              <a:solidFill>
                <a:srgbClr val="FFFFFF"/>
              </a:solidFill>
              <a:latin typeface="+mj-lt"/>
            </a:endParaRPr>
          </a:p>
        </p:txBody>
      </p:sp>
      <p:sp>
        <p:nvSpPr>
          <p:cNvPr id="21" name="Rectangle 7"/>
          <p:cNvSpPr>
            <a:spLocks noChangeArrowheads="1"/>
          </p:cNvSpPr>
          <p:nvPr/>
        </p:nvSpPr>
        <p:spPr bwMode="auto">
          <a:xfrm>
            <a:off x="1973163" y="3031959"/>
            <a:ext cx="3551337" cy="1648913"/>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173038" lvl="1" indent="-173038" fontAlgn="base">
              <a:lnSpc>
                <a:spcPct val="75000"/>
              </a:lnSpc>
              <a:spcBef>
                <a:spcPct val="20000"/>
              </a:spcBef>
              <a:spcAft>
                <a:spcPct val="20000"/>
              </a:spcAft>
              <a:buSzPct val="135000"/>
              <a:buFont typeface="Arial" pitchFamily="34" charset="0"/>
              <a:buChar char="•"/>
              <a:tabLst>
                <a:tab pos="173038" algn="l"/>
              </a:tabLst>
            </a:pPr>
            <a:r>
              <a:rPr lang="en-US" altLang="ja-JP" sz="1500" spc="-60" dirty="0" smtClean="0">
                <a:solidFill>
                  <a:schemeClr val="bg1"/>
                </a:solidFill>
              </a:rPr>
              <a:t>Dynamically replicate and move virtual machines and applications to distribute workloads in the event of an outage</a:t>
            </a:r>
          </a:p>
          <a:p>
            <a:pPr marL="173038" lvl="1" indent="-173038" fontAlgn="base">
              <a:lnSpc>
                <a:spcPct val="75000"/>
              </a:lnSpc>
              <a:spcBef>
                <a:spcPct val="20000"/>
              </a:spcBef>
              <a:spcAft>
                <a:spcPct val="20000"/>
              </a:spcAft>
              <a:buSzPct val="135000"/>
              <a:buFont typeface="Arial" pitchFamily="34" charset="0"/>
              <a:buChar char="•"/>
              <a:tabLst>
                <a:tab pos="173038" algn="l"/>
              </a:tabLst>
            </a:pPr>
            <a:endParaRPr lang="en-US" altLang="ja-JP" sz="800" spc="-60" dirty="0" smtClean="0">
              <a:solidFill>
                <a:schemeClr val="bg1"/>
              </a:solidFill>
            </a:endParaRPr>
          </a:p>
          <a:p>
            <a:pPr marL="173038" lvl="1" indent="-173038" fontAlgn="base">
              <a:lnSpc>
                <a:spcPct val="75000"/>
              </a:lnSpc>
              <a:spcBef>
                <a:spcPct val="20000"/>
              </a:spcBef>
              <a:spcAft>
                <a:spcPct val="20000"/>
              </a:spcAft>
              <a:buSzPct val="135000"/>
              <a:buFont typeface="Arial" pitchFamily="34" charset="0"/>
              <a:buChar char="•"/>
              <a:tabLst>
                <a:tab pos="173038" algn="l"/>
              </a:tabLst>
            </a:pPr>
            <a:r>
              <a:rPr lang="en-US" altLang="ja-JP" sz="1500" spc="-60" dirty="0" smtClean="0">
                <a:solidFill>
                  <a:schemeClr val="bg1"/>
                </a:solidFill>
              </a:rPr>
              <a:t>Recover and restore the physical and virtual environments in the data center through continuous data protection</a:t>
            </a:r>
            <a:endParaRPr lang="en-US" altLang="ja-JP" sz="1500" spc="-60" dirty="0" smtClean="0">
              <a:solidFill>
                <a:schemeClr val="bg1"/>
              </a:solidFill>
              <a:latin typeface="+mj-lt"/>
            </a:endParaRPr>
          </a:p>
          <a:p>
            <a:pPr marL="173038" lvl="1" indent="-173038" fontAlgn="base">
              <a:lnSpc>
                <a:spcPct val="75000"/>
              </a:lnSpc>
              <a:spcBef>
                <a:spcPct val="20000"/>
              </a:spcBef>
              <a:spcAft>
                <a:spcPct val="20000"/>
              </a:spcAft>
              <a:buSzPct val="135000"/>
              <a:buFont typeface="Arial" pitchFamily="34" charset="0"/>
              <a:buChar char="•"/>
              <a:tabLst>
                <a:tab pos="173038" algn="l"/>
              </a:tabLst>
            </a:pPr>
            <a:endParaRPr lang="en-US" altLang="ja-JP" sz="1500" spc="-60" dirty="0">
              <a:solidFill>
                <a:schemeClr val="bg1"/>
              </a:solidFill>
              <a:latin typeface="+mj-lt"/>
            </a:endParaRPr>
          </a:p>
        </p:txBody>
      </p:sp>
      <p:sp>
        <p:nvSpPr>
          <p:cNvPr id="20" name="Rounded Rectangle 19"/>
          <p:cNvSpPr/>
          <p:nvPr/>
        </p:nvSpPr>
        <p:spPr>
          <a:xfrm rot="10800000">
            <a:off x="283322" y="4922874"/>
            <a:ext cx="8591736" cy="1497728"/>
          </a:xfrm>
          <a:prstGeom prst="roundRect">
            <a:avLst>
              <a:gd name="adj" fmla="val 991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16200000" scaled="1"/>
            <a:tileRect/>
          </a:gradFill>
          <a:ln w="19050" cap="flat" cmpd="thickThin" algn="ctr">
            <a:noFill/>
            <a:prstDash val="solid"/>
          </a:ln>
          <a:effectLst/>
        </p:spPr>
      </p:sp>
      <p:sp>
        <p:nvSpPr>
          <p:cNvPr id="23" name="Rectangle 8"/>
          <p:cNvSpPr>
            <a:spLocks noChangeArrowheads="1"/>
          </p:cNvSpPr>
          <p:nvPr/>
        </p:nvSpPr>
        <p:spPr bwMode="auto">
          <a:xfrm>
            <a:off x="2580640" y="5325735"/>
            <a:ext cx="6106160" cy="918713"/>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75000"/>
              </a:lnSpc>
              <a:spcBef>
                <a:spcPct val="20000"/>
              </a:spcBef>
              <a:spcAft>
                <a:spcPct val="20000"/>
              </a:spcAft>
              <a:buSzPct val="135000"/>
            </a:pPr>
            <a:r>
              <a:rPr lang="en-US" altLang="ja-JP" sz="1600" i="1" spc="-100" dirty="0" smtClean="0">
                <a:solidFill>
                  <a:schemeClr val="accent1"/>
                </a:solidFill>
                <a:latin typeface="+mj-lt"/>
                <a:ea typeface="ＭＳ Ｐゴシック" pitchFamily="34" charset="-128"/>
              </a:rPr>
              <a:t>“</a:t>
            </a:r>
            <a:r>
              <a:rPr lang="en-US" altLang="ja-JP" sz="1600" i="1" spc="-100" dirty="0" smtClean="0">
                <a:solidFill>
                  <a:schemeClr val="accent1"/>
                </a:solidFill>
                <a:ea typeface="ＭＳ Ｐゴシック" pitchFamily="34" charset="-128"/>
              </a:rPr>
              <a:t>We really liked the looks of [System Center] for three key reasons, its disk-to-disk-to-tape design, the fact that we could eliminate full backups altogether and simply take snapshots, and its disaster recovery features.”</a:t>
            </a:r>
            <a:endParaRPr lang="en-US" altLang="ja-JP" sz="1600" i="1" spc="-100" dirty="0">
              <a:solidFill>
                <a:schemeClr val="accent1"/>
              </a:solidFill>
              <a:ea typeface="ＭＳ Ｐゴシック" pitchFamily="34" charset="-128"/>
            </a:endParaRPr>
          </a:p>
          <a:p>
            <a:pPr algn="r" defTabSz="1096963" rtl="0" eaLnBrk="0" fontAlgn="base" hangingPunct="0">
              <a:lnSpc>
                <a:spcPct val="75000"/>
              </a:lnSpc>
              <a:spcBef>
                <a:spcPct val="20000"/>
              </a:spcBef>
              <a:spcAft>
                <a:spcPct val="20000"/>
              </a:spcAft>
              <a:buSzPct val="135000"/>
            </a:pPr>
            <a:r>
              <a:rPr lang="en-US" altLang="ja-JP" sz="1400" i="1" kern="1200" spc="-100" dirty="0" smtClean="0">
                <a:solidFill>
                  <a:schemeClr val="bg1"/>
                </a:solidFill>
                <a:latin typeface="Segoe" pitchFamily="34" charset="0"/>
                <a:ea typeface="ＭＳ Ｐゴシック" pitchFamily="34" charset="-128"/>
                <a:cs typeface="+mn-cs"/>
              </a:rPr>
              <a:t>Ed Olson, Lead Windows Infrastructure Engineer, AutoNation</a:t>
            </a:r>
            <a:endParaRPr lang="en-US" altLang="ja-JP" sz="1400" i="1" kern="1200" spc="-100" dirty="0">
              <a:solidFill>
                <a:schemeClr val="bg1"/>
              </a:solidFill>
              <a:latin typeface="Segoe" pitchFamily="34" charset="0"/>
              <a:ea typeface="ＭＳ Ｐゴシック" pitchFamily="34" charset="-128"/>
              <a:cs typeface="+mn-cs"/>
            </a:endParaRPr>
          </a:p>
        </p:txBody>
      </p:sp>
      <p:sp>
        <p:nvSpPr>
          <p:cNvPr id="28" name="Rectangle 27"/>
          <p:cNvSpPr/>
          <p:nvPr/>
        </p:nvSpPr>
        <p:spPr bwMode="auto">
          <a:xfrm>
            <a:off x="382773" y="5507665"/>
            <a:ext cx="1860697" cy="37214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3074" name="Picture 2"/>
          <p:cNvPicPr>
            <a:picLocks noChangeAspect="1" noChangeArrowheads="1"/>
          </p:cNvPicPr>
          <p:nvPr/>
        </p:nvPicPr>
        <p:blipFill>
          <a:blip r:embed="rId4"/>
          <a:srcRect/>
          <a:stretch>
            <a:fillRect/>
          </a:stretch>
        </p:blipFill>
        <p:spPr bwMode="auto">
          <a:xfrm>
            <a:off x="414891" y="5551334"/>
            <a:ext cx="1764783" cy="275307"/>
          </a:xfrm>
          <a:prstGeom prst="rect">
            <a:avLst/>
          </a:prstGeom>
          <a:noFill/>
          <a:ln w="9525">
            <a:noFill/>
            <a:miter lim="800000"/>
            <a:headEnd/>
            <a:tailEnd/>
          </a:ln>
          <a:effectLst/>
        </p:spPr>
      </p:pic>
      <p:pic>
        <p:nvPicPr>
          <p:cNvPr id="24" name="Picture 55" descr="File-Virtual-Server"/>
          <p:cNvPicPr>
            <a:picLocks noChangeAspect="1" noChangeArrowheads="1"/>
          </p:cNvPicPr>
          <p:nvPr/>
        </p:nvPicPr>
        <p:blipFill>
          <a:blip r:embed="rId5"/>
          <a:srcRect/>
          <a:stretch>
            <a:fillRect/>
          </a:stretch>
        </p:blipFill>
        <p:spPr bwMode="auto">
          <a:xfrm>
            <a:off x="8127339" y="2094741"/>
            <a:ext cx="354674" cy="469967"/>
          </a:xfrm>
          <a:prstGeom prst="rect">
            <a:avLst/>
          </a:prstGeom>
          <a:noFill/>
          <a:ln w="9525">
            <a:noFill/>
            <a:miter lim="800000"/>
            <a:headEnd/>
            <a:tailEnd/>
          </a:ln>
        </p:spPr>
      </p:pic>
      <p:pic>
        <p:nvPicPr>
          <p:cNvPr id="25" name="Picture 56" descr="File-Virtual-Server"/>
          <p:cNvPicPr>
            <a:picLocks noChangeAspect="1" noChangeArrowheads="1"/>
          </p:cNvPicPr>
          <p:nvPr/>
        </p:nvPicPr>
        <p:blipFill>
          <a:blip r:embed="rId5"/>
          <a:srcRect/>
          <a:stretch>
            <a:fillRect/>
          </a:stretch>
        </p:blipFill>
        <p:spPr bwMode="auto">
          <a:xfrm>
            <a:off x="8051139" y="2085216"/>
            <a:ext cx="354674" cy="469967"/>
          </a:xfrm>
          <a:prstGeom prst="rect">
            <a:avLst/>
          </a:prstGeom>
          <a:noFill/>
          <a:ln w="9525">
            <a:noFill/>
            <a:miter lim="800000"/>
            <a:headEnd/>
            <a:tailEnd/>
          </a:ln>
        </p:spPr>
      </p:pic>
      <p:pic>
        <p:nvPicPr>
          <p:cNvPr id="29" name="Picture 56" descr="File-Virtual-Server"/>
          <p:cNvPicPr>
            <a:picLocks noChangeAspect="1" noChangeArrowheads="1"/>
          </p:cNvPicPr>
          <p:nvPr/>
        </p:nvPicPr>
        <p:blipFill>
          <a:blip r:embed="rId5"/>
          <a:srcRect/>
          <a:stretch>
            <a:fillRect/>
          </a:stretch>
        </p:blipFill>
        <p:spPr bwMode="auto">
          <a:xfrm>
            <a:off x="8070189" y="2113791"/>
            <a:ext cx="354674" cy="469967"/>
          </a:xfrm>
          <a:prstGeom prst="rect">
            <a:avLst/>
          </a:prstGeom>
          <a:noFill/>
          <a:ln w="9525">
            <a:noFill/>
            <a:miter lim="800000"/>
            <a:headEnd/>
            <a:tailEnd/>
          </a:ln>
        </p:spPr>
      </p:pic>
      <p:pic>
        <p:nvPicPr>
          <p:cNvPr id="30" name="Picture 49" descr="File-Virtual-Server"/>
          <p:cNvPicPr>
            <a:picLocks noChangeAspect="1" noChangeArrowheads="1"/>
          </p:cNvPicPr>
          <p:nvPr/>
        </p:nvPicPr>
        <p:blipFill>
          <a:blip r:embed="rId5"/>
          <a:srcRect/>
          <a:stretch>
            <a:fillRect/>
          </a:stretch>
        </p:blipFill>
        <p:spPr bwMode="auto">
          <a:xfrm>
            <a:off x="6524004" y="3400967"/>
            <a:ext cx="354674" cy="469967"/>
          </a:xfrm>
          <a:prstGeom prst="rect">
            <a:avLst/>
          </a:prstGeom>
          <a:noFill/>
          <a:ln w="9525">
            <a:noFill/>
            <a:miter lim="800000"/>
            <a:headEnd/>
            <a:tailEnd/>
          </a:ln>
        </p:spPr>
      </p:pic>
      <p:pic>
        <p:nvPicPr>
          <p:cNvPr id="31" name="Picture 50" descr="File-Virtual-Server"/>
          <p:cNvPicPr>
            <a:picLocks noChangeAspect="1" noChangeArrowheads="1"/>
          </p:cNvPicPr>
          <p:nvPr/>
        </p:nvPicPr>
        <p:blipFill>
          <a:blip r:embed="rId5"/>
          <a:srcRect/>
          <a:stretch>
            <a:fillRect/>
          </a:stretch>
        </p:blipFill>
        <p:spPr bwMode="auto">
          <a:xfrm>
            <a:off x="6524004" y="3400967"/>
            <a:ext cx="354674" cy="469967"/>
          </a:xfrm>
          <a:prstGeom prst="rect">
            <a:avLst/>
          </a:prstGeom>
          <a:noFill/>
          <a:ln w="9525">
            <a:noFill/>
            <a:miter lim="800000"/>
            <a:headEnd/>
            <a:tailEnd/>
          </a:ln>
        </p:spPr>
      </p:pic>
      <p:pic>
        <p:nvPicPr>
          <p:cNvPr id="32" name="Picture 49" descr="File-Virtual-Server"/>
          <p:cNvPicPr>
            <a:picLocks noChangeAspect="1" noChangeArrowheads="1"/>
          </p:cNvPicPr>
          <p:nvPr/>
        </p:nvPicPr>
        <p:blipFill>
          <a:blip r:embed="rId5"/>
          <a:srcRect/>
          <a:stretch>
            <a:fillRect/>
          </a:stretch>
        </p:blipFill>
        <p:spPr bwMode="auto">
          <a:xfrm>
            <a:off x="6581154" y="3361280"/>
            <a:ext cx="354674" cy="469967"/>
          </a:xfrm>
          <a:prstGeom prst="rect">
            <a:avLst/>
          </a:prstGeom>
          <a:noFill/>
          <a:ln w="9525">
            <a:noFill/>
            <a:miter lim="800000"/>
            <a:headEnd/>
            <a:tailEnd/>
          </a:ln>
        </p:spPr>
      </p:pic>
      <p:grpSp>
        <p:nvGrpSpPr>
          <p:cNvPr id="2" name="Group 50"/>
          <p:cNvGrpSpPr>
            <a:grpSpLocks/>
          </p:cNvGrpSpPr>
          <p:nvPr/>
        </p:nvGrpSpPr>
        <p:grpSpPr bwMode="auto">
          <a:xfrm>
            <a:off x="6121668" y="2796575"/>
            <a:ext cx="1252594" cy="1524217"/>
            <a:chOff x="3648" y="786"/>
            <a:chExt cx="1186" cy="1444"/>
          </a:xfrm>
        </p:grpSpPr>
        <p:pic>
          <p:nvPicPr>
            <p:cNvPr id="35" name="Picture 45" descr="Server-3U-Physical-Base"/>
            <p:cNvPicPr>
              <a:picLocks noChangeAspect="1" noChangeArrowheads="1"/>
            </p:cNvPicPr>
            <p:nvPr/>
          </p:nvPicPr>
          <p:blipFill>
            <a:blip r:embed="rId3"/>
            <a:srcRect/>
            <a:stretch>
              <a:fillRect/>
            </a:stretch>
          </p:blipFill>
          <p:spPr bwMode="auto">
            <a:xfrm>
              <a:off x="3648" y="1344"/>
              <a:ext cx="1186" cy="886"/>
            </a:xfrm>
            <a:prstGeom prst="rect">
              <a:avLst/>
            </a:prstGeom>
            <a:noFill/>
            <a:ln w="9525">
              <a:noFill/>
              <a:miter lim="800000"/>
              <a:headEnd/>
              <a:tailEnd/>
            </a:ln>
          </p:spPr>
        </p:pic>
        <p:pic>
          <p:nvPicPr>
            <p:cNvPr id="36" name="Picture 49" descr="Servers-3-Virtual"/>
            <p:cNvPicPr>
              <a:picLocks noChangeAspect="1" noChangeArrowheads="1"/>
            </p:cNvPicPr>
            <p:nvPr/>
          </p:nvPicPr>
          <p:blipFill>
            <a:blip r:embed="rId6"/>
            <a:srcRect/>
            <a:stretch>
              <a:fillRect/>
            </a:stretch>
          </p:blipFill>
          <p:spPr bwMode="auto">
            <a:xfrm>
              <a:off x="3660" y="786"/>
              <a:ext cx="1147" cy="1440"/>
            </a:xfrm>
            <a:prstGeom prst="rect">
              <a:avLst/>
            </a:prstGeom>
            <a:noFill/>
            <a:ln w="9525">
              <a:noFill/>
              <a:miter lim="800000"/>
              <a:headEnd/>
              <a:tailEnd/>
            </a:ln>
          </p:spPr>
        </p:pic>
      </p:grpSp>
      <p:pic>
        <p:nvPicPr>
          <p:cNvPr id="37" name="Picture 57" descr="\\.PSF\Parallels Share\Smoke.png"/>
          <p:cNvPicPr>
            <a:picLocks noChangeAspect="1" noChangeArrowheads="1"/>
          </p:cNvPicPr>
          <p:nvPr/>
        </p:nvPicPr>
        <p:blipFill>
          <a:blip r:embed="rId7"/>
          <a:srcRect/>
          <a:stretch>
            <a:fillRect/>
          </a:stretch>
        </p:blipFill>
        <p:spPr bwMode="auto">
          <a:xfrm>
            <a:off x="5898650" y="2608986"/>
            <a:ext cx="1100716" cy="1627052"/>
          </a:xfrm>
          <a:prstGeom prst="rect">
            <a:avLst/>
          </a:prstGeom>
          <a:noFill/>
          <a:ln w="9525">
            <a:noFill/>
            <a:miter lim="800000"/>
            <a:headEnd/>
            <a:tailEnd/>
          </a:ln>
          <a:effectLst>
            <a:outerShdw blurRad="88900" dir="7380000" sx="148000" sy="148000" algn="ctr" rotWithShape="0">
              <a:schemeClr val="tx1">
                <a:lumMod val="85000"/>
              </a:schemeClr>
            </a:outerShdw>
          </a:effectLst>
        </p:spPr>
      </p:pic>
      <p:pic>
        <p:nvPicPr>
          <p:cNvPr id="38" name="Picture 90" descr="Server-3U-Physical-Base-Off"/>
          <p:cNvPicPr>
            <a:picLocks noChangeAspect="1" noChangeArrowheads="1"/>
          </p:cNvPicPr>
          <p:nvPr/>
        </p:nvPicPr>
        <p:blipFill>
          <a:blip r:embed="rId8"/>
          <a:srcRect/>
          <a:stretch>
            <a:fillRect/>
          </a:stretch>
        </p:blipFill>
        <p:spPr bwMode="auto">
          <a:xfrm>
            <a:off x="7722209" y="4016603"/>
            <a:ext cx="1238915" cy="925278"/>
          </a:xfrm>
          <a:prstGeom prst="rect">
            <a:avLst/>
          </a:prstGeom>
          <a:noFill/>
          <a:ln w="9525">
            <a:noFill/>
            <a:miter lim="800000"/>
            <a:headEnd/>
            <a:tailEnd/>
          </a:ln>
        </p:spPr>
      </p:pic>
      <p:sp>
        <p:nvSpPr>
          <p:cNvPr id="39" name="Rectangle 38"/>
          <p:cNvSpPr>
            <a:spLocks noChangeArrowheads="1"/>
          </p:cNvSpPr>
          <p:nvPr/>
        </p:nvSpPr>
        <p:spPr bwMode="auto">
          <a:xfrm>
            <a:off x="6242218" y="4205069"/>
            <a:ext cx="1101858" cy="253916"/>
          </a:xfrm>
          <a:prstGeom prst="rect">
            <a:avLst/>
          </a:prstGeom>
          <a:noFill/>
          <a:ln w="9525">
            <a:noFill/>
            <a:miter lim="800000"/>
            <a:headEnd/>
            <a:tailEnd/>
          </a:ln>
          <a:effectLst/>
        </p:spPr>
        <p:txBody>
          <a:bodyPr wrap="square">
            <a:spAutoFit/>
          </a:bodyPr>
          <a:lstStyle/>
          <a:p>
            <a:pPr>
              <a:buFontTx/>
              <a:buNone/>
              <a:defRPr/>
            </a:pPr>
            <a:r>
              <a:rPr lang="en-US" sz="1050" b="1" dirty="0" smtClean="0">
                <a:solidFill>
                  <a:schemeClr val="bg1"/>
                </a:solidFill>
                <a:latin typeface="+mj-lt"/>
              </a:rPr>
              <a:t>Data Center A</a:t>
            </a:r>
            <a:endParaRPr lang="en-US" sz="1050" b="1" dirty="0">
              <a:solidFill>
                <a:schemeClr val="bg1"/>
              </a:solidFill>
              <a:latin typeface="+mj-lt"/>
            </a:endParaRPr>
          </a:p>
        </p:txBody>
      </p:sp>
      <p:pic>
        <p:nvPicPr>
          <p:cNvPr id="42" name="Picture 49" descr="Servers-3-Virtual"/>
          <p:cNvPicPr>
            <a:picLocks noChangeAspect="1" noChangeArrowheads="1"/>
          </p:cNvPicPr>
          <p:nvPr/>
        </p:nvPicPr>
        <p:blipFill>
          <a:blip r:embed="rId6"/>
          <a:srcRect/>
          <a:stretch>
            <a:fillRect/>
          </a:stretch>
        </p:blipFill>
        <p:spPr bwMode="auto">
          <a:xfrm>
            <a:off x="7702479" y="3437056"/>
            <a:ext cx="1211557" cy="1520309"/>
          </a:xfrm>
          <a:prstGeom prst="rect">
            <a:avLst/>
          </a:prstGeom>
          <a:noFill/>
          <a:ln w="9525">
            <a:noFill/>
            <a:miter lim="800000"/>
            <a:headEnd/>
            <a:tailEnd/>
          </a:ln>
        </p:spPr>
      </p:pic>
      <p:sp>
        <p:nvSpPr>
          <p:cNvPr id="40" name="Rectangle 39"/>
          <p:cNvSpPr>
            <a:spLocks noChangeArrowheads="1"/>
          </p:cNvSpPr>
          <p:nvPr/>
        </p:nvSpPr>
        <p:spPr bwMode="auto">
          <a:xfrm>
            <a:off x="7794852" y="4779277"/>
            <a:ext cx="1195144" cy="253916"/>
          </a:xfrm>
          <a:prstGeom prst="rect">
            <a:avLst/>
          </a:prstGeom>
          <a:noFill/>
          <a:ln w="9525">
            <a:noFill/>
            <a:miter lim="800000"/>
            <a:headEnd/>
            <a:tailEnd/>
          </a:ln>
          <a:effectLst/>
        </p:spPr>
        <p:txBody>
          <a:bodyPr wrap="square">
            <a:spAutoFit/>
          </a:bodyPr>
          <a:lstStyle/>
          <a:p>
            <a:pPr>
              <a:buFontTx/>
              <a:buNone/>
              <a:defRPr/>
            </a:pPr>
            <a:r>
              <a:rPr lang="en-US" sz="1050" b="1" dirty="0" smtClean="0">
                <a:solidFill>
                  <a:schemeClr val="bg1"/>
                </a:solidFill>
                <a:latin typeface="+mj-lt"/>
              </a:rPr>
              <a:t>Data Center </a:t>
            </a:r>
            <a:r>
              <a:rPr lang="en-US" sz="1050" b="1" dirty="0">
                <a:solidFill>
                  <a:schemeClr val="bg1"/>
                </a:solidFill>
                <a:latin typeface="+mj-lt"/>
              </a:rPr>
              <a:t>B</a:t>
            </a:r>
          </a:p>
        </p:txBody>
      </p:sp>
      <p:pic>
        <p:nvPicPr>
          <p:cNvPr id="43" name="Picture 45" descr="Server-3U-Physical-Base"/>
          <p:cNvPicPr>
            <a:picLocks noChangeAspect="1" noChangeArrowheads="1"/>
          </p:cNvPicPr>
          <p:nvPr/>
        </p:nvPicPr>
        <p:blipFill>
          <a:blip r:embed="rId3"/>
          <a:srcRect/>
          <a:stretch>
            <a:fillRect/>
          </a:stretch>
        </p:blipFill>
        <p:spPr bwMode="auto">
          <a:xfrm>
            <a:off x="7623002" y="1908721"/>
            <a:ext cx="1252594" cy="936026"/>
          </a:xfrm>
          <a:prstGeom prst="rect">
            <a:avLst/>
          </a:prstGeom>
          <a:noFill/>
          <a:ln w="9525">
            <a:noFill/>
            <a:miter lim="800000"/>
            <a:headEnd/>
            <a:tailEnd/>
          </a:ln>
        </p:spPr>
      </p:pic>
      <p:sp>
        <p:nvSpPr>
          <p:cNvPr id="44" name="Rectangle 40"/>
          <p:cNvSpPr>
            <a:spLocks noChangeArrowheads="1"/>
          </p:cNvSpPr>
          <p:nvPr/>
        </p:nvSpPr>
        <p:spPr bwMode="auto">
          <a:xfrm>
            <a:off x="7531698" y="1584529"/>
            <a:ext cx="1612302" cy="253916"/>
          </a:xfrm>
          <a:prstGeom prst="rect">
            <a:avLst/>
          </a:prstGeom>
          <a:noFill/>
          <a:ln w="9525">
            <a:noFill/>
            <a:miter lim="800000"/>
            <a:headEnd/>
            <a:tailEnd/>
          </a:ln>
          <a:effectLst/>
        </p:spPr>
        <p:txBody>
          <a:bodyPr wrap="square">
            <a:spAutoFit/>
          </a:bodyPr>
          <a:lstStyle/>
          <a:p>
            <a:pPr>
              <a:buFontTx/>
              <a:buNone/>
              <a:defRPr/>
            </a:pPr>
            <a:r>
              <a:rPr lang="en-US" sz="1050" b="1" dirty="0" smtClean="0">
                <a:solidFill>
                  <a:schemeClr val="bg1"/>
                </a:solidFill>
                <a:latin typeface="+mj-lt"/>
              </a:rPr>
              <a:t>Backup and Restore</a:t>
            </a:r>
            <a:endParaRPr lang="en-US" sz="1050" b="1" dirty="0">
              <a:solidFill>
                <a:schemeClr val="bg1"/>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par>
                          <p:cTn id="39" fill="hold">
                            <p:stCondLst>
                              <p:cond delay="1000"/>
                            </p:stCondLst>
                            <p:childTnLst>
                              <p:par>
                                <p:cTn id="40" presetID="56" presetClass="path" presetSubtype="0" fill="hold" nodeType="afterEffect">
                                  <p:stCondLst>
                                    <p:cond delay="0"/>
                                  </p:stCondLst>
                                  <p:childTnLst>
                                    <p:animMotion origin="layout" path="M 0.00972 -0.10533 L 0.15434 -0.19306 " pathEditMode="relative" rAng="0" ptsTypes="AA">
                                      <p:cBhvr>
                                        <p:cTn id="41" dur="2000" fill="hold"/>
                                        <p:tgtEl>
                                          <p:spTgt spid="32"/>
                                        </p:tgtEl>
                                        <p:attrNameLst>
                                          <p:attrName>ppt_x</p:attrName>
                                          <p:attrName>ppt_y</p:attrName>
                                        </p:attrNameLst>
                                      </p:cBhvr>
                                      <p:rCtr x="72" y="-44"/>
                                    </p:animMotion>
                                  </p:childTnLst>
                                  <p:subTnLst>
                                    <p:set>
                                      <p:cBhvr override="childStyle">
                                        <p:cTn dur="1" fill="hold" display="0" masterRel="sameClick" afterEffect="1">
                                          <p:stCondLst>
                                            <p:cond evt="end" delay="0">
                                              <p:tn val="40"/>
                                            </p:cond>
                                          </p:stCondLst>
                                        </p:cTn>
                                        <p:tgtEl>
                                          <p:spTgt spid="32"/>
                                        </p:tgtEl>
                                        <p:attrNameLst>
                                          <p:attrName>style.visibility</p:attrName>
                                        </p:attrNameLst>
                                      </p:cBhvr>
                                      <p:to>
                                        <p:strVal val="hidden"/>
                                      </p:to>
                                    </p:set>
                                  </p:subTnLst>
                                </p:cTn>
                              </p:par>
                            </p:childTnLst>
                          </p:cTn>
                        </p:par>
                        <p:par>
                          <p:cTn id="42" fill="hold">
                            <p:stCondLst>
                              <p:cond delay="3000"/>
                            </p:stCondLst>
                            <p:childTnLst>
                              <p:par>
                                <p:cTn id="43" presetID="56" presetClass="path" presetSubtype="0" fill="hold" nodeType="afterEffect">
                                  <p:stCondLst>
                                    <p:cond delay="0"/>
                                  </p:stCondLst>
                                  <p:childTnLst>
                                    <p:animMotion origin="layout" path="M 0.01597 -0.11968 L 0.16059 -0.19885 " pathEditMode="relative" rAng="0" ptsTypes="AA">
                                      <p:cBhvr>
                                        <p:cTn id="44" dur="2000" fill="hold"/>
                                        <p:tgtEl>
                                          <p:spTgt spid="30"/>
                                        </p:tgtEl>
                                        <p:attrNameLst>
                                          <p:attrName>ppt_x</p:attrName>
                                          <p:attrName>ppt_y</p:attrName>
                                        </p:attrNameLst>
                                      </p:cBhvr>
                                      <p:rCtr x="72" y="-40"/>
                                    </p:animMotion>
                                  </p:childTnLst>
                                  <p:subTnLst>
                                    <p:set>
                                      <p:cBhvr override="childStyle">
                                        <p:cTn dur="1" fill="hold" display="0" masterRel="sameClick" afterEffect="1">
                                          <p:stCondLst>
                                            <p:cond evt="end" delay="0">
                                              <p:tn val="43"/>
                                            </p:cond>
                                          </p:stCondLst>
                                        </p:cTn>
                                        <p:tgtEl>
                                          <p:spTgt spid="30"/>
                                        </p:tgtEl>
                                        <p:attrNameLst>
                                          <p:attrName>style.visibility</p:attrName>
                                        </p:attrNameLst>
                                      </p:cBhvr>
                                      <p:to>
                                        <p:strVal val="hidden"/>
                                      </p:to>
                                    </p:set>
                                  </p:subTnLst>
                                </p:cTn>
                              </p:par>
                            </p:childTnLst>
                          </p:cTn>
                        </p:par>
                        <p:par>
                          <p:cTn id="45" fill="hold">
                            <p:stCondLst>
                              <p:cond delay="5000"/>
                            </p:stCondLst>
                            <p:childTnLst>
                              <p:par>
                                <p:cTn id="46" presetID="56" presetClass="path" presetSubtype="0" fill="hold" nodeType="afterEffect">
                                  <p:stCondLst>
                                    <p:cond delay="0"/>
                                  </p:stCondLst>
                                  <p:childTnLst>
                                    <p:animMotion origin="layout" path="M 0.01701 -0.11968 L 0.16059 -0.19885 " pathEditMode="relative" rAng="0" ptsTypes="AA">
                                      <p:cBhvr>
                                        <p:cTn id="47" dur="2000" fill="hold"/>
                                        <p:tgtEl>
                                          <p:spTgt spid="31"/>
                                        </p:tgtEl>
                                        <p:attrNameLst>
                                          <p:attrName>ppt_x</p:attrName>
                                          <p:attrName>ppt_y</p:attrName>
                                        </p:attrNameLst>
                                      </p:cBhvr>
                                      <p:rCtr x="72" y="-40"/>
                                    </p:animMotion>
                                  </p:childTnLst>
                                  <p:subTnLst>
                                    <p:set>
                                      <p:cBhvr override="childStyle">
                                        <p:cTn dur="1" fill="hold" display="0" masterRel="sameClick" afterEffect="1">
                                          <p:stCondLst>
                                            <p:cond evt="end" delay="0">
                                              <p:tn val="46"/>
                                            </p:cond>
                                          </p:stCondLst>
                                        </p:cTn>
                                        <p:tgtEl>
                                          <p:spTgt spid="31"/>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2"/>
                                        </p:tgtEl>
                                      </p:cBhvr>
                                    </p:animEffect>
                                    <p:set>
                                      <p:cBhvr>
                                        <p:cTn id="52" dur="1" fill="hold">
                                          <p:stCondLst>
                                            <p:cond delay="999"/>
                                          </p:stCondLst>
                                        </p:cTn>
                                        <p:tgtEl>
                                          <p:spTgt spid="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childTnLst>
                                </p:cTn>
                              </p:par>
                            </p:childTnLst>
                          </p:cTn>
                        </p:par>
                        <p:par>
                          <p:cTn id="56" fill="hold">
                            <p:stCondLst>
                              <p:cond delay="1000"/>
                            </p:stCondLst>
                            <p:childTnLst>
                              <p:par>
                                <p:cTn id="57" presetID="35" presetClass="path" presetSubtype="0" fill="hold" nodeType="afterEffect">
                                  <p:stCondLst>
                                    <p:cond delay="0"/>
                                  </p:stCondLst>
                                  <p:childTnLst>
                                    <p:animMotion origin="layout" path="M -0.01475 -0.00856 L -0.02395 0.24422 " pathEditMode="relative" rAng="0" ptsTypes="AA">
                                      <p:cBhvr>
                                        <p:cTn id="58" dur="1000" fill="hold"/>
                                        <p:tgtEl>
                                          <p:spTgt spid="24"/>
                                        </p:tgtEl>
                                        <p:attrNameLst>
                                          <p:attrName>ppt_x</p:attrName>
                                          <p:attrName>ppt_y</p:attrName>
                                        </p:attrNameLst>
                                      </p:cBhvr>
                                      <p:rCtr x="-5" y="126"/>
                                    </p:animMotion>
                                  </p:childTnLst>
                                  <p:subTnLst>
                                    <p:set>
                                      <p:cBhvr override="childStyle">
                                        <p:cTn dur="1" fill="hold" display="0" masterRel="sameClick" afterEffect="1">
                                          <p:stCondLst>
                                            <p:cond evt="end" delay="0">
                                              <p:tn val="57"/>
                                            </p:cond>
                                          </p:stCondLst>
                                        </p:cTn>
                                        <p:tgtEl>
                                          <p:spTgt spid="24"/>
                                        </p:tgtEl>
                                        <p:attrNameLst>
                                          <p:attrName>style.visibility</p:attrName>
                                        </p:attrNameLst>
                                      </p:cBhvr>
                                      <p:to>
                                        <p:strVal val="hidden"/>
                                      </p:to>
                                    </p:set>
                                  </p:subTnLst>
                                </p:cTn>
                              </p:par>
                            </p:childTnLst>
                          </p:cTn>
                        </p:par>
                        <p:par>
                          <p:cTn id="59" fill="hold">
                            <p:stCondLst>
                              <p:cond delay="2000"/>
                            </p:stCondLst>
                            <p:childTnLst>
                              <p:par>
                                <p:cTn id="60" presetID="35" presetClass="path" presetSubtype="0" fill="hold" nodeType="afterEffect">
                                  <p:stCondLst>
                                    <p:cond delay="0"/>
                                  </p:stCondLst>
                                  <p:childTnLst>
                                    <p:animMotion origin="layout" path="M -0.00643 -0.00716 L -0.00226 0.27475 " pathEditMode="relative" rAng="0" ptsTypes="AA">
                                      <p:cBhvr>
                                        <p:cTn id="61" dur="1000" fill="hold"/>
                                        <p:tgtEl>
                                          <p:spTgt spid="25"/>
                                        </p:tgtEl>
                                        <p:attrNameLst>
                                          <p:attrName>ppt_x</p:attrName>
                                          <p:attrName>ppt_y</p:attrName>
                                        </p:attrNameLst>
                                      </p:cBhvr>
                                      <p:rCtr x="2" y="141"/>
                                    </p:animMotion>
                                  </p:childTnLst>
                                  <p:subTnLst>
                                    <p:set>
                                      <p:cBhvr override="childStyle">
                                        <p:cTn dur="1" fill="hold" display="0" masterRel="sameClick" afterEffect="1">
                                          <p:stCondLst>
                                            <p:cond evt="end" delay="0">
                                              <p:tn val="60"/>
                                            </p:cond>
                                          </p:stCondLst>
                                        </p:cTn>
                                        <p:tgtEl>
                                          <p:spTgt spid="25"/>
                                        </p:tgtEl>
                                        <p:attrNameLst>
                                          <p:attrName>style.visibility</p:attrName>
                                        </p:attrNameLst>
                                      </p:cBhvr>
                                      <p:to>
                                        <p:strVal val="hidden"/>
                                      </p:to>
                                    </p:set>
                                  </p:subTnLst>
                                </p:cTn>
                              </p:par>
                            </p:childTnLst>
                          </p:cTn>
                        </p:par>
                        <p:par>
                          <p:cTn id="62" fill="hold">
                            <p:stCondLst>
                              <p:cond delay="3000"/>
                            </p:stCondLst>
                            <p:childTnLst>
                              <p:par>
                                <p:cTn id="63" presetID="35" presetClass="path" presetSubtype="0" fill="hold" nodeType="afterEffect">
                                  <p:stCondLst>
                                    <p:cond delay="0"/>
                                  </p:stCondLst>
                                  <p:childTnLst>
                                    <p:animMotion origin="layout" path="M -0.0085 -0.01133 L -0.01059 0.26203 " pathEditMode="relative" rAng="0" ptsTypes="AA">
                                      <p:cBhvr>
                                        <p:cTn id="64" dur="1000" fill="hold"/>
                                        <p:tgtEl>
                                          <p:spTgt spid="29"/>
                                        </p:tgtEl>
                                        <p:attrNameLst>
                                          <p:attrName>ppt_x</p:attrName>
                                          <p:attrName>ppt_y</p:attrName>
                                        </p:attrNameLst>
                                      </p:cBhvr>
                                      <p:rCtr x="-1" y="137"/>
                                    </p:animMotion>
                                  </p:childTnLst>
                                  <p:subTnLst>
                                    <p:set>
                                      <p:cBhvr override="childStyle">
                                        <p:cTn dur="1" fill="hold" display="0" masterRel="sameClick" afterEffect="1">
                                          <p:stCondLst>
                                            <p:cond evt="end" delay="0">
                                              <p:tn val="63"/>
                                            </p:cond>
                                          </p:stCondLst>
                                        </p:cTn>
                                        <p:tgtEl>
                                          <p:spTgt spid="29"/>
                                        </p:tgtEl>
                                        <p:attrNameLst>
                                          <p:attrName>style.visibility</p:attrName>
                                        </p:attrNameLst>
                                      </p:cBhvr>
                                      <p:to>
                                        <p:strVal val="hidden"/>
                                      </p:to>
                                    </p:set>
                                  </p:subTnLst>
                                </p:cTn>
                              </p:par>
                            </p:childTnLst>
                          </p:cTn>
                        </p:par>
                        <p:par>
                          <p:cTn id="65" fill="hold">
                            <p:stCondLst>
                              <p:cond delay="4000"/>
                            </p:stCondLst>
                            <p:childTnLst>
                              <p:par>
                                <p:cTn id="66" presetID="42" presetClass="entr" presetSubtype="0"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1170"/>
            <a:ext cx="8382000" cy="927946"/>
          </a:xfrm>
        </p:spPr>
        <p:txBody>
          <a:bodyPr/>
          <a:lstStyle/>
          <a:p>
            <a:r>
              <a:rPr sz="4400" smtClean="0"/>
              <a:t>Data Center Management Futures</a:t>
            </a:r>
            <a:r>
              <a:rPr sz="1800" smtClean="0"/>
              <a:t/>
            </a:r>
            <a:br>
              <a:rPr sz="1800" smtClean="0"/>
            </a:br>
            <a:r>
              <a:rPr sz="2300" smtClean="0">
                <a:solidFill>
                  <a:schemeClr val="accent2"/>
                </a:solidFill>
              </a:rPr>
              <a:t>Next 18 months</a:t>
            </a:r>
            <a:endParaRPr sz="2300" dirty="0">
              <a:solidFill>
                <a:schemeClr val="accent2"/>
              </a:solidFill>
            </a:endParaRPr>
          </a:p>
        </p:txBody>
      </p:sp>
      <p:sp>
        <p:nvSpPr>
          <p:cNvPr id="31" name="&quot;GLASS&quot;; White to Transparent Linear; Shadow; 1pt stroke;"/>
          <p:cNvSpPr/>
          <p:nvPr/>
        </p:nvSpPr>
        <p:spPr bwMode="auto">
          <a:xfrm>
            <a:off x="161364" y="1066568"/>
            <a:ext cx="8888506" cy="5664972"/>
          </a:xfrm>
          <a:prstGeom prst="roundRect">
            <a:avLst>
              <a:gd name="adj" fmla="val 0"/>
            </a:avLst>
          </a:prstGeom>
          <a:gradFill flip="none" rotWithShape="1">
            <a:gsLst>
              <a:gs pos="0">
                <a:srgbClr val="000000">
                  <a:lumMod val="95000"/>
                  <a:lumOff val="5000"/>
                </a:srgb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1096963"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32" name="&quot;GLASS&quot;; White to Transparent Linear; Shadow; 1pt stroke;"/>
          <p:cNvSpPr/>
          <p:nvPr/>
        </p:nvSpPr>
        <p:spPr bwMode="auto">
          <a:xfrm>
            <a:off x="263686" y="1169893"/>
            <a:ext cx="2129891" cy="5483826"/>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33" name="Rectangle 8"/>
          <p:cNvSpPr>
            <a:spLocks noChangeArrowheads="1"/>
          </p:cNvSpPr>
          <p:nvPr/>
        </p:nvSpPr>
        <p:spPr bwMode="auto">
          <a:xfrm>
            <a:off x="322730" y="3631304"/>
            <a:ext cx="2105067" cy="2883862"/>
          </a:xfrm>
          <a:prstGeom prst="rect">
            <a:avLst/>
          </a:prstGeom>
          <a:noFill/>
          <a:ln w="9525">
            <a:noFill/>
            <a:miter lim="800000"/>
            <a:headEnd/>
            <a:tailEnd/>
          </a:ln>
          <a:effectLst/>
        </p:spPr>
        <p:txBody>
          <a:bodyPr wrap="square" lIns="76197" tIns="38098" rIns="76197" bIns="38098" anchor="ctr">
            <a:spAutoFit/>
          </a:bodyPr>
          <a:lstStyle/>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Enhanced OS provisioning with multicast and unknown computer support</a:t>
            </a:r>
          </a:p>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VMware ESX server support</a:t>
            </a:r>
          </a:p>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Service desk change and configuration management workflows</a:t>
            </a:r>
            <a:endParaRPr lang="en-US" sz="1600" kern="0" dirty="0">
              <a:solidFill>
                <a:srgbClr val="FFFFFF"/>
              </a:solidFill>
              <a:effectLst>
                <a:outerShdw blurRad="38100" dist="38100" dir="2700000" algn="tl">
                  <a:srgbClr val="000000">
                    <a:alpha val="43137"/>
                  </a:srgbClr>
                </a:outerShdw>
              </a:effectLst>
            </a:endParaRPr>
          </a:p>
        </p:txBody>
      </p:sp>
      <p:sp>
        <p:nvSpPr>
          <p:cNvPr id="34" name="&quot;GLASS&quot;; White to Transparent Linear; Shadow; 1pt stroke;"/>
          <p:cNvSpPr/>
          <p:nvPr/>
        </p:nvSpPr>
        <p:spPr bwMode="auto">
          <a:xfrm>
            <a:off x="2446592" y="1169893"/>
            <a:ext cx="2129891" cy="5483826"/>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35" name="Rectangle 9"/>
          <p:cNvSpPr>
            <a:spLocks noChangeArrowheads="1"/>
          </p:cNvSpPr>
          <p:nvPr/>
        </p:nvSpPr>
        <p:spPr bwMode="auto">
          <a:xfrm>
            <a:off x="2501153" y="3631304"/>
            <a:ext cx="2066272" cy="2957729"/>
          </a:xfrm>
          <a:prstGeom prst="rect">
            <a:avLst/>
          </a:prstGeom>
          <a:noFill/>
          <a:ln w="9525">
            <a:noFill/>
            <a:miter lim="800000"/>
            <a:headEnd/>
            <a:tailEnd/>
          </a:ln>
          <a:effectLst/>
        </p:spPr>
        <p:txBody>
          <a:bodyPr wrap="square" lIns="76197" tIns="38098" rIns="76197" bIns="38098" anchor="ctr">
            <a:spAutoFit/>
          </a:bodyPr>
          <a:lstStyle/>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Cross-platform monitoring of Unix, Linux</a:t>
            </a:r>
          </a:p>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Native Connectors for interoperability</a:t>
            </a:r>
          </a:p>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Network-aware service monitoring</a:t>
            </a:r>
          </a:p>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Automated incident generation direct from operational alerts</a:t>
            </a:r>
            <a:endPar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36" name="&quot;GLASS&quot;; White to Transparent Linear; Shadow; 1pt stroke;"/>
          <p:cNvSpPr/>
          <p:nvPr/>
        </p:nvSpPr>
        <p:spPr bwMode="auto">
          <a:xfrm>
            <a:off x="4629497" y="1169893"/>
            <a:ext cx="2129891" cy="5483826"/>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37" name="Rectangle 10"/>
          <p:cNvSpPr>
            <a:spLocks noChangeArrowheads="1"/>
          </p:cNvSpPr>
          <p:nvPr/>
        </p:nvSpPr>
        <p:spPr bwMode="auto">
          <a:xfrm>
            <a:off x="4601901" y="3631304"/>
            <a:ext cx="2149095" cy="2145199"/>
          </a:xfrm>
          <a:prstGeom prst="rect">
            <a:avLst/>
          </a:prstGeom>
          <a:noFill/>
          <a:ln w="9525">
            <a:noFill/>
            <a:miter lim="800000"/>
            <a:headEnd/>
            <a:tailEnd/>
          </a:ln>
          <a:effectLst/>
        </p:spPr>
        <p:txBody>
          <a:bodyPr wrap="square" lIns="76197" tIns="38098" rIns="76197" bIns="38098" anchor="ctr">
            <a:spAutoFit/>
          </a:bodyPr>
          <a:lstStyle/>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Baseline Compliance Solution Accelerator</a:t>
            </a:r>
          </a:p>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Support for service management based compliance practices via IT Service Desk</a:t>
            </a:r>
            <a:endParaRPr lang="en-US" sz="1600" kern="0" dirty="0">
              <a:solidFill>
                <a:srgbClr val="FFFFFF"/>
              </a:solidFill>
              <a:effectLst>
                <a:outerShdw blurRad="38100" dist="38100" dir="2700000" algn="tl">
                  <a:srgbClr val="000000">
                    <a:alpha val="43137"/>
                  </a:srgbClr>
                </a:outerShdw>
              </a:effectLst>
            </a:endParaRPr>
          </a:p>
        </p:txBody>
      </p:sp>
      <p:sp>
        <p:nvSpPr>
          <p:cNvPr id="38" name="&quot;GLASS&quot;; White to Transparent Linear; Shadow; 1pt stroke;"/>
          <p:cNvSpPr/>
          <p:nvPr/>
        </p:nvSpPr>
        <p:spPr bwMode="auto">
          <a:xfrm>
            <a:off x="6825851" y="1169893"/>
            <a:ext cx="2129891" cy="5483826"/>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39" name="Rectangle 38"/>
          <p:cNvSpPr>
            <a:spLocks noChangeArrowheads="1"/>
          </p:cNvSpPr>
          <p:nvPr/>
        </p:nvSpPr>
        <p:spPr bwMode="auto">
          <a:xfrm>
            <a:off x="6818244" y="3631304"/>
            <a:ext cx="2107096" cy="2883862"/>
          </a:xfrm>
          <a:prstGeom prst="rect">
            <a:avLst/>
          </a:prstGeom>
          <a:noFill/>
          <a:ln w="9525">
            <a:noFill/>
            <a:miter lim="800000"/>
            <a:headEnd/>
            <a:tailEnd/>
          </a:ln>
          <a:effectLst/>
        </p:spPr>
        <p:txBody>
          <a:bodyPr wrap="square" lIns="76197" tIns="38098" rIns="0" bIns="38098" anchor="ctr">
            <a:spAutoFit/>
          </a:bodyPr>
          <a:lstStyle/>
          <a:p>
            <a:pPr marL="22860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Increased onsite and offsite data protection capabilities</a:t>
            </a:r>
          </a:p>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Additional Windows workloads protected</a:t>
            </a:r>
          </a:p>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600" kern="0" dirty="0" smtClean="0">
                <a:solidFill>
                  <a:srgbClr val="FFFFFF"/>
                </a:solidFill>
                <a:effectLst>
                  <a:outerShdw blurRad="38100" dist="38100" dir="2700000" algn="tl">
                    <a:srgbClr val="000000">
                      <a:alpha val="43137"/>
                    </a:srgbClr>
                  </a:outerShdw>
                </a:effectLst>
              </a:rPr>
              <a:t>Dynamically </a:t>
            </a:r>
            <a:r>
              <a:rPr lang="en-US" sz="1600" kern="0" dirty="0" smtClean="0">
                <a:solidFill>
                  <a:srgbClr val="FFFFFF"/>
                </a:solidFill>
                <a:effectLst>
                  <a:outerShdw blurRad="38100" dist="38100" dir="2700000" algn="tl">
                    <a:srgbClr val="000000">
                      <a:alpha val="43137"/>
                    </a:srgbClr>
                  </a:outerShdw>
                </a:effectLst>
                <a:latin typeface="Segoe"/>
              </a:rPr>
              <a:t>manage virtual hosts to avoid downtime using PRO tips</a:t>
            </a:r>
            <a:endParaRPr lang="en-US" sz="1600" kern="0" dirty="0">
              <a:solidFill>
                <a:srgbClr val="FFFFFF"/>
              </a:solidFill>
              <a:effectLst>
                <a:outerShdw blurRad="38100" dist="38100" dir="2700000" algn="tl">
                  <a:srgbClr val="000000">
                    <a:alpha val="43137"/>
                  </a:srgbClr>
                </a:outerShdw>
              </a:effectLst>
              <a:latin typeface="Segoe"/>
            </a:endParaRPr>
          </a:p>
        </p:txBody>
      </p:sp>
      <p:sp>
        <p:nvSpPr>
          <p:cNvPr id="40" name="Rectangle 39"/>
          <p:cNvSpPr/>
          <p:nvPr/>
        </p:nvSpPr>
        <p:spPr bwMode="auto">
          <a:xfrm>
            <a:off x="309282" y="1228663"/>
            <a:ext cx="2026458" cy="2294466"/>
          </a:xfrm>
          <a:prstGeom prst="rect">
            <a:avLst/>
          </a:pr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1" name="Rectangle 40"/>
          <p:cNvSpPr/>
          <p:nvPr/>
        </p:nvSpPr>
        <p:spPr bwMode="auto">
          <a:xfrm>
            <a:off x="309282" y="1228663"/>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42" name="Picture 4" descr="C:\Program Files\Microsoft Resource DVD Artwork\DVD_ART\Artwork_Imagery\HARDWARE_IMAGERY\Photos - OEM Hardware\Server Computer\HP Integrity Superdome server.png"/>
          <p:cNvPicPr>
            <a:picLocks noChangeAspect="1" noChangeArrowheads="1"/>
          </p:cNvPicPr>
          <p:nvPr/>
        </p:nvPicPr>
        <p:blipFill>
          <a:blip r:embed="rId4" cstate="print"/>
          <a:srcRect/>
          <a:stretch>
            <a:fillRect/>
          </a:stretch>
        </p:blipFill>
        <p:spPr bwMode="auto">
          <a:xfrm>
            <a:off x="900393" y="2003609"/>
            <a:ext cx="861823" cy="1143001"/>
          </a:xfrm>
          <a:prstGeom prst="rect">
            <a:avLst/>
          </a:prstGeom>
          <a:noFill/>
          <a:effectLst>
            <a:outerShdw blurRad="76200" dir="13500000" sy="23000" kx="1200000" algn="br" rotWithShape="0">
              <a:prstClr val="black">
                <a:alpha val="20000"/>
              </a:prstClr>
            </a:outerShdw>
          </a:effectLst>
        </p:spPr>
      </p:pic>
      <p:sp>
        <p:nvSpPr>
          <p:cNvPr id="43" name="Rectangle 42"/>
          <p:cNvSpPr/>
          <p:nvPr/>
        </p:nvSpPr>
        <p:spPr bwMode="auto">
          <a:xfrm>
            <a:off x="2496236" y="1246343"/>
            <a:ext cx="2026458" cy="2294466"/>
          </a:xfrm>
          <a:prstGeom prst="rect">
            <a:avLst/>
          </a:prstGeom>
          <a:solidFill>
            <a:srgbClr val="FFB601"/>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4" name="Rectangle 43"/>
          <p:cNvSpPr/>
          <p:nvPr/>
        </p:nvSpPr>
        <p:spPr bwMode="auto">
          <a:xfrm>
            <a:off x="2496236" y="1246343"/>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45" name="Picture 10" descr="C:\Users\mollie\AppData\Local\Microsoft\Windows\Temporary Internet Files\Content.IE5\WFNRIHCV\MCj04316290000[1].png"/>
          <p:cNvPicPr>
            <a:picLocks noChangeAspect="1" noChangeArrowheads="1"/>
          </p:cNvPicPr>
          <p:nvPr/>
        </p:nvPicPr>
        <p:blipFill>
          <a:blip r:embed="rId5"/>
          <a:srcRect/>
          <a:stretch>
            <a:fillRect/>
          </a:stretch>
        </p:blipFill>
        <p:spPr bwMode="auto">
          <a:xfrm>
            <a:off x="2921374" y="1939735"/>
            <a:ext cx="1166532" cy="1166532"/>
          </a:xfrm>
          <a:prstGeom prst="rect">
            <a:avLst/>
          </a:prstGeom>
          <a:noFill/>
          <a:effectLst>
            <a:outerShdw blurRad="76200" dir="13500000" sy="23000" kx="1200000" algn="br" rotWithShape="0">
              <a:prstClr val="black">
                <a:alpha val="20000"/>
              </a:prstClr>
            </a:outerShdw>
          </a:effectLst>
        </p:spPr>
      </p:pic>
      <p:sp>
        <p:nvSpPr>
          <p:cNvPr id="46" name="Rectangle 45"/>
          <p:cNvSpPr/>
          <p:nvPr/>
        </p:nvSpPr>
        <p:spPr bwMode="auto">
          <a:xfrm>
            <a:off x="4683623" y="1241858"/>
            <a:ext cx="2026458" cy="2294466"/>
          </a:xfrm>
          <a:prstGeom prst="rect">
            <a:avLst/>
          </a:prstGeom>
          <a:solidFill>
            <a:srgbClr val="568B2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7" name="Rectangle 46"/>
          <p:cNvSpPr/>
          <p:nvPr/>
        </p:nvSpPr>
        <p:spPr bwMode="auto">
          <a:xfrm>
            <a:off x="4697071" y="1241858"/>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48" name="Picture 12" descr="C:\Users\mollie\AppData\Local\Microsoft\Windows\Temporary Internet Files\Content.IE5\LZPF0KUJ\MCj04338000000[1].png"/>
          <p:cNvPicPr>
            <a:picLocks noChangeAspect="1" noChangeArrowheads="1"/>
          </p:cNvPicPr>
          <p:nvPr/>
        </p:nvPicPr>
        <p:blipFill>
          <a:blip r:embed="rId6"/>
          <a:srcRect/>
          <a:stretch>
            <a:fillRect/>
          </a:stretch>
        </p:blipFill>
        <p:spPr bwMode="auto">
          <a:xfrm>
            <a:off x="5109881" y="2044093"/>
            <a:ext cx="1196648" cy="1196648"/>
          </a:xfrm>
          <a:prstGeom prst="rect">
            <a:avLst/>
          </a:prstGeom>
          <a:noFill/>
          <a:effectLst>
            <a:outerShdw blurRad="76200" dir="13500000" sy="23000" kx="1200000" algn="br" rotWithShape="0">
              <a:prstClr val="black">
                <a:alpha val="20000"/>
              </a:prstClr>
            </a:outerShdw>
          </a:effectLst>
        </p:spPr>
      </p:pic>
      <p:grpSp>
        <p:nvGrpSpPr>
          <p:cNvPr id="3" name="Group 67"/>
          <p:cNvGrpSpPr/>
          <p:nvPr/>
        </p:nvGrpSpPr>
        <p:grpSpPr>
          <a:xfrm>
            <a:off x="6881082" y="1232894"/>
            <a:ext cx="2026458" cy="2294466"/>
            <a:chOff x="6821707" y="1232894"/>
            <a:chExt cx="2026458" cy="2294466"/>
          </a:xfrm>
        </p:grpSpPr>
        <p:sp>
          <p:nvSpPr>
            <p:cNvPr id="55" name="Rectangle 54"/>
            <p:cNvSpPr/>
            <p:nvPr/>
          </p:nvSpPr>
          <p:spPr bwMode="auto">
            <a:xfrm>
              <a:off x="6821707" y="1232894"/>
              <a:ext cx="2026458" cy="2294466"/>
            </a:xfrm>
            <a:prstGeom prst="rect">
              <a:avLst/>
            </a:prstGeom>
            <a:solidFill>
              <a:srgbClr val="9E381C"/>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6" name="Rectangle 55"/>
            <p:cNvSpPr/>
            <p:nvPr/>
          </p:nvSpPr>
          <p:spPr bwMode="auto">
            <a:xfrm>
              <a:off x="6821707" y="1232894"/>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pic>
        <p:nvPicPr>
          <p:cNvPr id="50" name="Picture 5" descr="C:\Program Files\Microsoft Resource DVD Artwork\DVD_ART\Artwork_Imagery\Shapes and Graphics\trustworthy computing - security\Lock and key.png"/>
          <p:cNvPicPr>
            <a:picLocks noChangeAspect="1" noChangeArrowheads="1"/>
          </p:cNvPicPr>
          <p:nvPr/>
        </p:nvPicPr>
        <p:blipFill>
          <a:blip r:embed="rId7" cstate="print"/>
          <a:srcRect/>
          <a:stretch>
            <a:fillRect/>
          </a:stretch>
        </p:blipFill>
        <p:spPr bwMode="auto">
          <a:xfrm>
            <a:off x="7328648" y="1972423"/>
            <a:ext cx="1138009" cy="1335550"/>
          </a:xfrm>
          <a:prstGeom prst="rect">
            <a:avLst/>
          </a:prstGeom>
          <a:noFill/>
          <a:effectLst>
            <a:outerShdw blurRad="76200" dir="13500000" sy="23000" kx="1200000" algn="br" rotWithShape="0">
              <a:prstClr val="black">
                <a:alpha val="20000"/>
              </a:prstClr>
            </a:outerShdw>
          </a:effectLst>
        </p:spPr>
      </p:pic>
      <p:sp>
        <p:nvSpPr>
          <p:cNvPr id="51" name="Rectangle 50"/>
          <p:cNvSpPr/>
          <p:nvPr/>
        </p:nvSpPr>
        <p:spPr>
          <a:xfrm>
            <a:off x="228600" y="1254623"/>
            <a:ext cx="2164976" cy="707886"/>
          </a:xfrm>
          <a:prstGeom prst="rect">
            <a:avLst/>
          </a:prstGeom>
        </p:spPr>
        <p:txBody>
          <a:bodyPr wrap="square">
            <a:spAutoFit/>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Configuration </a:t>
            </a:r>
            <a:b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br>
            <a: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Management</a:t>
            </a:r>
          </a:p>
        </p:txBody>
      </p:sp>
      <p:sp>
        <p:nvSpPr>
          <p:cNvPr id="52" name="Rectangle 51"/>
          <p:cNvSpPr/>
          <p:nvPr/>
        </p:nvSpPr>
        <p:spPr>
          <a:xfrm>
            <a:off x="2411505" y="1254623"/>
            <a:ext cx="2164976" cy="707886"/>
          </a:xfrm>
          <a:prstGeom prst="rect">
            <a:avLst/>
          </a:prstGeom>
        </p:spPr>
        <p:txBody>
          <a:bodyPr wrap="square">
            <a:spAutoFit/>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End to End</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Monitoring</a:t>
            </a:r>
          </a:p>
        </p:txBody>
      </p:sp>
      <p:sp>
        <p:nvSpPr>
          <p:cNvPr id="53" name="Rectangle 52"/>
          <p:cNvSpPr/>
          <p:nvPr/>
        </p:nvSpPr>
        <p:spPr>
          <a:xfrm>
            <a:off x="4648199" y="1254623"/>
            <a:ext cx="2164976" cy="707886"/>
          </a:xfrm>
          <a:prstGeom prst="rect">
            <a:avLst/>
          </a:prstGeom>
        </p:spPr>
        <p:txBody>
          <a:bodyPr wrap="square">
            <a:spAutoFit/>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Server </a:t>
            </a:r>
            <a:b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br>
            <a: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Compliance</a:t>
            </a:r>
          </a:p>
        </p:txBody>
      </p:sp>
      <p:sp>
        <p:nvSpPr>
          <p:cNvPr id="54" name="Rectangle 53"/>
          <p:cNvSpPr/>
          <p:nvPr/>
        </p:nvSpPr>
        <p:spPr>
          <a:xfrm>
            <a:off x="6817657" y="1254623"/>
            <a:ext cx="2164976" cy="707886"/>
          </a:xfrm>
          <a:prstGeom prst="rect">
            <a:avLst/>
          </a:prstGeom>
        </p:spPr>
        <p:txBody>
          <a:bodyPr wrap="square">
            <a:spAutoFit/>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Data Protection and Recovery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quot;GLASS&quot;; White to Transparent Linear; Shadow; 1pt stroke;"/>
          <p:cNvSpPr/>
          <p:nvPr/>
        </p:nvSpPr>
        <p:spPr bwMode="auto">
          <a:xfrm>
            <a:off x="118832" y="1013403"/>
            <a:ext cx="8888506" cy="5639032"/>
          </a:xfrm>
          <a:prstGeom prst="roundRect">
            <a:avLst>
              <a:gd name="adj" fmla="val 0"/>
            </a:avLst>
          </a:prstGeom>
          <a:gradFill flip="none" rotWithShape="1">
            <a:gsLst>
              <a:gs pos="0">
                <a:srgbClr val="000000">
                  <a:lumMod val="95000"/>
                  <a:lumOff val="5000"/>
                </a:srgb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1096963"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Segoe"/>
              <a:ea typeface="+mn-ea"/>
              <a:cs typeface="+mn-cs"/>
            </a:endParaRPr>
          </a:p>
        </p:txBody>
      </p:sp>
      <p:grpSp>
        <p:nvGrpSpPr>
          <p:cNvPr id="2" name="Group 69"/>
          <p:cNvGrpSpPr/>
          <p:nvPr/>
        </p:nvGrpSpPr>
        <p:grpSpPr>
          <a:xfrm>
            <a:off x="357388" y="1185085"/>
            <a:ext cx="8436077" cy="5295900"/>
            <a:chOff x="442452" y="1238250"/>
            <a:chExt cx="8436077" cy="4975844"/>
          </a:xfrm>
        </p:grpSpPr>
        <p:sp>
          <p:nvSpPr>
            <p:cNvPr id="2053" name="Freeform 5"/>
            <p:cNvSpPr>
              <a:spLocks/>
            </p:cNvSpPr>
            <p:nvPr/>
          </p:nvSpPr>
          <p:spPr bwMode="auto">
            <a:xfrm>
              <a:off x="442452" y="1238250"/>
              <a:ext cx="6346896" cy="1562783"/>
            </a:xfrm>
            <a:custGeom>
              <a:avLst/>
              <a:gdLst/>
              <a:ahLst/>
              <a:cxnLst>
                <a:cxn ang="0">
                  <a:pos x="0" y="0"/>
                </a:cxn>
                <a:cxn ang="0">
                  <a:pos x="2903" y="0"/>
                </a:cxn>
                <a:cxn ang="0">
                  <a:pos x="3483" y="393"/>
                </a:cxn>
                <a:cxn ang="0">
                  <a:pos x="2922" y="765"/>
                </a:cxn>
                <a:cxn ang="0">
                  <a:pos x="0" y="765"/>
                </a:cxn>
                <a:cxn ang="0">
                  <a:pos x="0" y="0"/>
                </a:cxn>
              </a:cxnLst>
              <a:rect l="0" t="0" r="r" b="b"/>
              <a:pathLst>
                <a:path w="3483" h="765">
                  <a:moveTo>
                    <a:pt x="0" y="0"/>
                  </a:moveTo>
                  <a:lnTo>
                    <a:pt x="2903" y="0"/>
                  </a:lnTo>
                  <a:lnTo>
                    <a:pt x="3483" y="393"/>
                  </a:lnTo>
                  <a:lnTo>
                    <a:pt x="2922" y="765"/>
                  </a:lnTo>
                  <a:lnTo>
                    <a:pt x="0" y="765"/>
                  </a:lnTo>
                  <a:lnTo>
                    <a:pt x="0" y="0"/>
                  </a:lnTo>
                  <a:close/>
                </a:path>
              </a:pathLst>
            </a:custGeom>
            <a:gradFill flip="none" rotWithShape="1">
              <a:gsLst>
                <a:gs pos="0">
                  <a:schemeClr val="tx1">
                    <a:lumMod val="95000"/>
                    <a:lumOff val="5000"/>
                  </a:schemeClr>
                </a:gs>
                <a:gs pos="46000">
                  <a:schemeClr val="accent3">
                    <a:lumMod val="75000"/>
                    <a:alpha val="50000"/>
                  </a:schemeClr>
                </a:gs>
                <a:gs pos="100000">
                  <a:srgbClr val="FFFFFF">
                    <a:alpha val="11000"/>
                  </a:srgbClr>
                </a:gs>
              </a:gsLst>
              <a:lin ang="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2054" name="Freeform 6"/>
            <p:cNvSpPr>
              <a:spLocks/>
            </p:cNvSpPr>
            <p:nvPr/>
          </p:nvSpPr>
          <p:spPr bwMode="auto">
            <a:xfrm>
              <a:off x="442452" y="2935861"/>
              <a:ext cx="6346896" cy="1562783"/>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0">
                  <a:schemeClr val="tx1">
                    <a:lumMod val="95000"/>
                    <a:lumOff val="5000"/>
                  </a:schemeClr>
                </a:gs>
                <a:gs pos="46000">
                  <a:schemeClr val="accent2">
                    <a:lumMod val="75000"/>
                    <a:alpha val="58000"/>
                  </a:schemeClr>
                </a:gs>
                <a:gs pos="100000">
                  <a:srgbClr val="FFFFFF">
                    <a:alpha val="9000"/>
                  </a:srgbClr>
                </a:gs>
              </a:gsLst>
              <a:lin ang="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2055" name="Freeform 7"/>
            <p:cNvSpPr>
              <a:spLocks/>
            </p:cNvSpPr>
            <p:nvPr/>
          </p:nvSpPr>
          <p:spPr bwMode="auto">
            <a:xfrm>
              <a:off x="442452" y="4639600"/>
              <a:ext cx="6346896" cy="1562783"/>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0">
                  <a:schemeClr val="tx1">
                    <a:lumMod val="95000"/>
                    <a:lumOff val="5000"/>
                  </a:schemeClr>
                </a:gs>
                <a:gs pos="46000">
                  <a:schemeClr val="accent1">
                    <a:lumMod val="75000"/>
                    <a:alpha val="48000"/>
                  </a:schemeClr>
                </a:gs>
                <a:gs pos="100000">
                  <a:srgbClr val="FFFFFF">
                    <a:alpha val="14000"/>
                  </a:srgbClr>
                </a:gs>
              </a:gsLst>
              <a:lin ang="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4111" name="Freeform 15"/>
            <p:cNvSpPr>
              <a:spLocks/>
            </p:cNvSpPr>
            <p:nvPr/>
          </p:nvSpPr>
          <p:spPr bwMode="auto">
            <a:xfrm>
              <a:off x="6056137" y="1239386"/>
              <a:ext cx="2822392" cy="4974708"/>
            </a:xfrm>
            <a:custGeom>
              <a:avLst/>
              <a:gdLst/>
              <a:ahLst/>
              <a:cxnLst>
                <a:cxn ang="0">
                  <a:pos x="2342" y="0"/>
                </a:cxn>
                <a:cxn ang="0">
                  <a:pos x="19" y="0"/>
                </a:cxn>
                <a:cxn ang="0">
                  <a:pos x="939" y="660"/>
                </a:cxn>
                <a:cxn ang="0">
                  <a:pos x="0" y="1353"/>
                </a:cxn>
                <a:cxn ang="0">
                  <a:pos x="939" y="2061"/>
                </a:cxn>
                <a:cxn ang="0">
                  <a:pos x="0" y="2783"/>
                </a:cxn>
                <a:cxn ang="0">
                  <a:pos x="939" y="3528"/>
                </a:cxn>
                <a:cxn ang="0">
                  <a:pos x="10" y="4174"/>
                </a:cxn>
                <a:cxn ang="0">
                  <a:pos x="2342" y="4174"/>
                </a:cxn>
                <a:cxn ang="0">
                  <a:pos x="2342" y="0"/>
                </a:cxn>
              </a:cxnLst>
              <a:rect l="0" t="0" r="r" b="b"/>
              <a:pathLst>
                <a:path w="2342" h="4174">
                  <a:moveTo>
                    <a:pt x="2342" y="0"/>
                  </a:moveTo>
                  <a:lnTo>
                    <a:pt x="19" y="0"/>
                  </a:lnTo>
                  <a:lnTo>
                    <a:pt x="939" y="660"/>
                  </a:lnTo>
                  <a:lnTo>
                    <a:pt x="0" y="1353"/>
                  </a:lnTo>
                  <a:lnTo>
                    <a:pt x="939" y="2061"/>
                  </a:lnTo>
                  <a:lnTo>
                    <a:pt x="0" y="2783"/>
                  </a:lnTo>
                  <a:lnTo>
                    <a:pt x="939" y="3528"/>
                  </a:lnTo>
                  <a:lnTo>
                    <a:pt x="10" y="4174"/>
                  </a:lnTo>
                  <a:lnTo>
                    <a:pt x="2342" y="4174"/>
                  </a:lnTo>
                  <a:lnTo>
                    <a:pt x="2342" y="0"/>
                  </a:lnTo>
                  <a:close/>
                </a:path>
              </a:pathLst>
            </a:cu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grpSp>
      <p:sp>
        <p:nvSpPr>
          <p:cNvPr id="16429" name="Rectangle 107"/>
          <p:cNvSpPr>
            <a:spLocks noGrp="1" noChangeArrowheads="1"/>
          </p:cNvSpPr>
          <p:nvPr>
            <p:ph type="title"/>
          </p:nvPr>
        </p:nvSpPr>
        <p:spPr>
          <a:xfrm>
            <a:off x="381000" y="230194"/>
            <a:ext cx="8382000" cy="387798"/>
          </a:xfrm>
        </p:spPr>
        <p:txBody>
          <a:bodyPr/>
          <a:lstStyle/>
          <a:p>
            <a:r>
              <a:rPr lang="en-US" sz="2800" dirty="0" smtClean="0"/>
              <a:t>System Center Solutions: People, Process, &amp; Technology</a:t>
            </a:r>
          </a:p>
        </p:txBody>
      </p:sp>
      <p:sp>
        <p:nvSpPr>
          <p:cNvPr id="2051" name="AutoShape 3"/>
          <p:cNvSpPr>
            <a:spLocks noChangeAspect="1" noChangeArrowheads="1" noTextEdit="1"/>
          </p:cNvSpPr>
          <p:nvPr/>
        </p:nvSpPr>
        <p:spPr bwMode="auto">
          <a:xfrm>
            <a:off x="914400" y="4918075"/>
            <a:ext cx="7245350" cy="3879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TextBox 82"/>
          <p:cNvSpPr txBox="1"/>
          <p:nvPr/>
        </p:nvSpPr>
        <p:spPr>
          <a:xfrm>
            <a:off x="3232654" y="2571335"/>
            <a:ext cx="2944431" cy="193899"/>
          </a:xfrm>
          <a:prstGeom prst="rect">
            <a:avLst/>
          </a:prstGeom>
        </p:spPr>
        <p:txBody>
          <a:bodyPr vert="horz" wrap="square" lIns="0" tIns="0" rIns="0" bIns="0" rtlCol="0">
            <a:spAutoFit/>
          </a:bodyPr>
          <a:lstStyle/>
          <a:p>
            <a:pPr>
              <a:lnSpc>
                <a:spcPct val="90000"/>
              </a:lnSpc>
              <a:spcBef>
                <a:spcPct val="20000"/>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Microsoft Consulting Services</a:t>
            </a:r>
          </a:p>
        </p:txBody>
      </p:sp>
      <p:sp>
        <p:nvSpPr>
          <p:cNvPr id="84" name="TextBox 83"/>
          <p:cNvSpPr txBox="1"/>
          <p:nvPr/>
        </p:nvSpPr>
        <p:spPr>
          <a:xfrm>
            <a:off x="968782" y="1256455"/>
            <a:ext cx="1697463"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Management Packs</a:t>
            </a:r>
            <a:endParaRPr lang="en-US" sz="1400" b="1" dirty="0" smtClean="0">
              <a:solidFill>
                <a:srgbClr val="FF0000"/>
              </a:solidFill>
              <a:effectLst>
                <a:outerShdw blurRad="38100" dist="38100" dir="2700000" algn="tl">
                  <a:srgbClr val="000000">
                    <a:alpha val="43137"/>
                  </a:srgbClr>
                </a:outerShdw>
              </a:effectLst>
            </a:endParaRPr>
          </a:p>
        </p:txBody>
      </p:sp>
      <p:sp>
        <p:nvSpPr>
          <p:cNvPr id="85" name="TextBox 84"/>
          <p:cNvSpPr txBox="1"/>
          <p:nvPr/>
        </p:nvSpPr>
        <p:spPr>
          <a:xfrm>
            <a:off x="1140037" y="2482138"/>
            <a:ext cx="2624574" cy="193899"/>
          </a:xfrm>
          <a:prstGeom prst="rect">
            <a:avLst/>
          </a:prstGeom>
        </p:spPr>
        <p:txBody>
          <a:bodyPr vert="horz" wrap="square" lIns="0" tIns="0" rIns="0" bIns="0" rtlCol="0">
            <a:spAutoFit/>
          </a:bodyPr>
          <a:lstStyle/>
          <a:p>
            <a:pPr>
              <a:lnSpc>
                <a:spcPct val="90000"/>
              </a:lnSpc>
              <a:spcBef>
                <a:spcPct val="20000"/>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Partner Ecosystem</a:t>
            </a:r>
          </a:p>
        </p:txBody>
      </p:sp>
      <p:sp>
        <p:nvSpPr>
          <p:cNvPr id="76" name="TextBox 75"/>
          <p:cNvSpPr txBox="1"/>
          <p:nvPr/>
        </p:nvSpPr>
        <p:spPr>
          <a:xfrm>
            <a:off x="3960311" y="6004681"/>
            <a:ext cx="1963071" cy="221599"/>
          </a:xfrm>
          <a:prstGeom prst="rect">
            <a:avLst/>
          </a:prstGeom>
        </p:spPr>
        <p:txBody>
          <a:bodyPr vert="horz" wrap="square" lIns="0" tIns="0" rIns="0" bIns="0" rtlCol="0">
            <a:spAutoFit/>
          </a:bodyPr>
          <a:lstStyle/>
          <a:p>
            <a:pPr>
              <a:lnSpc>
                <a:spcPct val="90000"/>
              </a:lnSpc>
              <a:spcBef>
                <a:spcPct val="20000"/>
              </a:spcBef>
              <a:spcAft>
                <a:spcPts val="288"/>
              </a:spcAft>
              <a:buClr>
                <a:schemeClr val="bg1">
                  <a:lumMod val="85000"/>
                </a:schemeClr>
              </a:buClr>
              <a:buSzPct val="130000"/>
            </a:pPr>
            <a:r>
              <a:rPr lang="en-US" sz="1600" b="1" dirty="0" smtClean="0">
                <a:solidFill>
                  <a:schemeClr val="bg1"/>
                </a:solidFill>
                <a:effectLst>
                  <a:outerShdw blurRad="38100" dist="38100" dir="2700000" algn="tl">
                    <a:srgbClr val="000000">
                      <a:alpha val="43137"/>
                    </a:srgbClr>
                  </a:outerShdw>
                </a:effectLst>
              </a:rPr>
              <a:t>Open Standards</a:t>
            </a:r>
          </a:p>
        </p:txBody>
      </p:sp>
      <p:sp>
        <p:nvSpPr>
          <p:cNvPr id="62" name="TextBox 61"/>
          <p:cNvSpPr txBox="1"/>
          <p:nvPr/>
        </p:nvSpPr>
        <p:spPr>
          <a:xfrm>
            <a:off x="2158832" y="5518405"/>
            <a:ext cx="2812002" cy="221599"/>
          </a:xfrm>
          <a:prstGeom prst="rect">
            <a:avLst/>
          </a:prstGeom>
        </p:spPr>
        <p:txBody>
          <a:bodyPr vert="horz" wrap="square" lIns="0" tIns="0" rIns="0" bIns="0" rtlCol="0">
            <a:spAutoFit/>
          </a:bodyPr>
          <a:lstStyle/>
          <a:p>
            <a:pPr>
              <a:lnSpc>
                <a:spcPct val="90000"/>
              </a:lnSpc>
              <a:spcBef>
                <a:spcPct val="20000"/>
              </a:spcBef>
              <a:spcAft>
                <a:spcPts val="288"/>
              </a:spcAft>
              <a:buClr>
                <a:schemeClr val="bg1">
                  <a:lumMod val="85000"/>
                </a:schemeClr>
              </a:buClr>
              <a:buSzPct val="130000"/>
            </a:pPr>
            <a:r>
              <a:rPr lang="en-US" sz="1600" b="1" dirty="0" smtClean="0">
                <a:solidFill>
                  <a:schemeClr val="bg1"/>
                </a:solidFill>
                <a:effectLst>
                  <a:outerShdw blurRad="38100" dist="38100" dir="2700000" algn="tl">
                    <a:srgbClr val="000000">
                      <a:alpha val="43137"/>
                    </a:srgbClr>
                  </a:outerShdw>
                </a:effectLst>
              </a:rPr>
              <a:t>Virtualization Technology</a:t>
            </a:r>
          </a:p>
        </p:txBody>
      </p:sp>
      <p:sp>
        <p:nvSpPr>
          <p:cNvPr id="67" name="TextBox 66"/>
          <p:cNvSpPr txBox="1"/>
          <p:nvPr/>
        </p:nvSpPr>
        <p:spPr>
          <a:xfrm>
            <a:off x="1035134" y="5051377"/>
            <a:ext cx="1795618" cy="221599"/>
          </a:xfrm>
          <a:prstGeom prst="rect">
            <a:avLst/>
          </a:prstGeom>
        </p:spPr>
        <p:txBody>
          <a:bodyPr vert="horz" wrap="square" lIns="0" tIns="0" rIns="0" bIns="0" rtlCol="0">
            <a:spAutoFit/>
          </a:bodyPr>
          <a:lstStyle/>
          <a:p>
            <a:pPr>
              <a:lnSpc>
                <a:spcPct val="90000"/>
              </a:lnSpc>
              <a:spcBef>
                <a:spcPct val="20000"/>
              </a:spcBef>
              <a:spcAft>
                <a:spcPts val="288"/>
              </a:spcAft>
              <a:buClr>
                <a:schemeClr val="bg1">
                  <a:lumMod val="85000"/>
                </a:schemeClr>
              </a:buClr>
              <a:buSzPct val="130000"/>
            </a:pPr>
            <a:r>
              <a:rPr lang="en-US" sz="1600" b="1" dirty="0" smtClean="0">
                <a:solidFill>
                  <a:schemeClr val="bg1"/>
                </a:solidFill>
                <a:effectLst>
                  <a:outerShdw blurRad="38100" dist="38100" dir="2700000" algn="tl">
                    <a:srgbClr val="000000">
                      <a:alpha val="43137"/>
                    </a:srgbClr>
                  </a:outerShdw>
                </a:effectLst>
              </a:rPr>
              <a:t>Windows Platform</a:t>
            </a:r>
          </a:p>
        </p:txBody>
      </p:sp>
      <p:sp>
        <p:nvSpPr>
          <p:cNvPr id="4104" name="AutoShape 8"/>
          <p:cNvSpPr>
            <a:spLocks noChangeAspect="1" noChangeArrowheads="1" noTextEdit="1"/>
          </p:cNvSpPr>
          <p:nvPr/>
        </p:nvSpPr>
        <p:spPr bwMode="auto">
          <a:xfrm>
            <a:off x="2563813" y="115888"/>
            <a:ext cx="4016375" cy="662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TextBox 50"/>
          <p:cNvSpPr txBox="1"/>
          <p:nvPr/>
        </p:nvSpPr>
        <p:spPr>
          <a:xfrm>
            <a:off x="6341604" y="4486954"/>
            <a:ext cx="1969198" cy="470898"/>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700" b="1" dirty="0" smtClean="0">
                <a:solidFill>
                  <a:schemeClr val="bg1"/>
                </a:solidFill>
                <a:effectLst>
                  <a:outerShdw blurRad="38100" dist="38100" dir="2700000" algn="tl">
                    <a:srgbClr val="000000">
                      <a:alpha val="43137"/>
                    </a:srgbClr>
                  </a:outerShdw>
                </a:effectLst>
              </a:rPr>
              <a:t>Desktop &amp; Device Management</a:t>
            </a:r>
          </a:p>
        </p:txBody>
      </p:sp>
      <p:sp>
        <p:nvSpPr>
          <p:cNvPr id="59" name="TextBox 58"/>
          <p:cNvSpPr txBox="1"/>
          <p:nvPr/>
        </p:nvSpPr>
        <p:spPr>
          <a:xfrm>
            <a:off x="6313848" y="2698264"/>
            <a:ext cx="1906023" cy="470898"/>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700" b="1" dirty="0" smtClean="0">
                <a:solidFill>
                  <a:schemeClr val="bg1"/>
                </a:solidFill>
                <a:effectLst>
                  <a:outerShdw blurRad="38100" dist="38100" dir="2700000" algn="tl">
                    <a:srgbClr val="000000">
                      <a:alpha val="43137"/>
                    </a:srgbClr>
                  </a:outerShdw>
                </a:effectLst>
              </a:rPr>
              <a:t>Data Center Management</a:t>
            </a:r>
          </a:p>
        </p:txBody>
      </p:sp>
      <p:sp>
        <p:nvSpPr>
          <p:cNvPr id="64" name="TextBox 63"/>
          <p:cNvSpPr txBox="1"/>
          <p:nvPr/>
        </p:nvSpPr>
        <p:spPr>
          <a:xfrm>
            <a:off x="6477580" y="6129781"/>
            <a:ext cx="1304704" cy="23544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700" b="1" dirty="0" smtClean="0">
                <a:solidFill>
                  <a:schemeClr val="bg1"/>
                </a:solidFill>
                <a:effectLst>
                  <a:outerShdw blurRad="38100" dist="38100" dir="2700000" algn="tl">
                    <a:srgbClr val="000000">
                      <a:alpha val="43137"/>
                    </a:srgbClr>
                  </a:outerShdw>
                </a:effectLst>
              </a:rPr>
              <a:t>Mid-Market </a:t>
            </a:r>
          </a:p>
        </p:txBody>
      </p:sp>
      <p:sp>
        <p:nvSpPr>
          <p:cNvPr id="89" name="Freeform 5"/>
          <p:cNvSpPr>
            <a:spLocks/>
          </p:cNvSpPr>
          <p:nvPr/>
        </p:nvSpPr>
        <p:spPr bwMode="auto">
          <a:xfrm>
            <a:off x="8336603" y="1194610"/>
            <a:ext cx="448013" cy="5276850"/>
          </a:xfrm>
          <a:prstGeom prst="rect">
            <a:avLst/>
          </a:prstGeom>
          <a:gradFill>
            <a:gsLst>
              <a:gs pos="0">
                <a:schemeClr val="tx1">
                  <a:lumMod val="95000"/>
                  <a:lumOff val="5000"/>
                </a:schemeClr>
              </a:gs>
              <a:gs pos="46000">
                <a:schemeClr val="tx1">
                  <a:alpha val="35000"/>
                </a:schemeClr>
              </a:gs>
            </a:gsLst>
            <a:lin ang="0" scaled="1"/>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63" name="TextBox 62"/>
          <p:cNvSpPr txBox="1"/>
          <p:nvPr/>
        </p:nvSpPr>
        <p:spPr>
          <a:xfrm rot="16200000">
            <a:off x="7550506" y="3687757"/>
            <a:ext cx="1984076" cy="332399"/>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2400" b="1" i="1" dirty="0" smtClean="0">
                <a:solidFill>
                  <a:schemeClr val="bg1"/>
                </a:solidFill>
                <a:effectLst>
                  <a:outerShdw blurRad="38100" dist="38100" dir="2700000" algn="tl">
                    <a:srgbClr val="000000">
                      <a:alpha val="43137"/>
                    </a:srgbClr>
                  </a:outerShdw>
                </a:effectLst>
              </a:rPr>
              <a:t>Solutions</a:t>
            </a:r>
          </a:p>
        </p:txBody>
      </p:sp>
      <p:pic>
        <p:nvPicPr>
          <p:cNvPr id="56" name="Picture 2" descr="W:\TRANSFER\MBupload\SERVER-new\Logo\SystemCenter\SystemCenter\SysCnt_h_rgb_r.png"/>
          <p:cNvPicPr>
            <a:picLocks noChangeAspect="1" noChangeArrowheads="1"/>
          </p:cNvPicPr>
          <p:nvPr/>
        </p:nvPicPr>
        <p:blipFill>
          <a:blip r:embed="rId4"/>
          <a:srcRect/>
          <a:stretch>
            <a:fillRect/>
          </a:stretch>
        </p:blipFill>
        <p:spPr bwMode="auto">
          <a:xfrm>
            <a:off x="6598816" y="1289785"/>
            <a:ext cx="1586911" cy="336159"/>
          </a:xfrm>
          <a:prstGeom prst="rect">
            <a:avLst/>
          </a:prstGeom>
          <a:noFill/>
          <a:effectLst>
            <a:outerShdw blurRad="50800" dist="38100" dir="2700000" algn="tl" rotWithShape="0">
              <a:prstClr val="black">
                <a:alpha val="40000"/>
              </a:prstClr>
            </a:outerShdw>
          </a:effectLst>
        </p:spPr>
      </p:pic>
      <p:sp>
        <p:nvSpPr>
          <p:cNvPr id="72" name="Rectangle 71"/>
          <p:cNvSpPr/>
          <p:nvPr/>
        </p:nvSpPr>
        <p:spPr>
          <a:xfrm rot="5400000">
            <a:off x="-234776" y="5382924"/>
            <a:ext cx="1661502" cy="504822"/>
          </a:xfrm>
          <a:prstGeom prst="rect">
            <a:avLst/>
          </a:prstGeom>
          <a:gradFill flip="none" rotWithShape="1">
            <a:gsLst>
              <a:gs pos="0">
                <a:schemeClr val="tx1">
                  <a:lumMod val="95000"/>
                  <a:lumOff val="5000"/>
                </a:schemeClr>
              </a:gs>
              <a:gs pos="50000">
                <a:schemeClr val="accent1">
                  <a:lumMod val="75000"/>
                </a:schemeClr>
              </a:gs>
              <a:gs pos="100000">
                <a:schemeClr val="accent1"/>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600" spc="-150" dirty="0">
              <a:solidFill>
                <a:srgbClr val="FFFFFF"/>
              </a:solidFill>
              <a:latin typeface="Segoe"/>
            </a:endParaRPr>
          </a:p>
        </p:txBody>
      </p:sp>
      <p:sp>
        <p:nvSpPr>
          <p:cNvPr id="74" name="Rectangle 73"/>
          <p:cNvSpPr/>
          <p:nvPr/>
        </p:nvSpPr>
        <p:spPr>
          <a:xfrm rot="16200000">
            <a:off x="-244787" y="5492744"/>
            <a:ext cx="1671996" cy="300082"/>
          </a:xfrm>
          <a:prstGeom prst="rect">
            <a:avLst/>
          </a:prstGeom>
        </p:spPr>
        <p:txBody>
          <a:bodyPr wrap="none">
            <a:spAutoFit/>
          </a:bodyPr>
          <a:lstStyle/>
          <a:p>
            <a:pPr algn="ctr" fontAlgn="base">
              <a:lnSpc>
                <a:spcPct val="75000"/>
              </a:lnSpc>
              <a:spcBef>
                <a:spcPct val="0"/>
              </a:spcBef>
              <a:spcAft>
                <a:spcPct val="0"/>
              </a:spcAft>
              <a:buClr>
                <a:srgbClr val="FFFFFF"/>
              </a:buClr>
              <a:buSzPct val="95000"/>
              <a:tabLst>
                <a:tab pos="514476" algn="l"/>
              </a:tabLst>
              <a:defRPr/>
            </a:pPr>
            <a:r>
              <a:rPr lang="en-US" b="1" i="1" dirty="0" smtClean="0">
                <a:solidFill>
                  <a:schemeClr val="bg1"/>
                </a:solidFill>
                <a:effectLst>
                  <a:outerShdw blurRad="38100" dist="38100" dir="2700000" algn="tl">
                    <a:srgbClr val="000000">
                      <a:alpha val="43137"/>
                    </a:srgbClr>
                  </a:outerShdw>
                </a:effectLst>
              </a:rPr>
              <a:t>Infrastructure</a:t>
            </a:r>
            <a:endParaRPr lang="en-US" altLang="zh-CN" spc="-150" dirty="0">
              <a:solidFill>
                <a:srgbClr val="FFFFFF"/>
              </a:solidFill>
            </a:endParaRPr>
          </a:p>
        </p:txBody>
      </p:sp>
      <p:sp>
        <p:nvSpPr>
          <p:cNvPr id="82" name="Rectangle 81"/>
          <p:cNvSpPr/>
          <p:nvPr/>
        </p:nvSpPr>
        <p:spPr>
          <a:xfrm rot="5400000">
            <a:off x="-234776" y="3563649"/>
            <a:ext cx="1661502" cy="504822"/>
          </a:xfrm>
          <a:prstGeom prst="rect">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400" spc="-150" dirty="0">
              <a:solidFill>
                <a:srgbClr val="FFFFFF"/>
              </a:solidFill>
              <a:latin typeface="Segoe"/>
            </a:endParaRPr>
          </a:p>
        </p:txBody>
      </p:sp>
      <p:sp>
        <p:nvSpPr>
          <p:cNvPr id="90" name="Rectangle 89"/>
          <p:cNvSpPr/>
          <p:nvPr/>
        </p:nvSpPr>
        <p:spPr>
          <a:xfrm rot="16200000">
            <a:off x="30130" y="3670423"/>
            <a:ext cx="1122166" cy="306174"/>
          </a:xfrm>
          <a:prstGeom prst="rect">
            <a:avLst/>
          </a:prstGeom>
        </p:spPr>
        <p:txBody>
          <a:bodyPr wrap="none">
            <a:spAutoFit/>
          </a:bodyPr>
          <a:lstStyle/>
          <a:p>
            <a:pPr algn="ctr" fontAlgn="base">
              <a:lnSpc>
                <a:spcPct val="75000"/>
              </a:lnSpc>
              <a:spcBef>
                <a:spcPct val="0"/>
              </a:spcBef>
              <a:spcAft>
                <a:spcPct val="0"/>
              </a:spcAft>
              <a:buClr>
                <a:srgbClr val="FFFFFF"/>
              </a:buClr>
              <a:buSzPct val="95000"/>
              <a:tabLst>
                <a:tab pos="514476" algn="l"/>
              </a:tabLst>
              <a:defRPr/>
            </a:pPr>
            <a:r>
              <a:rPr lang="en-US" b="1" i="1" dirty="0" smtClean="0">
                <a:solidFill>
                  <a:schemeClr val="bg1"/>
                </a:solidFill>
                <a:effectLst>
                  <a:outerShdw blurRad="38100" dist="38100" dir="2700000" algn="tl">
                    <a:srgbClr val="000000">
                      <a:alpha val="43137"/>
                    </a:srgbClr>
                  </a:outerShdw>
                </a:effectLst>
              </a:rPr>
              <a:t>Products</a:t>
            </a:r>
            <a:endParaRPr lang="en-US" altLang="zh-CN" spc="-150" dirty="0">
              <a:solidFill>
                <a:srgbClr val="FFFFFF"/>
              </a:solidFill>
            </a:endParaRPr>
          </a:p>
        </p:txBody>
      </p:sp>
      <p:sp>
        <p:nvSpPr>
          <p:cNvPr id="91" name="Rectangle 90"/>
          <p:cNvSpPr/>
          <p:nvPr/>
        </p:nvSpPr>
        <p:spPr>
          <a:xfrm rot="5400000">
            <a:off x="-234776" y="1767547"/>
            <a:ext cx="1661502" cy="504822"/>
          </a:xfrm>
          <a:prstGeom prst="rect">
            <a:avLst/>
          </a:prstGeom>
          <a:gradFill flip="none" rotWithShape="1">
            <a:gsLst>
              <a:gs pos="0">
                <a:schemeClr val="tx1">
                  <a:lumMod val="95000"/>
                  <a:lumOff val="5000"/>
                </a:schemeClr>
              </a:gs>
              <a:gs pos="50000">
                <a:schemeClr val="accent3">
                  <a:lumMod val="75000"/>
                </a:schemeClr>
              </a:gs>
              <a:gs pos="100000">
                <a:schemeClr val="accent3"/>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400" spc="-150" dirty="0" smtClean="0">
              <a:solidFill>
                <a:srgbClr val="FFFFFF"/>
              </a:solidFill>
              <a:latin typeface="Segoe"/>
            </a:endParaRPr>
          </a:p>
        </p:txBody>
      </p:sp>
      <p:sp>
        <p:nvSpPr>
          <p:cNvPr id="92" name="Rectangle 91"/>
          <p:cNvSpPr/>
          <p:nvPr/>
        </p:nvSpPr>
        <p:spPr>
          <a:xfrm rot="16200000">
            <a:off x="-92628" y="1860673"/>
            <a:ext cx="1367683" cy="306174"/>
          </a:xfrm>
          <a:prstGeom prst="rect">
            <a:avLst/>
          </a:prstGeom>
        </p:spPr>
        <p:txBody>
          <a:bodyPr wrap="none">
            <a:spAutoFit/>
          </a:bodyPr>
          <a:lstStyle/>
          <a:p>
            <a:pPr algn="ctr" fontAlgn="base">
              <a:lnSpc>
                <a:spcPct val="75000"/>
              </a:lnSpc>
              <a:spcBef>
                <a:spcPct val="0"/>
              </a:spcBef>
              <a:spcAft>
                <a:spcPct val="0"/>
              </a:spcAft>
              <a:buClr>
                <a:srgbClr val="FFFFFF"/>
              </a:buClr>
              <a:buSzPct val="95000"/>
              <a:tabLst>
                <a:tab pos="514476" algn="l"/>
              </a:tabLst>
              <a:defRPr/>
            </a:pPr>
            <a:r>
              <a:rPr lang="en-US" b="1" i="1" dirty="0" smtClean="0">
                <a:solidFill>
                  <a:schemeClr val="bg1"/>
                </a:solidFill>
                <a:effectLst>
                  <a:outerShdw blurRad="38100" dist="38100" dir="2700000" algn="tl">
                    <a:srgbClr val="000000">
                      <a:alpha val="43137"/>
                    </a:srgbClr>
                  </a:outerShdw>
                </a:effectLst>
              </a:rPr>
              <a:t>Knowledge</a:t>
            </a:r>
            <a:endParaRPr lang="en-US" altLang="zh-CN" spc="-150" dirty="0">
              <a:solidFill>
                <a:srgbClr val="FFFFFF"/>
              </a:solidFill>
            </a:endParaRPr>
          </a:p>
        </p:txBody>
      </p:sp>
      <p:pic>
        <p:nvPicPr>
          <p:cNvPr id="2050" name="Picture 2" descr="C:\Documents and Settings\Eva\My Documents\336\SysCnt-VrtlMachine_h_rgb_r.png"/>
          <p:cNvPicPr>
            <a:picLocks noChangeAspect="1" noChangeArrowheads="1"/>
          </p:cNvPicPr>
          <p:nvPr/>
        </p:nvPicPr>
        <p:blipFill>
          <a:blip r:embed="rId5"/>
          <a:srcRect/>
          <a:stretch>
            <a:fillRect/>
          </a:stretch>
        </p:blipFill>
        <p:spPr bwMode="auto">
          <a:xfrm>
            <a:off x="4260078" y="3100308"/>
            <a:ext cx="1492391" cy="365760"/>
          </a:xfrm>
          <a:prstGeom prst="rect">
            <a:avLst/>
          </a:prstGeom>
          <a:noFill/>
        </p:spPr>
      </p:pic>
      <p:pic>
        <p:nvPicPr>
          <p:cNvPr id="8" name="Picture 3" descr="C:\Documents and Settings\Eva\My Documents\336\SysCnt-ConfigMgr_h_rgb_r.png"/>
          <p:cNvPicPr>
            <a:picLocks noChangeAspect="1" noChangeArrowheads="1"/>
          </p:cNvPicPr>
          <p:nvPr/>
        </p:nvPicPr>
        <p:blipFill>
          <a:blip r:embed="rId6"/>
          <a:srcRect/>
          <a:stretch>
            <a:fillRect/>
          </a:stretch>
        </p:blipFill>
        <p:spPr bwMode="auto">
          <a:xfrm>
            <a:off x="2680911" y="3081056"/>
            <a:ext cx="1403973" cy="365760"/>
          </a:xfrm>
          <a:prstGeom prst="rect">
            <a:avLst/>
          </a:prstGeom>
          <a:noFill/>
        </p:spPr>
      </p:pic>
      <p:pic>
        <p:nvPicPr>
          <p:cNvPr id="2052" name="Picture 4" descr="C:\Documents and Settings\Eva\My Documents\336\SysCnt-DPM_h_rgb_r.png"/>
          <p:cNvPicPr>
            <a:picLocks noChangeAspect="1" noChangeArrowheads="1"/>
          </p:cNvPicPr>
          <p:nvPr/>
        </p:nvPicPr>
        <p:blipFill>
          <a:blip r:embed="rId7"/>
          <a:srcRect/>
          <a:stretch>
            <a:fillRect/>
          </a:stretch>
        </p:blipFill>
        <p:spPr bwMode="auto">
          <a:xfrm>
            <a:off x="2643034" y="3634802"/>
            <a:ext cx="1492574" cy="365760"/>
          </a:xfrm>
          <a:prstGeom prst="rect">
            <a:avLst/>
          </a:prstGeom>
          <a:noFill/>
        </p:spPr>
      </p:pic>
      <p:pic>
        <p:nvPicPr>
          <p:cNvPr id="9" name="Picture 5" descr="C:\Documents and Settings\Eva\My Documents\336\SysCnt-Essentials_h_rgb_r.png"/>
          <p:cNvPicPr>
            <a:picLocks noChangeAspect="1" noChangeArrowheads="1"/>
          </p:cNvPicPr>
          <p:nvPr/>
        </p:nvPicPr>
        <p:blipFill>
          <a:blip r:embed="rId8"/>
          <a:srcRect/>
          <a:stretch>
            <a:fillRect/>
          </a:stretch>
        </p:blipFill>
        <p:spPr bwMode="auto">
          <a:xfrm>
            <a:off x="4211328" y="3615549"/>
            <a:ext cx="1277722" cy="365760"/>
          </a:xfrm>
          <a:prstGeom prst="rect">
            <a:avLst/>
          </a:prstGeom>
          <a:noFill/>
        </p:spPr>
      </p:pic>
      <p:pic>
        <p:nvPicPr>
          <p:cNvPr id="10" name="Picture 6" descr="C:\Documents and Settings\Eva\My Documents\336\SysCnt-OprtnsMgr_h_rgb_r.png"/>
          <p:cNvPicPr>
            <a:picLocks noChangeAspect="1" noChangeArrowheads="1"/>
          </p:cNvPicPr>
          <p:nvPr/>
        </p:nvPicPr>
        <p:blipFill>
          <a:blip r:embed="rId9"/>
          <a:srcRect/>
          <a:stretch>
            <a:fillRect/>
          </a:stretch>
        </p:blipFill>
        <p:spPr bwMode="auto">
          <a:xfrm>
            <a:off x="1062522" y="3081056"/>
            <a:ext cx="1267665" cy="365760"/>
          </a:xfrm>
          <a:prstGeom prst="rect">
            <a:avLst/>
          </a:prstGeom>
          <a:noFill/>
        </p:spPr>
      </p:pic>
      <p:pic>
        <p:nvPicPr>
          <p:cNvPr id="11" name="Picture 7" descr="C:\Documents and Settings\Eva\My Documents\336\SysCnt-ServiceMgr_h_rgb_r.png"/>
          <p:cNvPicPr>
            <a:picLocks noChangeAspect="1" noChangeArrowheads="1"/>
          </p:cNvPicPr>
          <p:nvPr/>
        </p:nvPicPr>
        <p:blipFill>
          <a:blip r:embed="rId10"/>
          <a:srcRect/>
          <a:stretch>
            <a:fillRect/>
          </a:stretch>
        </p:blipFill>
        <p:spPr bwMode="auto">
          <a:xfrm>
            <a:off x="1043273" y="3625176"/>
            <a:ext cx="1183075" cy="365760"/>
          </a:xfrm>
          <a:prstGeom prst="rect">
            <a:avLst/>
          </a:prstGeom>
          <a:noFill/>
        </p:spPr>
      </p:pic>
      <p:sp>
        <p:nvSpPr>
          <p:cNvPr id="36" name="TextBox 35"/>
          <p:cNvSpPr txBox="1"/>
          <p:nvPr/>
        </p:nvSpPr>
        <p:spPr>
          <a:xfrm>
            <a:off x="1053098" y="1866058"/>
            <a:ext cx="1894388"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Solution Accelerators</a:t>
            </a:r>
          </a:p>
        </p:txBody>
      </p:sp>
      <p:pic>
        <p:nvPicPr>
          <p:cNvPr id="37" name="Picture 2" descr="C:\Documents and Settings\Eva\My Documents\Downloaded items\SysCenter-MDM-08_bL_r.png"/>
          <p:cNvPicPr>
            <a:picLocks noChangeAspect="1" noChangeArrowheads="1"/>
          </p:cNvPicPr>
          <p:nvPr/>
        </p:nvPicPr>
        <p:blipFill>
          <a:blip r:embed="rId11"/>
          <a:srcRect/>
          <a:stretch>
            <a:fillRect/>
          </a:stretch>
        </p:blipFill>
        <p:spPr bwMode="auto">
          <a:xfrm>
            <a:off x="3771930" y="4111474"/>
            <a:ext cx="1651094" cy="396151"/>
          </a:xfrm>
          <a:prstGeom prst="rect">
            <a:avLst/>
          </a:prstGeom>
          <a:noFill/>
        </p:spPr>
      </p:pic>
      <p:pic>
        <p:nvPicPr>
          <p:cNvPr id="38" name="Picture 3" descr="C:\Documents and Settings\Eva\My Documents\Downloaded items\DTP-OptPack-SA_bL_r.png"/>
          <p:cNvPicPr>
            <a:picLocks noChangeAspect="1" noChangeArrowheads="1"/>
          </p:cNvPicPr>
          <p:nvPr/>
        </p:nvPicPr>
        <p:blipFill>
          <a:blip r:embed="rId12"/>
          <a:srcRect/>
          <a:stretch>
            <a:fillRect/>
          </a:stretch>
        </p:blipFill>
        <p:spPr bwMode="auto">
          <a:xfrm>
            <a:off x="1613045" y="4138306"/>
            <a:ext cx="1955352" cy="327546"/>
          </a:xfrm>
          <a:prstGeom prst="rect">
            <a:avLst/>
          </a:prstGeom>
          <a:noFill/>
        </p:spPr>
      </p:pic>
      <p:sp>
        <p:nvSpPr>
          <p:cNvPr id="40" name="Rounded Rectangle 39"/>
          <p:cNvSpPr/>
          <p:nvPr/>
        </p:nvSpPr>
        <p:spPr bwMode="auto">
          <a:xfrm>
            <a:off x="6174314" y="4368506"/>
            <a:ext cx="2103924" cy="650966"/>
          </a:xfrm>
          <a:prstGeom prst="roundRect">
            <a:avLst/>
          </a:prstGeom>
          <a:noFill/>
          <a:ln w="25400">
            <a:solidFill>
              <a:srgbClr val="C0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41" name="TextBox 40"/>
          <p:cNvSpPr txBox="1"/>
          <p:nvPr/>
        </p:nvSpPr>
        <p:spPr>
          <a:xfrm>
            <a:off x="3105628" y="1311580"/>
            <a:ext cx="2623968"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Connectors for Interoperability</a:t>
            </a:r>
            <a:endParaRPr lang="en-US" sz="1400" b="1" dirty="0" smtClean="0">
              <a:solidFill>
                <a:srgbClr val="FF0000"/>
              </a:solidFill>
              <a:effectLst>
                <a:outerShdw blurRad="38100" dist="38100" dir="2700000" algn="tl">
                  <a:srgbClr val="000000">
                    <a:alpha val="43137"/>
                  </a:srgbClr>
                </a:outerShdw>
              </a:effectLst>
            </a:endParaRPr>
          </a:p>
        </p:txBody>
      </p:sp>
      <p:sp>
        <p:nvSpPr>
          <p:cNvPr id="42" name="TextBox 41"/>
          <p:cNvSpPr txBox="1"/>
          <p:nvPr/>
        </p:nvSpPr>
        <p:spPr>
          <a:xfrm>
            <a:off x="3170517" y="1911462"/>
            <a:ext cx="3463755" cy="387798"/>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Microsoft Operations Framework (MOF/ITIL)</a:t>
            </a:r>
            <a:endParaRPr lang="en-US" sz="1400" b="1" dirty="0" smtClean="0">
              <a:solidFill>
                <a:srgbClr val="FF0000"/>
              </a:solidFill>
              <a:effectLst>
                <a:outerShdw blurRad="38100" dist="38100" dir="2700000" algn="tl">
                  <a:srgbClr val="000000">
                    <a:alpha val="43137"/>
                  </a:srgbClr>
                </a:outerShdw>
              </a:effectLst>
            </a:endParaRPr>
          </a:p>
        </p:txBody>
      </p:sp>
    </p:spTree>
    <p:custDataLst>
      <p:tags r:id="rId1"/>
    </p:custData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63538" y="225425"/>
            <a:ext cx="8413750" cy="609398"/>
          </a:xfrm>
        </p:spPr>
        <p:txBody>
          <a:bodyPr/>
          <a:lstStyle/>
          <a:p>
            <a:pPr lvl="0"/>
            <a:r>
              <a:rPr lang="en-US" sz="4400" dirty="0" smtClean="0"/>
              <a:t>Desktop Management Solutions</a:t>
            </a:r>
            <a:endParaRPr lang="en-US" sz="4400" dirty="0"/>
          </a:p>
        </p:txBody>
      </p:sp>
      <p:sp>
        <p:nvSpPr>
          <p:cNvPr id="26" name="&quot;GLASS&quot;; White to Transparent Linear; Shadow; 1pt stroke;"/>
          <p:cNvSpPr/>
          <p:nvPr/>
        </p:nvSpPr>
        <p:spPr bwMode="auto">
          <a:xfrm>
            <a:off x="80980" y="1043462"/>
            <a:ext cx="8982636" cy="5721127"/>
          </a:xfrm>
          <a:prstGeom prst="roundRect">
            <a:avLst>
              <a:gd name="adj" fmla="val 0"/>
            </a:avLst>
          </a:prstGeom>
          <a:gradFill flip="none" rotWithShape="1">
            <a:gsLst>
              <a:gs pos="0">
                <a:srgbClr val="000000">
                  <a:lumMod val="95000"/>
                  <a:lumOff val="5000"/>
                </a:srgb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dirty="0" smtClean="0">
              <a:solidFill>
                <a:srgbClr val="FFFFFF"/>
              </a:solidFill>
              <a:latin typeface="Segoe"/>
            </a:endParaRPr>
          </a:p>
        </p:txBody>
      </p:sp>
      <p:sp>
        <p:nvSpPr>
          <p:cNvPr id="27" name="&quot;GLASS&quot;; White to Transparent Linear; Shadow; 1pt stroke;"/>
          <p:cNvSpPr/>
          <p:nvPr/>
        </p:nvSpPr>
        <p:spPr bwMode="auto">
          <a:xfrm>
            <a:off x="141283" y="1146788"/>
            <a:ext cx="2871400" cy="5558812"/>
          </a:xfrm>
          <a:prstGeom prst="roundRect">
            <a:avLst>
              <a:gd name="adj" fmla="val 0"/>
            </a:avLst>
          </a:prstGeom>
          <a:gradFill>
            <a:gsLst>
              <a:gs pos="0">
                <a:srgbClr val="FFFFFF">
                  <a:alpha val="67000"/>
                </a:srgbClr>
              </a:gs>
              <a:gs pos="38000">
                <a:srgbClr val="000000">
                  <a:lumMod val="85000"/>
                  <a:lumOff val="15000"/>
                  <a:alpha val="22000"/>
                </a:srgbClr>
              </a:gs>
            </a:gsLst>
            <a:lin ang="5400000" scaled="0"/>
          </a:gradFill>
          <a:ln w="317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rgbClr val="FFFFFF"/>
              </a:solidFill>
              <a:latin typeface="Segoe"/>
            </a:endParaRPr>
          </a:p>
        </p:txBody>
      </p:sp>
      <p:sp>
        <p:nvSpPr>
          <p:cNvPr id="29" name="Rectangle 28"/>
          <p:cNvSpPr/>
          <p:nvPr/>
        </p:nvSpPr>
        <p:spPr bwMode="auto">
          <a:xfrm>
            <a:off x="186878" y="1205557"/>
            <a:ext cx="2766428" cy="1645798"/>
          </a:xfrm>
          <a:prstGeom prst="rect">
            <a:avLst/>
          </a:pr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0" name="Rectangle 29"/>
          <p:cNvSpPr/>
          <p:nvPr/>
        </p:nvSpPr>
        <p:spPr bwMode="auto">
          <a:xfrm>
            <a:off x="186877" y="1205558"/>
            <a:ext cx="2770632" cy="1655630"/>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1" name="Rectangle 30"/>
          <p:cNvSpPr/>
          <p:nvPr/>
        </p:nvSpPr>
        <p:spPr>
          <a:xfrm>
            <a:off x="153697" y="1231517"/>
            <a:ext cx="2752106" cy="590931"/>
          </a:xfrm>
          <a:prstGeom prst="rect">
            <a:avLst/>
          </a:prstGeom>
        </p:spPr>
        <p:txBody>
          <a:bodyPr wrap="square">
            <a:spAutoFit/>
          </a:bodyPr>
          <a:lstStyle/>
          <a:p>
            <a:pPr algn="ctr" defTabSz="1096963">
              <a:lnSpc>
                <a:spcPct val="90000"/>
              </a:lnSpc>
              <a:defRPr/>
            </a:pPr>
            <a:r>
              <a:rPr lang="en-US" altLang="zh-CN" i="1" dirty="0" smtClean="0">
                <a:solidFill>
                  <a:srgbClr val="FFFFFF"/>
                </a:solidFill>
                <a:effectLst>
                  <a:outerShdw blurRad="38100" dist="38100" dir="2700000" algn="tl">
                    <a:srgbClr val="000000">
                      <a:alpha val="43137"/>
                    </a:srgbClr>
                  </a:outerShdw>
                </a:effectLst>
                <a:latin typeface="Segoe" pitchFamily="34" charset="0"/>
              </a:rPr>
              <a:t>Streamlined Application and Desktop Delivery</a:t>
            </a:r>
          </a:p>
        </p:txBody>
      </p:sp>
      <p:sp>
        <p:nvSpPr>
          <p:cNvPr id="41" name="&quot;GLASS&quot;; White to Transparent Linear; Shadow; 1pt stroke;"/>
          <p:cNvSpPr/>
          <p:nvPr/>
        </p:nvSpPr>
        <p:spPr bwMode="auto">
          <a:xfrm>
            <a:off x="3134779" y="1146788"/>
            <a:ext cx="2871400" cy="5558812"/>
          </a:xfrm>
          <a:prstGeom prst="roundRect">
            <a:avLst>
              <a:gd name="adj" fmla="val 0"/>
            </a:avLst>
          </a:prstGeom>
          <a:gradFill>
            <a:gsLst>
              <a:gs pos="0">
                <a:srgbClr val="FFFFFF">
                  <a:alpha val="67000"/>
                </a:srgbClr>
              </a:gs>
              <a:gs pos="38000">
                <a:srgbClr val="000000">
                  <a:lumMod val="85000"/>
                  <a:lumOff val="15000"/>
                  <a:alpha val="22000"/>
                </a:srgbClr>
              </a:gs>
            </a:gsLst>
            <a:lin ang="5400000" scaled="0"/>
          </a:gradFill>
          <a:ln w="317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rgbClr val="FFFFFF"/>
              </a:solidFill>
              <a:latin typeface="Segoe"/>
            </a:endParaRPr>
          </a:p>
        </p:txBody>
      </p:sp>
      <p:sp>
        <p:nvSpPr>
          <p:cNvPr id="43" name="Rectangle 42"/>
          <p:cNvSpPr/>
          <p:nvPr/>
        </p:nvSpPr>
        <p:spPr bwMode="auto">
          <a:xfrm>
            <a:off x="3180374" y="1205557"/>
            <a:ext cx="2766428" cy="1645798"/>
          </a:xfrm>
          <a:prstGeom prst="rect">
            <a:avLst/>
          </a:prstGeom>
          <a:solidFill>
            <a:srgbClr val="FFB601"/>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Rectangle 45"/>
          <p:cNvSpPr/>
          <p:nvPr/>
        </p:nvSpPr>
        <p:spPr bwMode="auto">
          <a:xfrm>
            <a:off x="3180373" y="1205558"/>
            <a:ext cx="2770632" cy="1655630"/>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9" name="Rectangle 48"/>
          <p:cNvSpPr/>
          <p:nvPr/>
        </p:nvSpPr>
        <p:spPr>
          <a:xfrm>
            <a:off x="3147193" y="1231517"/>
            <a:ext cx="2752106" cy="590931"/>
          </a:xfrm>
          <a:prstGeom prst="rect">
            <a:avLst/>
          </a:prstGeom>
        </p:spPr>
        <p:txBody>
          <a:bodyPr wrap="square">
            <a:spAutoFit/>
          </a:bodyPr>
          <a:lstStyle/>
          <a:p>
            <a:pPr algn="ctr" defTabSz="1096963">
              <a:lnSpc>
                <a:spcPct val="90000"/>
              </a:lnSpc>
              <a:defRPr/>
            </a:pPr>
            <a:r>
              <a:rPr lang="en-US" altLang="zh-CN" i="1" dirty="0" smtClean="0">
                <a:solidFill>
                  <a:srgbClr val="FFFFFF"/>
                </a:solidFill>
                <a:effectLst>
                  <a:outerShdw blurRad="38100" dist="38100" dir="2700000" algn="tl">
                    <a:srgbClr val="000000">
                      <a:alpha val="43137"/>
                    </a:srgbClr>
                  </a:outerShdw>
                </a:effectLst>
                <a:latin typeface="Segoe" pitchFamily="34" charset="0"/>
              </a:rPr>
              <a:t>Optimized Client Health and Performance</a:t>
            </a:r>
          </a:p>
        </p:txBody>
      </p:sp>
      <p:sp>
        <p:nvSpPr>
          <p:cNvPr id="53" name="&quot;GLASS&quot;; White to Transparent Linear; Shadow; 1pt stroke;"/>
          <p:cNvSpPr/>
          <p:nvPr/>
        </p:nvSpPr>
        <p:spPr bwMode="auto">
          <a:xfrm>
            <a:off x="6124619" y="1146788"/>
            <a:ext cx="2871400" cy="5558812"/>
          </a:xfrm>
          <a:prstGeom prst="roundRect">
            <a:avLst>
              <a:gd name="adj" fmla="val 0"/>
            </a:avLst>
          </a:prstGeom>
          <a:gradFill>
            <a:gsLst>
              <a:gs pos="0">
                <a:srgbClr val="FFFFFF">
                  <a:alpha val="67000"/>
                </a:srgbClr>
              </a:gs>
              <a:gs pos="38000">
                <a:srgbClr val="000000">
                  <a:lumMod val="85000"/>
                  <a:lumOff val="15000"/>
                  <a:alpha val="22000"/>
                </a:srgbClr>
              </a:gs>
            </a:gsLst>
            <a:lin ang="5400000" scaled="0"/>
          </a:gradFill>
          <a:ln w="317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rgbClr val="FFFFFF"/>
              </a:solidFill>
              <a:latin typeface="Segoe"/>
            </a:endParaRPr>
          </a:p>
        </p:txBody>
      </p:sp>
      <p:sp>
        <p:nvSpPr>
          <p:cNvPr id="55" name="Rectangle 54"/>
          <p:cNvSpPr/>
          <p:nvPr/>
        </p:nvSpPr>
        <p:spPr bwMode="auto">
          <a:xfrm>
            <a:off x="6170214" y="1205557"/>
            <a:ext cx="2766428" cy="1645798"/>
          </a:xfrm>
          <a:prstGeom prst="rect">
            <a:avLst/>
          </a:prstGeom>
          <a:solidFill>
            <a:srgbClr val="568B2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endParaRPr lang="en-US" sz="2800" b="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ectangle 55"/>
          <p:cNvSpPr/>
          <p:nvPr/>
        </p:nvSpPr>
        <p:spPr bwMode="auto">
          <a:xfrm>
            <a:off x="6170213" y="1205558"/>
            <a:ext cx="2770632" cy="1655630"/>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7" name="Rectangle 56"/>
          <p:cNvSpPr/>
          <p:nvPr/>
        </p:nvSpPr>
        <p:spPr>
          <a:xfrm>
            <a:off x="6137033" y="1231517"/>
            <a:ext cx="2752106" cy="590931"/>
          </a:xfrm>
          <a:prstGeom prst="rect">
            <a:avLst/>
          </a:prstGeom>
        </p:spPr>
        <p:txBody>
          <a:bodyPr wrap="square">
            <a:spAutoFit/>
          </a:bodyPr>
          <a:lstStyle/>
          <a:p>
            <a:pPr algn="ctr" defTabSz="1096963">
              <a:lnSpc>
                <a:spcPct val="90000"/>
              </a:lnSpc>
              <a:defRPr/>
            </a:pPr>
            <a:r>
              <a:rPr lang="en-US" altLang="zh-CN" i="1" dirty="0" smtClean="0">
                <a:solidFill>
                  <a:srgbClr val="FFFFFF"/>
                </a:solidFill>
                <a:effectLst>
                  <a:outerShdw blurRad="38100" dist="38100" dir="2700000" algn="tl">
                    <a:srgbClr val="000000">
                      <a:alpha val="43137"/>
                    </a:srgbClr>
                  </a:outerShdw>
                </a:effectLst>
                <a:latin typeface="Segoe" pitchFamily="34" charset="0"/>
              </a:rPr>
              <a:t>Ease User Access Without Compromise</a:t>
            </a:r>
          </a:p>
        </p:txBody>
      </p:sp>
      <p:pic>
        <p:nvPicPr>
          <p:cNvPr id="37909" name="Picture 2" descr="C:\Users\tiffal\Pictures\Computer Management.png"/>
          <p:cNvPicPr>
            <a:picLocks noChangeAspect="1" noChangeArrowheads="1"/>
          </p:cNvPicPr>
          <p:nvPr/>
        </p:nvPicPr>
        <p:blipFill>
          <a:blip r:embed="rId3"/>
          <a:srcRect/>
          <a:stretch>
            <a:fillRect/>
          </a:stretch>
        </p:blipFill>
        <p:spPr bwMode="auto">
          <a:xfrm>
            <a:off x="4065377" y="1833065"/>
            <a:ext cx="1000080" cy="1000247"/>
          </a:xfrm>
          <a:prstGeom prst="rect">
            <a:avLst/>
          </a:prstGeom>
          <a:noFill/>
          <a:ln w="9525">
            <a:noFill/>
            <a:miter lim="800000"/>
            <a:headEnd/>
            <a:tailEnd/>
          </a:ln>
        </p:spPr>
      </p:pic>
      <p:pic>
        <p:nvPicPr>
          <p:cNvPr id="37897" name="Picture 3" descr="C:\Users\tiffal\Pictures\Secure PC.png"/>
          <p:cNvPicPr>
            <a:picLocks noChangeAspect="1" noChangeArrowheads="1"/>
          </p:cNvPicPr>
          <p:nvPr/>
        </p:nvPicPr>
        <p:blipFill>
          <a:blip r:embed="rId4"/>
          <a:srcRect/>
          <a:stretch>
            <a:fillRect/>
          </a:stretch>
        </p:blipFill>
        <p:spPr bwMode="auto">
          <a:xfrm>
            <a:off x="6848518" y="1551930"/>
            <a:ext cx="1277197" cy="1276865"/>
          </a:xfrm>
          <a:prstGeom prst="rect">
            <a:avLst/>
          </a:prstGeom>
          <a:noFill/>
          <a:ln w="9525">
            <a:noFill/>
            <a:miter lim="800000"/>
            <a:headEnd/>
            <a:tailEnd/>
          </a:ln>
        </p:spPr>
      </p:pic>
      <p:pic>
        <p:nvPicPr>
          <p:cNvPr id="37899" name="Picture 54" descr="Application-Virtual.png"/>
          <p:cNvPicPr>
            <a:picLocks noChangeAspect="1"/>
          </p:cNvPicPr>
          <p:nvPr/>
        </p:nvPicPr>
        <p:blipFill>
          <a:blip r:embed="rId5"/>
          <a:srcRect/>
          <a:stretch>
            <a:fillRect/>
          </a:stretch>
        </p:blipFill>
        <p:spPr bwMode="auto">
          <a:xfrm>
            <a:off x="988480" y="1777860"/>
            <a:ext cx="828648" cy="1067884"/>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22" name="&quot;GLASS&quot;; White to Transparent Linear; Shadow; 1pt stroke;"/>
          <p:cNvSpPr/>
          <p:nvPr/>
        </p:nvSpPr>
        <p:spPr bwMode="auto">
          <a:xfrm>
            <a:off x="184439" y="2969346"/>
            <a:ext cx="2772697" cy="1769756"/>
          </a:xfrm>
          <a:prstGeom prst="roundRect">
            <a:avLst>
              <a:gd name="adj" fmla="val 0"/>
            </a:avLst>
          </a:prstGeom>
          <a:gradFill>
            <a:gsLst>
              <a:gs pos="0">
                <a:srgbClr val="00B0F0"/>
              </a:gs>
              <a:gs pos="38000">
                <a:srgbClr val="000000">
                  <a:lumMod val="85000"/>
                  <a:lumOff val="15000"/>
                  <a:alpha val="22000"/>
                </a:srgbClr>
              </a:gs>
            </a:gsLst>
            <a:lin ang="5400000" scaled="0"/>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sz="1600" b="1" dirty="0">
              <a:solidFill>
                <a:srgbClr val="FFFFFF"/>
              </a:solidFill>
              <a:latin typeface="Segoe"/>
            </a:endParaRPr>
          </a:p>
        </p:txBody>
      </p:sp>
      <p:sp>
        <p:nvSpPr>
          <p:cNvPr id="23" name="&quot;GLASS&quot;; White to Transparent Linear; Shadow; 1pt stroke;"/>
          <p:cNvSpPr/>
          <p:nvPr/>
        </p:nvSpPr>
        <p:spPr bwMode="auto">
          <a:xfrm>
            <a:off x="170979" y="4857141"/>
            <a:ext cx="2790747" cy="1740305"/>
          </a:xfrm>
          <a:prstGeom prst="roundRect">
            <a:avLst>
              <a:gd name="adj" fmla="val 0"/>
            </a:avLst>
          </a:prstGeom>
          <a:gradFill>
            <a:gsLst>
              <a:gs pos="0">
                <a:srgbClr val="00B0F0"/>
              </a:gs>
              <a:gs pos="38000">
                <a:srgbClr val="000000">
                  <a:lumMod val="85000"/>
                  <a:lumOff val="15000"/>
                  <a:alpha val="22000"/>
                </a:srgbClr>
              </a:gs>
            </a:gsLst>
            <a:lin ang="5400000" scaled="0"/>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sz="1600" b="1" dirty="0">
              <a:solidFill>
                <a:srgbClr val="FFFFFF"/>
              </a:solidFill>
              <a:latin typeface="Segoe"/>
            </a:endParaRPr>
          </a:p>
        </p:txBody>
      </p:sp>
      <p:sp>
        <p:nvSpPr>
          <p:cNvPr id="28" name="Rectangle 8">
            <a:hlinkClick r:id="rId6" action="ppaction://hlinksldjump"/>
          </p:cNvPr>
          <p:cNvSpPr>
            <a:spLocks noChangeArrowheads="1"/>
          </p:cNvSpPr>
          <p:nvPr/>
        </p:nvSpPr>
        <p:spPr bwMode="auto">
          <a:xfrm>
            <a:off x="200326" y="3030733"/>
            <a:ext cx="2756811" cy="630938"/>
          </a:xfrm>
          <a:prstGeom prst="rect">
            <a:avLst/>
          </a:prstGeom>
          <a:noFill/>
          <a:ln w="9525">
            <a:noFill/>
            <a:miter lim="800000"/>
            <a:headEnd/>
            <a:tailEnd/>
          </a:ln>
          <a:effectLst/>
        </p:spPr>
        <p:txBody>
          <a:bodyPr wrap="square" lIns="76197" tIns="38098" rIns="76197" bIns="38098" anchor="ctr">
            <a:spAutoFit/>
          </a:bodyPr>
          <a:lstStyle/>
          <a:p>
            <a:pPr algn="ctr" defTabSz="922975">
              <a:lnSpc>
                <a:spcPct val="90000"/>
              </a:lnSpc>
              <a:spcBef>
                <a:spcPct val="30000"/>
              </a:spcBef>
              <a:buClr>
                <a:schemeClr val="tx2"/>
              </a:buClr>
              <a:buSzPct val="85000"/>
              <a:tabLst>
                <a:tab pos="1371600" algn="l"/>
              </a:tabLst>
              <a:defRPr/>
            </a:pPr>
            <a:r>
              <a:rPr lang="en-US" sz="2000" b="1" kern="0" dirty="0" smtClean="0">
                <a:solidFill>
                  <a:schemeClr val="bg1"/>
                </a:solidFill>
                <a:effectLst>
                  <a:outerShdw blurRad="38100" dist="38100" dir="2700000" algn="tl">
                    <a:srgbClr val="000000">
                      <a:alpha val="43137"/>
                    </a:srgbClr>
                  </a:outerShdw>
                </a:effectLst>
                <a:latin typeface="+mn-lt"/>
              </a:rPr>
              <a:t>Adaptive Application Delivery</a:t>
            </a:r>
            <a:endParaRPr lang="en-US" sz="2000" kern="0" dirty="0" smtClean="0">
              <a:solidFill>
                <a:schemeClr val="bg1"/>
              </a:solidFill>
              <a:effectLst>
                <a:outerShdw blurRad="38100" dist="38100" dir="2700000" algn="tl">
                  <a:srgbClr val="000000">
                    <a:alpha val="43137"/>
                  </a:srgbClr>
                </a:outerShdw>
              </a:effectLst>
              <a:latin typeface="+mn-lt"/>
            </a:endParaRPr>
          </a:p>
        </p:txBody>
      </p:sp>
      <p:sp>
        <p:nvSpPr>
          <p:cNvPr id="35" name="Rectangle 8"/>
          <p:cNvSpPr>
            <a:spLocks noChangeArrowheads="1"/>
          </p:cNvSpPr>
          <p:nvPr/>
        </p:nvSpPr>
        <p:spPr bwMode="auto">
          <a:xfrm>
            <a:off x="195414" y="3743558"/>
            <a:ext cx="2751890" cy="963337"/>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7"/>
              </a:buBlip>
              <a:tabLst>
                <a:tab pos="1371600" algn="l"/>
              </a:tabLst>
              <a:defRPr/>
            </a:pPr>
            <a:r>
              <a:rPr lang="en-US" sz="1600" kern="0" dirty="0" smtClean="0">
                <a:solidFill>
                  <a:schemeClr val="bg1"/>
                </a:solidFill>
                <a:effectLst>
                  <a:outerShdw blurRad="38100" dist="38100" dir="2700000" algn="tl">
                    <a:srgbClr val="000000">
                      <a:alpha val="43137"/>
                    </a:srgbClr>
                  </a:outerShdw>
                </a:effectLst>
              </a:rPr>
              <a:t>Managed client application delivery via traditional and virtual methods</a:t>
            </a:r>
            <a:endParaRPr lang="en-US" sz="1600" kern="0" dirty="0" smtClean="0">
              <a:solidFill>
                <a:schemeClr val="bg1"/>
              </a:solidFill>
              <a:effectLst>
                <a:outerShdw blurRad="38100" dist="38100" dir="2700000" algn="tl">
                  <a:srgbClr val="000000">
                    <a:alpha val="43137"/>
                  </a:srgbClr>
                </a:outerShdw>
              </a:effectLst>
              <a:latin typeface="+mn-lt"/>
            </a:endParaRPr>
          </a:p>
        </p:txBody>
      </p:sp>
      <p:sp>
        <p:nvSpPr>
          <p:cNvPr id="36" name="Rectangle 8">
            <a:hlinkClick r:id="rId8" action="ppaction://hlinksldjump"/>
          </p:cNvPr>
          <p:cNvSpPr>
            <a:spLocks noChangeArrowheads="1"/>
          </p:cNvSpPr>
          <p:nvPr/>
        </p:nvSpPr>
        <p:spPr bwMode="auto">
          <a:xfrm>
            <a:off x="185577" y="4923440"/>
            <a:ext cx="2756811" cy="630938"/>
          </a:xfrm>
          <a:prstGeom prst="rect">
            <a:avLst/>
          </a:prstGeom>
          <a:noFill/>
          <a:ln w="9525">
            <a:noFill/>
            <a:miter lim="800000"/>
            <a:headEnd/>
            <a:tailEnd/>
          </a:ln>
          <a:effectLst/>
        </p:spPr>
        <p:txBody>
          <a:bodyPr wrap="square" lIns="76197" tIns="38098" rIns="76197" bIns="38098" anchor="ctr">
            <a:spAutoFit/>
          </a:bodyPr>
          <a:lstStyle/>
          <a:p>
            <a:pPr algn="ctr" defTabSz="922975">
              <a:lnSpc>
                <a:spcPct val="90000"/>
              </a:lnSpc>
              <a:spcBef>
                <a:spcPct val="30000"/>
              </a:spcBef>
              <a:buClr>
                <a:schemeClr val="tx2"/>
              </a:buClr>
              <a:buSzPct val="85000"/>
              <a:tabLst>
                <a:tab pos="1371600" algn="l"/>
              </a:tabLst>
              <a:defRPr/>
            </a:pPr>
            <a:r>
              <a:rPr lang="en-US" sz="2000" b="1" kern="0" dirty="0" smtClean="0">
                <a:solidFill>
                  <a:schemeClr val="bg1"/>
                </a:solidFill>
                <a:effectLst>
                  <a:outerShdw blurRad="38100" dist="38100" dir="2700000" algn="tl">
                    <a:srgbClr val="000000">
                      <a:alpha val="43137"/>
                    </a:srgbClr>
                  </a:outerShdw>
                </a:effectLst>
                <a:latin typeface="+mn-lt"/>
              </a:rPr>
              <a:t>Simplified Windows Vista Deployment</a:t>
            </a:r>
            <a:endParaRPr lang="en-US" sz="2000" kern="0" dirty="0" smtClean="0">
              <a:solidFill>
                <a:schemeClr val="bg1"/>
              </a:solidFill>
              <a:effectLst>
                <a:outerShdw blurRad="38100" dist="38100" dir="2700000" algn="tl">
                  <a:srgbClr val="000000">
                    <a:alpha val="43137"/>
                  </a:srgbClr>
                </a:outerShdw>
              </a:effectLst>
              <a:latin typeface="+mn-lt"/>
            </a:endParaRPr>
          </a:p>
        </p:txBody>
      </p:sp>
      <p:sp>
        <p:nvSpPr>
          <p:cNvPr id="37" name="Rectangle 8"/>
          <p:cNvSpPr>
            <a:spLocks noChangeArrowheads="1"/>
          </p:cNvSpPr>
          <p:nvPr/>
        </p:nvSpPr>
        <p:spPr bwMode="auto">
          <a:xfrm>
            <a:off x="180665" y="5636265"/>
            <a:ext cx="2751890" cy="741737"/>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7"/>
              </a:buBlip>
              <a:tabLst>
                <a:tab pos="1371600" algn="l"/>
              </a:tabLst>
              <a:defRPr/>
            </a:pPr>
            <a:r>
              <a:rPr lang="en-US" sz="1600" kern="0" dirty="0" smtClean="0">
                <a:solidFill>
                  <a:schemeClr val="bg1"/>
                </a:solidFill>
                <a:effectLst>
                  <a:outerShdw blurRad="38100" dist="38100" dir="2700000" algn="tl">
                    <a:srgbClr val="000000">
                      <a:alpha val="43137"/>
                    </a:srgbClr>
                  </a:outerShdw>
                </a:effectLst>
              </a:rPr>
              <a:t>Automated OS deployment via image standardization</a:t>
            </a:r>
            <a:endParaRPr lang="en-US" sz="1600" kern="0" dirty="0" smtClean="0">
              <a:solidFill>
                <a:schemeClr val="bg1"/>
              </a:solidFill>
              <a:effectLst>
                <a:outerShdw blurRad="38100" dist="38100" dir="2700000" algn="tl">
                  <a:srgbClr val="000000">
                    <a:alpha val="43137"/>
                  </a:srgbClr>
                </a:outerShdw>
              </a:effectLst>
              <a:latin typeface="+mn-lt"/>
            </a:endParaRPr>
          </a:p>
        </p:txBody>
      </p:sp>
      <p:sp>
        <p:nvSpPr>
          <p:cNvPr id="38" name="&quot;GLASS&quot;; White to Transparent Linear; Shadow; 1pt stroke;"/>
          <p:cNvSpPr/>
          <p:nvPr/>
        </p:nvSpPr>
        <p:spPr bwMode="auto">
          <a:xfrm>
            <a:off x="3164907" y="2971026"/>
            <a:ext cx="2792363" cy="1769756"/>
          </a:xfrm>
          <a:prstGeom prst="roundRect">
            <a:avLst>
              <a:gd name="adj" fmla="val 0"/>
            </a:avLst>
          </a:prstGeom>
          <a:gradFill>
            <a:gsLst>
              <a:gs pos="0">
                <a:srgbClr val="FFC000"/>
              </a:gs>
              <a:gs pos="38000">
                <a:srgbClr val="000000">
                  <a:lumMod val="85000"/>
                  <a:lumOff val="15000"/>
                  <a:alpha val="22000"/>
                </a:srgbClr>
              </a:gs>
            </a:gsLst>
            <a:lin ang="5400000" scaled="0"/>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sz="1600" b="1" dirty="0">
              <a:solidFill>
                <a:srgbClr val="FFFFFF"/>
              </a:solidFill>
              <a:latin typeface="Segoe"/>
            </a:endParaRPr>
          </a:p>
        </p:txBody>
      </p:sp>
      <p:sp>
        <p:nvSpPr>
          <p:cNvPr id="39" name="&quot;GLASS&quot;; White to Transparent Linear; Shadow; 1pt stroke;"/>
          <p:cNvSpPr/>
          <p:nvPr/>
        </p:nvSpPr>
        <p:spPr bwMode="auto">
          <a:xfrm>
            <a:off x="3169827" y="4858821"/>
            <a:ext cx="2792363" cy="1744243"/>
          </a:xfrm>
          <a:prstGeom prst="roundRect">
            <a:avLst>
              <a:gd name="adj" fmla="val 0"/>
            </a:avLst>
          </a:prstGeom>
          <a:gradFill>
            <a:gsLst>
              <a:gs pos="0">
                <a:srgbClr val="FFC000"/>
              </a:gs>
              <a:gs pos="38000">
                <a:srgbClr val="000000">
                  <a:lumMod val="85000"/>
                  <a:lumOff val="15000"/>
                  <a:alpha val="22000"/>
                </a:srgbClr>
              </a:gs>
            </a:gsLst>
            <a:lin ang="5400000" scaled="0"/>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sz="1600" b="1" dirty="0">
              <a:solidFill>
                <a:srgbClr val="FFFFFF"/>
              </a:solidFill>
              <a:latin typeface="Segoe"/>
            </a:endParaRPr>
          </a:p>
        </p:txBody>
      </p:sp>
      <p:sp>
        <p:nvSpPr>
          <p:cNvPr id="40" name="Rectangle 8">
            <a:hlinkClick r:id="rId9" action="ppaction://hlinksldjump"/>
          </p:cNvPr>
          <p:cNvSpPr>
            <a:spLocks noChangeArrowheads="1"/>
          </p:cNvSpPr>
          <p:nvPr/>
        </p:nvSpPr>
        <p:spPr bwMode="auto">
          <a:xfrm>
            <a:off x="3196310" y="3032413"/>
            <a:ext cx="2756811" cy="630938"/>
          </a:xfrm>
          <a:prstGeom prst="rect">
            <a:avLst/>
          </a:prstGeom>
          <a:noFill/>
          <a:ln w="9525">
            <a:noFill/>
            <a:miter lim="800000"/>
            <a:headEnd/>
            <a:tailEnd/>
          </a:ln>
          <a:effectLst/>
        </p:spPr>
        <p:txBody>
          <a:bodyPr wrap="square" lIns="76197" tIns="38098" rIns="76197" bIns="38098" anchor="ctr">
            <a:spAutoFit/>
          </a:bodyPr>
          <a:lstStyle/>
          <a:p>
            <a:pPr algn="ctr" defTabSz="922975">
              <a:lnSpc>
                <a:spcPct val="90000"/>
              </a:lnSpc>
              <a:spcBef>
                <a:spcPct val="30000"/>
              </a:spcBef>
              <a:buClr>
                <a:schemeClr val="tx2"/>
              </a:buClr>
              <a:buSzPct val="85000"/>
              <a:tabLst>
                <a:tab pos="1371600" algn="l"/>
              </a:tabLst>
              <a:defRPr/>
            </a:pPr>
            <a:r>
              <a:rPr lang="en-US" sz="2000" b="1" kern="0" dirty="0" smtClean="0">
                <a:solidFill>
                  <a:schemeClr val="bg1"/>
                </a:solidFill>
                <a:effectLst>
                  <a:outerShdw blurRad="38100" dist="38100" dir="2700000" algn="tl">
                    <a:srgbClr val="000000">
                      <a:alpha val="43137"/>
                    </a:srgbClr>
                  </a:outerShdw>
                </a:effectLst>
                <a:latin typeface="+mn-lt"/>
              </a:rPr>
              <a:t>Client Infrastructure Monitoring</a:t>
            </a:r>
            <a:endParaRPr lang="en-US" sz="2000" kern="0" dirty="0" smtClean="0">
              <a:solidFill>
                <a:schemeClr val="bg1"/>
              </a:solidFill>
              <a:effectLst>
                <a:outerShdw blurRad="38100" dist="38100" dir="2700000" algn="tl">
                  <a:srgbClr val="000000">
                    <a:alpha val="43137"/>
                  </a:srgbClr>
                </a:outerShdw>
              </a:effectLst>
              <a:latin typeface="+mn-lt"/>
            </a:endParaRPr>
          </a:p>
        </p:txBody>
      </p:sp>
      <p:sp>
        <p:nvSpPr>
          <p:cNvPr id="44" name="Rectangle 8"/>
          <p:cNvSpPr>
            <a:spLocks noChangeArrowheads="1"/>
          </p:cNvSpPr>
          <p:nvPr/>
        </p:nvSpPr>
        <p:spPr bwMode="auto">
          <a:xfrm>
            <a:off x="3191398" y="3745238"/>
            <a:ext cx="2751890" cy="741737"/>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7"/>
              </a:buBlip>
              <a:tabLst>
                <a:tab pos="1371600" algn="l"/>
              </a:tabLst>
              <a:defRPr/>
            </a:pPr>
            <a:r>
              <a:rPr lang="en-US" sz="1600" kern="0" dirty="0" smtClean="0">
                <a:solidFill>
                  <a:schemeClr val="bg1"/>
                </a:solidFill>
                <a:effectLst>
                  <a:outerShdw blurRad="38100" dist="38100" dir="2700000" algn="tl">
                    <a:srgbClr val="000000">
                      <a:alpha val="43137"/>
                    </a:srgbClr>
                  </a:outerShdw>
                </a:effectLst>
              </a:rPr>
              <a:t>Client health monitoring and proactive issue identification</a:t>
            </a:r>
            <a:endParaRPr lang="en-US" sz="1600" kern="0" dirty="0" smtClean="0">
              <a:solidFill>
                <a:schemeClr val="bg1"/>
              </a:solidFill>
              <a:effectLst>
                <a:outerShdw blurRad="38100" dist="38100" dir="2700000" algn="tl">
                  <a:srgbClr val="000000">
                    <a:alpha val="43137"/>
                  </a:srgbClr>
                </a:outerShdw>
              </a:effectLst>
              <a:latin typeface="+mn-lt"/>
            </a:endParaRPr>
          </a:p>
        </p:txBody>
      </p:sp>
      <p:sp>
        <p:nvSpPr>
          <p:cNvPr id="45" name="Rectangle 8">
            <a:hlinkClick r:id="rId10" action="ppaction://hlinksldjump"/>
          </p:cNvPr>
          <p:cNvSpPr>
            <a:spLocks noChangeArrowheads="1"/>
          </p:cNvSpPr>
          <p:nvPr/>
        </p:nvSpPr>
        <p:spPr bwMode="auto">
          <a:xfrm>
            <a:off x="3125039" y="4925120"/>
            <a:ext cx="2873829" cy="630938"/>
          </a:xfrm>
          <a:prstGeom prst="rect">
            <a:avLst/>
          </a:prstGeom>
          <a:noFill/>
          <a:ln w="9525">
            <a:noFill/>
            <a:miter lim="800000"/>
            <a:headEnd/>
            <a:tailEnd/>
          </a:ln>
          <a:effectLst/>
        </p:spPr>
        <p:txBody>
          <a:bodyPr wrap="square" lIns="76197" tIns="38098" rIns="76197" bIns="38098" anchor="ctr">
            <a:spAutoFit/>
          </a:bodyPr>
          <a:lstStyle/>
          <a:p>
            <a:pPr algn="ctr" defTabSz="922975">
              <a:lnSpc>
                <a:spcPct val="90000"/>
              </a:lnSpc>
              <a:spcBef>
                <a:spcPct val="30000"/>
              </a:spcBef>
              <a:buClr>
                <a:schemeClr val="tx2"/>
              </a:buClr>
              <a:buSzPct val="85000"/>
              <a:tabLst>
                <a:tab pos="1371600" algn="l"/>
              </a:tabLst>
              <a:defRPr/>
            </a:pPr>
            <a:r>
              <a:rPr lang="en-US" sz="2000" b="1" kern="0" dirty="0" smtClean="0">
                <a:solidFill>
                  <a:schemeClr val="bg1"/>
                </a:solidFill>
                <a:effectLst>
                  <a:outerShdw blurRad="38100" dist="38100" dir="2700000" algn="tl">
                    <a:srgbClr val="000000">
                      <a:alpha val="43137"/>
                    </a:srgbClr>
                  </a:outerShdw>
                </a:effectLst>
                <a:latin typeface="+mn-lt"/>
              </a:rPr>
              <a:t>Remote PC Diagnostics &amp; Repair</a:t>
            </a:r>
            <a:endParaRPr lang="en-US" sz="2000" kern="0" dirty="0" smtClean="0">
              <a:solidFill>
                <a:schemeClr val="bg1"/>
              </a:solidFill>
              <a:effectLst>
                <a:outerShdw blurRad="38100" dist="38100" dir="2700000" algn="tl">
                  <a:srgbClr val="000000">
                    <a:alpha val="43137"/>
                  </a:srgbClr>
                </a:outerShdw>
              </a:effectLst>
              <a:latin typeface="+mn-lt"/>
            </a:endParaRPr>
          </a:p>
        </p:txBody>
      </p:sp>
      <p:sp>
        <p:nvSpPr>
          <p:cNvPr id="47" name="Rectangle 8"/>
          <p:cNvSpPr>
            <a:spLocks noChangeArrowheads="1"/>
          </p:cNvSpPr>
          <p:nvPr/>
        </p:nvSpPr>
        <p:spPr bwMode="auto">
          <a:xfrm>
            <a:off x="3176649" y="5637945"/>
            <a:ext cx="2751890" cy="741737"/>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7"/>
              </a:buBlip>
              <a:tabLst>
                <a:tab pos="1371600" algn="l"/>
              </a:tabLst>
              <a:defRPr/>
            </a:pPr>
            <a:r>
              <a:rPr lang="en-US" sz="1600" dirty="0" smtClean="0">
                <a:solidFill>
                  <a:schemeClr val="bg1"/>
                </a:solidFill>
                <a:effectLst>
                  <a:outerShdw blurRad="38100" dist="38100" dir="2700000" algn="tl">
                    <a:srgbClr val="000000">
                      <a:alpha val="43137"/>
                    </a:srgbClr>
                  </a:outerShdw>
                </a:effectLst>
              </a:rPr>
              <a:t>Zero-touch remote diagnosis and remediation with Intel</a:t>
            </a:r>
            <a:r>
              <a:rPr lang="en-US" sz="1600" baseline="30000" dirty="0" smtClean="0">
                <a:solidFill>
                  <a:schemeClr val="bg1"/>
                </a:solidFill>
                <a:effectLst>
                  <a:outerShdw blurRad="38100" dist="38100" dir="2700000" algn="tl">
                    <a:srgbClr val="000000">
                      <a:alpha val="43137"/>
                    </a:srgbClr>
                  </a:outerShdw>
                </a:effectLst>
              </a:rPr>
              <a:t>® </a:t>
            </a:r>
            <a:r>
              <a:rPr lang="en-US" sz="1600" dirty="0" err="1" smtClean="0">
                <a:solidFill>
                  <a:schemeClr val="bg1"/>
                </a:solidFill>
                <a:effectLst>
                  <a:outerShdw blurRad="38100" dist="38100" dir="2700000" algn="tl">
                    <a:srgbClr val="000000">
                      <a:alpha val="43137"/>
                    </a:srgbClr>
                  </a:outerShdw>
                </a:effectLst>
              </a:rPr>
              <a:t>vPro</a:t>
            </a:r>
            <a:r>
              <a:rPr lang="en-US" sz="1200" baseline="30000" dirty="0" err="1" smtClean="0">
                <a:solidFill>
                  <a:schemeClr val="bg1"/>
                </a:solidFill>
                <a:effectLst>
                  <a:outerShdw blurRad="38100" dist="38100" dir="2700000" algn="tl">
                    <a:srgbClr val="000000">
                      <a:alpha val="43137"/>
                    </a:srgbClr>
                  </a:outerShdw>
                </a:effectLst>
              </a:rPr>
              <a:t>TM</a:t>
            </a:r>
            <a:r>
              <a:rPr lang="en-US" sz="1600" dirty="0" smtClean="0">
                <a:solidFill>
                  <a:schemeClr val="bg1"/>
                </a:solidFill>
                <a:effectLst>
                  <a:outerShdw blurRad="38100" dist="38100" dir="2700000" algn="tl">
                    <a:srgbClr val="000000">
                      <a:alpha val="43137"/>
                    </a:srgbClr>
                  </a:outerShdw>
                </a:effectLst>
              </a:rPr>
              <a:t> </a:t>
            </a:r>
            <a:endParaRPr lang="en-US" sz="1600" kern="0" dirty="0" smtClean="0">
              <a:solidFill>
                <a:schemeClr val="bg1"/>
              </a:solidFill>
              <a:effectLst>
                <a:outerShdw blurRad="38100" dist="38100" dir="2700000" algn="tl">
                  <a:srgbClr val="000000">
                    <a:alpha val="43137"/>
                  </a:srgbClr>
                </a:outerShdw>
              </a:effectLst>
              <a:latin typeface="+mn-lt"/>
            </a:endParaRPr>
          </a:p>
        </p:txBody>
      </p:sp>
      <p:sp>
        <p:nvSpPr>
          <p:cNvPr id="48" name="&quot;GLASS&quot;; White to Transparent Linear; Shadow; 1pt stroke;"/>
          <p:cNvSpPr/>
          <p:nvPr/>
        </p:nvSpPr>
        <p:spPr bwMode="auto">
          <a:xfrm>
            <a:off x="6165473" y="2966114"/>
            <a:ext cx="2782529" cy="1769756"/>
          </a:xfrm>
          <a:prstGeom prst="roundRect">
            <a:avLst>
              <a:gd name="adj" fmla="val 0"/>
            </a:avLst>
          </a:prstGeom>
          <a:gradFill>
            <a:gsLst>
              <a:gs pos="0">
                <a:srgbClr val="92D050"/>
              </a:gs>
              <a:gs pos="38000">
                <a:srgbClr val="000000">
                  <a:lumMod val="85000"/>
                  <a:lumOff val="15000"/>
                  <a:alpha val="22000"/>
                </a:srgbClr>
              </a:gs>
            </a:gsLst>
            <a:lin ang="5400000" scaled="0"/>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sz="1600" b="1" dirty="0">
              <a:solidFill>
                <a:srgbClr val="FFFFFF"/>
              </a:solidFill>
              <a:latin typeface="Segoe"/>
            </a:endParaRPr>
          </a:p>
        </p:txBody>
      </p:sp>
      <p:sp>
        <p:nvSpPr>
          <p:cNvPr id="50" name="&quot;GLASS&quot;; White to Transparent Linear; Shadow; 1pt stroke;"/>
          <p:cNvSpPr/>
          <p:nvPr/>
        </p:nvSpPr>
        <p:spPr bwMode="auto">
          <a:xfrm>
            <a:off x="6170393" y="4853909"/>
            <a:ext cx="2782529" cy="1744243"/>
          </a:xfrm>
          <a:prstGeom prst="roundRect">
            <a:avLst>
              <a:gd name="adj" fmla="val 0"/>
            </a:avLst>
          </a:prstGeom>
          <a:gradFill>
            <a:gsLst>
              <a:gs pos="0">
                <a:srgbClr val="92D050"/>
              </a:gs>
              <a:gs pos="38000">
                <a:srgbClr val="000000">
                  <a:lumMod val="85000"/>
                  <a:lumOff val="15000"/>
                  <a:alpha val="22000"/>
                </a:srgbClr>
              </a:gs>
            </a:gsLst>
            <a:lin ang="5400000" scaled="0"/>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sz="1600" b="1" dirty="0">
              <a:solidFill>
                <a:srgbClr val="FFFFFF"/>
              </a:solidFill>
              <a:latin typeface="Segoe"/>
            </a:endParaRPr>
          </a:p>
        </p:txBody>
      </p:sp>
      <p:sp>
        <p:nvSpPr>
          <p:cNvPr id="51" name="Rectangle 8">
            <a:hlinkClick r:id="rId11" action="ppaction://hlinksldjump"/>
          </p:cNvPr>
          <p:cNvSpPr>
            <a:spLocks noChangeArrowheads="1"/>
          </p:cNvSpPr>
          <p:nvPr/>
        </p:nvSpPr>
        <p:spPr bwMode="auto">
          <a:xfrm>
            <a:off x="6191886" y="3027501"/>
            <a:ext cx="2756811" cy="630938"/>
          </a:xfrm>
          <a:prstGeom prst="rect">
            <a:avLst/>
          </a:prstGeom>
          <a:noFill/>
          <a:ln w="9525">
            <a:noFill/>
            <a:miter lim="800000"/>
            <a:headEnd/>
            <a:tailEnd/>
          </a:ln>
          <a:effectLst/>
        </p:spPr>
        <p:txBody>
          <a:bodyPr wrap="square" lIns="76197" tIns="38098" rIns="76197" bIns="38098" anchor="ctr">
            <a:spAutoFit/>
          </a:bodyPr>
          <a:lstStyle/>
          <a:p>
            <a:pPr algn="ctr" defTabSz="922975">
              <a:lnSpc>
                <a:spcPct val="90000"/>
              </a:lnSpc>
              <a:spcBef>
                <a:spcPct val="30000"/>
              </a:spcBef>
              <a:buClr>
                <a:schemeClr val="tx2"/>
              </a:buClr>
              <a:buSzPct val="85000"/>
              <a:tabLst>
                <a:tab pos="1371600" algn="l"/>
              </a:tabLst>
              <a:defRPr/>
            </a:pPr>
            <a:r>
              <a:rPr lang="en-US" sz="2000" b="1" kern="0" dirty="0" smtClean="0">
                <a:solidFill>
                  <a:schemeClr val="bg1"/>
                </a:solidFill>
                <a:effectLst>
                  <a:outerShdw blurRad="38100" dist="38100" dir="2700000" algn="tl">
                    <a:srgbClr val="000000">
                      <a:alpha val="43137"/>
                    </a:srgbClr>
                  </a:outerShdw>
                </a:effectLst>
                <a:latin typeface="+mn-lt"/>
              </a:rPr>
              <a:t>End-Point Security Management</a:t>
            </a:r>
            <a:endParaRPr lang="en-US" sz="2000" kern="0" dirty="0" smtClean="0">
              <a:solidFill>
                <a:schemeClr val="bg1"/>
              </a:solidFill>
              <a:effectLst>
                <a:outerShdw blurRad="38100" dist="38100" dir="2700000" algn="tl">
                  <a:srgbClr val="000000">
                    <a:alpha val="43137"/>
                  </a:srgbClr>
                </a:outerShdw>
              </a:effectLst>
              <a:latin typeface="+mn-lt"/>
            </a:endParaRPr>
          </a:p>
        </p:txBody>
      </p:sp>
      <p:sp>
        <p:nvSpPr>
          <p:cNvPr id="52" name="Rectangle 8"/>
          <p:cNvSpPr>
            <a:spLocks noChangeArrowheads="1"/>
          </p:cNvSpPr>
          <p:nvPr/>
        </p:nvSpPr>
        <p:spPr bwMode="auto">
          <a:xfrm>
            <a:off x="6186974" y="3740326"/>
            <a:ext cx="2751890" cy="741737"/>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7"/>
              </a:buBlip>
              <a:tabLst>
                <a:tab pos="1371600" algn="l"/>
              </a:tabLst>
              <a:defRPr/>
            </a:pPr>
            <a:r>
              <a:rPr lang="en-US" sz="1600" kern="0" dirty="0" smtClean="0">
                <a:solidFill>
                  <a:schemeClr val="bg1"/>
                </a:solidFill>
                <a:effectLst>
                  <a:outerShdw blurRad="38100" dist="38100" dir="2700000" algn="tl">
                    <a:srgbClr val="000000">
                      <a:alpha val="43137"/>
                    </a:srgbClr>
                  </a:outerShdw>
                </a:effectLst>
              </a:rPr>
              <a:t>Enforced compliance with system health policy definitions via remediation</a:t>
            </a:r>
            <a:endParaRPr lang="en-US" sz="1600" kern="0" dirty="0" smtClean="0">
              <a:solidFill>
                <a:schemeClr val="bg1"/>
              </a:solidFill>
              <a:effectLst>
                <a:outerShdw blurRad="38100" dist="38100" dir="2700000" algn="tl">
                  <a:srgbClr val="000000">
                    <a:alpha val="43137"/>
                  </a:srgbClr>
                </a:outerShdw>
              </a:effectLst>
              <a:latin typeface="+mn-lt"/>
            </a:endParaRPr>
          </a:p>
        </p:txBody>
      </p:sp>
      <p:sp>
        <p:nvSpPr>
          <p:cNvPr id="58" name="Rectangle 8">
            <a:hlinkClick r:id="rId12" action="ppaction://hlinksldjump"/>
          </p:cNvPr>
          <p:cNvSpPr>
            <a:spLocks noChangeArrowheads="1"/>
          </p:cNvSpPr>
          <p:nvPr/>
        </p:nvSpPr>
        <p:spPr bwMode="auto">
          <a:xfrm>
            <a:off x="6120615" y="4920208"/>
            <a:ext cx="2873829" cy="630938"/>
          </a:xfrm>
          <a:prstGeom prst="rect">
            <a:avLst/>
          </a:prstGeom>
          <a:noFill/>
          <a:ln w="9525">
            <a:noFill/>
            <a:miter lim="800000"/>
            <a:headEnd/>
            <a:tailEnd/>
          </a:ln>
          <a:effectLst/>
        </p:spPr>
        <p:txBody>
          <a:bodyPr wrap="square" lIns="76197" tIns="38098" rIns="76197" bIns="38098" anchor="ctr">
            <a:spAutoFit/>
          </a:bodyPr>
          <a:lstStyle/>
          <a:p>
            <a:pPr algn="ctr" defTabSz="922975">
              <a:lnSpc>
                <a:spcPct val="90000"/>
              </a:lnSpc>
              <a:spcBef>
                <a:spcPct val="30000"/>
              </a:spcBef>
              <a:buClr>
                <a:schemeClr val="tx2"/>
              </a:buClr>
              <a:buSzPct val="85000"/>
              <a:tabLst>
                <a:tab pos="1371600" algn="l"/>
              </a:tabLst>
              <a:defRPr/>
            </a:pPr>
            <a:r>
              <a:rPr lang="en-US" sz="2000" b="1" kern="0" dirty="0" smtClean="0">
                <a:solidFill>
                  <a:schemeClr val="bg1"/>
                </a:solidFill>
                <a:effectLst>
                  <a:outerShdw blurRad="38100" dist="38100" dir="2700000" algn="tl">
                    <a:srgbClr val="000000">
                      <a:alpha val="43137"/>
                    </a:srgbClr>
                  </a:outerShdw>
                </a:effectLst>
                <a:latin typeface="+mn-lt"/>
              </a:rPr>
              <a:t>Configuration Compliance</a:t>
            </a:r>
            <a:endParaRPr lang="en-US" sz="2000" kern="0" dirty="0" smtClean="0">
              <a:solidFill>
                <a:schemeClr val="bg1"/>
              </a:solidFill>
              <a:effectLst>
                <a:outerShdw blurRad="38100" dist="38100" dir="2700000" algn="tl">
                  <a:srgbClr val="000000">
                    <a:alpha val="43137"/>
                  </a:srgbClr>
                </a:outerShdw>
              </a:effectLst>
              <a:latin typeface="+mn-lt"/>
            </a:endParaRPr>
          </a:p>
        </p:txBody>
      </p:sp>
      <p:sp>
        <p:nvSpPr>
          <p:cNvPr id="59" name="Rectangle 8"/>
          <p:cNvSpPr>
            <a:spLocks noChangeArrowheads="1"/>
          </p:cNvSpPr>
          <p:nvPr/>
        </p:nvSpPr>
        <p:spPr bwMode="auto">
          <a:xfrm>
            <a:off x="6172225" y="5633033"/>
            <a:ext cx="2751890" cy="963337"/>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7"/>
              </a:buBlip>
              <a:tabLst>
                <a:tab pos="1371600" algn="l"/>
              </a:tabLst>
              <a:defRPr/>
            </a:pPr>
            <a:r>
              <a:rPr lang="en-US" sz="1600" dirty="0" smtClean="0">
                <a:solidFill>
                  <a:schemeClr val="bg1"/>
                </a:solidFill>
                <a:effectLst>
                  <a:outerShdw blurRad="38100" dist="38100" dir="2700000" algn="tl">
                    <a:srgbClr val="000000">
                      <a:alpha val="43137"/>
                    </a:srgbClr>
                  </a:outerShdw>
                </a:effectLst>
              </a:rPr>
              <a:t> Assess systems compliance against established configuration baselines </a:t>
            </a:r>
            <a:endParaRPr lang="en-US" sz="1600" kern="0" dirty="0" smtClean="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63538" y="225425"/>
            <a:ext cx="8413750" cy="872547"/>
          </a:xfrm>
        </p:spPr>
        <p:txBody>
          <a:bodyPr/>
          <a:lstStyle/>
          <a:p>
            <a:pPr>
              <a:defRPr/>
            </a:pPr>
            <a:r>
              <a:rPr lang="en-US" sz="4000" dirty="0" smtClean="0"/>
              <a:t>Adaptive Application Delivery</a:t>
            </a:r>
            <a:br>
              <a:rPr lang="en-US" sz="4000" dirty="0" smtClean="0"/>
            </a:br>
            <a:r>
              <a:rPr sz="2300" smtClean="0">
                <a:solidFill>
                  <a:schemeClr val="accent2"/>
                </a:solidFill>
              </a:rPr>
              <a:t>Managed client application delivery via traditional and virtual methods</a:t>
            </a:r>
            <a:endParaRPr sz="2300" dirty="0" smtClean="0">
              <a:solidFill>
                <a:schemeClr val="accent2"/>
              </a:solidFill>
            </a:endParaRPr>
          </a:p>
        </p:txBody>
      </p:sp>
      <p:sp>
        <p:nvSpPr>
          <p:cNvPr id="14" name="Freeform 5"/>
          <p:cNvSpPr>
            <a:spLocks noEditPoints="1"/>
          </p:cNvSpPr>
          <p:nvPr/>
        </p:nvSpPr>
        <p:spPr bwMode="auto">
          <a:xfrm>
            <a:off x="219555" y="1423687"/>
            <a:ext cx="8693014" cy="5052350"/>
          </a:xfrm>
          <a:prstGeom prst="roundRect">
            <a:avLst>
              <a:gd name="adj" fmla="val 447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 name="Rounded Rectangle 15"/>
          <p:cNvSpPr/>
          <p:nvPr/>
        </p:nvSpPr>
        <p:spPr>
          <a:xfrm>
            <a:off x="287806" y="1542327"/>
            <a:ext cx="4545451" cy="1316736"/>
          </a:xfrm>
          <a:prstGeom prst="roundRect">
            <a:avLst>
              <a:gd name="adj" fmla="val 0"/>
            </a:avLst>
          </a:prstGeom>
          <a:gradFill flip="none" rotWithShape="1">
            <a:gsLst>
              <a:gs pos="0">
                <a:schemeClr val="accent3">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5" name="Rectangle 24"/>
          <p:cNvSpPr/>
          <p:nvPr/>
        </p:nvSpPr>
        <p:spPr>
          <a:xfrm>
            <a:off x="1789044" y="1542327"/>
            <a:ext cx="5877280" cy="1319116"/>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6" name="Rounded Rectangle 25"/>
          <p:cNvSpPr/>
          <p:nvPr/>
        </p:nvSpPr>
        <p:spPr>
          <a:xfrm>
            <a:off x="290794" y="2887833"/>
            <a:ext cx="4083175" cy="2226428"/>
          </a:xfrm>
          <a:prstGeom prst="roundRect">
            <a:avLst>
              <a:gd name="adj" fmla="val 0"/>
            </a:avLst>
          </a:prstGeom>
          <a:gradFill flip="none" rotWithShape="1">
            <a:gsLst>
              <a:gs pos="0">
                <a:schemeClr val="accent1">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7" name="Rectangle 6"/>
          <p:cNvSpPr txBox="1">
            <a:spLocks noChangeArrowheads="1"/>
          </p:cNvSpPr>
          <p:nvPr/>
        </p:nvSpPr>
        <p:spPr>
          <a:xfrm>
            <a:off x="2000012" y="1604064"/>
            <a:ext cx="4315183" cy="1037207"/>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Application compatibility and run time conflicts complicate deployments and regression testing</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New delivery models make asset inventory and reporting difficult</a:t>
            </a:r>
          </a:p>
        </p:txBody>
      </p:sp>
      <p:sp>
        <p:nvSpPr>
          <p:cNvPr id="28" name="Pentagon 27"/>
          <p:cNvSpPr/>
          <p:nvPr/>
        </p:nvSpPr>
        <p:spPr>
          <a:xfrm>
            <a:off x="371127" y="1714969"/>
            <a:ext cx="1467612" cy="844242"/>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Challenges Addressed</a:t>
            </a:r>
          </a:p>
        </p:txBody>
      </p:sp>
      <p:sp>
        <p:nvSpPr>
          <p:cNvPr id="29" name="Rectangle 28"/>
          <p:cNvSpPr/>
          <p:nvPr/>
        </p:nvSpPr>
        <p:spPr>
          <a:xfrm>
            <a:off x="1789044" y="2887833"/>
            <a:ext cx="5877280" cy="2109469"/>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0" name="Pentagon 29"/>
          <p:cNvSpPr/>
          <p:nvPr/>
        </p:nvSpPr>
        <p:spPr>
          <a:xfrm>
            <a:off x="371127" y="3117281"/>
            <a:ext cx="1544300" cy="1656737"/>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Key Capabilities</a:t>
            </a:r>
            <a:endParaRPr lang="en-US" altLang="zh-CN" spc="-110" dirty="0">
              <a:solidFill>
                <a:srgbClr val="FFFFFF"/>
              </a:solidFill>
              <a:latin typeface="+mj-lt"/>
            </a:endParaRPr>
          </a:p>
        </p:txBody>
      </p:sp>
      <p:sp>
        <p:nvSpPr>
          <p:cNvPr id="31" name="Rectangle 7"/>
          <p:cNvSpPr>
            <a:spLocks noChangeArrowheads="1"/>
          </p:cNvSpPr>
          <p:nvPr/>
        </p:nvSpPr>
        <p:spPr bwMode="auto">
          <a:xfrm>
            <a:off x="2000012" y="3041583"/>
            <a:ext cx="4066137" cy="179049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Natively deploy virtual applications to reduce or eliminate runtime conflicts</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Separate user state from computer hardware, OS, application data and user settings for anywhere access</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Centrally manage traditional, virtual and streamed applications from a single console</a:t>
            </a:r>
          </a:p>
        </p:txBody>
      </p:sp>
      <p:sp>
        <p:nvSpPr>
          <p:cNvPr id="33" name="Rounded Rectangle 32"/>
          <p:cNvSpPr/>
          <p:nvPr/>
        </p:nvSpPr>
        <p:spPr>
          <a:xfrm rot="10800000">
            <a:off x="283322" y="4922874"/>
            <a:ext cx="8591736" cy="1497728"/>
          </a:xfrm>
          <a:prstGeom prst="roundRect">
            <a:avLst>
              <a:gd name="adj" fmla="val 991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16200000" scaled="1"/>
            <a:tileRect/>
          </a:gradFill>
          <a:ln w="19050" cap="flat" cmpd="thickThin" algn="ctr">
            <a:noFill/>
            <a:prstDash val="solid"/>
          </a:ln>
          <a:effectLst/>
        </p:spPr>
      </p:sp>
      <p:sp>
        <p:nvSpPr>
          <p:cNvPr id="34" name="Rectangle 8"/>
          <p:cNvSpPr>
            <a:spLocks noChangeArrowheads="1"/>
          </p:cNvSpPr>
          <p:nvPr/>
        </p:nvSpPr>
        <p:spPr bwMode="auto">
          <a:xfrm>
            <a:off x="2580640" y="5325735"/>
            <a:ext cx="6106160" cy="918713"/>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75000"/>
              </a:lnSpc>
              <a:spcBef>
                <a:spcPct val="20000"/>
              </a:spcBef>
              <a:spcAft>
                <a:spcPct val="20000"/>
              </a:spcAft>
              <a:buSzPct val="135000"/>
            </a:pPr>
            <a:r>
              <a:rPr lang="en-US" altLang="ja-JP" sz="1600" i="1" spc="-100" dirty="0" smtClean="0">
                <a:solidFill>
                  <a:schemeClr val="accent1"/>
                </a:solidFill>
                <a:latin typeface="+mj-lt"/>
                <a:ea typeface="ＭＳ Ｐゴシック" pitchFamily="34" charset="-128"/>
              </a:rPr>
              <a:t>“We have significantly accelerated the testing of new programs by using virtualization. There are no more installs, and virtualized programs have no effect on the operating system or other applications.” </a:t>
            </a:r>
          </a:p>
          <a:p>
            <a:pPr algn="r" defTabSz="1096963" eaLnBrk="0" fontAlgn="base" hangingPunct="0">
              <a:lnSpc>
                <a:spcPct val="75000"/>
              </a:lnSpc>
              <a:spcBef>
                <a:spcPct val="20000"/>
              </a:spcBef>
              <a:spcAft>
                <a:spcPct val="20000"/>
              </a:spcAft>
              <a:buSzPct val="135000"/>
            </a:pPr>
            <a:r>
              <a:rPr lang="en-US" altLang="ja-JP" sz="1400" i="1" spc="-100" dirty="0" smtClean="0">
                <a:solidFill>
                  <a:schemeClr val="bg1"/>
                </a:solidFill>
                <a:latin typeface="Segoe" pitchFamily="34" charset="0"/>
                <a:ea typeface="ＭＳ Ｐゴシック" pitchFamily="34" charset="-128"/>
              </a:rPr>
              <a:t>- Frank </a:t>
            </a:r>
            <a:r>
              <a:rPr lang="en-US" altLang="ja-JP" sz="1400" i="1" spc="-100" dirty="0" err="1" smtClean="0">
                <a:solidFill>
                  <a:schemeClr val="bg1"/>
                </a:solidFill>
                <a:latin typeface="Segoe" pitchFamily="34" charset="0"/>
                <a:ea typeface="ＭＳ Ｐゴシック" pitchFamily="34" charset="-128"/>
              </a:rPr>
              <a:t>Walburg</a:t>
            </a:r>
            <a:r>
              <a:rPr lang="en-US" altLang="ja-JP" sz="1400" i="1" spc="-100" dirty="0" smtClean="0">
                <a:solidFill>
                  <a:schemeClr val="bg1"/>
                </a:solidFill>
                <a:latin typeface="Segoe" pitchFamily="34" charset="0"/>
                <a:ea typeface="ＭＳ Ｐゴシック" pitchFamily="34" charset="-128"/>
              </a:rPr>
              <a:t>, Department Manager of Desktop Software Services, BASF IT Services</a:t>
            </a:r>
          </a:p>
        </p:txBody>
      </p:sp>
      <p:sp>
        <p:nvSpPr>
          <p:cNvPr id="35" name="Rectangle 34"/>
          <p:cNvSpPr/>
          <p:nvPr/>
        </p:nvSpPr>
        <p:spPr bwMode="auto">
          <a:xfrm>
            <a:off x="382773" y="5355770"/>
            <a:ext cx="1860697" cy="68876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37" name="Picture 4" descr="BASF IT Services">
            <a:hlinkClick r:id="rId3"/>
          </p:cNvPr>
          <p:cNvPicPr>
            <a:picLocks noChangeAspect="1" noChangeArrowheads="1"/>
          </p:cNvPicPr>
          <p:nvPr/>
        </p:nvPicPr>
        <p:blipFill>
          <a:blip r:embed="rId4"/>
          <a:srcRect/>
          <a:stretch>
            <a:fillRect/>
          </a:stretch>
        </p:blipFill>
        <p:spPr bwMode="auto">
          <a:xfrm>
            <a:off x="400444" y="5419340"/>
            <a:ext cx="1809750" cy="590551"/>
          </a:xfrm>
          <a:prstGeom prst="rect">
            <a:avLst/>
          </a:prstGeom>
          <a:noFill/>
        </p:spPr>
      </p:pic>
      <p:grpSp>
        <p:nvGrpSpPr>
          <p:cNvPr id="2" name="Group 117"/>
          <p:cNvGrpSpPr/>
          <p:nvPr/>
        </p:nvGrpSpPr>
        <p:grpSpPr>
          <a:xfrm>
            <a:off x="6514041" y="1775237"/>
            <a:ext cx="2080264" cy="536246"/>
            <a:chOff x="5831259" y="2885795"/>
            <a:chExt cx="4342172" cy="839702"/>
          </a:xfrm>
        </p:grpSpPr>
        <p:sp>
          <p:nvSpPr>
            <p:cNvPr id="19" name="Rounded Rectangle 47"/>
            <p:cNvSpPr/>
            <p:nvPr/>
          </p:nvSpPr>
          <p:spPr bwMode="auto">
            <a:xfrm>
              <a:off x="5831259" y="2885795"/>
              <a:ext cx="4342172" cy="699193"/>
            </a:xfrm>
            <a:prstGeom prst="rect">
              <a:avLst/>
            </a:prstGeom>
            <a:gradFill flip="none" rotWithShape="1">
              <a:gsLst>
                <a:gs pos="0">
                  <a:schemeClr val="bg2">
                    <a:lumMod val="65000"/>
                    <a:lumOff val="35000"/>
                  </a:scheme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097280" tIns="45720" rIns="0" bIns="45720" numCol="1" rtlCol="0" anchor="ctr" anchorCtr="0" compatLnSpc="1">
              <a:prstTxWarp prst="textNoShape">
                <a:avLst/>
              </a:prstTxWarp>
            </a:bodyPr>
            <a:lstStyle/>
            <a:p>
              <a:pPr algn="ctr" defTabSz="1096963" eaLnBrk="0" hangingPunct="0">
                <a:lnSpc>
                  <a:spcPct val="90000"/>
                </a:lnSpc>
                <a:buClr>
                  <a:schemeClr val="tx2"/>
                </a:buClr>
                <a:buSzPct val="95000"/>
                <a:defRPr/>
              </a:pPr>
              <a:r>
                <a:rPr lang="en-US" altLang="zh-CN" sz="1400" dirty="0" smtClean="0">
                  <a:solidFill>
                    <a:srgbClr val="FFFFFF"/>
                  </a:solidFill>
                  <a:latin typeface="Segoe"/>
                </a:rPr>
                <a:t>Data, User settings</a:t>
              </a:r>
            </a:p>
          </p:txBody>
        </p:sp>
        <p:grpSp>
          <p:nvGrpSpPr>
            <p:cNvPr id="3" name="Group 56"/>
            <p:cNvGrpSpPr/>
            <p:nvPr/>
          </p:nvGrpSpPr>
          <p:grpSpPr>
            <a:xfrm>
              <a:off x="6070005" y="3159498"/>
              <a:ext cx="733572" cy="565999"/>
              <a:chOff x="6514968" y="881421"/>
              <a:chExt cx="635670" cy="653776"/>
            </a:xfrm>
            <a:effectLst>
              <a:outerShdw blurRad="381000" dist="50800" dir="5400000" algn="ctr" rotWithShape="0">
                <a:schemeClr val="bg1"/>
              </a:outerShdw>
            </a:effectLst>
          </p:grpSpPr>
          <p:pic>
            <p:nvPicPr>
              <p:cNvPr id="21" name="Picture 20" descr="server.png"/>
              <p:cNvPicPr>
                <a:picLocks noChangeAspect="1"/>
              </p:cNvPicPr>
              <p:nvPr/>
            </p:nvPicPr>
            <p:blipFill>
              <a:blip r:embed="rId5" cstate="email">
                <a:lum contrast="10000"/>
              </a:blip>
              <a:stretch>
                <a:fillRect/>
              </a:stretch>
            </p:blipFill>
            <p:spPr>
              <a:xfrm>
                <a:off x="6514968" y="881421"/>
                <a:ext cx="292767" cy="475976"/>
              </a:xfrm>
              <a:prstGeom prst="rect">
                <a:avLst/>
              </a:prstGeom>
            </p:spPr>
          </p:pic>
          <p:pic>
            <p:nvPicPr>
              <p:cNvPr id="22" name="Picture 21" descr="server.png"/>
              <p:cNvPicPr>
                <a:picLocks noChangeAspect="1"/>
              </p:cNvPicPr>
              <p:nvPr/>
            </p:nvPicPr>
            <p:blipFill>
              <a:blip r:embed="rId5" cstate="email">
                <a:lum contrast="10000"/>
              </a:blip>
              <a:stretch>
                <a:fillRect/>
              </a:stretch>
            </p:blipFill>
            <p:spPr>
              <a:xfrm>
                <a:off x="6857871" y="881421"/>
                <a:ext cx="292767" cy="475976"/>
              </a:xfrm>
              <a:prstGeom prst="rect">
                <a:avLst/>
              </a:prstGeom>
            </p:spPr>
          </p:pic>
          <p:pic>
            <p:nvPicPr>
              <p:cNvPr id="23" name="Picture 22" descr="server.png"/>
              <p:cNvPicPr>
                <a:picLocks noChangeAspect="1"/>
              </p:cNvPicPr>
              <p:nvPr/>
            </p:nvPicPr>
            <p:blipFill>
              <a:blip r:embed="rId5" cstate="email">
                <a:lum contrast="10000"/>
              </a:blip>
              <a:stretch>
                <a:fillRect/>
              </a:stretch>
            </p:blipFill>
            <p:spPr>
              <a:xfrm>
                <a:off x="6692768" y="1059221"/>
                <a:ext cx="292767" cy="475976"/>
              </a:xfrm>
              <a:prstGeom prst="rect">
                <a:avLst/>
              </a:prstGeom>
            </p:spPr>
          </p:pic>
        </p:grpSp>
      </p:grpSp>
      <p:sp>
        <p:nvSpPr>
          <p:cNvPr id="43" name="Rectangle 42"/>
          <p:cNvSpPr/>
          <p:nvPr/>
        </p:nvSpPr>
        <p:spPr bwMode="auto">
          <a:xfrm>
            <a:off x="6405617" y="1646814"/>
            <a:ext cx="2293916" cy="796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Rectangle 43"/>
          <p:cNvSpPr/>
          <p:nvPr/>
        </p:nvSpPr>
        <p:spPr bwMode="auto">
          <a:xfrm>
            <a:off x="6405616" y="2260297"/>
            <a:ext cx="2293916" cy="796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ectangle 44"/>
          <p:cNvSpPr/>
          <p:nvPr/>
        </p:nvSpPr>
        <p:spPr bwMode="auto">
          <a:xfrm>
            <a:off x="6415242" y="3279931"/>
            <a:ext cx="2293916" cy="796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130"/>
          <p:cNvGrpSpPr/>
          <p:nvPr/>
        </p:nvGrpSpPr>
        <p:grpSpPr>
          <a:xfrm>
            <a:off x="6504209" y="3382754"/>
            <a:ext cx="2080264" cy="446515"/>
            <a:chOff x="6027202" y="4911326"/>
            <a:chExt cx="4342172" cy="699196"/>
          </a:xfrm>
        </p:grpSpPr>
        <p:sp>
          <p:nvSpPr>
            <p:cNvPr id="48" name="Rounded Rectangle 67"/>
            <p:cNvSpPr/>
            <p:nvPr/>
          </p:nvSpPr>
          <p:spPr bwMode="auto">
            <a:xfrm>
              <a:off x="6027202" y="4911326"/>
              <a:ext cx="4342172" cy="699196"/>
            </a:xfrm>
            <a:prstGeom prst="rect">
              <a:avLst/>
            </a:prstGeom>
            <a:gradFill flip="none" rotWithShape="1">
              <a:gsLst>
                <a:gs pos="0">
                  <a:schemeClr val="accent2"/>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097280" tIns="45720" rIns="91440" bIns="45720" numCol="1" rtlCol="0" anchor="ctr" anchorCtr="0" compatLnSpc="1">
              <a:prstTxWarp prst="textNoShape">
                <a:avLst/>
              </a:prstTxWarp>
            </a:bodyPr>
            <a:lstStyle/>
            <a:p>
              <a:pPr marL="236793" indent="-236793" defTabSz="1096963" eaLnBrk="0" hangingPunct="0">
                <a:lnSpc>
                  <a:spcPct val="90000"/>
                </a:lnSpc>
                <a:buClr>
                  <a:schemeClr val="tx2"/>
                </a:buClr>
                <a:buSzPct val="95000"/>
                <a:tabLst>
                  <a:tab pos="424590" algn="l"/>
                </a:tabLst>
                <a:defRPr/>
              </a:pPr>
              <a:r>
                <a:rPr lang="en-US" altLang="zh-CN" sz="1400" dirty="0" smtClean="0">
                  <a:solidFill>
                    <a:srgbClr val="FFFFFF"/>
                  </a:solidFill>
                  <a:latin typeface="Segoe"/>
                </a:rPr>
                <a:t>OS</a:t>
              </a:r>
            </a:p>
          </p:txBody>
        </p:sp>
        <p:pic>
          <p:nvPicPr>
            <p:cNvPr id="49" name="Picture 48" descr="\\eventsql\dvd27\Clip_Installer\DVD_ART\BoxShots_Logos\Windows Vista\Windows Vista Logo Vertical W.png"/>
            <p:cNvPicPr>
              <a:picLocks noChangeAspect="1" noChangeArrowheads="1"/>
            </p:cNvPicPr>
            <p:nvPr/>
          </p:nvPicPr>
          <p:blipFill>
            <a:blip r:embed="rId6" cstate="print"/>
            <a:srcRect/>
            <a:stretch>
              <a:fillRect/>
            </a:stretch>
          </p:blipFill>
          <p:spPr bwMode="auto">
            <a:xfrm>
              <a:off x="6130687" y="4917518"/>
              <a:ext cx="1272322" cy="683863"/>
            </a:xfrm>
            <a:prstGeom prst="rect">
              <a:avLst/>
            </a:prstGeom>
            <a:noFill/>
          </p:spPr>
        </p:pic>
      </p:grpSp>
      <p:sp>
        <p:nvSpPr>
          <p:cNvPr id="46" name="Rectangle 45"/>
          <p:cNvSpPr/>
          <p:nvPr/>
        </p:nvSpPr>
        <p:spPr bwMode="auto">
          <a:xfrm>
            <a:off x="6405616" y="3887842"/>
            <a:ext cx="2293916" cy="7962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129"/>
          <p:cNvGrpSpPr/>
          <p:nvPr/>
        </p:nvGrpSpPr>
        <p:grpSpPr>
          <a:xfrm>
            <a:off x="6516510" y="3916921"/>
            <a:ext cx="2080264" cy="591915"/>
            <a:chOff x="6027202" y="5818910"/>
            <a:chExt cx="4342172" cy="926877"/>
          </a:xfrm>
        </p:grpSpPr>
        <p:sp>
          <p:nvSpPr>
            <p:cNvPr id="51" name="Rounded Rectangle 68"/>
            <p:cNvSpPr/>
            <p:nvPr/>
          </p:nvSpPr>
          <p:spPr bwMode="auto">
            <a:xfrm>
              <a:off x="6027202" y="5939124"/>
              <a:ext cx="4342172" cy="699196"/>
            </a:xfrm>
            <a:prstGeom prst="rect">
              <a:avLst/>
            </a:prstGeom>
            <a:gradFill flip="none" rotWithShape="1">
              <a:gsLst>
                <a:gs pos="0">
                  <a:schemeClr val="accent3"/>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097280" tIns="45720" rIns="91440" bIns="45720" numCol="1" rtlCol="0" anchor="ctr" anchorCtr="0" compatLnSpc="1">
              <a:prstTxWarp prst="textNoShape">
                <a:avLst/>
              </a:prstTxWarp>
            </a:bodyPr>
            <a:lstStyle/>
            <a:p>
              <a:pPr marL="236793" indent="-236793" defTabSz="1096963" eaLnBrk="0" hangingPunct="0">
                <a:lnSpc>
                  <a:spcPct val="90000"/>
                </a:lnSpc>
                <a:buClr>
                  <a:schemeClr val="tx2"/>
                </a:buClr>
                <a:buSzPct val="95000"/>
                <a:tabLst>
                  <a:tab pos="424590" algn="l"/>
                </a:tabLst>
                <a:defRPr/>
              </a:pPr>
              <a:r>
                <a:rPr lang="en-US" altLang="zh-CN" sz="1400" dirty="0" smtClean="0">
                  <a:solidFill>
                    <a:srgbClr val="FFFFFF"/>
                  </a:solidFill>
                  <a:latin typeface="Segoe"/>
                </a:rPr>
                <a:t>Hardware</a:t>
              </a:r>
            </a:p>
          </p:txBody>
        </p:sp>
        <p:pic>
          <p:nvPicPr>
            <p:cNvPr id="52" name="Picture 51" descr="machine.png"/>
            <p:cNvPicPr>
              <a:picLocks noChangeAspect="1"/>
            </p:cNvPicPr>
            <p:nvPr/>
          </p:nvPicPr>
          <p:blipFill>
            <a:blip r:embed="rId7" cstate="print">
              <a:lum bright="10000" contrast="10000"/>
            </a:blip>
            <a:stretch>
              <a:fillRect/>
            </a:stretch>
          </p:blipFill>
          <p:spPr>
            <a:xfrm flipH="1">
              <a:off x="6167120" y="5818910"/>
              <a:ext cx="923214" cy="926877"/>
            </a:xfrm>
            <a:prstGeom prst="rect">
              <a:avLst/>
            </a:prstGeom>
          </p:spPr>
        </p:pic>
      </p:grpSp>
      <p:grpSp>
        <p:nvGrpSpPr>
          <p:cNvPr id="10" name="Group 114"/>
          <p:cNvGrpSpPr/>
          <p:nvPr/>
        </p:nvGrpSpPr>
        <p:grpSpPr>
          <a:xfrm>
            <a:off x="6511907" y="2341302"/>
            <a:ext cx="970949" cy="872931"/>
            <a:chOff x="6709360" y="3050347"/>
            <a:chExt cx="2026677" cy="1366919"/>
          </a:xfrm>
        </p:grpSpPr>
        <p:sp>
          <p:nvSpPr>
            <p:cNvPr id="64" name="Rounded Rectangle 115"/>
            <p:cNvSpPr/>
            <p:nvPr/>
          </p:nvSpPr>
          <p:spPr bwMode="auto">
            <a:xfrm>
              <a:off x="6709360" y="3050347"/>
              <a:ext cx="2026677" cy="1366919"/>
            </a:xfrm>
            <a:prstGeom prst="rect">
              <a:avLst/>
            </a:prstGeom>
            <a:gradFill flip="none" rotWithShape="1">
              <a:gsLst>
                <a:gs pos="0">
                  <a:schemeClr val="accent5"/>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45720" rIns="0" bIns="45720" numCol="1" rtlCol="0" anchor="t" anchorCtr="0" compatLnSpc="1">
              <a:prstTxWarp prst="textNoShape">
                <a:avLst/>
              </a:prstTxWarp>
            </a:bodyPr>
            <a:lstStyle/>
            <a:p>
              <a:pPr marL="236793" indent="-236793" algn="ctr" defTabSz="1096963" eaLnBrk="0" hangingPunct="0">
                <a:lnSpc>
                  <a:spcPct val="90000"/>
                </a:lnSpc>
                <a:buClr>
                  <a:schemeClr val="tx2"/>
                </a:buClr>
                <a:buSzPct val="95000"/>
                <a:tabLst>
                  <a:tab pos="424590" algn="l"/>
                </a:tabLst>
                <a:defRPr/>
              </a:pPr>
              <a:r>
                <a:rPr lang="en-US" altLang="zh-CN" sz="1400" dirty="0" smtClean="0">
                  <a:solidFill>
                    <a:srgbClr val="FFFFFF"/>
                  </a:solidFill>
                  <a:latin typeface="Segoe"/>
                </a:rPr>
                <a:t>Application</a:t>
              </a:r>
            </a:p>
          </p:txBody>
        </p:sp>
        <p:grpSp>
          <p:nvGrpSpPr>
            <p:cNvPr id="11" name="Group 90"/>
            <p:cNvGrpSpPr/>
            <p:nvPr/>
          </p:nvGrpSpPr>
          <p:grpSpPr>
            <a:xfrm>
              <a:off x="7381439" y="3464578"/>
              <a:ext cx="719560" cy="834036"/>
              <a:chOff x="2127645" y="3232723"/>
              <a:chExt cx="869619" cy="1007973"/>
            </a:xfrm>
            <a:effectLst>
              <a:outerShdw blurRad="292100" dist="50800" dir="5400000" algn="ctr" rotWithShape="0">
                <a:schemeClr val="bg1"/>
              </a:outerShdw>
            </a:effectLst>
          </p:grpSpPr>
          <p:pic>
            <p:nvPicPr>
              <p:cNvPr id="66" name="Picture 20"/>
              <p:cNvPicPr>
                <a:picLocks noChangeAspect="1" noChangeArrowheads="1"/>
              </p:cNvPicPr>
              <p:nvPr/>
            </p:nvPicPr>
            <p:blipFill>
              <a:blip r:embed="rId8"/>
              <a:stretch>
                <a:fillRect/>
              </a:stretch>
            </p:blipFill>
            <p:spPr bwMode="auto">
              <a:xfrm>
                <a:off x="2574439" y="3232723"/>
                <a:ext cx="396981" cy="400524"/>
              </a:xfrm>
              <a:prstGeom prst="rect">
                <a:avLst/>
              </a:prstGeom>
            </p:spPr>
          </p:pic>
          <p:pic>
            <p:nvPicPr>
              <p:cNvPr id="67" name="Picture 17" descr="c:\Users\Susan Blanchard\artwork\Company Logos\Word-Icon.png"/>
              <p:cNvPicPr>
                <a:picLocks noChangeAspect="1" noChangeArrowheads="1"/>
              </p:cNvPicPr>
              <p:nvPr/>
            </p:nvPicPr>
            <p:blipFill>
              <a:blip r:embed="rId9" cstate="screen"/>
              <a:stretch>
                <a:fillRect/>
              </a:stretch>
            </p:blipFill>
            <p:spPr bwMode="auto">
              <a:xfrm>
                <a:off x="2562992" y="3655580"/>
                <a:ext cx="434272" cy="429337"/>
              </a:xfrm>
              <a:prstGeom prst="rect">
                <a:avLst/>
              </a:prstGeom>
            </p:spPr>
          </p:pic>
          <p:pic>
            <p:nvPicPr>
              <p:cNvPr id="68" name="Picture 18" descr="c:\Users\Susan Blanchard\artwork\Company Logos\Excel-Icon.png"/>
              <p:cNvPicPr>
                <a:picLocks noChangeAspect="1" noChangeArrowheads="1"/>
              </p:cNvPicPr>
              <p:nvPr/>
            </p:nvPicPr>
            <p:blipFill>
              <a:blip r:embed="rId10" cstate="screen"/>
              <a:stretch>
                <a:fillRect/>
              </a:stretch>
            </p:blipFill>
            <p:spPr bwMode="auto">
              <a:xfrm>
                <a:off x="2138038" y="3806424"/>
                <a:ext cx="434272" cy="434272"/>
              </a:xfrm>
              <a:prstGeom prst="rect">
                <a:avLst/>
              </a:prstGeom>
            </p:spPr>
          </p:pic>
          <p:pic>
            <p:nvPicPr>
              <p:cNvPr id="69" name="Picture 19"/>
              <p:cNvPicPr>
                <a:picLocks noChangeAspect="1" noChangeArrowheads="1"/>
              </p:cNvPicPr>
              <p:nvPr/>
            </p:nvPicPr>
            <p:blipFill>
              <a:blip r:embed="rId11" cstate="screen"/>
              <a:stretch>
                <a:fillRect/>
              </a:stretch>
            </p:blipFill>
            <p:spPr bwMode="auto">
              <a:xfrm>
                <a:off x="2127645" y="3338470"/>
                <a:ext cx="450001" cy="444888"/>
              </a:xfrm>
              <a:prstGeom prst="rect">
                <a:avLst/>
              </a:prstGeom>
            </p:spPr>
          </p:pic>
        </p:grpSp>
      </p:grpSp>
      <p:grpSp>
        <p:nvGrpSpPr>
          <p:cNvPr id="12" name="Group 126"/>
          <p:cNvGrpSpPr/>
          <p:nvPr/>
        </p:nvGrpSpPr>
        <p:grpSpPr>
          <a:xfrm>
            <a:off x="7640019" y="2344923"/>
            <a:ext cx="970949" cy="872931"/>
            <a:chOff x="9044597" y="3065419"/>
            <a:chExt cx="2026677" cy="1366919"/>
          </a:xfrm>
        </p:grpSpPr>
        <p:sp>
          <p:nvSpPr>
            <p:cNvPr id="71" name="Rounded Rectangle 127"/>
            <p:cNvSpPr/>
            <p:nvPr/>
          </p:nvSpPr>
          <p:spPr bwMode="auto">
            <a:xfrm>
              <a:off x="9044597" y="3065419"/>
              <a:ext cx="2026677" cy="1366919"/>
            </a:xfrm>
            <a:prstGeom prst="rect">
              <a:avLst/>
            </a:prstGeom>
            <a:gradFill flip="none" rotWithShape="1">
              <a:gsLst>
                <a:gs pos="0">
                  <a:schemeClr val="accent5"/>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45720" rIns="0" bIns="45720" numCol="1" rtlCol="0" anchor="t" anchorCtr="0" compatLnSpc="1">
              <a:prstTxWarp prst="textNoShape">
                <a:avLst/>
              </a:prstTxWarp>
            </a:bodyPr>
            <a:lstStyle/>
            <a:p>
              <a:pPr marL="236793" indent="-236793" algn="ctr" defTabSz="1096963" eaLnBrk="0" hangingPunct="0">
                <a:lnSpc>
                  <a:spcPct val="90000"/>
                </a:lnSpc>
                <a:buClr>
                  <a:schemeClr val="tx2"/>
                </a:buClr>
                <a:buSzPct val="95000"/>
                <a:tabLst>
                  <a:tab pos="424590" algn="l"/>
                </a:tabLst>
                <a:defRPr/>
              </a:pPr>
              <a:r>
                <a:rPr lang="en-US" altLang="zh-CN" sz="1400" dirty="0" smtClean="0">
                  <a:solidFill>
                    <a:srgbClr val="FFFFFF"/>
                  </a:solidFill>
                  <a:latin typeface="Segoe"/>
                </a:rPr>
                <a:t>Application</a:t>
              </a:r>
            </a:p>
          </p:txBody>
        </p:sp>
        <p:pic>
          <p:nvPicPr>
            <p:cNvPr id="72" name="Picture 6" descr="C:\Program Files\Microsoft Resource DVD Artwork\DVD_ART\Artwork_Imagery\HARDWARE_IMAGERY\Illustration - Misc Hardware\Windows Server Icons\Misc\Web Services.png"/>
            <p:cNvPicPr>
              <a:picLocks noChangeAspect="1" noChangeArrowheads="1"/>
            </p:cNvPicPr>
            <p:nvPr/>
          </p:nvPicPr>
          <p:blipFill>
            <a:blip r:embed="rId12"/>
            <a:srcRect/>
            <a:stretch>
              <a:fillRect/>
            </a:stretch>
          </p:blipFill>
          <p:spPr bwMode="auto">
            <a:xfrm flipH="1">
              <a:off x="9600296" y="3428540"/>
              <a:ext cx="842769" cy="920553"/>
            </a:xfrm>
            <a:prstGeom prst="rect">
              <a:avLst/>
            </a:prstGeom>
            <a:noFill/>
          </p:spPr>
        </p:pic>
      </p:grpSp>
      <p:sp>
        <p:nvSpPr>
          <p:cNvPr id="73" name="Rectangle 72"/>
          <p:cNvSpPr/>
          <p:nvPr/>
        </p:nvSpPr>
        <p:spPr bwMode="auto">
          <a:xfrm rot="16200000">
            <a:off x="7128870" y="2740576"/>
            <a:ext cx="876325" cy="597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81000" y="230194"/>
            <a:ext cx="8382000" cy="872547"/>
          </a:xfrm>
        </p:spPr>
        <p:txBody>
          <a:bodyPr/>
          <a:lstStyle/>
          <a:p>
            <a:r>
              <a:rPr lang="en-US" sz="4000" dirty="0" smtClean="0"/>
              <a:t>Simplified Windows Vista Deployment</a:t>
            </a:r>
            <a:r>
              <a:rPr lang="en-US" dirty="0" smtClean="0"/>
              <a:t/>
            </a:r>
            <a:br>
              <a:rPr lang="en-US" dirty="0" smtClean="0"/>
            </a:br>
            <a:r>
              <a:rPr sz="2300" smtClean="0">
                <a:solidFill>
                  <a:srgbClr val="5082B9"/>
                </a:solidFill>
              </a:rPr>
              <a:t> Automated OS deployment via image standardization</a:t>
            </a:r>
            <a:endParaRPr lang="en-US" dirty="0" smtClean="0"/>
          </a:p>
        </p:txBody>
      </p:sp>
      <p:sp>
        <p:nvSpPr>
          <p:cNvPr id="14" name="Freeform 5"/>
          <p:cNvSpPr>
            <a:spLocks noEditPoints="1"/>
          </p:cNvSpPr>
          <p:nvPr/>
        </p:nvSpPr>
        <p:spPr bwMode="auto">
          <a:xfrm>
            <a:off x="219555" y="1423687"/>
            <a:ext cx="8693014" cy="5052350"/>
          </a:xfrm>
          <a:prstGeom prst="roundRect">
            <a:avLst>
              <a:gd name="adj" fmla="val 447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Rounded Rectangle 14"/>
          <p:cNvSpPr/>
          <p:nvPr/>
        </p:nvSpPr>
        <p:spPr>
          <a:xfrm>
            <a:off x="287806" y="1542327"/>
            <a:ext cx="4545451" cy="1316736"/>
          </a:xfrm>
          <a:prstGeom prst="roundRect">
            <a:avLst>
              <a:gd name="adj" fmla="val 0"/>
            </a:avLst>
          </a:prstGeom>
          <a:gradFill flip="none" rotWithShape="1">
            <a:gsLst>
              <a:gs pos="0">
                <a:schemeClr val="accent3">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6" name="Rectangle 15"/>
          <p:cNvSpPr/>
          <p:nvPr/>
        </p:nvSpPr>
        <p:spPr>
          <a:xfrm>
            <a:off x="1789044" y="1542327"/>
            <a:ext cx="5877280" cy="1319116"/>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7" name="Rounded Rectangle 16"/>
          <p:cNvSpPr/>
          <p:nvPr/>
        </p:nvSpPr>
        <p:spPr>
          <a:xfrm>
            <a:off x="290794" y="2887833"/>
            <a:ext cx="4083175" cy="2226428"/>
          </a:xfrm>
          <a:prstGeom prst="roundRect">
            <a:avLst>
              <a:gd name="adj" fmla="val 0"/>
            </a:avLst>
          </a:prstGeom>
          <a:gradFill flip="none" rotWithShape="1">
            <a:gsLst>
              <a:gs pos="0">
                <a:schemeClr val="accent1">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8" name="Rectangle 6"/>
          <p:cNvSpPr txBox="1">
            <a:spLocks noChangeArrowheads="1"/>
          </p:cNvSpPr>
          <p:nvPr/>
        </p:nvSpPr>
        <p:spPr>
          <a:xfrm>
            <a:off x="2000013" y="1604064"/>
            <a:ext cx="3717394" cy="1228028"/>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Multiple hardware, OS and application configurations cause costly deployments</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9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Offline and low bandwidth environments make automated deployment methods less effective</a:t>
            </a:r>
          </a:p>
        </p:txBody>
      </p:sp>
      <p:sp>
        <p:nvSpPr>
          <p:cNvPr id="29" name="Pentagon 28"/>
          <p:cNvSpPr/>
          <p:nvPr/>
        </p:nvSpPr>
        <p:spPr>
          <a:xfrm>
            <a:off x="371127" y="1714969"/>
            <a:ext cx="1467612" cy="844242"/>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Challenges Addressed</a:t>
            </a:r>
          </a:p>
        </p:txBody>
      </p:sp>
      <p:sp>
        <p:nvSpPr>
          <p:cNvPr id="30" name="Rectangle 29"/>
          <p:cNvSpPr/>
          <p:nvPr/>
        </p:nvSpPr>
        <p:spPr>
          <a:xfrm>
            <a:off x="1789044" y="2887833"/>
            <a:ext cx="5877280" cy="2109469"/>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1" name="Pentagon 30"/>
          <p:cNvSpPr/>
          <p:nvPr/>
        </p:nvSpPr>
        <p:spPr>
          <a:xfrm>
            <a:off x="371126" y="3117281"/>
            <a:ext cx="1505799" cy="1656737"/>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Key Capabilities</a:t>
            </a:r>
            <a:endParaRPr lang="en-US" altLang="zh-CN" spc="-110" dirty="0">
              <a:solidFill>
                <a:srgbClr val="FFFFFF"/>
              </a:solidFill>
              <a:latin typeface="+mj-lt"/>
            </a:endParaRPr>
          </a:p>
        </p:txBody>
      </p:sp>
      <p:sp>
        <p:nvSpPr>
          <p:cNvPr id="32" name="Rectangle 7"/>
          <p:cNvSpPr>
            <a:spLocks noChangeArrowheads="1"/>
          </p:cNvSpPr>
          <p:nvPr/>
        </p:nvSpPr>
        <p:spPr bwMode="auto">
          <a:xfrm>
            <a:off x="2000012" y="2964582"/>
            <a:ext cx="3890649" cy="1963614"/>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Streamline Windows Vista deployment planning thru hardware assessment and application compatibility testing</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Standardize on a single hardware independent image to reduce OS deployment complexity</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Deployment support for highly         distributed environments</a:t>
            </a:r>
          </a:p>
        </p:txBody>
      </p:sp>
      <p:sp>
        <p:nvSpPr>
          <p:cNvPr id="34" name="Rounded Rectangle 33"/>
          <p:cNvSpPr/>
          <p:nvPr/>
        </p:nvSpPr>
        <p:spPr>
          <a:xfrm rot="10800000">
            <a:off x="283322" y="4922874"/>
            <a:ext cx="8591736" cy="1497728"/>
          </a:xfrm>
          <a:prstGeom prst="roundRect">
            <a:avLst>
              <a:gd name="adj" fmla="val 991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16200000" scaled="1"/>
            <a:tileRect/>
          </a:gradFill>
          <a:ln w="19050" cap="flat" cmpd="thickThin" algn="ctr">
            <a:noFill/>
            <a:prstDash val="solid"/>
          </a:ln>
          <a:effectLst/>
        </p:spPr>
      </p:sp>
      <p:sp>
        <p:nvSpPr>
          <p:cNvPr id="35" name="Rectangle 8"/>
          <p:cNvSpPr>
            <a:spLocks noChangeArrowheads="1"/>
          </p:cNvSpPr>
          <p:nvPr/>
        </p:nvSpPr>
        <p:spPr bwMode="auto">
          <a:xfrm>
            <a:off x="2580640" y="5105401"/>
            <a:ext cx="6106160" cy="1288045"/>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75000"/>
              </a:lnSpc>
              <a:spcBef>
                <a:spcPct val="20000"/>
              </a:spcBef>
              <a:spcAft>
                <a:spcPct val="20000"/>
              </a:spcAft>
              <a:buSzPct val="135000"/>
            </a:pPr>
            <a:r>
              <a:rPr lang="en-US" altLang="ja-JP" sz="1600" i="1" spc="-100" dirty="0" smtClean="0">
                <a:solidFill>
                  <a:schemeClr val="accent1"/>
                </a:solidFill>
                <a:latin typeface="+mj-lt"/>
                <a:ea typeface="ＭＳ Ｐゴシック" pitchFamily="34" charset="-128"/>
              </a:rPr>
              <a:t>“Deploying a new infrastructure and installing operating systems, applications, and drivers on thousands of computers across 50 locations and several countries, all within a year, is a massive task…we’re succeeding—and Configuration Manager is an essential part of our success.” </a:t>
            </a:r>
          </a:p>
          <a:p>
            <a:pPr algn="r" defTabSz="1096963" eaLnBrk="0" fontAlgn="base" hangingPunct="0">
              <a:lnSpc>
                <a:spcPct val="75000"/>
              </a:lnSpc>
              <a:spcBef>
                <a:spcPct val="20000"/>
              </a:spcBef>
              <a:spcAft>
                <a:spcPct val="20000"/>
              </a:spcAft>
              <a:buSzPct val="135000"/>
            </a:pPr>
            <a:r>
              <a:rPr lang="en-US" altLang="ja-JP" sz="1400" i="1" spc="-100" dirty="0" smtClean="0">
                <a:solidFill>
                  <a:schemeClr val="bg1"/>
                </a:solidFill>
                <a:latin typeface="Segoe" pitchFamily="34" charset="0"/>
                <a:ea typeface="ＭＳ Ｐゴシック" pitchFamily="34" charset="-128"/>
              </a:rPr>
              <a:t>-- </a:t>
            </a:r>
            <a:r>
              <a:rPr lang="en-US" altLang="ja-JP" sz="1400" i="1" spc="-100" dirty="0" err="1" smtClean="0">
                <a:solidFill>
                  <a:schemeClr val="bg1"/>
                </a:solidFill>
                <a:latin typeface="Segoe" pitchFamily="34" charset="0"/>
                <a:ea typeface="ＭＳ Ｐゴシック" pitchFamily="34" charset="-128"/>
              </a:rPr>
              <a:t>Poul</a:t>
            </a:r>
            <a:r>
              <a:rPr lang="en-US" altLang="ja-JP" sz="1400" i="1" spc="-100" dirty="0" smtClean="0">
                <a:solidFill>
                  <a:schemeClr val="bg1"/>
                </a:solidFill>
                <a:latin typeface="Segoe" pitchFamily="34" charset="0"/>
                <a:ea typeface="ＭＳ Ｐゴシック" pitchFamily="34" charset="-128"/>
              </a:rPr>
              <a:t> </a:t>
            </a:r>
            <a:r>
              <a:rPr lang="en-US" altLang="ja-JP" sz="1400" i="1" spc="-100" dirty="0" err="1" smtClean="0">
                <a:solidFill>
                  <a:schemeClr val="bg1"/>
                </a:solidFill>
                <a:latin typeface="Segoe" pitchFamily="34" charset="0"/>
                <a:ea typeface="ＭＳ Ｐゴシック" pitchFamily="34" charset="-128"/>
              </a:rPr>
              <a:t>Westmose</a:t>
            </a:r>
            <a:r>
              <a:rPr lang="en-US" altLang="ja-JP" sz="1400" i="1" spc="-100" dirty="0" smtClean="0">
                <a:solidFill>
                  <a:schemeClr val="bg1"/>
                </a:solidFill>
                <a:latin typeface="Segoe" pitchFamily="34" charset="0"/>
                <a:ea typeface="ＭＳ Ｐゴシック" pitchFamily="34" charset="-128"/>
              </a:rPr>
              <a:t>, Chief Technology Officer, DONG Energy</a:t>
            </a:r>
          </a:p>
        </p:txBody>
      </p:sp>
      <p:sp>
        <p:nvSpPr>
          <p:cNvPr id="36" name="Rectangle 35"/>
          <p:cNvSpPr/>
          <p:nvPr/>
        </p:nvSpPr>
        <p:spPr bwMode="auto">
          <a:xfrm>
            <a:off x="382773" y="5355770"/>
            <a:ext cx="1860697" cy="68876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39" name="Picture 2" descr="http://www.dongenergy.com/Skins/Corporate/Resources/Images/logo.dong.gif">
            <a:hlinkClick r:id="rId3"/>
          </p:cNvPr>
          <p:cNvPicPr>
            <a:picLocks noChangeAspect="1" noChangeArrowheads="1"/>
          </p:cNvPicPr>
          <p:nvPr/>
        </p:nvPicPr>
        <p:blipFill>
          <a:blip r:embed="rId4"/>
          <a:srcRect/>
          <a:stretch>
            <a:fillRect/>
          </a:stretch>
        </p:blipFill>
        <p:spPr bwMode="auto">
          <a:xfrm>
            <a:off x="650459" y="5571975"/>
            <a:ext cx="1152525" cy="371475"/>
          </a:xfrm>
          <a:prstGeom prst="rect">
            <a:avLst/>
          </a:prstGeom>
          <a:noFill/>
        </p:spPr>
      </p:pic>
      <p:pic>
        <p:nvPicPr>
          <p:cNvPr id="19" name="Picture 18" descr="softdist.jpg"/>
          <p:cNvPicPr>
            <a:picLocks noChangeAspect="1"/>
          </p:cNvPicPr>
          <p:nvPr/>
        </p:nvPicPr>
        <p:blipFill>
          <a:blip r:embed="rId5"/>
          <a:stretch>
            <a:fillRect/>
          </a:stretch>
        </p:blipFill>
        <p:spPr>
          <a:xfrm>
            <a:off x="5636389" y="1575335"/>
            <a:ext cx="3234892" cy="2448026"/>
          </a:xfrm>
          <a:prstGeom prst="rect">
            <a:avLst/>
          </a:prstGeom>
          <a:noFill/>
          <a:ln w="9525">
            <a:noFill/>
            <a:miter lim="800000"/>
            <a:headEnd/>
            <a:tailEnd/>
          </a:ln>
          <a:effectLst>
            <a:reflection blurRad="6350" stA="50000" endA="300" endPos="38500" dist="50800" dir="5400000" sy="-100000" algn="bl" rotWithShape="0"/>
          </a:effectLst>
          <a:scene3d>
            <a:camera prst="perspectiveContrastingLeftFacing">
              <a:rot lat="600000" lon="1800000" rev="21594000"/>
            </a:camera>
            <a:lightRig rig="threePt" dir="t"/>
          </a:scene3d>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5"/>
          <p:cNvSpPr>
            <a:spLocks noEditPoints="1"/>
          </p:cNvSpPr>
          <p:nvPr/>
        </p:nvSpPr>
        <p:spPr bwMode="auto">
          <a:xfrm>
            <a:off x="219555" y="1423687"/>
            <a:ext cx="8693014" cy="5052350"/>
          </a:xfrm>
          <a:prstGeom prst="roundRect">
            <a:avLst>
              <a:gd name="adj" fmla="val 6129"/>
            </a:avLst>
          </a:prstGeom>
          <a:gradFill flip="none" rotWithShape="1">
            <a:gsLst>
              <a:gs pos="0">
                <a:srgbClr val="FFFFFF">
                  <a:alpha val="47000"/>
                </a:srgbClr>
              </a:gs>
              <a:gs pos="46000">
                <a:schemeClr val="accent2">
                  <a:alpha val="32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grpSp>
        <p:nvGrpSpPr>
          <p:cNvPr id="122" name="Group 121"/>
          <p:cNvGrpSpPr/>
          <p:nvPr/>
        </p:nvGrpSpPr>
        <p:grpSpPr>
          <a:xfrm>
            <a:off x="1279060" y="1739348"/>
            <a:ext cx="7408009" cy="4626728"/>
            <a:chOff x="1307936" y="1739348"/>
            <a:chExt cx="7408009" cy="4626728"/>
          </a:xfrm>
        </p:grpSpPr>
        <p:sp>
          <p:nvSpPr>
            <p:cNvPr id="4" name="Round Same Side Corner Rectangle 3"/>
            <p:cNvSpPr/>
            <p:nvPr/>
          </p:nvSpPr>
          <p:spPr>
            <a:xfrm rot="10800000">
              <a:off x="1307936" y="1739348"/>
              <a:ext cx="7407797" cy="4626728"/>
            </a:xfrm>
            <a:prstGeom prst="round2SameRect">
              <a:avLst>
                <a:gd name="adj1" fmla="val 6017"/>
                <a:gd name="adj2" fmla="val 0"/>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2000" spc="-150">
                <a:solidFill>
                  <a:srgbClr val="FFFFFF"/>
                </a:solidFill>
                <a:latin typeface="Segoe"/>
              </a:endParaRPr>
            </a:p>
          </p:txBody>
        </p:sp>
        <p:sp>
          <p:nvSpPr>
            <p:cNvPr id="1033" name="Freeform 9"/>
            <p:cNvSpPr>
              <a:spLocks/>
            </p:cNvSpPr>
            <p:nvPr/>
          </p:nvSpPr>
          <p:spPr bwMode="auto">
            <a:xfrm>
              <a:off x="1859622" y="1739348"/>
              <a:ext cx="6856323" cy="4623369"/>
            </a:xfrm>
            <a:custGeom>
              <a:avLst/>
              <a:gdLst>
                <a:gd name="connsiteX0" fmla="*/ 1902 w 1985"/>
                <a:gd name="connsiteY0" fmla="*/ 1378 h 1378"/>
                <a:gd name="connsiteX1" fmla="*/ 83 w 1985"/>
                <a:gd name="connsiteY1" fmla="*/ 1378 h 1378"/>
                <a:gd name="connsiteX2" fmla="*/ 83 w 1985"/>
                <a:gd name="connsiteY2" fmla="*/ 1378 h 1378"/>
                <a:gd name="connsiteX3" fmla="*/ 0 w 1985"/>
                <a:gd name="connsiteY3" fmla="*/ 1295 h 1378"/>
                <a:gd name="connsiteX4" fmla="*/ 0 w 1985"/>
                <a:gd name="connsiteY4" fmla="*/ 1295 h 1378"/>
                <a:gd name="connsiteX5" fmla="*/ 94 w 1985"/>
                <a:gd name="connsiteY5" fmla="*/ 961 h 1378"/>
                <a:gd name="connsiteX6" fmla="*/ 0 w 1985"/>
                <a:gd name="connsiteY6" fmla="*/ 594 h 1378"/>
                <a:gd name="connsiteX7" fmla="*/ 79 w 1985"/>
                <a:gd name="connsiteY7" fmla="*/ 276 h 1378"/>
                <a:gd name="connsiteX8" fmla="*/ 0 w 1985"/>
                <a:gd name="connsiteY8" fmla="*/ 0 h 1378"/>
                <a:gd name="connsiteX9" fmla="*/ 0 w 1985"/>
                <a:gd name="connsiteY9" fmla="*/ 0 h 1378"/>
                <a:gd name="connsiteX10" fmla="*/ 1985 w 1985"/>
                <a:gd name="connsiteY10" fmla="*/ 0 h 1378"/>
                <a:gd name="connsiteX11" fmla="*/ 1985 w 1985"/>
                <a:gd name="connsiteY11" fmla="*/ 0 h 1378"/>
                <a:gd name="connsiteX12" fmla="*/ 1985 w 1985"/>
                <a:gd name="connsiteY12" fmla="*/ 1295 h 1378"/>
                <a:gd name="connsiteX13" fmla="*/ 1985 w 1985"/>
                <a:gd name="connsiteY13" fmla="*/ 1295 h 1378"/>
                <a:gd name="connsiteX14" fmla="*/ 1902 w 1985"/>
                <a:gd name="connsiteY14" fmla="*/ 1378 h 1378"/>
                <a:gd name="connsiteX15" fmla="*/ 1902 w 1985"/>
                <a:gd name="connsiteY15" fmla="*/ 1378 h 1378"/>
                <a:gd name="connsiteX0" fmla="*/ 1902 w 1985"/>
                <a:gd name="connsiteY0" fmla="*/ 1378 h 1378"/>
                <a:gd name="connsiteX1" fmla="*/ 83 w 1985"/>
                <a:gd name="connsiteY1" fmla="*/ 1378 h 1378"/>
                <a:gd name="connsiteX2" fmla="*/ 83 w 1985"/>
                <a:gd name="connsiteY2" fmla="*/ 1378 h 1378"/>
                <a:gd name="connsiteX3" fmla="*/ 0 w 1985"/>
                <a:gd name="connsiteY3" fmla="*/ 1295 h 1378"/>
                <a:gd name="connsiteX4" fmla="*/ 94 w 1985"/>
                <a:gd name="connsiteY4" fmla="*/ 961 h 1378"/>
                <a:gd name="connsiteX5" fmla="*/ 0 w 1985"/>
                <a:gd name="connsiteY5" fmla="*/ 594 h 1378"/>
                <a:gd name="connsiteX6" fmla="*/ 79 w 1985"/>
                <a:gd name="connsiteY6" fmla="*/ 276 h 1378"/>
                <a:gd name="connsiteX7" fmla="*/ 0 w 1985"/>
                <a:gd name="connsiteY7" fmla="*/ 0 h 1378"/>
                <a:gd name="connsiteX8" fmla="*/ 0 w 1985"/>
                <a:gd name="connsiteY8" fmla="*/ 0 h 1378"/>
                <a:gd name="connsiteX9" fmla="*/ 1985 w 1985"/>
                <a:gd name="connsiteY9" fmla="*/ 0 h 1378"/>
                <a:gd name="connsiteX10" fmla="*/ 1985 w 1985"/>
                <a:gd name="connsiteY10" fmla="*/ 0 h 1378"/>
                <a:gd name="connsiteX11" fmla="*/ 1985 w 1985"/>
                <a:gd name="connsiteY11" fmla="*/ 1295 h 1378"/>
                <a:gd name="connsiteX12" fmla="*/ 1985 w 1985"/>
                <a:gd name="connsiteY12" fmla="*/ 1295 h 1378"/>
                <a:gd name="connsiteX13" fmla="*/ 1902 w 1985"/>
                <a:gd name="connsiteY13" fmla="*/ 1378 h 1378"/>
                <a:gd name="connsiteX14" fmla="*/ 1902 w 1985"/>
                <a:gd name="connsiteY14" fmla="*/ 1378 h 1378"/>
                <a:gd name="connsiteX0" fmla="*/ 1902 w 1985"/>
                <a:gd name="connsiteY0" fmla="*/ 1378 h 1378"/>
                <a:gd name="connsiteX1" fmla="*/ 83 w 1985"/>
                <a:gd name="connsiteY1" fmla="*/ 1378 h 1378"/>
                <a:gd name="connsiteX2" fmla="*/ 0 w 1985"/>
                <a:gd name="connsiteY2" fmla="*/ 1295 h 1378"/>
                <a:gd name="connsiteX3" fmla="*/ 94 w 1985"/>
                <a:gd name="connsiteY3" fmla="*/ 961 h 1378"/>
                <a:gd name="connsiteX4" fmla="*/ 0 w 1985"/>
                <a:gd name="connsiteY4" fmla="*/ 594 h 1378"/>
                <a:gd name="connsiteX5" fmla="*/ 79 w 1985"/>
                <a:gd name="connsiteY5" fmla="*/ 276 h 1378"/>
                <a:gd name="connsiteX6" fmla="*/ 0 w 1985"/>
                <a:gd name="connsiteY6" fmla="*/ 0 h 1378"/>
                <a:gd name="connsiteX7" fmla="*/ 0 w 1985"/>
                <a:gd name="connsiteY7" fmla="*/ 0 h 1378"/>
                <a:gd name="connsiteX8" fmla="*/ 1985 w 1985"/>
                <a:gd name="connsiteY8" fmla="*/ 0 h 1378"/>
                <a:gd name="connsiteX9" fmla="*/ 1985 w 1985"/>
                <a:gd name="connsiteY9" fmla="*/ 0 h 1378"/>
                <a:gd name="connsiteX10" fmla="*/ 1985 w 1985"/>
                <a:gd name="connsiteY10" fmla="*/ 1295 h 1378"/>
                <a:gd name="connsiteX11" fmla="*/ 1985 w 1985"/>
                <a:gd name="connsiteY11" fmla="*/ 1295 h 1378"/>
                <a:gd name="connsiteX12" fmla="*/ 1902 w 1985"/>
                <a:gd name="connsiteY12" fmla="*/ 1378 h 1378"/>
                <a:gd name="connsiteX13" fmla="*/ 1902 w 1985"/>
                <a:gd name="connsiteY13" fmla="*/ 1378 h 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5" h="1378">
                  <a:moveTo>
                    <a:pt x="1902" y="1378"/>
                  </a:moveTo>
                  <a:lnTo>
                    <a:pt x="83" y="1378"/>
                  </a:lnTo>
                  <a:lnTo>
                    <a:pt x="0" y="1295"/>
                  </a:lnTo>
                  <a:cubicBezTo>
                    <a:pt x="31" y="1184"/>
                    <a:pt x="63" y="1072"/>
                    <a:pt x="94" y="961"/>
                  </a:cubicBezTo>
                  <a:cubicBezTo>
                    <a:pt x="63" y="839"/>
                    <a:pt x="31" y="716"/>
                    <a:pt x="0" y="594"/>
                  </a:cubicBezTo>
                  <a:cubicBezTo>
                    <a:pt x="26" y="488"/>
                    <a:pt x="53" y="382"/>
                    <a:pt x="79" y="276"/>
                  </a:cubicBezTo>
                  <a:cubicBezTo>
                    <a:pt x="53" y="184"/>
                    <a:pt x="26" y="92"/>
                    <a:pt x="0" y="0"/>
                  </a:cubicBezTo>
                  <a:lnTo>
                    <a:pt x="0" y="0"/>
                  </a:lnTo>
                  <a:lnTo>
                    <a:pt x="1985" y="0"/>
                  </a:lnTo>
                  <a:lnTo>
                    <a:pt x="1985" y="0"/>
                  </a:lnTo>
                  <a:lnTo>
                    <a:pt x="1985" y="1295"/>
                  </a:lnTo>
                  <a:lnTo>
                    <a:pt x="1985" y="1295"/>
                  </a:lnTo>
                  <a:cubicBezTo>
                    <a:pt x="1985" y="1341"/>
                    <a:pt x="1948" y="1378"/>
                    <a:pt x="1902" y="1378"/>
                  </a:cubicBezTo>
                  <a:lnTo>
                    <a:pt x="1902" y="1378"/>
                  </a:lnTo>
                  <a:close/>
                </a:path>
              </a:pathLst>
            </a:custGeom>
            <a:gradFill flip="none" rotWithShape="1">
              <a:gsLst>
                <a:gs pos="0">
                  <a:schemeClr val="tx1">
                    <a:lumMod val="95000"/>
                    <a:lumOff val="5000"/>
                  </a:schemeClr>
                </a:gs>
                <a:gs pos="50000">
                  <a:schemeClr val="accent2">
                    <a:lumMod val="75000"/>
                  </a:schemeClr>
                </a:gs>
                <a:gs pos="100000">
                  <a:schemeClr val="accent2"/>
                </a:gs>
              </a:gsLst>
              <a:lin ang="16200000" scaled="1"/>
              <a:tileRect/>
            </a:gradFill>
            <a:ln w="12700" cap="flat" cmpd="sng" algn="ctr">
              <a:solidFill>
                <a:srgbClr val="FFFFFF"/>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2000" spc="-150">
                <a:solidFill>
                  <a:srgbClr val="FFFFFF"/>
                </a:solidFill>
                <a:latin typeface="Segoe"/>
              </a:endParaRPr>
            </a:p>
          </p:txBody>
        </p:sp>
      </p:grpSp>
      <p:grpSp>
        <p:nvGrpSpPr>
          <p:cNvPr id="123" name="Group 122"/>
          <p:cNvGrpSpPr/>
          <p:nvPr/>
        </p:nvGrpSpPr>
        <p:grpSpPr>
          <a:xfrm>
            <a:off x="2609851" y="1744976"/>
            <a:ext cx="4705486" cy="4589152"/>
            <a:chOff x="2609851" y="1744976"/>
            <a:chExt cx="4705486" cy="4589152"/>
          </a:xfrm>
        </p:grpSpPr>
        <p:cxnSp>
          <p:nvCxnSpPr>
            <p:cNvPr id="118" name="Straight Connector 117"/>
            <p:cNvCxnSpPr/>
            <p:nvPr/>
          </p:nvCxnSpPr>
          <p:spPr>
            <a:xfrm rot="5400000">
              <a:off x="315344" y="4039483"/>
              <a:ext cx="4589149" cy="13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1705994" y="4039484"/>
              <a:ext cx="4589149" cy="13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420494" y="4039485"/>
              <a:ext cx="4589149" cy="13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5020694" y="4039486"/>
              <a:ext cx="4589149" cy="13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Freeform 101"/>
          <p:cNvSpPr/>
          <p:nvPr/>
        </p:nvSpPr>
        <p:spPr>
          <a:xfrm>
            <a:off x="2220150" y="2118636"/>
            <a:ext cx="6461398" cy="2694603"/>
          </a:xfrm>
          <a:custGeom>
            <a:avLst/>
            <a:gdLst>
              <a:gd name="connsiteX0" fmla="*/ 0 w 7342910"/>
              <a:gd name="connsiteY0" fmla="*/ 2050472 h 2050472"/>
              <a:gd name="connsiteX1" fmla="*/ 1856510 w 7342910"/>
              <a:gd name="connsiteY1" fmla="*/ 1468581 h 2050472"/>
              <a:gd name="connsiteX2" fmla="*/ 4253346 w 7342910"/>
              <a:gd name="connsiteY2" fmla="*/ 1080654 h 2050472"/>
              <a:gd name="connsiteX3" fmla="*/ 5250873 w 7342910"/>
              <a:gd name="connsiteY3" fmla="*/ 817418 h 2050472"/>
              <a:gd name="connsiteX4" fmla="*/ 7342910 w 7342910"/>
              <a:gd name="connsiteY4"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6671842"/>
              <a:gd name="connsiteY0" fmla="*/ 1805664 h 1805664"/>
              <a:gd name="connsiteX1" fmla="*/ 1185442 w 6671842"/>
              <a:gd name="connsiteY1" fmla="*/ 1468581 h 1805664"/>
              <a:gd name="connsiteX2" fmla="*/ 3582278 w 6671842"/>
              <a:gd name="connsiteY2" fmla="*/ 1080654 h 1805664"/>
              <a:gd name="connsiteX3" fmla="*/ 4579805 w 6671842"/>
              <a:gd name="connsiteY3" fmla="*/ 817418 h 1805664"/>
              <a:gd name="connsiteX4" fmla="*/ 6671842 w 6671842"/>
              <a:gd name="connsiteY4" fmla="*/ 0 h 1805664"/>
              <a:gd name="connsiteX0" fmla="*/ 0 w 6455232"/>
              <a:gd name="connsiteY0" fmla="*/ 1735828 h 1735828"/>
              <a:gd name="connsiteX1" fmla="*/ 968832 w 6455232"/>
              <a:gd name="connsiteY1" fmla="*/ 1468581 h 1735828"/>
              <a:gd name="connsiteX2" fmla="*/ 3365668 w 6455232"/>
              <a:gd name="connsiteY2" fmla="*/ 1080654 h 1735828"/>
              <a:gd name="connsiteX3" fmla="*/ 4363195 w 6455232"/>
              <a:gd name="connsiteY3" fmla="*/ 817418 h 1735828"/>
              <a:gd name="connsiteX4" fmla="*/ 6455232 w 6455232"/>
              <a:gd name="connsiteY4" fmla="*/ 0 h 1735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232" h="1735828">
                <a:moveTo>
                  <a:pt x="0" y="1735828"/>
                </a:moveTo>
                <a:cubicBezTo>
                  <a:pt x="309418" y="1638846"/>
                  <a:pt x="382108" y="1606056"/>
                  <a:pt x="968832" y="1468581"/>
                </a:cubicBezTo>
                <a:cubicBezTo>
                  <a:pt x="1318142" y="1387681"/>
                  <a:pt x="2799941" y="1189181"/>
                  <a:pt x="3365668" y="1080654"/>
                </a:cubicBezTo>
                <a:cubicBezTo>
                  <a:pt x="3931395" y="972127"/>
                  <a:pt x="3848268" y="997527"/>
                  <a:pt x="4363195" y="817418"/>
                </a:cubicBezTo>
                <a:cubicBezTo>
                  <a:pt x="4878122" y="637309"/>
                  <a:pt x="6108868" y="152400"/>
                  <a:pt x="6455232" y="0"/>
                </a:cubicBezTo>
              </a:path>
            </a:pathLst>
          </a:custGeom>
          <a:ln cap="rnd" cmpd="sng">
            <a:solidFill>
              <a:schemeClr val="accent3"/>
            </a:solidFill>
          </a:ln>
          <a:effectLst>
            <a:outerShdw blurRad="50800" dist="38100" dir="5400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txBody>
          <a:bodyPr rtlCol="0" anchor="ctr"/>
          <a:lstStyle/>
          <a:p>
            <a:pPr algn="ctr" rtl="0"/>
            <a:endParaRPr lang="en-US" kern="1200">
              <a:solidFill>
                <a:srgbClr val="FFFFFF"/>
              </a:solidFill>
              <a:latin typeface="Segoe"/>
              <a:ea typeface="+mn-ea"/>
              <a:cs typeface="+mn-cs"/>
            </a:endParaRPr>
          </a:p>
        </p:txBody>
      </p:sp>
      <p:sp>
        <p:nvSpPr>
          <p:cNvPr id="103" name="Freeform 102"/>
          <p:cNvSpPr/>
          <p:nvPr/>
        </p:nvSpPr>
        <p:spPr>
          <a:xfrm>
            <a:off x="1331623" y="4877477"/>
            <a:ext cx="766090" cy="474440"/>
          </a:xfrm>
          <a:custGeom>
            <a:avLst/>
            <a:gdLst>
              <a:gd name="connsiteX0" fmla="*/ 0 w 7342910"/>
              <a:gd name="connsiteY0" fmla="*/ 2050472 h 2050472"/>
              <a:gd name="connsiteX1" fmla="*/ 1856510 w 7342910"/>
              <a:gd name="connsiteY1" fmla="*/ 1468581 h 2050472"/>
              <a:gd name="connsiteX2" fmla="*/ 4253346 w 7342910"/>
              <a:gd name="connsiteY2" fmla="*/ 1080654 h 2050472"/>
              <a:gd name="connsiteX3" fmla="*/ 5250873 w 7342910"/>
              <a:gd name="connsiteY3" fmla="*/ 817418 h 2050472"/>
              <a:gd name="connsiteX4" fmla="*/ 7342910 w 7342910"/>
              <a:gd name="connsiteY4"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7342910"/>
              <a:gd name="connsiteY0" fmla="*/ 2050472 h 2050472"/>
              <a:gd name="connsiteX1" fmla="*/ 671068 w 7342910"/>
              <a:gd name="connsiteY1" fmla="*/ 1805664 h 2050472"/>
              <a:gd name="connsiteX2" fmla="*/ 1856510 w 7342910"/>
              <a:gd name="connsiteY2" fmla="*/ 1468581 h 2050472"/>
              <a:gd name="connsiteX3" fmla="*/ 4253346 w 7342910"/>
              <a:gd name="connsiteY3" fmla="*/ 1080654 h 2050472"/>
              <a:gd name="connsiteX4" fmla="*/ 5250873 w 7342910"/>
              <a:gd name="connsiteY4" fmla="*/ 817418 h 2050472"/>
              <a:gd name="connsiteX5" fmla="*/ 7342910 w 7342910"/>
              <a:gd name="connsiteY5" fmla="*/ 0 h 2050472"/>
              <a:gd name="connsiteX0" fmla="*/ 0 w 5250873"/>
              <a:gd name="connsiteY0" fmla="*/ 1233054 h 1233054"/>
              <a:gd name="connsiteX1" fmla="*/ 671068 w 5250873"/>
              <a:gd name="connsiteY1" fmla="*/ 988246 h 1233054"/>
              <a:gd name="connsiteX2" fmla="*/ 1856510 w 5250873"/>
              <a:gd name="connsiteY2" fmla="*/ 651163 h 1233054"/>
              <a:gd name="connsiteX3" fmla="*/ 4253346 w 5250873"/>
              <a:gd name="connsiteY3" fmla="*/ 263236 h 1233054"/>
              <a:gd name="connsiteX4" fmla="*/ 5250873 w 5250873"/>
              <a:gd name="connsiteY4" fmla="*/ 0 h 1233054"/>
              <a:gd name="connsiteX0" fmla="*/ 0 w 4253346"/>
              <a:gd name="connsiteY0" fmla="*/ 969818 h 969818"/>
              <a:gd name="connsiteX1" fmla="*/ 671068 w 4253346"/>
              <a:gd name="connsiteY1" fmla="*/ 725010 h 969818"/>
              <a:gd name="connsiteX2" fmla="*/ 1856510 w 4253346"/>
              <a:gd name="connsiteY2" fmla="*/ 387927 h 969818"/>
              <a:gd name="connsiteX3" fmla="*/ 4253346 w 4253346"/>
              <a:gd name="connsiteY3" fmla="*/ 0 h 969818"/>
              <a:gd name="connsiteX0" fmla="*/ 0 w 1856510"/>
              <a:gd name="connsiteY0" fmla="*/ 581891 h 581891"/>
              <a:gd name="connsiteX1" fmla="*/ 671068 w 1856510"/>
              <a:gd name="connsiteY1" fmla="*/ 337083 h 581891"/>
              <a:gd name="connsiteX2" fmla="*/ 1856510 w 1856510"/>
              <a:gd name="connsiteY2" fmla="*/ 0 h 581891"/>
              <a:gd name="connsiteX0" fmla="*/ 0 w 671068"/>
              <a:gd name="connsiteY0" fmla="*/ 244808 h 244808"/>
              <a:gd name="connsiteX1" fmla="*/ 671068 w 671068"/>
              <a:gd name="connsiteY1" fmla="*/ 0 h 244808"/>
              <a:gd name="connsiteX0" fmla="*/ 0 w 604739"/>
              <a:gd name="connsiteY0" fmla="*/ 221479 h 221479"/>
              <a:gd name="connsiteX1" fmla="*/ 604739 w 604739"/>
              <a:gd name="connsiteY1" fmla="*/ 0 h 221479"/>
              <a:gd name="connsiteX0" fmla="*/ 0 w 765358"/>
              <a:gd name="connsiteY0" fmla="*/ 305628 h 305628"/>
              <a:gd name="connsiteX1" fmla="*/ 765358 w 765358"/>
              <a:gd name="connsiteY1" fmla="*/ 0 h 305628"/>
              <a:gd name="connsiteX0" fmla="*/ 0 w 765358"/>
              <a:gd name="connsiteY0" fmla="*/ 305628 h 305628"/>
              <a:gd name="connsiteX1" fmla="*/ 765358 w 765358"/>
              <a:gd name="connsiteY1" fmla="*/ 0 h 305628"/>
            </a:gdLst>
            <a:ahLst/>
            <a:cxnLst>
              <a:cxn ang="0">
                <a:pos x="connsiteX0" y="connsiteY0"/>
              </a:cxn>
              <a:cxn ang="0">
                <a:pos x="connsiteX1" y="connsiteY1"/>
              </a:cxn>
            </a:cxnLst>
            <a:rect l="l" t="t" r="r" b="b"/>
            <a:pathLst>
              <a:path w="765358" h="305628">
                <a:moveTo>
                  <a:pt x="0" y="305628"/>
                </a:moveTo>
                <a:cubicBezTo>
                  <a:pt x="137652" y="250268"/>
                  <a:pt x="455940" y="96982"/>
                  <a:pt x="765358" y="0"/>
                </a:cubicBezTo>
              </a:path>
            </a:pathLst>
          </a:custGeom>
          <a:ln cap="rnd" cmpd="sng">
            <a:solidFill>
              <a:schemeClr val="accent3"/>
            </a:solidFill>
          </a:ln>
          <a:effectLst>
            <a:outerShdw blurRad="50800" dist="38100" dir="5400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txBody>
          <a:bodyPr rtlCol="0" anchor="ctr"/>
          <a:lstStyle/>
          <a:p>
            <a:pPr algn="ctr" rtl="0"/>
            <a:endParaRPr lang="en-US" kern="1200">
              <a:solidFill>
                <a:srgbClr val="FFFFFF"/>
              </a:solidFill>
              <a:latin typeface="Segoe"/>
              <a:ea typeface="+mn-ea"/>
              <a:cs typeface="+mn-cs"/>
            </a:endParaRPr>
          </a:p>
        </p:txBody>
      </p:sp>
      <p:sp>
        <p:nvSpPr>
          <p:cNvPr id="34" name="Round Same Side Corner Rectangle 33"/>
          <p:cNvSpPr/>
          <p:nvPr/>
        </p:nvSpPr>
        <p:spPr>
          <a:xfrm rot="10800000">
            <a:off x="289366" y="1739213"/>
            <a:ext cx="937550" cy="4626864"/>
          </a:xfrm>
          <a:prstGeom prst="round2SameRect">
            <a:avLst>
              <a:gd name="adj1" fmla="val 29013"/>
              <a:gd name="adj2" fmla="val 0"/>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2000" spc="-150" dirty="0">
              <a:solidFill>
                <a:srgbClr val="FFFFFF"/>
              </a:solidFill>
              <a:latin typeface="Segoe"/>
            </a:endParaRPr>
          </a:p>
        </p:txBody>
      </p:sp>
      <p:sp>
        <p:nvSpPr>
          <p:cNvPr id="90" name="Round Same Side Corner Rectangle 89"/>
          <p:cNvSpPr/>
          <p:nvPr/>
        </p:nvSpPr>
        <p:spPr>
          <a:xfrm>
            <a:off x="311772" y="5556712"/>
            <a:ext cx="8384967" cy="784453"/>
          </a:xfrm>
          <a:prstGeom prst="round2SameRect">
            <a:avLst>
              <a:gd name="adj1" fmla="val 0"/>
              <a:gd name="adj2" fmla="val 40544"/>
            </a:avLst>
          </a:prstGeom>
          <a:gradFill flip="none" rotWithShape="1">
            <a:gsLst>
              <a:gs pos="0">
                <a:schemeClr val="tx1">
                  <a:lumMod val="95000"/>
                  <a:lumOff val="5000"/>
                  <a:alpha val="68000"/>
                </a:schemeClr>
              </a:gs>
              <a:gs pos="46000">
                <a:schemeClr val="tx1">
                  <a:lumMod val="95000"/>
                  <a:lumOff val="5000"/>
                  <a:alpha val="37000"/>
                </a:schemeClr>
              </a:gs>
              <a:gs pos="100000">
                <a:srgbClr val="FFFFFF">
                  <a:alpha val="0"/>
                </a:srgbClr>
              </a:gs>
            </a:gsLst>
            <a:lin ang="5400000" scaled="1"/>
            <a:tileRect/>
          </a:gradFill>
          <a:ln w="19050" cap="flat" cmpd="thickThin" algn="ctr">
            <a:noFill/>
            <a:prstDash val="solid"/>
          </a:ln>
          <a:effectLst/>
        </p:spPr>
      </p:sp>
      <p:sp>
        <p:nvSpPr>
          <p:cNvPr id="2" name="Title 1"/>
          <p:cNvSpPr>
            <a:spLocks noGrp="1"/>
          </p:cNvSpPr>
          <p:nvPr>
            <p:ph type="title"/>
          </p:nvPr>
        </p:nvSpPr>
        <p:spPr>
          <a:xfrm>
            <a:off x="381000" y="230194"/>
            <a:ext cx="8382000" cy="941796"/>
          </a:xfrm>
        </p:spPr>
        <p:txBody>
          <a:bodyPr/>
          <a:lstStyle/>
          <a:p>
            <a:r>
              <a:rPr lang="en-US" sz="4400" dirty="0" smtClean="0"/>
              <a:t>Microsoft in Systems Management</a:t>
            </a:r>
            <a:r>
              <a:rPr lang="en-US" dirty="0" smtClean="0"/>
              <a:t/>
            </a:r>
            <a:br>
              <a:rPr lang="en-US" dirty="0" smtClean="0"/>
            </a:br>
            <a:endParaRPr lang="en-US" sz="2300" dirty="0">
              <a:solidFill>
                <a:schemeClr val="accent2"/>
              </a:solidFill>
            </a:endParaRPr>
          </a:p>
        </p:txBody>
      </p:sp>
      <p:sp>
        <p:nvSpPr>
          <p:cNvPr id="49" name="Oval 48"/>
          <p:cNvSpPr/>
          <p:nvPr/>
        </p:nvSpPr>
        <p:spPr bwMode="auto">
          <a:xfrm>
            <a:off x="2511706" y="4550978"/>
            <a:ext cx="182880" cy="182880"/>
          </a:xfrm>
          <a:prstGeom prst="ellipse">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glow rad="63500">
              <a:schemeClr val="accent3">
                <a:satMod val="175000"/>
                <a:alpha val="40000"/>
              </a:schemeClr>
            </a:glow>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2000" spc="-150" dirty="0" err="1" smtClean="0">
              <a:solidFill>
                <a:srgbClr val="FFFFFF"/>
              </a:solidFill>
              <a:latin typeface="Segoe"/>
            </a:endParaRPr>
          </a:p>
        </p:txBody>
      </p:sp>
      <p:sp>
        <p:nvSpPr>
          <p:cNvPr id="50" name="Oval 49"/>
          <p:cNvSpPr/>
          <p:nvPr/>
        </p:nvSpPr>
        <p:spPr bwMode="auto">
          <a:xfrm>
            <a:off x="3902597" y="4091556"/>
            <a:ext cx="182880" cy="182880"/>
          </a:xfrm>
          <a:prstGeom prst="ellipse">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glow rad="63500">
              <a:schemeClr val="accent3">
                <a:satMod val="175000"/>
                <a:alpha val="40000"/>
              </a:schemeClr>
            </a:glow>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2000" spc="-150" dirty="0" err="1" smtClean="0">
              <a:solidFill>
                <a:srgbClr val="FFFFFF"/>
              </a:solidFill>
              <a:latin typeface="Segoe"/>
            </a:endParaRPr>
          </a:p>
        </p:txBody>
      </p:sp>
      <p:sp>
        <p:nvSpPr>
          <p:cNvPr id="51" name="Oval 50"/>
          <p:cNvSpPr/>
          <p:nvPr/>
        </p:nvSpPr>
        <p:spPr bwMode="auto">
          <a:xfrm>
            <a:off x="5615650" y="3684807"/>
            <a:ext cx="182880" cy="182880"/>
          </a:xfrm>
          <a:prstGeom prst="ellipse">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glow rad="63500">
              <a:schemeClr val="accent3">
                <a:satMod val="175000"/>
                <a:alpha val="40000"/>
              </a:schemeClr>
            </a:glow>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2000" spc="-150" dirty="0" err="1" smtClean="0">
              <a:solidFill>
                <a:srgbClr val="FFFFFF"/>
              </a:solidFill>
              <a:latin typeface="Segoe"/>
            </a:endParaRPr>
          </a:p>
        </p:txBody>
      </p:sp>
      <p:sp>
        <p:nvSpPr>
          <p:cNvPr id="52" name="Oval 51"/>
          <p:cNvSpPr/>
          <p:nvPr/>
        </p:nvSpPr>
        <p:spPr bwMode="auto">
          <a:xfrm>
            <a:off x="7222895" y="2881245"/>
            <a:ext cx="182880" cy="182880"/>
          </a:xfrm>
          <a:prstGeom prst="ellipse">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glow rad="63500">
              <a:schemeClr val="accent3">
                <a:satMod val="175000"/>
                <a:alpha val="40000"/>
              </a:schemeClr>
            </a:glow>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2000" spc="-150" dirty="0" err="1" smtClean="0">
              <a:solidFill>
                <a:srgbClr val="FFFFFF"/>
              </a:solidFill>
              <a:latin typeface="Segoe"/>
            </a:endParaRPr>
          </a:p>
        </p:txBody>
      </p:sp>
      <p:sp>
        <p:nvSpPr>
          <p:cNvPr id="53" name="Oval 52"/>
          <p:cNvSpPr/>
          <p:nvPr/>
        </p:nvSpPr>
        <p:spPr bwMode="auto">
          <a:xfrm>
            <a:off x="1205696" y="5235814"/>
            <a:ext cx="182880" cy="182880"/>
          </a:xfrm>
          <a:prstGeom prst="ellipse">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glow rad="63500">
              <a:schemeClr val="accent3">
                <a:satMod val="175000"/>
                <a:alpha val="40000"/>
              </a:schemeClr>
            </a:glow>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2000" spc="-150" dirty="0" err="1" smtClean="0">
              <a:solidFill>
                <a:srgbClr val="FFFFFF"/>
              </a:solidFill>
              <a:latin typeface="Segoe"/>
            </a:endParaRPr>
          </a:p>
        </p:txBody>
      </p:sp>
      <p:sp>
        <p:nvSpPr>
          <p:cNvPr id="54" name="Oval 53"/>
          <p:cNvSpPr/>
          <p:nvPr/>
        </p:nvSpPr>
        <p:spPr bwMode="auto">
          <a:xfrm>
            <a:off x="8567195" y="2029626"/>
            <a:ext cx="182880" cy="182880"/>
          </a:xfrm>
          <a:prstGeom prst="ellipse">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glow rad="63500">
              <a:schemeClr val="accent3">
                <a:satMod val="175000"/>
                <a:alpha val="40000"/>
              </a:schemeClr>
            </a:glow>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2000" spc="-150" dirty="0" err="1" smtClean="0">
              <a:solidFill>
                <a:srgbClr val="FFFFFF"/>
              </a:solidFill>
              <a:latin typeface="Segoe"/>
            </a:endParaRPr>
          </a:p>
        </p:txBody>
      </p:sp>
      <p:cxnSp>
        <p:nvCxnSpPr>
          <p:cNvPr id="62" name="Straight Connector 61"/>
          <p:cNvCxnSpPr/>
          <p:nvPr/>
        </p:nvCxnSpPr>
        <p:spPr>
          <a:xfrm>
            <a:off x="5773776" y="6669627"/>
            <a:ext cx="1587728" cy="1590"/>
          </a:xfrm>
          <a:prstGeom prst="line">
            <a:avLst/>
          </a:prstGeom>
          <a:ln cap="rnd" cmpd="sng">
            <a:solidFill>
              <a:schemeClr val="accent3"/>
            </a:solidFill>
          </a:ln>
          <a:effectLst>
            <a:outerShdw blurRad="63500" sx="102000" sy="102000" algn="ctr"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3" name="TextBox 62"/>
          <p:cNvSpPr txBox="1"/>
          <p:nvPr/>
        </p:nvSpPr>
        <p:spPr>
          <a:xfrm>
            <a:off x="7454099" y="6456758"/>
            <a:ext cx="1441423" cy="415498"/>
          </a:xfrm>
          <a:prstGeom prst="rect">
            <a:avLst/>
          </a:prstGeom>
          <a:noFill/>
        </p:spPr>
        <p:txBody>
          <a:bodyPr wrap="square" rtlCol="0">
            <a:spAutoFit/>
          </a:bodyPr>
          <a:lstStyle/>
          <a:p>
            <a:pPr algn="l" rtl="0"/>
            <a:r>
              <a:rPr lang="en-US" sz="1050" kern="1200" dirty="0" smtClean="0">
                <a:solidFill>
                  <a:srgbClr val="FFFFFF"/>
                </a:solidFill>
                <a:latin typeface="+mj-lt"/>
                <a:ea typeface="+mn-ea"/>
                <a:cs typeface="+mn-cs"/>
              </a:rPr>
              <a:t>System Center Revenue Trend Line</a:t>
            </a:r>
            <a:endParaRPr lang="en-US" sz="1050" kern="1200" dirty="0">
              <a:solidFill>
                <a:srgbClr val="FFFFFF"/>
              </a:solidFill>
              <a:latin typeface="+mj-lt"/>
              <a:ea typeface="+mn-ea"/>
              <a:cs typeface="+mn-cs"/>
            </a:endParaRPr>
          </a:p>
        </p:txBody>
      </p:sp>
      <p:sp>
        <p:nvSpPr>
          <p:cNvPr id="64" name="TextBox 63"/>
          <p:cNvSpPr txBox="1"/>
          <p:nvPr/>
        </p:nvSpPr>
        <p:spPr>
          <a:xfrm>
            <a:off x="314157" y="3118812"/>
            <a:ext cx="886119" cy="498598"/>
          </a:xfrm>
          <a:prstGeom prst="rect">
            <a:avLst/>
          </a:prstGeom>
        </p:spPr>
        <p:txBody>
          <a:bodyPr vert="horz" wrap="square" lIns="0" tIns="0" rIns="0" bIns="0" rtlCol="0">
            <a:spAutoFit/>
          </a:bodyPr>
          <a:lstStyle/>
          <a:p>
            <a:pPr algn="ctr" defTabSz="914099">
              <a:lnSpc>
                <a:spcPct val="90000"/>
              </a:lnSpc>
              <a:spcBef>
                <a:spcPct val="20000"/>
              </a:spcBef>
              <a:buClr>
                <a:srgbClr val="777777"/>
              </a:buClr>
              <a:buSzPct val="130000"/>
            </a:pPr>
            <a:r>
              <a:rPr lang="en-US" sz="1200" b="1" dirty="0" smtClean="0">
                <a:solidFill>
                  <a:schemeClr val="bg1"/>
                </a:solidFill>
                <a:effectLst>
                  <a:outerShdw blurRad="50800" dist="38100" dir="2700000" algn="tl" rotWithShape="0">
                    <a:prstClr val="black">
                      <a:alpha val="40000"/>
                    </a:prstClr>
                  </a:outerShdw>
                </a:effectLst>
                <a:latin typeface="Segoe" pitchFamily="34" charset="0"/>
              </a:rPr>
              <a:t>System Center Milestones:</a:t>
            </a:r>
          </a:p>
        </p:txBody>
      </p:sp>
      <p:sp>
        <p:nvSpPr>
          <p:cNvPr id="68" name="Rectangle 67"/>
          <p:cNvSpPr/>
          <p:nvPr/>
        </p:nvSpPr>
        <p:spPr>
          <a:xfrm>
            <a:off x="1049077" y="1425472"/>
            <a:ext cx="639919" cy="338554"/>
          </a:xfrm>
          <a:prstGeom prst="rect">
            <a:avLst/>
          </a:prstGeom>
        </p:spPr>
        <p:txBody>
          <a:bodyPr wrap="none">
            <a:spAutoFit/>
          </a:bodyPr>
          <a:lstStyle/>
          <a:p>
            <a:r>
              <a:rPr lang="en-US" sz="1600" cap="all" dirty="0" smtClean="0">
                <a:ln w="0"/>
                <a:solidFill>
                  <a:schemeClr val="accent3"/>
                </a:solidFill>
                <a:effectLst>
                  <a:reflection blurRad="12700" stA="50000" endPos="50000" dist="5000" dir="5400000" sy="-100000" rotWithShape="0"/>
                </a:effectLst>
                <a:latin typeface="+mj-lt"/>
              </a:rPr>
              <a:t>1994</a:t>
            </a:r>
            <a:endParaRPr lang="en-US" sz="1600" cap="all" dirty="0">
              <a:ln w="0"/>
              <a:solidFill>
                <a:schemeClr val="accent3"/>
              </a:solidFill>
              <a:effectLst>
                <a:reflection blurRad="12700" stA="50000" endPos="50000" dist="5000" dir="5400000" sy="-100000" rotWithShape="0"/>
              </a:effectLst>
              <a:latin typeface="+mj-lt"/>
            </a:endParaRPr>
          </a:p>
        </p:txBody>
      </p:sp>
      <p:sp>
        <p:nvSpPr>
          <p:cNvPr id="70" name="Rectangle 69"/>
          <p:cNvSpPr/>
          <p:nvPr/>
        </p:nvSpPr>
        <p:spPr>
          <a:xfrm>
            <a:off x="2296438" y="1425473"/>
            <a:ext cx="639919" cy="338554"/>
          </a:xfrm>
          <a:prstGeom prst="rect">
            <a:avLst/>
          </a:prstGeom>
        </p:spPr>
        <p:txBody>
          <a:bodyPr wrap="none">
            <a:spAutoFit/>
          </a:bodyPr>
          <a:lstStyle/>
          <a:p>
            <a:r>
              <a:rPr lang="en-US" sz="1600" cap="all" dirty="0" smtClean="0">
                <a:ln w="0"/>
                <a:solidFill>
                  <a:schemeClr val="accent3"/>
                </a:solidFill>
                <a:effectLst>
                  <a:reflection blurRad="12700" stA="50000" endPos="50000" dist="5000" dir="5400000" sy="-100000" rotWithShape="0"/>
                </a:effectLst>
                <a:latin typeface="+mj-lt"/>
              </a:rPr>
              <a:t>2000</a:t>
            </a:r>
            <a:endParaRPr lang="en-US" sz="1600" cap="all" dirty="0">
              <a:ln w="0"/>
              <a:solidFill>
                <a:schemeClr val="accent3"/>
              </a:solidFill>
              <a:effectLst>
                <a:reflection blurRad="12700" stA="50000" endPos="50000" dist="5000" dir="5400000" sy="-100000" rotWithShape="0"/>
              </a:effectLst>
              <a:latin typeface="+mj-lt"/>
            </a:endParaRPr>
          </a:p>
        </p:txBody>
      </p:sp>
      <p:sp>
        <p:nvSpPr>
          <p:cNvPr id="71" name="Rectangle 70"/>
          <p:cNvSpPr/>
          <p:nvPr/>
        </p:nvSpPr>
        <p:spPr>
          <a:xfrm>
            <a:off x="3692887" y="1425472"/>
            <a:ext cx="639919" cy="338554"/>
          </a:xfrm>
          <a:prstGeom prst="rect">
            <a:avLst/>
          </a:prstGeom>
        </p:spPr>
        <p:txBody>
          <a:bodyPr wrap="none">
            <a:spAutoFit/>
          </a:bodyPr>
          <a:lstStyle/>
          <a:p>
            <a:r>
              <a:rPr lang="en-US" sz="1600" cap="all" dirty="0" smtClean="0">
                <a:ln w="0"/>
                <a:solidFill>
                  <a:schemeClr val="accent3"/>
                </a:solidFill>
                <a:effectLst>
                  <a:reflection blurRad="12700" stA="50000" endPos="50000" dist="5000" dir="5400000" sy="-100000" rotWithShape="0"/>
                </a:effectLst>
                <a:latin typeface="+mj-lt"/>
              </a:rPr>
              <a:t>2003</a:t>
            </a:r>
            <a:endParaRPr lang="en-US" sz="1600" cap="all" dirty="0">
              <a:ln w="0"/>
              <a:solidFill>
                <a:schemeClr val="accent3"/>
              </a:solidFill>
              <a:effectLst>
                <a:reflection blurRad="12700" stA="50000" endPos="50000" dist="5000" dir="5400000" sy="-100000" rotWithShape="0"/>
              </a:effectLst>
              <a:latin typeface="+mj-lt"/>
            </a:endParaRPr>
          </a:p>
        </p:txBody>
      </p:sp>
      <p:sp>
        <p:nvSpPr>
          <p:cNvPr id="72" name="Rectangle 71"/>
          <p:cNvSpPr/>
          <p:nvPr/>
        </p:nvSpPr>
        <p:spPr>
          <a:xfrm>
            <a:off x="5428094" y="1425472"/>
            <a:ext cx="639919" cy="338554"/>
          </a:xfrm>
          <a:prstGeom prst="rect">
            <a:avLst/>
          </a:prstGeom>
        </p:spPr>
        <p:txBody>
          <a:bodyPr wrap="none">
            <a:spAutoFit/>
          </a:bodyPr>
          <a:lstStyle/>
          <a:p>
            <a:r>
              <a:rPr lang="en-US" sz="1600" cap="all" dirty="0" smtClean="0">
                <a:ln w="0"/>
                <a:solidFill>
                  <a:schemeClr val="accent3"/>
                </a:solidFill>
                <a:effectLst>
                  <a:reflection blurRad="12700" stA="50000" endPos="50000" dist="5000" dir="5400000" sy="-100000" rotWithShape="0"/>
                </a:effectLst>
                <a:latin typeface="+mj-lt"/>
              </a:rPr>
              <a:t>2006</a:t>
            </a:r>
            <a:endParaRPr lang="en-US" sz="1600" cap="all" dirty="0">
              <a:ln w="0"/>
              <a:solidFill>
                <a:schemeClr val="accent3"/>
              </a:solidFill>
              <a:effectLst>
                <a:reflection blurRad="12700" stA="50000" endPos="50000" dist="5000" dir="5400000" sy="-100000" rotWithShape="0"/>
              </a:effectLst>
              <a:latin typeface="+mj-lt"/>
            </a:endParaRPr>
          </a:p>
        </p:txBody>
      </p:sp>
      <p:sp>
        <p:nvSpPr>
          <p:cNvPr id="73" name="Rectangle 72"/>
          <p:cNvSpPr/>
          <p:nvPr/>
        </p:nvSpPr>
        <p:spPr>
          <a:xfrm>
            <a:off x="6977770" y="1425472"/>
            <a:ext cx="639919" cy="338554"/>
          </a:xfrm>
          <a:prstGeom prst="rect">
            <a:avLst/>
          </a:prstGeom>
        </p:spPr>
        <p:txBody>
          <a:bodyPr wrap="none">
            <a:spAutoFit/>
          </a:bodyPr>
          <a:lstStyle/>
          <a:p>
            <a:r>
              <a:rPr lang="en-US" sz="1600" cap="all" dirty="0" smtClean="0">
                <a:ln w="0"/>
                <a:solidFill>
                  <a:schemeClr val="accent3"/>
                </a:solidFill>
                <a:effectLst>
                  <a:reflection blurRad="12700" stA="50000" endPos="50000" dist="5000" dir="5400000" sy="-100000" rotWithShape="0"/>
                </a:effectLst>
                <a:latin typeface="+mj-lt"/>
              </a:rPr>
              <a:t>2007</a:t>
            </a:r>
            <a:endParaRPr lang="en-US" sz="1600" cap="all" dirty="0">
              <a:ln w="0"/>
              <a:solidFill>
                <a:schemeClr val="accent3"/>
              </a:solidFill>
              <a:effectLst>
                <a:reflection blurRad="12700" stA="50000" endPos="50000" dist="5000" dir="5400000" sy="-100000" rotWithShape="0"/>
              </a:effectLst>
              <a:latin typeface="+mj-lt"/>
            </a:endParaRPr>
          </a:p>
        </p:txBody>
      </p:sp>
      <p:sp>
        <p:nvSpPr>
          <p:cNvPr id="74" name="Rectangle 73"/>
          <p:cNvSpPr/>
          <p:nvPr/>
        </p:nvSpPr>
        <p:spPr>
          <a:xfrm>
            <a:off x="8155557" y="1425472"/>
            <a:ext cx="639919" cy="338554"/>
          </a:xfrm>
          <a:prstGeom prst="rect">
            <a:avLst/>
          </a:prstGeom>
        </p:spPr>
        <p:txBody>
          <a:bodyPr wrap="none">
            <a:spAutoFit/>
          </a:bodyPr>
          <a:lstStyle/>
          <a:p>
            <a:r>
              <a:rPr lang="en-US" sz="1600" cap="all" dirty="0" smtClean="0">
                <a:ln w="0"/>
                <a:solidFill>
                  <a:schemeClr val="accent3"/>
                </a:solidFill>
                <a:effectLst>
                  <a:reflection blurRad="12700" stA="50000" endPos="50000" dist="5000" dir="5400000" sy="-100000" rotWithShape="0"/>
                </a:effectLst>
                <a:latin typeface="+mj-lt"/>
              </a:rPr>
              <a:t>2008</a:t>
            </a:r>
            <a:endParaRPr lang="en-US" sz="1600" cap="all" dirty="0">
              <a:ln w="0"/>
              <a:solidFill>
                <a:schemeClr val="accent3"/>
              </a:solidFill>
              <a:effectLst>
                <a:reflection blurRad="12700" stA="50000" endPos="50000" dist="5000" dir="5400000" sy="-100000" rotWithShape="0"/>
              </a:effectLst>
              <a:latin typeface="+mj-lt"/>
            </a:endParaRPr>
          </a:p>
        </p:txBody>
      </p:sp>
      <p:sp>
        <p:nvSpPr>
          <p:cNvPr id="88" name="Rectangle 87"/>
          <p:cNvSpPr/>
          <p:nvPr/>
        </p:nvSpPr>
        <p:spPr>
          <a:xfrm>
            <a:off x="188686" y="5719175"/>
            <a:ext cx="1082693" cy="461665"/>
          </a:xfrm>
          <a:prstGeom prst="rect">
            <a:avLst/>
          </a:prstGeom>
        </p:spPr>
        <p:txBody>
          <a:bodyPr wrap="square">
            <a:spAutoFit/>
          </a:bodyPr>
          <a:lstStyle/>
          <a:p>
            <a:pPr algn="ctr" defTabSz="914099"/>
            <a:r>
              <a:rPr lang="en-US" sz="1200" b="1" dirty="0" smtClean="0">
                <a:solidFill>
                  <a:schemeClr val="bg1"/>
                </a:solidFill>
                <a:effectLst>
                  <a:outerShdw blurRad="50800" dist="38100" dir="2700000" algn="tl" rotWithShape="0">
                    <a:prstClr val="black">
                      <a:alpha val="40000"/>
                    </a:prstClr>
                  </a:outerShdw>
                </a:effectLst>
                <a:latin typeface="Segoe" pitchFamily="34" charset="0"/>
              </a:rPr>
              <a:t>Industry Milestones:</a:t>
            </a:r>
          </a:p>
        </p:txBody>
      </p:sp>
      <p:sp>
        <p:nvSpPr>
          <p:cNvPr id="107" name="Oval 106"/>
          <p:cNvSpPr/>
          <p:nvPr/>
        </p:nvSpPr>
        <p:spPr bwMode="auto">
          <a:xfrm>
            <a:off x="1190624" y="1914525"/>
            <a:ext cx="771525" cy="590550"/>
          </a:xfrm>
          <a:prstGeom prst="ellipse">
            <a:avLst/>
          </a:prstGeom>
          <a:gradFill flip="none" rotWithShape="1">
            <a:gsLst>
              <a:gs pos="0">
                <a:schemeClr val="tx1">
                  <a:lumMod val="95000"/>
                  <a:lumOff val="5000"/>
                  <a:alpha val="74000"/>
                </a:schemeClr>
              </a:gs>
              <a:gs pos="25000">
                <a:schemeClr val="accent2">
                  <a:lumMod val="75000"/>
                  <a:alpha val="76000"/>
                </a:schemeClr>
              </a:gs>
              <a:gs pos="100000">
                <a:schemeClr val="accent2">
                  <a:lumMod val="60000"/>
                  <a:lumOff val="40000"/>
                  <a:alpha val="59000"/>
                </a:schemeClr>
              </a:gs>
            </a:gsLst>
            <a:lin ang="16200000" scaled="1"/>
            <a:tileRect/>
          </a:gradFill>
          <a:ln w="12700" cap="flat" cmpd="sng" algn="ctr">
            <a:solidFill>
              <a:srgbClr val="FFFFFF">
                <a:alpha val="50196"/>
              </a:srgbClr>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26" name="TextBox 25"/>
          <p:cNvSpPr txBox="1"/>
          <p:nvPr/>
        </p:nvSpPr>
        <p:spPr>
          <a:xfrm>
            <a:off x="1255230" y="2054915"/>
            <a:ext cx="648942" cy="304699"/>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1100" dirty="0" smtClean="0">
                <a:solidFill>
                  <a:schemeClr val="bg1"/>
                </a:solidFill>
                <a:effectLst>
                  <a:outerShdw blurRad="38100" dist="38100" dir="2700000" algn="tl">
                    <a:srgbClr val="000000">
                      <a:alpha val="43137"/>
                    </a:srgbClr>
                  </a:outerShdw>
                </a:effectLst>
                <a:latin typeface="Segoe Semibold" pitchFamily="34" charset="0"/>
              </a:rPr>
              <a:t>SMS debuts</a:t>
            </a:r>
          </a:p>
        </p:txBody>
      </p:sp>
      <p:cxnSp>
        <p:nvCxnSpPr>
          <p:cNvPr id="109" name="Straight Connector 108"/>
          <p:cNvCxnSpPr>
            <a:stCxn id="107" idx="4"/>
          </p:cNvCxnSpPr>
          <p:nvPr/>
        </p:nvCxnSpPr>
        <p:spPr>
          <a:xfrm rot="5400000">
            <a:off x="216694" y="3840956"/>
            <a:ext cx="2695575" cy="238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bwMode="auto">
          <a:xfrm>
            <a:off x="2161307" y="1981200"/>
            <a:ext cx="1123951" cy="742950"/>
          </a:xfrm>
          <a:prstGeom prst="ellipse">
            <a:avLst/>
          </a:prstGeom>
          <a:gradFill flip="none" rotWithShape="1">
            <a:gsLst>
              <a:gs pos="0">
                <a:schemeClr val="tx1">
                  <a:lumMod val="95000"/>
                  <a:lumOff val="5000"/>
                  <a:alpha val="74000"/>
                </a:schemeClr>
              </a:gs>
              <a:gs pos="25000">
                <a:schemeClr val="accent2">
                  <a:lumMod val="75000"/>
                  <a:alpha val="76000"/>
                </a:schemeClr>
              </a:gs>
              <a:gs pos="100000">
                <a:schemeClr val="accent2">
                  <a:lumMod val="60000"/>
                  <a:lumOff val="40000"/>
                  <a:alpha val="59000"/>
                </a:schemeClr>
              </a:gs>
            </a:gsLst>
            <a:lin ang="16200000" scaled="1"/>
            <a:tileRect/>
          </a:gradFill>
          <a:ln w="12700" cap="flat" cmpd="sng" algn="ctr">
            <a:solidFill>
              <a:srgbClr val="FFFFFF">
                <a:alpha val="50196"/>
              </a:srgbClr>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46" name="TextBox 45"/>
          <p:cNvSpPr txBox="1"/>
          <p:nvPr/>
        </p:nvSpPr>
        <p:spPr>
          <a:xfrm>
            <a:off x="2304183" y="2114550"/>
            <a:ext cx="857249" cy="457048"/>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1100" dirty="0" smtClean="0">
                <a:solidFill>
                  <a:schemeClr val="bg1"/>
                </a:solidFill>
                <a:effectLst>
                  <a:outerShdw blurRad="38100" dist="38100" dir="2700000" algn="tl">
                    <a:srgbClr val="000000">
                      <a:alpha val="43137"/>
                    </a:srgbClr>
                  </a:outerShdw>
                </a:effectLst>
                <a:latin typeface="Segoe Semibold" pitchFamily="34" charset="0"/>
              </a:rPr>
              <a:t>Extend portfolio - MOM debuts</a:t>
            </a:r>
          </a:p>
        </p:txBody>
      </p:sp>
      <p:cxnSp>
        <p:nvCxnSpPr>
          <p:cNvPr id="111" name="Straight Connector 110"/>
          <p:cNvCxnSpPr/>
          <p:nvPr/>
        </p:nvCxnSpPr>
        <p:spPr>
          <a:xfrm rot="16200000" flipH="1">
            <a:off x="1807370" y="3645695"/>
            <a:ext cx="1828800" cy="4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bwMode="auto">
          <a:xfrm>
            <a:off x="4230833" y="3267075"/>
            <a:ext cx="990601" cy="590550"/>
          </a:xfrm>
          <a:prstGeom prst="ellipse">
            <a:avLst/>
          </a:prstGeom>
          <a:gradFill flip="none" rotWithShape="1">
            <a:gsLst>
              <a:gs pos="0">
                <a:schemeClr val="tx1">
                  <a:lumMod val="95000"/>
                  <a:lumOff val="5000"/>
                  <a:alpha val="74000"/>
                </a:schemeClr>
              </a:gs>
              <a:gs pos="25000">
                <a:schemeClr val="accent2">
                  <a:lumMod val="75000"/>
                  <a:alpha val="76000"/>
                </a:schemeClr>
              </a:gs>
              <a:gs pos="100000">
                <a:schemeClr val="accent2">
                  <a:lumMod val="60000"/>
                  <a:lumOff val="40000"/>
                  <a:alpha val="59000"/>
                </a:schemeClr>
              </a:gs>
            </a:gsLst>
            <a:lin ang="16200000" scaled="1"/>
            <a:tileRect/>
          </a:gradFill>
          <a:ln w="12700" cap="flat" cmpd="sng" algn="ctr">
            <a:solidFill>
              <a:srgbClr val="FFFFFF">
                <a:alpha val="50196"/>
              </a:srgbClr>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65" name="TextBox 64"/>
          <p:cNvSpPr txBox="1"/>
          <p:nvPr/>
        </p:nvSpPr>
        <p:spPr>
          <a:xfrm>
            <a:off x="4211882" y="3424482"/>
            <a:ext cx="1038225" cy="304699"/>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1100" dirty="0" smtClean="0">
                <a:solidFill>
                  <a:schemeClr val="bg1"/>
                </a:solidFill>
                <a:effectLst>
                  <a:outerShdw blurRad="38100" dist="38100" dir="2700000" algn="tl">
                    <a:srgbClr val="000000">
                      <a:alpha val="43137"/>
                    </a:srgbClr>
                  </a:outerShdw>
                </a:effectLst>
                <a:latin typeface="Segoe Semibold" pitchFamily="34" charset="0"/>
              </a:rPr>
              <a:t>MOM 2005 ships</a:t>
            </a:r>
          </a:p>
        </p:txBody>
      </p:sp>
      <p:cxnSp>
        <p:nvCxnSpPr>
          <p:cNvPr id="129" name="Straight Connector 128"/>
          <p:cNvCxnSpPr/>
          <p:nvPr/>
        </p:nvCxnSpPr>
        <p:spPr>
          <a:xfrm rot="16200000" flipH="1">
            <a:off x="4644296" y="3929921"/>
            <a:ext cx="155448" cy="4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5005577" y="4195374"/>
            <a:ext cx="594360" cy="4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8" name="Oval 137"/>
          <p:cNvSpPr/>
          <p:nvPr/>
        </p:nvSpPr>
        <p:spPr bwMode="auto">
          <a:xfrm>
            <a:off x="5220855" y="1914525"/>
            <a:ext cx="771525" cy="590550"/>
          </a:xfrm>
          <a:prstGeom prst="ellipse">
            <a:avLst/>
          </a:prstGeom>
          <a:gradFill flip="none" rotWithShape="1">
            <a:gsLst>
              <a:gs pos="0">
                <a:schemeClr val="tx1">
                  <a:lumMod val="95000"/>
                  <a:lumOff val="5000"/>
                  <a:alpha val="74000"/>
                </a:schemeClr>
              </a:gs>
              <a:gs pos="25000">
                <a:schemeClr val="accent2">
                  <a:lumMod val="75000"/>
                  <a:alpha val="76000"/>
                </a:schemeClr>
              </a:gs>
              <a:gs pos="100000">
                <a:schemeClr val="accent2">
                  <a:lumMod val="60000"/>
                  <a:lumOff val="40000"/>
                  <a:alpha val="59000"/>
                </a:schemeClr>
              </a:gs>
            </a:gsLst>
            <a:lin ang="16200000" scaled="1"/>
            <a:tileRect/>
          </a:gradFill>
          <a:ln w="12700" cap="flat" cmpd="sng" algn="ctr">
            <a:solidFill>
              <a:srgbClr val="FFFFFF">
                <a:alpha val="50196"/>
              </a:srgbClr>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55" name="TextBox 54"/>
          <p:cNvSpPr txBox="1"/>
          <p:nvPr/>
        </p:nvSpPr>
        <p:spPr>
          <a:xfrm>
            <a:off x="5287532" y="2057400"/>
            <a:ext cx="638174" cy="304699"/>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1100" dirty="0" smtClean="0">
                <a:solidFill>
                  <a:schemeClr val="bg1"/>
                </a:solidFill>
                <a:effectLst>
                  <a:outerShdw blurRad="38100" dist="38100" dir="2700000" algn="tl">
                    <a:srgbClr val="000000">
                      <a:alpha val="43137"/>
                    </a:srgbClr>
                  </a:outerShdw>
                </a:effectLst>
                <a:latin typeface="Segoe Semibold" pitchFamily="34" charset="0"/>
              </a:rPr>
              <a:t>DPM debuts</a:t>
            </a:r>
          </a:p>
        </p:txBody>
      </p:sp>
      <p:cxnSp>
        <p:nvCxnSpPr>
          <p:cNvPr id="139" name="Straight Connector 138"/>
          <p:cNvCxnSpPr/>
          <p:nvPr/>
        </p:nvCxnSpPr>
        <p:spPr>
          <a:xfrm rot="16200000" flipH="1">
            <a:off x="4958240" y="3138965"/>
            <a:ext cx="1280160" cy="4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bwMode="auto">
          <a:xfrm>
            <a:off x="4634345" y="4503881"/>
            <a:ext cx="1362076" cy="638175"/>
          </a:xfrm>
          <a:prstGeom prst="ellipse">
            <a:avLst/>
          </a:prstGeom>
          <a:gradFill flip="none" rotWithShape="1">
            <a:gsLst>
              <a:gs pos="0">
                <a:schemeClr val="tx1">
                  <a:lumMod val="95000"/>
                  <a:lumOff val="5000"/>
                  <a:alpha val="74000"/>
                </a:schemeClr>
              </a:gs>
              <a:gs pos="25000">
                <a:schemeClr val="accent2">
                  <a:lumMod val="75000"/>
                  <a:alpha val="76000"/>
                </a:schemeClr>
              </a:gs>
              <a:gs pos="100000">
                <a:schemeClr val="accent2">
                  <a:lumMod val="60000"/>
                  <a:lumOff val="40000"/>
                  <a:alpha val="59000"/>
                </a:schemeClr>
              </a:gs>
            </a:gsLst>
            <a:lin ang="16200000" scaled="1"/>
            <a:tileRect/>
          </a:gradFill>
          <a:ln w="12700" cap="flat" cmpd="sng" algn="ctr">
            <a:solidFill>
              <a:srgbClr val="FFFFFF">
                <a:alpha val="50196"/>
              </a:srgbClr>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57" name="TextBox 56"/>
          <p:cNvSpPr txBox="1"/>
          <p:nvPr/>
        </p:nvSpPr>
        <p:spPr>
          <a:xfrm>
            <a:off x="4805796" y="4627707"/>
            <a:ext cx="1038225" cy="457048"/>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1100" dirty="0" smtClean="0">
                <a:solidFill>
                  <a:schemeClr val="bg1"/>
                </a:solidFill>
                <a:effectLst>
                  <a:outerShdw blurRad="38100" dist="38100" dir="2700000" algn="tl">
                    <a:srgbClr val="000000">
                      <a:alpha val="43137"/>
                    </a:srgbClr>
                  </a:outerShdw>
                </a:effectLst>
                <a:latin typeface="Segoe Semibold" pitchFamily="34" charset="0"/>
              </a:rPr>
              <a:t>System Center portfolio launches</a:t>
            </a:r>
          </a:p>
        </p:txBody>
      </p:sp>
      <p:cxnSp>
        <p:nvCxnSpPr>
          <p:cNvPr id="148" name="Straight Connector 147"/>
          <p:cNvCxnSpPr>
            <a:stCxn id="56" idx="2"/>
          </p:cNvCxnSpPr>
          <p:nvPr/>
        </p:nvCxnSpPr>
        <p:spPr>
          <a:xfrm rot="5400000">
            <a:off x="6989408" y="2530680"/>
            <a:ext cx="685223" cy="143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2" name="Oval 141"/>
          <p:cNvSpPr/>
          <p:nvPr/>
        </p:nvSpPr>
        <p:spPr bwMode="auto">
          <a:xfrm>
            <a:off x="6934098" y="2267169"/>
            <a:ext cx="771525" cy="504825"/>
          </a:xfrm>
          <a:prstGeom prst="ellipse">
            <a:avLst/>
          </a:prstGeom>
          <a:gradFill flip="none" rotWithShape="1">
            <a:gsLst>
              <a:gs pos="0">
                <a:schemeClr val="tx1">
                  <a:lumMod val="95000"/>
                  <a:lumOff val="5000"/>
                  <a:alpha val="74000"/>
                </a:schemeClr>
              </a:gs>
              <a:gs pos="25000">
                <a:schemeClr val="accent2">
                  <a:lumMod val="75000"/>
                  <a:alpha val="76000"/>
                </a:schemeClr>
              </a:gs>
              <a:gs pos="100000">
                <a:schemeClr val="accent2">
                  <a:lumMod val="60000"/>
                  <a:lumOff val="40000"/>
                  <a:alpha val="59000"/>
                </a:schemeClr>
              </a:gs>
            </a:gsLst>
            <a:lin ang="16200000" scaled="1"/>
            <a:tileRect/>
          </a:gradFill>
          <a:ln w="12700" cap="flat" cmpd="sng" algn="ctr">
            <a:solidFill>
              <a:srgbClr val="FFFFFF">
                <a:alpha val="50196"/>
              </a:srgbClr>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145" name="Oval 144"/>
          <p:cNvSpPr/>
          <p:nvPr/>
        </p:nvSpPr>
        <p:spPr bwMode="auto">
          <a:xfrm>
            <a:off x="6896297" y="1804838"/>
            <a:ext cx="904878" cy="438150"/>
          </a:xfrm>
          <a:prstGeom prst="ellipse">
            <a:avLst/>
          </a:prstGeom>
          <a:gradFill flip="none" rotWithShape="1">
            <a:gsLst>
              <a:gs pos="0">
                <a:schemeClr val="tx1">
                  <a:lumMod val="95000"/>
                  <a:lumOff val="5000"/>
                  <a:alpha val="74000"/>
                </a:schemeClr>
              </a:gs>
              <a:gs pos="25000">
                <a:schemeClr val="accent2">
                  <a:lumMod val="75000"/>
                  <a:alpha val="76000"/>
                </a:schemeClr>
              </a:gs>
              <a:gs pos="100000">
                <a:schemeClr val="accent2">
                  <a:lumMod val="60000"/>
                  <a:lumOff val="40000"/>
                  <a:alpha val="59000"/>
                </a:schemeClr>
              </a:gs>
            </a:gsLst>
            <a:lin ang="16200000" scaled="1"/>
            <a:tileRect/>
          </a:gradFill>
          <a:ln w="12700" cap="flat" cmpd="sng" algn="ctr">
            <a:solidFill>
              <a:srgbClr val="FFFFFF">
                <a:alpha val="50196"/>
              </a:srgbClr>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43" name="TextBox 42"/>
          <p:cNvSpPr txBox="1"/>
          <p:nvPr/>
        </p:nvSpPr>
        <p:spPr>
          <a:xfrm>
            <a:off x="6924575" y="2371945"/>
            <a:ext cx="762000" cy="304699"/>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1100" dirty="0" smtClean="0">
                <a:solidFill>
                  <a:schemeClr val="bg1"/>
                </a:solidFill>
                <a:effectLst>
                  <a:outerShdw blurRad="38100" dist="38100" dir="2700000" algn="tl">
                    <a:srgbClr val="000000">
                      <a:alpha val="43137"/>
                    </a:srgbClr>
                  </a:outerShdw>
                </a:effectLst>
                <a:latin typeface="Segoe Semibold" pitchFamily="34" charset="0"/>
              </a:rPr>
              <a:t>VMM debuts</a:t>
            </a:r>
          </a:p>
        </p:txBody>
      </p:sp>
      <p:sp>
        <p:nvSpPr>
          <p:cNvPr id="56" name="TextBox 55"/>
          <p:cNvSpPr txBox="1"/>
          <p:nvPr/>
        </p:nvSpPr>
        <p:spPr>
          <a:xfrm>
            <a:off x="6820099" y="1890563"/>
            <a:ext cx="1038225" cy="304699"/>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1100" dirty="0" smtClean="0">
                <a:solidFill>
                  <a:schemeClr val="bg1"/>
                </a:solidFill>
                <a:effectLst>
                  <a:outerShdw blurRad="38100" dist="38100" dir="2700000" algn="tl">
                    <a:srgbClr val="000000">
                      <a:alpha val="43137"/>
                    </a:srgbClr>
                  </a:outerShdw>
                </a:effectLst>
                <a:latin typeface="Segoe Semibold" pitchFamily="34" charset="0"/>
              </a:rPr>
              <a:t>Essentials debuts</a:t>
            </a:r>
          </a:p>
        </p:txBody>
      </p:sp>
      <p:sp>
        <p:nvSpPr>
          <p:cNvPr id="153" name="Oval 152"/>
          <p:cNvSpPr/>
          <p:nvPr/>
        </p:nvSpPr>
        <p:spPr bwMode="auto">
          <a:xfrm>
            <a:off x="7490164" y="3334826"/>
            <a:ext cx="1232418" cy="744192"/>
          </a:xfrm>
          <a:prstGeom prst="ellipse">
            <a:avLst/>
          </a:prstGeom>
          <a:gradFill flip="none" rotWithShape="1">
            <a:gsLst>
              <a:gs pos="0">
                <a:schemeClr val="tx1">
                  <a:lumMod val="95000"/>
                  <a:lumOff val="5000"/>
                  <a:alpha val="74000"/>
                </a:schemeClr>
              </a:gs>
              <a:gs pos="25000">
                <a:schemeClr val="accent2">
                  <a:lumMod val="75000"/>
                  <a:alpha val="76000"/>
                </a:schemeClr>
              </a:gs>
              <a:gs pos="100000">
                <a:schemeClr val="accent2">
                  <a:lumMod val="60000"/>
                  <a:lumOff val="40000"/>
                  <a:alpha val="59000"/>
                </a:schemeClr>
              </a:gs>
            </a:gsLst>
            <a:lin ang="16200000" scaled="1"/>
            <a:tileRect/>
          </a:gradFill>
          <a:ln w="12700" cap="flat" cmpd="sng" algn="ctr">
            <a:solidFill>
              <a:srgbClr val="FFFFFF">
                <a:alpha val="50196"/>
              </a:srgbClr>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58" name="TextBox 57"/>
          <p:cNvSpPr txBox="1"/>
          <p:nvPr/>
        </p:nvSpPr>
        <p:spPr>
          <a:xfrm>
            <a:off x="7592291" y="3460806"/>
            <a:ext cx="1086557" cy="457048"/>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1100" spc="-50" dirty="0" smtClean="0">
                <a:solidFill>
                  <a:schemeClr val="bg1"/>
                </a:solidFill>
                <a:effectLst>
                  <a:outerShdw blurRad="38100" dist="38100" dir="2700000" algn="tl">
                    <a:srgbClr val="000000">
                      <a:alpha val="43137"/>
                    </a:srgbClr>
                  </a:outerShdw>
                </a:effectLst>
                <a:latin typeface="Segoe Semibold" pitchFamily="34" charset="0"/>
              </a:rPr>
              <a:t>Cross-platform Connectors released</a:t>
            </a:r>
          </a:p>
        </p:txBody>
      </p:sp>
      <p:cxnSp>
        <p:nvCxnSpPr>
          <p:cNvPr id="154" name="Straight Connector 153"/>
          <p:cNvCxnSpPr>
            <a:stCxn id="54" idx="3"/>
          </p:cNvCxnSpPr>
          <p:nvPr/>
        </p:nvCxnSpPr>
        <p:spPr>
          <a:xfrm rot="5400000">
            <a:off x="8271412" y="2203879"/>
            <a:ext cx="340720" cy="3044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54" idx="4"/>
          </p:cNvCxnSpPr>
          <p:nvPr/>
        </p:nvCxnSpPr>
        <p:spPr>
          <a:xfrm rot="5400000">
            <a:off x="7915592" y="2578531"/>
            <a:ext cx="1109068" cy="3770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Oval 151"/>
          <p:cNvSpPr/>
          <p:nvPr/>
        </p:nvSpPr>
        <p:spPr bwMode="auto">
          <a:xfrm>
            <a:off x="7887694" y="2539697"/>
            <a:ext cx="834887" cy="744192"/>
          </a:xfrm>
          <a:prstGeom prst="ellipse">
            <a:avLst/>
          </a:prstGeom>
          <a:gradFill flip="none" rotWithShape="1">
            <a:gsLst>
              <a:gs pos="0">
                <a:schemeClr val="tx1">
                  <a:lumMod val="95000"/>
                  <a:lumOff val="5000"/>
                  <a:alpha val="74000"/>
                </a:schemeClr>
              </a:gs>
              <a:gs pos="25000">
                <a:schemeClr val="accent2">
                  <a:lumMod val="75000"/>
                  <a:alpha val="76000"/>
                </a:schemeClr>
              </a:gs>
              <a:gs pos="100000">
                <a:schemeClr val="accent2">
                  <a:lumMod val="60000"/>
                  <a:lumOff val="40000"/>
                  <a:alpha val="59000"/>
                </a:schemeClr>
              </a:gs>
            </a:gsLst>
            <a:lin ang="16200000" scaled="1"/>
            <a:tileRect/>
          </a:gradFill>
          <a:ln w="12700" cap="flat" cmpd="sng" algn="ctr">
            <a:solidFill>
              <a:srgbClr val="FFFFFF">
                <a:alpha val="50196"/>
              </a:srgbClr>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41" name="TextBox 40"/>
          <p:cNvSpPr txBox="1"/>
          <p:nvPr/>
        </p:nvSpPr>
        <p:spPr>
          <a:xfrm>
            <a:off x="7922895" y="2707005"/>
            <a:ext cx="744027" cy="457048"/>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1100" dirty="0" smtClean="0">
                <a:solidFill>
                  <a:schemeClr val="bg1"/>
                </a:solidFill>
                <a:effectLst>
                  <a:outerShdw blurRad="38100" dist="38100" dir="2700000" algn="tl">
                    <a:srgbClr val="000000">
                      <a:alpha val="43137"/>
                    </a:srgbClr>
                  </a:outerShdw>
                </a:effectLst>
                <a:latin typeface="Segoe Semibold" pitchFamily="34" charset="0"/>
              </a:rPr>
              <a:t>VMM manages ESX</a:t>
            </a:r>
          </a:p>
        </p:txBody>
      </p:sp>
      <p:grpSp>
        <p:nvGrpSpPr>
          <p:cNvPr id="158" name="Group 157"/>
          <p:cNvGrpSpPr/>
          <p:nvPr/>
        </p:nvGrpSpPr>
        <p:grpSpPr>
          <a:xfrm>
            <a:off x="2609851" y="1687826"/>
            <a:ext cx="4705486" cy="45719"/>
            <a:chOff x="2609851" y="1744976"/>
            <a:chExt cx="4705486" cy="4589152"/>
          </a:xfrm>
        </p:grpSpPr>
        <p:cxnSp>
          <p:nvCxnSpPr>
            <p:cNvPr id="159" name="Straight Connector 158"/>
            <p:cNvCxnSpPr/>
            <p:nvPr/>
          </p:nvCxnSpPr>
          <p:spPr>
            <a:xfrm rot="5400000">
              <a:off x="315344" y="4039483"/>
              <a:ext cx="4589149" cy="1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1705994" y="4039484"/>
              <a:ext cx="4589149" cy="1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3420494" y="4039485"/>
              <a:ext cx="4589149" cy="1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020694" y="4039486"/>
              <a:ext cx="4589149" cy="1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75" name="Diagram 74"/>
          <p:cNvGraphicFramePr/>
          <p:nvPr/>
        </p:nvGraphicFramePr>
        <p:xfrm>
          <a:off x="1274617" y="5310910"/>
          <a:ext cx="7479145" cy="128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81000" y="230194"/>
            <a:ext cx="8382000" cy="997196"/>
          </a:xfrm>
        </p:spPr>
        <p:txBody>
          <a:bodyPr/>
          <a:lstStyle/>
          <a:p>
            <a:r>
              <a:rPr lang="en-US" dirty="0" smtClean="0"/>
              <a:t>Client Infrastructure Monitoring</a:t>
            </a:r>
            <a:br>
              <a:rPr lang="en-US" dirty="0" smtClean="0"/>
            </a:br>
            <a:r>
              <a:rPr sz="2300" smtClean="0">
                <a:solidFill>
                  <a:srgbClr val="5082B9"/>
                </a:solidFill>
              </a:rPr>
              <a:t> Client health monitoring and proactive issue identification</a:t>
            </a:r>
            <a:endParaRPr lang="en-US" dirty="0" smtClean="0"/>
          </a:p>
        </p:txBody>
      </p:sp>
      <p:sp>
        <p:nvSpPr>
          <p:cNvPr id="14" name="Freeform 5"/>
          <p:cNvSpPr>
            <a:spLocks noEditPoints="1"/>
          </p:cNvSpPr>
          <p:nvPr/>
        </p:nvSpPr>
        <p:spPr bwMode="auto">
          <a:xfrm>
            <a:off x="219555" y="1423687"/>
            <a:ext cx="8693014" cy="5052350"/>
          </a:xfrm>
          <a:prstGeom prst="roundRect">
            <a:avLst>
              <a:gd name="adj" fmla="val 447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Rounded Rectangle 14"/>
          <p:cNvSpPr/>
          <p:nvPr/>
        </p:nvSpPr>
        <p:spPr>
          <a:xfrm>
            <a:off x="287806" y="1542327"/>
            <a:ext cx="4545451" cy="1316736"/>
          </a:xfrm>
          <a:prstGeom prst="roundRect">
            <a:avLst>
              <a:gd name="adj" fmla="val 0"/>
            </a:avLst>
          </a:prstGeom>
          <a:gradFill flip="none" rotWithShape="1">
            <a:gsLst>
              <a:gs pos="0">
                <a:schemeClr val="accent3">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6" name="Rectangle 15"/>
          <p:cNvSpPr/>
          <p:nvPr/>
        </p:nvSpPr>
        <p:spPr>
          <a:xfrm>
            <a:off x="1789044" y="1542327"/>
            <a:ext cx="5877280" cy="1319116"/>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7" name="Rounded Rectangle 16"/>
          <p:cNvSpPr/>
          <p:nvPr/>
        </p:nvSpPr>
        <p:spPr>
          <a:xfrm>
            <a:off x="290794" y="2887833"/>
            <a:ext cx="4083175" cy="2226428"/>
          </a:xfrm>
          <a:prstGeom prst="roundRect">
            <a:avLst>
              <a:gd name="adj" fmla="val 0"/>
            </a:avLst>
          </a:prstGeom>
          <a:gradFill flip="none" rotWithShape="1">
            <a:gsLst>
              <a:gs pos="0">
                <a:schemeClr val="accent1">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8" name="Rectangle 6"/>
          <p:cNvSpPr txBox="1">
            <a:spLocks noChangeArrowheads="1"/>
          </p:cNvSpPr>
          <p:nvPr/>
        </p:nvSpPr>
        <p:spPr>
          <a:xfrm>
            <a:off x="2000013" y="1604064"/>
            <a:ext cx="3794396" cy="121033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Majority of hardware, application and OS crashes unreported until large number of end users impacted</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Configuration and user setting changes impact performance and security standards</a:t>
            </a:r>
          </a:p>
        </p:txBody>
      </p:sp>
      <p:sp>
        <p:nvSpPr>
          <p:cNvPr id="19" name="Pentagon 18"/>
          <p:cNvSpPr/>
          <p:nvPr/>
        </p:nvSpPr>
        <p:spPr>
          <a:xfrm>
            <a:off x="371127" y="1714969"/>
            <a:ext cx="1467612" cy="844242"/>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Challenges Addressed</a:t>
            </a:r>
          </a:p>
        </p:txBody>
      </p:sp>
      <p:sp>
        <p:nvSpPr>
          <p:cNvPr id="20" name="Rectangle 19"/>
          <p:cNvSpPr/>
          <p:nvPr/>
        </p:nvSpPr>
        <p:spPr>
          <a:xfrm>
            <a:off x="1789044" y="2887833"/>
            <a:ext cx="5877280" cy="2109469"/>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2" name="Pentagon 21"/>
          <p:cNvSpPr/>
          <p:nvPr/>
        </p:nvSpPr>
        <p:spPr>
          <a:xfrm>
            <a:off x="371126" y="3117281"/>
            <a:ext cx="1534675" cy="1656737"/>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Key Capabilities</a:t>
            </a:r>
            <a:endParaRPr lang="en-US" altLang="zh-CN" spc="-110" dirty="0">
              <a:solidFill>
                <a:srgbClr val="FFFFFF"/>
              </a:solidFill>
              <a:latin typeface="+mj-lt"/>
            </a:endParaRPr>
          </a:p>
        </p:txBody>
      </p:sp>
      <p:sp>
        <p:nvSpPr>
          <p:cNvPr id="32" name="Rectangle 7"/>
          <p:cNvSpPr>
            <a:spLocks noChangeArrowheads="1"/>
          </p:cNvSpPr>
          <p:nvPr/>
        </p:nvSpPr>
        <p:spPr bwMode="auto">
          <a:xfrm>
            <a:off x="2000013" y="2974207"/>
            <a:ext cx="4131280" cy="179049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Proactively monitor and identify OS, application and hardware issues to minimize support costs and impact to end-user productivity</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Report on configuration compliance and collective system health to identify trends</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Improve reliability and security by reducing configuration drift</a:t>
            </a:r>
          </a:p>
        </p:txBody>
      </p:sp>
      <p:sp>
        <p:nvSpPr>
          <p:cNvPr id="34" name="Rounded Rectangle 33"/>
          <p:cNvSpPr/>
          <p:nvPr/>
        </p:nvSpPr>
        <p:spPr>
          <a:xfrm rot="10800000">
            <a:off x="283322" y="4922874"/>
            <a:ext cx="8591736" cy="1497728"/>
          </a:xfrm>
          <a:prstGeom prst="roundRect">
            <a:avLst>
              <a:gd name="adj" fmla="val 991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16200000" scaled="1"/>
            <a:tileRect/>
          </a:gradFill>
          <a:ln w="19050" cap="flat" cmpd="thickThin" algn="ctr">
            <a:noFill/>
            <a:prstDash val="solid"/>
          </a:ln>
          <a:effectLst/>
        </p:spPr>
      </p:sp>
      <p:sp>
        <p:nvSpPr>
          <p:cNvPr id="35" name="Rectangle 8"/>
          <p:cNvSpPr>
            <a:spLocks noChangeArrowheads="1"/>
          </p:cNvSpPr>
          <p:nvPr/>
        </p:nvSpPr>
        <p:spPr bwMode="auto">
          <a:xfrm>
            <a:off x="2580640" y="5325735"/>
            <a:ext cx="6106160" cy="734047"/>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75000"/>
              </a:lnSpc>
              <a:spcBef>
                <a:spcPct val="20000"/>
              </a:spcBef>
              <a:spcAft>
                <a:spcPct val="20000"/>
              </a:spcAft>
              <a:buSzPct val="135000"/>
            </a:pPr>
            <a:r>
              <a:rPr lang="en-US" altLang="ja-JP" sz="1600" i="1" spc="-100" dirty="0" smtClean="0">
                <a:solidFill>
                  <a:schemeClr val="accent1"/>
                </a:solidFill>
                <a:latin typeface="+mj-lt"/>
                <a:ea typeface="ＭＳ Ｐゴシック" pitchFamily="34" charset="-128"/>
              </a:rPr>
              <a:t>“We catch problems before our users see them. That’s a significant way to contribute to our mission.” </a:t>
            </a:r>
          </a:p>
          <a:p>
            <a:pPr algn="r" defTabSz="1096963" eaLnBrk="0" fontAlgn="base" hangingPunct="0">
              <a:lnSpc>
                <a:spcPct val="75000"/>
              </a:lnSpc>
              <a:spcBef>
                <a:spcPct val="20000"/>
              </a:spcBef>
              <a:spcAft>
                <a:spcPct val="20000"/>
              </a:spcAft>
              <a:buSzPct val="135000"/>
            </a:pPr>
            <a:r>
              <a:rPr lang="en-US" altLang="ja-JP" sz="1400" i="1" spc="-100" dirty="0" smtClean="0">
                <a:solidFill>
                  <a:schemeClr val="bg1"/>
                </a:solidFill>
                <a:latin typeface="Segoe" pitchFamily="34" charset="0"/>
                <a:ea typeface="ＭＳ Ｐゴシック" pitchFamily="34" charset="-128"/>
              </a:rPr>
              <a:t>- Xavier </a:t>
            </a:r>
            <a:r>
              <a:rPr lang="en-US" altLang="ja-JP" sz="1400" i="1" spc="-100" dirty="0" err="1" smtClean="0">
                <a:solidFill>
                  <a:schemeClr val="bg1"/>
                </a:solidFill>
                <a:latin typeface="Segoe" pitchFamily="34" charset="0"/>
                <a:ea typeface="ＭＳ Ｐゴシック" pitchFamily="34" charset="-128"/>
              </a:rPr>
              <a:t>Coppin</a:t>
            </a:r>
            <a:r>
              <a:rPr lang="en-US" altLang="ja-JP" sz="1400" i="1" spc="-100" dirty="0" smtClean="0">
                <a:solidFill>
                  <a:schemeClr val="bg1"/>
                </a:solidFill>
                <a:latin typeface="Segoe" pitchFamily="34" charset="0"/>
                <a:ea typeface="ＭＳ Ｐゴシック" pitchFamily="34" charset="-128"/>
              </a:rPr>
              <a:t>, Systems Engineer, </a:t>
            </a:r>
            <a:r>
              <a:rPr lang="en-US" altLang="ja-JP" sz="1400" i="1" spc="-100" dirty="0" err="1" smtClean="0">
                <a:solidFill>
                  <a:schemeClr val="bg1"/>
                </a:solidFill>
                <a:latin typeface="Segoe" pitchFamily="34" charset="0"/>
                <a:ea typeface="ＭＳ Ｐゴシック" pitchFamily="34" charset="-128"/>
              </a:rPr>
              <a:t>Skyguide</a:t>
            </a:r>
            <a:r>
              <a:rPr lang="en-US" altLang="ja-JP" sz="1400" i="1" spc="-100" dirty="0" smtClean="0">
                <a:solidFill>
                  <a:schemeClr val="bg1"/>
                </a:solidFill>
                <a:latin typeface="Segoe" pitchFamily="34" charset="0"/>
                <a:ea typeface="ＭＳ Ｐゴシック" pitchFamily="34" charset="-128"/>
              </a:rPr>
              <a:t>.</a:t>
            </a:r>
          </a:p>
        </p:txBody>
      </p:sp>
      <p:sp>
        <p:nvSpPr>
          <p:cNvPr id="36" name="Rectangle 35"/>
          <p:cNvSpPr/>
          <p:nvPr/>
        </p:nvSpPr>
        <p:spPr bwMode="auto">
          <a:xfrm>
            <a:off x="382773" y="5355770"/>
            <a:ext cx="1860697" cy="68876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4098" name="Picture 2"/>
          <p:cNvPicPr>
            <a:picLocks noChangeAspect="1" noChangeArrowheads="1"/>
          </p:cNvPicPr>
          <p:nvPr/>
        </p:nvPicPr>
        <p:blipFill>
          <a:blip r:embed="rId3"/>
          <a:srcRect/>
          <a:stretch>
            <a:fillRect/>
          </a:stretch>
        </p:blipFill>
        <p:spPr bwMode="auto">
          <a:xfrm>
            <a:off x="624262" y="5422407"/>
            <a:ext cx="1335168" cy="556819"/>
          </a:xfrm>
          <a:prstGeom prst="rect">
            <a:avLst/>
          </a:prstGeom>
          <a:noFill/>
          <a:ln w="9525">
            <a:noFill/>
            <a:miter lim="800000"/>
            <a:headEnd/>
            <a:tailEnd/>
          </a:ln>
          <a:effectLst/>
        </p:spPr>
      </p:pic>
      <p:pic>
        <p:nvPicPr>
          <p:cNvPr id="21" name="Content Placeholder 3" descr="Memory 1.jpg"/>
          <p:cNvPicPr>
            <a:picLocks noChangeAspect="1"/>
          </p:cNvPicPr>
          <p:nvPr/>
        </p:nvPicPr>
        <p:blipFill>
          <a:blip r:embed="rId4"/>
          <a:stretch>
            <a:fillRect/>
          </a:stretch>
        </p:blipFill>
        <p:spPr bwMode="auto">
          <a:xfrm>
            <a:off x="6328586" y="1635098"/>
            <a:ext cx="2360499" cy="3013904"/>
          </a:xfrm>
          <a:prstGeom prst="rect">
            <a:avLst/>
          </a:prstGeom>
          <a:noFill/>
          <a:ln w="9525">
            <a:noFill/>
            <a:miter lim="800000"/>
            <a:headEnd/>
            <a:tailEnd/>
          </a:ln>
          <a:effectLst>
            <a:reflection blurRad="6350" stA="50000" endA="300" endPos="38500" dist="50800" dir="5400000" sy="-100000" algn="bl" rotWithShape="0"/>
          </a:effectLst>
          <a:scene3d>
            <a:camera prst="perspectiveContrastingLeftFacing">
              <a:rot lat="600000" lon="1800000" rev="21594000"/>
            </a:camera>
            <a:lightRig rig="threePt" dir="t"/>
          </a:scene3d>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65125" y="301625"/>
            <a:ext cx="8666732" cy="1218795"/>
          </a:xfrm>
        </p:spPr>
        <p:txBody>
          <a:bodyPr/>
          <a:lstStyle/>
          <a:p>
            <a:pPr>
              <a:defRPr/>
            </a:pPr>
            <a:r>
              <a:rPr lang="en-US" sz="4400" dirty="0" smtClean="0"/>
              <a:t>Remote PC Diagnostics and Repair</a:t>
            </a:r>
            <a:r>
              <a:rPr lang="en-US" sz="4000" dirty="0" smtClean="0"/>
              <a:t/>
            </a:r>
            <a:br>
              <a:rPr lang="en-US" sz="4000" dirty="0" smtClean="0"/>
            </a:br>
            <a:r>
              <a:rPr sz="2300" smtClean="0">
                <a:solidFill>
                  <a:srgbClr val="5082B9"/>
                </a:solidFill>
              </a:rPr>
              <a:t> Zero-touch remote diagnosis and remediation with Intel</a:t>
            </a:r>
            <a:r>
              <a:rPr lang="en-US" sz="1800" baseline="30000" dirty="0" smtClean="0">
                <a:solidFill>
                  <a:srgbClr val="5082B9"/>
                </a:solidFill>
              </a:rPr>
              <a:t>®</a:t>
            </a:r>
            <a:r>
              <a:rPr sz="1800" baseline="30000" smtClean="0">
                <a:solidFill>
                  <a:srgbClr val="5082B9"/>
                </a:solidFill>
              </a:rPr>
              <a:t> </a:t>
            </a:r>
            <a:r>
              <a:rPr sz="2300" smtClean="0">
                <a:solidFill>
                  <a:srgbClr val="5082B9"/>
                </a:solidFill>
              </a:rPr>
              <a:t>vPro</a:t>
            </a:r>
            <a:r>
              <a:rPr sz="1600" baseline="30000" smtClean="0">
                <a:solidFill>
                  <a:srgbClr val="5082B9"/>
                </a:solidFill>
              </a:rPr>
              <a:t>TM</a:t>
            </a:r>
            <a:r>
              <a:rPr sz="2300" smtClean="0">
                <a:solidFill>
                  <a:srgbClr val="5082B9"/>
                </a:solidFill>
              </a:rPr>
              <a:t> </a:t>
            </a:r>
            <a:r>
              <a:rPr lang="en-US" sz="4000" dirty="0" smtClean="0"/>
              <a:t/>
            </a:r>
            <a:br>
              <a:rPr lang="en-US" sz="4000" dirty="0" smtClean="0"/>
            </a:br>
            <a:endParaRPr lang="en-US" sz="2000" dirty="0" smtClean="0"/>
          </a:p>
        </p:txBody>
      </p:sp>
      <p:sp>
        <p:nvSpPr>
          <p:cNvPr id="14" name="Freeform 5"/>
          <p:cNvSpPr>
            <a:spLocks noEditPoints="1"/>
          </p:cNvSpPr>
          <p:nvPr/>
        </p:nvSpPr>
        <p:spPr bwMode="auto">
          <a:xfrm>
            <a:off x="219555" y="1423687"/>
            <a:ext cx="8693014" cy="5052350"/>
          </a:xfrm>
          <a:prstGeom prst="roundRect">
            <a:avLst>
              <a:gd name="adj" fmla="val 447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Rounded Rectangle 14"/>
          <p:cNvSpPr/>
          <p:nvPr/>
        </p:nvSpPr>
        <p:spPr>
          <a:xfrm>
            <a:off x="287806" y="1542327"/>
            <a:ext cx="4545451" cy="1316736"/>
          </a:xfrm>
          <a:prstGeom prst="roundRect">
            <a:avLst>
              <a:gd name="adj" fmla="val 0"/>
            </a:avLst>
          </a:prstGeom>
          <a:gradFill flip="none" rotWithShape="1">
            <a:gsLst>
              <a:gs pos="0">
                <a:schemeClr val="accent3">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6" name="Rectangle 25"/>
          <p:cNvSpPr/>
          <p:nvPr/>
        </p:nvSpPr>
        <p:spPr>
          <a:xfrm>
            <a:off x="1789044" y="1542327"/>
            <a:ext cx="5877280" cy="1319116"/>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7" name="Rounded Rectangle 26"/>
          <p:cNvSpPr/>
          <p:nvPr/>
        </p:nvSpPr>
        <p:spPr>
          <a:xfrm>
            <a:off x="290794" y="2887833"/>
            <a:ext cx="4083175" cy="2226428"/>
          </a:xfrm>
          <a:prstGeom prst="roundRect">
            <a:avLst>
              <a:gd name="adj" fmla="val 0"/>
            </a:avLst>
          </a:prstGeom>
          <a:gradFill flip="none" rotWithShape="1">
            <a:gsLst>
              <a:gs pos="0">
                <a:schemeClr val="accent1">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8" name="Rectangle 6"/>
          <p:cNvSpPr txBox="1">
            <a:spLocks noChangeArrowheads="1"/>
          </p:cNvSpPr>
          <p:nvPr/>
        </p:nvSpPr>
        <p:spPr>
          <a:xfrm>
            <a:off x="2000013" y="1663439"/>
            <a:ext cx="3948400" cy="1037207"/>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Troubleshooting and repairing PCs is mostly a manual and costly effort</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PCs that are powered off or that won’t boot cannot be diagnosed or repaired</a:t>
            </a:r>
          </a:p>
        </p:txBody>
      </p:sp>
      <p:sp>
        <p:nvSpPr>
          <p:cNvPr id="29" name="Pentagon 28"/>
          <p:cNvSpPr/>
          <p:nvPr/>
        </p:nvSpPr>
        <p:spPr>
          <a:xfrm>
            <a:off x="371127" y="1714969"/>
            <a:ext cx="1467612" cy="844242"/>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Challenges Addressed</a:t>
            </a:r>
          </a:p>
        </p:txBody>
      </p:sp>
      <p:sp>
        <p:nvSpPr>
          <p:cNvPr id="30" name="Rectangle 29"/>
          <p:cNvSpPr/>
          <p:nvPr/>
        </p:nvSpPr>
        <p:spPr>
          <a:xfrm>
            <a:off x="1789044" y="2887833"/>
            <a:ext cx="5877280" cy="2109469"/>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1" name="Pentagon 30"/>
          <p:cNvSpPr/>
          <p:nvPr/>
        </p:nvSpPr>
        <p:spPr>
          <a:xfrm>
            <a:off x="371126" y="3117281"/>
            <a:ext cx="1592427" cy="1656737"/>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Key Capabilities</a:t>
            </a:r>
            <a:endParaRPr lang="en-US" altLang="zh-CN" spc="-110" dirty="0">
              <a:solidFill>
                <a:srgbClr val="FFFFFF"/>
              </a:solidFill>
              <a:latin typeface="+mj-lt"/>
            </a:endParaRPr>
          </a:p>
        </p:txBody>
      </p:sp>
      <p:sp>
        <p:nvSpPr>
          <p:cNvPr id="32" name="Rectangle 7"/>
          <p:cNvSpPr>
            <a:spLocks noChangeArrowheads="1"/>
          </p:cNvSpPr>
          <p:nvPr/>
        </p:nvSpPr>
        <p:spPr bwMode="auto">
          <a:xfrm>
            <a:off x="2000012" y="3031958"/>
            <a:ext cx="3861773" cy="1383456"/>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Accelerate problem resolution time with diagnostic, configuration and performance monitoring tools</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Reduce onsite service calls with zero touch remote management, including PCs that won’t boot or are powered off</a:t>
            </a:r>
          </a:p>
        </p:txBody>
      </p:sp>
      <p:sp>
        <p:nvSpPr>
          <p:cNvPr id="34" name="Rounded Rectangle 33"/>
          <p:cNvSpPr/>
          <p:nvPr/>
        </p:nvSpPr>
        <p:spPr>
          <a:xfrm rot="10800000">
            <a:off x="283322" y="4922874"/>
            <a:ext cx="8591736" cy="1497728"/>
          </a:xfrm>
          <a:prstGeom prst="roundRect">
            <a:avLst>
              <a:gd name="adj" fmla="val 991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16200000" scaled="1"/>
            <a:tileRect/>
          </a:gradFill>
          <a:ln w="19050" cap="flat" cmpd="thickThin" algn="ctr">
            <a:noFill/>
            <a:prstDash val="solid"/>
          </a:ln>
          <a:effectLst/>
        </p:spPr>
      </p:sp>
      <p:sp>
        <p:nvSpPr>
          <p:cNvPr id="35" name="Rectangle 8"/>
          <p:cNvSpPr>
            <a:spLocks noChangeArrowheads="1"/>
          </p:cNvSpPr>
          <p:nvPr/>
        </p:nvSpPr>
        <p:spPr bwMode="auto">
          <a:xfrm>
            <a:off x="2580640" y="5191397"/>
            <a:ext cx="6106160" cy="1080296"/>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75000"/>
              </a:lnSpc>
              <a:spcBef>
                <a:spcPct val="20000"/>
              </a:spcBef>
              <a:spcAft>
                <a:spcPct val="20000"/>
              </a:spcAft>
              <a:buSzPct val="135000"/>
            </a:pPr>
            <a:r>
              <a:rPr lang="en-US" altLang="ja-JP" sz="1600" i="1" spc="-100" dirty="0" smtClean="0">
                <a:solidFill>
                  <a:schemeClr val="accent1"/>
                </a:solidFill>
                <a:latin typeface="+mj-lt"/>
                <a:ea typeface="ＭＳ Ｐゴシック" pitchFamily="34" charset="-128"/>
              </a:rPr>
              <a:t>“Having the ability to wake devices up and run updates via a standard technology…will only enhance the security posture that the VA has been working to meet”</a:t>
            </a:r>
          </a:p>
          <a:p>
            <a:pPr algn="r" defTabSz="1096963" eaLnBrk="0" fontAlgn="base" hangingPunct="0">
              <a:lnSpc>
                <a:spcPct val="75000"/>
              </a:lnSpc>
              <a:spcBef>
                <a:spcPct val="20000"/>
              </a:spcBef>
              <a:spcAft>
                <a:spcPct val="20000"/>
              </a:spcAft>
              <a:buSzPct val="135000"/>
            </a:pPr>
            <a:r>
              <a:rPr lang="en-US" altLang="ja-JP" sz="1400" i="1" spc="-100" dirty="0" smtClean="0">
                <a:solidFill>
                  <a:schemeClr val="bg1"/>
                </a:solidFill>
                <a:latin typeface="Segoe" pitchFamily="34" charset="0"/>
                <a:ea typeface="ＭＳ Ｐゴシック" pitchFamily="34" charset="-128"/>
              </a:rPr>
              <a:t>- Charles de </a:t>
            </a:r>
            <a:r>
              <a:rPr lang="en-US" altLang="ja-JP" sz="1400" i="1" spc="-100" dirty="0" err="1" smtClean="0">
                <a:solidFill>
                  <a:schemeClr val="bg1"/>
                </a:solidFill>
                <a:latin typeface="Segoe" pitchFamily="34" charset="0"/>
                <a:ea typeface="ＭＳ Ｐゴシック" pitchFamily="34" charset="-128"/>
              </a:rPr>
              <a:t>Sanno</a:t>
            </a:r>
            <a:r>
              <a:rPr lang="en-US" altLang="ja-JP" sz="1400" i="1" spc="-100" dirty="0" smtClean="0">
                <a:solidFill>
                  <a:schemeClr val="bg1"/>
                </a:solidFill>
                <a:latin typeface="Segoe" pitchFamily="34" charset="0"/>
                <a:ea typeface="ＭＳ Ｐゴシック" pitchFamily="34" charset="-128"/>
              </a:rPr>
              <a:t>, Executive Director of Enterprise Technology and IT Engineering, Veterans Affairs Department </a:t>
            </a:r>
          </a:p>
        </p:txBody>
      </p:sp>
      <p:grpSp>
        <p:nvGrpSpPr>
          <p:cNvPr id="2" name="Group 17"/>
          <p:cNvGrpSpPr/>
          <p:nvPr/>
        </p:nvGrpSpPr>
        <p:grpSpPr>
          <a:xfrm>
            <a:off x="5805950" y="1557994"/>
            <a:ext cx="2105025" cy="1619251"/>
            <a:chOff x="282575" y="1406525"/>
            <a:chExt cx="2105025" cy="1619251"/>
          </a:xfrm>
        </p:grpSpPr>
        <p:grpSp>
          <p:nvGrpSpPr>
            <p:cNvPr id="3" name="Group 9"/>
            <p:cNvGrpSpPr>
              <a:grpSpLocks/>
            </p:cNvGrpSpPr>
            <p:nvPr/>
          </p:nvGrpSpPr>
          <p:grpSpPr bwMode="auto">
            <a:xfrm>
              <a:off x="282576" y="1406525"/>
              <a:ext cx="2105026" cy="1619251"/>
              <a:chOff x="341" y="1875"/>
              <a:chExt cx="1326" cy="1020"/>
            </a:xfrm>
          </p:grpSpPr>
          <p:pic>
            <p:nvPicPr>
              <p:cNvPr id="21" name="Picture 20" descr="PC_blue"/>
              <p:cNvPicPr>
                <a:picLocks noChangeAspect="1" noChangeArrowheads="1"/>
              </p:cNvPicPr>
              <p:nvPr/>
            </p:nvPicPr>
            <p:blipFill>
              <a:blip r:embed="rId3"/>
              <a:srcRect/>
              <a:stretch>
                <a:fillRect/>
              </a:stretch>
            </p:blipFill>
            <p:spPr bwMode="auto">
              <a:xfrm>
                <a:off x="462" y="1875"/>
                <a:ext cx="1083" cy="819"/>
              </a:xfrm>
              <a:prstGeom prst="rect">
                <a:avLst/>
              </a:prstGeom>
              <a:noFill/>
              <a:ln w="9525">
                <a:noFill/>
                <a:miter lim="800000"/>
                <a:headEnd/>
                <a:tailEnd/>
              </a:ln>
            </p:spPr>
          </p:pic>
          <p:sp>
            <p:nvSpPr>
              <p:cNvPr id="22" name="Text Box 11"/>
              <p:cNvSpPr txBox="1">
                <a:spLocks noChangeArrowheads="1"/>
              </p:cNvSpPr>
              <p:nvPr/>
            </p:nvSpPr>
            <p:spPr bwMode="auto">
              <a:xfrm>
                <a:off x="341" y="2730"/>
                <a:ext cx="1326" cy="165"/>
              </a:xfrm>
              <a:prstGeom prst="rect">
                <a:avLst/>
              </a:prstGeom>
              <a:noFill/>
              <a:ln w="9525">
                <a:noFill/>
                <a:miter lim="800000"/>
                <a:headEnd/>
                <a:tailEnd/>
              </a:ln>
            </p:spPr>
            <p:txBody>
              <a:bodyPr>
                <a:spAutoFit/>
              </a:bodyPr>
              <a:lstStyle/>
              <a:p>
                <a:pPr>
                  <a:lnSpc>
                    <a:spcPct val="100000"/>
                  </a:lnSpc>
                  <a:spcBef>
                    <a:spcPct val="0"/>
                  </a:spcBef>
                </a:pPr>
                <a:endParaRPr lang="en-US" sz="1100" b="1" dirty="0">
                  <a:latin typeface="Segoe" pitchFamily="34" charset="0"/>
                  <a:cs typeface="Arial" charset="0"/>
                </a:endParaRPr>
              </a:p>
            </p:txBody>
          </p:sp>
        </p:grpSp>
        <p:pic>
          <p:nvPicPr>
            <p:cNvPr id="20" name="Picture 2" descr="C:\Documents and Settings\davidra\Local Settings\Temporary Internet Files\Content.IE5\LDJ6D8MF\j0434825[1].png"/>
            <p:cNvPicPr>
              <a:picLocks noChangeAspect="1" noChangeArrowheads="1"/>
            </p:cNvPicPr>
            <p:nvPr/>
          </p:nvPicPr>
          <p:blipFill>
            <a:blip r:embed="rId4"/>
            <a:srcRect/>
            <a:stretch>
              <a:fillRect/>
            </a:stretch>
          </p:blipFill>
          <p:spPr bwMode="auto">
            <a:xfrm>
              <a:off x="1447800" y="1676400"/>
              <a:ext cx="457200" cy="457200"/>
            </a:xfrm>
            <a:prstGeom prst="rect">
              <a:avLst/>
            </a:prstGeom>
            <a:noFill/>
          </p:spPr>
        </p:pic>
      </p:grpSp>
      <p:grpSp>
        <p:nvGrpSpPr>
          <p:cNvPr id="4" name="Group 12"/>
          <p:cNvGrpSpPr>
            <a:grpSpLocks/>
          </p:cNvGrpSpPr>
          <p:nvPr/>
        </p:nvGrpSpPr>
        <p:grpSpPr bwMode="auto">
          <a:xfrm>
            <a:off x="6501541" y="3124365"/>
            <a:ext cx="2422525" cy="1803401"/>
            <a:chOff x="4084" y="1759"/>
            <a:chExt cx="1526" cy="1136"/>
          </a:xfrm>
        </p:grpSpPr>
        <p:grpSp>
          <p:nvGrpSpPr>
            <p:cNvPr id="5" name="Group 13"/>
            <p:cNvGrpSpPr>
              <a:grpSpLocks/>
            </p:cNvGrpSpPr>
            <p:nvPr/>
          </p:nvGrpSpPr>
          <p:grpSpPr bwMode="auto">
            <a:xfrm>
              <a:off x="4155" y="1763"/>
              <a:ext cx="1384" cy="1061"/>
              <a:chOff x="355" y="1160"/>
              <a:chExt cx="1189" cy="961"/>
            </a:xfrm>
          </p:grpSpPr>
          <p:pic>
            <p:nvPicPr>
              <p:cNvPr id="38" name="Picture 14" descr="PC_blue"/>
              <p:cNvPicPr>
                <a:picLocks noChangeAspect="1" noChangeArrowheads="1"/>
              </p:cNvPicPr>
              <p:nvPr/>
            </p:nvPicPr>
            <p:blipFill>
              <a:blip r:embed="rId5"/>
              <a:srcRect/>
              <a:stretch>
                <a:fillRect/>
              </a:stretch>
            </p:blipFill>
            <p:spPr bwMode="auto">
              <a:xfrm>
                <a:off x="854" y="1160"/>
                <a:ext cx="618" cy="463"/>
              </a:xfrm>
              <a:prstGeom prst="rect">
                <a:avLst/>
              </a:prstGeom>
              <a:noFill/>
              <a:ln w="9525">
                <a:noFill/>
                <a:miter lim="800000"/>
                <a:headEnd/>
                <a:tailEnd/>
              </a:ln>
            </p:spPr>
          </p:pic>
          <p:pic>
            <p:nvPicPr>
              <p:cNvPr id="40" name="Picture 15" descr="PC_blue"/>
              <p:cNvPicPr>
                <a:picLocks noChangeAspect="1" noChangeArrowheads="1"/>
              </p:cNvPicPr>
              <p:nvPr/>
            </p:nvPicPr>
            <p:blipFill>
              <a:blip r:embed="rId5"/>
              <a:srcRect/>
              <a:stretch>
                <a:fillRect/>
              </a:stretch>
            </p:blipFill>
            <p:spPr bwMode="auto">
              <a:xfrm>
                <a:off x="355" y="1206"/>
                <a:ext cx="618" cy="463"/>
              </a:xfrm>
              <a:prstGeom prst="rect">
                <a:avLst/>
              </a:prstGeom>
              <a:noFill/>
              <a:ln w="9525">
                <a:noFill/>
                <a:miter lim="800000"/>
                <a:headEnd/>
                <a:tailEnd/>
              </a:ln>
            </p:spPr>
          </p:pic>
          <p:pic>
            <p:nvPicPr>
              <p:cNvPr id="41" name="Picture 16" descr="PC_blue"/>
              <p:cNvPicPr>
                <a:picLocks noChangeAspect="1" noChangeArrowheads="1"/>
              </p:cNvPicPr>
              <p:nvPr/>
            </p:nvPicPr>
            <p:blipFill>
              <a:blip r:embed="rId6"/>
              <a:srcRect/>
              <a:stretch>
                <a:fillRect/>
              </a:stretch>
            </p:blipFill>
            <p:spPr bwMode="auto">
              <a:xfrm>
                <a:off x="419" y="1278"/>
                <a:ext cx="1125" cy="843"/>
              </a:xfrm>
              <a:prstGeom prst="rect">
                <a:avLst/>
              </a:prstGeom>
              <a:noFill/>
              <a:ln w="9525">
                <a:noFill/>
                <a:miter lim="800000"/>
                <a:headEnd/>
                <a:tailEnd/>
              </a:ln>
            </p:spPr>
          </p:pic>
        </p:grpSp>
        <p:sp>
          <p:nvSpPr>
            <p:cNvPr id="25" name="Text Box 17"/>
            <p:cNvSpPr txBox="1">
              <a:spLocks noChangeArrowheads="1"/>
            </p:cNvSpPr>
            <p:nvPr/>
          </p:nvSpPr>
          <p:spPr bwMode="auto">
            <a:xfrm>
              <a:off x="4084" y="2730"/>
              <a:ext cx="1526" cy="165"/>
            </a:xfrm>
            <a:prstGeom prst="rect">
              <a:avLst/>
            </a:prstGeom>
            <a:noFill/>
            <a:ln w="9525">
              <a:noFill/>
              <a:miter lim="800000"/>
              <a:headEnd/>
              <a:tailEnd/>
            </a:ln>
          </p:spPr>
          <p:txBody>
            <a:bodyPr>
              <a:spAutoFit/>
            </a:bodyPr>
            <a:lstStyle/>
            <a:p>
              <a:pPr>
                <a:lnSpc>
                  <a:spcPct val="100000"/>
                </a:lnSpc>
                <a:spcBef>
                  <a:spcPct val="0"/>
                </a:spcBef>
              </a:pPr>
              <a:endParaRPr lang="en-US" sz="1100" b="1" dirty="0">
                <a:latin typeface="Segoe" pitchFamily="34" charset="0"/>
                <a:cs typeface="Arial" charset="0"/>
              </a:endParaRPr>
            </a:p>
          </p:txBody>
        </p:sp>
      </p:grpSp>
      <p:pic>
        <p:nvPicPr>
          <p:cNvPr id="43" name="Picture 2" descr="C:\Documents and Settings\davidra\Local Settings\Temporary Internet Files\Content.IE5\LDJ6D8MF\j0434825[1].png"/>
          <p:cNvPicPr>
            <a:picLocks noChangeAspect="1" noChangeArrowheads="1"/>
          </p:cNvPicPr>
          <p:nvPr/>
        </p:nvPicPr>
        <p:blipFill>
          <a:blip r:embed="rId4"/>
          <a:srcRect/>
          <a:stretch>
            <a:fillRect/>
          </a:stretch>
        </p:blipFill>
        <p:spPr bwMode="auto">
          <a:xfrm>
            <a:off x="7479137" y="2841543"/>
            <a:ext cx="457200" cy="457200"/>
          </a:xfrm>
          <a:prstGeom prst="rect">
            <a:avLst/>
          </a:prstGeom>
          <a:noFill/>
        </p:spPr>
      </p:pic>
      <p:pic>
        <p:nvPicPr>
          <p:cNvPr id="44" name="Picture 8" descr="Clouds and VA Seal"/>
          <p:cNvPicPr>
            <a:picLocks noChangeAspect="1" noChangeArrowheads="1"/>
          </p:cNvPicPr>
          <p:nvPr/>
        </p:nvPicPr>
        <p:blipFill>
          <a:blip r:embed="rId7"/>
          <a:srcRect l="48857" t="360" r="9258"/>
          <a:stretch>
            <a:fillRect/>
          </a:stretch>
        </p:blipFill>
        <p:spPr bwMode="auto">
          <a:xfrm>
            <a:off x="841042" y="5194371"/>
            <a:ext cx="985422" cy="968052"/>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381000" y="230194"/>
            <a:ext cx="8382000" cy="997196"/>
          </a:xfrm>
        </p:spPr>
        <p:txBody>
          <a:bodyPr/>
          <a:lstStyle/>
          <a:p>
            <a:pPr>
              <a:defRPr/>
            </a:pPr>
            <a:r>
              <a:rPr lang="en-US" dirty="0" smtClean="0"/>
              <a:t>End-Point Security Management</a:t>
            </a:r>
            <a:r>
              <a:rPr lang="en-US" sz="4000" dirty="0" smtClean="0"/>
              <a:t/>
            </a:r>
            <a:br>
              <a:rPr lang="en-US" sz="4000" dirty="0" smtClean="0"/>
            </a:br>
            <a:r>
              <a:rPr sz="2300" smtClean="0">
                <a:solidFill>
                  <a:srgbClr val="5082B9"/>
                </a:solidFill>
              </a:rPr>
              <a:t>Enforced compliance with system health policy definitions via remediation </a:t>
            </a:r>
            <a:endParaRPr lang="en-US" sz="4000" dirty="0" smtClean="0"/>
          </a:p>
        </p:txBody>
      </p:sp>
      <p:sp>
        <p:nvSpPr>
          <p:cNvPr id="14" name="Freeform 5"/>
          <p:cNvSpPr>
            <a:spLocks noEditPoints="1"/>
          </p:cNvSpPr>
          <p:nvPr/>
        </p:nvSpPr>
        <p:spPr bwMode="auto">
          <a:xfrm>
            <a:off x="219555" y="1423687"/>
            <a:ext cx="8693014" cy="5052350"/>
          </a:xfrm>
          <a:prstGeom prst="roundRect">
            <a:avLst>
              <a:gd name="adj" fmla="val 447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Rounded Rectangle 14"/>
          <p:cNvSpPr/>
          <p:nvPr/>
        </p:nvSpPr>
        <p:spPr>
          <a:xfrm>
            <a:off x="287806" y="1542327"/>
            <a:ext cx="4545451" cy="1316736"/>
          </a:xfrm>
          <a:prstGeom prst="roundRect">
            <a:avLst>
              <a:gd name="adj" fmla="val 0"/>
            </a:avLst>
          </a:prstGeom>
          <a:gradFill flip="none" rotWithShape="1">
            <a:gsLst>
              <a:gs pos="0">
                <a:schemeClr val="accent3">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7" name="Rectangle 16"/>
          <p:cNvSpPr/>
          <p:nvPr/>
        </p:nvSpPr>
        <p:spPr>
          <a:xfrm>
            <a:off x="1789044" y="1542327"/>
            <a:ext cx="5877280" cy="1319116"/>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6" name="Rounded Rectangle 25"/>
          <p:cNvSpPr/>
          <p:nvPr/>
        </p:nvSpPr>
        <p:spPr>
          <a:xfrm>
            <a:off x="290794" y="2887833"/>
            <a:ext cx="4083175" cy="2226428"/>
          </a:xfrm>
          <a:prstGeom prst="roundRect">
            <a:avLst>
              <a:gd name="adj" fmla="val 0"/>
            </a:avLst>
          </a:prstGeom>
          <a:gradFill flip="none" rotWithShape="1">
            <a:gsLst>
              <a:gs pos="0">
                <a:schemeClr val="accent1">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27" name="Rectangle 6"/>
          <p:cNvSpPr txBox="1">
            <a:spLocks noChangeArrowheads="1"/>
          </p:cNvSpPr>
          <p:nvPr/>
        </p:nvSpPr>
        <p:spPr>
          <a:xfrm>
            <a:off x="2000013" y="1663439"/>
            <a:ext cx="3358568" cy="121033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Mobile and distributed users present unique network security and compliance challenges</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Must identify vulnerabilities, enforce policies and remediate threats</a:t>
            </a:r>
          </a:p>
        </p:txBody>
      </p:sp>
      <p:sp>
        <p:nvSpPr>
          <p:cNvPr id="28" name="Pentagon 27"/>
          <p:cNvSpPr/>
          <p:nvPr/>
        </p:nvSpPr>
        <p:spPr>
          <a:xfrm>
            <a:off x="371127" y="1714969"/>
            <a:ext cx="1467612" cy="844242"/>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Challenges Addressed</a:t>
            </a:r>
          </a:p>
        </p:txBody>
      </p:sp>
      <p:sp>
        <p:nvSpPr>
          <p:cNvPr id="29" name="Rectangle 28"/>
          <p:cNvSpPr/>
          <p:nvPr/>
        </p:nvSpPr>
        <p:spPr>
          <a:xfrm>
            <a:off x="1789044" y="2887833"/>
            <a:ext cx="5877280" cy="2109469"/>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0" name="Pentagon 29"/>
          <p:cNvSpPr/>
          <p:nvPr/>
        </p:nvSpPr>
        <p:spPr>
          <a:xfrm>
            <a:off x="371127" y="3117281"/>
            <a:ext cx="1553926" cy="1656737"/>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Key Capabilities</a:t>
            </a:r>
            <a:endParaRPr lang="en-US" altLang="zh-CN" spc="-110" dirty="0">
              <a:solidFill>
                <a:srgbClr val="FFFFFF"/>
              </a:solidFill>
              <a:latin typeface="+mj-lt"/>
            </a:endParaRPr>
          </a:p>
        </p:txBody>
      </p:sp>
      <p:sp>
        <p:nvSpPr>
          <p:cNvPr id="31" name="Rectangle 7"/>
          <p:cNvSpPr>
            <a:spLocks noChangeArrowheads="1"/>
          </p:cNvSpPr>
          <p:nvPr/>
        </p:nvSpPr>
        <p:spPr bwMode="auto">
          <a:xfrm>
            <a:off x="2000012" y="3051208"/>
            <a:ext cx="3437227" cy="179049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Provide secure access across your remote, LAN and wireless connections</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Automatically assess vulnerabilities and security compliance </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Enable automatic enforcement and remediation of security parameters to ensure ongoing compliance</a:t>
            </a:r>
          </a:p>
        </p:txBody>
      </p:sp>
      <p:sp>
        <p:nvSpPr>
          <p:cNvPr id="33" name="Rounded Rectangle 32"/>
          <p:cNvSpPr/>
          <p:nvPr/>
        </p:nvSpPr>
        <p:spPr>
          <a:xfrm rot="10800000">
            <a:off x="283322" y="4922874"/>
            <a:ext cx="8591736" cy="1497728"/>
          </a:xfrm>
          <a:prstGeom prst="roundRect">
            <a:avLst>
              <a:gd name="adj" fmla="val 991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16200000" scaled="1"/>
            <a:tileRect/>
          </a:gradFill>
          <a:ln w="19050" cap="flat" cmpd="thickThin" algn="ctr">
            <a:noFill/>
            <a:prstDash val="solid"/>
          </a:ln>
          <a:effectLst/>
        </p:spPr>
      </p:sp>
      <p:sp>
        <p:nvSpPr>
          <p:cNvPr id="34" name="Rectangle 8"/>
          <p:cNvSpPr>
            <a:spLocks noChangeArrowheads="1"/>
          </p:cNvSpPr>
          <p:nvPr/>
        </p:nvSpPr>
        <p:spPr bwMode="auto">
          <a:xfrm>
            <a:off x="2580640" y="5325735"/>
            <a:ext cx="6106160" cy="918713"/>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75000"/>
              </a:lnSpc>
              <a:spcBef>
                <a:spcPct val="20000"/>
              </a:spcBef>
              <a:spcAft>
                <a:spcPct val="20000"/>
              </a:spcAft>
              <a:buSzPct val="135000"/>
            </a:pPr>
            <a:r>
              <a:rPr lang="en-US" altLang="ja-JP" sz="1600" i="1" spc="-100" dirty="0" smtClean="0">
                <a:solidFill>
                  <a:schemeClr val="accent1"/>
                </a:solidFill>
                <a:latin typeface="+mj-lt"/>
                <a:ea typeface="ＭＳ Ｐゴシック" pitchFamily="34" charset="-128"/>
              </a:rPr>
              <a:t>“We envision an IT environment that’s easy to maintain, with computers that automatically download updates and other required software every time they boot up, from the first day they’re on the network” </a:t>
            </a:r>
          </a:p>
          <a:p>
            <a:pPr algn="r" defTabSz="1096963" eaLnBrk="0" fontAlgn="base" hangingPunct="0">
              <a:lnSpc>
                <a:spcPct val="75000"/>
              </a:lnSpc>
              <a:spcBef>
                <a:spcPct val="20000"/>
              </a:spcBef>
              <a:spcAft>
                <a:spcPct val="20000"/>
              </a:spcAft>
              <a:buSzPct val="135000"/>
            </a:pPr>
            <a:r>
              <a:rPr lang="en-US" altLang="ja-JP" sz="1400" i="1" spc="-100" dirty="0" smtClean="0">
                <a:solidFill>
                  <a:schemeClr val="bg1"/>
                </a:solidFill>
                <a:latin typeface="Segoe" pitchFamily="34" charset="0"/>
                <a:ea typeface="ＭＳ Ｐゴシック" pitchFamily="34" charset="-128"/>
              </a:rPr>
              <a:t>- Noah Johnson, Senior Systems Engineer, Freightliner</a:t>
            </a:r>
          </a:p>
        </p:txBody>
      </p:sp>
      <p:sp>
        <p:nvSpPr>
          <p:cNvPr id="35" name="Rectangle 34"/>
          <p:cNvSpPr/>
          <p:nvPr/>
        </p:nvSpPr>
        <p:spPr bwMode="auto">
          <a:xfrm>
            <a:off x="382773" y="5355770"/>
            <a:ext cx="1860697" cy="68876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5122" name="Picture 2"/>
          <p:cNvPicPr>
            <a:picLocks noChangeAspect="1" noChangeArrowheads="1"/>
          </p:cNvPicPr>
          <p:nvPr/>
        </p:nvPicPr>
        <p:blipFill>
          <a:blip r:embed="rId3"/>
          <a:srcRect/>
          <a:stretch>
            <a:fillRect/>
          </a:stretch>
        </p:blipFill>
        <p:spPr bwMode="auto">
          <a:xfrm>
            <a:off x="460044" y="5518376"/>
            <a:ext cx="1689927" cy="371784"/>
          </a:xfrm>
          <a:prstGeom prst="rect">
            <a:avLst/>
          </a:prstGeom>
          <a:noFill/>
          <a:ln w="9525">
            <a:noFill/>
            <a:miter lim="800000"/>
            <a:headEnd/>
            <a:tailEnd/>
          </a:ln>
          <a:effectLst/>
        </p:spPr>
      </p:pic>
      <p:sp>
        <p:nvSpPr>
          <p:cNvPr id="69" name="Oval BIG"/>
          <p:cNvSpPr>
            <a:spLocks noChangeAspect="1"/>
          </p:cNvSpPr>
          <p:nvPr/>
        </p:nvSpPr>
        <p:spPr bwMode="auto">
          <a:xfrm>
            <a:off x="6898907" y="1533713"/>
            <a:ext cx="4886833" cy="3174993"/>
          </a:xfrm>
          <a:prstGeom prst="ellipse">
            <a:avLst/>
          </a:prstGeom>
          <a:gradFill flip="none" rotWithShape="1">
            <a:gsLst>
              <a:gs pos="19000">
                <a:srgbClr val="EDFFB3"/>
              </a:gs>
              <a:gs pos="42000">
                <a:srgbClr val="B2F35B">
                  <a:alpha val="51000"/>
                </a:srgbClr>
              </a:gs>
              <a:gs pos="52000">
                <a:srgbClr val="6BC656">
                  <a:alpha val="51000"/>
                </a:srgbClr>
              </a:gs>
              <a:gs pos="100000">
                <a:schemeClr val="accent4">
                  <a:lumMod val="50000"/>
                </a:schemeClr>
              </a:gs>
            </a:gsLst>
            <a:path path="circle">
              <a:fillToRect l="50000" t="50000" r="50000" b="50000"/>
            </a:path>
            <a:tileRect/>
          </a:gradFill>
          <a:ln w="38100" cap="rnd">
            <a:noFill/>
            <a:round/>
            <a:headEnd/>
            <a:tailEnd/>
          </a:ln>
          <a:effectLst>
            <a:glow rad="228600">
              <a:schemeClr val="accent3">
                <a:alpha val="20000"/>
              </a:schemeClr>
            </a:glow>
            <a:outerShdw blurRad="63500" sx="102000" sy="102000" algn="ctr" rotWithShape="0">
              <a:schemeClr val="accent4">
                <a:lumMod val="50000"/>
                <a:alpha val="40000"/>
              </a:schemeClr>
            </a:outerShdw>
          </a:effectLst>
          <a:scene3d>
            <a:camera prst="orthographicFront"/>
            <a:lightRig rig="threePt" dir="t"/>
          </a:scene3d>
          <a:sp3d>
            <a:bevelT w="508000" h="63500" prst="coolSlant"/>
          </a:sp3d>
        </p:spPr>
        <p:txBody>
          <a:bodyPr lIns="0" tIns="0" rIns="0" bIns="0" anchor="ctr"/>
          <a:lstStyle/>
          <a:p>
            <a:pPr indent="-628650" algn="ctr" rtl="0">
              <a:lnSpc>
                <a:spcPct val="83000"/>
              </a:lnSpc>
              <a:buClr>
                <a:srgbClr val="050595"/>
              </a:buClr>
              <a:buSzPct val="76000"/>
              <a:defRPr/>
            </a:pPr>
            <a:endParaRPr lang="en-US" sz="1200" dirty="0">
              <a:solidFill>
                <a:srgbClr val="111111"/>
              </a:solidFill>
              <a:latin typeface="Segoe"/>
              <a:ea typeface="+mn-ea"/>
              <a:cs typeface="+mn-cs"/>
            </a:endParaRPr>
          </a:p>
        </p:txBody>
      </p:sp>
      <p:sp>
        <p:nvSpPr>
          <p:cNvPr id="70" name="Oval 2"/>
          <p:cNvSpPr/>
          <p:nvPr/>
        </p:nvSpPr>
        <p:spPr bwMode="auto">
          <a:xfrm>
            <a:off x="7704155" y="2128286"/>
            <a:ext cx="3132222" cy="2035016"/>
          </a:xfrm>
          <a:prstGeom prst="ellipse">
            <a:avLst/>
          </a:prstGeom>
          <a:gradFill flip="none" rotWithShape="1">
            <a:gsLst>
              <a:gs pos="19000">
                <a:srgbClr val="EDFFB3"/>
              </a:gs>
              <a:gs pos="42000">
                <a:srgbClr val="B2F35B">
                  <a:alpha val="51000"/>
                </a:srgbClr>
              </a:gs>
              <a:gs pos="52000">
                <a:srgbClr val="6BC656">
                  <a:alpha val="51000"/>
                </a:srgbClr>
              </a:gs>
              <a:gs pos="100000">
                <a:schemeClr val="accent4">
                  <a:lumMod val="50000"/>
                </a:schemeClr>
              </a:gs>
            </a:gsLst>
            <a:path path="circle">
              <a:fillToRect l="50000" t="50000" r="50000" b="50000"/>
            </a:path>
            <a:tileRect/>
          </a:gradFill>
          <a:ln w="38100" cap="rnd">
            <a:noFill/>
            <a:round/>
            <a:headEnd/>
            <a:tailEnd/>
          </a:ln>
          <a:effectLst>
            <a:glow rad="228600">
              <a:schemeClr val="accent3">
                <a:alpha val="20000"/>
              </a:schemeClr>
            </a:glow>
            <a:outerShdw blurRad="63500" sx="102000" sy="102000" algn="ctr" rotWithShape="0">
              <a:schemeClr val="accent4">
                <a:lumMod val="50000"/>
                <a:alpha val="40000"/>
              </a:schemeClr>
            </a:outerShdw>
          </a:effectLst>
          <a:scene3d>
            <a:camera prst="orthographicFront"/>
            <a:lightRig rig="threePt" dir="t"/>
          </a:scene3d>
          <a:sp3d>
            <a:bevelT w="508000" h="63500" prst="coolSlant"/>
          </a:sp3d>
        </p:spPr>
        <p:txBody>
          <a:bodyPr lIns="0" tIns="0" rIns="0" bIns="0" anchor="ctr"/>
          <a:lstStyle/>
          <a:p>
            <a:pPr indent="-628650" algn="ctr" rtl="0">
              <a:lnSpc>
                <a:spcPct val="83000"/>
              </a:lnSpc>
              <a:buClr>
                <a:srgbClr val="050595"/>
              </a:buClr>
              <a:buSzPct val="76000"/>
              <a:defRPr/>
            </a:pPr>
            <a:endParaRPr lang="en-US" sz="1600" dirty="0">
              <a:solidFill>
                <a:srgbClr val="111111"/>
              </a:solidFill>
              <a:latin typeface="Segoe"/>
              <a:ea typeface="+mn-ea"/>
              <a:cs typeface="+mn-cs"/>
            </a:endParaRPr>
          </a:p>
        </p:txBody>
      </p:sp>
      <p:pic>
        <p:nvPicPr>
          <p:cNvPr id="71" name="Picture 3" descr="C:\Program Files\Microsoft Resource DVD Artwork\DVD_ART\Artwork_Imagery\HARDWARE_IMAGERY\Illustration - Misc Hardware\Windows Vista Illustration Icons\VPN.png"/>
          <p:cNvPicPr>
            <a:picLocks noChangeAspect="1" noChangeArrowheads="1"/>
          </p:cNvPicPr>
          <p:nvPr/>
        </p:nvPicPr>
        <p:blipFill>
          <a:blip r:embed="rId4"/>
          <a:srcRect/>
          <a:stretch>
            <a:fillRect/>
          </a:stretch>
        </p:blipFill>
        <p:spPr bwMode="auto">
          <a:xfrm>
            <a:off x="6145208" y="3464472"/>
            <a:ext cx="287196" cy="401726"/>
          </a:xfrm>
          <a:prstGeom prst="rect">
            <a:avLst/>
          </a:prstGeom>
          <a:noFill/>
          <a:ln w="9525">
            <a:noFill/>
            <a:miter lim="800000"/>
            <a:headEnd/>
            <a:tailEnd/>
          </a:ln>
        </p:spPr>
      </p:pic>
      <p:pic>
        <p:nvPicPr>
          <p:cNvPr id="72" name="Picture 4"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7018661" y="2522850"/>
            <a:ext cx="510186" cy="699337"/>
          </a:xfrm>
          <a:prstGeom prst="rect">
            <a:avLst/>
          </a:prstGeom>
          <a:noFill/>
          <a:ln w="9525">
            <a:noFill/>
            <a:miter lim="800000"/>
            <a:headEnd/>
            <a:tailEnd/>
          </a:ln>
        </p:spPr>
      </p:pic>
      <p:sp>
        <p:nvSpPr>
          <p:cNvPr id="73" name="Microsoft NPS"/>
          <p:cNvSpPr/>
          <p:nvPr/>
        </p:nvSpPr>
        <p:spPr>
          <a:xfrm>
            <a:off x="6809619" y="2065557"/>
            <a:ext cx="660292" cy="415498"/>
          </a:xfrm>
          <a:prstGeom prst="rect">
            <a:avLst/>
          </a:prstGeom>
        </p:spPr>
        <p:txBody>
          <a:bodyPr wrap="square">
            <a:spAutoFit/>
          </a:bodyPr>
          <a:lstStyle/>
          <a:p>
            <a:pPr algn="ctr" defTabSz="1096963" rtl="0">
              <a:defRPr/>
            </a:pPr>
            <a:r>
              <a:rPr lang="en-US" sz="1050" spc="-100"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ea typeface="+mn-ea"/>
                <a:cs typeface="+mn-cs"/>
              </a:rPr>
              <a:t>Microsoft NPS</a:t>
            </a:r>
          </a:p>
        </p:txBody>
      </p:sp>
      <p:grpSp>
        <p:nvGrpSpPr>
          <p:cNvPr id="2" name="Corporate Network"/>
          <p:cNvGrpSpPr>
            <a:grpSpLocks/>
          </p:cNvGrpSpPr>
          <p:nvPr/>
        </p:nvGrpSpPr>
        <p:grpSpPr bwMode="auto">
          <a:xfrm>
            <a:off x="7416418" y="3952569"/>
            <a:ext cx="1251822" cy="839478"/>
            <a:chOff x="6743699" y="4944357"/>
            <a:chExt cx="2290367" cy="1210381"/>
          </a:xfrm>
        </p:grpSpPr>
        <p:pic>
          <p:nvPicPr>
            <p:cNvPr id="75"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6925224" y="5362575"/>
              <a:ext cx="488401" cy="668338"/>
            </a:xfrm>
            <a:prstGeom prst="rect">
              <a:avLst/>
            </a:prstGeom>
            <a:noFill/>
            <a:ln w="9525">
              <a:noFill/>
              <a:miter lim="800000"/>
              <a:headEnd/>
              <a:tailEnd/>
            </a:ln>
          </p:spPr>
        </p:pic>
        <p:pic>
          <p:nvPicPr>
            <p:cNvPr id="76" name="Picture 4" descr="C:\Program Files\Microsoft Resource DVD Artwork\DVD_ART\Artwork_Imagery\HARDWARE_IMAGERY\Illustration - Misc Hardware\Windows Vista Illustration Icons\Laptop.png"/>
            <p:cNvPicPr>
              <a:picLocks noChangeAspect="1" noChangeArrowheads="1"/>
            </p:cNvPicPr>
            <p:nvPr/>
          </p:nvPicPr>
          <p:blipFill>
            <a:blip r:embed="rId7"/>
            <a:srcRect/>
            <a:stretch>
              <a:fillRect/>
            </a:stretch>
          </p:blipFill>
          <p:spPr bwMode="auto">
            <a:xfrm>
              <a:off x="8239125" y="5365750"/>
              <a:ext cx="636588" cy="636588"/>
            </a:xfrm>
            <a:prstGeom prst="rect">
              <a:avLst/>
            </a:prstGeom>
            <a:noFill/>
            <a:ln w="9525">
              <a:noFill/>
              <a:miter lim="800000"/>
              <a:headEnd/>
              <a:tailEnd/>
            </a:ln>
          </p:spPr>
        </p:pic>
        <p:pic>
          <p:nvPicPr>
            <p:cNvPr id="77" name="Picture 5" descr="C:\Program Files\Microsoft Resource DVD Artwork\DVD_ART\Artwork_Imagery\HARDWARE_IMAGERY\Illustration - Misc Hardware\Windows Vista Illustration Icons\Computer.png"/>
            <p:cNvPicPr>
              <a:picLocks noChangeAspect="1" noChangeArrowheads="1"/>
            </p:cNvPicPr>
            <p:nvPr/>
          </p:nvPicPr>
          <p:blipFill>
            <a:blip r:embed="rId8"/>
            <a:srcRect/>
            <a:stretch>
              <a:fillRect/>
            </a:stretch>
          </p:blipFill>
          <p:spPr bwMode="auto">
            <a:xfrm>
              <a:off x="7413625" y="5316538"/>
              <a:ext cx="742950" cy="742950"/>
            </a:xfrm>
            <a:prstGeom prst="rect">
              <a:avLst/>
            </a:prstGeom>
            <a:noFill/>
            <a:ln w="9525">
              <a:noFill/>
              <a:miter lim="800000"/>
              <a:headEnd/>
              <a:tailEnd/>
            </a:ln>
          </p:spPr>
        </p:pic>
        <p:sp>
          <p:nvSpPr>
            <p:cNvPr id="78" name="Intranet"/>
            <p:cNvSpPr/>
            <p:nvPr/>
          </p:nvSpPr>
          <p:spPr>
            <a:xfrm>
              <a:off x="7021511" y="4944357"/>
              <a:ext cx="2012555" cy="464843"/>
            </a:xfrm>
            <a:prstGeom prst="rect">
              <a:avLst/>
            </a:prstGeom>
          </p:spPr>
          <p:txBody>
            <a:bodyPr wrap="none">
              <a:spAutoFit/>
            </a:bodyPr>
            <a:lstStyle/>
            <a:p>
              <a:pPr algn="l" defTabSz="1096963" rtl="0">
                <a:defRPr/>
              </a:pPr>
              <a:r>
                <a:rPr lang="en-US" sz="1050" spc="-100"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ea typeface="+mn-ea"/>
                  <a:cs typeface="+mn-cs"/>
                </a:rPr>
                <a:t>Corporate Network</a:t>
              </a:r>
            </a:p>
          </p:txBody>
        </p:sp>
        <p:sp>
          <p:nvSpPr>
            <p:cNvPr id="79" name="Rounded Rectangle 78"/>
            <p:cNvSpPr/>
            <p:nvPr/>
          </p:nvSpPr>
          <p:spPr bwMode="auto">
            <a:xfrm>
              <a:off x="6743699" y="5276850"/>
              <a:ext cx="2257425" cy="877888"/>
            </a:xfrm>
            <a:prstGeom prst="roundRect">
              <a:avLst/>
            </a:prstGeom>
            <a:noFill/>
            <a:ln w="38100" cmpd="sng">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rtl="0">
                <a:defRPr/>
              </a:pPr>
              <a:endParaRPr lang="en-US" sz="1600" kern="1200" dirty="0">
                <a:solidFill>
                  <a:srgbClr val="050595"/>
                </a:solidFill>
                <a:effectLst>
                  <a:outerShdw blurRad="38100" dist="38100" dir="2700000" algn="tl">
                    <a:srgbClr val="000000">
                      <a:alpha val="43137"/>
                    </a:srgbClr>
                  </a:outerShdw>
                </a:effectLst>
                <a:latin typeface="Segoe"/>
                <a:ea typeface="+mn-ea"/>
                <a:cs typeface="+mn-cs"/>
              </a:endParaRPr>
            </a:p>
          </p:txBody>
        </p:sp>
      </p:grpSp>
      <p:grpSp>
        <p:nvGrpSpPr>
          <p:cNvPr id="3" name="Policy Servers"/>
          <p:cNvGrpSpPr>
            <a:grpSpLocks/>
          </p:cNvGrpSpPr>
          <p:nvPr/>
        </p:nvGrpSpPr>
        <p:grpSpPr bwMode="auto">
          <a:xfrm>
            <a:off x="7958773" y="1613969"/>
            <a:ext cx="878823" cy="791590"/>
            <a:chOff x="7166520" y="1427464"/>
            <a:chExt cx="1607919" cy="1449086"/>
          </a:xfrm>
        </p:grpSpPr>
        <p:sp>
          <p:nvSpPr>
            <p:cNvPr id="81" name="Intranet"/>
            <p:cNvSpPr/>
            <p:nvPr/>
          </p:nvSpPr>
          <p:spPr>
            <a:xfrm>
              <a:off x="7187155" y="1427464"/>
              <a:ext cx="1587284" cy="718356"/>
            </a:xfrm>
            <a:prstGeom prst="rect">
              <a:avLst/>
            </a:prstGeom>
          </p:spPr>
          <p:txBody>
            <a:bodyPr wrap="none">
              <a:spAutoFit/>
            </a:bodyPr>
            <a:lstStyle/>
            <a:p>
              <a:pPr algn="ctr" defTabSz="1096963" rtl="0">
                <a:defRPr/>
              </a:pPr>
              <a:r>
                <a:rPr lang="en-US" sz="1050" spc="-100"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ea typeface="+mn-ea"/>
                  <a:cs typeface="+mn-cs"/>
                </a:rPr>
                <a:t>Policy Servers</a:t>
              </a:r>
              <a:br>
                <a:rPr lang="en-US" sz="1050" spc="-100"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ea typeface="+mn-ea"/>
                  <a:cs typeface="+mn-cs"/>
                </a:rPr>
              </a:br>
              <a:r>
                <a:rPr lang="en-US" sz="900" spc="-100"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ea typeface="+mn-ea"/>
                  <a:cs typeface="+mn-cs"/>
                </a:rPr>
                <a:t>e.g.., Patch, AV</a:t>
              </a:r>
              <a:endParaRPr lang="en-US" sz="1050" spc="-100"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ea typeface="+mn-ea"/>
                <a:cs typeface="+mn-cs"/>
              </a:endParaRPr>
            </a:p>
          </p:txBody>
        </p:sp>
        <p:sp>
          <p:nvSpPr>
            <p:cNvPr id="82" name="Rounded Rectangle 81"/>
            <p:cNvSpPr/>
            <p:nvPr/>
          </p:nvSpPr>
          <p:spPr bwMode="auto">
            <a:xfrm>
              <a:off x="7166520" y="2095500"/>
              <a:ext cx="1266826" cy="781050"/>
            </a:xfrm>
            <a:prstGeom prst="roundRect">
              <a:avLst/>
            </a:prstGeom>
            <a:noFill/>
            <a:ln w="38100" cmpd="sng">
              <a:headEnd type="none" w="med" len="med"/>
              <a:tailEnd type="none" w="med" len="me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rtl="0">
                <a:defRPr/>
              </a:pPr>
              <a:endParaRPr lang="en-US" sz="1600" kern="1200" dirty="0">
                <a:solidFill>
                  <a:srgbClr val="050595"/>
                </a:solidFill>
                <a:effectLst>
                  <a:outerShdw blurRad="38100" dist="38100" dir="2700000" algn="tl">
                    <a:srgbClr val="000000">
                      <a:alpha val="43137"/>
                    </a:srgbClr>
                  </a:outerShdw>
                </a:effectLst>
                <a:latin typeface="Segoe"/>
                <a:ea typeface="+mn-ea"/>
                <a:cs typeface="+mn-cs"/>
              </a:endParaRPr>
            </a:p>
          </p:txBody>
        </p:sp>
      </p:grpSp>
      <p:grpSp>
        <p:nvGrpSpPr>
          <p:cNvPr id="4" name="Group 77"/>
          <p:cNvGrpSpPr>
            <a:grpSpLocks/>
          </p:cNvGrpSpPr>
          <p:nvPr/>
        </p:nvGrpSpPr>
        <p:grpSpPr bwMode="auto">
          <a:xfrm>
            <a:off x="8038610" y="2024254"/>
            <a:ext cx="527539" cy="365286"/>
            <a:chOff x="7296699" y="2200275"/>
            <a:chExt cx="964651" cy="668338"/>
          </a:xfrm>
        </p:grpSpPr>
        <p:pic>
          <p:nvPicPr>
            <p:cNvPr id="84"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296699" y="2200275"/>
              <a:ext cx="488401" cy="668338"/>
            </a:xfrm>
            <a:prstGeom prst="rect">
              <a:avLst/>
            </a:prstGeom>
            <a:noFill/>
            <a:ln w="9525">
              <a:noFill/>
              <a:miter lim="800000"/>
              <a:headEnd/>
              <a:tailEnd/>
            </a:ln>
          </p:spPr>
        </p:pic>
        <p:pic>
          <p:nvPicPr>
            <p:cNvPr id="85"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772949" y="2200275"/>
              <a:ext cx="488401" cy="668338"/>
            </a:xfrm>
            <a:prstGeom prst="rect">
              <a:avLst/>
            </a:prstGeom>
            <a:noFill/>
            <a:ln w="9525">
              <a:noFill/>
              <a:miter lim="800000"/>
              <a:headEnd/>
              <a:tailEnd/>
            </a:ln>
          </p:spPr>
        </p:pic>
      </p:grpSp>
      <p:sp>
        <p:nvSpPr>
          <p:cNvPr id="86" name="Rounded Rectangle 85"/>
          <p:cNvSpPr/>
          <p:nvPr/>
        </p:nvSpPr>
        <p:spPr bwMode="auto">
          <a:xfrm>
            <a:off x="7880973" y="2773335"/>
            <a:ext cx="555104" cy="900634"/>
          </a:xfrm>
          <a:prstGeom prst="roundRect">
            <a:avLst/>
          </a:prstGeom>
          <a:solidFill>
            <a:schemeClr val="accent3">
              <a:lumMod val="60000"/>
              <a:lumOff val="40000"/>
              <a:alpha val="31000"/>
            </a:schemeClr>
          </a:solidFill>
          <a:ln w="38100" cmpd="sng">
            <a:solidFill>
              <a:schemeClr val="accent3"/>
            </a:solidFill>
            <a:headEnd type="none" w="med" len="med"/>
            <a:tailEnd type="none" w="med" len="med"/>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rtl="0">
              <a:defRPr/>
            </a:pPr>
            <a:endParaRPr lang="en-US" sz="1600" kern="1200" dirty="0">
              <a:solidFill>
                <a:srgbClr val="050595"/>
              </a:solidFill>
              <a:effectLst>
                <a:outerShdw blurRad="38100" dist="38100" dir="2700000" algn="tl">
                  <a:srgbClr val="000000">
                    <a:alpha val="43137"/>
                  </a:srgbClr>
                </a:outerShdw>
              </a:effectLst>
              <a:latin typeface="Segoe"/>
              <a:ea typeface="+mn-ea"/>
              <a:cs typeface="+mn-cs"/>
            </a:endParaRPr>
          </a:p>
        </p:txBody>
      </p:sp>
      <p:sp>
        <p:nvSpPr>
          <p:cNvPr id="87" name="Rounded Rectangle 86"/>
          <p:cNvSpPr/>
          <p:nvPr/>
        </p:nvSpPr>
        <p:spPr bwMode="auto">
          <a:xfrm>
            <a:off x="8487560" y="2783167"/>
            <a:ext cx="648536" cy="900634"/>
          </a:xfrm>
          <a:prstGeom prst="roundRect">
            <a:avLst/>
          </a:prstGeom>
          <a:solidFill>
            <a:schemeClr val="accent3">
              <a:lumMod val="60000"/>
              <a:lumOff val="40000"/>
              <a:alpha val="31000"/>
            </a:schemeClr>
          </a:solidFill>
          <a:ln w="38100" cmpd="sng">
            <a:solidFill>
              <a:schemeClr val="accent3"/>
            </a:solidFill>
            <a:headEnd type="none" w="med" len="med"/>
            <a:tailEnd type="none" w="med" len="med"/>
          </a:ln>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rtl="0">
              <a:defRPr/>
            </a:pPr>
            <a:endParaRPr lang="en-US" sz="1600" kern="1200" dirty="0">
              <a:solidFill>
                <a:srgbClr val="050595"/>
              </a:solidFill>
              <a:effectLst>
                <a:outerShdw blurRad="38100" dist="38100" dir="2700000" algn="tl">
                  <a:srgbClr val="000000">
                    <a:alpha val="43137"/>
                  </a:srgbClr>
                </a:outerShdw>
              </a:effectLst>
              <a:latin typeface="Segoe"/>
              <a:ea typeface="+mn-ea"/>
              <a:cs typeface="+mn-cs"/>
            </a:endParaRPr>
          </a:p>
        </p:txBody>
      </p:sp>
      <p:grpSp>
        <p:nvGrpSpPr>
          <p:cNvPr id="5" name="Group 78"/>
          <p:cNvGrpSpPr>
            <a:grpSpLocks/>
          </p:cNvGrpSpPr>
          <p:nvPr/>
        </p:nvGrpSpPr>
        <p:grpSpPr bwMode="auto">
          <a:xfrm>
            <a:off x="8551770" y="3248213"/>
            <a:ext cx="464199" cy="366153"/>
            <a:chOff x="7410999" y="2228850"/>
            <a:chExt cx="850351" cy="668338"/>
          </a:xfrm>
        </p:grpSpPr>
        <p:pic>
          <p:nvPicPr>
            <p:cNvPr id="89"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410999" y="2228850"/>
              <a:ext cx="488401" cy="668338"/>
            </a:xfrm>
            <a:prstGeom prst="rect">
              <a:avLst/>
            </a:prstGeom>
            <a:noFill/>
            <a:ln w="9525">
              <a:noFill/>
              <a:miter lim="800000"/>
              <a:headEnd/>
              <a:tailEnd/>
            </a:ln>
          </p:spPr>
        </p:pic>
        <p:pic>
          <p:nvPicPr>
            <p:cNvPr id="90" name="Picture 5" descr="C:\Program Files\Microsoft Resource DVD Artwork\DVD_ART\Artwork_Imagery\HARDWARE_IMAGERY\Illustration - Misc Hardware\Windows Vista Illustration Icons\Server.png"/>
            <p:cNvPicPr>
              <a:picLocks noChangeAspect="1" noChangeArrowheads="1"/>
            </p:cNvPicPr>
            <p:nvPr/>
          </p:nvPicPr>
          <p:blipFill>
            <a:blip r:embed="rId6"/>
            <a:srcRect/>
            <a:stretch>
              <a:fillRect/>
            </a:stretch>
          </p:blipFill>
          <p:spPr bwMode="auto">
            <a:xfrm>
              <a:off x="7772949" y="2228850"/>
              <a:ext cx="488401" cy="668338"/>
            </a:xfrm>
            <a:prstGeom prst="rect">
              <a:avLst/>
            </a:prstGeom>
            <a:noFill/>
            <a:ln w="9525">
              <a:noFill/>
              <a:miter lim="800000"/>
              <a:headEnd/>
              <a:tailEnd/>
            </a:ln>
          </p:spPr>
        </p:pic>
      </p:grpSp>
      <p:sp>
        <p:nvSpPr>
          <p:cNvPr id="91" name="DCHP,  VPN"/>
          <p:cNvSpPr/>
          <p:nvPr/>
        </p:nvSpPr>
        <p:spPr>
          <a:xfrm>
            <a:off x="5889530" y="3877957"/>
            <a:ext cx="770296" cy="553998"/>
          </a:xfrm>
          <a:prstGeom prst="rect">
            <a:avLst/>
          </a:prstGeom>
        </p:spPr>
        <p:txBody>
          <a:bodyPr wrap="square">
            <a:spAutoFit/>
          </a:bodyPr>
          <a:lstStyle/>
          <a:p>
            <a:pPr algn="ctr" defTabSz="1096963" rtl="0">
              <a:defRPr/>
            </a:pPr>
            <a:r>
              <a:rPr lang="en-US" sz="1050" spc="-100"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ea typeface="+mn-ea"/>
                <a:cs typeface="+mn-cs"/>
              </a:rPr>
              <a:t>DHCP,  VPN</a:t>
            </a:r>
          </a:p>
          <a:p>
            <a:pPr algn="ctr" defTabSz="1096963" rtl="0">
              <a:defRPr/>
            </a:pPr>
            <a:r>
              <a:rPr lang="en-US" sz="900" spc="-100" dirty="0">
                <a:ln w="18415" cmpd="sng">
                  <a:noFill/>
                  <a:prstDash val="solid"/>
                </a:ln>
                <a:solidFill>
                  <a:srgbClr val="FFFFFF"/>
                </a:solidFill>
                <a:effectLst>
                  <a:glow rad="101600">
                    <a:srgbClr val="000000">
                      <a:alpha val="40000"/>
                    </a:srgbClr>
                  </a:glow>
                  <a:outerShdw blurRad="63500" sx="102000" sy="102000" algn="ctr" rotWithShape="0">
                    <a:prstClr val="black">
                      <a:alpha val="40000"/>
                    </a:prstClr>
                  </a:outerShdw>
                </a:effectLst>
                <a:latin typeface="Segoe"/>
                <a:ea typeface="+mn-ea"/>
                <a:cs typeface="+mn-cs"/>
              </a:rPr>
              <a:t>Switch/Router</a:t>
            </a:r>
          </a:p>
        </p:txBody>
      </p:sp>
      <p:sp>
        <p:nvSpPr>
          <p:cNvPr id="92" name="Restricted"/>
          <p:cNvSpPr/>
          <p:nvPr/>
        </p:nvSpPr>
        <p:spPr>
          <a:xfrm>
            <a:off x="7777316" y="2979692"/>
            <a:ext cx="679280" cy="400110"/>
          </a:xfrm>
          <a:prstGeom prst="rect">
            <a:avLst/>
          </a:prstGeom>
        </p:spPr>
        <p:txBody>
          <a:bodyPr wrap="square">
            <a:spAutoFit/>
          </a:bodyPr>
          <a:lstStyle/>
          <a:p>
            <a:pPr algn="ctr" defTabSz="1096963" rtl="0">
              <a:defRPr/>
            </a:pPr>
            <a:r>
              <a:rPr lang="en-US" sz="1000" b="1" spc="-100" dirty="0">
                <a:ln w="18415" cmpd="sng">
                  <a:noFill/>
                  <a:prstDash val="solid"/>
                </a:ln>
                <a:solidFill>
                  <a:schemeClr val="bg1"/>
                </a:solidFill>
                <a:effectLst>
                  <a:glow rad="101600">
                    <a:srgbClr val="000000">
                      <a:alpha val="40000"/>
                    </a:srgbClr>
                  </a:glow>
                </a:effectLst>
                <a:latin typeface="Segoe"/>
                <a:ea typeface="+mn-ea"/>
                <a:cs typeface="+mn-cs"/>
              </a:rPr>
              <a:t>Restricted</a:t>
            </a:r>
            <a:br>
              <a:rPr lang="en-US" sz="1000" b="1" spc="-100" dirty="0">
                <a:ln w="18415" cmpd="sng">
                  <a:noFill/>
                  <a:prstDash val="solid"/>
                </a:ln>
                <a:solidFill>
                  <a:schemeClr val="bg1"/>
                </a:solidFill>
                <a:effectLst>
                  <a:glow rad="101600">
                    <a:srgbClr val="000000">
                      <a:alpha val="40000"/>
                    </a:srgbClr>
                  </a:glow>
                </a:effectLst>
                <a:latin typeface="Segoe"/>
                <a:ea typeface="+mn-ea"/>
                <a:cs typeface="+mn-cs"/>
              </a:rPr>
            </a:br>
            <a:r>
              <a:rPr lang="en-US" sz="1000" b="1" spc="-100" dirty="0">
                <a:ln w="18415" cmpd="sng">
                  <a:noFill/>
                  <a:prstDash val="solid"/>
                </a:ln>
                <a:solidFill>
                  <a:schemeClr val="bg1"/>
                </a:solidFill>
                <a:effectLst>
                  <a:glow rad="101600">
                    <a:srgbClr val="000000">
                      <a:alpha val="40000"/>
                    </a:srgbClr>
                  </a:glow>
                </a:effectLst>
                <a:latin typeface="Segoe"/>
                <a:ea typeface="+mn-ea"/>
                <a:cs typeface="+mn-cs"/>
              </a:rPr>
              <a:t>Network</a:t>
            </a:r>
          </a:p>
        </p:txBody>
      </p:sp>
      <p:sp>
        <p:nvSpPr>
          <p:cNvPr id="93" name="Fix Up"/>
          <p:cNvSpPr/>
          <p:nvPr/>
        </p:nvSpPr>
        <p:spPr>
          <a:xfrm>
            <a:off x="8475406" y="2937092"/>
            <a:ext cx="668594" cy="430887"/>
          </a:xfrm>
          <a:prstGeom prst="rect">
            <a:avLst/>
          </a:prstGeom>
        </p:spPr>
        <p:txBody>
          <a:bodyPr wrap="square">
            <a:spAutoFit/>
          </a:bodyPr>
          <a:lstStyle/>
          <a:p>
            <a:pPr algn="ctr" defTabSz="1096963" rtl="0">
              <a:defRPr/>
            </a:pPr>
            <a:r>
              <a:rPr lang="en-US" sz="800" b="1" spc="-100" dirty="0">
                <a:ln w="18415" cmpd="sng">
                  <a:noFill/>
                  <a:prstDash val="solid"/>
                </a:ln>
                <a:solidFill>
                  <a:schemeClr val="bg1"/>
                </a:solidFill>
                <a:effectLst>
                  <a:glow rad="101600">
                    <a:srgbClr val="000000">
                      <a:alpha val="40000"/>
                    </a:srgbClr>
                  </a:glow>
                </a:effectLst>
                <a:latin typeface="Segoe"/>
                <a:ea typeface="+mn-ea"/>
                <a:cs typeface="+mn-cs"/>
              </a:rPr>
              <a:t>Remediation </a:t>
            </a:r>
            <a:br>
              <a:rPr lang="en-US" sz="800" b="1" spc="-100" dirty="0">
                <a:ln w="18415" cmpd="sng">
                  <a:noFill/>
                  <a:prstDash val="solid"/>
                </a:ln>
                <a:solidFill>
                  <a:schemeClr val="bg1"/>
                </a:solidFill>
                <a:effectLst>
                  <a:glow rad="101600">
                    <a:srgbClr val="000000">
                      <a:alpha val="40000"/>
                    </a:srgbClr>
                  </a:glow>
                </a:effectLst>
                <a:latin typeface="Segoe"/>
                <a:ea typeface="+mn-ea"/>
                <a:cs typeface="+mn-cs"/>
              </a:rPr>
            </a:br>
            <a:r>
              <a:rPr lang="en-US" sz="800" b="1" spc="-100" dirty="0">
                <a:ln w="18415" cmpd="sng">
                  <a:noFill/>
                  <a:prstDash val="solid"/>
                </a:ln>
                <a:solidFill>
                  <a:schemeClr val="bg1"/>
                </a:solidFill>
                <a:effectLst>
                  <a:glow rad="101600">
                    <a:srgbClr val="000000">
                      <a:alpha val="40000"/>
                    </a:srgbClr>
                  </a:glow>
                </a:effectLst>
                <a:latin typeface="Segoe"/>
                <a:ea typeface="+mn-ea"/>
                <a:cs typeface="+mn-cs"/>
              </a:rPr>
              <a:t>Servers</a:t>
            </a:r>
            <a:br>
              <a:rPr lang="en-US" sz="800" b="1" spc="-100" dirty="0">
                <a:ln w="18415" cmpd="sng">
                  <a:noFill/>
                  <a:prstDash val="solid"/>
                </a:ln>
                <a:solidFill>
                  <a:schemeClr val="bg1"/>
                </a:solidFill>
                <a:effectLst>
                  <a:glow rad="101600">
                    <a:srgbClr val="000000">
                      <a:alpha val="40000"/>
                    </a:srgbClr>
                  </a:glow>
                </a:effectLst>
                <a:latin typeface="Segoe"/>
                <a:ea typeface="+mn-ea"/>
                <a:cs typeface="+mn-cs"/>
              </a:rPr>
            </a:br>
            <a:r>
              <a:rPr lang="en-US" sz="600" b="1" spc="-100" dirty="0">
                <a:ln w="18415" cmpd="sng">
                  <a:noFill/>
                  <a:prstDash val="solid"/>
                </a:ln>
                <a:solidFill>
                  <a:schemeClr val="bg1"/>
                </a:solidFill>
                <a:effectLst>
                  <a:glow rad="101600">
                    <a:srgbClr val="000000">
                      <a:alpha val="40000"/>
                    </a:srgbClr>
                  </a:glow>
                </a:effectLst>
                <a:latin typeface="Segoe"/>
                <a:ea typeface="+mn-ea"/>
                <a:cs typeface="+mn-cs"/>
              </a:rPr>
              <a:t>e.g., Patch</a:t>
            </a:r>
          </a:p>
        </p:txBody>
      </p:sp>
      <p:pic>
        <p:nvPicPr>
          <p:cNvPr id="94" name="Picture 4" descr="C:\Program Files\Microsoft Resource DVD Artwork\DVD_ART\Artwork_Imagery\HARDWARE_IMAGERY\Illustration - Misc Hardware\Windows Vista Illustration Icons\Laptop.png"/>
          <p:cNvPicPr>
            <a:picLocks noChangeAspect="1" noChangeArrowheads="1"/>
          </p:cNvPicPr>
          <p:nvPr/>
        </p:nvPicPr>
        <p:blipFill>
          <a:blip r:embed="rId7"/>
          <a:srcRect/>
          <a:stretch>
            <a:fillRect/>
          </a:stretch>
        </p:blipFill>
        <p:spPr bwMode="auto">
          <a:xfrm>
            <a:off x="5643722" y="1305431"/>
            <a:ext cx="570922" cy="570922"/>
          </a:xfrm>
          <a:prstGeom prst="rect">
            <a:avLst/>
          </a:prstGeom>
          <a:noFill/>
          <a:effectLst>
            <a:outerShdw blurRad="63500" sx="102000" sy="102000" algn="ctr" rotWithShape="0">
              <a:prstClr val="black">
                <a:alpha val="40000"/>
              </a:prstClr>
            </a:outerShdw>
          </a:effectLst>
        </p:spPr>
      </p:pic>
      <p:cxnSp>
        <p:nvCxnSpPr>
          <p:cNvPr id="95" name="Straight Connector 94"/>
          <p:cNvCxnSpPr/>
          <p:nvPr/>
        </p:nvCxnSpPr>
        <p:spPr>
          <a:xfrm>
            <a:off x="7226709" y="2849420"/>
            <a:ext cx="1917291" cy="31432"/>
          </a:xfrm>
          <a:prstGeom prst="line">
            <a:avLst/>
          </a:prstGeom>
          <a:ln w="50800" cap="rnd">
            <a:solidFill>
              <a:schemeClr val="bg1"/>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78" idx="1"/>
          </p:cNvCxnSpPr>
          <p:nvPr/>
        </p:nvCxnSpPr>
        <p:spPr>
          <a:xfrm rot="16200000" flipH="1">
            <a:off x="6894096" y="3439606"/>
            <a:ext cx="1036272" cy="312053"/>
          </a:xfrm>
          <a:prstGeom prst="line">
            <a:avLst/>
          </a:prstGeom>
          <a:ln w="50800" cap="rnd">
            <a:solidFill>
              <a:schemeClr val="bg1"/>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84" idx="1"/>
          </p:cNvCxnSpPr>
          <p:nvPr/>
        </p:nvCxnSpPr>
        <p:spPr>
          <a:xfrm flipV="1">
            <a:off x="7335214" y="2206897"/>
            <a:ext cx="703396" cy="331051"/>
          </a:xfrm>
          <a:prstGeom prst="line">
            <a:avLst/>
          </a:prstGeom>
          <a:ln w="50800" cap="rnd">
            <a:solidFill>
              <a:schemeClr val="bg1"/>
            </a:solidFill>
            <a:prstDash val="sysDot"/>
            <a:headEnd type="stealth"/>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sp>
        <p:nvSpPr>
          <p:cNvPr id="98" name="Not policy compliant"/>
          <p:cNvSpPr/>
          <p:nvPr/>
        </p:nvSpPr>
        <p:spPr bwMode="auto">
          <a:xfrm>
            <a:off x="7393858" y="2664542"/>
            <a:ext cx="727585" cy="3048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rtl="0">
              <a:lnSpc>
                <a:spcPct val="90000"/>
              </a:lnSpc>
              <a:defRPr/>
            </a:pPr>
            <a:r>
              <a:rPr lang="en-US" sz="800" kern="1200" dirty="0">
                <a:solidFill>
                  <a:srgbClr val="050595"/>
                </a:solidFill>
                <a:effectLst>
                  <a:outerShdw blurRad="38100" dist="38100" dir="2700000" algn="tl">
                    <a:srgbClr val="000000">
                      <a:alpha val="43137"/>
                    </a:srgbClr>
                  </a:outerShdw>
                </a:effectLst>
                <a:latin typeface="Segoe"/>
                <a:ea typeface="+mn-ea"/>
                <a:cs typeface="+mn-cs"/>
              </a:rPr>
              <a:t>Not policy compliant</a:t>
            </a:r>
          </a:p>
        </p:txBody>
      </p:sp>
      <p:sp>
        <p:nvSpPr>
          <p:cNvPr id="99" name="Policy compliant"/>
          <p:cNvSpPr/>
          <p:nvPr/>
        </p:nvSpPr>
        <p:spPr bwMode="auto">
          <a:xfrm>
            <a:off x="6990735" y="3323303"/>
            <a:ext cx="688259" cy="304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algn="ctr" defTabSz="1096963" rtl="0">
              <a:lnSpc>
                <a:spcPct val="90000"/>
              </a:lnSpc>
              <a:defRPr/>
            </a:pPr>
            <a:r>
              <a:rPr lang="en-US" sz="800" kern="1200" dirty="0">
                <a:solidFill>
                  <a:srgbClr val="FFFFFF"/>
                </a:solidFill>
                <a:effectLst>
                  <a:outerShdw blurRad="63500" sx="102000" sy="102000" algn="ctr" rotWithShape="0">
                    <a:prstClr val="black">
                      <a:alpha val="40000"/>
                    </a:prstClr>
                  </a:outerShdw>
                </a:effectLst>
                <a:latin typeface="Segoe"/>
                <a:ea typeface="+mn-ea"/>
                <a:cs typeface="+mn-cs"/>
              </a:rPr>
              <a:t>Policy compliant</a:t>
            </a:r>
          </a:p>
        </p:txBody>
      </p:sp>
      <p:pic>
        <p:nvPicPr>
          <p:cNvPr id="100" name="Picture 6"/>
          <p:cNvPicPr>
            <a:picLocks noChangeAspect="1" noChangeArrowheads="1"/>
          </p:cNvPicPr>
          <p:nvPr/>
        </p:nvPicPr>
        <p:blipFill>
          <a:blip r:embed="rId9"/>
          <a:srcRect/>
          <a:stretch>
            <a:fillRect/>
          </a:stretch>
        </p:blipFill>
        <p:spPr bwMode="auto">
          <a:xfrm>
            <a:off x="6116267" y="3121393"/>
            <a:ext cx="315829" cy="315829"/>
          </a:xfrm>
          <a:prstGeom prst="rect">
            <a:avLst/>
          </a:prstGeom>
          <a:noFill/>
          <a:ln w="9525">
            <a:noFill/>
            <a:miter lim="800000"/>
            <a:headEnd/>
            <a:tailEnd/>
          </a:ln>
        </p:spPr>
      </p:pic>
      <p:sp>
        <p:nvSpPr>
          <p:cNvPr id="101" name="1s"/>
          <p:cNvSpPr>
            <a:spLocks noChangeAspect="1"/>
          </p:cNvSpPr>
          <p:nvPr/>
        </p:nvSpPr>
        <p:spPr bwMode="auto">
          <a:xfrm>
            <a:off x="5559575" y="1898995"/>
            <a:ext cx="198984" cy="198984"/>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lIns="0" tIns="0" rIns="0" bIns="54864" anchor="ctr"/>
          <a:lstStyle/>
          <a:p>
            <a:pPr algn="ctr" defTabSz="1096963" rtl="0">
              <a:defRPr/>
            </a:pPr>
            <a:r>
              <a:rPr lang="en-US" sz="14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Black" pitchFamily="34" charset="0"/>
                <a:ea typeface="+mn-ea"/>
                <a:cs typeface="+mn-cs"/>
              </a:rPr>
              <a:t>1</a:t>
            </a:r>
            <a:endParaRPr lang="en-US" sz="1400" kern="1200" dirty="0">
              <a:solidFill>
                <a:srgbClr val="FFFFFF"/>
              </a:solidFill>
              <a:effectLst>
                <a:outerShdw blurRad="38100" dist="38100" dir="2700000" algn="tl">
                  <a:srgbClr val="000000">
                    <a:alpha val="43137"/>
                  </a:srgbClr>
                </a:outerShdw>
              </a:effectLst>
              <a:latin typeface="Segoe Black" pitchFamily="34" charset="0"/>
              <a:ea typeface="+mn-ea"/>
              <a:cs typeface="+mn-cs"/>
            </a:endParaRPr>
          </a:p>
        </p:txBody>
      </p:sp>
      <p:sp>
        <p:nvSpPr>
          <p:cNvPr id="102" name="3s"/>
          <p:cNvSpPr>
            <a:spLocks noChangeAspect="1"/>
          </p:cNvSpPr>
          <p:nvPr/>
        </p:nvSpPr>
        <p:spPr bwMode="auto">
          <a:xfrm>
            <a:off x="7646337" y="2264603"/>
            <a:ext cx="198984" cy="198984"/>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rtl="0">
              <a:defRPr/>
            </a:pPr>
            <a:r>
              <a:rPr lang="en-US" sz="1400" kern="1200" dirty="0">
                <a:solidFill>
                  <a:srgbClr val="FFFFFF"/>
                </a:solidFill>
                <a:effectLst>
                  <a:outerShdw blurRad="38100" dist="38100" dir="2700000" algn="tl">
                    <a:srgbClr val="000000">
                      <a:alpha val="43137"/>
                    </a:srgbClr>
                  </a:outerShdw>
                </a:effectLst>
                <a:latin typeface="Segoe Black" pitchFamily="34" charset="0"/>
                <a:ea typeface="+mn-ea"/>
                <a:cs typeface="+mn-cs"/>
              </a:rPr>
              <a:t>3</a:t>
            </a:r>
          </a:p>
        </p:txBody>
      </p:sp>
      <p:sp>
        <p:nvSpPr>
          <p:cNvPr id="103" name="5s"/>
          <p:cNvSpPr>
            <a:spLocks noChangeAspect="1"/>
          </p:cNvSpPr>
          <p:nvPr/>
        </p:nvSpPr>
        <p:spPr bwMode="auto">
          <a:xfrm>
            <a:off x="8647522" y="2784446"/>
            <a:ext cx="198984" cy="198984"/>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rtl="0">
              <a:defRPr/>
            </a:pPr>
            <a:r>
              <a:rPr lang="en-US" sz="1400" kern="1200" dirty="0">
                <a:solidFill>
                  <a:srgbClr val="FFFFFF"/>
                </a:solidFill>
                <a:effectLst>
                  <a:outerShdw blurRad="38100" dist="38100" dir="2700000" algn="tl">
                    <a:srgbClr val="000000">
                      <a:alpha val="43137"/>
                    </a:srgbClr>
                  </a:outerShdw>
                </a:effectLst>
                <a:latin typeface="Segoe Black" pitchFamily="34" charset="0"/>
                <a:ea typeface="+mn-ea"/>
                <a:cs typeface="+mn-cs"/>
              </a:rPr>
              <a:t>5</a:t>
            </a:r>
          </a:p>
        </p:txBody>
      </p:sp>
      <p:sp>
        <p:nvSpPr>
          <p:cNvPr id="104" name="4s"/>
          <p:cNvSpPr>
            <a:spLocks noChangeAspect="1"/>
          </p:cNvSpPr>
          <p:nvPr/>
        </p:nvSpPr>
        <p:spPr bwMode="auto">
          <a:xfrm>
            <a:off x="7384693" y="3778900"/>
            <a:ext cx="198984" cy="198984"/>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rtl="0">
              <a:defRPr/>
            </a:pPr>
            <a:r>
              <a:rPr lang="en-US" sz="1400" kern="1200" dirty="0">
                <a:solidFill>
                  <a:srgbClr val="FFFFFF"/>
                </a:solidFill>
                <a:effectLst>
                  <a:outerShdw blurRad="38100" dist="38100" dir="2700000" algn="tl">
                    <a:srgbClr val="000000">
                      <a:alpha val="43137"/>
                    </a:srgbClr>
                  </a:outerShdw>
                </a:effectLst>
                <a:latin typeface="Segoe Black" pitchFamily="34" charset="0"/>
                <a:ea typeface="+mn-ea"/>
                <a:cs typeface="+mn-cs"/>
              </a:rPr>
              <a:t>4</a:t>
            </a:r>
          </a:p>
        </p:txBody>
      </p:sp>
      <p:cxnSp>
        <p:nvCxnSpPr>
          <p:cNvPr id="105" name="Straight Connector 104"/>
          <p:cNvCxnSpPr>
            <a:stCxn id="100" idx="3"/>
          </p:cNvCxnSpPr>
          <p:nvPr/>
        </p:nvCxnSpPr>
        <p:spPr>
          <a:xfrm flipV="1">
            <a:off x="6432096" y="2906487"/>
            <a:ext cx="741590" cy="372821"/>
          </a:xfrm>
          <a:prstGeom prst="line">
            <a:avLst/>
          </a:prstGeom>
          <a:ln w="50800" cap="rnd">
            <a:solidFill>
              <a:schemeClr val="bg1"/>
            </a:solidFill>
            <a:prstDash val="sysDot"/>
            <a:tailEnd type="stealth"/>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sp>
        <p:nvSpPr>
          <p:cNvPr id="106" name="2s"/>
          <p:cNvSpPr>
            <a:spLocks noChangeAspect="1"/>
          </p:cNvSpPr>
          <p:nvPr/>
        </p:nvSpPr>
        <p:spPr bwMode="auto">
          <a:xfrm>
            <a:off x="6593195" y="3102889"/>
            <a:ext cx="198984" cy="198984"/>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prst="relaxedInse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none" lIns="0" tIns="0" rIns="0" bIns="54864" anchor="ctr"/>
          <a:lstStyle/>
          <a:p>
            <a:pPr algn="ctr" defTabSz="1096963" rtl="0">
              <a:defRPr/>
            </a:pPr>
            <a:r>
              <a:rPr lang="en-US" sz="1400" kern="1200" dirty="0">
                <a:solidFill>
                  <a:srgbClr val="FFFFFF"/>
                </a:solidFill>
                <a:effectLst>
                  <a:outerShdw blurRad="38100" dist="38100" dir="2700000" algn="tl">
                    <a:srgbClr val="000000">
                      <a:alpha val="43137"/>
                    </a:srgbClr>
                  </a:outerShdw>
                </a:effectLst>
                <a:latin typeface="Segoe Black" pitchFamily="34" charset="0"/>
                <a:ea typeface="+mn-ea"/>
                <a:cs typeface="+mn-cs"/>
              </a:rPr>
              <a:t>2</a:t>
            </a:r>
          </a:p>
        </p:txBody>
      </p:sp>
      <p:cxnSp>
        <p:nvCxnSpPr>
          <p:cNvPr id="107" name="Straight Connector 106"/>
          <p:cNvCxnSpPr>
            <a:stCxn id="100" idx="1"/>
          </p:cNvCxnSpPr>
          <p:nvPr/>
        </p:nvCxnSpPr>
        <p:spPr>
          <a:xfrm rot="10800000">
            <a:off x="5849683" y="1794834"/>
            <a:ext cx="266584" cy="1484475"/>
          </a:xfrm>
          <a:prstGeom prst="line">
            <a:avLst/>
          </a:prstGeom>
          <a:ln w="50800" cap="rnd">
            <a:solidFill>
              <a:schemeClr val="bg1"/>
            </a:solidFill>
            <a:prstDash val="sysDot"/>
          </a:ln>
          <a:effectLst>
            <a:glow rad="63500">
              <a:srgbClr val="000000">
                <a:alpha val="10980"/>
              </a:srgbClr>
            </a:glow>
          </a:effectLst>
        </p:spPr>
        <p:style>
          <a:lnRef idx="1">
            <a:schemeClr val="accent1"/>
          </a:lnRef>
          <a:fillRef idx="0">
            <a:schemeClr val="accent1"/>
          </a:fillRef>
          <a:effectRef idx="0">
            <a:schemeClr val="accent1"/>
          </a:effectRef>
          <a:fontRef idx="minor">
            <a:schemeClr val="tx1"/>
          </a:fontRef>
        </p:style>
      </p:cxnSp>
      <p:pic>
        <p:nvPicPr>
          <p:cNvPr id="108" name="Picture 2" descr="C:\Program Files\Microsoft Resource DVD Artwork\DVD_ART\Artwork_Imagery\HARDWARE_IMAGERY\Illustration - Misc Hardware\XML Icons\router logical.png"/>
          <p:cNvPicPr>
            <a:picLocks noChangeAspect="1" noChangeArrowheads="1"/>
          </p:cNvPicPr>
          <p:nvPr/>
        </p:nvPicPr>
        <p:blipFill>
          <a:blip r:embed="rId10"/>
          <a:srcRect/>
          <a:stretch>
            <a:fillRect/>
          </a:stretch>
        </p:blipFill>
        <p:spPr bwMode="auto">
          <a:xfrm>
            <a:off x="6169587" y="2938388"/>
            <a:ext cx="211710" cy="157047"/>
          </a:xfrm>
          <a:prstGeom prst="rect">
            <a:avLst/>
          </a:prstGeom>
          <a:noFill/>
          <a:ln w="9525">
            <a:noFill/>
            <a:miter lim="800000"/>
            <a:headEnd/>
            <a:tailEnd/>
          </a:ln>
        </p:spPr>
      </p:pic>
      <p:pic>
        <p:nvPicPr>
          <p:cNvPr id="109" name="Picture 3"/>
          <p:cNvPicPr>
            <a:picLocks noChangeAspect="1" noChangeArrowheads="1"/>
          </p:cNvPicPr>
          <p:nvPr/>
        </p:nvPicPr>
        <p:blipFill>
          <a:blip r:embed="rId11"/>
          <a:srcRect r="47540"/>
          <a:stretch>
            <a:fillRect/>
          </a:stretch>
        </p:blipFill>
        <p:spPr bwMode="auto">
          <a:xfrm>
            <a:off x="6754455" y="1485909"/>
            <a:ext cx="2389545" cy="325200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09"/>
                                        </p:tgtEl>
                                      </p:cBhvr>
                                    </p:animEffect>
                                    <p:set>
                                      <p:cBhvr>
                                        <p:cTn id="7" dur="1" fill="hold">
                                          <p:stCondLst>
                                            <p:cond delay="999"/>
                                          </p:stCondLst>
                                        </p:cTn>
                                        <p:tgtEl>
                                          <p:spTgt spid="109"/>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1000" fill="hold"/>
                                        <p:tgtEl>
                                          <p:spTgt spid="70"/>
                                        </p:tgtEl>
                                      </p:cBhvr>
                                      <p:by x="160000" y="160000"/>
                                    </p:animScale>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0"/>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childTnLst>
                                </p:cTn>
                              </p:par>
                              <p:par>
                                <p:cTn id="19" presetID="10"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fade">
                                      <p:cBhvr>
                                        <p:cTn id="21" dur="1000"/>
                                        <p:tgtEl>
                                          <p:spTgt spid="108"/>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10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1000"/>
                                        <p:tgtEl>
                                          <p:spTgt spid="7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1000"/>
                                        <p:tgtEl>
                                          <p:spTgt spid="73"/>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1000"/>
                                        <p:tgtEl>
                                          <p:spTgt spid="86"/>
                                        </p:tgtEl>
                                      </p:cBhvr>
                                    </p:animEffect>
                                  </p:childTnLst>
                                </p:cTn>
                              </p:par>
                              <p:par>
                                <p:cTn id="43" presetID="10"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1000"/>
                                        <p:tgtEl>
                                          <p:spTgt spid="87"/>
                                        </p:tgtEl>
                                      </p:cBhvr>
                                    </p:animEffec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1000"/>
                                        <p:tgtEl>
                                          <p:spTgt spid="9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fade">
                                      <p:cBhvr>
                                        <p:cTn id="54" dur="1000"/>
                                        <p:tgtEl>
                                          <p:spTgt spid="9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1000"/>
                                        <p:tgtEl>
                                          <p:spTgt spid="93"/>
                                        </p:tgtEl>
                                      </p:cBhvr>
                                    </p:animEffect>
                                  </p:childTnLst>
                                </p:cTn>
                              </p:par>
                              <p:par>
                                <p:cTn id="58" presetID="10" presetClass="entr" presetSubtype="0" fill="hold" nodeType="with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1000"/>
                                        <p:tgtEl>
                                          <p:spTgt spid="100"/>
                                        </p:tgtEl>
                                      </p:cBhvr>
                                    </p:animEffect>
                                  </p:childTnLst>
                                </p:cTn>
                              </p:par>
                              <p:par>
                                <p:cTn id="61" presetID="10" presetClass="entr" presetSubtype="0" fill="hold"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500"/>
                                        <p:tgtEl>
                                          <p:spTgt spid="101"/>
                                        </p:tgtEl>
                                      </p:cBhvr>
                                    </p:animEffect>
                                  </p:childTnLst>
                                </p:cTn>
                              </p:par>
                            </p:childTnLst>
                          </p:cTn>
                        </p:par>
                        <p:par>
                          <p:cTn id="64" fill="hold">
                            <p:stCondLst>
                              <p:cond delay="2000"/>
                            </p:stCondLst>
                            <p:childTnLst>
                              <p:par>
                                <p:cTn id="65" presetID="22" presetClass="entr" presetSubtype="1"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wipe(up)">
                                      <p:cBhvr>
                                        <p:cTn id="67" dur="500"/>
                                        <p:tgtEl>
                                          <p:spTgt spid="107"/>
                                        </p:tgtEl>
                                      </p:cBhvr>
                                    </p:animEffect>
                                  </p:childTnLst>
                                </p:cTn>
                              </p:par>
                              <p:par>
                                <p:cTn id="68" presetID="10" presetClass="entr" presetSubtype="0" fill="hold" nodeType="with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fade">
                                      <p:cBhvr>
                                        <p:cTn id="70" dur="500"/>
                                        <p:tgtEl>
                                          <p:spTgt spid="106"/>
                                        </p:tgtEl>
                                      </p:cBhvr>
                                    </p:animEffect>
                                  </p:childTnLst>
                                </p:cTn>
                              </p:par>
                            </p:childTnLst>
                          </p:cTn>
                        </p:par>
                        <p:par>
                          <p:cTn id="71" fill="hold">
                            <p:stCondLst>
                              <p:cond delay="2500"/>
                            </p:stCondLst>
                            <p:childTnLst>
                              <p:par>
                                <p:cTn id="72" presetID="22" presetClass="entr" presetSubtype="8" fill="hold" nodeType="after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wipe(left)">
                                      <p:cBhvr>
                                        <p:cTn id="74" dur="500"/>
                                        <p:tgtEl>
                                          <p:spTgt spid="105"/>
                                        </p:tgtEl>
                                      </p:cBhvr>
                                    </p:animEffect>
                                  </p:childTnLst>
                                </p:cTn>
                              </p:par>
                            </p:childTnLst>
                          </p:cTn>
                        </p:par>
                        <p:par>
                          <p:cTn id="75" fill="hold">
                            <p:stCondLst>
                              <p:cond delay="3000"/>
                            </p:stCondLst>
                            <p:childTnLst>
                              <p:par>
                                <p:cTn id="76" presetID="22" presetClass="entr" presetSubtype="8" fill="hold" nodeType="after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wipe(left)">
                                      <p:cBhvr>
                                        <p:cTn id="78" dur="500"/>
                                        <p:tgtEl>
                                          <p:spTgt spid="97"/>
                                        </p:tgtEl>
                                      </p:cBhvr>
                                    </p:animEffect>
                                  </p:childTnLst>
                                </p:cTn>
                              </p:par>
                              <p:par>
                                <p:cTn id="79" presetID="10" presetClass="entr" presetSubtype="0" fill="hold" nodeType="with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fade">
                                      <p:cBhvr>
                                        <p:cTn id="81" dur="500"/>
                                        <p:tgtEl>
                                          <p:spTgt spid="102"/>
                                        </p:tgtEl>
                                      </p:cBhvr>
                                    </p:animEffect>
                                  </p:childTnLst>
                                </p:cTn>
                              </p:par>
                            </p:childTnLst>
                          </p:cTn>
                        </p:par>
                        <p:par>
                          <p:cTn id="82" fill="hold">
                            <p:stCondLst>
                              <p:cond delay="3500"/>
                            </p:stCondLst>
                            <p:childTnLst>
                              <p:par>
                                <p:cTn id="83" presetID="22" presetClass="entr" presetSubtype="8" fill="hold" nodeType="after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wipe(left)">
                                      <p:cBhvr>
                                        <p:cTn id="85" dur="500"/>
                                        <p:tgtEl>
                                          <p:spTgt spid="96"/>
                                        </p:tgtEl>
                                      </p:cBhvr>
                                    </p:animEffect>
                                  </p:childTnLst>
                                </p:cTn>
                              </p:par>
                              <p:par>
                                <p:cTn id="86" presetID="10" presetClass="entr" presetSubtype="0" fill="hold"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500"/>
                                        <p:tgtEl>
                                          <p:spTgt spid="104"/>
                                        </p:tgtEl>
                                      </p:cBhvr>
                                    </p:animEffect>
                                  </p:childTnLst>
                                </p:cTn>
                              </p:par>
                              <p:par>
                                <p:cTn id="89" presetID="10" presetClass="entr" presetSubtype="0"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childTnLst>
                                </p:cTn>
                              </p:par>
                            </p:childTnLst>
                          </p:cTn>
                        </p:par>
                        <p:par>
                          <p:cTn id="92" fill="hold">
                            <p:stCondLst>
                              <p:cond delay="4500"/>
                            </p:stCondLst>
                            <p:childTnLst>
                              <p:par>
                                <p:cTn id="93" presetID="22" presetClass="entr" presetSubtype="8"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wipe(left)">
                                      <p:cBhvr>
                                        <p:cTn id="95" dur="500"/>
                                        <p:tgtEl>
                                          <p:spTgt spid="95"/>
                                        </p:tgtEl>
                                      </p:cBhvr>
                                    </p:animEffect>
                                  </p:childTnLst>
                                </p:cTn>
                              </p:par>
                              <p:par>
                                <p:cTn id="96" presetID="10" presetClass="entr" presetSubtype="0" fill="hold" nodeType="withEffect">
                                  <p:stCondLst>
                                    <p:cond delay="0"/>
                                  </p:stCondLst>
                                  <p:childTnLst>
                                    <p:set>
                                      <p:cBhvr>
                                        <p:cTn id="97" dur="1" fill="hold">
                                          <p:stCondLst>
                                            <p:cond delay="0"/>
                                          </p:stCondLst>
                                        </p:cTn>
                                        <p:tgtEl>
                                          <p:spTgt spid="103"/>
                                        </p:tgtEl>
                                        <p:attrNameLst>
                                          <p:attrName>style.visibility</p:attrName>
                                        </p:attrNameLst>
                                      </p:cBhvr>
                                      <p:to>
                                        <p:strVal val="visible"/>
                                      </p:to>
                                    </p:set>
                                    <p:animEffect transition="in" filter="fade">
                                      <p:cBhvr>
                                        <p:cTn id="98" dur="500"/>
                                        <p:tgtEl>
                                          <p:spTgt spid="103"/>
                                        </p:tgtEl>
                                      </p:cBhvr>
                                    </p:animEffect>
                                  </p:childTnLst>
                                </p:cTn>
                              </p:par>
                              <p:par>
                                <p:cTn id="99" presetID="10" presetClass="entr" presetSubtype="0" fill="hold" nodeType="withEffect">
                                  <p:stCondLst>
                                    <p:cond delay="0"/>
                                  </p:stCondLst>
                                  <p:childTnLst>
                                    <p:set>
                                      <p:cBhvr>
                                        <p:cTn id="100" dur="1" fill="hold">
                                          <p:stCondLst>
                                            <p:cond delay="0"/>
                                          </p:stCondLst>
                                        </p:cTn>
                                        <p:tgtEl>
                                          <p:spTgt spid="98"/>
                                        </p:tgtEl>
                                        <p:attrNameLst>
                                          <p:attrName>style.visibility</p:attrName>
                                        </p:attrNameLst>
                                      </p:cBhvr>
                                      <p:to>
                                        <p:strVal val="visible"/>
                                      </p:to>
                                    </p:set>
                                    <p:animEffect transition="in" filter="fade">
                                      <p:cBhvr>
                                        <p:cTn id="101"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91" grpId="0"/>
      <p:bldP spid="92" grpId="0"/>
      <p:bldP spid="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4"/>
            <a:ext cx="8382000" cy="997196"/>
          </a:xfrm>
        </p:spPr>
        <p:txBody>
          <a:bodyPr/>
          <a:lstStyle/>
          <a:p>
            <a:r>
              <a:rPr lang="en-US" dirty="0" smtClean="0"/>
              <a:t>Configuration Compliance</a:t>
            </a:r>
            <a:br>
              <a:rPr lang="en-US" dirty="0" smtClean="0"/>
            </a:br>
            <a:r>
              <a:rPr sz="2300" smtClean="0">
                <a:solidFill>
                  <a:srgbClr val="5082B9"/>
                </a:solidFill>
              </a:rPr>
              <a:t> Assess systems compliance against established configuration baselines </a:t>
            </a:r>
            <a:endParaRPr lang="en-US" dirty="0"/>
          </a:p>
        </p:txBody>
      </p:sp>
      <p:sp>
        <p:nvSpPr>
          <p:cNvPr id="14" name="Freeform 5"/>
          <p:cNvSpPr>
            <a:spLocks noEditPoints="1"/>
          </p:cNvSpPr>
          <p:nvPr/>
        </p:nvSpPr>
        <p:spPr bwMode="auto">
          <a:xfrm>
            <a:off x="219555" y="1423687"/>
            <a:ext cx="8693014" cy="5052350"/>
          </a:xfrm>
          <a:prstGeom prst="roundRect">
            <a:avLst>
              <a:gd name="adj" fmla="val 447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Rounded Rectangle 14"/>
          <p:cNvSpPr/>
          <p:nvPr/>
        </p:nvSpPr>
        <p:spPr>
          <a:xfrm>
            <a:off x="287806" y="1542327"/>
            <a:ext cx="4545451" cy="1316736"/>
          </a:xfrm>
          <a:prstGeom prst="roundRect">
            <a:avLst>
              <a:gd name="adj" fmla="val 0"/>
            </a:avLst>
          </a:prstGeom>
          <a:gradFill flip="none" rotWithShape="1">
            <a:gsLst>
              <a:gs pos="0">
                <a:schemeClr val="accent3">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6" name="Rectangle 15"/>
          <p:cNvSpPr/>
          <p:nvPr/>
        </p:nvSpPr>
        <p:spPr>
          <a:xfrm>
            <a:off x="1789044" y="1542327"/>
            <a:ext cx="5877280" cy="1319116"/>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8" name="Rounded Rectangle 17"/>
          <p:cNvSpPr/>
          <p:nvPr/>
        </p:nvSpPr>
        <p:spPr>
          <a:xfrm>
            <a:off x="290794" y="2887833"/>
            <a:ext cx="4083175" cy="2226428"/>
          </a:xfrm>
          <a:prstGeom prst="roundRect">
            <a:avLst>
              <a:gd name="adj" fmla="val 0"/>
            </a:avLst>
          </a:prstGeom>
          <a:gradFill flip="none" rotWithShape="1">
            <a:gsLst>
              <a:gs pos="0">
                <a:schemeClr val="accent1">
                  <a:lumMod val="50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19" name="Rectangle 6"/>
          <p:cNvSpPr txBox="1">
            <a:spLocks noChangeArrowheads="1"/>
          </p:cNvSpPr>
          <p:nvPr/>
        </p:nvSpPr>
        <p:spPr>
          <a:xfrm>
            <a:off x="2000012" y="1597795"/>
            <a:ext cx="3659643" cy="121033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err="1" smtClean="0">
                <a:solidFill>
                  <a:schemeClr val="bg1"/>
                </a:solidFill>
              </a:rPr>
              <a:t>Misconfigured</a:t>
            </a:r>
            <a:r>
              <a:rPr lang="en-US" altLang="ja-JP" sz="1500" spc="-60" dirty="0" smtClean="0">
                <a:solidFill>
                  <a:schemeClr val="bg1"/>
                </a:solidFill>
              </a:rPr>
              <a:t> desktops represent compliance and security risks</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Desktop configuration drift (settings changes, account permissions, etc.) from multiple administrators changing policies</a:t>
            </a:r>
          </a:p>
        </p:txBody>
      </p:sp>
      <p:sp>
        <p:nvSpPr>
          <p:cNvPr id="20" name="Pentagon 19"/>
          <p:cNvSpPr/>
          <p:nvPr/>
        </p:nvSpPr>
        <p:spPr>
          <a:xfrm>
            <a:off x="371127" y="1714969"/>
            <a:ext cx="1467612" cy="844242"/>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Challenges Addressed</a:t>
            </a:r>
          </a:p>
        </p:txBody>
      </p:sp>
      <p:sp>
        <p:nvSpPr>
          <p:cNvPr id="31" name="Rectangle 30"/>
          <p:cNvSpPr/>
          <p:nvPr/>
        </p:nvSpPr>
        <p:spPr>
          <a:xfrm>
            <a:off x="1789044" y="2887833"/>
            <a:ext cx="5877280" cy="2109469"/>
          </a:xfrm>
          <a:prstGeom prst="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2" name="Pentagon 31"/>
          <p:cNvSpPr/>
          <p:nvPr/>
        </p:nvSpPr>
        <p:spPr>
          <a:xfrm>
            <a:off x="371127" y="3117281"/>
            <a:ext cx="1476924" cy="1656737"/>
          </a:xfrm>
          <a:prstGeom prst="homePlate">
            <a:avLst/>
          </a:prstGeom>
          <a:gradFill flip="none" rotWithShape="1">
            <a:gsLst>
              <a:gs pos="0">
                <a:schemeClr val="tx1">
                  <a:lumMod val="95000"/>
                  <a:lumOff val="5000"/>
                </a:schemeClr>
              </a:gs>
              <a:gs pos="50000">
                <a:schemeClr val="bg1">
                  <a:lumMod val="65000"/>
                  <a:alpha val="72000"/>
                </a:schemeClr>
              </a:gs>
              <a:gs pos="100000">
                <a:schemeClr val="bg1">
                  <a:lumMod val="65000"/>
                  <a:alpha val="73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pc="-110" dirty="0" smtClean="0">
                <a:solidFill>
                  <a:srgbClr val="FFFFFF"/>
                </a:solidFill>
                <a:latin typeface="+mj-lt"/>
              </a:rPr>
              <a:t>Key Capabilities</a:t>
            </a:r>
            <a:endParaRPr lang="en-US" altLang="zh-CN" spc="-110" dirty="0">
              <a:solidFill>
                <a:srgbClr val="FFFFFF"/>
              </a:solidFill>
              <a:latin typeface="+mj-lt"/>
            </a:endParaRPr>
          </a:p>
        </p:txBody>
      </p:sp>
      <p:sp>
        <p:nvSpPr>
          <p:cNvPr id="33" name="Rectangle 7"/>
          <p:cNvSpPr>
            <a:spLocks noChangeArrowheads="1"/>
          </p:cNvSpPr>
          <p:nvPr/>
        </p:nvSpPr>
        <p:spPr bwMode="auto">
          <a:xfrm>
            <a:off x="2000013" y="2993458"/>
            <a:ext cx="3187807" cy="179049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Create, maintain and report on configuration controls for your desktop environments</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Automate process for desired configuration management</a:t>
            </a: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endParaRPr lang="en-US" altLang="ja-JP" sz="800" spc="-60" dirty="0" smtClean="0">
              <a:solidFill>
                <a:schemeClr val="bg1"/>
              </a:solidFill>
            </a:endParaRPr>
          </a:p>
          <a:p>
            <a:pPr marL="173038" lvl="1" indent="-173038" fontAlgn="base">
              <a:lnSpc>
                <a:spcPct val="75000"/>
              </a:lnSpc>
              <a:spcBef>
                <a:spcPct val="20000"/>
              </a:spcBef>
              <a:spcAft>
                <a:spcPct val="20000"/>
              </a:spcAft>
              <a:buClr>
                <a:schemeClr val="bg1"/>
              </a:buClr>
              <a:buSzPct val="135000"/>
              <a:buFont typeface="Arial" pitchFamily="34" charset="0"/>
              <a:buChar char="•"/>
              <a:tabLst>
                <a:tab pos="173038" algn="l"/>
              </a:tabLst>
              <a:defRPr/>
            </a:pPr>
            <a:r>
              <a:rPr lang="en-US" altLang="ja-JP" sz="1500" spc="-60" dirty="0" smtClean="0">
                <a:solidFill>
                  <a:schemeClr val="bg1"/>
                </a:solidFill>
              </a:rPr>
              <a:t>Utilize best practices built directly into the solution</a:t>
            </a:r>
          </a:p>
        </p:txBody>
      </p:sp>
      <p:sp>
        <p:nvSpPr>
          <p:cNvPr id="35" name="Rounded Rectangle 34"/>
          <p:cNvSpPr/>
          <p:nvPr/>
        </p:nvSpPr>
        <p:spPr>
          <a:xfrm rot="10800000">
            <a:off x="283322" y="4922874"/>
            <a:ext cx="8591736" cy="1497728"/>
          </a:xfrm>
          <a:prstGeom prst="roundRect">
            <a:avLst>
              <a:gd name="adj" fmla="val 991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16200000" scaled="1"/>
            <a:tileRect/>
          </a:gradFill>
          <a:ln w="19050" cap="flat" cmpd="thickThin" algn="ctr">
            <a:noFill/>
            <a:prstDash val="solid"/>
          </a:ln>
          <a:effectLst/>
        </p:spPr>
      </p:sp>
      <p:sp>
        <p:nvSpPr>
          <p:cNvPr id="36" name="Rectangle 8"/>
          <p:cNvSpPr>
            <a:spLocks noChangeArrowheads="1"/>
          </p:cNvSpPr>
          <p:nvPr/>
        </p:nvSpPr>
        <p:spPr bwMode="auto">
          <a:xfrm>
            <a:off x="2580640" y="5254485"/>
            <a:ext cx="6106160" cy="1351139"/>
          </a:xfrm>
          <a:prstGeom prst="rect">
            <a:avLst/>
          </a:prstGeom>
          <a:noFill/>
          <a:ln w="9525">
            <a:noFill/>
            <a:miter lim="800000"/>
            <a:headEnd/>
            <a:tailEnd/>
          </a:ln>
        </p:spPr>
        <p:txBody>
          <a:bodyPr wrap="square" lIns="109728" tIns="54864" rIns="109728" bIns="54864" anchor="ctr">
            <a:spAutoFit/>
          </a:bodyPr>
          <a:lstStyle/>
          <a:p>
            <a:pPr defTabSz="1096963" eaLnBrk="0" fontAlgn="base" hangingPunct="0">
              <a:lnSpc>
                <a:spcPct val="75000"/>
              </a:lnSpc>
              <a:spcBef>
                <a:spcPct val="20000"/>
              </a:spcBef>
              <a:spcAft>
                <a:spcPct val="20000"/>
              </a:spcAft>
              <a:buSzPct val="135000"/>
            </a:pPr>
            <a:r>
              <a:rPr lang="en-US" altLang="ja-JP" sz="1600" i="1" spc="-100" dirty="0" smtClean="0">
                <a:solidFill>
                  <a:schemeClr val="accent1"/>
                </a:solidFill>
                <a:latin typeface="+mj-lt"/>
                <a:ea typeface="ＭＳ Ｐゴシック" pitchFamily="34" charset="-128"/>
              </a:rPr>
              <a:t>“We’ll have our first-ever 100 percent compliance and lock-down, which translates into greater reliability and availability, better helpdesk operations, and faster and smoother updates and deployments, because we’ll be building on up-to-date, same-state servers, workstations, and devices.” </a:t>
            </a:r>
          </a:p>
          <a:p>
            <a:pPr algn="r" defTabSz="1096963" eaLnBrk="0" fontAlgn="base" hangingPunct="0">
              <a:lnSpc>
                <a:spcPct val="75000"/>
              </a:lnSpc>
              <a:spcBef>
                <a:spcPct val="20000"/>
              </a:spcBef>
              <a:spcAft>
                <a:spcPct val="20000"/>
              </a:spcAft>
              <a:buSzPct val="135000"/>
            </a:pPr>
            <a:r>
              <a:rPr lang="en-US" altLang="ja-JP" sz="1400" i="1" spc="-100" dirty="0" smtClean="0">
                <a:solidFill>
                  <a:schemeClr val="bg1"/>
                </a:solidFill>
                <a:latin typeface="Segoe" pitchFamily="34" charset="0"/>
                <a:ea typeface="ＭＳ Ｐゴシック" pitchFamily="34" charset="-128"/>
              </a:rPr>
              <a:t>- Richard Page, IT Project Manager, Shoprite</a:t>
            </a:r>
          </a:p>
          <a:p>
            <a:pPr algn="r" defTabSz="1096963" eaLnBrk="0" fontAlgn="base" hangingPunct="0">
              <a:lnSpc>
                <a:spcPct val="75000"/>
              </a:lnSpc>
              <a:spcBef>
                <a:spcPct val="20000"/>
              </a:spcBef>
              <a:spcAft>
                <a:spcPct val="20000"/>
              </a:spcAft>
              <a:buSzPct val="135000"/>
            </a:pPr>
            <a:endParaRPr lang="en-US" altLang="ja-JP" sz="1400" i="1" spc="-100" dirty="0" smtClean="0">
              <a:solidFill>
                <a:schemeClr val="bg1"/>
              </a:solidFill>
              <a:latin typeface="Segoe" pitchFamily="34" charset="0"/>
              <a:ea typeface="ＭＳ Ｐゴシック" pitchFamily="34" charset="-128"/>
            </a:endParaRPr>
          </a:p>
        </p:txBody>
      </p:sp>
      <p:sp>
        <p:nvSpPr>
          <p:cNvPr id="37" name="Rectangle 36"/>
          <p:cNvSpPr/>
          <p:nvPr/>
        </p:nvSpPr>
        <p:spPr bwMode="auto">
          <a:xfrm>
            <a:off x="382773" y="5355770"/>
            <a:ext cx="1860697" cy="68876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17" name="Picture 2" descr="Home Page">
            <a:hlinkClick r:id="rId3"/>
          </p:cNvPr>
          <p:cNvPicPr>
            <a:picLocks noChangeAspect="1" noChangeArrowheads="1"/>
          </p:cNvPicPr>
          <p:nvPr/>
        </p:nvPicPr>
        <p:blipFill>
          <a:blip r:embed="rId4"/>
          <a:srcRect/>
          <a:stretch>
            <a:fillRect/>
          </a:stretch>
        </p:blipFill>
        <p:spPr bwMode="auto">
          <a:xfrm>
            <a:off x="491891" y="5578577"/>
            <a:ext cx="1633792" cy="271316"/>
          </a:xfrm>
          <a:prstGeom prst="rect">
            <a:avLst/>
          </a:prstGeom>
          <a:noFill/>
        </p:spPr>
      </p:pic>
      <p:pic>
        <p:nvPicPr>
          <p:cNvPr id="21" name="Picture 2"/>
          <p:cNvPicPr>
            <a:picLocks noChangeAspect="1" noChangeArrowheads="1"/>
          </p:cNvPicPr>
          <p:nvPr/>
        </p:nvPicPr>
        <p:blipFill>
          <a:blip r:embed="rId5"/>
          <a:srcRect/>
          <a:stretch>
            <a:fillRect/>
          </a:stretch>
        </p:blipFill>
        <p:spPr bwMode="auto">
          <a:xfrm>
            <a:off x="5232111" y="1645742"/>
            <a:ext cx="3496045" cy="2685038"/>
          </a:xfrm>
          <a:prstGeom prst="rect">
            <a:avLst/>
          </a:prstGeom>
          <a:noFill/>
          <a:ln>
            <a:solidFill>
              <a:schemeClr val="bg2"/>
            </a:solidFill>
          </a:ln>
          <a:effectLst>
            <a:reflection blurRad="6350" stA="52000" endA="300" endPos="35000" dir="5400000" sy="-100000" algn="bl" rotWithShape="0"/>
          </a:effectLst>
          <a:scene3d>
            <a:camera prst="perspectiveContrastingLeftFacing">
              <a:rot lat="623785" lon="1800000" rev="21386789"/>
            </a:camera>
            <a:lightRig rig="threePt" dir="t"/>
          </a:scene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63538" y="225425"/>
            <a:ext cx="8413750" cy="927946"/>
          </a:xfrm>
        </p:spPr>
        <p:txBody>
          <a:bodyPr/>
          <a:lstStyle/>
          <a:p>
            <a:pPr lvl="0"/>
            <a:r>
              <a:rPr lang="en-US" sz="4400" dirty="0" smtClean="0"/>
              <a:t>Desktop Management Futures</a:t>
            </a:r>
            <a:br>
              <a:rPr lang="en-US" sz="4400" dirty="0" smtClean="0"/>
            </a:br>
            <a:r>
              <a:rPr lang="en-US" sz="2300" dirty="0" smtClean="0">
                <a:solidFill>
                  <a:srgbClr val="5082B9"/>
                </a:solidFill>
              </a:rPr>
              <a:t>N</a:t>
            </a:r>
            <a:r>
              <a:rPr sz="2300" smtClean="0">
                <a:solidFill>
                  <a:srgbClr val="5082B9"/>
                </a:solidFill>
              </a:rPr>
              <a:t>ext 18 months</a:t>
            </a:r>
            <a:endParaRPr sz="2300" dirty="0">
              <a:solidFill>
                <a:srgbClr val="5082B9"/>
              </a:solidFill>
            </a:endParaRPr>
          </a:p>
        </p:txBody>
      </p:sp>
      <p:sp>
        <p:nvSpPr>
          <p:cNvPr id="26" name="&quot;GLASS&quot;; White to Transparent Linear; Shadow; 1pt stroke;"/>
          <p:cNvSpPr/>
          <p:nvPr/>
        </p:nvSpPr>
        <p:spPr bwMode="auto">
          <a:xfrm>
            <a:off x="161364" y="1338423"/>
            <a:ext cx="8888506" cy="5158070"/>
          </a:xfrm>
          <a:prstGeom prst="roundRect">
            <a:avLst>
              <a:gd name="adj" fmla="val 0"/>
            </a:avLst>
          </a:prstGeom>
          <a:gradFill flip="none" rotWithShape="1">
            <a:gsLst>
              <a:gs pos="0">
                <a:srgbClr val="000000">
                  <a:lumMod val="95000"/>
                  <a:lumOff val="5000"/>
                </a:srgb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altLang="zh-CN" b="1" dirty="0" smtClean="0">
              <a:solidFill>
                <a:srgbClr val="FFFFFF"/>
              </a:solidFill>
              <a:latin typeface="Segoe"/>
            </a:endParaRPr>
          </a:p>
        </p:txBody>
      </p:sp>
      <p:sp>
        <p:nvSpPr>
          <p:cNvPr id="27" name="&quot;GLASS&quot;; White to Transparent Linear; Shadow; 1pt stroke;"/>
          <p:cNvSpPr/>
          <p:nvPr/>
        </p:nvSpPr>
        <p:spPr bwMode="auto">
          <a:xfrm>
            <a:off x="251811" y="1441747"/>
            <a:ext cx="2871400" cy="4948419"/>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rgbClr val="FFFFFF"/>
              </a:solidFill>
              <a:latin typeface="Segoe"/>
            </a:endParaRPr>
          </a:p>
        </p:txBody>
      </p:sp>
      <p:sp>
        <p:nvSpPr>
          <p:cNvPr id="28" name="Rectangle 8"/>
          <p:cNvSpPr>
            <a:spLocks noChangeArrowheads="1"/>
          </p:cNvSpPr>
          <p:nvPr/>
        </p:nvSpPr>
        <p:spPr bwMode="auto">
          <a:xfrm>
            <a:off x="310854" y="3903158"/>
            <a:ext cx="2646101" cy="1498868"/>
          </a:xfrm>
          <a:prstGeom prst="rect">
            <a:avLst/>
          </a:prstGeom>
          <a:noFill/>
          <a:ln w="9525">
            <a:noFill/>
            <a:miter lim="800000"/>
            <a:headEnd/>
            <a:tailEnd/>
          </a:ln>
          <a:effectLst/>
        </p:spPr>
        <p:txBody>
          <a:bodyPr wrap="square" lIns="76197" tIns="38098" rIns="76197" bIns="38098" anchor="ctr">
            <a:spAutoFit/>
          </a:bodyPr>
          <a:lstStyle/>
          <a:p>
            <a:pPr marL="228600" lvl="1" indent="-228600" defTabSz="922975">
              <a:lnSpc>
                <a:spcPct val="90000"/>
              </a:lnSpc>
              <a:spcBef>
                <a:spcPct val="30000"/>
              </a:spcBef>
              <a:buClr>
                <a:schemeClr val="tx2"/>
              </a:buClr>
              <a:buSzPct val="85000"/>
              <a:buBlip>
                <a:blip r:embed="rId3"/>
              </a:buBlip>
              <a:tabLst>
                <a:tab pos="1371600" algn="l"/>
              </a:tabLst>
              <a:defRPr/>
            </a:pPr>
            <a:r>
              <a:rPr lang="en-US" sz="1400" kern="0" dirty="0" smtClean="0">
                <a:solidFill>
                  <a:schemeClr val="bg1"/>
                </a:solidFill>
                <a:effectLst>
                  <a:outerShdw blurRad="38100" dist="38100" dir="2700000" algn="tl">
                    <a:srgbClr val="000000">
                      <a:alpha val="43137"/>
                    </a:srgbClr>
                  </a:outerShdw>
                </a:effectLst>
              </a:rPr>
              <a:t>Application Virtualization* integration into Configuration Manager</a:t>
            </a:r>
          </a:p>
          <a:p>
            <a:pPr marL="228600" lvl="1" indent="-228600" defTabSz="922975">
              <a:lnSpc>
                <a:spcPct val="90000"/>
              </a:lnSpc>
              <a:spcBef>
                <a:spcPct val="30000"/>
              </a:spcBef>
              <a:buClr>
                <a:schemeClr val="tx2"/>
              </a:buClr>
              <a:buSzPct val="85000"/>
              <a:buBlip>
                <a:blip r:embed="rId3"/>
              </a:buBlip>
              <a:tabLst>
                <a:tab pos="1371600" algn="l"/>
              </a:tabLst>
              <a:defRPr/>
            </a:pPr>
            <a:r>
              <a:rPr lang="en-US" sz="1400" kern="0" dirty="0" smtClean="0">
                <a:solidFill>
                  <a:schemeClr val="bg1"/>
                </a:solidFill>
                <a:effectLst>
                  <a:outerShdw blurRad="38100" dist="38100" dir="2700000" algn="tl">
                    <a:srgbClr val="000000">
                      <a:alpha val="43137"/>
                    </a:srgbClr>
                  </a:outerShdw>
                </a:effectLst>
              </a:rPr>
              <a:t>Enterprise Desktop Virtualization* – central management of virtual OS and applications</a:t>
            </a:r>
          </a:p>
        </p:txBody>
      </p:sp>
      <p:sp>
        <p:nvSpPr>
          <p:cNvPr id="29" name="Rectangle 28"/>
          <p:cNvSpPr/>
          <p:nvPr/>
        </p:nvSpPr>
        <p:spPr bwMode="auto">
          <a:xfrm>
            <a:off x="297406" y="1500517"/>
            <a:ext cx="2766428" cy="2294466"/>
          </a:xfrm>
          <a:prstGeom prst="rect">
            <a:avLst/>
          </a:pr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0" name="Rectangle 29"/>
          <p:cNvSpPr/>
          <p:nvPr/>
        </p:nvSpPr>
        <p:spPr bwMode="auto">
          <a:xfrm>
            <a:off x="297405" y="1500517"/>
            <a:ext cx="2770632"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1" name="Rectangle 30"/>
          <p:cNvSpPr/>
          <p:nvPr/>
        </p:nvSpPr>
        <p:spPr>
          <a:xfrm>
            <a:off x="264225" y="1526477"/>
            <a:ext cx="2752106" cy="923330"/>
          </a:xfrm>
          <a:prstGeom prst="rect">
            <a:avLst/>
          </a:prstGeom>
        </p:spPr>
        <p:txBody>
          <a:bodyPr wrap="square">
            <a:spAutoFit/>
          </a:bodyPr>
          <a:lstStyle/>
          <a:p>
            <a:pPr algn="ctr" defTabSz="1096963">
              <a:lnSpc>
                <a:spcPct val="90000"/>
              </a:lnSpc>
              <a:defRPr/>
            </a:pPr>
            <a:r>
              <a:rPr lang="en-US" altLang="zh-CN" sz="2000" dirty="0" smtClean="0">
                <a:solidFill>
                  <a:srgbClr val="FFFFFF"/>
                </a:solidFill>
                <a:effectLst>
                  <a:outerShdw blurRad="38100" dist="38100" dir="2700000" algn="tl">
                    <a:srgbClr val="000000">
                      <a:alpha val="43137"/>
                    </a:srgbClr>
                  </a:outerShdw>
                </a:effectLst>
                <a:latin typeface="Segoe" pitchFamily="34" charset="0"/>
              </a:rPr>
              <a:t>Streamlined Application and Desktop Delivery</a:t>
            </a:r>
          </a:p>
        </p:txBody>
      </p:sp>
      <p:sp>
        <p:nvSpPr>
          <p:cNvPr id="41" name="&quot;GLASS&quot;; White to Transparent Linear; Shadow; 1pt stroke;"/>
          <p:cNvSpPr/>
          <p:nvPr/>
        </p:nvSpPr>
        <p:spPr bwMode="auto">
          <a:xfrm>
            <a:off x="3185019" y="1441747"/>
            <a:ext cx="2871400" cy="4948419"/>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rgbClr val="FFFFFF"/>
              </a:solidFill>
              <a:latin typeface="Segoe"/>
            </a:endParaRPr>
          </a:p>
        </p:txBody>
      </p:sp>
      <p:sp>
        <p:nvSpPr>
          <p:cNvPr id="42" name="Rectangle 8"/>
          <p:cNvSpPr>
            <a:spLocks noChangeArrowheads="1"/>
          </p:cNvSpPr>
          <p:nvPr/>
        </p:nvSpPr>
        <p:spPr bwMode="auto">
          <a:xfrm>
            <a:off x="3244062" y="3903158"/>
            <a:ext cx="2646101" cy="2403731"/>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3"/>
              </a:buBlip>
              <a:tabLst>
                <a:tab pos="1371600" algn="l"/>
              </a:tabLst>
              <a:defRPr/>
            </a:pPr>
            <a:r>
              <a:rPr lang="en-US" sz="1400" kern="0" dirty="0" smtClean="0">
                <a:solidFill>
                  <a:schemeClr val="bg1"/>
                </a:solidFill>
                <a:effectLst>
                  <a:outerShdw blurRad="38100" dist="38100" dir="2700000" algn="tl">
                    <a:srgbClr val="000000">
                      <a:alpha val="43137"/>
                    </a:srgbClr>
                  </a:outerShdw>
                </a:effectLst>
              </a:rPr>
              <a:t>Desktop Error Monitoring* - Custom Reporting</a:t>
            </a:r>
          </a:p>
          <a:p>
            <a:pPr marL="228600" indent="-228600" defTabSz="922975">
              <a:lnSpc>
                <a:spcPct val="90000"/>
              </a:lnSpc>
              <a:spcBef>
                <a:spcPct val="30000"/>
              </a:spcBef>
              <a:buClr>
                <a:schemeClr val="tx2"/>
              </a:buClr>
              <a:buSzPct val="85000"/>
              <a:buBlip>
                <a:blip r:embed="rId3"/>
              </a:buBlip>
              <a:tabLst>
                <a:tab pos="1371600" algn="l"/>
              </a:tabLst>
              <a:defRPr/>
            </a:pPr>
            <a:r>
              <a:rPr lang="en-US" sz="1400" kern="0" dirty="0" smtClean="0">
                <a:solidFill>
                  <a:schemeClr val="bg1"/>
                </a:solidFill>
                <a:effectLst>
                  <a:outerShdw blurRad="38100" dist="38100" dir="2700000" algn="tl">
                    <a:srgbClr val="000000">
                      <a:alpha val="43137"/>
                    </a:srgbClr>
                  </a:outerShdw>
                </a:effectLst>
              </a:rPr>
              <a:t>Diagnostics and Recovery Toolset* – including offline anti-malware diagnostics</a:t>
            </a:r>
          </a:p>
          <a:p>
            <a:pPr marL="228600" indent="-228600" defTabSz="922975">
              <a:lnSpc>
                <a:spcPct val="90000"/>
              </a:lnSpc>
              <a:spcBef>
                <a:spcPct val="30000"/>
              </a:spcBef>
              <a:buClr>
                <a:schemeClr val="tx2"/>
              </a:buClr>
              <a:buSzPct val="85000"/>
              <a:buBlip>
                <a:blip r:embed="rId3"/>
              </a:buBlip>
              <a:tabLst>
                <a:tab pos="1371600" algn="l"/>
              </a:tabLst>
              <a:defRPr/>
            </a:pPr>
            <a:r>
              <a:rPr lang="en-US" sz="1400" kern="0" dirty="0" smtClean="0">
                <a:solidFill>
                  <a:schemeClr val="bg1"/>
                </a:solidFill>
                <a:effectLst>
                  <a:outerShdw blurRad="38100" dist="38100" dir="2700000" algn="tl">
                    <a:srgbClr val="000000">
                      <a:alpha val="43137"/>
                    </a:srgbClr>
                  </a:outerShdw>
                </a:effectLst>
              </a:rPr>
              <a:t>Advanced Group Policy Management* – cross domains, fully scriptable</a:t>
            </a:r>
          </a:p>
          <a:p>
            <a:pPr marL="228600" indent="-228600" defTabSz="922975">
              <a:lnSpc>
                <a:spcPct val="90000"/>
              </a:lnSpc>
              <a:spcBef>
                <a:spcPct val="30000"/>
              </a:spcBef>
              <a:buClr>
                <a:schemeClr val="tx2"/>
              </a:buClr>
              <a:buSzPct val="85000"/>
              <a:buBlip>
                <a:blip r:embed="rId3"/>
              </a:buBlip>
              <a:tabLst>
                <a:tab pos="1371600" algn="l"/>
              </a:tabLst>
              <a:defRPr/>
            </a:pPr>
            <a:r>
              <a:rPr lang="en-US" sz="1400" kern="0" dirty="0" smtClean="0">
                <a:solidFill>
                  <a:schemeClr val="bg1"/>
                </a:solidFill>
                <a:effectLst>
                  <a:outerShdw blurRad="38100" dist="38100" dir="2700000" algn="tl">
                    <a:srgbClr val="000000">
                      <a:alpha val="43137"/>
                    </a:srgbClr>
                  </a:outerShdw>
                </a:effectLst>
              </a:rPr>
              <a:t>Full incident and problem  management through  Service Manager</a:t>
            </a:r>
          </a:p>
        </p:txBody>
      </p:sp>
      <p:sp>
        <p:nvSpPr>
          <p:cNvPr id="43" name="Rectangle 42"/>
          <p:cNvSpPr/>
          <p:nvPr/>
        </p:nvSpPr>
        <p:spPr bwMode="auto">
          <a:xfrm>
            <a:off x="3230614" y="1500517"/>
            <a:ext cx="2766428" cy="2294466"/>
          </a:xfrm>
          <a:prstGeom prst="rect">
            <a:avLst/>
          </a:prstGeom>
          <a:solidFill>
            <a:srgbClr val="FFB601"/>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Rectangle 45"/>
          <p:cNvSpPr/>
          <p:nvPr/>
        </p:nvSpPr>
        <p:spPr bwMode="auto">
          <a:xfrm>
            <a:off x="3230613" y="1500517"/>
            <a:ext cx="2770632"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9" name="Rectangle 48"/>
          <p:cNvSpPr/>
          <p:nvPr/>
        </p:nvSpPr>
        <p:spPr>
          <a:xfrm>
            <a:off x="3197433" y="1526477"/>
            <a:ext cx="2752106" cy="923330"/>
          </a:xfrm>
          <a:prstGeom prst="rect">
            <a:avLst/>
          </a:prstGeom>
        </p:spPr>
        <p:txBody>
          <a:bodyPr wrap="square">
            <a:spAutoFit/>
          </a:bodyPr>
          <a:lstStyle/>
          <a:p>
            <a:pPr algn="ctr" defTabSz="1096963">
              <a:lnSpc>
                <a:spcPct val="90000"/>
              </a:lnSpc>
              <a:defRPr/>
            </a:pPr>
            <a:r>
              <a:rPr lang="en-US" altLang="zh-CN" sz="2000" dirty="0" smtClean="0">
                <a:solidFill>
                  <a:srgbClr val="FFFFFF"/>
                </a:solidFill>
                <a:effectLst>
                  <a:outerShdw blurRad="38100" dist="38100" dir="2700000" algn="tl">
                    <a:srgbClr val="000000">
                      <a:alpha val="43137"/>
                    </a:srgbClr>
                  </a:outerShdw>
                </a:effectLst>
                <a:latin typeface="Segoe" pitchFamily="34" charset="0"/>
              </a:rPr>
              <a:t>Optimized Client Health and Performance</a:t>
            </a:r>
          </a:p>
        </p:txBody>
      </p:sp>
      <p:sp>
        <p:nvSpPr>
          <p:cNvPr id="53" name="&quot;GLASS&quot;; White to Transparent Linear; Shadow; 1pt stroke;"/>
          <p:cNvSpPr/>
          <p:nvPr/>
        </p:nvSpPr>
        <p:spPr bwMode="auto">
          <a:xfrm>
            <a:off x="6094475" y="1441747"/>
            <a:ext cx="2871400" cy="4948419"/>
          </a:xfrm>
          <a:prstGeom prst="roundRect">
            <a:avLst>
              <a:gd name="adj" fmla="val 0"/>
            </a:avLst>
          </a:prstGeom>
          <a:gradFill flip="none" rotWithShape="1">
            <a:gsLst>
              <a:gs pos="0">
                <a:srgbClr val="FFFFFF">
                  <a:alpha val="67000"/>
                </a:srgbClr>
              </a:gs>
              <a:gs pos="38000">
                <a:srgbClr val="000000">
                  <a:lumMod val="85000"/>
                  <a:lumOff val="15000"/>
                  <a:alpha val="22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rgbClr val="FFFFFF"/>
              </a:solidFill>
              <a:latin typeface="Segoe"/>
            </a:endParaRPr>
          </a:p>
        </p:txBody>
      </p:sp>
      <p:sp>
        <p:nvSpPr>
          <p:cNvPr id="54" name="Rectangle 8"/>
          <p:cNvSpPr>
            <a:spLocks noChangeArrowheads="1"/>
          </p:cNvSpPr>
          <p:nvPr/>
        </p:nvSpPr>
        <p:spPr bwMode="auto">
          <a:xfrm>
            <a:off x="6153518" y="3903158"/>
            <a:ext cx="2646101" cy="2209832"/>
          </a:xfrm>
          <a:prstGeom prst="rect">
            <a:avLst/>
          </a:prstGeom>
          <a:noFill/>
          <a:ln w="9525">
            <a:noFill/>
            <a:miter lim="800000"/>
            <a:headEnd/>
            <a:tailEnd/>
          </a:ln>
          <a:effectLst/>
        </p:spPr>
        <p:txBody>
          <a:bodyPr wrap="square" lIns="76197" tIns="38098" rIns="76197" bIns="38098" anchor="ctr">
            <a:spAutoFit/>
          </a:bodyPr>
          <a:lstStyle/>
          <a:p>
            <a:pPr marL="228600" indent="-228600" defTabSz="922975">
              <a:lnSpc>
                <a:spcPct val="90000"/>
              </a:lnSpc>
              <a:spcBef>
                <a:spcPct val="30000"/>
              </a:spcBef>
              <a:buClr>
                <a:schemeClr val="tx2"/>
              </a:buClr>
              <a:buSzPct val="85000"/>
              <a:buBlip>
                <a:blip r:embed="rId3"/>
              </a:buBlip>
              <a:tabLst>
                <a:tab pos="1371600" algn="l"/>
              </a:tabLst>
              <a:defRPr/>
            </a:pPr>
            <a:r>
              <a:rPr lang="en-US" sz="1400" kern="0" dirty="0" smtClean="0">
                <a:solidFill>
                  <a:schemeClr val="bg1"/>
                </a:solidFill>
                <a:effectLst>
                  <a:outerShdw blurRad="38100" dist="38100" dir="2700000" algn="tl">
                    <a:srgbClr val="000000">
                      <a:alpha val="43137"/>
                    </a:srgbClr>
                  </a:outerShdw>
                </a:effectLst>
              </a:rPr>
              <a:t>Forefront Client Security integration</a:t>
            </a:r>
          </a:p>
          <a:p>
            <a:pPr marL="228600" indent="-228600" defTabSz="922975">
              <a:lnSpc>
                <a:spcPct val="90000"/>
              </a:lnSpc>
              <a:spcBef>
                <a:spcPct val="30000"/>
              </a:spcBef>
              <a:buClr>
                <a:schemeClr val="tx2"/>
              </a:buClr>
              <a:buSzPct val="85000"/>
              <a:buBlip>
                <a:blip r:embed="rId3"/>
              </a:buBlip>
              <a:tabLst>
                <a:tab pos="1371600" algn="l"/>
              </a:tabLst>
              <a:defRPr/>
            </a:pPr>
            <a:r>
              <a:rPr lang="en-US" sz="1400" kern="0" dirty="0" smtClean="0">
                <a:solidFill>
                  <a:schemeClr val="bg1"/>
                </a:solidFill>
                <a:effectLst>
                  <a:outerShdw blurRad="38100" dist="38100" dir="2700000" algn="tl">
                    <a:srgbClr val="000000">
                      <a:alpha val="43137"/>
                    </a:srgbClr>
                  </a:outerShdw>
                </a:effectLst>
              </a:rPr>
              <a:t>Asset Inventory Service* – single reporting with Configuration Manager</a:t>
            </a:r>
          </a:p>
          <a:p>
            <a:pPr marL="228600" indent="-228600" defTabSz="922975">
              <a:lnSpc>
                <a:spcPct val="90000"/>
              </a:lnSpc>
              <a:spcBef>
                <a:spcPct val="30000"/>
              </a:spcBef>
              <a:buClr>
                <a:schemeClr val="tx2"/>
              </a:buClr>
              <a:buSzPct val="85000"/>
              <a:buBlip>
                <a:blip r:embed="rId3"/>
              </a:buBlip>
              <a:tabLst>
                <a:tab pos="1371600" algn="l"/>
              </a:tabLst>
              <a:defRPr/>
            </a:pPr>
            <a:r>
              <a:rPr lang="en-US" sz="1400" kern="0" dirty="0" smtClean="0">
                <a:solidFill>
                  <a:schemeClr val="bg1"/>
                </a:solidFill>
                <a:effectLst>
                  <a:outerShdw blurRad="38100" dist="38100" dir="2700000" algn="tl">
                    <a:srgbClr val="000000">
                      <a:alpha val="43137"/>
                    </a:srgbClr>
                  </a:outerShdw>
                </a:effectLst>
              </a:rPr>
              <a:t>Baseline Compliance Solution Accelerator</a:t>
            </a:r>
          </a:p>
          <a:p>
            <a:pPr marL="228600" lvl="0" indent="-228600" defTabSz="922975" fontAlgn="base">
              <a:lnSpc>
                <a:spcPct val="90000"/>
              </a:lnSpc>
              <a:spcBef>
                <a:spcPct val="30000"/>
              </a:spcBef>
              <a:spcAft>
                <a:spcPct val="0"/>
              </a:spcAft>
              <a:buClr>
                <a:srgbClr val="FFB601"/>
              </a:buClr>
              <a:buSzPct val="85000"/>
              <a:buBlip>
                <a:blip r:embed="rId3"/>
              </a:buBlip>
              <a:tabLst>
                <a:tab pos="1371600" algn="l"/>
              </a:tabLst>
              <a:defRPr/>
            </a:pPr>
            <a:r>
              <a:rPr lang="en-US" sz="1400" kern="0" dirty="0" smtClean="0">
                <a:solidFill>
                  <a:srgbClr val="FFFFFF"/>
                </a:solidFill>
                <a:effectLst>
                  <a:outerShdw blurRad="38100" dist="38100" dir="2700000" algn="tl">
                    <a:srgbClr val="000000">
                      <a:alpha val="43137"/>
                    </a:srgbClr>
                  </a:outerShdw>
                </a:effectLst>
              </a:rPr>
              <a:t>Support for service management best practices via IT Service Desk</a:t>
            </a:r>
            <a:endParaRPr lang="en-US" sz="1400" kern="0" dirty="0">
              <a:solidFill>
                <a:srgbClr val="FFFFFF"/>
              </a:solidFill>
              <a:effectLst>
                <a:outerShdw blurRad="38100" dist="38100" dir="2700000" algn="tl">
                  <a:srgbClr val="000000">
                    <a:alpha val="43137"/>
                  </a:srgbClr>
                </a:outerShdw>
              </a:effectLst>
            </a:endParaRPr>
          </a:p>
        </p:txBody>
      </p:sp>
      <p:sp>
        <p:nvSpPr>
          <p:cNvPr id="55" name="Rectangle 54"/>
          <p:cNvSpPr/>
          <p:nvPr/>
        </p:nvSpPr>
        <p:spPr bwMode="auto">
          <a:xfrm>
            <a:off x="6140070" y="1500517"/>
            <a:ext cx="2766428" cy="2294466"/>
          </a:xfrm>
          <a:prstGeom prst="rect">
            <a:avLst/>
          </a:prstGeom>
          <a:solidFill>
            <a:srgbClr val="568B2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endParaRPr lang="en-US" sz="2800" b="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ectangle 55"/>
          <p:cNvSpPr/>
          <p:nvPr/>
        </p:nvSpPr>
        <p:spPr bwMode="auto">
          <a:xfrm>
            <a:off x="6140069" y="1500517"/>
            <a:ext cx="2770632"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7" name="Rectangle 56"/>
          <p:cNvSpPr/>
          <p:nvPr/>
        </p:nvSpPr>
        <p:spPr>
          <a:xfrm>
            <a:off x="6106889" y="1526477"/>
            <a:ext cx="2752106" cy="923330"/>
          </a:xfrm>
          <a:prstGeom prst="rect">
            <a:avLst/>
          </a:prstGeom>
        </p:spPr>
        <p:txBody>
          <a:bodyPr wrap="square">
            <a:spAutoFit/>
          </a:bodyPr>
          <a:lstStyle/>
          <a:p>
            <a:pPr algn="ctr" defTabSz="1096963">
              <a:lnSpc>
                <a:spcPct val="90000"/>
              </a:lnSpc>
              <a:defRPr/>
            </a:pPr>
            <a:r>
              <a:rPr lang="en-US" altLang="zh-CN" sz="2000" dirty="0" smtClean="0">
                <a:solidFill>
                  <a:srgbClr val="FFFFFF"/>
                </a:solidFill>
                <a:effectLst>
                  <a:outerShdw blurRad="38100" dist="38100" dir="2700000" algn="tl">
                    <a:srgbClr val="000000">
                      <a:alpha val="43137"/>
                    </a:srgbClr>
                  </a:outerShdw>
                </a:effectLst>
                <a:latin typeface="Segoe" pitchFamily="34" charset="0"/>
              </a:rPr>
              <a:t>Ease User Access Without Compromise</a:t>
            </a:r>
          </a:p>
        </p:txBody>
      </p:sp>
      <p:pic>
        <p:nvPicPr>
          <p:cNvPr id="37909" name="Picture 2" descr="C:\Users\tiffal\Pictures\Computer Management.png"/>
          <p:cNvPicPr>
            <a:picLocks noChangeAspect="1" noChangeArrowheads="1"/>
          </p:cNvPicPr>
          <p:nvPr/>
        </p:nvPicPr>
        <p:blipFill>
          <a:blip r:embed="rId4"/>
          <a:srcRect/>
          <a:stretch>
            <a:fillRect/>
          </a:stretch>
        </p:blipFill>
        <p:spPr bwMode="auto">
          <a:xfrm>
            <a:off x="4115617" y="2649121"/>
            <a:ext cx="1000080" cy="1000247"/>
          </a:xfrm>
          <a:prstGeom prst="rect">
            <a:avLst/>
          </a:prstGeom>
          <a:noFill/>
          <a:ln w="9525">
            <a:noFill/>
            <a:miter lim="800000"/>
            <a:headEnd/>
            <a:tailEnd/>
          </a:ln>
        </p:spPr>
      </p:pic>
      <p:pic>
        <p:nvPicPr>
          <p:cNvPr id="37897" name="Picture 3" descr="C:\Users\tiffal\Pictures\Secure PC.png"/>
          <p:cNvPicPr>
            <a:picLocks noChangeAspect="1" noChangeArrowheads="1"/>
          </p:cNvPicPr>
          <p:nvPr/>
        </p:nvPicPr>
        <p:blipFill>
          <a:blip r:embed="rId5"/>
          <a:srcRect/>
          <a:stretch>
            <a:fillRect/>
          </a:stretch>
        </p:blipFill>
        <p:spPr bwMode="auto">
          <a:xfrm>
            <a:off x="6818374" y="2446642"/>
            <a:ext cx="1277197" cy="1276865"/>
          </a:xfrm>
          <a:prstGeom prst="rect">
            <a:avLst/>
          </a:prstGeom>
          <a:noFill/>
          <a:ln w="9525">
            <a:noFill/>
            <a:miter lim="800000"/>
            <a:headEnd/>
            <a:tailEnd/>
          </a:ln>
        </p:spPr>
      </p:pic>
      <p:pic>
        <p:nvPicPr>
          <p:cNvPr id="37899" name="Picture 54" descr="Application-Virtual.png"/>
          <p:cNvPicPr>
            <a:picLocks noChangeAspect="1"/>
          </p:cNvPicPr>
          <p:nvPr/>
        </p:nvPicPr>
        <p:blipFill>
          <a:blip r:embed="rId6"/>
          <a:srcRect/>
          <a:stretch>
            <a:fillRect/>
          </a:stretch>
        </p:blipFill>
        <p:spPr bwMode="auto">
          <a:xfrm>
            <a:off x="1099008" y="2614435"/>
            <a:ext cx="828648" cy="1067884"/>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22" name="TextBox 21"/>
          <p:cNvSpPr txBox="1"/>
          <p:nvPr/>
        </p:nvSpPr>
        <p:spPr>
          <a:xfrm>
            <a:off x="2333855" y="6620301"/>
            <a:ext cx="4476290" cy="2215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sz="1600" dirty="0" smtClean="0">
                <a:solidFill>
                  <a:schemeClr val="bg1">
                    <a:lumMod val="75000"/>
                  </a:schemeClr>
                </a:solidFill>
              </a:rPr>
              <a:t>* Part of the Microsoft Desktop Optimization Pack</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49" name="Title 123948"/>
          <p:cNvSpPr>
            <a:spLocks noGrp="1" noChangeArrowheads="1"/>
          </p:cNvSpPr>
          <p:nvPr>
            <p:ph type="title"/>
          </p:nvPr>
        </p:nvSpPr>
        <p:spPr>
          <a:xfrm>
            <a:off x="338715" y="29184"/>
            <a:ext cx="8372475" cy="872547"/>
          </a:xfrm>
        </p:spPr>
        <p:txBody>
          <a:bodyPr anchor="t"/>
          <a:lstStyle/>
          <a:p>
            <a:pPr>
              <a:defRPr/>
            </a:pPr>
            <a:r>
              <a:rPr lang="en-US" altLang="ko-KR" sz="4000" dirty="0" smtClean="0">
                <a:effectLst>
                  <a:outerShdw blurRad="38100" dist="38100" dir="2700000" algn="tl">
                    <a:srgbClr val="000000"/>
                  </a:outerShdw>
                </a:effectLst>
              </a:rPr>
              <a:t>Managing Complexity</a:t>
            </a:r>
            <a:br>
              <a:rPr lang="en-US" altLang="ko-KR" sz="4000" dirty="0" smtClean="0">
                <a:effectLst>
                  <a:outerShdw blurRad="38100" dist="38100" dir="2700000" algn="tl">
                    <a:srgbClr val="000000"/>
                  </a:outerShdw>
                </a:effectLst>
              </a:rPr>
            </a:br>
            <a:r>
              <a:rPr altLang="ko-KR" sz="2300" smtClean="0">
                <a:solidFill>
                  <a:srgbClr val="5082B9"/>
                </a:solidFill>
              </a:rPr>
              <a:t>Customer success stories</a:t>
            </a:r>
            <a:endParaRPr altLang="ko-KR" sz="2300" dirty="0" smtClean="0">
              <a:solidFill>
                <a:srgbClr val="5082B9"/>
              </a:solidFill>
            </a:endParaRPr>
          </a:p>
        </p:txBody>
      </p:sp>
      <p:sp>
        <p:nvSpPr>
          <p:cNvPr id="157" name="Freeform 5"/>
          <p:cNvSpPr>
            <a:spLocks noEditPoints="1"/>
          </p:cNvSpPr>
          <p:nvPr/>
        </p:nvSpPr>
        <p:spPr bwMode="auto">
          <a:xfrm>
            <a:off x="219555" y="949124"/>
            <a:ext cx="8693014" cy="5526913"/>
          </a:xfrm>
          <a:prstGeom prst="roundRect">
            <a:avLst>
              <a:gd name="adj" fmla="val 5777"/>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sp>
        <p:nvSpPr>
          <p:cNvPr id="159" name="Rounded Rectangle 158"/>
          <p:cNvSpPr/>
          <p:nvPr/>
        </p:nvSpPr>
        <p:spPr>
          <a:xfrm rot="5400000">
            <a:off x="876483" y="2554813"/>
            <a:ext cx="5248451" cy="2123287"/>
          </a:xfrm>
          <a:prstGeom prst="roundRect">
            <a:avLst>
              <a:gd name="adj" fmla="val 15657"/>
            </a:avLst>
          </a:prstGeom>
          <a:gradFill flip="none" rotWithShape="1">
            <a:gsLst>
              <a:gs pos="0">
                <a:schemeClr val="tx1">
                  <a:lumMod val="95000"/>
                  <a:lumOff val="5000"/>
                </a:schemeClr>
              </a:gs>
              <a:gs pos="46000">
                <a:schemeClr val="accent5">
                  <a:alpha val="19000"/>
                </a:schemeClr>
              </a:gs>
              <a:gs pos="100000">
                <a:srgbClr val="FFFFFF">
                  <a:alpha val="0"/>
                </a:srgbClr>
              </a:gs>
            </a:gsLst>
            <a:lin ang="0" scaled="1"/>
            <a:tileRect/>
          </a:gradFill>
          <a:ln w="19050" cap="flat" cmpd="thickThin" algn="ctr">
            <a:noFill/>
            <a:prstDash val="solid"/>
          </a:ln>
          <a:effectLst/>
        </p:spPr>
      </p:sp>
      <p:sp>
        <p:nvSpPr>
          <p:cNvPr id="162" name="Rounded Rectangle 161"/>
          <p:cNvSpPr/>
          <p:nvPr/>
        </p:nvSpPr>
        <p:spPr>
          <a:xfrm rot="5400000">
            <a:off x="3031303" y="2579891"/>
            <a:ext cx="5248451" cy="2123287"/>
          </a:xfrm>
          <a:prstGeom prst="roundRect">
            <a:avLst>
              <a:gd name="adj" fmla="val 15657"/>
            </a:avLst>
          </a:prstGeom>
          <a:gradFill flip="none" rotWithShape="1">
            <a:gsLst>
              <a:gs pos="0">
                <a:schemeClr val="tx1">
                  <a:lumMod val="95000"/>
                  <a:lumOff val="5000"/>
                </a:schemeClr>
              </a:gs>
              <a:gs pos="46000">
                <a:schemeClr val="accent1">
                  <a:alpha val="29000"/>
                </a:schemeClr>
              </a:gs>
              <a:gs pos="100000">
                <a:srgbClr val="FFFFFF">
                  <a:alpha val="0"/>
                </a:srgbClr>
              </a:gs>
            </a:gsLst>
            <a:lin ang="0" scaled="1"/>
            <a:tileRect/>
          </a:gradFill>
          <a:ln w="19050" cap="flat" cmpd="thickThin" algn="ctr">
            <a:noFill/>
            <a:prstDash val="solid"/>
          </a:ln>
          <a:effectLst/>
        </p:spPr>
      </p:sp>
      <p:sp>
        <p:nvSpPr>
          <p:cNvPr id="163" name="Rounded Rectangle 162"/>
          <p:cNvSpPr/>
          <p:nvPr/>
        </p:nvSpPr>
        <p:spPr>
          <a:xfrm>
            <a:off x="4691604" y="1097513"/>
            <a:ext cx="1932972" cy="481805"/>
          </a:xfrm>
          <a:prstGeom prst="roundRect">
            <a:avLst>
              <a:gd name="adj" fmla="val 50000"/>
            </a:avLst>
          </a:prstGeom>
          <a:gradFill flip="none" rotWithShape="1">
            <a:gsLst>
              <a:gs pos="0">
                <a:schemeClr val="tx1">
                  <a:lumMod val="95000"/>
                  <a:lumOff val="5000"/>
                </a:schemeClr>
              </a:gs>
              <a:gs pos="50000">
                <a:schemeClr val="accent1">
                  <a:lumMod val="75000"/>
                </a:schemeClr>
              </a:gs>
              <a:gs pos="100000">
                <a:schemeClr val="accent1"/>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2000" spc="-150" dirty="0" smtClean="0">
                <a:solidFill>
                  <a:srgbClr val="FFFFFF"/>
                </a:solidFill>
                <a:latin typeface="Segoe"/>
              </a:rPr>
              <a:t>Rationalized</a:t>
            </a:r>
            <a:endParaRPr lang="en-US" altLang="zh-CN" sz="2000" spc="-150" dirty="0">
              <a:solidFill>
                <a:srgbClr val="FFFFFF"/>
              </a:solidFill>
              <a:latin typeface="Segoe"/>
            </a:endParaRPr>
          </a:p>
        </p:txBody>
      </p:sp>
      <p:sp>
        <p:nvSpPr>
          <p:cNvPr id="165" name="Rounded Rectangle 164"/>
          <p:cNvSpPr/>
          <p:nvPr/>
        </p:nvSpPr>
        <p:spPr>
          <a:xfrm rot="5400000">
            <a:off x="5184194" y="2545168"/>
            <a:ext cx="5248451" cy="2123287"/>
          </a:xfrm>
          <a:prstGeom prst="roundRect">
            <a:avLst>
              <a:gd name="adj" fmla="val 15657"/>
            </a:avLst>
          </a:prstGeom>
          <a:gradFill flip="none" rotWithShape="1">
            <a:gsLst>
              <a:gs pos="0">
                <a:schemeClr val="tx1">
                  <a:lumMod val="95000"/>
                  <a:lumOff val="5000"/>
                </a:schemeClr>
              </a:gs>
              <a:gs pos="46000">
                <a:schemeClr val="accent2">
                  <a:alpha val="32000"/>
                </a:schemeClr>
              </a:gs>
              <a:gs pos="100000">
                <a:srgbClr val="FFFFFF">
                  <a:alpha val="0"/>
                </a:srgbClr>
              </a:gs>
            </a:gsLst>
            <a:lin ang="0" scaled="1"/>
            <a:tileRect/>
          </a:gradFill>
          <a:ln w="19050" cap="flat" cmpd="thickThin" algn="ctr">
            <a:noFill/>
            <a:prstDash val="solid"/>
          </a:ln>
          <a:effectLst/>
        </p:spPr>
      </p:sp>
      <p:sp>
        <p:nvSpPr>
          <p:cNvPr id="166" name="Rounded Rectangle 165"/>
          <p:cNvSpPr/>
          <p:nvPr/>
        </p:nvSpPr>
        <p:spPr>
          <a:xfrm>
            <a:off x="6844495" y="1062790"/>
            <a:ext cx="1932972" cy="481805"/>
          </a:xfrm>
          <a:prstGeom prst="roundRect">
            <a:avLst>
              <a:gd name="adj" fmla="val 50000"/>
            </a:avLst>
          </a:prstGeom>
          <a:gradFill flip="none" rotWithShape="1">
            <a:gsLst>
              <a:gs pos="0">
                <a:schemeClr val="tx1">
                  <a:lumMod val="95000"/>
                  <a:lumOff val="5000"/>
                </a:schemeClr>
              </a:gs>
              <a:gs pos="50000">
                <a:schemeClr val="accent2">
                  <a:lumMod val="75000"/>
                </a:schemeClr>
              </a:gs>
              <a:gs pos="100000">
                <a:schemeClr val="accent2"/>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2000" spc="-150" dirty="0" smtClean="0">
                <a:solidFill>
                  <a:srgbClr val="FFFFFF"/>
                </a:solidFill>
                <a:latin typeface="Segoe"/>
              </a:rPr>
              <a:t>Dynamic</a:t>
            </a:r>
            <a:endParaRPr lang="en-US" altLang="zh-CN" sz="2000" spc="-150" dirty="0">
              <a:solidFill>
                <a:srgbClr val="FFFFFF"/>
              </a:solidFill>
              <a:latin typeface="Segoe"/>
            </a:endParaRPr>
          </a:p>
        </p:txBody>
      </p:sp>
      <p:sp>
        <p:nvSpPr>
          <p:cNvPr id="235" name="Rounded Rectangle 234"/>
          <p:cNvSpPr/>
          <p:nvPr/>
        </p:nvSpPr>
        <p:spPr>
          <a:xfrm rot="5400000">
            <a:off x="-1278337" y="2552885"/>
            <a:ext cx="5248451" cy="2123287"/>
          </a:xfrm>
          <a:prstGeom prst="roundRect">
            <a:avLst>
              <a:gd name="adj" fmla="val 15657"/>
            </a:avLst>
          </a:prstGeom>
          <a:gradFill flip="none" rotWithShape="1">
            <a:gsLst>
              <a:gs pos="0">
                <a:schemeClr val="tx1">
                  <a:lumMod val="95000"/>
                  <a:lumOff val="5000"/>
                </a:schemeClr>
              </a:gs>
              <a:gs pos="46000">
                <a:schemeClr val="accent3">
                  <a:alpha val="21000"/>
                </a:schemeClr>
              </a:gs>
              <a:gs pos="100000">
                <a:srgbClr val="FFFFFF">
                  <a:alpha val="0"/>
                </a:srgbClr>
              </a:gs>
            </a:gsLst>
            <a:lin ang="0" scaled="1"/>
            <a:tileRect/>
          </a:gradFill>
          <a:ln w="19050" cap="flat" cmpd="thickThin" algn="ctr">
            <a:noFill/>
            <a:prstDash val="solid"/>
          </a:ln>
          <a:effectLst/>
        </p:spPr>
      </p:sp>
      <p:sp>
        <p:nvSpPr>
          <p:cNvPr id="236" name="Rounded Rectangle 235"/>
          <p:cNvSpPr/>
          <p:nvPr/>
        </p:nvSpPr>
        <p:spPr>
          <a:xfrm>
            <a:off x="370390" y="1082082"/>
            <a:ext cx="1932972" cy="481805"/>
          </a:xfrm>
          <a:prstGeom prst="roundRect">
            <a:avLst>
              <a:gd name="adj" fmla="val 50000"/>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2000" spc="-150" dirty="0" smtClean="0">
                <a:solidFill>
                  <a:srgbClr val="FFFFFF"/>
                </a:solidFill>
                <a:latin typeface="Segoe"/>
              </a:rPr>
              <a:t>Basic</a:t>
            </a:r>
            <a:endParaRPr lang="en-US" altLang="zh-CN" sz="2000" spc="-150" dirty="0">
              <a:solidFill>
                <a:srgbClr val="FFFFFF"/>
              </a:solidFill>
              <a:latin typeface="Segoe"/>
            </a:endParaRPr>
          </a:p>
        </p:txBody>
      </p:sp>
      <p:pic>
        <p:nvPicPr>
          <p:cNvPr id="259" name="Picture 5" descr="C:\Program Files\Microsoft Resource DVD Artwork\DVD_ART\Artwork_Imagery\Shapes and Graphics\Arrows - arrow\Straight\floating yellow arrow.png"/>
          <p:cNvPicPr>
            <a:picLocks noChangeAspect="1" noChangeArrowheads="1"/>
          </p:cNvPicPr>
          <p:nvPr/>
        </p:nvPicPr>
        <p:blipFill>
          <a:blip r:embed="rId4"/>
          <a:srcRect/>
          <a:stretch>
            <a:fillRect/>
          </a:stretch>
        </p:blipFill>
        <p:spPr bwMode="auto">
          <a:xfrm>
            <a:off x="-162045" y="5589170"/>
            <a:ext cx="9074551" cy="1608882"/>
          </a:xfrm>
          <a:prstGeom prst="rect">
            <a:avLst/>
          </a:prstGeom>
          <a:noFill/>
        </p:spPr>
      </p:pic>
      <p:sp>
        <p:nvSpPr>
          <p:cNvPr id="29" name="Text Placeholder 2"/>
          <p:cNvSpPr txBox="1">
            <a:spLocks/>
          </p:cNvSpPr>
          <p:nvPr/>
        </p:nvSpPr>
        <p:spPr>
          <a:xfrm>
            <a:off x="1692685" y="5902642"/>
            <a:ext cx="6273208" cy="438518"/>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800" b="1" i="1" kern="0" dirty="0" smtClean="0">
                <a:ln w="18415" cmpd="sng">
                  <a:noFill/>
                  <a:prstDash val="solid"/>
                </a:ln>
                <a:solidFill>
                  <a:schemeClr val="bg1"/>
                </a:solidFill>
                <a:effectLst>
                  <a:outerShdw blurRad="38100" dist="38100" dir="2700000" algn="tl">
                    <a:srgbClr val="000000">
                      <a:alpha val="43137"/>
                    </a:srgbClr>
                  </a:outerShdw>
                </a:effectLst>
              </a:rPr>
              <a:t>Dynamic IT</a:t>
            </a:r>
            <a:endParaRPr kumimoji="0" lang="en-US" sz="28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grpSp>
        <p:nvGrpSpPr>
          <p:cNvPr id="69" name="Group 68"/>
          <p:cNvGrpSpPr/>
          <p:nvPr/>
        </p:nvGrpSpPr>
        <p:grpSpPr>
          <a:xfrm>
            <a:off x="6234955" y="3597309"/>
            <a:ext cx="2671365" cy="2109467"/>
            <a:chOff x="6050603" y="3577213"/>
            <a:chExt cx="2671365" cy="2109467"/>
          </a:xfrm>
        </p:grpSpPr>
        <p:sp>
          <p:nvSpPr>
            <p:cNvPr id="27" name="Right Arrow 26"/>
            <p:cNvSpPr/>
            <p:nvPr/>
          </p:nvSpPr>
          <p:spPr bwMode="auto">
            <a:xfrm>
              <a:off x="6050603" y="3577213"/>
              <a:ext cx="2671365" cy="2109467"/>
            </a:xfrm>
            <a:prstGeom prst="rightArrow">
              <a:avLst/>
            </a:prstGeom>
            <a:solidFill>
              <a:schemeClr val="accent2">
                <a:lumMod val="50000"/>
              </a:schemeClr>
            </a:solidFill>
            <a:ln>
              <a:solidFill>
                <a:schemeClr val="accent2">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400" u="sng" dirty="0" smtClean="0">
                  <a:solidFill>
                    <a:schemeClr val="bg1"/>
                  </a:solidFill>
                  <a:effectLst>
                    <a:outerShdw blurRad="50800" dist="38100" dir="2700000" algn="tl" rotWithShape="0">
                      <a:prstClr val="black">
                        <a:alpha val="40000"/>
                      </a:prstClr>
                    </a:outerShdw>
                  </a:effectLst>
                  <a:latin typeface="Segoe" pitchFamily="34" charset="0"/>
                </a:rPr>
                <a:t>Client Infrastructure Monitoring</a:t>
              </a:r>
            </a:p>
            <a:p>
              <a:pPr algn="r" defTabSz="914099"/>
              <a:endParaRPr lang="en-US" sz="900" dirty="0" smtClean="0">
                <a:solidFill>
                  <a:schemeClr val="bg1"/>
                </a:solidFill>
                <a:effectLst>
                  <a:outerShdw blurRad="50800" dist="38100" dir="2700000" algn="tl" rotWithShape="0">
                    <a:prstClr val="black">
                      <a:alpha val="40000"/>
                    </a:prstClr>
                  </a:outerShdw>
                </a:effectLst>
                <a:latin typeface="Segoe" pitchFamily="34" charset="0"/>
              </a:endParaRPr>
            </a:p>
            <a:p>
              <a:pPr marL="690563" lvl="1" defTabSz="914099"/>
              <a:r>
                <a:rPr lang="en-US" sz="1050" dirty="0" smtClean="0">
                  <a:solidFill>
                    <a:schemeClr val="bg1"/>
                  </a:solidFill>
                  <a:effectLst>
                    <a:outerShdw blurRad="50800" dist="38100" dir="2700000" algn="tl" rotWithShape="0">
                      <a:prstClr val="black">
                        <a:alpha val="40000"/>
                      </a:prstClr>
                    </a:outerShdw>
                  </a:effectLst>
                  <a:latin typeface="Segoe" pitchFamily="34" charset="0"/>
                </a:rPr>
                <a:t>Cut helpdesk</a:t>
              </a:r>
            </a:p>
            <a:p>
              <a:pPr marL="690563" lvl="1" defTabSz="914099"/>
              <a:r>
                <a:rPr lang="en-US" sz="1050" dirty="0" smtClean="0">
                  <a:solidFill>
                    <a:schemeClr val="bg1"/>
                  </a:solidFill>
                  <a:effectLst>
                    <a:outerShdw blurRad="50800" dist="38100" dir="2700000" algn="tl" rotWithShape="0">
                      <a:prstClr val="black">
                        <a:alpha val="40000"/>
                      </a:prstClr>
                    </a:outerShdw>
                  </a:effectLst>
                  <a:latin typeface="Segoe" pitchFamily="34" charset="0"/>
                </a:rPr>
                <a:t>costs by 35%</a:t>
              </a:r>
            </a:p>
          </p:txBody>
        </p:sp>
        <p:pic>
          <p:nvPicPr>
            <p:cNvPr id="26" name="Picture 25" descr="2005_NewVirgin_logo.jpg"/>
            <p:cNvPicPr>
              <a:picLocks noChangeAspect="1"/>
            </p:cNvPicPr>
            <p:nvPr/>
          </p:nvPicPr>
          <p:blipFill>
            <a:blip r:embed="rId5" cstate="print"/>
            <a:stretch>
              <a:fillRect/>
            </a:stretch>
          </p:blipFill>
          <p:spPr>
            <a:xfrm>
              <a:off x="6105122" y="4416994"/>
              <a:ext cx="553220" cy="671131"/>
            </a:xfrm>
            <a:prstGeom prst="rect">
              <a:avLst/>
            </a:prstGeom>
            <a:ln>
              <a:solidFill>
                <a:schemeClr val="accent2">
                  <a:lumMod val="50000"/>
                </a:schemeClr>
              </a:solidFill>
            </a:ln>
          </p:spPr>
        </p:pic>
      </p:grpSp>
      <p:grpSp>
        <p:nvGrpSpPr>
          <p:cNvPr id="88" name="Group 87"/>
          <p:cNvGrpSpPr/>
          <p:nvPr/>
        </p:nvGrpSpPr>
        <p:grpSpPr>
          <a:xfrm>
            <a:off x="6057083" y="1582433"/>
            <a:ext cx="2664885" cy="1997333"/>
            <a:chOff x="6057083" y="1582433"/>
            <a:chExt cx="2664885" cy="1997333"/>
          </a:xfrm>
        </p:grpSpPr>
        <p:sp>
          <p:nvSpPr>
            <p:cNvPr id="28" name="Right Arrow 27"/>
            <p:cNvSpPr/>
            <p:nvPr/>
          </p:nvSpPr>
          <p:spPr bwMode="auto">
            <a:xfrm>
              <a:off x="6057083" y="1582433"/>
              <a:ext cx="2664885" cy="1997333"/>
            </a:xfrm>
            <a:prstGeom prst="rightArrow">
              <a:avLst/>
            </a:prstGeom>
            <a:solidFill>
              <a:schemeClr val="accent2">
                <a:lumMod val="50000"/>
              </a:schemeClr>
            </a:solidFill>
            <a:ln>
              <a:solidFill>
                <a:schemeClr val="accent2">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400" u="sng" dirty="0" smtClean="0">
                  <a:solidFill>
                    <a:schemeClr val="bg1"/>
                  </a:solidFill>
                  <a:effectLst>
                    <a:outerShdw blurRad="50800" dist="38100" dir="2700000" algn="tl" rotWithShape="0">
                      <a:prstClr val="black">
                        <a:alpha val="40000"/>
                      </a:prstClr>
                    </a:outerShdw>
                  </a:effectLst>
                  <a:latin typeface="Segoe" pitchFamily="34" charset="0"/>
                </a:rPr>
                <a:t>Server Consolidation</a:t>
              </a:r>
            </a:p>
            <a:p>
              <a:pPr algn="ctr" defTabSz="914099"/>
              <a:endParaRPr lang="en-US" sz="2400" u="sng" dirty="0" smtClean="0">
                <a:solidFill>
                  <a:schemeClr val="bg1"/>
                </a:solidFill>
                <a:effectLst>
                  <a:outerShdw blurRad="50800" dist="38100" dir="2700000" algn="tl" rotWithShape="0">
                    <a:prstClr val="black">
                      <a:alpha val="40000"/>
                    </a:prstClr>
                  </a:outerShdw>
                </a:effectLst>
                <a:latin typeface="Segoe" pitchFamily="34" charset="0"/>
              </a:endParaRPr>
            </a:p>
            <a:p>
              <a:pPr defTabSz="914099"/>
              <a:r>
                <a:rPr lang="en-US" sz="1050" dirty="0" smtClean="0">
                  <a:solidFill>
                    <a:schemeClr val="bg1"/>
                  </a:solidFill>
                  <a:effectLst>
                    <a:outerShdw blurRad="50800" dist="38100" dir="2700000" algn="tl" rotWithShape="0">
                      <a:prstClr val="black">
                        <a:alpha val="40000"/>
                      </a:prstClr>
                    </a:outerShdw>
                  </a:effectLst>
                  <a:latin typeface="Segoe" pitchFamily="34" charset="0"/>
                </a:rPr>
                <a:t>Reduced server costs</a:t>
              </a:r>
            </a:p>
            <a:p>
              <a:pPr defTabSz="914099"/>
              <a:r>
                <a:rPr lang="en-US" sz="1050" dirty="0" smtClean="0">
                  <a:solidFill>
                    <a:schemeClr val="bg1"/>
                  </a:solidFill>
                  <a:effectLst>
                    <a:outerShdw blurRad="50800" dist="38100" dir="2700000" algn="tl" rotWithShape="0">
                      <a:prstClr val="black">
                        <a:alpha val="40000"/>
                      </a:prstClr>
                    </a:outerShdw>
                  </a:effectLst>
                  <a:latin typeface="Segoe" pitchFamily="34" charset="0"/>
                </a:rPr>
                <a:t>by $2M per year</a:t>
              </a:r>
            </a:p>
          </p:txBody>
        </p:sp>
        <p:grpSp>
          <p:nvGrpSpPr>
            <p:cNvPr id="33" name="Group 32"/>
            <p:cNvGrpSpPr/>
            <p:nvPr/>
          </p:nvGrpSpPr>
          <p:grpSpPr>
            <a:xfrm>
              <a:off x="6143163" y="2354093"/>
              <a:ext cx="1622806" cy="340469"/>
              <a:chOff x="6108970" y="4980562"/>
              <a:chExt cx="1964987" cy="437744"/>
            </a:xfrm>
          </p:grpSpPr>
          <p:sp>
            <p:nvSpPr>
              <p:cNvPr id="32" name="Rectangle 31"/>
              <p:cNvSpPr/>
              <p:nvPr/>
            </p:nvSpPr>
            <p:spPr bwMode="auto">
              <a:xfrm>
                <a:off x="6108970" y="4980562"/>
                <a:ext cx="1964987" cy="437744"/>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31" name="Picture 2"/>
              <p:cNvPicPr>
                <a:picLocks noChangeAspect="1" noChangeArrowheads="1"/>
              </p:cNvPicPr>
              <p:nvPr/>
            </p:nvPicPr>
            <p:blipFill>
              <a:blip r:embed="rId6" cstate="print"/>
              <a:srcRect/>
              <a:stretch>
                <a:fillRect/>
              </a:stretch>
            </p:blipFill>
            <p:spPr bwMode="auto">
              <a:xfrm>
                <a:off x="6140930" y="4994336"/>
                <a:ext cx="1927305" cy="393112"/>
              </a:xfrm>
              <a:prstGeom prst="rect">
                <a:avLst/>
              </a:prstGeom>
              <a:noFill/>
              <a:ln w="9525">
                <a:noFill/>
                <a:miter lim="800000"/>
                <a:headEnd/>
                <a:tailEnd/>
              </a:ln>
              <a:effectLst/>
            </p:spPr>
          </p:pic>
        </p:grpSp>
      </p:grpSp>
      <p:sp>
        <p:nvSpPr>
          <p:cNvPr id="160" name="Rounded Rectangle 159"/>
          <p:cNvSpPr/>
          <p:nvPr/>
        </p:nvSpPr>
        <p:spPr>
          <a:xfrm>
            <a:off x="2536784" y="1072435"/>
            <a:ext cx="1932972" cy="481805"/>
          </a:xfrm>
          <a:prstGeom prst="roundRect">
            <a:avLst>
              <a:gd name="adj" fmla="val 50000"/>
            </a:avLst>
          </a:prstGeom>
          <a:gradFill flip="none" rotWithShape="1">
            <a:gsLst>
              <a:gs pos="0">
                <a:schemeClr val="tx1">
                  <a:lumMod val="95000"/>
                  <a:lumOff val="5000"/>
                </a:schemeClr>
              </a:gs>
              <a:gs pos="50000">
                <a:schemeClr val="accent5">
                  <a:lumMod val="75000"/>
                </a:schemeClr>
              </a:gs>
              <a:gs pos="100000">
                <a:schemeClr val="accent5"/>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2000" spc="-150" dirty="0" smtClean="0">
                <a:solidFill>
                  <a:srgbClr val="FFFFFF"/>
                </a:solidFill>
                <a:latin typeface="Segoe"/>
              </a:rPr>
              <a:t>Standardized</a:t>
            </a:r>
            <a:endParaRPr lang="en-US" altLang="zh-CN" sz="2000" spc="-150" dirty="0">
              <a:solidFill>
                <a:srgbClr val="FFFFFF"/>
              </a:solidFill>
              <a:latin typeface="Segoe"/>
            </a:endParaRPr>
          </a:p>
        </p:txBody>
      </p:sp>
      <p:grpSp>
        <p:nvGrpSpPr>
          <p:cNvPr id="86" name="Group 85"/>
          <p:cNvGrpSpPr/>
          <p:nvPr/>
        </p:nvGrpSpPr>
        <p:grpSpPr>
          <a:xfrm>
            <a:off x="3177065" y="1553188"/>
            <a:ext cx="2687966" cy="2211740"/>
            <a:chOff x="3177065" y="1553188"/>
            <a:chExt cx="2687966" cy="2211740"/>
          </a:xfrm>
        </p:grpSpPr>
        <p:grpSp>
          <p:nvGrpSpPr>
            <p:cNvPr id="84" name="Group 83"/>
            <p:cNvGrpSpPr/>
            <p:nvPr/>
          </p:nvGrpSpPr>
          <p:grpSpPr>
            <a:xfrm>
              <a:off x="3177065" y="1553188"/>
              <a:ext cx="2687966" cy="2211740"/>
              <a:chOff x="3177065" y="1553188"/>
              <a:chExt cx="2687966" cy="2211740"/>
            </a:xfrm>
          </p:grpSpPr>
          <p:sp>
            <p:nvSpPr>
              <p:cNvPr id="39" name="Right Arrow 38"/>
              <p:cNvSpPr/>
              <p:nvPr/>
            </p:nvSpPr>
            <p:spPr bwMode="auto">
              <a:xfrm>
                <a:off x="3177065" y="1553188"/>
                <a:ext cx="2687966" cy="2211740"/>
              </a:xfrm>
              <a:prstGeom prst="rightArrow">
                <a:avLst/>
              </a:prstGeom>
              <a:solidFill>
                <a:schemeClr val="accent2">
                  <a:lumMod val="50000"/>
                </a:schemeClr>
              </a:solidFill>
              <a:ln>
                <a:solidFill>
                  <a:schemeClr val="accent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400" u="sng" dirty="0" smtClean="0">
                    <a:solidFill>
                      <a:schemeClr val="bg1"/>
                    </a:solidFill>
                    <a:effectLst>
                      <a:outerShdw blurRad="50800" dist="38100" dir="2700000" algn="tl" rotWithShape="0">
                        <a:prstClr val="black">
                          <a:alpha val="40000"/>
                        </a:prstClr>
                      </a:outerShdw>
                    </a:effectLst>
                    <a:latin typeface="Segoe" pitchFamily="34" charset="0"/>
                  </a:rPr>
                  <a:t>Simplified Vista Deployment</a:t>
                </a:r>
              </a:p>
              <a:p>
                <a:pPr algn="r" defTabSz="914099"/>
                <a:endParaRPr lang="en-US" sz="900" dirty="0" smtClean="0">
                  <a:solidFill>
                    <a:schemeClr val="bg1"/>
                  </a:solidFill>
                  <a:effectLst>
                    <a:outerShdw blurRad="50800" dist="38100" dir="2700000" algn="tl" rotWithShape="0">
                      <a:prstClr val="black">
                        <a:alpha val="40000"/>
                      </a:prstClr>
                    </a:outerShdw>
                  </a:effectLst>
                  <a:latin typeface="Segoe" pitchFamily="34" charset="0"/>
                </a:endParaRPr>
              </a:p>
              <a:p>
                <a:pPr marL="804863" lvl="1" defTabSz="914099"/>
                <a:r>
                  <a:rPr lang="en-US" sz="1050" dirty="0" smtClean="0">
                    <a:solidFill>
                      <a:schemeClr val="bg1"/>
                    </a:solidFill>
                    <a:effectLst>
                      <a:outerShdw blurRad="50800" dist="38100" dir="2700000" algn="tl" rotWithShape="0">
                        <a:prstClr val="black">
                          <a:alpha val="40000"/>
                        </a:prstClr>
                      </a:outerShdw>
                    </a:effectLst>
                    <a:latin typeface="Segoe" pitchFamily="34" charset="0"/>
                  </a:rPr>
                  <a:t>Saved $500K in deployment costs</a:t>
                </a:r>
              </a:p>
            </p:txBody>
          </p:sp>
          <p:sp>
            <p:nvSpPr>
              <p:cNvPr id="75" name="Rectangle 74"/>
              <p:cNvSpPr/>
              <p:nvPr/>
            </p:nvSpPr>
            <p:spPr bwMode="auto">
              <a:xfrm>
                <a:off x="3254831" y="2590800"/>
                <a:ext cx="755778" cy="587829"/>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grpSp>
          <p:nvGrpSpPr>
            <p:cNvPr id="48" name="Group 35"/>
            <p:cNvGrpSpPr/>
            <p:nvPr/>
          </p:nvGrpSpPr>
          <p:grpSpPr>
            <a:xfrm>
              <a:off x="3227572" y="2577701"/>
              <a:ext cx="769965" cy="604423"/>
              <a:chOff x="6269853" y="3206655"/>
              <a:chExt cx="849365" cy="666753"/>
            </a:xfrm>
          </p:grpSpPr>
          <p:pic>
            <p:nvPicPr>
              <p:cNvPr id="49" name="Picture 48" descr="MFA-LOGO.JPG"/>
              <p:cNvPicPr>
                <a:picLocks noChangeAspect="1"/>
              </p:cNvPicPr>
              <p:nvPr/>
            </p:nvPicPr>
            <p:blipFill>
              <a:blip r:embed="rId7" cstate="print"/>
              <a:stretch>
                <a:fillRect/>
              </a:stretch>
            </p:blipFill>
            <p:spPr>
              <a:xfrm>
                <a:off x="6269853" y="3206655"/>
                <a:ext cx="227571" cy="666753"/>
              </a:xfrm>
              <a:prstGeom prst="rect">
                <a:avLst/>
              </a:prstGeom>
            </p:spPr>
          </p:pic>
          <p:sp>
            <p:nvSpPr>
              <p:cNvPr id="50" name="TextBox 49"/>
              <p:cNvSpPr txBox="1"/>
              <p:nvPr/>
            </p:nvSpPr>
            <p:spPr>
              <a:xfrm>
                <a:off x="6556365" y="3297897"/>
                <a:ext cx="562853" cy="52624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000" b="1" i="1" dirty="0" smtClean="0">
                    <a:solidFill>
                      <a:schemeClr val="tx1">
                        <a:lumMod val="95000"/>
                        <a:lumOff val="5000"/>
                      </a:schemeClr>
                    </a:solidFill>
                  </a:rPr>
                  <a:t>Danish </a:t>
                </a:r>
              </a:p>
              <a:p>
                <a:pPr>
                  <a:lnSpc>
                    <a:spcPct val="90000"/>
                  </a:lnSpc>
                  <a:spcBef>
                    <a:spcPct val="20000"/>
                  </a:spcBef>
                  <a:buClr>
                    <a:srgbClr val="777777"/>
                  </a:buClr>
                  <a:buSzPct val="130000"/>
                </a:pPr>
                <a:r>
                  <a:rPr lang="en-US" sz="1000" b="1" i="1" dirty="0" smtClean="0">
                    <a:solidFill>
                      <a:schemeClr val="tx1">
                        <a:lumMod val="95000"/>
                        <a:lumOff val="5000"/>
                      </a:schemeClr>
                    </a:solidFill>
                  </a:rPr>
                  <a:t>Foreign </a:t>
                </a:r>
              </a:p>
              <a:p>
                <a:pPr>
                  <a:lnSpc>
                    <a:spcPct val="90000"/>
                  </a:lnSpc>
                  <a:spcBef>
                    <a:spcPct val="20000"/>
                  </a:spcBef>
                  <a:buClr>
                    <a:srgbClr val="777777"/>
                  </a:buClr>
                  <a:buSzPct val="130000"/>
                </a:pPr>
                <a:r>
                  <a:rPr lang="en-US" sz="1000" b="1" i="1" dirty="0" smtClean="0">
                    <a:solidFill>
                      <a:schemeClr val="tx1">
                        <a:lumMod val="95000"/>
                        <a:lumOff val="5000"/>
                      </a:schemeClr>
                    </a:solidFill>
                  </a:rPr>
                  <a:t>Ministry</a:t>
                </a:r>
              </a:p>
            </p:txBody>
          </p:sp>
        </p:grpSp>
      </p:grpSp>
      <p:grpSp>
        <p:nvGrpSpPr>
          <p:cNvPr id="89" name="Group 88"/>
          <p:cNvGrpSpPr/>
          <p:nvPr/>
        </p:nvGrpSpPr>
        <p:grpSpPr>
          <a:xfrm>
            <a:off x="3183531" y="3697743"/>
            <a:ext cx="2882734" cy="2027648"/>
            <a:chOff x="3183531" y="3697743"/>
            <a:chExt cx="2882734" cy="2027648"/>
          </a:xfrm>
        </p:grpSpPr>
        <p:sp>
          <p:nvSpPr>
            <p:cNvPr id="51" name="Right Arrow 50"/>
            <p:cNvSpPr/>
            <p:nvPr/>
          </p:nvSpPr>
          <p:spPr bwMode="auto">
            <a:xfrm>
              <a:off x="3183531" y="3697743"/>
              <a:ext cx="2882734" cy="2027648"/>
            </a:xfrm>
            <a:prstGeom prst="rightArrow">
              <a:avLst/>
            </a:prstGeom>
            <a:solidFill>
              <a:schemeClr val="accent2">
                <a:lumMod val="50000"/>
              </a:schemeClr>
            </a:solidFill>
            <a:ln>
              <a:solidFill>
                <a:schemeClr val="accent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lvl="1" algn="ctr" defTabSz="914099"/>
              <a:r>
                <a:rPr lang="en-US" sz="1400" u="sng" dirty="0" smtClean="0">
                  <a:solidFill>
                    <a:schemeClr val="bg1"/>
                  </a:solidFill>
                  <a:effectLst>
                    <a:outerShdw blurRad="50800" dist="38100" dir="2700000" algn="tl" rotWithShape="0">
                      <a:prstClr val="black">
                        <a:alpha val="40000"/>
                      </a:prstClr>
                    </a:outerShdw>
                  </a:effectLst>
                  <a:latin typeface="Segoe" pitchFamily="34" charset="0"/>
                </a:rPr>
                <a:t>Configuration Management</a:t>
              </a:r>
            </a:p>
            <a:p>
              <a:pPr marL="0" lvl="1" defTabSz="914099"/>
              <a:endParaRPr lang="en-US" sz="1050" dirty="0" smtClean="0">
                <a:solidFill>
                  <a:schemeClr val="bg1"/>
                </a:solidFill>
                <a:effectLst>
                  <a:outerShdw blurRad="50800" dist="38100" dir="2700000" algn="tl" rotWithShape="0">
                    <a:prstClr val="black">
                      <a:alpha val="40000"/>
                    </a:prstClr>
                  </a:outerShdw>
                </a:effectLst>
                <a:latin typeface="Segoe" pitchFamily="34" charset="0"/>
              </a:endParaRPr>
            </a:p>
            <a:p>
              <a:pPr marL="0" lvl="1" defTabSz="914099"/>
              <a:endParaRPr lang="en-US" sz="2800" dirty="0" smtClean="0">
                <a:solidFill>
                  <a:schemeClr val="bg1"/>
                </a:solidFill>
                <a:effectLst>
                  <a:outerShdw blurRad="50800" dist="38100" dir="2700000" algn="tl" rotWithShape="0">
                    <a:prstClr val="black">
                      <a:alpha val="40000"/>
                    </a:prstClr>
                  </a:outerShdw>
                </a:effectLst>
                <a:latin typeface="Segoe" pitchFamily="34" charset="0"/>
              </a:endParaRPr>
            </a:p>
            <a:p>
              <a:pPr marL="0" lvl="1" defTabSz="914099"/>
              <a:r>
                <a:rPr lang="en-US" sz="1050" dirty="0" smtClean="0">
                  <a:solidFill>
                    <a:schemeClr val="bg1"/>
                  </a:solidFill>
                  <a:effectLst>
                    <a:outerShdw blurRad="50800" dist="38100" dir="2700000" algn="tl" rotWithShape="0">
                      <a:prstClr val="black">
                        <a:alpha val="40000"/>
                      </a:prstClr>
                    </a:outerShdw>
                  </a:effectLst>
                  <a:latin typeface="Segoe" pitchFamily="34" charset="0"/>
                </a:rPr>
                <a:t>Cut deployment time by 73%</a:t>
              </a:r>
            </a:p>
          </p:txBody>
        </p:sp>
        <p:grpSp>
          <p:nvGrpSpPr>
            <p:cNvPr id="41" name="Group 33"/>
            <p:cNvGrpSpPr/>
            <p:nvPr/>
          </p:nvGrpSpPr>
          <p:grpSpPr>
            <a:xfrm>
              <a:off x="3262657" y="4514606"/>
              <a:ext cx="1560516" cy="496781"/>
              <a:chOff x="9992459" y="277018"/>
              <a:chExt cx="1664955" cy="569163"/>
            </a:xfrm>
          </p:grpSpPr>
          <p:sp>
            <p:nvSpPr>
              <p:cNvPr id="42" name="TextBox 41"/>
              <p:cNvSpPr txBox="1"/>
              <p:nvPr/>
            </p:nvSpPr>
            <p:spPr>
              <a:xfrm>
                <a:off x="9992459" y="615217"/>
                <a:ext cx="1664955" cy="230964"/>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600" b="1" i="1" dirty="0" smtClean="0">
                    <a:solidFill>
                      <a:schemeClr val="tx2">
                        <a:lumMod val="75000"/>
                      </a:schemeClr>
                    </a:solidFill>
                  </a:rPr>
                  <a:t>MEGA PHARMA</a:t>
                </a:r>
              </a:p>
            </p:txBody>
          </p:sp>
          <p:grpSp>
            <p:nvGrpSpPr>
              <p:cNvPr id="43" name="Group 77"/>
              <p:cNvGrpSpPr/>
              <p:nvPr/>
            </p:nvGrpSpPr>
            <p:grpSpPr>
              <a:xfrm>
                <a:off x="11007132" y="277018"/>
                <a:ext cx="223262" cy="278295"/>
                <a:chOff x="2300447" y="3584379"/>
                <a:chExt cx="389744" cy="485815"/>
              </a:xfrm>
              <a:solidFill>
                <a:schemeClr val="tx2">
                  <a:lumMod val="75000"/>
                </a:schemeClr>
              </a:solidFill>
            </p:grpSpPr>
            <p:sp>
              <p:nvSpPr>
                <p:cNvPr id="44" name="Oval 43"/>
                <p:cNvSpPr/>
                <p:nvPr/>
              </p:nvSpPr>
              <p:spPr bwMode="auto">
                <a:xfrm>
                  <a:off x="2353456" y="3958746"/>
                  <a:ext cx="111448" cy="111448"/>
                </a:xfrm>
                <a:prstGeom prst="ellipse">
                  <a:avLst/>
                </a:prstGeom>
                <a:grpFill/>
                <a:ln>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tx2">
                        <a:lumMod val="75000"/>
                      </a:schemeClr>
                    </a:solidFill>
                    <a:effectLst>
                      <a:outerShdw blurRad="50800" dist="38100" dir="2700000" algn="tl" rotWithShape="0">
                        <a:prstClr val="black">
                          <a:alpha val="40000"/>
                        </a:prstClr>
                      </a:outerShdw>
                    </a:effectLst>
                    <a:latin typeface="Segoe" pitchFamily="34" charset="0"/>
                  </a:endParaRPr>
                </a:p>
              </p:txBody>
            </p:sp>
            <p:sp>
              <p:nvSpPr>
                <p:cNvPr id="45" name="Oval 44"/>
                <p:cNvSpPr/>
                <p:nvPr/>
              </p:nvSpPr>
              <p:spPr bwMode="auto">
                <a:xfrm>
                  <a:off x="2505856" y="3584379"/>
                  <a:ext cx="111448" cy="111448"/>
                </a:xfrm>
                <a:prstGeom prst="ellipse">
                  <a:avLst/>
                </a:prstGeom>
                <a:grpFill/>
                <a:ln>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tx2">
                        <a:lumMod val="75000"/>
                      </a:schemeClr>
                    </a:solidFill>
                    <a:effectLst>
                      <a:outerShdw blurRad="50800" dist="38100" dir="2700000" algn="tl" rotWithShape="0">
                        <a:prstClr val="black">
                          <a:alpha val="40000"/>
                        </a:prstClr>
                      </a:outerShdw>
                    </a:effectLst>
                    <a:latin typeface="Segoe" pitchFamily="34" charset="0"/>
                  </a:endParaRPr>
                </a:p>
              </p:txBody>
            </p:sp>
            <p:sp>
              <p:nvSpPr>
                <p:cNvPr id="46" name="Oval 45"/>
                <p:cNvSpPr/>
                <p:nvPr/>
              </p:nvSpPr>
              <p:spPr bwMode="auto">
                <a:xfrm>
                  <a:off x="2578743" y="3766596"/>
                  <a:ext cx="111448" cy="111448"/>
                </a:xfrm>
                <a:prstGeom prst="ellipse">
                  <a:avLst/>
                </a:prstGeom>
                <a:grpFill/>
                <a:ln>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tx2">
                        <a:lumMod val="75000"/>
                      </a:schemeClr>
                    </a:solidFill>
                    <a:effectLst>
                      <a:outerShdw blurRad="50800" dist="38100" dir="2700000" algn="tl" rotWithShape="0">
                        <a:prstClr val="black">
                          <a:alpha val="40000"/>
                        </a:prstClr>
                      </a:outerShdw>
                    </a:effectLst>
                    <a:latin typeface="Segoe" pitchFamily="34" charset="0"/>
                  </a:endParaRPr>
                </a:p>
              </p:txBody>
            </p:sp>
            <p:sp>
              <p:nvSpPr>
                <p:cNvPr id="47" name="Oval 46"/>
                <p:cNvSpPr/>
                <p:nvPr/>
              </p:nvSpPr>
              <p:spPr bwMode="auto">
                <a:xfrm>
                  <a:off x="2300447" y="3677144"/>
                  <a:ext cx="111448" cy="111448"/>
                </a:xfrm>
                <a:prstGeom prst="ellipse">
                  <a:avLst/>
                </a:prstGeom>
                <a:grpFill/>
                <a:ln>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tx2">
                        <a:lumMod val="75000"/>
                      </a:schemeClr>
                    </a:solidFill>
                    <a:effectLst>
                      <a:outerShdw blurRad="50800" dist="38100" dir="2700000" algn="tl" rotWithShape="0">
                        <a:prstClr val="black">
                          <a:alpha val="40000"/>
                        </a:prstClr>
                      </a:outerShdw>
                    </a:effectLst>
                    <a:latin typeface="Segoe" pitchFamily="34" charset="0"/>
                  </a:endParaRPr>
                </a:p>
              </p:txBody>
            </p:sp>
          </p:grpSp>
        </p:grpSp>
      </p:grpSp>
      <p:grpSp>
        <p:nvGrpSpPr>
          <p:cNvPr id="83" name="Group 82"/>
          <p:cNvGrpSpPr/>
          <p:nvPr/>
        </p:nvGrpSpPr>
        <p:grpSpPr>
          <a:xfrm>
            <a:off x="243679" y="3720803"/>
            <a:ext cx="2891407" cy="1911901"/>
            <a:chOff x="243679" y="3720803"/>
            <a:chExt cx="2891407" cy="1911901"/>
          </a:xfrm>
        </p:grpSpPr>
        <p:sp>
          <p:nvSpPr>
            <p:cNvPr id="54" name="Right Arrow 53"/>
            <p:cNvSpPr/>
            <p:nvPr/>
          </p:nvSpPr>
          <p:spPr bwMode="auto">
            <a:xfrm>
              <a:off x="243840" y="3720803"/>
              <a:ext cx="2891246" cy="1911901"/>
            </a:xfrm>
            <a:prstGeom prst="rightArrow">
              <a:avLst/>
            </a:prstGeom>
            <a:solidFill>
              <a:schemeClr val="accent2">
                <a:lumMod val="50000"/>
              </a:schemeClr>
            </a:solidFill>
            <a:ln>
              <a:solidFill>
                <a:schemeClr val="bg2">
                  <a:lumMod val="25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lvl="1" defTabSz="914099"/>
              <a:r>
                <a:rPr lang="en-US" sz="1400" u="sng" dirty="0" smtClean="0">
                  <a:solidFill>
                    <a:schemeClr val="bg1"/>
                  </a:solidFill>
                  <a:effectLst>
                    <a:outerShdw blurRad="50800" dist="38100" dir="2700000" algn="tl" rotWithShape="0">
                      <a:prstClr val="black">
                        <a:alpha val="40000"/>
                      </a:prstClr>
                    </a:outerShdw>
                  </a:effectLst>
                  <a:latin typeface="Segoe" pitchFamily="34" charset="0"/>
                </a:rPr>
                <a:t>Configuration Management</a:t>
              </a:r>
            </a:p>
            <a:p>
              <a:pPr marL="0" lvl="1" defTabSz="914099"/>
              <a:endParaRPr lang="en-US" sz="2400" dirty="0" smtClean="0">
                <a:solidFill>
                  <a:schemeClr val="bg1"/>
                </a:solidFill>
                <a:effectLst>
                  <a:outerShdw blurRad="50800" dist="38100" dir="2700000" algn="tl" rotWithShape="0">
                    <a:prstClr val="black">
                      <a:alpha val="40000"/>
                    </a:prstClr>
                  </a:outerShdw>
                </a:effectLst>
                <a:latin typeface="Segoe" pitchFamily="34" charset="0"/>
              </a:endParaRPr>
            </a:p>
            <a:p>
              <a:pPr marL="0" lvl="1" defTabSz="914099"/>
              <a:endParaRPr lang="en-US" sz="1100" dirty="0" smtClean="0">
                <a:solidFill>
                  <a:schemeClr val="bg1"/>
                </a:solidFill>
                <a:effectLst>
                  <a:outerShdw blurRad="50800" dist="38100" dir="2700000" algn="tl" rotWithShape="0">
                    <a:prstClr val="black">
                      <a:alpha val="40000"/>
                    </a:prstClr>
                  </a:outerShdw>
                </a:effectLst>
                <a:latin typeface="Segoe" pitchFamily="34" charset="0"/>
              </a:endParaRPr>
            </a:p>
            <a:p>
              <a:pPr marL="0" lvl="1" defTabSz="914099"/>
              <a:r>
                <a:rPr lang="en-US" sz="1050" dirty="0" smtClean="0">
                  <a:solidFill>
                    <a:schemeClr val="bg1"/>
                  </a:solidFill>
                  <a:effectLst>
                    <a:outerShdw blurRad="50800" dist="38100" dir="2700000" algn="tl" rotWithShape="0">
                      <a:prstClr val="black">
                        <a:alpha val="40000"/>
                      </a:prstClr>
                    </a:outerShdw>
                  </a:effectLst>
                  <a:latin typeface="Segoe" pitchFamily="34" charset="0"/>
                </a:rPr>
                <a:t>Cut update time by 90%</a:t>
              </a:r>
            </a:p>
          </p:txBody>
        </p:sp>
        <p:grpSp>
          <p:nvGrpSpPr>
            <p:cNvPr id="80" name="Group 79"/>
            <p:cNvGrpSpPr/>
            <p:nvPr/>
          </p:nvGrpSpPr>
          <p:grpSpPr>
            <a:xfrm>
              <a:off x="243679" y="4368929"/>
              <a:ext cx="1377857" cy="704883"/>
              <a:chOff x="-1463201" y="4210433"/>
              <a:chExt cx="1377857" cy="704883"/>
            </a:xfrm>
          </p:grpSpPr>
          <p:sp>
            <p:nvSpPr>
              <p:cNvPr id="76" name="Rectangle 75"/>
              <p:cNvSpPr/>
              <p:nvPr/>
            </p:nvSpPr>
            <p:spPr bwMode="auto">
              <a:xfrm>
                <a:off x="-1369303" y="4339046"/>
                <a:ext cx="1208314" cy="478972"/>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62" name="Picture 61" descr="wakeforext.png"/>
              <p:cNvPicPr>
                <a:picLocks noChangeAspect="1"/>
              </p:cNvPicPr>
              <p:nvPr/>
            </p:nvPicPr>
            <p:blipFill>
              <a:blip r:embed="rId8">
                <a:lum bright="-100000"/>
              </a:blip>
              <a:stretch>
                <a:fillRect/>
              </a:stretch>
            </p:blipFill>
            <p:spPr>
              <a:xfrm>
                <a:off x="-1463201" y="4210433"/>
                <a:ext cx="1377857" cy="704883"/>
              </a:xfrm>
              <a:prstGeom prst="rect">
                <a:avLst/>
              </a:prstGeom>
            </p:spPr>
          </p:pic>
        </p:grpSp>
      </p:grpSp>
      <p:grpSp>
        <p:nvGrpSpPr>
          <p:cNvPr id="87" name="Group 86"/>
          <p:cNvGrpSpPr/>
          <p:nvPr/>
        </p:nvGrpSpPr>
        <p:grpSpPr>
          <a:xfrm>
            <a:off x="419710" y="1692613"/>
            <a:ext cx="2586139" cy="2247089"/>
            <a:chOff x="419710" y="1692613"/>
            <a:chExt cx="2586139" cy="2247089"/>
          </a:xfrm>
        </p:grpSpPr>
        <p:sp>
          <p:nvSpPr>
            <p:cNvPr id="64" name="Right Arrow 63"/>
            <p:cNvSpPr/>
            <p:nvPr/>
          </p:nvSpPr>
          <p:spPr bwMode="auto">
            <a:xfrm>
              <a:off x="419710" y="1692613"/>
              <a:ext cx="2586139" cy="2247089"/>
            </a:xfrm>
            <a:prstGeom prst="rightArrow">
              <a:avLst/>
            </a:prstGeom>
            <a:solidFill>
              <a:schemeClr val="accent2">
                <a:lumMod val="50000"/>
              </a:schemeClr>
            </a:solidFill>
            <a:ln>
              <a:solidFill>
                <a:schemeClr val="bg2">
                  <a:lumMod val="25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400" u="sng" dirty="0" smtClean="0">
                  <a:solidFill>
                    <a:schemeClr val="bg1"/>
                  </a:solidFill>
                  <a:effectLst>
                    <a:outerShdw blurRad="50800" dist="38100" dir="2700000" algn="tl" rotWithShape="0">
                      <a:prstClr val="black">
                        <a:alpha val="40000"/>
                      </a:prstClr>
                    </a:outerShdw>
                  </a:effectLst>
                  <a:latin typeface="Segoe" pitchFamily="34" charset="0"/>
                </a:rPr>
                <a:t>Data Protection and Recovery</a:t>
              </a:r>
            </a:p>
            <a:p>
              <a:pPr algn="ctr" defTabSz="914099"/>
              <a:endParaRPr lang="en-US" sz="1200" u="sng" dirty="0" smtClean="0">
                <a:solidFill>
                  <a:schemeClr val="bg1"/>
                </a:solidFill>
                <a:effectLst>
                  <a:outerShdw blurRad="50800" dist="38100" dir="2700000" algn="tl" rotWithShape="0">
                    <a:prstClr val="black">
                      <a:alpha val="40000"/>
                    </a:prstClr>
                  </a:outerShdw>
                </a:effectLst>
                <a:latin typeface="Segoe" pitchFamily="34" charset="0"/>
              </a:endParaRPr>
            </a:p>
            <a:p>
              <a:pPr marL="682625" indent="-461963" defTabSz="914099"/>
              <a:r>
                <a:rPr lang="en-US" sz="1050" dirty="0" smtClean="0">
                  <a:solidFill>
                    <a:schemeClr val="bg1"/>
                  </a:solidFill>
                  <a:effectLst>
                    <a:outerShdw blurRad="50800" dist="38100" dir="2700000" algn="tl" rotWithShape="0">
                      <a:prstClr val="black">
                        <a:alpha val="40000"/>
                      </a:prstClr>
                    </a:outerShdw>
                  </a:effectLst>
                  <a:latin typeface="Segoe" pitchFamily="34" charset="0"/>
                </a:rPr>
                <a:t>	Reduced back-up times by 50%</a:t>
              </a:r>
            </a:p>
          </p:txBody>
        </p:sp>
        <p:pic>
          <p:nvPicPr>
            <p:cNvPr id="68" name="Picture 67" descr="MSC.gif"/>
            <p:cNvPicPr>
              <a:picLocks noChangeAspect="1"/>
            </p:cNvPicPr>
            <p:nvPr/>
          </p:nvPicPr>
          <p:blipFill>
            <a:blip r:embed="rId9"/>
            <a:stretch>
              <a:fillRect/>
            </a:stretch>
          </p:blipFill>
          <p:spPr>
            <a:xfrm>
              <a:off x="499987" y="2743297"/>
              <a:ext cx="624148" cy="551878"/>
            </a:xfrm>
            <a:prstGeom prst="rect">
              <a:avLst/>
            </a:prstGeom>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0-#ppt_w/2"/>
                                          </p:val>
                                        </p:tav>
                                        <p:tav tm="100000">
                                          <p:val>
                                            <p:strVal val="#ppt_x"/>
                                          </p:val>
                                        </p:tav>
                                      </p:tavLst>
                                    </p:anim>
                                    <p:anim calcmode="lin" valueType="num">
                                      <p:cBhvr additive="base">
                                        <p:cTn id="8" dur="500" fill="hold"/>
                                        <p:tgtEl>
                                          <p:spTgt spid="8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500" fill="hold"/>
                                        <p:tgtEl>
                                          <p:spTgt spid="86"/>
                                        </p:tgtEl>
                                        <p:attrNameLst>
                                          <p:attrName>ppt_x</p:attrName>
                                        </p:attrNameLst>
                                      </p:cBhvr>
                                      <p:tavLst>
                                        <p:tav tm="0">
                                          <p:val>
                                            <p:strVal val="0-#ppt_w/2"/>
                                          </p:val>
                                        </p:tav>
                                        <p:tav tm="100000">
                                          <p:val>
                                            <p:strVal val="#ppt_x"/>
                                          </p:val>
                                        </p:tav>
                                      </p:tavLst>
                                    </p:anim>
                                    <p:anim calcmode="lin" valueType="num">
                                      <p:cBhvr additive="base">
                                        <p:cTn id="18" dur="50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fill="hold"/>
                                        <p:tgtEl>
                                          <p:spTgt spid="89"/>
                                        </p:tgtEl>
                                        <p:attrNameLst>
                                          <p:attrName>ppt_x</p:attrName>
                                        </p:attrNameLst>
                                      </p:cBhvr>
                                      <p:tavLst>
                                        <p:tav tm="0">
                                          <p:val>
                                            <p:strVal val="0-#ppt_w/2"/>
                                          </p:val>
                                        </p:tav>
                                        <p:tav tm="100000">
                                          <p:val>
                                            <p:strVal val="#ppt_x"/>
                                          </p:val>
                                        </p:tav>
                                      </p:tavLst>
                                    </p:anim>
                                    <p:anim calcmode="lin" valueType="num">
                                      <p:cBhvr additive="base">
                                        <p:cTn id="22"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additive="base">
                                        <p:cTn id="27" dur="500" fill="hold"/>
                                        <p:tgtEl>
                                          <p:spTgt spid="88"/>
                                        </p:tgtEl>
                                        <p:attrNameLst>
                                          <p:attrName>ppt_x</p:attrName>
                                        </p:attrNameLst>
                                      </p:cBhvr>
                                      <p:tavLst>
                                        <p:tav tm="0">
                                          <p:val>
                                            <p:strVal val="0-#ppt_w/2"/>
                                          </p:val>
                                        </p:tav>
                                        <p:tav tm="100000">
                                          <p:val>
                                            <p:strVal val="#ppt_x"/>
                                          </p:val>
                                        </p:tav>
                                      </p:tavLst>
                                    </p:anim>
                                    <p:anim calcmode="lin" valueType="num">
                                      <p:cBhvr additive="base">
                                        <p:cTn id="28" dur="500" fill="hold"/>
                                        <p:tgtEl>
                                          <p:spTgt spid="8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0-#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bwMode="auto">
          <a:xfrm>
            <a:off x="0" y="609600"/>
            <a:ext cx="9145192" cy="6248400"/>
          </a:xfrm>
          <a:prstGeom prst="rect">
            <a:avLst/>
          </a:prstGeom>
          <a:blipFill dpi="0" rotWithShape="1">
            <a:blip r:embed="rId3">
              <a:alphaModFix amt="62000"/>
              <a:lum bright="-66000" contrast="-14000"/>
            </a:blip>
            <a:srcRect/>
            <a:stretch>
              <a:fillRect/>
            </a:stretch>
          </a:blip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67" name="Freeform 5"/>
          <p:cNvSpPr>
            <a:spLocks noEditPoints="1"/>
          </p:cNvSpPr>
          <p:nvPr/>
        </p:nvSpPr>
        <p:spPr bwMode="auto">
          <a:xfrm>
            <a:off x="219555" y="960699"/>
            <a:ext cx="8693014" cy="5426246"/>
          </a:xfrm>
          <a:prstGeom prst="roundRect">
            <a:avLst>
              <a:gd name="adj" fmla="val 4263"/>
            </a:avLst>
          </a:prstGeom>
          <a:gradFill flip="none" rotWithShape="1">
            <a:gsLst>
              <a:gs pos="0">
                <a:srgbClr val="FFFFFF">
                  <a:alpha val="86000"/>
                </a:srgbClr>
              </a:gs>
              <a:gs pos="46000">
                <a:schemeClr val="tx2">
                  <a:lumMod val="50000"/>
                  <a:alpha val="50000"/>
                </a:schemeClr>
              </a:gs>
              <a:gs pos="100000">
                <a:srgbClr val="FFFFFF">
                  <a:alpha val="35000"/>
                </a:srgbClr>
              </a:gs>
            </a:gsLst>
            <a:lin ang="54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2254000" y="1683209"/>
            <a:ext cx="990625" cy="369332"/>
          </a:xfrm>
          <a:prstGeom prst="rect">
            <a:avLst/>
          </a:prstGeom>
          <a:noFill/>
          <a:ln w="6350">
            <a:noFill/>
          </a:ln>
          <a:effectLst>
            <a:glow rad="228600">
              <a:srgbClr val="000000">
                <a:alpha val="27843"/>
              </a:srgbClr>
            </a:glow>
            <a:innerShdw blurRad="393700">
              <a:srgbClr val="000000">
                <a:alpha val="48000"/>
              </a:srgbClr>
            </a:innerShdw>
          </a:effectLst>
        </p:spPr>
        <p:txBody>
          <a:bodyPr>
            <a:spAutoFit/>
          </a:bodyPr>
          <a:lstStyle/>
          <a:p>
            <a:pPr algn="ctr" defTabSz="914363">
              <a:lnSpc>
                <a:spcPct val="90000"/>
              </a:lnSpc>
              <a:defRPr/>
            </a:pPr>
            <a:endParaRPr lang="en-US" sz="2000" dirty="0">
              <a:ln w="12700">
                <a:noFill/>
                <a:prstDash val="solid"/>
              </a:ln>
              <a:effectLst>
                <a:outerShdw blurRad="63500" sx="102000" sy="102000" algn="ctr" rotWithShape="0">
                  <a:prstClr val="black">
                    <a:alpha val="40000"/>
                  </a:prstClr>
                </a:outerShdw>
              </a:effectLst>
              <a:latin typeface="Segoe Black" pitchFamily="34" charset="0"/>
            </a:endParaRPr>
          </a:p>
        </p:txBody>
      </p:sp>
      <p:sp>
        <p:nvSpPr>
          <p:cNvPr id="78" name="Title 1"/>
          <p:cNvSpPr>
            <a:spLocks noGrp="1"/>
          </p:cNvSpPr>
          <p:nvPr>
            <p:ph type="title"/>
          </p:nvPr>
        </p:nvSpPr>
        <p:spPr>
          <a:xfrm>
            <a:off x="381000" y="230188"/>
            <a:ext cx="6486728" cy="609398"/>
          </a:xfrm>
        </p:spPr>
        <p:txBody>
          <a:bodyPr/>
          <a:lstStyle/>
          <a:p>
            <a:r>
              <a:rPr lang="en-US" sz="4400" dirty="0" smtClean="0"/>
              <a:t>System Center Roadmap</a:t>
            </a:r>
            <a:endParaRPr lang="en-US" sz="4400" dirty="0"/>
          </a:p>
        </p:txBody>
      </p:sp>
      <p:sp>
        <p:nvSpPr>
          <p:cNvPr id="64" name="Rounded Rectangle 63"/>
          <p:cNvSpPr/>
          <p:nvPr/>
        </p:nvSpPr>
        <p:spPr bwMode="auto">
          <a:xfrm>
            <a:off x="374074" y="3859697"/>
            <a:ext cx="8825345" cy="536575"/>
          </a:xfrm>
          <a:prstGeom prst="roundRect">
            <a:avLst/>
          </a:prstGeom>
          <a:gradFill flip="none" rotWithShape="1">
            <a:gsLst>
              <a:gs pos="0">
                <a:schemeClr val="tx1">
                  <a:lumMod val="95000"/>
                  <a:lumOff val="5000"/>
                </a:schemeClr>
              </a:gs>
              <a:gs pos="46000">
                <a:schemeClr val="accent2">
                  <a:alpha val="52000"/>
                </a:schemeClr>
              </a:gs>
              <a:gs pos="100000">
                <a:srgbClr val="FFFFFF">
                  <a:alpha val="0"/>
                </a:srgbClr>
              </a:gs>
            </a:gsLst>
            <a:lin ang="0" scaled="1"/>
            <a:tileRect/>
          </a:gradFill>
          <a:ln w="19050" cap="flat" cmpd="thickThin" algn="ctr">
            <a:noFill/>
            <a:prstDash val="solid"/>
          </a:ln>
          <a:effectLst/>
        </p:spPr>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sp>
        <p:nvSpPr>
          <p:cNvPr id="51" name="Rounded Rectangle 50"/>
          <p:cNvSpPr/>
          <p:nvPr/>
        </p:nvSpPr>
        <p:spPr bwMode="auto">
          <a:xfrm>
            <a:off x="374074" y="2672247"/>
            <a:ext cx="8825345" cy="536575"/>
          </a:xfrm>
          <a:prstGeom prst="roundRect">
            <a:avLst/>
          </a:prstGeom>
          <a:gradFill flip="none" rotWithShape="1">
            <a:gsLst>
              <a:gs pos="0">
                <a:schemeClr val="tx1">
                  <a:lumMod val="95000"/>
                  <a:lumOff val="5000"/>
                </a:schemeClr>
              </a:gs>
              <a:gs pos="46000">
                <a:schemeClr val="accent2">
                  <a:alpha val="52000"/>
                </a:schemeClr>
              </a:gs>
              <a:gs pos="100000">
                <a:srgbClr val="FFFFFF">
                  <a:alpha val="0"/>
                </a:srgbClr>
              </a:gs>
            </a:gsLst>
            <a:lin ang="0" scaled="1"/>
            <a:tileRect/>
          </a:gradFill>
          <a:ln w="19050" cap="flat" cmpd="thickThin" algn="ctr">
            <a:noFill/>
            <a:prstDash val="solid"/>
          </a:ln>
          <a:effectLst/>
        </p:spPr>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sp>
        <p:nvSpPr>
          <p:cNvPr id="49" name="Rounded Rectangle 48"/>
          <p:cNvSpPr/>
          <p:nvPr/>
        </p:nvSpPr>
        <p:spPr bwMode="auto">
          <a:xfrm>
            <a:off x="374074" y="2080110"/>
            <a:ext cx="8825345" cy="536575"/>
          </a:xfrm>
          <a:prstGeom prst="roundRect">
            <a:avLst/>
          </a:prstGeom>
          <a:gradFill flip="none" rotWithShape="1">
            <a:gsLst>
              <a:gs pos="0">
                <a:schemeClr val="tx1">
                  <a:lumMod val="95000"/>
                  <a:lumOff val="5000"/>
                </a:schemeClr>
              </a:gs>
              <a:gs pos="46000">
                <a:schemeClr val="accent2">
                  <a:alpha val="52000"/>
                </a:schemeClr>
              </a:gs>
              <a:gs pos="100000">
                <a:srgbClr val="FFFFFF">
                  <a:alpha val="0"/>
                </a:srgbClr>
              </a:gs>
            </a:gsLst>
            <a:lin ang="0" scaled="1"/>
            <a:tileRect/>
          </a:gradFill>
          <a:ln w="19050" cap="flat" cmpd="thickThin" algn="ctr">
            <a:noFill/>
            <a:prstDash val="solid"/>
          </a:ln>
          <a:effectLst/>
        </p:spPr>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sp>
        <p:nvSpPr>
          <p:cNvPr id="43" name="Rounded Rectangle 42"/>
          <p:cNvSpPr/>
          <p:nvPr/>
        </p:nvSpPr>
        <p:spPr bwMode="auto">
          <a:xfrm>
            <a:off x="374074" y="1486378"/>
            <a:ext cx="8825345" cy="536575"/>
          </a:xfrm>
          <a:prstGeom prst="roundRect">
            <a:avLst/>
          </a:prstGeom>
          <a:gradFill flip="none" rotWithShape="1">
            <a:gsLst>
              <a:gs pos="0">
                <a:schemeClr val="tx1">
                  <a:lumMod val="95000"/>
                  <a:lumOff val="5000"/>
                </a:schemeClr>
              </a:gs>
              <a:gs pos="46000">
                <a:schemeClr val="accent2">
                  <a:alpha val="52000"/>
                </a:schemeClr>
              </a:gs>
              <a:gs pos="100000">
                <a:srgbClr val="FFFFFF">
                  <a:alpha val="0"/>
                </a:srgbClr>
              </a:gs>
            </a:gsLst>
            <a:lin ang="0" scaled="1"/>
            <a:tileRect/>
          </a:gradFill>
          <a:ln w="19050" cap="flat" cmpd="thickThin" algn="ctr">
            <a:noFill/>
            <a:prstDash val="solid"/>
          </a:ln>
          <a:effectLst/>
        </p:spPr>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sp>
        <p:nvSpPr>
          <p:cNvPr id="68" name="Rounded Rectangle 67"/>
          <p:cNvSpPr/>
          <p:nvPr/>
        </p:nvSpPr>
        <p:spPr bwMode="auto">
          <a:xfrm>
            <a:off x="374074" y="5047147"/>
            <a:ext cx="8825345" cy="536575"/>
          </a:xfrm>
          <a:prstGeom prst="roundRect">
            <a:avLst/>
          </a:prstGeom>
          <a:gradFill flip="none" rotWithShape="1">
            <a:gsLst>
              <a:gs pos="0">
                <a:schemeClr val="tx1">
                  <a:lumMod val="95000"/>
                  <a:lumOff val="5000"/>
                </a:schemeClr>
              </a:gs>
              <a:gs pos="46000">
                <a:schemeClr val="accent2">
                  <a:alpha val="52000"/>
                </a:schemeClr>
              </a:gs>
              <a:gs pos="100000">
                <a:srgbClr val="FFFFFF">
                  <a:alpha val="0"/>
                </a:srgbClr>
              </a:gs>
            </a:gsLst>
            <a:lin ang="0" scaled="1"/>
            <a:tileRect/>
          </a:gradFill>
          <a:ln w="19050" cap="flat" cmpd="thickThin" algn="ctr">
            <a:noFill/>
            <a:prstDash val="solid"/>
          </a:ln>
          <a:effectLst/>
        </p:spPr>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sp>
        <p:nvSpPr>
          <p:cNvPr id="69" name="Rounded Rectangle 68"/>
          <p:cNvSpPr/>
          <p:nvPr/>
        </p:nvSpPr>
        <p:spPr bwMode="auto">
          <a:xfrm>
            <a:off x="374074" y="5640872"/>
            <a:ext cx="8825345" cy="536575"/>
          </a:xfrm>
          <a:prstGeom prst="roundRect">
            <a:avLst/>
          </a:prstGeom>
          <a:gradFill flip="none" rotWithShape="1">
            <a:gsLst>
              <a:gs pos="0">
                <a:schemeClr val="tx1">
                  <a:lumMod val="95000"/>
                  <a:lumOff val="5000"/>
                </a:schemeClr>
              </a:gs>
              <a:gs pos="46000">
                <a:schemeClr val="accent2">
                  <a:alpha val="52000"/>
                </a:schemeClr>
              </a:gs>
              <a:gs pos="100000">
                <a:srgbClr val="FFFFFF">
                  <a:alpha val="0"/>
                </a:srgbClr>
              </a:gs>
            </a:gsLst>
            <a:lin ang="0" scaled="1"/>
            <a:tileRect/>
          </a:gradFill>
          <a:ln w="19050" cap="flat" cmpd="thickThin" algn="ctr">
            <a:noFill/>
            <a:prstDash val="solid"/>
          </a:ln>
          <a:effectLst/>
        </p:spPr>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sp>
        <p:nvSpPr>
          <p:cNvPr id="66" name="Rounded Rectangle 65"/>
          <p:cNvSpPr/>
          <p:nvPr/>
        </p:nvSpPr>
        <p:spPr bwMode="auto">
          <a:xfrm>
            <a:off x="374074" y="4453422"/>
            <a:ext cx="8825345" cy="536575"/>
          </a:xfrm>
          <a:prstGeom prst="roundRect">
            <a:avLst/>
          </a:prstGeom>
          <a:gradFill flip="none" rotWithShape="1">
            <a:gsLst>
              <a:gs pos="0">
                <a:schemeClr val="tx1">
                  <a:lumMod val="95000"/>
                  <a:lumOff val="5000"/>
                </a:schemeClr>
              </a:gs>
              <a:gs pos="46000">
                <a:schemeClr val="accent2">
                  <a:alpha val="52000"/>
                </a:schemeClr>
              </a:gs>
              <a:gs pos="100000">
                <a:srgbClr val="FFFFFF">
                  <a:alpha val="0"/>
                </a:srgbClr>
              </a:gs>
            </a:gsLst>
            <a:lin ang="0" scaled="1"/>
            <a:tileRect/>
          </a:gradFill>
          <a:ln w="19050" cap="flat" cmpd="thickThin" algn="ctr">
            <a:noFill/>
            <a:prstDash val="solid"/>
          </a:ln>
          <a:effectLst/>
        </p:spPr>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sp>
        <p:nvSpPr>
          <p:cNvPr id="52" name="Rounded Rectangle 51"/>
          <p:cNvSpPr/>
          <p:nvPr/>
        </p:nvSpPr>
        <p:spPr bwMode="auto">
          <a:xfrm>
            <a:off x="374074" y="3265972"/>
            <a:ext cx="8825345" cy="557883"/>
          </a:xfrm>
          <a:prstGeom prst="roundRect">
            <a:avLst/>
          </a:prstGeom>
          <a:gradFill flip="none" rotWithShape="1">
            <a:gsLst>
              <a:gs pos="0">
                <a:schemeClr val="tx1">
                  <a:lumMod val="95000"/>
                  <a:lumOff val="5000"/>
                </a:schemeClr>
              </a:gs>
              <a:gs pos="46000">
                <a:schemeClr val="accent2">
                  <a:alpha val="52000"/>
                </a:schemeClr>
              </a:gs>
              <a:gs pos="100000">
                <a:srgbClr val="FFFFFF">
                  <a:alpha val="0"/>
                </a:srgbClr>
              </a:gs>
            </a:gsLst>
            <a:lin ang="0" scaled="1"/>
            <a:tileRect/>
          </a:gradFill>
          <a:ln w="19050" cap="flat" cmpd="thickThin" algn="ctr">
            <a:noFill/>
            <a:prstDash val="solid"/>
          </a:ln>
          <a:effectLst/>
        </p:spPr>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sp>
        <p:nvSpPr>
          <p:cNvPr id="106" name="Rounded Rectangle 105"/>
          <p:cNvSpPr/>
          <p:nvPr/>
        </p:nvSpPr>
        <p:spPr bwMode="auto">
          <a:xfrm>
            <a:off x="374073" y="1025235"/>
            <a:ext cx="8387962" cy="387927"/>
          </a:xfrm>
          <a:prstGeom prst="roundRect">
            <a:avLst>
              <a:gd name="adj" fmla="val 50000"/>
            </a:avLst>
          </a:prstGeom>
          <a:gradFill>
            <a:gsLst>
              <a:gs pos="0">
                <a:srgbClr val="000000">
                  <a:alpha val="52000"/>
                </a:srgbClr>
              </a:gs>
              <a:gs pos="43000">
                <a:schemeClr val="tx1">
                  <a:alpha val="37000"/>
                </a:schemeClr>
              </a:gs>
              <a:gs pos="44000">
                <a:srgbClr val="000000">
                  <a:alpha val="84000"/>
                </a:srgbClr>
              </a:gs>
              <a:gs pos="88000">
                <a:srgbClr val="000000">
                  <a:alpha val="81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8" name="Rounded Rectangle 107"/>
          <p:cNvSpPr/>
          <p:nvPr/>
        </p:nvSpPr>
        <p:spPr>
          <a:xfrm rot="5400000">
            <a:off x="1330068" y="2719279"/>
            <a:ext cx="5248451" cy="1819071"/>
          </a:xfrm>
          <a:prstGeom prst="roundRect">
            <a:avLst>
              <a:gd name="adj" fmla="val 0"/>
            </a:avLst>
          </a:prstGeom>
          <a:gradFill flip="none" rotWithShape="1">
            <a:gsLst>
              <a:gs pos="0">
                <a:schemeClr val="tx1">
                  <a:lumMod val="95000"/>
                  <a:lumOff val="5000"/>
                </a:schemeClr>
              </a:gs>
              <a:gs pos="46000">
                <a:schemeClr val="accent5">
                  <a:alpha val="19000"/>
                </a:schemeClr>
              </a:gs>
              <a:gs pos="100000">
                <a:srgbClr val="FFFFFF">
                  <a:alpha val="0"/>
                </a:srgbClr>
              </a:gs>
            </a:gsLst>
            <a:lin ang="0" scaled="1"/>
            <a:tileRect/>
          </a:gradFill>
          <a:ln w="19050" cap="flat" cmpd="thickThin" algn="ctr">
            <a:noFill/>
            <a:prstDash val="solid"/>
          </a:ln>
          <a:effectLst/>
        </p:spPr>
      </p:sp>
      <p:sp>
        <p:nvSpPr>
          <p:cNvPr id="14" name="TextBox 13"/>
          <p:cNvSpPr txBox="1"/>
          <p:nvPr/>
        </p:nvSpPr>
        <p:spPr>
          <a:xfrm>
            <a:off x="3036077" y="1572369"/>
            <a:ext cx="1306588" cy="313932"/>
          </a:xfrm>
          <a:prstGeom prst="rect">
            <a:avLst/>
          </a:prstGeom>
          <a:noFill/>
          <a:ln w="6350">
            <a:noFill/>
          </a:ln>
          <a:effectLst>
            <a:glow rad="228600">
              <a:srgbClr val="000000">
                <a:alpha val="27843"/>
              </a:srgbClr>
            </a:glow>
            <a:innerShdw blurRad="393700">
              <a:srgbClr val="000000">
                <a:alpha val="48000"/>
              </a:srgbClr>
            </a:innerShdw>
          </a:effectLst>
        </p:spPr>
        <p:txBody>
          <a:bodyPr wrap="square">
            <a:spAutoFit/>
          </a:bodyPr>
          <a:lstStyle/>
          <a:p>
            <a:pPr algn="ctr" defTabSz="914363">
              <a:lnSpc>
                <a:spcPct val="90000"/>
              </a:lnSpc>
              <a:defRPr/>
            </a:pPr>
            <a:endParaRPr lang="en-US" sz="1600" dirty="0">
              <a:ln w="12700">
                <a:noFill/>
                <a:prstDash val="solid"/>
              </a:ln>
              <a:effectLst>
                <a:outerShdw blurRad="63500" sx="102000" sy="102000" algn="ctr" rotWithShape="0">
                  <a:prstClr val="black">
                    <a:alpha val="40000"/>
                  </a:prstClr>
                </a:outerShdw>
              </a:effectLst>
              <a:latin typeface="Segoe Black" pitchFamily="34" charset="0"/>
            </a:endParaRPr>
          </a:p>
        </p:txBody>
      </p:sp>
      <p:sp>
        <p:nvSpPr>
          <p:cNvPr id="21" name="Beta 1"/>
          <p:cNvSpPr/>
          <p:nvPr/>
        </p:nvSpPr>
        <p:spPr bwMode="auto">
          <a:xfrm>
            <a:off x="3147785" y="2718979"/>
            <a:ext cx="1608072"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2007 SP1/R2</a:t>
            </a:r>
          </a:p>
        </p:txBody>
      </p:sp>
      <p:sp>
        <p:nvSpPr>
          <p:cNvPr id="47" name="Beta 1"/>
          <p:cNvSpPr/>
          <p:nvPr/>
        </p:nvSpPr>
        <p:spPr bwMode="auto">
          <a:xfrm>
            <a:off x="3147785" y="2126105"/>
            <a:ext cx="1608072"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Rollup/SP1</a:t>
            </a:r>
          </a:p>
        </p:txBody>
      </p:sp>
      <p:sp>
        <p:nvSpPr>
          <p:cNvPr id="50" name="Beta 1"/>
          <p:cNvSpPr/>
          <p:nvPr/>
        </p:nvSpPr>
        <p:spPr bwMode="auto">
          <a:xfrm>
            <a:off x="3147785" y="1543000"/>
            <a:ext cx="1608072"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2008</a:t>
            </a:r>
          </a:p>
        </p:txBody>
      </p:sp>
      <p:sp>
        <p:nvSpPr>
          <p:cNvPr id="55" name="Beta 1"/>
          <p:cNvSpPr/>
          <p:nvPr/>
        </p:nvSpPr>
        <p:spPr bwMode="auto">
          <a:xfrm>
            <a:off x="3147785" y="5087859"/>
            <a:ext cx="1608072"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2008</a:t>
            </a:r>
          </a:p>
        </p:txBody>
      </p:sp>
      <p:sp>
        <p:nvSpPr>
          <p:cNvPr id="84" name="Beta 1"/>
          <p:cNvSpPr/>
          <p:nvPr/>
        </p:nvSpPr>
        <p:spPr bwMode="auto">
          <a:xfrm>
            <a:off x="3147785" y="4507313"/>
            <a:ext cx="1608072"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2008</a:t>
            </a:r>
          </a:p>
        </p:txBody>
      </p:sp>
      <p:sp>
        <p:nvSpPr>
          <p:cNvPr id="45" name="Beta 1"/>
          <p:cNvSpPr/>
          <p:nvPr/>
        </p:nvSpPr>
        <p:spPr bwMode="auto">
          <a:xfrm>
            <a:off x="3147785" y="3306187"/>
            <a:ext cx="1608072"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2007 SP1</a:t>
            </a:r>
          </a:p>
        </p:txBody>
      </p:sp>
      <p:sp>
        <p:nvSpPr>
          <p:cNvPr id="10" name="Rectangle 9"/>
          <p:cNvSpPr/>
          <p:nvPr/>
        </p:nvSpPr>
        <p:spPr>
          <a:xfrm>
            <a:off x="3219603" y="1061200"/>
            <a:ext cx="1418105" cy="30480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a:lstStyle/>
          <a:p>
            <a:pPr algn="ctr" defTabSz="914400">
              <a:lnSpc>
                <a:spcPct val="80000"/>
              </a:lnSpc>
              <a:spcBef>
                <a:spcPct val="20000"/>
              </a:spcBef>
              <a:buClr>
                <a:srgbClr val="777777"/>
              </a:buClr>
              <a:buSzPct val="130000"/>
              <a:tabLst>
                <a:tab pos="1371600" algn="l"/>
              </a:tabLst>
              <a:defRPr/>
            </a:pPr>
            <a:r>
              <a:rPr lang="en-US" sz="2000" b="1" i="1" kern="0" dirty="0">
                <a:ln w="18415" cmpd="sng">
                  <a:noFill/>
                  <a:prstDash val="solid"/>
                </a:ln>
                <a:solidFill>
                  <a:schemeClr val="bg1"/>
                </a:solidFill>
                <a:effectLst>
                  <a:outerShdw blurRad="38100" dist="38100" dir="2700000" algn="tl">
                    <a:srgbClr val="000000">
                      <a:alpha val="43137"/>
                    </a:srgbClr>
                  </a:outerShdw>
                </a:effectLst>
              </a:rPr>
              <a:t> 2008</a:t>
            </a:r>
          </a:p>
        </p:txBody>
      </p:sp>
      <p:sp>
        <p:nvSpPr>
          <p:cNvPr id="109" name="Rounded Rectangle 108"/>
          <p:cNvSpPr/>
          <p:nvPr/>
        </p:nvSpPr>
        <p:spPr>
          <a:xfrm rot="5400000">
            <a:off x="3245311" y="2757162"/>
            <a:ext cx="5248451" cy="1772404"/>
          </a:xfrm>
          <a:prstGeom prst="roundRect">
            <a:avLst>
              <a:gd name="adj" fmla="val 202"/>
            </a:avLst>
          </a:prstGeom>
          <a:gradFill flip="none" rotWithShape="1">
            <a:gsLst>
              <a:gs pos="0">
                <a:schemeClr val="tx1">
                  <a:lumMod val="95000"/>
                  <a:lumOff val="5000"/>
                </a:schemeClr>
              </a:gs>
              <a:gs pos="46000">
                <a:schemeClr val="accent3">
                  <a:alpha val="21000"/>
                </a:schemeClr>
              </a:gs>
              <a:gs pos="100000">
                <a:srgbClr val="FFFFFF">
                  <a:alpha val="0"/>
                </a:srgbClr>
              </a:gs>
            </a:gsLst>
            <a:lin ang="0" scaled="1"/>
            <a:tileRect/>
          </a:gradFill>
          <a:ln w="19050" cap="flat" cmpd="thickThin" algn="ctr">
            <a:noFill/>
            <a:prstDash val="solid"/>
          </a:ln>
          <a:effectLst/>
        </p:spPr>
      </p:sp>
      <p:sp>
        <p:nvSpPr>
          <p:cNvPr id="110" name="Rounded Rectangle 109"/>
          <p:cNvSpPr/>
          <p:nvPr/>
        </p:nvSpPr>
        <p:spPr>
          <a:xfrm rot="5400000">
            <a:off x="5123855" y="2752582"/>
            <a:ext cx="5248451" cy="1760706"/>
          </a:xfrm>
          <a:prstGeom prst="roundRect">
            <a:avLst>
              <a:gd name="adj" fmla="val 0"/>
            </a:avLst>
          </a:prstGeom>
          <a:gradFill flip="none" rotWithShape="1">
            <a:gsLst>
              <a:gs pos="0">
                <a:schemeClr val="tx1">
                  <a:lumMod val="95000"/>
                  <a:lumOff val="5000"/>
                </a:schemeClr>
              </a:gs>
              <a:gs pos="46000">
                <a:schemeClr val="accent5">
                  <a:alpha val="19000"/>
                </a:schemeClr>
              </a:gs>
              <a:gs pos="100000">
                <a:srgbClr val="FFFFFF">
                  <a:alpha val="0"/>
                </a:srgbClr>
              </a:gs>
            </a:gsLst>
            <a:lin ang="0" scaled="1"/>
            <a:tileRect/>
          </a:gradFill>
          <a:ln w="19050" cap="flat" cmpd="thickThin" algn="ctr">
            <a:noFill/>
            <a:prstDash val="solid"/>
          </a:ln>
          <a:effectLst/>
        </p:spPr>
      </p:sp>
      <p:sp>
        <p:nvSpPr>
          <p:cNvPr id="15" name="TextBox 14"/>
          <p:cNvSpPr txBox="1"/>
          <p:nvPr/>
        </p:nvSpPr>
        <p:spPr>
          <a:xfrm>
            <a:off x="5236247" y="1572369"/>
            <a:ext cx="1291033" cy="313932"/>
          </a:xfrm>
          <a:prstGeom prst="rect">
            <a:avLst/>
          </a:prstGeom>
          <a:noFill/>
          <a:ln w="6350">
            <a:noFill/>
          </a:ln>
          <a:effectLst>
            <a:glow rad="228600">
              <a:srgbClr val="000000">
                <a:alpha val="27843"/>
              </a:srgbClr>
            </a:glow>
            <a:innerShdw blurRad="393700">
              <a:srgbClr val="000000">
                <a:alpha val="48000"/>
              </a:srgbClr>
            </a:innerShdw>
          </a:effectLst>
        </p:spPr>
        <p:txBody>
          <a:bodyPr wrap="square">
            <a:spAutoFit/>
          </a:bodyPr>
          <a:lstStyle/>
          <a:p>
            <a:pPr algn="ctr" defTabSz="914363">
              <a:lnSpc>
                <a:spcPct val="90000"/>
              </a:lnSpc>
              <a:defRPr/>
            </a:pPr>
            <a:endParaRPr lang="en-US" sz="1600" dirty="0">
              <a:ln w="12700">
                <a:noFill/>
                <a:prstDash val="solid"/>
              </a:ln>
              <a:effectLst>
                <a:outerShdw blurRad="63500" sx="102000" sy="102000" algn="ctr" rotWithShape="0">
                  <a:prstClr val="black">
                    <a:alpha val="40000"/>
                  </a:prstClr>
                </a:outerShdw>
              </a:effectLst>
              <a:latin typeface="Segoe Black" pitchFamily="34" charset="0"/>
            </a:endParaRPr>
          </a:p>
        </p:txBody>
      </p:sp>
      <p:sp>
        <p:nvSpPr>
          <p:cNvPr id="62" name="RTM"/>
          <p:cNvSpPr/>
          <p:nvPr/>
        </p:nvSpPr>
        <p:spPr bwMode="auto">
          <a:xfrm>
            <a:off x="6867728" y="3918967"/>
            <a:ext cx="1760706"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V1</a:t>
            </a:r>
          </a:p>
        </p:txBody>
      </p:sp>
      <p:sp>
        <p:nvSpPr>
          <p:cNvPr id="23" name="RTM"/>
          <p:cNvSpPr/>
          <p:nvPr/>
        </p:nvSpPr>
        <p:spPr bwMode="auto">
          <a:xfrm>
            <a:off x="6867728" y="2718979"/>
            <a:ext cx="1760706"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V5</a:t>
            </a:r>
          </a:p>
        </p:txBody>
      </p:sp>
      <p:sp>
        <p:nvSpPr>
          <p:cNvPr id="60" name="RTM"/>
          <p:cNvSpPr/>
          <p:nvPr/>
        </p:nvSpPr>
        <p:spPr bwMode="auto">
          <a:xfrm>
            <a:off x="6867728" y="2131264"/>
            <a:ext cx="1760706"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V3</a:t>
            </a:r>
          </a:p>
        </p:txBody>
      </p:sp>
      <p:sp>
        <p:nvSpPr>
          <p:cNvPr id="61" name="RTM"/>
          <p:cNvSpPr/>
          <p:nvPr/>
        </p:nvSpPr>
        <p:spPr bwMode="auto">
          <a:xfrm>
            <a:off x="6867728" y="1543000"/>
            <a:ext cx="1760706"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V3</a:t>
            </a:r>
          </a:p>
        </p:txBody>
      </p:sp>
      <p:sp>
        <p:nvSpPr>
          <p:cNvPr id="58" name="Beta 1"/>
          <p:cNvSpPr/>
          <p:nvPr/>
        </p:nvSpPr>
        <p:spPr bwMode="auto">
          <a:xfrm>
            <a:off x="5000017" y="5087859"/>
            <a:ext cx="1741435"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2008 SP1</a:t>
            </a:r>
          </a:p>
        </p:txBody>
      </p:sp>
      <p:sp>
        <p:nvSpPr>
          <p:cNvPr id="54" name="Beta 1"/>
          <p:cNvSpPr/>
          <p:nvPr/>
        </p:nvSpPr>
        <p:spPr bwMode="auto">
          <a:xfrm>
            <a:off x="4980562" y="4507313"/>
            <a:ext cx="1760890"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2009</a:t>
            </a:r>
          </a:p>
        </p:txBody>
      </p:sp>
      <p:sp>
        <p:nvSpPr>
          <p:cNvPr id="63" name="RTM"/>
          <p:cNvSpPr/>
          <p:nvPr/>
        </p:nvSpPr>
        <p:spPr bwMode="auto">
          <a:xfrm>
            <a:off x="6867728" y="4507313"/>
            <a:ext cx="1760706"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2010</a:t>
            </a:r>
          </a:p>
        </p:txBody>
      </p:sp>
      <p:sp>
        <p:nvSpPr>
          <p:cNvPr id="59" name="RTM"/>
          <p:cNvSpPr/>
          <p:nvPr/>
        </p:nvSpPr>
        <p:spPr bwMode="auto">
          <a:xfrm>
            <a:off x="6867728" y="3306187"/>
            <a:ext cx="1760706"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V4</a:t>
            </a:r>
          </a:p>
        </p:txBody>
      </p:sp>
      <p:sp>
        <p:nvSpPr>
          <p:cNvPr id="71" name="Beta 1"/>
          <p:cNvSpPr/>
          <p:nvPr/>
        </p:nvSpPr>
        <p:spPr bwMode="auto">
          <a:xfrm>
            <a:off x="4970834" y="3306187"/>
            <a:ext cx="1770434"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a:solidFill>
                  <a:srgbClr val="FFFFFF"/>
                </a:solidFill>
                <a:latin typeface="Segoe"/>
              </a:rPr>
              <a:t>2007 SP2</a:t>
            </a:r>
          </a:p>
        </p:txBody>
      </p:sp>
      <p:sp>
        <p:nvSpPr>
          <p:cNvPr id="16" name="Rectangle 15"/>
          <p:cNvSpPr/>
          <p:nvPr/>
        </p:nvSpPr>
        <p:spPr>
          <a:xfrm>
            <a:off x="4990288" y="1061200"/>
            <a:ext cx="1760707" cy="301752"/>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a:lstStyle/>
          <a:p>
            <a:pPr algn="ctr" defTabSz="914400">
              <a:lnSpc>
                <a:spcPct val="80000"/>
              </a:lnSpc>
              <a:spcBef>
                <a:spcPct val="20000"/>
              </a:spcBef>
              <a:buClr>
                <a:srgbClr val="777777"/>
              </a:buClr>
              <a:buSzPct val="130000"/>
              <a:tabLst>
                <a:tab pos="1371600" algn="l"/>
              </a:tabLst>
              <a:defRPr/>
            </a:pPr>
            <a:r>
              <a:rPr lang="en-US" sz="2000" b="1" i="1" kern="0" dirty="0">
                <a:ln w="18415" cmpd="sng">
                  <a:noFill/>
                  <a:prstDash val="solid"/>
                </a:ln>
                <a:solidFill>
                  <a:schemeClr val="bg1"/>
                </a:solidFill>
                <a:effectLst>
                  <a:outerShdw blurRad="38100" dist="38100" dir="2700000" algn="tl">
                    <a:srgbClr val="000000">
                      <a:alpha val="43137"/>
                    </a:srgbClr>
                  </a:outerShdw>
                </a:effectLst>
              </a:rPr>
              <a:t> 2009</a:t>
            </a:r>
          </a:p>
        </p:txBody>
      </p:sp>
      <p:sp>
        <p:nvSpPr>
          <p:cNvPr id="20" name="Rectangle 19"/>
          <p:cNvSpPr/>
          <p:nvPr/>
        </p:nvSpPr>
        <p:spPr>
          <a:xfrm>
            <a:off x="6877456" y="1061200"/>
            <a:ext cx="1741250" cy="301752"/>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a:lstStyle/>
          <a:p>
            <a:pPr algn="ctr" defTabSz="914400">
              <a:lnSpc>
                <a:spcPct val="80000"/>
              </a:lnSpc>
              <a:spcBef>
                <a:spcPct val="20000"/>
              </a:spcBef>
              <a:buClr>
                <a:srgbClr val="777777"/>
              </a:buClr>
              <a:buSzPct val="130000"/>
              <a:tabLst>
                <a:tab pos="1371600" algn="l"/>
              </a:tabLst>
              <a:defRPr/>
            </a:pPr>
            <a:r>
              <a:rPr lang="en-US" sz="2000" b="1" i="1" kern="0" dirty="0">
                <a:ln w="18415" cmpd="sng">
                  <a:noFill/>
                  <a:prstDash val="solid"/>
                </a:ln>
                <a:solidFill>
                  <a:schemeClr val="bg1"/>
                </a:solidFill>
                <a:effectLst>
                  <a:outerShdw blurRad="38100" dist="38100" dir="2700000" algn="tl">
                    <a:srgbClr val="000000">
                      <a:alpha val="43137"/>
                    </a:srgbClr>
                  </a:outerShdw>
                </a:effectLst>
              </a:rPr>
              <a:t>2010</a:t>
            </a:r>
          </a:p>
        </p:txBody>
      </p:sp>
      <p:pic>
        <p:nvPicPr>
          <p:cNvPr id="70" name="Picture 2" descr="C:\Documents and Settings\Eva\My Documents\336\SysCnt-VrtlMachine_h_rgb_r.png"/>
          <p:cNvPicPr>
            <a:picLocks noChangeAspect="1" noChangeArrowheads="1"/>
          </p:cNvPicPr>
          <p:nvPr/>
        </p:nvPicPr>
        <p:blipFill>
          <a:blip r:embed="rId4"/>
          <a:srcRect/>
          <a:stretch>
            <a:fillRect/>
          </a:stretch>
        </p:blipFill>
        <p:spPr bwMode="auto">
          <a:xfrm>
            <a:off x="585384" y="1550386"/>
            <a:ext cx="1678940" cy="411480"/>
          </a:xfrm>
          <a:prstGeom prst="rect">
            <a:avLst/>
          </a:prstGeom>
          <a:noFill/>
        </p:spPr>
      </p:pic>
      <p:pic>
        <p:nvPicPr>
          <p:cNvPr id="97" name="Picture 3" descr="C:\Documents and Settings\Eva\My Documents\336\SysCnt-ConfigMgr_h_rgb_r.png"/>
          <p:cNvPicPr>
            <a:picLocks noChangeAspect="1" noChangeArrowheads="1"/>
          </p:cNvPicPr>
          <p:nvPr/>
        </p:nvPicPr>
        <p:blipFill>
          <a:blip r:embed="rId5"/>
          <a:srcRect/>
          <a:stretch>
            <a:fillRect/>
          </a:stretch>
        </p:blipFill>
        <p:spPr bwMode="auto">
          <a:xfrm>
            <a:off x="585385" y="2734131"/>
            <a:ext cx="1579469" cy="411480"/>
          </a:xfrm>
          <a:prstGeom prst="rect">
            <a:avLst/>
          </a:prstGeom>
          <a:noFill/>
        </p:spPr>
      </p:pic>
      <p:pic>
        <p:nvPicPr>
          <p:cNvPr id="98" name="Picture 4" descr="C:\Documents and Settings\Eva\My Documents\336\SysCnt-DPM_h_rgb_r.png"/>
          <p:cNvPicPr>
            <a:picLocks noChangeAspect="1" noChangeArrowheads="1"/>
          </p:cNvPicPr>
          <p:nvPr/>
        </p:nvPicPr>
        <p:blipFill>
          <a:blip r:embed="rId6"/>
          <a:srcRect/>
          <a:stretch>
            <a:fillRect/>
          </a:stretch>
        </p:blipFill>
        <p:spPr bwMode="auto">
          <a:xfrm>
            <a:off x="585384" y="2136347"/>
            <a:ext cx="1679146" cy="411480"/>
          </a:xfrm>
          <a:prstGeom prst="rect">
            <a:avLst/>
          </a:prstGeom>
          <a:noFill/>
        </p:spPr>
      </p:pic>
      <p:pic>
        <p:nvPicPr>
          <p:cNvPr id="99" name="Picture 5" descr="C:\Documents and Settings\Eva\My Documents\336\SysCnt-Essentials_h_rgb_r.png"/>
          <p:cNvPicPr>
            <a:picLocks noChangeAspect="1" noChangeArrowheads="1"/>
          </p:cNvPicPr>
          <p:nvPr/>
        </p:nvPicPr>
        <p:blipFill>
          <a:blip r:embed="rId7"/>
          <a:srcRect/>
          <a:stretch>
            <a:fillRect/>
          </a:stretch>
        </p:blipFill>
        <p:spPr bwMode="auto">
          <a:xfrm>
            <a:off x="585385" y="5693846"/>
            <a:ext cx="1437437" cy="411480"/>
          </a:xfrm>
          <a:prstGeom prst="rect">
            <a:avLst/>
          </a:prstGeom>
          <a:noFill/>
        </p:spPr>
      </p:pic>
      <p:pic>
        <p:nvPicPr>
          <p:cNvPr id="111" name="Picture 6" descr="C:\Documents and Settings\Eva\My Documents\336\SysCnt-OprtnsMgr_h_rgb_r.png"/>
          <p:cNvPicPr>
            <a:picLocks noChangeAspect="1" noChangeArrowheads="1"/>
          </p:cNvPicPr>
          <p:nvPr/>
        </p:nvPicPr>
        <p:blipFill>
          <a:blip r:embed="rId8"/>
          <a:srcRect/>
          <a:stretch>
            <a:fillRect/>
          </a:stretch>
        </p:blipFill>
        <p:spPr bwMode="auto">
          <a:xfrm>
            <a:off x="585385" y="3320984"/>
            <a:ext cx="1426123" cy="411480"/>
          </a:xfrm>
          <a:prstGeom prst="rect">
            <a:avLst/>
          </a:prstGeom>
          <a:noFill/>
        </p:spPr>
      </p:pic>
      <p:pic>
        <p:nvPicPr>
          <p:cNvPr id="112" name="Picture 7" descr="C:\Documents and Settings\Eva\My Documents\336\SysCnt-ServiceMgr_h_rgb_r.png"/>
          <p:cNvPicPr>
            <a:picLocks noChangeAspect="1" noChangeArrowheads="1"/>
          </p:cNvPicPr>
          <p:nvPr/>
        </p:nvPicPr>
        <p:blipFill>
          <a:blip r:embed="rId9"/>
          <a:srcRect/>
          <a:stretch>
            <a:fillRect/>
          </a:stretch>
        </p:blipFill>
        <p:spPr bwMode="auto">
          <a:xfrm>
            <a:off x="585385" y="3910555"/>
            <a:ext cx="1330959" cy="411480"/>
          </a:xfrm>
          <a:prstGeom prst="rect">
            <a:avLst/>
          </a:prstGeom>
          <a:noFill/>
        </p:spPr>
      </p:pic>
      <p:pic>
        <p:nvPicPr>
          <p:cNvPr id="6146" name="Picture 2" descr="C:\Documents and Settings\Eva\My Documents\Downloaded items\SysCenter-MDM-08_bL_r.png"/>
          <p:cNvPicPr>
            <a:picLocks noChangeAspect="1" noChangeArrowheads="1"/>
          </p:cNvPicPr>
          <p:nvPr/>
        </p:nvPicPr>
        <p:blipFill>
          <a:blip r:embed="rId10"/>
          <a:srcRect/>
          <a:stretch>
            <a:fillRect/>
          </a:stretch>
        </p:blipFill>
        <p:spPr bwMode="auto">
          <a:xfrm>
            <a:off x="585385" y="5136710"/>
            <a:ext cx="1651094" cy="396151"/>
          </a:xfrm>
          <a:prstGeom prst="rect">
            <a:avLst/>
          </a:prstGeom>
          <a:noFill/>
        </p:spPr>
      </p:pic>
      <p:pic>
        <p:nvPicPr>
          <p:cNvPr id="6147" name="Picture 3" descr="C:\Documents and Settings\Eva\My Documents\Downloaded items\DTP-OptPack-SA_bL_r.png"/>
          <p:cNvPicPr>
            <a:picLocks noChangeAspect="1" noChangeArrowheads="1"/>
          </p:cNvPicPr>
          <p:nvPr/>
        </p:nvPicPr>
        <p:blipFill>
          <a:blip r:embed="rId11"/>
          <a:srcRect/>
          <a:stretch>
            <a:fillRect/>
          </a:stretch>
        </p:blipFill>
        <p:spPr bwMode="auto">
          <a:xfrm>
            <a:off x="874135" y="4544706"/>
            <a:ext cx="1955352" cy="327546"/>
          </a:xfrm>
          <a:prstGeom prst="rect">
            <a:avLst/>
          </a:prstGeom>
          <a:noFill/>
        </p:spPr>
      </p:pic>
      <p:pic>
        <p:nvPicPr>
          <p:cNvPr id="56" name="Picture 55" descr="Windows_brand_h_rgb_r.png"/>
          <p:cNvPicPr>
            <a:picLocks noChangeAspect="1"/>
          </p:cNvPicPr>
          <p:nvPr/>
        </p:nvPicPr>
        <p:blipFill>
          <a:blip r:embed="rId12"/>
          <a:srcRect r="69863"/>
          <a:stretch>
            <a:fillRect/>
          </a:stretch>
        </p:blipFill>
        <p:spPr>
          <a:xfrm>
            <a:off x="520023" y="4522069"/>
            <a:ext cx="329998" cy="290562"/>
          </a:xfrm>
          <a:prstGeom prst="rect">
            <a:avLst/>
          </a:prstGeom>
        </p:spPr>
      </p:pic>
      <p:sp>
        <p:nvSpPr>
          <p:cNvPr id="57" name="Beta 1"/>
          <p:cNvSpPr/>
          <p:nvPr/>
        </p:nvSpPr>
        <p:spPr bwMode="auto">
          <a:xfrm>
            <a:off x="3081348" y="5688413"/>
            <a:ext cx="1782482" cy="456927"/>
          </a:xfrm>
          <a:prstGeom prst="round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600" spc="-150" dirty="0" smtClean="0">
                <a:solidFill>
                  <a:srgbClr val="FFFFFF"/>
                </a:solidFill>
                <a:latin typeface="Segoe"/>
              </a:rPr>
              <a:t>SP1</a:t>
            </a:r>
            <a:endParaRPr lang="en-US" altLang="zh-CN" sz="1600" spc="-150" dirty="0">
              <a:solidFill>
                <a:srgbClr val="FFFFFF"/>
              </a:solidFill>
              <a:latin typeface="Segoe"/>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21384" y="1164772"/>
            <a:ext cx="2693413" cy="2259106"/>
            <a:chOff x="121384" y="1164772"/>
            <a:chExt cx="2693413" cy="2259106"/>
          </a:xfrm>
        </p:grpSpPr>
        <p:sp>
          <p:nvSpPr>
            <p:cNvPr id="49" name="Rounded Rectangle 48"/>
            <p:cNvSpPr/>
            <p:nvPr/>
          </p:nvSpPr>
          <p:spPr bwMode="auto">
            <a:xfrm>
              <a:off x="121384" y="1164772"/>
              <a:ext cx="2693413" cy="2259106"/>
            </a:xfrm>
            <a:prstGeom prst="roundRect">
              <a:avLst/>
            </a:prstGeom>
            <a:gradFill flip="none" rotWithShape="1">
              <a:gsLst>
                <a:gs pos="0">
                  <a:srgbClr val="0070C0"/>
                </a:gs>
                <a:gs pos="50000">
                  <a:schemeClr val="accent2">
                    <a:lumMod val="50000"/>
                    <a:shade val="67500"/>
                    <a:satMod val="115000"/>
                  </a:schemeClr>
                </a:gs>
                <a:gs pos="100000">
                  <a:schemeClr val="accent2">
                    <a:lumMod val="50000"/>
                    <a:shade val="100000"/>
                    <a:satMod val="115000"/>
                  </a:schemeClr>
                </a:gs>
              </a:gsLst>
              <a:path path="circle">
                <a:fillToRect l="100000" t="100000"/>
              </a:path>
              <a:tileRect r="-100000" b="-10000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38" name="TextBox 37"/>
            <p:cNvSpPr txBox="1"/>
            <p:nvPr/>
          </p:nvSpPr>
          <p:spPr>
            <a:xfrm>
              <a:off x="245498" y="1332689"/>
              <a:ext cx="2309357" cy="1831271"/>
            </a:xfrm>
            <a:prstGeom prst="rect">
              <a:avLst/>
            </a:prstGeom>
          </p:spPr>
          <p:txBody>
            <a:bodyPr vert="horz" wrap="square" lIns="0" tIns="0" rIns="0" bIns="0" rtlCol="0">
              <a:spAutoFit/>
            </a:bodyPr>
            <a:lstStyle/>
            <a:p>
              <a:pPr marL="176213" indent="-176213">
                <a:lnSpc>
                  <a:spcPct val="90000"/>
                </a:lnSpc>
                <a:spcBef>
                  <a:spcPct val="20000"/>
                </a:spcBef>
                <a:buClr>
                  <a:srgbClr val="777777"/>
                </a:buClr>
                <a:buSzPct val="130000"/>
                <a:buFont typeface="Arial" pitchFamily="34" charset="0"/>
                <a:buChar char="•"/>
              </a:pPr>
              <a:r>
                <a:rPr lang="en-US" sz="1400" b="1" dirty="0" smtClean="0">
                  <a:solidFill>
                    <a:schemeClr val="bg1"/>
                  </a:solidFill>
                  <a:effectLst>
                    <a:outerShdw blurRad="38100" dist="38100" dir="2700000" algn="tl">
                      <a:srgbClr val="000000">
                        <a:alpha val="43137"/>
                      </a:srgbClr>
                    </a:outerShdw>
                  </a:effectLst>
                </a:rPr>
                <a:t>Use knowledge-based, automated in-line tasks to deliver rapid, high quality service</a:t>
              </a:r>
            </a:p>
            <a:p>
              <a:pPr marL="176213" indent="-176213">
                <a:lnSpc>
                  <a:spcPct val="90000"/>
                </a:lnSpc>
                <a:spcBef>
                  <a:spcPct val="20000"/>
                </a:spcBef>
                <a:buClr>
                  <a:srgbClr val="777777"/>
                </a:buClr>
                <a:buSzPct val="130000"/>
                <a:buFont typeface="Arial" pitchFamily="34" charset="0"/>
                <a:buChar char="•"/>
              </a:pPr>
              <a:endParaRPr lang="en-US" sz="1400" b="1" dirty="0" smtClean="0">
                <a:solidFill>
                  <a:schemeClr val="bg1"/>
                </a:solidFill>
                <a:effectLst>
                  <a:outerShdw blurRad="38100" dist="38100" dir="2700000" algn="tl">
                    <a:srgbClr val="000000">
                      <a:alpha val="43137"/>
                    </a:srgbClr>
                  </a:outerShdw>
                </a:effectLst>
              </a:endParaRPr>
            </a:p>
            <a:p>
              <a:pPr marL="176213" indent="-176213">
                <a:lnSpc>
                  <a:spcPct val="90000"/>
                </a:lnSpc>
                <a:spcBef>
                  <a:spcPct val="20000"/>
                </a:spcBef>
                <a:buClr>
                  <a:srgbClr val="777777"/>
                </a:buClr>
                <a:buSzPct val="130000"/>
                <a:buFont typeface="Arial" pitchFamily="34" charset="0"/>
                <a:buChar char="•"/>
              </a:pPr>
              <a:r>
                <a:rPr lang="en-US" sz="1400" b="1" dirty="0" smtClean="0">
                  <a:solidFill>
                    <a:schemeClr val="bg1"/>
                  </a:solidFill>
                  <a:effectLst>
                    <a:outerShdw blurRad="38100" dist="38100" dir="2700000" algn="tl">
                      <a:srgbClr val="000000">
                        <a:alpha val="43137"/>
                      </a:srgbClr>
                    </a:outerShdw>
                  </a:effectLst>
                </a:rPr>
                <a:t>Maximize the use of the IT department’s existing Windows Server expertise</a:t>
              </a:r>
            </a:p>
          </p:txBody>
        </p:sp>
      </p:grpSp>
      <p:grpSp>
        <p:nvGrpSpPr>
          <p:cNvPr id="43" name="Group 42"/>
          <p:cNvGrpSpPr/>
          <p:nvPr/>
        </p:nvGrpSpPr>
        <p:grpSpPr>
          <a:xfrm>
            <a:off x="64773" y="4598894"/>
            <a:ext cx="2693413" cy="2259106"/>
            <a:chOff x="64773" y="4598894"/>
            <a:chExt cx="2693413" cy="2259106"/>
          </a:xfrm>
        </p:grpSpPr>
        <p:sp>
          <p:nvSpPr>
            <p:cNvPr id="48" name="Rounded Rectangle 47"/>
            <p:cNvSpPr/>
            <p:nvPr/>
          </p:nvSpPr>
          <p:spPr bwMode="auto">
            <a:xfrm>
              <a:off x="64773" y="4598894"/>
              <a:ext cx="2693413" cy="2259106"/>
            </a:xfrm>
            <a:prstGeom prst="roundRect">
              <a:avLst/>
            </a:prstGeom>
            <a:gradFill flip="none" rotWithShape="1">
              <a:gsLst>
                <a:gs pos="0">
                  <a:srgbClr val="0070C0"/>
                </a:gs>
                <a:gs pos="50000">
                  <a:schemeClr val="accent2">
                    <a:lumMod val="50000"/>
                    <a:shade val="67500"/>
                    <a:satMod val="115000"/>
                  </a:schemeClr>
                </a:gs>
                <a:gs pos="100000">
                  <a:schemeClr val="accent2">
                    <a:lumMod val="50000"/>
                    <a:shade val="100000"/>
                    <a:satMod val="115000"/>
                  </a:schemeClr>
                </a:gs>
              </a:gsLst>
              <a:path path="circle">
                <a:fillToRect l="100000" b="100000"/>
              </a:path>
              <a:tileRect t="-100000" r="-10000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37" name="TextBox 36"/>
            <p:cNvSpPr txBox="1"/>
            <p:nvPr/>
          </p:nvSpPr>
          <p:spPr>
            <a:xfrm>
              <a:off x="119000" y="4777804"/>
              <a:ext cx="2342097" cy="1831271"/>
            </a:xfrm>
            <a:prstGeom prst="rect">
              <a:avLst/>
            </a:prstGeom>
          </p:spPr>
          <p:txBody>
            <a:bodyPr vert="horz" wrap="square" lIns="0" tIns="0" rIns="0" bIns="0" rtlCol="0">
              <a:spAutoFit/>
            </a:bodyPr>
            <a:lstStyle/>
            <a:p>
              <a:pPr marL="176213" indent="-176213">
                <a:lnSpc>
                  <a:spcPct val="90000"/>
                </a:lnSpc>
                <a:spcBef>
                  <a:spcPct val="20000"/>
                </a:spcBef>
                <a:buClr>
                  <a:srgbClr val="777777"/>
                </a:buClr>
                <a:buSzPct val="130000"/>
                <a:buFont typeface="Arial" pitchFamily="34" charset="0"/>
                <a:buChar char="•"/>
              </a:pPr>
              <a:r>
                <a:rPr lang="en-US" sz="1400" b="1" dirty="0" smtClean="0">
                  <a:solidFill>
                    <a:schemeClr val="bg1"/>
                  </a:solidFill>
                  <a:effectLst>
                    <a:outerShdw blurRad="38100" dist="38100" dir="2700000" algn="tl">
                      <a:srgbClr val="000000">
                        <a:alpha val="43137"/>
                      </a:srgbClr>
                    </a:outerShdw>
                  </a:effectLst>
                </a:rPr>
                <a:t>Out of the box, build on deep domain knowledge from both Microsoft and our strong partner community</a:t>
              </a:r>
            </a:p>
            <a:p>
              <a:pPr marL="176213" indent="-176213">
                <a:lnSpc>
                  <a:spcPct val="90000"/>
                </a:lnSpc>
                <a:spcBef>
                  <a:spcPct val="20000"/>
                </a:spcBef>
                <a:buClr>
                  <a:srgbClr val="777777"/>
                </a:buClr>
                <a:buSzPct val="130000"/>
                <a:buFont typeface="Arial" pitchFamily="34" charset="0"/>
                <a:buChar char="•"/>
              </a:pPr>
              <a:endParaRPr lang="en-US" sz="1400" b="1" dirty="0" smtClean="0">
                <a:solidFill>
                  <a:schemeClr val="bg1"/>
                </a:solidFill>
                <a:effectLst>
                  <a:outerShdw blurRad="38100" dist="38100" dir="2700000" algn="tl">
                    <a:srgbClr val="000000">
                      <a:alpha val="43137"/>
                    </a:srgbClr>
                  </a:outerShdw>
                </a:effectLst>
              </a:endParaRPr>
            </a:p>
            <a:p>
              <a:pPr marL="176213" indent="-176213">
                <a:lnSpc>
                  <a:spcPct val="90000"/>
                </a:lnSpc>
                <a:spcBef>
                  <a:spcPct val="20000"/>
                </a:spcBef>
                <a:buClr>
                  <a:srgbClr val="777777"/>
                </a:buClr>
                <a:buSzPct val="130000"/>
                <a:buFont typeface="Arial" pitchFamily="34" charset="0"/>
                <a:buChar char="•"/>
              </a:pPr>
              <a:r>
                <a:rPr lang="en-US" sz="1400" b="1" dirty="0" smtClean="0">
                  <a:solidFill>
                    <a:schemeClr val="bg1"/>
                  </a:solidFill>
                  <a:effectLst>
                    <a:outerShdw blurRad="38100" dist="38100" dir="2700000" algn="tl">
                      <a:srgbClr val="000000">
                        <a:alpha val="43137"/>
                      </a:srgbClr>
                    </a:outerShdw>
                  </a:effectLst>
                </a:rPr>
                <a:t>Implement </a:t>
              </a:r>
              <a:r>
                <a:rPr lang="en-US" sz="1400" b="1" dirty="0" err="1" smtClean="0">
                  <a:solidFill>
                    <a:schemeClr val="bg1"/>
                  </a:solidFill>
                  <a:effectLst>
                    <a:outerShdw blurRad="38100" dist="38100" dir="2700000" algn="tl">
                      <a:srgbClr val="000000">
                        <a:alpha val="43137"/>
                      </a:srgbClr>
                    </a:outerShdw>
                  </a:effectLst>
                </a:rPr>
                <a:t>templated</a:t>
              </a:r>
              <a:r>
                <a:rPr lang="en-US" sz="1400" b="1" dirty="0" smtClean="0">
                  <a:solidFill>
                    <a:schemeClr val="bg1"/>
                  </a:solidFill>
                  <a:effectLst>
                    <a:outerShdw blurRad="38100" dist="38100" dir="2700000" algn="tl">
                      <a:srgbClr val="000000">
                        <a:alpha val="43137"/>
                      </a:srgbClr>
                    </a:outerShdw>
                  </a:effectLst>
                </a:rPr>
                <a:t> best practices through Solution Accelerators</a:t>
              </a:r>
            </a:p>
          </p:txBody>
        </p:sp>
      </p:grpSp>
      <p:grpSp>
        <p:nvGrpSpPr>
          <p:cNvPr id="41" name="Group 40"/>
          <p:cNvGrpSpPr/>
          <p:nvPr/>
        </p:nvGrpSpPr>
        <p:grpSpPr>
          <a:xfrm>
            <a:off x="6407151" y="4598894"/>
            <a:ext cx="2693413" cy="2259106"/>
            <a:chOff x="6407151" y="4598894"/>
            <a:chExt cx="2693413" cy="2259106"/>
          </a:xfrm>
        </p:grpSpPr>
        <p:sp>
          <p:nvSpPr>
            <p:cNvPr id="47" name="Rounded Rectangle 46"/>
            <p:cNvSpPr/>
            <p:nvPr/>
          </p:nvSpPr>
          <p:spPr bwMode="auto">
            <a:xfrm>
              <a:off x="6407151" y="4598894"/>
              <a:ext cx="2693413" cy="2259106"/>
            </a:xfrm>
            <a:prstGeom prst="roundRect">
              <a:avLst/>
            </a:prstGeom>
            <a:gradFill flip="none" rotWithShape="1">
              <a:gsLst>
                <a:gs pos="0">
                  <a:srgbClr val="0070C0"/>
                </a:gs>
                <a:gs pos="50000">
                  <a:schemeClr val="accent2">
                    <a:lumMod val="50000"/>
                    <a:shade val="67500"/>
                    <a:satMod val="115000"/>
                  </a:schemeClr>
                </a:gs>
                <a:gs pos="100000">
                  <a:schemeClr val="accent2">
                    <a:lumMod val="50000"/>
                    <a:shade val="100000"/>
                    <a:satMod val="115000"/>
                  </a:schemeClr>
                </a:gs>
              </a:gsLst>
              <a:path path="circle">
                <a:fillToRect r="100000" b="100000"/>
              </a:path>
              <a:tileRect l="-100000" t="-10000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36" name="TextBox 35"/>
            <p:cNvSpPr txBox="1"/>
            <p:nvPr/>
          </p:nvSpPr>
          <p:spPr>
            <a:xfrm>
              <a:off x="6597242" y="4807974"/>
              <a:ext cx="2404711" cy="1637371"/>
            </a:xfrm>
            <a:prstGeom prst="rect">
              <a:avLst/>
            </a:prstGeom>
          </p:spPr>
          <p:txBody>
            <a:bodyPr vert="horz" wrap="square" lIns="0" tIns="0" rIns="0" bIns="0" rtlCol="0">
              <a:spAutoFit/>
            </a:bodyPr>
            <a:lstStyle/>
            <a:p>
              <a:pPr marL="176213" indent="-176213">
                <a:lnSpc>
                  <a:spcPct val="90000"/>
                </a:lnSpc>
                <a:spcBef>
                  <a:spcPct val="20000"/>
                </a:spcBef>
                <a:buClr>
                  <a:srgbClr val="777777"/>
                </a:buClr>
                <a:buSzPct val="130000"/>
                <a:buFont typeface="Arial" pitchFamily="34" charset="0"/>
                <a:buChar char="•"/>
              </a:pPr>
              <a:r>
                <a:rPr lang="en-US" sz="1400" b="1" dirty="0" smtClean="0">
                  <a:solidFill>
                    <a:schemeClr val="bg1"/>
                  </a:solidFill>
                  <a:effectLst>
                    <a:outerShdw blurRad="38100" dist="38100" dir="2700000" algn="tl">
                      <a:srgbClr val="000000">
                        <a:alpha val="43137"/>
                      </a:srgbClr>
                    </a:outerShdw>
                  </a:effectLst>
                </a:rPr>
                <a:t>Reduce complexity through seamless  management of logical IT environments</a:t>
              </a:r>
            </a:p>
            <a:p>
              <a:pPr marL="176213" indent="-176213">
                <a:lnSpc>
                  <a:spcPct val="90000"/>
                </a:lnSpc>
                <a:spcBef>
                  <a:spcPct val="20000"/>
                </a:spcBef>
                <a:buClr>
                  <a:srgbClr val="777777"/>
                </a:buClr>
                <a:buSzPct val="130000"/>
                <a:buFont typeface="Arial" pitchFamily="34" charset="0"/>
                <a:buChar char="•"/>
              </a:pPr>
              <a:endParaRPr lang="en-US" sz="1400" b="1" dirty="0" smtClean="0">
                <a:solidFill>
                  <a:schemeClr val="bg1"/>
                </a:solidFill>
                <a:effectLst>
                  <a:outerShdw blurRad="38100" dist="38100" dir="2700000" algn="tl">
                    <a:srgbClr val="000000">
                      <a:alpha val="43137"/>
                    </a:srgbClr>
                  </a:outerShdw>
                </a:effectLst>
              </a:endParaRPr>
            </a:p>
            <a:p>
              <a:pPr marL="176213" indent="-176213">
                <a:lnSpc>
                  <a:spcPct val="90000"/>
                </a:lnSpc>
                <a:spcBef>
                  <a:spcPct val="20000"/>
                </a:spcBef>
                <a:buClr>
                  <a:srgbClr val="777777"/>
                </a:buClr>
                <a:buSzPct val="130000"/>
                <a:buFont typeface="Arial" pitchFamily="34" charset="0"/>
                <a:buChar char="•"/>
              </a:pPr>
              <a:r>
                <a:rPr lang="en-US" sz="1400" b="1" dirty="0" smtClean="0">
                  <a:solidFill>
                    <a:schemeClr val="bg1"/>
                  </a:solidFill>
                  <a:effectLst>
                    <a:outerShdw blurRad="38100" dist="38100" dir="2700000" algn="tl">
                      <a:srgbClr val="000000">
                        <a:alpha val="43137"/>
                      </a:srgbClr>
                    </a:outerShdw>
                  </a:effectLst>
                </a:rPr>
                <a:t>Manage your virtual environments down to the application level</a:t>
              </a:r>
            </a:p>
          </p:txBody>
        </p:sp>
      </p:grpSp>
      <p:grpSp>
        <p:nvGrpSpPr>
          <p:cNvPr id="40" name="Group 39"/>
          <p:cNvGrpSpPr/>
          <p:nvPr/>
        </p:nvGrpSpPr>
        <p:grpSpPr>
          <a:xfrm>
            <a:off x="6412410" y="1151068"/>
            <a:ext cx="2693413" cy="2259106"/>
            <a:chOff x="6412410" y="1151068"/>
            <a:chExt cx="2693413" cy="2259106"/>
          </a:xfrm>
        </p:grpSpPr>
        <p:sp>
          <p:nvSpPr>
            <p:cNvPr id="33" name="Rounded Rectangle 32"/>
            <p:cNvSpPr/>
            <p:nvPr/>
          </p:nvSpPr>
          <p:spPr bwMode="auto">
            <a:xfrm>
              <a:off x="6412410" y="1151068"/>
              <a:ext cx="2693413" cy="2259106"/>
            </a:xfrm>
            <a:prstGeom prst="roundRect">
              <a:avLst/>
            </a:prstGeom>
            <a:gradFill flip="none" rotWithShape="1">
              <a:gsLst>
                <a:gs pos="0">
                  <a:srgbClr val="0070C0"/>
                </a:gs>
                <a:gs pos="50000">
                  <a:schemeClr val="accent2">
                    <a:lumMod val="50000"/>
                    <a:shade val="67500"/>
                    <a:satMod val="115000"/>
                  </a:schemeClr>
                </a:gs>
                <a:gs pos="100000">
                  <a:schemeClr val="accent2">
                    <a:lumMod val="50000"/>
                    <a:shade val="100000"/>
                    <a:satMod val="115000"/>
                  </a:schemeClr>
                </a:gs>
              </a:gsLst>
              <a:path path="circle">
                <a:fillToRect t="100000" r="100000"/>
              </a:path>
              <a:tileRect l="-100000" b="-10000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35" name="TextBox 34"/>
            <p:cNvSpPr txBox="1"/>
            <p:nvPr/>
          </p:nvSpPr>
          <p:spPr>
            <a:xfrm>
              <a:off x="6548280" y="1331301"/>
              <a:ext cx="2333074" cy="1637371"/>
            </a:xfrm>
            <a:prstGeom prst="rect">
              <a:avLst/>
            </a:prstGeom>
          </p:spPr>
          <p:txBody>
            <a:bodyPr vert="horz" wrap="square" lIns="0" tIns="0" rIns="0" bIns="0" rtlCol="0">
              <a:spAutoFit/>
            </a:bodyPr>
            <a:lstStyle/>
            <a:p>
              <a:pPr marL="176213" indent="-176213">
                <a:lnSpc>
                  <a:spcPct val="90000"/>
                </a:lnSpc>
                <a:spcBef>
                  <a:spcPct val="20000"/>
                </a:spcBef>
                <a:buClr>
                  <a:srgbClr val="777777"/>
                </a:buClr>
                <a:buSzPct val="130000"/>
                <a:buFont typeface="Arial" pitchFamily="34" charset="0"/>
                <a:buChar char="•"/>
              </a:pPr>
              <a:r>
                <a:rPr lang="en-US" sz="1400" b="1" dirty="0" smtClean="0">
                  <a:solidFill>
                    <a:schemeClr val="bg1"/>
                  </a:solidFill>
                  <a:effectLst>
                    <a:outerShdw blurRad="38100" dist="38100" dir="2700000" algn="tl">
                      <a:srgbClr val="000000">
                        <a:alpha val="43137"/>
                      </a:srgbClr>
                    </a:outerShdw>
                  </a:effectLst>
                </a:rPr>
                <a:t>Improve visibility and control through integrated management </a:t>
              </a:r>
            </a:p>
            <a:p>
              <a:pPr marL="176213" indent="-176213">
                <a:lnSpc>
                  <a:spcPct val="90000"/>
                </a:lnSpc>
                <a:spcBef>
                  <a:spcPct val="20000"/>
                </a:spcBef>
                <a:buClr>
                  <a:srgbClr val="777777"/>
                </a:buClr>
                <a:buSzPct val="130000"/>
                <a:buFont typeface="Arial" pitchFamily="34" charset="0"/>
                <a:buChar char="•"/>
              </a:pPr>
              <a:endParaRPr lang="en-US" sz="1400" b="1" dirty="0" smtClean="0">
                <a:solidFill>
                  <a:schemeClr val="bg1"/>
                </a:solidFill>
                <a:effectLst>
                  <a:outerShdw blurRad="38100" dist="38100" dir="2700000" algn="tl">
                    <a:srgbClr val="000000">
                      <a:alpha val="43137"/>
                    </a:srgbClr>
                  </a:outerShdw>
                </a:effectLst>
              </a:endParaRPr>
            </a:p>
            <a:p>
              <a:pPr marL="176213" indent="-176213">
                <a:lnSpc>
                  <a:spcPct val="90000"/>
                </a:lnSpc>
                <a:spcBef>
                  <a:spcPct val="20000"/>
                </a:spcBef>
                <a:buClr>
                  <a:srgbClr val="777777"/>
                </a:buClr>
                <a:buSzPct val="130000"/>
                <a:buFont typeface="Arial" pitchFamily="34" charset="0"/>
                <a:buChar char="•"/>
              </a:pPr>
              <a:r>
                <a:rPr lang="en-US" sz="1400" b="1" dirty="0" smtClean="0">
                  <a:solidFill>
                    <a:schemeClr val="bg1"/>
                  </a:solidFill>
                  <a:effectLst>
                    <a:outerShdw blurRad="38100" dist="38100" dir="2700000" algn="tl">
                      <a:srgbClr val="000000">
                        <a:alpha val="43137"/>
                      </a:srgbClr>
                    </a:outerShdw>
                  </a:effectLst>
                </a:rPr>
                <a:t>Manage multi-hypervisor technologies and monitor cross-platform environments</a:t>
              </a:r>
            </a:p>
          </p:txBody>
        </p:sp>
      </p:grpSp>
      <p:sp>
        <p:nvSpPr>
          <p:cNvPr id="2" name="Title 1"/>
          <p:cNvSpPr>
            <a:spLocks noGrp="1"/>
          </p:cNvSpPr>
          <p:nvPr>
            <p:ph type="title"/>
          </p:nvPr>
        </p:nvSpPr>
        <p:spPr>
          <a:xfrm>
            <a:off x="381000" y="230194"/>
            <a:ext cx="8382000" cy="609398"/>
          </a:xfrm>
        </p:spPr>
        <p:txBody>
          <a:bodyPr/>
          <a:lstStyle/>
          <a:p>
            <a:r>
              <a:rPr sz="4400" smtClean="0"/>
              <a:t>Dynamic IT Management</a:t>
            </a:r>
            <a:endParaRPr lang="en-US" sz="4400" dirty="0"/>
          </a:p>
        </p:txBody>
      </p:sp>
      <p:sp>
        <p:nvSpPr>
          <p:cNvPr id="4" name="Oval 3"/>
          <p:cNvSpPr/>
          <p:nvPr/>
        </p:nvSpPr>
        <p:spPr bwMode="auto">
          <a:xfrm rot="5400000">
            <a:off x="2395701" y="1799355"/>
            <a:ext cx="4196161" cy="4196157"/>
          </a:xfrm>
          <a:prstGeom prst="ellipse">
            <a:avLst/>
          </a:prstGeom>
          <a:gradFill flip="none" rotWithShape="1">
            <a:gsLst>
              <a:gs pos="0">
                <a:srgbClr val="000000">
                  <a:alpha val="28000"/>
                </a:srgbClr>
              </a:gs>
              <a:gs pos="33000">
                <a:srgbClr val="FFFFFF">
                  <a:alpha val="37000"/>
                </a:srgbClr>
              </a:gs>
              <a:gs pos="62000">
                <a:srgbClr val="000000"/>
              </a:gs>
              <a:gs pos="70000">
                <a:srgbClr val="000000">
                  <a:alpha val="0"/>
                </a:srgbClr>
              </a:gs>
            </a:gsLst>
            <a:path path="circle">
              <a:fillToRect l="50000" t="50000" r="50000" b="50000"/>
            </a:path>
            <a:tileRect/>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R="0" lvl="0" indent="0" algn="ctr" defTabSz="1096963" fontAlgn="base">
              <a:lnSpc>
                <a:spcPct val="100000"/>
              </a:lnSpc>
              <a:spcBef>
                <a:spcPct val="0"/>
              </a:spcBef>
              <a:spcAft>
                <a:spcPct val="0"/>
              </a:spcAft>
              <a:buClrTx/>
              <a:buSzTx/>
              <a:buFontTx/>
              <a:buNone/>
              <a:tabLst/>
              <a:defRPr/>
            </a:pPr>
            <a:endParaRPr lang="en-US" sz="28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Freeform 5"/>
          <p:cNvSpPr>
            <a:spLocks/>
          </p:cNvSpPr>
          <p:nvPr/>
        </p:nvSpPr>
        <p:spPr bwMode="auto">
          <a:xfrm rot="5400000">
            <a:off x="4680862" y="1614076"/>
            <a:ext cx="2015582" cy="2084214"/>
          </a:xfrm>
          <a:custGeom>
            <a:avLst/>
            <a:gdLst/>
            <a:ahLst/>
            <a:cxnLst>
              <a:cxn ang="0">
                <a:pos x="471" y="143"/>
              </a:cxn>
              <a:cxn ang="0">
                <a:pos x="449" y="0"/>
              </a:cxn>
              <a:cxn ang="0">
                <a:pos x="0" y="473"/>
              </a:cxn>
              <a:cxn ang="0">
                <a:pos x="144" y="487"/>
              </a:cxn>
              <a:cxn ang="0">
                <a:pos x="471" y="143"/>
              </a:cxn>
            </a:cxnLst>
            <a:rect l="0" t="0" r="r" b="b"/>
            <a:pathLst>
              <a:path w="471" h="487">
                <a:moveTo>
                  <a:pt x="471" y="143"/>
                </a:moveTo>
                <a:cubicBezTo>
                  <a:pt x="449" y="0"/>
                  <a:pt x="449" y="0"/>
                  <a:pt x="449" y="0"/>
                </a:cubicBezTo>
                <a:cubicBezTo>
                  <a:pt x="210" y="34"/>
                  <a:pt x="22" y="230"/>
                  <a:pt x="0" y="473"/>
                </a:cubicBezTo>
                <a:cubicBezTo>
                  <a:pt x="144" y="487"/>
                  <a:pt x="144" y="487"/>
                  <a:pt x="144" y="487"/>
                </a:cubicBezTo>
                <a:cubicBezTo>
                  <a:pt x="160" y="310"/>
                  <a:pt x="296" y="168"/>
                  <a:pt x="471" y="143"/>
                </a:cubicBezTo>
                <a:close/>
              </a:path>
            </a:pathLst>
          </a:cu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endParaRPr lang="en-US" sz="2800" b="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Freeform 6"/>
          <p:cNvSpPr>
            <a:spLocks/>
          </p:cNvSpPr>
          <p:nvPr/>
        </p:nvSpPr>
        <p:spPr bwMode="auto">
          <a:xfrm rot="5400000">
            <a:off x="2199312" y="1704380"/>
            <a:ext cx="2125754" cy="2031838"/>
          </a:xfrm>
          <a:custGeom>
            <a:avLst/>
            <a:gdLst/>
            <a:ahLst/>
            <a:cxnLst>
              <a:cxn ang="0">
                <a:pos x="144" y="0"/>
              </a:cxn>
              <a:cxn ang="0">
                <a:pos x="0" y="18"/>
              </a:cxn>
              <a:cxn ang="0">
                <a:pos x="486" y="475"/>
              </a:cxn>
              <a:cxn ang="0">
                <a:pos x="497" y="331"/>
              </a:cxn>
              <a:cxn ang="0">
                <a:pos x="144" y="0"/>
              </a:cxn>
            </a:cxnLst>
            <a:rect l="0" t="0" r="r" b="b"/>
            <a:pathLst>
              <a:path w="497" h="475">
                <a:moveTo>
                  <a:pt x="144" y="0"/>
                </a:moveTo>
                <a:cubicBezTo>
                  <a:pt x="0" y="18"/>
                  <a:pt x="0" y="18"/>
                  <a:pt x="0" y="18"/>
                </a:cubicBezTo>
                <a:cubicBezTo>
                  <a:pt x="33" y="265"/>
                  <a:pt x="235" y="458"/>
                  <a:pt x="486" y="475"/>
                </a:cubicBezTo>
                <a:cubicBezTo>
                  <a:pt x="497" y="331"/>
                  <a:pt x="497" y="331"/>
                  <a:pt x="497" y="331"/>
                </a:cubicBezTo>
                <a:cubicBezTo>
                  <a:pt x="315" y="318"/>
                  <a:pt x="168" y="179"/>
                  <a:pt x="144" y="0"/>
                </a:cubicBezTo>
                <a:close/>
              </a:path>
            </a:pathLst>
          </a:cu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endParaRPr lang="en-US" sz="2800" b="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Freeform 7"/>
          <p:cNvSpPr>
            <a:spLocks/>
          </p:cNvSpPr>
          <p:nvPr/>
        </p:nvSpPr>
        <p:spPr bwMode="auto">
          <a:xfrm rot="5400000">
            <a:off x="4660995" y="4050473"/>
            <a:ext cx="2109498" cy="2062541"/>
          </a:xfrm>
          <a:custGeom>
            <a:avLst/>
            <a:gdLst/>
            <a:ahLst/>
            <a:cxnLst>
              <a:cxn ang="0">
                <a:pos x="11" y="0"/>
              </a:cxn>
              <a:cxn ang="0">
                <a:pos x="0" y="145"/>
              </a:cxn>
              <a:cxn ang="0">
                <a:pos x="349" y="482"/>
              </a:cxn>
              <a:cxn ang="0">
                <a:pos x="493" y="464"/>
              </a:cxn>
              <a:cxn ang="0">
                <a:pos x="11" y="0"/>
              </a:cxn>
            </a:cxnLst>
            <a:rect l="0" t="0" r="r" b="b"/>
            <a:pathLst>
              <a:path w="493" h="482">
                <a:moveTo>
                  <a:pt x="11" y="0"/>
                </a:moveTo>
                <a:cubicBezTo>
                  <a:pt x="0" y="145"/>
                  <a:pt x="0" y="145"/>
                  <a:pt x="0" y="145"/>
                </a:cubicBezTo>
                <a:cubicBezTo>
                  <a:pt x="182" y="159"/>
                  <a:pt x="328" y="302"/>
                  <a:pt x="349" y="482"/>
                </a:cubicBezTo>
                <a:cubicBezTo>
                  <a:pt x="493" y="464"/>
                  <a:pt x="493" y="464"/>
                  <a:pt x="493" y="464"/>
                </a:cubicBezTo>
                <a:cubicBezTo>
                  <a:pt x="464" y="216"/>
                  <a:pt x="262" y="20"/>
                  <a:pt x="11" y="0"/>
                </a:cubicBezTo>
                <a:close/>
              </a:path>
            </a:pathLst>
          </a:cu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endParaRPr lang="en-US" sz="2800" b="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Freeform 8"/>
          <p:cNvSpPr>
            <a:spLocks/>
          </p:cNvSpPr>
          <p:nvPr/>
        </p:nvSpPr>
        <p:spPr bwMode="auto">
          <a:xfrm rot="5400000">
            <a:off x="2295033" y="4106463"/>
            <a:ext cx="2002941" cy="2067959"/>
          </a:xfrm>
          <a:custGeom>
            <a:avLst/>
            <a:gdLst/>
            <a:ahLst/>
            <a:cxnLst>
              <a:cxn ang="0">
                <a:pos x="0" y="339"/>
              </a:cxn>
              <a:cxn ang="0">
                <a:pos x="21" y="483"/>
              </a:cxn>
              <a:cxn ang="0">
                <a:pos x="468" y="14"/>
              </a:cxn>
              <a:cxn ang="0">
                <a:pos x="324" y="0"/>
              </a:cxn>
              <a:cxn ang="0">
                <a:pos x="0" y="339"/>
              </a:cxn>
            </a:cxnLst>
            <a:rect l="0" t="0" r="r" b="b"/>
            <a:pathLst>
              <a:path w="468" h="483">
                <a:moveTo>
                  <a:pt x="0" y="339"/>
                </a:moveTo>
                <a:cubicBezTo>
                  <a:pt x="21" y="483"/>
                  <a:pt x="21" y="483"/>
                  <a:pt x="21" y="483"/>
                </a:cubicBezTo>
                <a:cubicBezTo>
                  <a:pt x="258" y="447"/>
                  <a:pt x="444" y="254"/>
                  <a:pt x="468" y="14"/>
                </a:cubicBezTo>
                <a:cubicBezTo>
                  <a:pt x="324" y="0"/>
                  <a:pt x="324" y="0"/>
                  <a:pt x="324" y="0"/>
                </a:cubicBezTo>
                <a:cubicBezTo>
                  <a:pt x="306" y="174"/>
                  <a:pt x="172" y="314"/>
                  <a:pt x="0" y="339"/>
                </a:cubicBezTo>
                <a:close/>
              </a:path>
            </a:pathLst>
          </a:cu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endParaRPr lang="en-US" sz="2800" b="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Freeform 5"/>
          <p:cNvSpPr>
            <a:spLocks/>
          </p:cNvSpPr>
          <p:nvPr/>
        </p:nvSpPr>
        <p:spPr bwMode="auto">
          <a:xfrm rot="5400000">
            <a:off x="4680862" y="1614076"/>
            <a:ext cx="2015582" cy="2084214"/>
          </a:xfrm>
          <a:custGeom>
            <a:avLst/>
            <a:gdLst/>
            <a:ahLst/>
            <a:cxnLst>
              <a:cxn ang="0">
                <a:pos x="471" y="143"/>
              </a:cxn>
              <a:cxn ang="0">
                <a:pos x="449" y="0"/>
              </a:cxn>
              <a:cxn ang="0">
                <a:pos x="0" y="473"/>
              </a:cxn>
              <a:cxn ang="0">
                <a:pos x="144" y="487"/>
              </a:cxn>
              <a:cxn ang="0">
                <a:pos x="471" y="143"/>
              </a:cxn>
            </a:cxnLst>
            <a:rect l="0" t="0" r="r" b="b"/>
            <a:pathLst>
              <a:path w="471" h="487">
                <a:moveTo>
                  <a:pt x="471" y="143"/>
                </a:moveTo>
                <a:cubicBezTo>
                  <a:pt x="449" y="0"/>
                  <a:pt x="449" y="0"/>
                  <a:pt x="449" y="0"/>
                </a:cubicBezTo>
                <a:cubicBezTo>
                  <a:pt x="210" y="34"/>
                  <a:pt x="22" y="230"/>
                  <a:pt x="0" y="473"/>
                </a:cubicBezTo>
                <a:cubicBezTo>
                  <a:pt x="144" y="487"/>
                  <a:pt x="144" y="487"/>
                  <a:pt x="144" y="487"/>
                </a:cubicBezTo>
                <a:cubicBezTo>
                  <a:pt x="160" y="310"/>
                  <a:pt x="296" y="168"/>
                  <a:pt x="471" y="143"/>
                </a:cubicBezTo>
                <a:close/>
              </a:path>
            </a:pathLst>
          </a:custGeom>
          <a:gradFill flip="none" rotWithShape="1">
            <a:gsLst>
              <a:gs pos="0">
                <a:srgbClr val="000000">
                  <a:alpha val="28000"/>
                </a:srgbClr>
              </a:gs>
              <a:gs pos="43000">
                <a:srgbClr val="FFFFFF">
                  <a:alpha val="37000"/>
                </a:srgbClr>
              </a:gs>
              <a:gs pos="62000">
                <a:srgbClr val="000000">
                  <a:alpha val="75000"/>
                </a:srgbClr>
              </a:gs>
              <a:gs pos="88000">
                <a:srgbClr val="000000">
                  <a:alpha val="15000"/>
                </a:srgbClr>
              </a:gs>
            </a:gsLst>
            <a:path path="circle">
              <a:fillToRect l="100000" t="100000"/>
            </a:path>
            <a:tileRect r="-100000" b="-10000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endParaRPr lang="en-US" sz="2800" b="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Freeform 6"/>
          <p:cNvSpPr>
            <a:spLocks/>
          </p:cNvSpPr>
          <p:nvPr/>
        </p:nvSpPr>
        <p:spPr bwMode="auto">
          <a:xfrm rot="5400000">
            <a:off x="2199312" y="1704380"/>
            <a:ext cx="2125754" cy="2031838"/>
          </a:xfrm>
          <a:custGeom>
            <a:avLst/>
            <a:gdLst/>
            <a:ahLst/>
            <a:cxnLst>
              <a:cxn ang="0">
                <a:pos x="144" y="0"/>
              </a:cxn>
              <a:cxn ang="0">
                <a:pos x="0" y="18"/>
              </a:cxn>
              <a:cxn ang="0">
                <a:pos x="486" y="475"/>
              </a:cxn>
              <a:cxn ang="0">
                <a:pos x="497" y="331"/>
              </a:cxn>
              <a:cxn ang="0">
                <a:pos x="144" y="0"/>
              </a:cxn>
            </a:cxnLst>
            <a:rect l="0" t="0" r="r" b="b"/>
            <a:pathLst>
              <a:path w="497" h="475">
                <a:moveTo>
                  <a:pt x="144" y="0"/>
                </a:moveTo>
                <a:cubicBezTo>
                  <a:pt x="0" y="18"/>
                  <a:pt x="0" y="18"/>
                  <a:pt x="0" y="18"/>
                </a:cubicBezTo>
                <a:cubicBezTo>
                  <a:pt x="33" y="265"/>
                  <a:pt x="235" y="458"/>
                  <a:pt x="486" y="475"/>
                </a:cubicBezTo>
                <a:cubicBezTo>
                  <a:pt x="497" y="331"/>
                  <a:pt x="497" y="331"/>
                  <a:pt x="497" y="331"/>
                </a:cubicBezTo>
                <a:cubicBezTo>
                  <a:pt x="315" y="318"/>
                  <a:pt x="168" y="179"/>
                  <a:pt x="144" y="0"/>
                </a:cubicBezTo>
                <a:close/>
              </a:path>
            </a:pathLst>
          </a:custGeom>
          <a:gradFill flip="none" rotWithShape="1">
            <a:gsLst>
              <a:gs pos="0">
                <a:srgbClr val="000000">
                  <a:alpha val="28000"/>
                </a:srgbClr>
              </a:gs>
              <a:gs pos="43000">
                <a:srgbClr val="FFFFFF">
                  <a:alpha val="37000"/>
                </a:srgbClr>
              </a:gs>
              <a:gs pos="62000">
                <a:srgbClr val="000000">
                  <a:alpha val="75000"/>
                </a:srgbClr>
              </a:gs>
              <a:gs pos="88000">
                <a:srgbClr val="000000">
                  <a:alpha val="15000"/>
                </a:srgbClr>
              </a:gs>
            </a:gsLst>
            <a:path path="circle">
              <a:fillToRect l="100000" b="100000"/>
            </a:path>
            <a:tileRect t="-100000" r="-10000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endParaRPr lang="en-US" sz="2800" b="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Freeform 7"/>
          <p:cNvSpPr>
            <a:spLocks/>
          </p:cNvSpPr>
          <p:nvPr/>
        </p:nvSpPr>
        <p:spPr bwMode="auto">
          <a:xfrm rot="5400000">
            <a:off x="4660995" y="4050473"/>
            <a:ext cx="2109498" cy="2062541"/>
          </a:xfrm>
          <a:custGeom>
            <a:avLst/>
            <a:gdLst/>
            <a:ahLst/>
            <a:cxnLst>
              <a:cxn ang="0">
                <a:pos x="11" y="0"/>
              </a:cxn>
              <a:cxn ang="0">
                <a:pos x="0" y="145"/>
              </a:cxn>
              <a:cxn ang="0">
                <a:pos x="349" y="482"/>
              </a:cxn>
              <a:cxn ang="0">
                <a:pos x="493" y="464"/>
              </a:cxn>
              <a:cxn ang="0">
                <a:pos x="11" y="0"/>
              </a:cxn>
            </a:cxnLst>
            <a:rect l="0" t="0" r="r" b="b"/>
            <a:pathLst>
              <a:path w="493" h="482">
                <a:moveTo>
                  <a:pt x="11" y="0"/>
                </a:moveTo>
                <a:cubicBezTo>
                  <a:pt x="0" y="145"/>
                  <a:pt x="0" y="145"/>
                  <a:pt x="0" y="145"/>
                </a:cubicBezTo>
                <a:cubicBezTo>
                  <a:pt x="182" y="159"/>
                  <a:pt x="328" y="302"/>
                  <a:pt x="349" y="482"/>
                </a:cubicBezTo>
                <a:cubicBezTo>
                  <a:pt x="493" y="464"/>
                  <a:pt x="493" y="464"/>
                  <a:pt x="493" y="464"/>
                </a:cubicBezTo>
                <a:cubicBezTo>
                  <a:pt x="464" y="216"/>
                  <a:pt x="262" y="20"/>
                  <a:pt x="11" y="0"/>
                </a:cubicBezTo>
                <a:close/>
              </a:path>
            </a:pathLst>
          </a:custGeom>
          <a:gradFill flip="none" rotWithShape="1">
            <a:gsLst>
              <a:gs pos="0">
                <a:srgbClr val="000000">
                  <a:alpha val="28000"/>
                </a:srgbClr>
              </a:gs>
              <a:gs pos="43000">
                <a:srgbClr val="FFFFFF">
                  <a:alpha val="37000"/>
                </a:srgbClr>
              </a:gs>
              <a:gs pos="62000">
                <a:srgbClr val="000000">
                  <a:alpha val="75000"/>
                </a:srgbClr>
              </a:gs>
              <a:gs pos="88000">
                <a:srgbClr val="000000">
                  <a:alpha val="15000"/>
                </a:srgbClr>
              </a:gs>
            </a:gsLst>
            <a:path path="circle">
              <a:fillToRect t="100000" r="100000"/>
            </a:path>
            <a:tileRect l="-100000" b="-10000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endParaRPr lang="en-US" sz="2800" b="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Freeform 8"/>
          <p:cNvSpPr>
            <a:spLocks/>
          </p:cNvSpPr>
          <p:nvPr/>
        </p:nvSpPr>
        <p:spPr bwMode="auto">
          <a:xfrm rot="5400000">
            <a:off x="2295033" y="4106463"/>
            <a:ext cx="2002941" cy="2067959"/>
          </a:xfrm>
          <a:custGeom>
            <a:avLst/>
            <a:gdLst/>
            <a:ahLst/>
            <a:cxnLst>
              <a:cxn ang="0">
                <a:pos x="0" y="339"/>
              </a:cxn>
              <a:cxn ang="0">
                <a:pos x="21" y="483"/>
              </a:cxn>
              <a:cxn ang="0">
                <a:pos x="468" y="14"/>
              </a:cxn>
              <a:cxn ang="0">
                <a:pos x="324" y="0"/>
              </a:cxn>
              <a:cxn ang="0">
                <a:pos x="0" y="339"/>
              </a:cxn>
            </a:cxnLst>
            <a:rect l="0" t="0" r="r" b="b"/>
            <a:pathLst>
              <a:path w="468" h="483">
                <a:moveTo>
                  <a:pt x="0" y="339"/>
                </a:moveTo>
                <a:cubicBezTo>
                  <a:pt x="21" y="483"/>
                  <a:pt x="21" y="483"/>
                  <a:pt x="21" y="483"/>
                </a:cubicBezTo>
                <a:cubicBezTo>
                  <a:pt x="258" y="447"/>
                  <a:pt x="444" y="254"/>
                  <a:pt x="468" y="14"/>
                </a:cubicBezTo>
                <a:cubicBezTo>
                  <a:pt x="324" y="0"/>
                  <a:pt x="324" y="0"/>
                  <a:pt x="324" y="0"/>
                </a:cubicBezTo>
                <a:cubicBezTo>
                  <a:pt x="306" y="174"/>
                  <a:pt x="172" y="314"/>
                  <a:pt x="0" y="339"/>
                </a:cubicBezTo>
                <a:close/>
              </a:path>
            </a:pathLst>
          </a:custGeom>
          <a:gradFill flip="none" rotWithShape="1">
            <a:gsLst>
              <a:gs pos="0">
                <a:srgbClr val="000000">
                  <a:alpha val="28000"/>
                </a:srgbClr>
              </a:gs>
              <a:gs pos="43000">
                <a:srgbClr val="FFFFFF">
                  <a:alpha val="37000"/>
                </a:srgbClr>
              </a:gs>
              <a:gs pos="62000">
                <a:srgbClr val="000000">
                  <a:alpha val="75000"/>
                </a:srgbClr>
              </a:gs>
              <a:gs pos="88000">
                <a:srgbClr val="000000">
                  <a:alpha val="15000"/>
                </a:srgbClr>
              </a:gs>
            </a:gsLst>
            <a:path path="circle">
              <a:fillToRect r="100000" b="100000"/>
            </a:path>
            <a:tileRect l="-100000" t="-10000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endParaRPr lang="en-US" sz="2800" b="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rot="3264696">
            <a:off x="2964447" y="2117552"/>
            <a:ext cx="3518529" cy="3391095"/>
          </a:xfrm>
          <a:prstGeom prst="rect">
            <a:avLst/>
          </a:prstGeom>
          <a:noFill/>
        </p:spPr>
        <p:txBody>
          <a:bodyPr wrap="square" rtlCol="0">
            <a:prstTxWarp prst="textArchUp">
              <a:avLst>
                <a:gd name="adj" fmla="val 5728918"/>
              </a:avLst>
            </a:prstTxWarp>
            <a:spAutoFit/>
          </a:bodyPr>
          <a:lstStyle/>
          <a:p>
            <a:pPr algn="ctr"/>
            <a:r>
              <a:rPr lang="en-US" b="1" spc="-50" dirty="0" smtClean="0">
                <a:solidFill>
                  <a:schemeClr val="bg1"/>
                </a:solidFill>
                <a:latin typeface="Arial Narrow" pitchFamily="34" charset="0"/>
                <a:cs typeface="Arial" pitchFamily="34" charset="0"/>
              </a:rPr>
              <a:t>Desktop to Data Center</a:t>
            </a:r>
            <a:endParaRPr lang="en-US" b="1" spc="-50" dirty="0">
              <a:solidFill>
                <a:schemeClr val="bg1"/>
              </a:solidFill>
              <a:latin typeface="Arial Narrow" pitchFamily="34" charset="0"/>
              <a:cs typeface="Arial" pitchFamily="34" charset="0"/>
            </a:endParaRPr>
          </a:p>
        </p:txBody>
      </p:sp>
      <p:sp>
        <p:nvSpPr>
          <p:cNvPr id="15" name="TextBox 14"/>
          <p:cNvSpPr txBox="1"/>
          <p:nvPr/>
        </p:nvSpPr>
        <p:spPr>
          <a:xfrm rot="3177076">
            <a:off x="2490886" y="2374832"/>
            <a:ext cx="3518529" cy="3391095"/>
          </a:xfrm>
          <a:prstGeom prst="rect">
            <a:avLst/>
          </a:prstGeom>
          <a:noFill/>
        </p:spPr>
        <p:txBody>
          <a:bodyPr wrap="square" rtlCol="0">
            <a:prstTxWarp prst="textArchDown">
              <a:avLst/>
            </a:prstTxWarp>
            <a:spAutoFit/>
          </a:bodyPr>
          <a:lstStyle/>
          <a:p>
            <a:pPr algn="ctr"/>
            <a:r>
              <a:rPr lang="en-US" b="1" dirty="0" smtClean="0">
                <a:solidFill>
                  <a:schemeClr val="bg1"/>
                </a:solidFill>
                <a:latin typeface="Arial Narrow" pitchFamily="34" charset="0"/>
                <a:cs typeface="Arial" pitchFamily="34" charset="0"/>
              </a:rPr>
              <a:t>Knowledge Driven</a:t>
            </a:r>
            <a:endParaRPr lang="en-US" b="1" dirty="0">
              <a:solidFill>
                <a:schemeClr val="bg1"/>
              </a:solidFill>
              <a:latin typeface="Arial Narrow" pitchFamily="34" charset="0"/>
              <a:cs typeface="Arial" pitchFamily="34" charset="0"/>
            </a:endParaRPr>
          </a:p>
        </p:txBody>
      </p:sp>
      <p:sp>
        <p:nvSpPr>
          <p:cNvPr id="18" name="Oval 17"/>
          <p:cNvSpPr/>
          <p:nvPr/>
        </p:nvSpPr>
        <p:spPr bwMode="auto">
          <a:xfrm rot="5400000">
            <a:off x="3291220" y="2680164"/>
            <a:ext cx="2410841" cy="2403857"/>
          </a:xfrm>
          <a:prstGeom prst="ellipse">
            <a:avLst/>
          </a:prstGeom>
          <a:gradFill flip="none" rotWithShape="1">
            <a:gsLst>
              <a:gs pos="0">
                <a:srgbClr val="DDEBCF"/>
              </a:gs>
              <a:gs pos="50000">
                <a:srgbClr val="9CB86E"/>
              </a:gs>
              <a:gs pos="100000">
                <a:srgbClr val="156B13"/>
              </a:gs>
            </a:gsLst>
            <a:lin ang="16200000" scaled="1"/>
            <a:tileRect/>
          </a:gradFill>
          <a:ln w="12700" cap="flat" cmpd="sng" algn="ctr">
            <a:solidFill>
              <a:schemeClr val="accent4">
                <a:lumMod val="20000"/>
                <a:lumOff val="80000"/>
                <a:alpha val="29020"/>
              </a:schemeClr>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2000" spc="-150" dirty="0" smtClean="0">
              <a:solidFill>
                <a:srgbClr val="FFFFFF"/>
              </a:solidFill>
              <a:latin typeface="Segoe"/>
            </a:endParaRPr>
          </a:p>
        </p:txBody>
      </p:sp>
      <p:pic>
        <p:nvPicPr>
          <p:cNvPr id="21" name="Picture 2" descr="J:\SHOW_ART\08_shows\MMS_Microsoft_Management_Summit_04-28\Artwork\Muglia\7_Servers.png"/>
          <p:cNvPicPr>
            <a:picLocks noChangeAspect="1" noChangeArrowheads="1"/>
          </p:cNvPicPr>
          <p:nvPr/>
        </p:nvPicPr>
        <p:blipFill>
          <a:blip r:embed="rId3" cstate="print">
            <a:lum bright="4000"/>
          </a:blip>
          <a:srcRect/>
          <a:stretch>
            <a:fillRect/>
          </a:stretch>
        </p:blipFill>
        <p:spPr bwMode="auto">
          <a:xfrm rot="21344196">
            <a:off x="5099295" y="885980"/>
            <a:ext cx="1110603" cy="1203028"/>
          </a:xfrm>
          <a:prstGeom prst="rect">
            <a:avLst/>
          </a:prstGeom>
          <a:noFill/>
          <a:ln w="9525">
            <a:noFill/>
            <a:miter lim="800000"/>
            <a:headEnd/>
            <a:tailEnd/>
          </a:ln>
        </p:spPr>
      </p:pic>
      <p:grpSp>
        <p:nvGrpSpPr>
          <p:cNvPr id="19" name="Group 21"/>
          <p:cNvGrpSpPr/>
          <p:nvPr/>
        </p:nvGrpSpPr>
        <p:grpSpPr>
          <a:xfrm>
            <a:off x="6236800" y="3874305"/>
            <a:ext cx="936602" cy="993557"/>
            <a:chOff x="6321874" y="4549688"/>
            <a:chExt cx="390593" cy="631486"/>
          </a:xfrm>
        </p:grpSpPr>
        <p:pic>
          <p:nvPicPr>
            <p:cNvPr id="23" name="Picture 15" descr="Server-Physical-Single"/>
            <p:cNvPicPr>
              <a:picLocks noChangeAspect="1" noChangeArrowheads="1"/>
            </p:cNvPicPr>
            <p:nvPr/>
          </p:nvPicPr>
          <p:blipFill>
            <a:blip r:embed="rId4" cstate="print"/>
            <a:srcRect/>
            <a:stretch>
              <a:fillRect/>
            </a:stretch>
          </p:blipFill>
          <p:spPr bwMode="auto">
            <a:xfrm>
              <a:off x="6321874" y="4757401"/>
              <a:ext cx="390593" cy="423773"/>
            </a:xfrm>
            <a:prstGeom prst="round2SameRect">
              <a:avLst/>
            </a:prstGeom>
            <a:noFill/>
            <a:ln w="9525">
              <a:noFill/>
              <a:miter lim="800000"/>
              <a:headEnd/>
              <a:tailEnd/>
            </a:ln>
          </p:spPr>
        </p:pic>
        <p:pic>
          <p:nvPicPr>
            <p:cNvPr id="24" name="Picture 2" descr="\\.PSF\Parallels Share\DDC\Server-Virtual-2U.png"/>
            <p:cNvPicPr>
              <a:picLocks noChangeAspect="1" noChangeArrowheads="1"/>
            </p:cNvPicPr>
            <p:nvPr/>
          </p:nvPicPr>
          <p:blipFill>
            <a:blip r:embed="rId5" cstate="print"/>
            <a:srcRect/>
            <a:stretch>
              <a:fillRect/>
            </a:stretch>
          </p:blipFill>
          <p:spPr bwMode="auto">
            <a:xfrm>
              <a:off x="6338133" y="4690637"/>
              <a:ext cx="359753" cy="351231"/>
            </a:xfrm>
            <a:prstGeom prst="rect">
              <a:avLst/>
            </a:prstGeom>
            <a:noFill/>
            <a:ln w="9525">
              <a:noFill/>
              <a:miter lim="800000"/>
              <a:headEnd/>
              <a:tailEnd/>
            </a:ln>
          </p:spPr>
        </p:pic>
        <p:pic>
          <p:nvPicPr>
            <p:cNvPr id="25" name="Picture 2" descr="\\.PSF\Parallels Share\DDC\Server-Virtual-2U.png"/>
            <p:cNvPicPr>
              <a:picLocks noChangeAspect="1" noChangeArrowheads="1"/>
            </p:cNvPicPr>
            <p:nvPr/>
          </p:nvPicPr>
          <p:blipFill>
            <a:blip r:embed="rId5" cstate="print"/>
            <a:srcRect/>
            <a:stretch>
              <a:fillRect/>
            </a:stretch>
          </p:blipFill>
          <p:spPr bwMode="auto">
            <a:xfrm>
              <a:off x="6340564" y="4620163"/>
              <a:ext cx="359753" cy="351231"/>
            </a:xfrm>
            <a:prstGeom prst="rect">
              <a:avLst/>
            </a:prstGeom>
            <a:noFill/>
            <a:ln w="9525">
              <a:noFill/>
              <a:miter lim="800000"/>
              <a:headEnd/>
              <a:tailEnd/>
            </a:ln>
          </p:spPr>
        </p:pic>
        <p:pic>
          <p:nvPicPr>
            <p:cNvPr id="26" name="Picture 2" descr="\\.PSF\Parallels Share\DDC\Server-Virtual-2U.png"/>
            <p:cNvPicPr>
              <a:picLocks noChangeAspect="1" noChangeArrowheads="1"/>
            </p:cNvPicPr>
            <p:nvPr/>
          </p:nvPicPr>
          <p:blipFill>
            <a:blip r:embed="rId5" cstate="print"/>
            <a:srcRect/>
            <a:stretch>
              <a:fillRect/>
            </a:stretch>
          </p:blipFill>
          <p:spPr bwMode="auto">
            <a:xfrm>
              <a:off x="6344210" y="4550902"/>
              <a:ext cx="359753" cy="351231"/>
            </a:xfrm>
            <a:prstGeom prst="rect">
              <a:avLst/>
            </a:prstGeom>
            <a:noFill/>
            <a:ln w="9525">
              <a:noFill/>
              <a:miter lim="800000"/>
              <a:headEnd/>
              <a:tailEnd/>
            </a:ln>
          </p:spPr>
        </p:pic>
        <p:pic>
          <p:nvPicPr>
            <p:cNvPr id="27" name="Picture 2" descr="\\.PSF\Parallels Share\DDC\Server-Virtual-2U.png"/>
            <p:cNvPicPr>
              <a:picLocks noChangeAspect="1" noChangeArrowheads="1"/>
            </p:cNvPicPr>
            <p:nvPr/>
          </p:nvPicPr>
          <p:blipFill>
            <a:blip r:embed="rId5" cstate="print"/>
            <a:srcRect/>
            <a:stretch>
              <a:fillRect/>
            </a:stretch>
          </p:blipFill>
          <p:spPr bwMode="auto">
            <a:xfrm>
              <a:off x="6346641" y="4549688"/>
              <a:ext cx="359753" cy="351231"/>
            </a:xfrm>
            <a:prstGeom prst="rect">
              <a:avLst/>
            </a:prstGeom>
            <a:noFill/>
            <a:ln w="9525">
              <a:noFill/>
              <a:miter lim="800000"/>
              <a:headEnd/>
              <a:tailEnd/>
            </a:ln>
          </p:spPr>
        </p:pic>
      </p:grpSp>
      <p:pic>
        <p:nvPicPr>
          <p:cNvPr id="28" name="Picture 2" descr="C:\Users\tiffal\Pictures\Computer Management.png"/>
          <p:cNvPicPr>
            <a:picLocks noChangeAspect="1" noChangeArrowheads="1"/>
          </p:cNvPicPr>
          <p:nvPr/>
        </p:nvPicPr>
        <p:blipFill>
          <a:blip r:embed="rId6"/>
          <a:srcRect/>
          <a:stretch>
            <a:fillRect/>
          </a:stretch>
        </p:blipFill>
        <p:spPr bwMode="auto">
          <a:xfrm>
            <a:off x="3564025" y="5699890"/>
            <a:ext cx="1063006" cy="1063183"/>
          </a:xfrm>
          <a:prstGeom prst="rect">
            <a:avLst/>
          </a:prstGeom>
          <a:noFill/>
          <a:ln w="9525">
            <a:noFill/>
            <a:miter lim="800000"/>
            <a:headEnd/>
            <a:tailEnd/>
          </a:ln>
        </p:spPr>
      </p:pic>
      <p:pic>
        <p:nvPicPr>
          <p:cNvPr id="29" name="Picture 7" descr="C:\Program Files\Microsoft Resource DVD Artwork\DVD_ART\Artwork_Imagery\HARDWARE_IMAGERY\Photos - OEM Hardware\Computer\Vista Laptop\HPDV 9000 Profile 2.png"/>
          <p:cNvPicPr>
            <a:picLocks noChangeAspect="1" noChangeArrowheads="1"/>
          </p:cNvPicPr>
          <p:nvPr/>
        </p:nvPicPr>
        <p:blipFill>
          <a:blip r:embed="rId7"/>
          <a:stretch>
            <a:fillRect/>
          </a:stretch>
        </p:blipFill>
        <p:spPr bwMode="auto">
          <a:xfrm rot="21344196">
            <a:off x="4494742" y="1188300"/>
            <a:ext cx="1060894" cy="999730"/>
          </a:xfrm>
          <a:prstGeom prst="rect">
            <a:avLst/>
          </a:prstGeom>
          <a:noFill/>
          <a:ln>
            <a:noFill/>
          </a:ln>
          <a:effectLst/>
        </p:spPr>
      </p:pic>
      <p:pic>
        <p:nvPicPr>
          <p:cNvPr id="30" name="Picture 5" descr="C:\Documents and Settings\Eva\My Documents\My Pictures\Microsoft Clip Organizer\j0433808.png"/>
          <p:cNvPicPr>
            <a:picLocks noChangeAspect="1" noChangeArrowheads="1"/>
          </p:cNvPicPr>
          <p:nvPr/>
        </p:nvPicPr>
        <p:blipFill>
          <a:blip r:embed="rId8"/>
          <a:srcRect/>
          <a:stretch>
            <a:fillRect/>
          </a:stretch>
        </p:blipFill>
        <p:spPr bwMode="auto">
          <a:xfrm>
            <a:off x="1898604" y="2899049"/>
            <a:ext cx="1053247" cy="1053247"/>
          </a:xfrm>
          <a:prstGeom prst="rect">
            <a:avLst/>
          </a:prstGeom>
          <a:noFill/>
        </p:spPr>
      </p:pic>
      <p:pic>
        <p:nvPicPr>
          <p:cNvPr id="31" name="Picture 2" descr="W:\TRANSFER\MBupload\SERVER-new\Logo\SystemCenter\SystemCenter\SysCnt_h_rgb_r.png"/>
          <p:cNvPicPr>
            <a:picLocks noChangeAspect="1" noChangeArrowheads="1"/>
          </p:cNvPicPr>
          <p:nvPr/>
        </p:nvPicPr>
        <p:blipFill>
          <a:blip r:embed="rId9"/>
          <a:srcRect/>
          <a:stretch>
            <a:fillRect/>
          </a:stretch>
        </p:blipFill>
        <p:spPr bwMode="auto">
          <a:xfrm>
            <a:off x="3538366" y="3646533"/>
            <a:ext cx="2064080" cy="437239"/>
          </a:xfrm>
          <a:prstGeom prst="rect">
            <a:avLst/>
          </a:prstGeom>
          <a:noFill/>
          <a:effectLst>
            <a:outerShdw blurRad="50800" dist="38100" dir="2700000" algn="tl" rotWithShape="0">
              <a:prstClr val="black">
                <a:alpha val="40000"/>
              </a:prstClr>
            </a:outerShdw>
          </a:effectLst>
        </p:spPr>
      </p:pic>
      <p:sp>
        <p:nvSpPr>
          <p:cNvPr id="32" name="TextBox 31"/>
          <p:cNvSpPr txBox="1"/>
          <p:nvPr/>
        </p:nvSpPr>
        <p:spPr>
          <a:xfrm rot="19416593">
            <a:off x="2727727" y="1968384"/>
            <a:ext cx="3518529" cy="3391095"/>
          </a:xfrm>
          <a:prstGeom prst="rect">
            <a:avLst/>
          </a:prstGeom>
          <a:noFill/>
        </p:spPr>
        <p:txBody>
          <a:bodyPr wrap="square" rtlCol="0">
            <a:prstTxWarp prst="textArchUp">
              <a:avLst>
                <a:gd name="adj" fmla="val 5728918"/>
              </a:avLst>
            </a:prstTxWarp>
            <a:spAutoFit/>
          </a:bodyPr>
          <a:lstStyle/>
          <a:p>
            <a:pPr algn="ctr"/>
            <a:r>
              <a:rPr lang="en-US" b="1" spc="-50" dirty="0" smtClean="0">
                <a:solidFill>
                  <a:schemeClr val="bg1"/>
                </a:solidFill>
                <a:latin typeface="Arial Narrow" pitchFamily="34" charset="0"/>
                <a:cs typeface="Arial" pitchFamily="34" charset="0"/>
              </a:rPr>
              <a:t>Time to Value</a:t>
            </a:r>
            <a:endParaRPr lang="en-US" b="1" spc="-50" dirty="0">
              <a:solidFill>
                <a:schemeClr val="bg1"/>
              </a:solidFill>
              <a:latin typeface="Arial Narrow" pitchFamily="34" charset="0"/>
              <a:cs typeface="Arial" pitchFamily="34" charset="0"/>
            </a:endParaRPr>
          </a:p>
        </p:txBody>
      </p:sp>
      <p:sp>
        <p:nvSpPr>
          <p:cNvPr id="34" name="TextBox 33"/>
          <p:cNvSpPr txBox="1"/>
          <p:nvPr/>
        </p:nvSpPr>
        <p:spPr>
          <a:xfrm rot="19336286">
            <a:off x="2905942" y="2371584"/>
            <a:ext cx="3518529" cy="3391095"/>
          </a:xfrm>
          <a:prstGeom prst="rect">
            <a:avLst/>
          </a:prstGeom>
          <a:noFill/>
        </p:spPr>
        <p:txBody>
          <a:bodyPr wrap="square" rtlCol="0">
            <a:prstTxWarp prst="textArchDown">
              <a:avLst/>
            </a:prstTxWarp>
            <a:spAutoFit/>
          </a:bodyPr>
          <a:lstStyle/>
          <a:p>
            <a:pPr algn="ctr"/>
            <a:r>
              <a:rPr lang="en-US" b="1" dirty="0" smtClean="0">
                <a:solidFill>
                  <a:schemeClr val="bg1"/>
                </a:solidFill>
                <a:latin typeface="Arial Narrow" pitchFamily="34" charset="0"/>
                <a:cs typeface="Arial" pitchFamily="34" charset="0"/>
              </a:rPr>
              <a:t>Physical and Virtual</a:t>
            </a:r>
            <a:endParaRPr lang="en-US" b="1" dirty="0">
              <a:solidFill>
                <a:schemeClr val="bg1"/>
              </a:solidFill>
              <a:latin typeface="Arial Narrow"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0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Freeform 5"/>
          <p:cNvSpPr>
            <a:spLocks noEditPoints="1"/>
          </p:cNvSpPr>
          <p:nvPr/>
        </p:nvSpPr>
        <p:spPr bwMode="auto">
          <a:xfrm>
            <a:off x="219555" y="1543607"/>
            <a:ext cx="8693014" cy="5154076"/>
          </a:xfrm>
          <a:prstGeom prst="roundRect">
            <a:avLst>
              <a:gd name="adj" fmla="val 3740"/>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sp>
        <p:nvSpPr>
          <p:cNvPr id="39" name="Rounded Rectangle 38"/>
          <p:cNvSpPr/>
          <p:nvPr/>
        </p:nvSpPr>
        <p:spPr bwMode="auto">
          <a:xfrm>
            <a:off x="254643" y="923565"/>
            <a:ext cx="8507392" cy="539016"/>
          </a:xfrm>
          <a:prstGeom prst="roundRect">
            <a:avLst>
              <a:gd name="adj" fmla="val 37116"/>
            </a:avLst>
          </a:prstGeom>
          <a:gradFill>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a:xfrm>
            <a:off x="262076" y="1590999"/>
            <a:ext cx="8493361" cy="654362"/>
          </a:xfrm>
          <a:prstGeom prst="roundRect">
            <a:avLst>
              <a:gd name="adj" fmla="val 50000"/>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3" name="Rounded Rectangle 32"/>
          <p:cNvSpPr/>
          <p:nvPr/>
        </p:nvSpPr>
        <p:spPr>
          <a:xfrm>
            <a:off x="262076" y="2293503"/>
            <a:ext cx="8493361" cy="651846"/>
          </a:xfrm>
          <a:prstGeom prst="roundRect">
            <a:avLst>
              <a:gd name="adj" fmla="val 50000"/>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4" name="Rounded Rectangle 33"/>
          <p:cNvSpPr/>
          <p:nvPr/>
        </p:nvSpPr>
        <p:spPr>
          <a:xfrm>
            <a:off x="262076" y="2987041"/>
            <a:ext cx="8508953" cy="753692"/>
          </a:xfrm>
          <a:prstGeom prst="roundRect">
            <a:avLst>
              <a:gd name="adj" fmla="val 50000"/>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5" name="Rounded Rectangle 34"/>
          <p:cNvSpPr/>
          <p:nvPr/>
        </p:nvSpPr>
        <p:spPr>
          <a:xfrm>
            <a:off x="262076" y="3776353"/>
            <a:ext cx="8493361" cy="783779"/>
          </a:xfrm>
          <a:prstGeom prst="roundRect">
            <a:avLst>
              <a:gd name="adj" fmla="val 50000"/>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36" name="Rounded Rectangle 35"/>
          <p:cNvSpPr/>
          <p:nvPr/>
        </p:nvSpPr>
        <p:spPr>
          <a:xfrm>
            <a:off x="262076" y="4595763"/>
            <a:ext cx="8493361" cy="807516"/>
          </a:xfrm>
          <a:prstGeom prst="roundRect">
            <a:avLst>
              <a:gd name="adj" fmla="val 50000"/>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70664" name="Title 1"/>
          <p:cNvSpPr>
            <a:spLocks noGrp="1"/>
          </p:cNvSpPr>
          <p:nvPr>
            <p:ph type="title"/>
          </p:nvPr>
        </p:nvSpPr>
        <p:spPr>
          <a:xfrm>
            <a:off x="381000" y="230194"/>
            <a:ext cx="8382000" cy="609398"/>
          </a:xfrm>
        </p:spPr>
        <p:txBody>
          <a:bodyPr/>
          <a:lstStyle/>
          <a:p>
            <a:r>
              <a:rPr lang="en-US" sz="4400" dirty="0" smtClean="0"/>
              <a:t>Industry Trends</a:t>
            </a:r>
            <a:endParaRPr lang="en-US" sz="4400" dirty="0"/>
          </a:p>
        </p:txBody>
      </p:sp>
      <p:sp>
        <p:nvSpPr>
          <p:cNvPr id="70665" name="Text Placeholder 2"/>
          <p:cNvSpPr>
            <a:spLocks noGrp="1"/>
          </p:cNvSpPr>
          <p:nvPr>
            <p:ph type="subTitle" idx="4294967295"/>
          </p:nvPr>
        </p:nvSpPr>
        <p:spPr>
          <a:xfrm>
            <a:off x="0" y="1008920"/>
            <a:ext cx="3144838" cy="339725"/>
          </a:xfrm>
          <a:effectLst>
            <a:outerShdw blurRad="63500" sx="102000" sy="102000" algn="ctr" rotWithShape="0">
              <a:prstClr val="black">
                <a:alpha val="40000"/>
              </a:prstClr>
            </a:outerShdw>
          </a:effectLst>
        </p:spPr>
        <p:txBody>
          <a:bodyPr lIns="90488" tIns="44450" rIns="90488" bIns="44450" rtlCol="0" anchor="b"/>
          <a:lstStyle/>
          <a:p>
            <a:pPr marL="0" indent="0" algn="ctr" defTabSz="914400" eaLnBrk="1" fontAlgn="auto" hangingPunct="1">
              <a:lnSpc>
                <a:spcPct val="80000"/>
              </a:lnSpc>
              <a:spcAft>
                <a:spcPts val="0"/>
              </a:spcAft>
              <a:buFont typeface="Wingdings 2" pitchFamily="18" charset="2"/>
              <a:buNone/>
              <a:tabLst>
                <a:tab pos="1371600" algn="l"/>
              </a:tabLst>
              <a:defRPr/>
            </a:pPr>
            <a:r>
              <a:rPr lang="en-US" sz="2000" b="1" kern="0" dirty="0" smtClean="0">
                <a:ln w="18415" cmpd="sng">
                  <a:noFill/>
                  <a:prstDash val="solid"/>
                </a:ln>
                <a:solidFill>
                  <a:schemeClr val="bg1"/>
                </a:solidFill>
              </a:rPr>
              <a:t>Macro Trends</a:t>
            </a:r>
          </a:p>
        </p:txBody>
      </p:sp>
      <p:sp>
        <p:nvSpPr>
          <p:cNvPr id="70667" name="Text Placeholder 4"/>
          <p:cNvSpPr>
            <a:spLocks noGrp="1"/>
          </p:cNvSpPr>
          <p:nvPr>
            <p:ph type="body" sz="quarter" idx="4294967295"/>
          </p:nvPr>
        </p:nvSpPr>
        <p:spPr>
          <a:xfrm>
            <a:off x="2610999" y="1008920"/>
            <a:ext cx="3635565" cy="339725"/>
          </a:xfrm>
          <a:effectLst>
            <a:outerShdw blurRad="63500" sx="102000" sy="102000" algn="ctr" rotWithShape="0">
              <a:prstClr val="black">
                <a:alpha val="40000"/>
              </a:prstClr>
            </a:outerShdw>
          </a:effectLst>
        </p:spPr>
        <p:txBody>
          <a:bodyPr lIns="90488" tIns="44450" rIns="90488" bIns="44450" rtlCol="0" anchor="b"/>
          <a:lstStyle/>
          <a:p>
            <a:pPr marL="0" indent="0" algn="ctr" defTabSz="914400">
              <a:lnSpc>
                <a:spcPct val="80000"/>
              </a:lnSpc>
              <a:buNone/>
              <a:tabLst>
                <a:tab pos="1371600" algn="l"/>
              </a:tabLst>
              <a:defRPr/>
            </a:pPr>
            <a:r>
              <a:rPr lang="en-US" sz="2000" b="1" kern="0" dirty="0" smtClean="0">
                <a:ln w="18415" cmpd="sng">
                  <a:noFill/>
                  <a:prstDash val="solid"/>
                </a:ln>
                <a:solidFill>
                  <a:schemeClr val="bg1"/>
                </a:solidFill>
              </a:rPr>
              <a:t>Current Indicators</a:t>
            </a:r>
          </a:p>
        </p:txBody>
      </p:sp>
      <p:sp>
        <p:nvSpPr>
          <p:cNvPr id="33802" name="Content Placeholder 5"/>
          <p:cNvSpPr>
            <a:spLocks noGrp="1"/>
          </p:cNvSpPr>
          <p:nvPr>
            <p:ph sz="quarter" idx="4294967295"/>
          </p:nvPr>
        </p:nvSpPr>
        <p:spPr>
          <a:xfrm>
            <a:off x="2572522" y="1706824"/>
            <a:ext cx="6368916" cy="297517"/>
          </a:xfrm>
        </p:spPr>
        <p:txBody>
          <a:bodyPr lIns="90488" tIns="44450" rIns="90488" bIns="44450"/>
          <a:lstStyle/>
          <a:p>
            <a:pPr marL="228600" indent="-228600" eaLnBrk="1" hangingPunct="1">
              <a:tabLst>
                <a:tab pos="1371600" algn="l"/>
              </a:tabLst>
            </a:pPr>
            <a:r>
              <a:rPr lang="en-US" sz="1500" spc="-100" dirty="0" smtClean="0">
                <a:solidFill>
                  <a:schemeClr val="bg1"/>
                </a:solidFill>
                <a:effectLst>
                  <a:outerShdw blurRad="38100" dist="38100" dir="2700000" algn="tl">
                    <a:srgbClr val="000000">
                      <a:alpha val="43137"/>
                    </a:srgbClr>
                  </a:outerShdw>
                </a:effectLst>
              </a:rPr>
              <a:t>#1 CIO priority in 2008 (up from #17)</a:t>
            </a:r>
          </a:p>
        </p:txBody>
      </p:sp>
      <p:sp>
        <p:nvSpPr>
          <p:cNvPr id="26" name="Rounded Rectangle 25"/>
          <p:cNvSpPr/>
          <p:nvPr/>
        </p:nvSpPr>
        <p:spPr>
          <a:xfrm>
            <a:off x="419831" y="1735597"/>
            <a:ext cx="2131384" cy="322397"/>
          </a:xfrm>
          <a:prstGeom prst="roundRect">
            <a:avLst>
              <a:gd name="adj" fmla="val 50000"/>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700" spc="-150" dirty="0" smtClean="0">
                <a:solidFill>
                  <a:srgbClr val="FFFFFF"/>
                </a:solidFill>
                <a:latin typeface="Segoe"/>
              </a:rPr>
              <a:t>Virtualization Acceleration</a:t>
            </a:r>
            <a:endParaRPr lang="en-US" altLang="zh-CN" sz="1700" spc="-150" dirty="0">
              <a:solidFill>
                <a:srgbClr val="FFFFFF"/>
              </a:solidFill>
              <a:latin typeface="Segoe"/>
            </a:endParaRPr>
          </a:p>
        </p:txBody>
      </p:sp>
      <p:sp>
        <p:nvSpPr>
          <p:cNvPr id="27" name="Rounded Rectangle 26"/>
          <p:cNvSpPr/>
          <p:nvPr/>
        </p:nvSpPr>
        <p:spPr>
          <a:xfrm>
            <a:off x="419831" y="2440893"/>
            <a:ext cx="2131384" cy="322397"/>
          </a:xfrm>
          <a:prstGeom prst="roundRect">
            <a:avLst>
              <a:gd name="adj" fmla="val 50000"/>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700" spc="-150" dirty="0" smtClean="0">
                <a:solidFill>
                  <a:srgbClr val="FFFFFF"/>
                </a:solidFill>
                <a:latin typeface="Segoe"/>
              </a:rPr>
              <a:t>Compliance</a:t>
            </a:r>
            <a:endParaRPr lang="en-US" altLang="zh-CN" sz="1700" spc="-150" dirty="0">
              <a:solidFill>
                <a:srgbClr val="FFFFFF"/>
              </a:solidFill>
              <a:latin typeface="Segoe"/>
            </a:endParaRPr>
          </a:p>
        </p:txBody>
      </p:sp>
      <p:sp>
        <p:nvSpPr>
          <p:cNvPr id="28" name="Rounded Rectangle 27"/>
          <p:cNvSpPr/>
          <p:nvPr/>
        </p:nvSpPr>
        <p:spPr>
          <a:xfrm>
            <a:off x="419831" y="3182183"/>
            <a:ext cx="2131384" cy="322397"/>
          </a:xfrm>
          <a:prstGeom prst="roundRect">
            <a:avLst>
              <a:gd name="adj" fmla="val 50000"/>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700" spc="-150" dirty="0" smtClean="0">
                <a:solidFill>
                  <a:srgbClr val="FFFFFF"/>
                </a:solidFill>
                <a:latin typeface="Segoe"/>
              </a:rPr>
              <a:t>IT Service Management</a:t>
            </a:r>
            <a:endParaRPr lang="en-US" altLang="zh-CN" sz="1700" spc="-150" dirty="0">
              <a:solidFill>
                <a:srgbClr val="FFFFFF"/>
              </a:solidFill>
              <a:latin typeface="Segoe"/>
            </a:endParaRPr>
          </a:p>
        </p:txBody>
      </p:sp>
      <p:sp>
        <p:nvSpPr>
          <p:cNvPr id="29" name="Rounded Rectangle 28"/>
          <p:cNvSpPr/>
          <p:nvPr/>
        </p:nvSpPr>
        <p:spPr>
          <a:xfrm>
            <a:off x="419831" y="4002270"/>
            <a:ext cx="2131384" cy="322397"/>
          </a:xfrm>
          <a:prstGeom prst="roundRect">
            <a:avLst>
              <a:gd name="adj" fmla="val 50000"/>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700" spc="-150" dirty="0">
                <a:solidFill>
                  <a:srgbClr val="FFFFFF"/>
                </a:solidFill>
                <a:latin typeface="Segoe"/>
              </a:rPr>
              <a:t>Anywhere Access</a:t>
            </a:r>
          </a:p>
        </p:txBody>
      </p:sp>
      <p:sp>
        <p:nvSpPr>
          <p:cNvPr id="30" name="Rounded Rectangle 29"/>
          <p:cNvSpPr/>
          <p:nvPr/>
        </p:nvSpPr>
        <p:spPr>
          <a:xfrm>
            <a:off x="419831" y="4840245"/>
            <a:ext cx="2131384" cy="322397"/>
          </a:xfrm>
          <a:prstGeom prst="roundRect">
            <a:avLst>
              <a:gd name="adj" fmla="val 50000"/>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700" spc="-150" dirty="0" smtClean="0">
                <a:solidFill>
                  <a:srgbClr val="FFFFFF"/>
                </a:solidFill>
                <a:latin typeface="Segoe"/>
              </a:rPr>
              <a:t>Software as a Service</a:t>
            </a:r>
            <a:endParaRPr lang="en-US" altLang="zh-CN" sz="1700" spc="-150" dirty="0">
              <a:solidFill>
                <a:srgbClr val="FFFFFF"/>
              </a:solidFill>
              <a:latin typeface="Segoe"/>
            </a:endParaRPr>
          </a:p>
        </p:txBody>
      </p:sp>
      <p:sp>
        <p:nvSpPr>
          <p:cNvPr id="46" name="Gold gradient; white stroke; shadow"/>
          <p:cNvSpPr/>
          <p:nvPr/>
        </p:nvSpPr>
        <p:spPr bwMode="auto">
          <a:xfrm>
            <a:off x="-1354238" y="259498"/>
            <a:ext cx="592137" cy="592137"/>
          </a:xfrm>
          <a:prstGeom prst="roundRect">
            <a:avLst/>
          </a:prstGeom>
          <a:gradFill flip="none" rotWithShape="1">
            <a:gsLst>
              <a:gs pos="0">
                <a:srgbClr val="D78103"/>
              </a:gs>
              <a:gs pos="50000">
                <a:srgbClr val="EBCA07"/>
              </a:gs>
              <a:gs pos="100000">
                <a:srgbClr val="FDF6C3">
                  <a:alpha val="64706"/>
                </a:srgb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none" lIns="0" tIns="0" rIns="91440" bIns="0" numCol="1" rtlCol="0" anchor="ctr" anchorCtr="0" compatLnSpc="1">
            <a:prstTxWarp prst="textNoShape">
              <a:avLst/>
            </a:prstTxWarp>
          </a:bodyPr>
          <a:lstStyle/>
          <a:p>
            <a:pPr algn="ctr" rtl="0" fontAlgn="base">
              <a:lnSpc>
                <a:spcPct val="75000"/>
              </a:lnSpc>
              <a:spcBef>
                <a:spcPct val="0"/>
              </a:spcBef>
              <a:spcAft>
                <a:spcPct val="0"/>
              </a:spcAft>
              <a:defRPr/>
            </a:pPr>
            <a:endParaRPr lang="en-US" sz="2400" kern="1200" spc="-150" dirty="0">
              <a:solidFill>
                <a:srgbClr val="FFFFFF"/>
              </a:solidFill>
              <a:effectLst>
                <a:outerShdw blurRad="50800" dist="50800" dir="2700000" algn="tl" rotWithShape="0">
                  <a:prstClr val="black">
                    <a:alpha val="88000"/>
                  </a:prstClr>
                </a:outerShdw>
              </a:effectLst>
              <a:latin typeface="Segoe"/>
              <a:ea typeface="+mn-ea"/>
              <a:cs typeface="+mn-cs"/>
            </a:endParaRPr>
          </a:p>
        </p:txBody>
      </p:sp>
      <p:sp>
        <p:nvSpPr>
          <p:cNvPr id="47" name="Teal gradient; white stroke; shadow"/>
          <p:cNvSpPr/>
          <p:nvPr/>
        </p:nvSpPr>
        <p:spPr bwMode="auto">
          <a:xfrm>
            <a:off x="-1356243" y="953857"/>
            <a:ext cx="592137" cy="592137"/>
          </a:xfrm>
          <a:prstGeom prst="roundRect">
            <a:avLst/>
          </a:prstGeom>
          <a:gradFill flip="none" rotWithShape="1">
            <a:gsLst>
              <a:gs pos="0">
                <a:srgbClr val="093C43"/>
              </a:gs>
              <a:gs pos="50000">
                <a:srgbClr val="17ADB1"/>
              </a:gs>
              <a:gs pos="100000">
                <a:srgbClr val="C9F7F5">
                  <a:alpha val="64706"/>
                </a:srgb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rtl="0" fontAlgn="base">
              <a:lnSpc>
                <a:spcPct val="75000"/>
              </a:lnSpc>
              <a:spcBef>
                <a:spcPct val="0"/>
              </a:spcBef>
              <a:spcAft>
                <a:spcPct val="0"/>
              </a:spcAft>
              <a:defRPr/>
            </a:pPr>
            <a:endParaRPr lang="en-US" sz="2400" kern="1200" spc="-150" dirty="0">
              <a:solidFill>
                <a:srgbClr val="FFFFFF"/>
              </a:solidFill>
              <a:effectLst>
                <a:outerShdw blurRad="50800" dist="50800" dir="2700000" algn="tl" rotWithShape="0">
                  <a:prstClr val="black">
                    <a:alpha val="88000"/>
                  </a:prstClr>
                </a:outerShdw>
              </a:effectLst>
              <a:latin typeface="Segoe"/>
              <a:ea typeface="+mn-ea"/>
              <a:cs typeface="+mn-cs"/>
            </a:endParaRPr>
          </a:p>
        </p:txBody>
      </p:sp>
      <p:sp>
        <p:nvSpPr>
          <p:cNvPr id="48" name="Blue gradient; white stroke; shadow"/>
          <p:cNvSpPr/>
          <p:nvPr/>
        </p:nvSpPr>
        <p:spPr bwMode="auto">
          <a:xfrm>
            <a:off x="-1361985" y="1648338"/>
            <a:ext cx="592137" cy="592137"/>
          </a:xfrm>
          <a:prstGeom prst="roundRect">
            <a:avLst/>
          </a:prstGeom>
          <a:gradFill flip="none" rotWithShape="1">
            <a:gsLst>
              <a:gs pos="0">
                <a:srgbClr val="090C43"/>
              </a:gs>
              <a:gs pos="50000">
                <a:srgbClr val="2670A2"/>
              </a:gs>
              <a:gs pos="100000">
                <a:srgbClr val="C1DDFF">
                  <a:alpha val="64706"/>
                </a:srgb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rtl="0" fontAlgn="base">
              <a:lnSpc>
                <a:spcPct val="75000"/>
              </a:lnSpc>
              <a:spcBef>
                <a:spcPct val="0"/>
              </a:spcBef>
              <a:spcAft>
                <a:spcPct val="0"/>
              </a:spcAft>
              <a:defRPr/>
            </a:pPr>
            <a:endParaRPr lang="en-US" sz="2400" kern="1200" spc="-150" dirty="0">
              <a:solidFill>
                <a:srgbClr val="FFFFFF"/>
              </a:solidFill>
              <a:effectLst>
                <a:outerShdw blurRad="50800" dist="50800" dir="2700000" algn="tl" rotWithShape="0">
                  <a:prstClr val="black">
                    <a:alpha val="88000"/>
                  </a:prstClr>
                </a:outerShdw>
              </a:effectLst>
              <a:latin typeface="Segoe"/>
              <a:ea typeface="+mn-ea"/>
              <a:cs typeface="+mn-cs"/>
            </a:endParaRPr>
          </a:p>
        </p:txBody>
      </p:sp>
      <p:sp>
        <p:nvSpPr>
          <p:cNvPr id="49" name="Gold radial gradient"/>
          <p:cNvSpPr/>
          <p:nvPr/>
        </p:nvSpPr>
        <p:spPr bwMode="auto">
          <a:xfrm>
            <a:off x="-1356153" y="2308094"/>
            <a:ext cx="592137" cy="592137"/>
          </a:xfrm>
          <a:prstGeom prst="roundRect">
            <a:avLst/>
          </a:prstGeom>
          <a:gradFill flip="none" rotWithShape="1">
            <a:gsLst>
              <a:gs pos="0">
                <a:srgbClr val="0B371A"/>
              </a:gs>
              <a:gs pos="50000">
                <a:srgbClr val="96B769"/>
              </a:gs>
              <a:gs pos="100000">
                <a:srgbClr val="D7FFC1">
                  <a:alpha val="64706"/>
                </a:srgb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rtl="0" fontAlgn="base">
              <a:lnSpc>
                <a:spcPct val="75000"/>
              </a:lnSpc>
              <a:spcBef>
                <a:spcPct val="0"/>
              </a:spcBef>
              <a:spcAft>
                <a:spcPct val="0"/>
              </a:spcAft>
              <a:defRPr/>
            </a:pPr>
            <a:endParaRPr lang="en-US" sz="2400" kern="1200" spc="-150" dirty="0">
              <a:solidFill>
                <a:srgbClr val="FFFFFF"/>
              </a:solidFill>
              <a:effectLst>
                <a:outerShdw blurRad="50800" dist="50800" dir="2700000" algn="tl" rotWithShape="0">
                  <a:prstClr val="black">
                    <a:alpha val="88000"/>
                  </a:prstClr>
                </a:outerShdw>
              </a:effectLst>
              <a:latin typeface="Segoe"/>
              <a:ea typeface="+mn-ea"/>
              <a:cs typeface="+mn-cs"/>
            </a:endParaRPr>
          </a:p>
        </p:txBody>
      </p:sp>
      <p:sp>
        <p:nvSpPr>
          <p:cNvPr id="50" name="Teal radial gradient"/>
          <p:cNvSpPr/>
          <p:nvPr/>
        </p:nvSpPr>
        <p:spPr bwMode="auto">
          <a:xfrm>
            <a:off x="-1373471" y="2991001"/>
            <a:ext cx="592137" cy="592137"/>
          </a:xfrm>
          <a:prstGeom prst="roundRect">
            <a:avLst/>
          </a:prstGeom>
          <a:gradFill flip="none" rotWithShape="1">
            <a:gsLst>
              <a:gs pos="0">
                <a:srgbClr val="370943"/>
              </a:gs>
              <a:gs pos="50000">
                <a:srgbClr val="8C63B9"/>
              </a:gs>
              <a:gs pos="100000">
                <a:srgbClr val="E7C1FF">
                  <a:alpha val="64706"/>
                </a:srgb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rtl="0" fontAlgn="base">
              <a:lnSpc>
                <a:spcPct val="75000"/>
              </a:lnSpc>
              <a:spcBef>
                <a:spcPct val="0"/>
              </a:spcBef>
              <a:spcAft>
                <a:spcPct val="0"/>
              </a:spcAft>
              <a:defRPr/>
            </a:pPr>
            <a:endParaRPr lang="en-US" sz="2400" kern="1200" spc="-150" dirty="0">
              <a:solidFill>
                <a:srgbClr val="FFFFFF"/>
              </a:solidFill>
              <a:effectLst>
                <a:outerShdw blurRad="50800" dist="50800" dir="2700000" algn="tl" rotWithShape="0">
                  <a:prstClr val="black">
                    <a:alpha val="88000"/>
                  </a:prstClr>
                </a:outerShdw>
              </a:effectLst>
              <a:latin typeface="Segoe"/>
              <a:ea typeface="+mn-ea"/>
              <a:cs typeface="+mn-cs"/>
            </a:endParaRPr>
          </a:p>
        </p:txBody>
      </p:sp>
      <p:sp>
        <p:nvSpPr>
          <p:cNvPr id="51" name="Blue radial gradient"/>
          <p:cNvSpPr/>
          <p:nvPr/>
        </p:nvSpPr>
        <p:spPr bwMode="auto">
          <a:xfrm>
            <a:off x="-1390790" y="3662333"/>
            <a:ext cx="592137" cy="592137"/>
          </a:xfrm>
          <a:prstGeom prst="roundRect">
            <a:avLst/>
          </a:prstGeom>
          <a:gradFill flip="none" rotWithShape="1">
            <a:gsLst>
              <a:gs pos="0">
                <a:srgbClr val="452C07"/>
              </a:gs>
              <a:gs pos="50000">
                <a:srgbClr val="9E6A6A"/>
              </a:gs>
              <a:gs pos="100000">
                <a:srgbClr val="FFCAC1">
                  <a:alpha val="64706"/>
                </a:srgb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rtl="0" fontAlgn="base">
              <a:lnSpc>
                <a:spcPct val="75000"/>
              </a:lnSpc>
              <a:spcBef>
                <a:spcPct val="0"/>
              </a:spcBef>
              <a:spcAft>
                <a:spcPct val="0"/>
              </a:spcAft>
              <a:defRPr/>
            </a:pPr>
            <a:endParaRPr lang="en-US" sz="2400" kern="1200" spc="-150" dirty="0">
              <a:solidFill>
                <a:srgbClr val="FFFFFF"/>
              </a:solidFill>
              <a:effectLst>
                <a:outerShdw blurRad="50800" dist="50800" dir="2700000" algn="tl" rotWithShape="0">
                  <a:prstClr val="black">
                    <a:alpha val="88000"/>
                  </a:prstClr>
                </a:outerShdw>
              </a:effectLst>
              <a:latin typeface="Segoe"/>
              <a:ea typeface="+mn-ea"/>
              <a:cs typeface="+mn-cs"/>
            </a:endParaRPr>
          </a:p>
        </p:txBody>
      </p:sp>
      <p:sp>
        <p:nvSpPr>
          <p:cNvPr id="30748" name="Rectangle 36"/>
          <p:cNvSpPr>
            <a:spLocks noChangeArrowheads="1"/>
          </p:cNvSpPr>
          <p:nvPr/>
        </p:nvSpPr>
        <p:spPr bwMode="auto">
          <a:xfrm>
            <a:off x="2572522" y="2410566"/>
            <a:ext cx="6319475" cy="297517"/>
          </a:xfrm>
          <a:prstGeom prst="rect">
            <a:avLst/>
          </a:prstGeom>
        </p:spPr>
        <p:txBody>
          <a:bodyPr vert="horz" wrap="square" lIns="90488" tIns="44450" rIns="90488" bIns="44450" rtlCol="0">
            <a:spAutoFit/>
          </a:bodyPr>
          <a:lstStyle/>
          <a:p>
            <a:pPr marL="228600" indent="-228600">
              <a:lnSpc>
                <a:spcPct val="90000"/>
              </a:lnSpc>
              <a:spcBef>
                <a:spcPct val="20000"/>
              </a:spcBef>
              <a:buClr>
                <a:srgbClr val="777777"/>
              </a:buClr>
              <a:buSzPct val="130000"/>
              <a:buFont typeface="Arial" pitchFamily="34" charset="0"/>
              <a:buChar char="•"/>
              <a:tabLst>
                <a:tab pos="1371600" algn="l"/>
              </a:tabLst>
              <a:defRPr/>
            </a:pPr>
            <a:r>
              <a:rPr lang="en-US" sz="1500" spc="-100" dirty="0" smtClean="0">
                <a:solidFill>
                  <a:schemeClr val="bg1"/>
                </a:solidFill>
                <a:effectLst>
                  <a:outerShdw blurRad="38100" dist="38100" dir="2700000" algn="tl">
                    <a:srgbClr val="000000">
                      <a:alpha val="43137"/>
                    </a:srgbClr>
                  </a:outerShdw>
                </a:effectLst>
              </a:rPr>
              <a:t>CIOs expect 10% of IT budget to be dedicated to compliance </a:t>
            </a:r>
            <a:endParaRPr lang="en-US" sz="1500" spc="-100" dirty="0">
              <a:solidFill>
                <a:schemeClr val="bg1"/>
              </a:solidFill>
              <a:effectLst>
                <a:outerShdw blurRad="38100" dist="38100" dir="2700000" algn="tl">
                  <a:srgbClr val="000000">
                    <a:alpha val="43137"/>
                  </a:srgbClr>
                </a:outerShdw>
              </a:effectLst>
            </a:endParaRPr>
          </a:p>
        </p:txBody>
      </p:sp>
      <p:sp>
        <p:nvSpPr>
          <p:cNvPr id="30749" name="Rectangle 37"/>
          <p:cNvSpPr>
            <a:spLocks noChangeArrowheads="1"/>
          </p:cNvSpPr>
          <p:nvPr/>
        </p:nvSpPr>
        <p:spPr bwMode="auto">
          <a:xfrm>
            <a:off x="2572522" y="3151619"/>
            <a:ext cx="7303320" cy="297517"/>
          </a:xfrm>
          <a:prstGeom prst="rect">
            <a:avLst/>
          </a:prstGeom>
        </p:spPr>
        <p:txBody>
          <a:bodyPr vert="horz" wrap="square" lIns="90488" tIns="44450" rIns="90488" bIns="44450" rtlCol="0">
            <a:spAutoFit/>
          </a:bodyPr>
          <a:lstStyle/>
          <a:p>
            <a:pPr marL="228600" indent="-228600">
              <a:lnSpc>
                <a:spcPct val="90000"/>
              </a:lnSpc>
              <a:spcBef>
                <a:spcPct val="20000"/>
              </a:spcBef>
              <a:buClr>
                <a:srgbClr val="777777"/>
              </a:buClr>
              <a:buSzPct val="130000"/>
              <a:buFont typeface="Arial" pitchFamily="34" charset="0"/>
              <a:buChar char="•"/>
              <a:tabLst>
                <a:tab pos="1371600" algn="l"/>
              </a:tabLst>
              <a:defRPr/>
            </a:pPr>
            <a:r>
              <a:rPr lang="en-US" sz="1500" spc="-100" dirty="0" smtClean="0">
                <a:solidFill>
                  <a:schemeClr val="bg1"/>
                </a:solidFill>
                <a:effectLst>
                  <a:outerShdw blurRad="38100" dist="38100" dir="2700000" algn="tl">
                    <a:srgbClr val="000000">
                      <a:alpha val="43137"/>
                    </a:srgbClr>
                  </a:outerShdw>
                </a:effectLst>
              </a:rPr>
              <a:t>IT orgs can currently only correlate 30% of IT alerts to business problems</a:t>
            </a:r>
          </a:p>
        </p:txBody>
      </p:sp>
      <p:sp>
        <p:nvSpPr>
          <p:cNvPr id="30750" name="Rectangle 38"/>
          <p:cNvSpPr>
            <a:spLocks noChangeArrowheads="1"/>
          </p:cNvSpPr>
          <p:nvPr/>
        </p:nvSpPr>
        <p:spPr bwMode="auto">
          <a:xfrm>
            <a:off x="2572522" y="3885221"/>
            <a:ext cx="6319475" cy="505267"/>
          </a:xfrm>
          <a:prstGeom prst="rect">
            <a:avLst/>
          </a:prstGeom>
        </p:spPr>
        <p:txBody>
          <a:bodyPr vert="horz" wrap="square" lIns="90488" tIns="44450" rIns="90488" bIns="44450" rtlCol="0">
            <a:spAutoFit/>
          </a:bodyPr>
          <a:lstStyle/>
          <a:p>
            <a:pPr marL="228600" indent="-228600">
              <a:lnSpc>
                <a:spcPct val="90000"/>
              </a:lnSpc>
              <a:spcBef>
                <a:spcPct val="20000"/>
              </a:spcBef>
              <a:buClr>
                <a:srgbClr val="777777"/>
              </a:buClr>
              <a:buSzPct val="130000"/>
              <a:buFont typeface="Arial" pitchFamily="34" charset="0"/>
              <a:buChar char="•"/>
              <a:tabLst>
                <a:tab pos="1371600" algn="l"/>
              </a:tabLst>
              <a:defRPr/>
            </a:pPr>
            <a:r>
              <a:rPr lang="en-US" sz="1500" spc="-100" dirty="0" smtClean="0">
                <a:solidFill>
                  <a:schemeClr val="bg1"/>
                </a:solidFill>
                <a:effectLst>
                  <a:outerShdw blurRad="38100" dist="38100" dir="2700000" algn="tl">
                    <a:srgbClr val="000000">
                      <a:alpha val="43137"/>
                    </a:srgbClr>
                  </a:outerShdw>
                </a:effectLst>
              </a:rPr>
              <a:t>Converged mobile phones (</a:t>
            </a:r>
            <a:r>
              <a:rPr lang="en-US" sz="1500" spc="-100" dirty="0" err="1" smtClean="0">
                <a:solidFill>
                  <a:schemeClr val="bg1"/>
                </a:solidFill>
                <a:effectLst>
                  <a:outerShdw blurRad="38100" dist="38100" dir="2700000" algn="tl">
                    <a:srgbClr val="000000">
                      <a:alpha val="43137"/>
                    </a:srgbClr>
                  </a:outerShdw>
                </a:effectLst>
              </a:rPr>
              <a:t>Smartphones</a:t>
            </a:r>
            <a:r>
              <a:rPr lang="en-US" sz="1500" spc="-100" dirty="0" smtClean="0">
                <a:solidFill>
                  <a:schemeClr val="bg1"/>
                </a:solidFill>
                <a:effectLst>
                  <a:outerShdw blurRad="38100" dist="38100" dir="2700000" algn="tl">
                    <a:srgbClr val="000000">
                      <a:alpha val="43137"/>
                    </a:srgbClr>
                  </a:outerShdw>
                </a:effectLst>
              </a:rPr>
              <a:t>) growing </a:t>
            </a:r>
            <a:br>
              <a:rPr lang="en-US" sz="1500" spc="-100" dirty="0" smtClean="0">
                <a:solidFill>
                  <a:schemeClr val="bg1"/>
                </a:solidFill>
                <a:effectLst>
                  <a:outerShdw blurRad="38100" dist="38100" dir="2700000" algn="tl">
                    <a:srgbClr val="000000">
                      <a:alpha val="43137"/>
                    </a:srgbClr>
                  </a:outerShdw>
                </a:effectLst>
              </a:rPr>
            </a:br>
            <a:r>
              <a:rPr lang="en-US" sz="1500" spc="-100" dirty="0" smtClean="0">
                <a:solidFill>
                  <a:schemeClr val="bg1"/>
                </a:solidFill>
                <a:effectLst>
                  <a:outerShdw blurRad="38100" dist="38100" dir="2700000" algn="tl">
                    <a:srgbClr val="000000">
                      <a:alpha val="43137"/>
                    </a:srgbClr>
                  </a:outerShdw>
                </a:effectLst>
              </a:rPr>
              <a:t>two times faster than mobile PCs</a:t>
            </a:r>
            <a:endParaRPr lang="en-US" sz="1500" spc="-100" dirty="0">
              <a:solidFill>
                <a:schemeClr val="bg1"/>
              </a:solidFill>
              <a:effectLst>
                <a:outerShdw blurRad="38100" dist="38100" dir="2700000" algn="tl">
                  <a:srgbClr val="000000">
                    <a:alpha val="43137"/>
                  </a:srgbClr>
                </a:outerShdw>
              </a:effectLst>
            </a:endParaRPr>
          </a:p>
        </p:txBody>
      </p:sp>
      <p:sp>
        <p:nvSpPr>
          <p:cNvPr id="30751" name="Rectangle 39"/>
          <p:cNvSpPr>
            <a:spLocks noChangeArrowheads="1"/>
          </p:cNvSpPr>
          <p:nvPr/>
        </p:nvSpPr>
        <p:spPr bwMode="auto">
          <a:xfrm>
            <a:off x="2572522" y="4743581"/>
            <a:ext cx="6319475" cy="505267"/>
          </a:xfrm>
          <a:prstGeom prst="rect">
            <a:avLst/>
          </a:prstGeom>
        </p:spPr>
        <p:txBody>
          <a:bodyPr vert="horz" wrap="square" lIns="90488" tIns="44450" rIns="90488" bIns="44450" rtlCol="0">
            <a:spAutoFit/>
          </a:bodyPr>
          <a:lstStyle/>
          <a:p>
            <a:pPr marL="228600" indent="-228600">
              <a:lnSpc>
                <a:spcPct val="90000"/>
              </a:lnSpc>
              <a:spcBef>
                <a:spcPct val="20000"/>
              </a:spcBef>
              <a:buClr>
                <a:srgbClr val="777777"/>
              </a:buClr>
              <a:buSzPct val="130000"/>
              <a:buFont typeface="Arial" pitchFamily="34" charset="0"/>
              <a:buChar char="•"/>
              <a:tabLst>
                <a:tab pos="1371600" algn="l"/>
              </a:tabLst>
              <a:defRPr/>
            </a:pPr>
            <a:r>
              <a:rPr lang="en-US" sz="1500" spc="-100" dirty="0" smtClean="0">
                <a:solidFill>
                  <a:schemeClr val="bg1"/>
                </a:solidFill>
                <a:effectLst>
                  <a:outerShdw blurRad="38100" dist="38100" dir="2700000" algn="tl">
                    <a:srgbClr val="000000">
                      <a:alpha val="43137"/>
                    </a:srgbClr>
                  </a:outerShdw>
                </a:effectLst>
              </a:rPr>
              <a:t>&gt;1/3 of TDMs interested in using </a:t>
            </a:r>
            <a:r>
              <a:rPr lang="en-US" sz="1500" spc="-100" dirty="0" err="1" smtClean="0">
                <a:solidFill>
                  <a:schemeClr val="bg1"/>
                </a:solidFill>
                <a:effectLst>
                  <a:outerShdw blurRad="38100" dist="38100" dir="2700000" algn="tl">
                    <a:srgbClr val="000000">
                      <a:alpha val="43137"/>
                    </a:srgbClr>
                  </a:outerShdw>
                </a:effectLst>
              </a:rPr>
              <a:t>SaaS</a:t>
            </a:r>
            <a:r>
              <a:rPr lang="en-US" sz="1500" spc="-100" dirty="0" smtClean="0">
                <a:solidFill>
                  <a:schemeClr val="bg1"/>
                </a:solidFill>
                <a:effectLst>
                  <a:outerShdw blurRad="38100" dist="38100" dir="2700000" algn="tl">
                    <a:srgbClr val="000000">
                      <a:alpha val="43137"/>
                    </a:srgbClr>
                  </a:outerShdw>
                </a:effectLst>
              </a:rPr>
              <a:t> to support</a:t>
            </a:r>
            <a:br>
              <a:rPr lang="en-US" sz="1500" spc="-100" dirty="0" smtClean="0">
                <a:solidFill>
                  <a:schemeClr val="bg1"/>
                </a:solidFill>
                <a:effectLst>
                  <a:outerShdw blurRad="38100" dist="38100" dir="2700000" algn="tl">
                    <a:srgbClr val="000000">
                      <a:alpha val="43137"/>
                    </a:srgbClr>
                  </a:outerShdw>
                </a:effectLst>
              </a:rPr>
            </a:br>
            <a:r>
              <a:rPr lang="en-US" sz="1500" spc="-100" dirty="0" smtClean="0">
                <a:solidFill>
                  <a:schemeClr val="bg1"/>
                </a:solidFill>
                <a:effectLst>
                  <a:outerShdw blurRad="38100" dist="38100" dir="2700000" algn="tl">
                    <a:srgbClr val="000000">
                      <a:alpha val="43137"/>
                    </a:srgbClr>
                  </a:outerShdw>
                </a:effectLst>
              </a:rPr>
              <a:t>customer-facing business processes</a:t>
            </a:r>
            <a:endParaRPr lang="en-US" sz="1500" spc="-100" dirty="0">
              <a:solidFill>
                <a:schemeClr val="bg1"/>
              </a:solidFill>
              <a:effectLst>
                <a:outerShdw blurRad="38100" dist="38100" dir="2700000" algn="tl">
                  <a:srgbClr val="000000">
                    <a:alpha val="43137"/>
                  </a:srgbClr>
                </a:outerShdw>
              </a:effectLst>
            </a:endParaRPr>
          </a:p>
        </p:txBody>
      </p:sp>
      <p:sp>
        <p:nvSpPr>
          <p:cNvPr id="40" name="Rounded Rectangle 39"/>
          <p:cNvSpPr/>
          <p:nvPr/>
        </p:nvSpPr>
        <p:spPr>
          <a:xfrm>
            <a:off x="262076" y="5438221"/>
            <a:ext cx="8493361" cy="582569"/>
          </a:xfrm>
          <a:prstGeom prst="roundRect">
            <a:avLst>
              <a:gd name="adj" fmla="val 50000"/>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0" scaled="1"/>
            <a:tileRect/>
          </a:gradFill>
          <a:ln w="19050" cap="flat" cmpd="thickThin" algn="ctr">
            <a:noFill/>
            <a:prstDash val="solid"/>
          </a:ln>
          <a:effectLst/>
        </p:spPr>
      </p:sp>
      <p:sp>
        <p:nvSpPr>
          <p:cNvPr id="41" name="Rounded Rectangle 40"/>
          <p:cNvSpPr/>
          <p:nvPr/>
        </p:nvSpPr>
        <p:spPr>
          <a:xfrm>
            <a:off x="419831" y="5549986"/>
            <a:ext cx="2131384" cy="322397"/>
          </a:xfrm>
          <a:prstGeom prst="roundRect">
            <a:avLst>
              <a:gd name="adj" fmla="val 50000"/>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700" spc="-150" dirty="0" smtClean="0">
                <a:solidFill>
                  <a:srgbClr val="FFFFFF"/>
                </a:solidFill>
                <a:latin typeface="Segoe"/>
              </a:rPr>
              <a:t>Data Center Build Outs</a:t>
            </a:r>
            <a:endParaRPr lang="en-US" altLang="zh-CN" sz="1700" spc="-150" dirty="0">
              <a:solidFill>
                <a:srgbClr val="FFFFFF"/>
              </a:solidFill>
              <a:latin typeface="Segoe"/>
            </a:endParaRPr>
          </a:p>
        </p:txBody>
      </p:sp>
      <p:sp>
        <p:nvSpPr>
          <p:cNvPr id="42" name="Rectangle 36"/>
          <p:cNvSpPr>
            <a:spLocks noChangeArrowheads="1"/>
          </p:cNvSpPr>
          <p:nvPr/>
        </p:nvSpPr>
        <p:spPr bwMode="auto">
          <a:xfrm>
            <a:off x="2572522" y="5470468"/>
            <a:ext cx="6319475" cy="551433"/>
          </a:xfrm>
          <a:prstGeom prst="rect">
            <a:avLst/>
          </a:prstGeom>
        </p:spPr>
        <p:txBody>
          <a:bodyPr vert="horz" wrap="square" lIns="90488" tIns="44450" rIns="90488" bIns="44450" rtlCol="0">
            <a:spAutoFit/>
          </a:bodyPr>
          <a:lstStyle/>
          <a:p>
            <a:pPr marL="228600" indent="-228600">
              <a:lnSpc>
                <a:spcPct val="90000"/>
              </a:lnSpc>
              <a:spcBef>
                <a:spcPct val="20000"/>
              </a:spcBef>
              <a:buClr>
                <a:srgbClr val="777777"/>
              </a:buClr>
              <a:buSzPct val="130000"/>
              <a:buFont typeface="Arial" pitchFamily="34" charset="0"/>
              <a:buChar char="•"/>
              <a:tabLst>
                <a:tab pos="1371600" algn="l"/>
              </a:tabLst>
              <a:defRPr/>
            </a:pPr>
            <a:r>
              <a:rPr lang="en-US" sz="1500" spc="-100" dirty="0" smtClean="0">
                <a:solidFill>
                  <a:schemeClr val="bg1"/>
                </a:solidFill>
                <a:effectLst>
                  <a:outerShdw blurRad="38100" dist="38100" dir="2700000" algn="tl">
                    <a:srgbClr val="000000">
                      <a:alpha val="43137"/>
                    </a:srgbClr>
                  </a:outerShdw>
                </a:effectLst>
              </a:rPr>
              <a:t>74% of enterprises mandate all servers </a:t>
            </a:r>
          </a:p>
          <a:p>
            <a:pPr marL="463550" indent="-228600">
              <a:lnSpc>
                <a:spcPct val="90000"/>
              </a:lnSpc>
              <a:spcBef>
                <a:spcPct val="20000"/>
              </a:spcBef>
              <a:buClr>
                <a:srgbClr val="777777"/>
              </a:buClr>
              <a:buSzPct val="130000"/>
              <a:defRPr/>
            </a:pPr>
            <a:r>
              <a:rPr lang="en-US" sz="1500" spc="-100" dirty="0" smtClean="0">
                <a:solidFill>
                  <a:schemeClr val="bg1"/>
                </a:solidFill>
                <a:effectLst>
                  <a:outerShdw blurRad="38100" dist="38100" dir="2700000" algn="tl">
                    <a:srgbClr val="000000">
                      <a:alpha val="43137"/>
                    </a:srgbClr>
                  </a:outerShdw>
                </a:effectLst>
              </a:rPr>
              <a:t>must reside in the data center </a:t>
            </a:r>
          </a:p>
        </p:txBody>
      </p:sp>
      <p:grpSp>
        <p:nvGrpSpPr>
          <p:cNvPr id="58" name="Group 57"/>
          <p:cNvGrpSpPr/>
          <p:nvPr/>
        </p:nvGrpSpPr>
        <p:grpSpPr>
          <a:xfrm>
            <a:off x="6501833" y="3735921"/>
            <a:ext cx="2917153" cy="2280062"/>
            <a:chOff x="6501833" y="3735921"/>
            <a:chExt cx="2917153" cy="2280062"/>
          </a:xfrm>
        </p:grpSpPr>
        <p:sp useBgFill="1">
          <p:nvSpPr>
            <p:cNvPr id="38" name="Oval 37"/>
            <p:cNvSpPr/>
            <p:nvPr/>
          </p:nvSpPr>
          <p:spPr bwMode="auto">
            <a:xfrm>
              <a:off x="6548566" y="3735921"/>
              <a:ext cx="2280062" cy="2280062"/>
            </a:xfrm>
            <a:prstGeom prst="ellipse">
              <a:avLst/>
            </a:prstGeom>
            <a:ln>
              <a:solidFill>
                <a:schemeClr val="bg1">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nvGrpSpPr>
            <p:cNvPr id="37" name="Group 36"/>
            <p:cNvGrpSpPr/>
            <p:nvPr/>
          </p:nvGrpSpPr>
          <p:grpSpPr>
            <a:xfrm>
              <a:off x="6501833" y="3825538"/>
              <a:ext cx="2917153" cy="2107313"/>
              <a:chOff x="9002267" y="2975327"/>
              <a:chExt cx="3292134" cy="2378194"/>
            </a:xfrm>
          </p:grpSpPr>
          <p:sp>
            <p:nvSpPr>
              <p:cNvPr id="54" name="Pie 53"/>
              <p:cNvSpPr/>
              <p:nvPr/>
            </p:nvSpPr>
            <p:spPr bwMode="auto">
              <a:xfrm>
                <a:off x="9144000" y="2975327"/>
                <a:ext cx="2358075" cy="2358075"/>
              </a:xfrm>
              <a:prstGeom prst="pie">
                <a:avLst>
                  <a:gd name="adj1" fmla="val 0"/>
                  <a:gd name="adj2" fmla="val 17252393"/>
                </a:avLst>
              </a:prstGeom>
              <a:gradFill flip="none" rotWithShape="1">
                <a:gsLst>
                  <a:gs pos="0">
                    <a:schemeClr val="tx1">
                      <a:lumMod val="95000"/>
                      <a:lumOff val="5000"/>
                    </a:schemeClr>
                  </a:gs>
                  <a:gs pos="50000">
                    <a:schemeClr val="accent2">
                      <a:lumMod val="75000"/>
                    </a:schemeClr>
                  </a:gs>
                  <a:gs pos="100000">
                    <a:schemeClr val="accent2">
                      <a:lumMod val="60000"/>
                      <a:lumOff val="40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55" name="Pie 54"/>
              <p:cNvSpPr/>
              <p:nvPr/>
            </p:nvSpPr>
            <p:spPr bwMode="auto">
              <a:xfrm rot="5400000">
                <a:off x="9123881" y="2975711"/>
                <a:ext cx="2377810" cy="2377809"/>
              </a:xfrm>
              <a:prstGeom prst="pie">
                <a:avLst>
                  <a:gd name="adj1" fmla="val 11842085"/>
                  <a:gd name="adj2" fmla="val 16200000"/>
                </a:avLst>
              </a:prstGeom>
              <a:gradFill flip="none" rotWithShape="1">
                <a:gsLst>
                  <a:gs pos="0">
                    <a:schemeClr val="tx1">
                      <a:lumMod val="95000"/>
                      <a:lumOff val="5000"/>
                    </a:schemeClr>
                  </a:gs>
                  <a:gs pos="50000">
                    <a:schemeClr val="accent3">
                      <a:lumMod val="75000"/>
                    </a:schemeClr>
                  </a:gs>
                  <a:gs pos="100000">
                    <a:schemeClr val="accent3"/>
                  </a:gs>
                </a:gsLst>
                <a:lin ang="135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500" spc="-150" dirty="0" err="1" smtClean="0">
                  <a:solidFill>
                    <a:srgbClr val="FFFFFF"/>
                  </a:solidFill>
                  <a:latin typeface="Segoe"/>
                </a:endParaRPr>
              </a:p>
            </p:txBody>
          </p:sp>
          <p:sp>
            <p:nvSpPr>
              <p:cNvPr id="56" name="Rounded Rectangle 55"/>
              <p:cNvSpPr/>
              <p:nvPr/>
            </p:nvSpPr>
            <p:spPr>
              <a:xfrm>
                <a:off x="9002267" y="4333475"/>
                <a:ext cx="2728106" cy="460764"/>
              </a:xfrm>
              <a:prstGeom prst="roundRect">
                <a:avLst>
                  <a:gd name="adj" fmla="val 50000"/>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500" b="1" i="1" spc="-150" dirty="0" smtClean="0">
                    <a:solidFill>
                      <a:srgbClr val="FFFFFF"/>
                    </a:solidFill>
                    <a:latin typeface="Segoe"/>
                  </a:rPr>
                  <a:t>78% Maintenance</a:t>
                </a:r>
                <a:endParaRPr lang="en-US" altLang="zh-CN" sz="1500" b="1" i="1" spc="-150" dirty="0">
                  <a:solidFill>
                    <a:srgbClr val="FFFFFF"/>
                  </a:solidFill>
                  <a:latin typeface="Segoe"/>
                </a:endParaRPr>
              </a:p>
            </p:txBody>
          </p:sp>
          <p:sp>
            <p:nvSpPr>
              <p:cNvPr id="57" name="Rounded Rectangle 56"/>
              <p:cNvSpPr/>
              <p:nvPr/>
            </p:nvSpPr>
            <p:spPr>
              <a:xfrm>
                <a:off x="9566295" y="3567668"/>
                <a:ext cx="2728106" cy="460764"/>
              </a:xfrm>
              <a:prstGeom prst="roundRect">
                <a:avLst>
                  <a:gd name="adj" fmla="val 50000"/>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500" b="1" i="1" spc="-150" dirty="0" smtClean="0">
                    <a:solidFill>
                      <a:srgbClr val="FFFFFF"/>
                    </a:solidFill>
                    <a:latin typeface="Segoe"/>
                  </a:rPr>
                  <a:t>22% New</a:t>
                </a:r>
                <a:endParaRPr lang="en-US" altLang="zh-CN" sz="1500" b="1" i="1" spc="-150" dirty="0">
                  <a:solidFill>
                    <a:srgbClr val="FFFFFF"/>
                  </a:solidFill>
                  <a:latin typeface="Segoe"/>
                </a:endParaRPr>
              </a:p>
            </p:txBody>
          </p:sp>
        </p:grpSp>
      </p:grpSp>
      <p:grpSp>
        <p:nvGrpSpPr>
          <p:cNvPr id="59" name="Group 58"/>
          <p:cNvGrpSpPr/>
          <p:nvPr/>
        </p:nvGrpSpPr>
        <p:grpSpPr>
          <a:xfrm>
            <a:off x="319489" y="6043909"/>
            <a:ext cx="9556353" cy="610279"/>
            <a:chOff x="319489" y="6043909"/>
            <a:chExt cx="9556353" cy="610279"/>
          </a:xfrm>
        </p:grpSpPr>
        <p:grpSp>
          <p:nvGrpSpPr>
            <p:cNvPr id="53" name="Group 52"/>
            <p:cNvGrpSpPr/>
            <p:nvPr/>
          </p:nvGrpSpPr>
          <p:grpSpPr>
            <a:xfrm>
              <a:off x="319489" y="6043909"/>
              <a:ext cx="8505022" cy="610279"/>
              <a:chOff x="319489" y="6043909"/>
              <a:chExt cx="8505022" cy="610279"/>
            </a:xfrm>
          </p:grpSpPr>
          <p:sp>
            <p:nvSpPr>
              <p:cNvPr id="52" name="Rounded Rectangle 51"/>
              <p:cNvSpPr/>
              <p:nvPr/>
            </p:nvSpPr>
            <p:spPr>
              <a:xfrm>
                <a:off x="319489" y="6043909"/>
                <a:ext cx="8505022" cy="610279"/>
              </a:xfrm>
              <a:prstGeom prst="roundRect">
                <a:avLst>
                  <a:gd name="adj" fmla="val 50000"/>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700" spc="-150" dirty="0">
                  <a:solidFill>
                    <a:srgbClr val="FFFFFF"/>
                  </a:solidFill>
                  <a:latin typeface="Segoe"/>
                </a:endParaRPr>
              </a:p>
            </p:txBody>
          </p:sp>
          <p:sp>
            <p:nvSpPr>
              <p:cNvPr id="43" name="Rounded Rectangle 42"/>
              <p:cNvSpPr/>
              <p:nvPr/>
            </p:nvSpPr>
            <p:spPr>
              <a:xfrm>
                <a:off x="396608" y="6103345"/>
                <a:ext cx="8339768" cy="462709"/>
              </a:xfrm>
              <a:prstGeom prst="roundRect">
                <a:avLst>
                  <a:gd name="adj" fmla="val 50000"/>
                </a:avLst>
              </a:prstGeom>
              <a:gradFill flip="none" rotWithShape="1">
                <a:gsLst>
                  <a:gs pos="0">
                    <a:schemeClr val="tx1">
                      <a:lumMod val="95000"/>
                      <a:lumOff val="5000"/>
                    </a:schemeClr>
                  </a:gs>
                  <a:gs pos="50000">
                    <a:schemeClr val="accent2">
                      <a:lumMod val="75000"/>
                    </a:schemeClr>
                  </a:gs>
                  <a:gs pos="100000">
                    <a:schemeClr val="accent2">
                      <a:lumMod val="60000"/>
                      <a:lumOff val="40000"/>
                    </a:scheme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sp>
          <p:sp>
            <p:nvSpPr>
              <p:cNvPr id="44" name="Rounded Rectangle 43"/>
              <p:cNvSpPr/>
              <p:nvPr/>
            </p:nvSpPr>
            <p:spPr>
              <a:xfrm>
                <a:off x="495758" y="6192971"/>
                <a:ext cx="1989355" cy="322397"/>
              </a:xfrm>
              <a:prstGeom prst="roundRect">
                <a:avLst>
                  <a:gd name="adj" fmla="val 50000"/>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700" b="1" i="1" spc="-150" dirty="0" smtClean="0">
                    <a:solidFill>
                      <a:srgbClr val="FFFFFF"/>
                    </a:solidFill>
                    <a:effectLst>
                      <a:outerShdw blurRad="38100" dist="38100" dir="2700000" algn="tl">
                        <a:srgbClr val="000000">
                          <a:alpha val="43137"/>
                        </a:srgbClr>
                      </a:outerShdw>
                    </a:effectLst>
                    <a:latin typeface="Segoe"/>
                  </a:rPr>
                  <a:t>Implication</a:t>
                </a:r>
              </a:p>
            </p:txBody>
          </p:sp>
        </p:grpSp>
        <p:sp>
          <p:nvSpPr>
            <p:cNvPr id="45" name="Rectangle 37"/>
            <p:cNvSpPr>
              <a:spLocks noChangeArrowheads="1"/>
            </p:cNvSpPr>
            <p:nvPr/>
          </p:nvSpPr>
          <p:spPr bwMode="auto">
            <a:xfrm>
              <a:off x="2572522" y="6201801"/>
              <a:ext cx="7303320" cy="297517"/>
            </a:xfrm>
            <a:prstGeom prst="rect">
              <a:avLst/>
            </a:prstGeom>
          </p:spPr>
          <p:txBody>
            <a:bodyPr vert="horz" wrap="square" lIns="90488" tIns="44450" rIns="90488" bIns="44450" rtlCol="0">
              <a:spAutoFit/>
            </a:bodyPr>
            <a:lstStyle/>
            <a:p>
              <a:pPr marL="228600" indent="-228600">
                <a:lnSpc>
                  <a:spcPct val="90000"/>
                </a:lnSpc>
                <a:spcBef>
                  <a:spcPct val="20000"/>
                </a:spcBef>
                <a:buClr>
                  <a:srgbClr val="777777"/>
                </a:buClr>
                <a:buSzPct val="130000"/>
                <a:buFont typeface="Arial" pitchFamily="34" charset="0"/>
                <a:buChar char="•"/>
                <a:tabLst>
                  <a:tab pos="1371600" algn="l"/>
                </a:tabLst>
                <a:defRPr/>
              </a:pPr>
              <a:r>
                <a:rPr lang="en-US" sz="1500" spc="-100" dirty="0" smtClean="0">
                  <a:solidFill>
                    <a:schemeClr val="bg1"/>
                  </a:solidFill>
                  <a:effectLst>
                    <a:outerShdw blurRad="38100" dist="38100" dir="2700000" algn="tl">
                      <a:srgbClr val="000000">
                        <a:alpha val="43137"/>
                      </a:srgbClr>
                    </a:outerShdw>
                  </a:effectLst>
                </a:rPr>
                <a:t>78% of  IT budgets spent on maintenance activities, trends increase pressure</a:t>
              </a:r>
              <a:endParaRPr lang="en-US" sz="1500" spc="-100" dirty="0">
                <a:solidFill>
                  <a:schemeClr val="bg1"/>
                </a:solidFill>
                <a:effectLst>
                  <a:outerShdw blurRad="38100" dist="38100" dir="2700000" algn="tl">
                    <a:srgbClr val="000000">
                      <a:alpha val="43137"/>
                    </a:srgbClr>
                  </a:outerShdw>
                </a:effectLs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5"/>
          <p:cNvSpPr>
            <a:spLocks noEditPoints="1"/>
          </p:cNvSpPr>
          <p:nvPr/>
        </p:nvSpPr>
        <p:spPr bwMode="auto">
          <a:xfrm>
            <a:off x="219555" y="949124"/>
            <a:ext cx="8693014" cy="5526913"/>
          </a:xfrm>
          <a:prstGeom prst="roundRect">
            <a:avLst>
              <a:gd name="adj" fmla="val 5777"/>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sp>
        <p:nvSpPr>
          <p:cNvPr id="125" name="Rounded Rectangle 124"/>
          <p:cNvSpPr/>
          <p:nvPr/>
        </p:nvSpPr>
        <p:spPr>
          <a:xfrm rot="5400000">
            <a:off x="876483" y="2545168"/>
            <a:ext cx="5248451" cy="2123287"/>
          </a:xfrm>
          <a:prstGeom prst="roundRect">
            <a:avLst>
              <a:gd name="adj" fmla="val 15657"/>
            </a:avLst>
          </a:prstGeom>
          <a:gradFill flip="none" rotWithShape="1">
            <a:gsLst>
              <a:gs pos="0">
                <a:schemeClr val="tx1">
                  <a:lumMod val="95000"/>
                  <a:lumOff val="5000"/>
                </a:schemeClr>
              </a:gs>
              <a:gs pos="46000">
                <a:schemeClr val="accent2">
                  <a:alpha val="32000"/>
                </a:schemeClr>
              </a:gs>
              <a:gs pos="100000">
                <a:srgbClr val="FFFFFF">
                  <a:alpha val="0"/>
                </a:srgbClr>
              </a:gs>
            </a:gsLst>
            <a:lin ang="0" scaled="1"/>
            <a:tileRect/>
          </a:gradFill>
          <a:ln w="19050" cap="flat" cmpd="thickThin" algn="ctr">
            <a:noFill/>
            <a:prstDash val="solid"/>
          </a:ln>
          <a:effectLst/>
        </p:spPr>
      </p:sp>
      <p:sp>
        <p:nvSpPr>
          <p:cNvPr id="126" name="Rounded Rectangle 125"/>
          <p:cNvSpPr/>
          <p:nvPr/>
        </p:nvSpPr>
        <p:spPr>
          <a:xfrm>
            <a:off x="2536784" y="1062790"/>
            <a:ext cx="1932972" cy="438374"/>
          </a:xfrm>
          <a:prstGeom prst="roundRect">
            <a:avLst>
              <a:gd name="adj" fmla="val 50000"/>
            </a:avLst>
          </a:prstGeom>
          <a:gradFill flip="none" rotWithShape="1">
            <a:gsLst>
              <a:gs pos="0">
                <a:schemeClr val="tx1">
                  <a:lumMod val="95000"/>
                  <a:lumOff val="5000"/>
                </a:schemeClr>
              </a:gs>
              <a:gs pos="50000">
                <a:schemeClr val="accent2">
                  <a:lumMod val="75000"/>
                </a:schemeClr>
              </a:gs>
              <a:gs pos="100000">
                <a:schemeClr val="accent2"/>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2000" spc="-150" dirty="0" smtClean="0">
                <a:solidFill>
                  <a:srgbClr val="FFFFFF"/>
                </a:solidFill>
                <a:latin typeface="Segoe"/>
              </a:rPr>
              <a:t>Standardized</a:t>
            </a:r>
            <a:endParaRPr lang="en-US" altLang="zh-CN" sz="2000" spc="-150" dirty="0">
              <a:solidFill>
                <a:srgbClr val="FFFFFF"/>
              </a:solidFill>
              <a:latin typeface="Segoe"/>
            </a:endParaRPr>
          </a:p>
        </p:txBody>
      </p:sp>
      <p:sp>
        <p:nvSpPr>
          <p:cNvPr id="127" name="Rounded Rectangle 126"/>
          <p:cNvSpPr/>
          <p:nvPr/>
        </p:nvSpPr>
        <p:spPr>
          <a:xfrm rot="5400000">
            <a:off x="3031303" y="2545168"/>
            <a:ext cx="5248451" cy="2123287"/>
          </a:xfrm>
          <a:prstGeom prst="roundRect">
            <a:avLst>
              <a:gd name="adj" fmla="val 15657"/>
            </a:avLst>
          </a:prstGeom>
          <a:gradFill flip="none" rotWithShape="1">
            <a:gsLst>
              <a:gs pos="0">
                <a:schemeClr val="tx1">
                  <a:lumMod val="95000"/>
                  <a:lumOff val="5000"/>
                </a:schemeClr>
              </a:gs>
              <a:gs pos="46000">
                <a:schemeClr val="accent5">
                  <a:alpha val="30000"/>
                </a:schemeClr>
              </a:gs>
              <a:gs pos="100000">
                <a:srgbClr val="FFFFFF">
                  <a:alpha val="0"/>
                </a:srgbClr>
              </a:gs>
            </a:gsLst>
            <a:lin ang="0" scaled="1"/>
            <a:tileRect/>
          </a:gradFill>
          <a:ln w="19050" cap="flat" cmpd="thickThin" algn="ctr">
            <a:noFill/>
            <a:prstDash val="solid"/>
          </a:ln>
          <a:effectLst/>
        </p:spPr>
      </p:sp>
      <p:sp>
        <p:nvSpPr>
          <p:cNvPr id="128" name="Rounded Rectangle 127"/>
          <p:cNvSpPr/>
          <p:nvPr/>
        </p:nvSpPr>
        <p:spPr>
          <a:xfrm>
            <a:off x="4691604" y="1062790"/>
            <a:ext cx="1932972" cy="438374"/>
          </a:xfrm>
          <a:prstGeom prst="roundRect">
            <a:avLst>
              <a:gd name="adj" fmla="val 50000"/>
            </a:avLst>
          </a:prstGeom>
          <a:gradFill flip="none" rotWithShape="1">
            <a:gsLst>
              <a:gs pos="0">
                <a:schemeClr val="tx1">
                  <a:lumMod val="95000"/>
                  <a:lumOff val="5000"/>
                </a:schemeClr>
              </a:gs>
              <a:gs pos="50000">
                <a:schemeClr val="accent5">
                  <a:lumMod val="75000"/>
                </a:schemeClr>
              </a:gs>
              <a:gs pos="100000">
                <a:schemeClr val="accent5"/>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2000" spc="-150" dirty="0" smtClean="0">
                <a:solidFill>
                  <a:srgbClr val="FFFFFF"/>
                </a:solidFill>
                <a:latin typeface="Segoe"/>
              </a:rPr>
              <a:t>Rationalized</a:t>
            </a:r>
            <a:endParaRPr lang="en-US" altLang="zh-CN" sz="2000" spc="-150" dirty="0">
              <a:solidFill>
                <a:srgbClr val="FFFFFF"/>
              </a:solidFill>
              <a:latin typeface="Segoe"/>
            </a:endParaRPr>
          </a:p>
        </p:txBody>
      </p:sp>
      <p:sp>
        <p:nvSpPr>
          <p:cNvPr id="129" name="Rounded Rectangle 128"/>
          <p:cNvSpPr/>
          <p:nvPr/>
        </p:nvSpPr>
        <p:spPr>
          <a:xfrm rot="5400000">
            <a:off x="5184194" y="2545168"/>
            <a:ext cx="5248451" cy="2123287"/>
          </a:xfrm>
          <a:prstGeom prst="roundRect">
            <a:avLst>
              <a:gd name="adj" fmla="val 15657"/>
            </a:avLst>
          </a:prstGeom>
          <a:gradFill flip="none" rotWithShape="1">
            <a:gsLst>
              <a:gs pos="0">
                <a:schemeClr val="tx1">
                  <a:lumMod val="95000"/>
                  <a:lumOff val="5000"/>
                </a:schemeClr>
              </a:gs>
              <a:gs pos="46000">
                <a:schemeClr val="accent3">
                  <a:alpha val="29000"/>
                </a:schemeClr>
              </a:gs>
              <a:gs pos="100000">
                <a:srgbClr val="FFFFFF">
                  <a:alpha val="0"/>
                </a:srgbClr>
              </a:gs>
            </a:gsLst>
            <a:lin ang="0" scaled="1"/>
            <a:tileRect/>
          </a:gradFill>
          <a:ln w="19050" cap="flat" cmpd="thickThin" algn="ctr">
            <a:noFill/>
            <a:prstDash val="solid"/>
          </a:ln>
          <a:effectLst/>
        </p:spPr>
      </p:sp>
      <p:sp>
        <p:nvSpPr>
          <p:cNvPr id="130" name="Rounded Rectangle 129"/>
          <p:cNvSpPr/>
          <p:nvPr/>
        </p:nvSpPr>
        <p:spPr>
          <a:xfrm>
            <a:off x="6844495" y="1062790"/>
            <a:ext cx="1932972" cy="438374"/>
          </a:xfrm>
          <a:prstGeom prst="roundRect">
            <a:avLst>
              <a:gd name="adj" fmla="val 50000"/>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2000" spc="-150" dirty="0" smtClean="0">
                <a:solidFill>
                  <a:srgbClr val="FFFFFF"/>
                </a:solidFill>
                <a:latin typeface="Segoe"/>
              </a:rPr>
              <a:t>Dynamic</a:t>
            </a:r>
            <a:endParaRPr lang="en-US" altLang="zh-CN" sz="2000" spc="-150" dirty="0">
              <a:solidFill>
                <a:srgbClr val="FFFFFF"/>
              </a:solidFill>
              <a:latin typeface="Segoe"/>
            </a:endParaRPr>
          </a:p>
        </p:txBody>
      </p:sp>
      <p:grpSp>
        <p:nvGrpSpPr>
          <p:cNvPr id="6" name="Group 38"/>
          <p:cNvGrpSpPr>
            <a:grpSpLocks/>
          </p:cNvGrpSpPr>
          <p:nvPr/>
        </p:nvGrpSpPr>
        <p:grpSpPr bwMode="auto">
          <a:xfrm>
            <a:off x="7202992" y="1649620"/>
            <a:ext cx="1374775" cy="1387475"/>
            <a:chOff x="4231" y="1493"/>
            <a:chExt cx="1334" cy="1346"/>
          </a:xfrm>
        </p:grpSpPr>
        <p:pic>
          <p:nvPicPr>
            <p:cNvPr id="9309" name="Picture 39" descr="grey inner shadow circle"/>
            <p:cNvPicPr>
              <a:picLocks noChangeAspect="1" noChangeArrowheads="1"/>
            </p:cNvPicPr>
            <p:nvPr/>
          </p:nvPicPr>
          <p:blipFill>
            <a:blip r:embed="rId3">
              <a:lum bright="100000"/>
            </a:blip>
            <a:srcRect/>
            <a:stretch>
              <a:fillRect/>
            </a:stretch>
          </p:blipFill>
          <p:spPr bwMode="auto">
            <a:xfrm>
              <a:off x="4639" y="1493"/>
              <a:ext cx="518" cy="516"/>
            </a:xfrm>
            <a:prstGeom prst="rect">
              <a:avLst/>
            </a:prstGeom>
            <a:noFill/>
            <a:ln w="9525">
              <a:noFill/>
              <a:miter lim="800000"/>
              <a:headEnd/>
              <a:tailEnd/>
            </a:ln>
          </p:spPr>
        </p:pic>
        <p:pic>
          <p:nvPicPr>
            <p:cNvPr id="9310" name="Picture 40" descr="grey inner shadow circle"/>
            <p:cNvPicPr>
              <a:picLocks noChangeAspect="1" noChangeArrowheads="1"/>
            </p:cNvPicPr>
            <p:nvPr/>
          </p:nvPicPr>
          <p:blipFill>
            <a:blip r:embed="rId3">
              <a:lum bright="100000"/>
            </a:blip>
            <a:srcRect/>
            <a:stretch>
              <a:fillRect/>
            </a:stretch>
          </p:blipFill>
          <p:spPr bwMode="auto">
            <a:xfrm>
              <a:off x="4231" y="2323"/>
              <a:ext cx="518" cy="516"/>
            </a:xfrm>
            <a:prstGeom prst="rect">
              <a:avLst/>
            </a:prstGeom>
            <a:noFill/>
            <a:ln w="9525">
              <a:noFill/>
              <a:miter lim="800000"/>
              <a:headEnd/>
              <a:tailEnd/>
            </a:ln>
          </p:spPr>
        </p:pic>
        <p:pic>
          <p:nvPicPr>
            <p:cNvPr id="9311" name="Picture 41" descr="grey inner shadow circle"/>
            <p:cNvPicPr>
              <a:picLocks noChangeAspect="1" noChangeArrowheads="1"/>
            </p:cNvPicPr>
            <p:nvPr/>
          </p:nvPicPr>
          <p:blipFill>
            <a:blip r:embed="rId3">
              <a:lum bright="100000"/>
            </a:blip>
            <a:srcRect/>
            <a:stretch>
              <a:fillRect/>
            </a:stretch>
          </p:blipFill>
          <p:spPr bwMode="auto">
            <a:xfrm>
              <a:off x="5047" y="2323"/>
              <a:ext cx="518" cy="516"/>
            </a:xfrm>
            <a:prstGeom prst="rect">
              <a:avLst/>
            </a:prstGeom>
            <a:noFill/>
            <a:ln w="9525">
              <a:noFill/>
              <a:miter lim="800000"/>
              <a:headEnd/>
              <a:tailEnd/>
            </a:ln>
          </p:spPr>
        </p:pic>
        <p:grpSp>
          <p:nvGrpSpPr>
            <p:cNvPr id="7" name="Group 42"/>
            <p:cNvGrpSpPr>
              <a:grpSpLocks/>
            </p:cNvGrpSpPr>
            <p:nvPr/>
          </p:nvGrpSpPr>
          <p:grpSpPr bwMode="auto">
            <a:xfrm>
              <a:off x="4676" y="1527"/>
              <a:ext cx="446" cy="446"/>
              <a:chOff x="473" y="1314"/>
              <a:chExt cx="446" cy="446"/>
            </a:xfrm>
          </p:grpSpPr>
          <p:sp>
            <p:nvSpPr>
              <p:cNvPr id="678955" name="Oval 43"/>
              <p:cNvSpPr>
                <a:spLocks noChangeArrowheads="1"/>
              </p:cNvSpPr>
              <p:nvPr/>
            </p:nvSpPr>
            <p:spPr bwMode="auto">
              <a:xfrm>
                <a:off x="473" y="1314"/>
                <a:ext cx="444" cy="448"/>
              </a:xfrm>
              <a:prstGeom prst="ellipse">
                <a:avLst/>
              </a:prstGeom>
              <a:gradFill rotWithShape="1">
                <a:gsLst>
                  <a:gs pos="0">
                    <a:schemeClr val="accent2">
                      <a:alpha val="50000"/>
                    </a:schemeClr>
                  </a:gs>
                  <a:gs pos="100000">
                    <a:schemeClr val="accent2">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8956" name="Oval 44"/>
              <p:cNvSpPr>
                <a:spLocks noChangeArrowheads="1"/>
              </p:cNvSpPr>
              <p:nvPr/>
            </p:nvSpPr>
            <p:spPr bwMode="auto">
              <a:xfrm>
                <a:off x="493" y="1334"/>
                <a:ext cx="404"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nvGrpSpPr>
            <p:cNvPr id="8" name="Group 45"/>
            <p:cNvGrpSpPr>
              <a:grpSpLocks/>
            </p:cNvGrpSpPr>
            <p:nvPr/>
          </p:nvGrpSpPr>
          <p:grpSpPr bwMode="auto">
            <a:xfrm>
              <a:off x="4268" y="2357"/>
              <a:ext cx="446" cy="446"/>
              <a:chOff x="473" y="1314"/>
              <a:chExt cx="446" cy="446"/>
            </a:xfrm>
          </p:grpSpPr>
          <p:sp>
            <p:nvSpPr>
              <p:cNvPr id="678958" name="Oval 46"/>
              <p:cNvSpPr>
                <a:spLocks noChangeArrowheads="1"/>
              </p:cNvSpPr>
              <p:nvPr/>
            </p:nvSpPr>
            <p:spPr bwMode="auto">
              <a:xfrm>
                <a:off x="473" y="1314"/>
                <a:ext cx="448" cy="448"/>
              </a:xfrm>
              <a:prstGeom prst="ellipse">
                <a:avLst/>
              </a:prstGeom>
              <a:gradFill rotWithShape="1">
                <a:gsLst>
                  <a:gs pos="0">
                    <a:schemeClr val="accent2">
                      <a:alpha val="50000"/>
                    </a:schemeClr>
                  </a:gs>
                  <a:gs pos="100000">
                    <a:schemeClr val="accent2">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8959" name="Oval 47"/>
              <p:cNvSpPr>
                <a:spLocks noChangeArrowheads="1"/>
              </p:cNvSpPr>
              <p:nvPr/>
            </p:nvSpPr>
            <p:spPr bwMode="auto">
              <a:xfrm>
                <a:off x="493" y="1334"/>
                <a:ext cx="408"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nvGrpSpPr>
            <p:cNvPr id="9" name="Group 48"/>
            <p:cNvGrpSpPr>
              <a:grpSpLocks/>
            </p:cNvGrpSpPr>
            <p:nvPr/>
          </p:nvGrpSpPr>
          <p:grpSpPr bwMode="auto">
            <a:xfrm>
              <a:off x="5082" y="2357"/>
              <a:ext cx="446" cy="446"/>
              <a:chOff x="473" y="1314"/>
              <a:chExt cx="446" cy="446"/>
            </a:xfrm>
          </p:grpSpPr>
          <p:sp>
            <p:nvSpPr>
              <p:cNvPr id="678961" name="Oval 49"/>
              <p:cNvSpPr>
                <a:spLocks noChangeArrowheads="1"/>
              </p:cNvSpPr>
              <p:nvPr/>
            </p:nvSpPr>
            <p:spPr bwMode="auto">
              <a:xfrm>
                <a:off x="471" y="1314"/>
                <a:ext cx="448" cy="448"/>
              </a:xfrm>
              <a:prstGeom prst="ellipse">
                <a:avLst/>
              </a:prstGeom>
              <a:gradFill rotWithShape="1">
                <a:gsLst>
                  <a:gs pos="0">
                    <a:schemeClr val="accent2">
                      <a:alpha val="50000"/>
                    </a:schemeClr>
                  </a:gs>
                  <a:gs pos="100000">
                    <a:schemeClr val="accent2">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8962" name="Oval 50"/>
              <p:cNvSpPr>
                <a:spLocks noChangeArrowheads="1"/>
              </p:cNvSpPr>
              <p:nvPr/>
            </p:nvSpPr>
            <p:spPr bwMode="auto">
              <a:xfrm>
                <a:off x="491" y="1334"/>
                <a:ext cx="408"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pic>
          <p:nvPicPr>
            <p:cNvPr id="9315" name="Picture 51" descr="XP icon my computer"/>
            <p:cNvPicPr>
              <a:picLocks noChangeAspect="1" noChangeArrowheads="1"/>
            </p:cNvPicPr>
            <p:nvPr/>
          </p:nvPicPr>
          <p:blipFill>
            <a:blip r:embed="rId4"/>
            <a:srcRect/>
            <a:stretch>
              <a:fillRect/>
            </a:stretch>
          </p:blipFill>
          <p:spPr bwMode="auto">
            <a:xfrm>
              <a:off x="5163" y="2433"/>
              <a:ext cx="282" cy="282"/>
            </a:xfrm>
            <a:prstGeom prst="rect">
              <a:avLst/>
            </a:prstGeom>
            <a:noFill/>
            <a:ln w="9525">
              <a:noFill/>
              <a:miter lim="800000"/>
              <a:headEnd/>
              <a:tailEnd/>
            </a:ln>
          </p:spPr>
        </p:pic>
        <p:pic>
          <p:nvPicPr>
            <p:cNvPr id="9316" name="Picture 52" descr="XP icon my computer"/>
            <p:cNvPicPr>
              <a:picLocks noChangeAspect="1" noChangeArrowheads="1"/>
            </p:cNvPicPr>
            <p:nvPr/>
          </p:nvPicPr>
          <p:blipFill>
            <a:blip r:embed="rId4"/>
            <a:srcRect/>
            <a:stretch>
              <a:fillRect/>
            </a:stretch>
          </p:blipFill>
          <p:spPr bwMode="auto">
            <a:xfrm>
              <a:off x="4341" y="2433"/>
              <a:ext cx="282" cy="282"/>
            </a:xfrm>
            <a:prstGeom prst="rect">
              <a:avLst/>
            </a:prstGeom>
            <a:noFill/>
            <a:ln w="9525">
              <a:noFill/>
              <a:miter lim="800000"/>
              <a:headEnd/>
              <a:tailEnd/>
            </a:ln>
          </p:spPr>
        </p:pic>
        <p:pic>
          <p:nvPicPr>
            <p:cNvPr id="9317" name="Picture 53" descr="XP icon my computer"/>
            <p:cNvPicPr>
              <a:picLocks noChangeAspect="1" noChangeArrowheads="1"/>
            </p:cNvPicPr>
            <p:nvPr/>
          </p:nvPicPr>
          <p:blipFill>
            <a:blip r:embed="rId4"/>
            <a:srcRect/>
            <a:stretch>
              <a:fillRect/>
            </a:stretch>
          </p:blipFill>
          <p:spPr bwMode="auto">
            <a:xfrm>
              <a:off x="4761" y="1605"/>
              <a:ext cx="282" cy="282"/>
            </a:xfrm>
            <a:prstGeom prst="rect">
              <a:avLst/>
            </a:prstGeom>
            <a:noFill/>
            <a:ln w="9525">
              <a:noFill/>
              <a:miter lim="800000"/>
              <a:headEnd/>
              <a:tailEnd/>
            </a:ln>
          </p:spPr>
        </p:pic>
        <p:pic>
          <p:nvPicPr>
            <p:cNvPr id="9318" name="Picture 54" descr="green blue starburst"/>
            <p:cNvPicPr>
              <a:picLocks noChangeAspect="1" noChangeArrowheads="1"/>
            </p:cNvPicPr>
            <p:nvPr/>
          </p:nvPicPr>
          <p:blipFill>
            <a:blip r:embed="rId5">
              <a:lum bright="96000"/>
            </a:blip>
            <a:srcRect/>
            <a:stretch>
              <a:fillRect/>
            </a:stretch>
          </p:blipFill>
          <p:spPr bwMode="auto">
            <a:xfrm>
              <a:off x="4405" y="1864"/>
              <a:ext cx="980" cy="738"/>
            </a:xfrm>
            <a:prstGeom prst="rect">
              <a:avLst/>
            </a:prstGeom>
            <a:noFill/>
            <a:ln w="9525">
              <a:noFill/>
              <a:miter lim="800000"/>
              <a:headEnd/>
              <a:tailEnd/>
            </a:ln>
          </p:spPr>
        </p:pic>
        <p:pic>
          <p:nvPicPr>
            <p:cNvPr id="9319" name="Picture 55" descr="grey inner shadow circle"/>
            <p:cNvPicPr>
              <a:picLocks noChangeAspect="1" noChangeArrowheads="1"/>
            </p:cNvPicPr>
            <p:nvPr/>
          </p:nvPicPr>
          <p:blipFill>
            <a:blip r:embed="rId3">
              <a:lum bright="100000"/>
            </a:blip>
            <a:srcRect/>
            <a:stretch>
              <a:fillRect/>
            </a:stretch>
          </p:blipFill>
          <p:spPr bwMode="auto">
            <a:xfrm>
              <a:off x="4639" y="2003"/>
              <a:ext cx="518" cy="516"/>
            </a:xfrm>
            <a:prstGeom prst="rect">
              <a:avLst/>
            </a:prstGeom>
            <a:noFill/>
            <a:ln w="9525">
              <a:noFill/>
              <a:miter lim="800000"/>
              <a:headEnd/>
              <a:tailEnd/>
            </a:ln>
          </p:spPr>
        </p:pic>
        <p:grpSp>
          <p:nvGrpSpPr>
            <p:cNvPr id="10" name="Group 56"/>
            <p:cNvGrpSpPr>
              <a:grpSpLocks/>
            </p:cNvGrpSpPr>
            <p:nvPr/>
          </p:nvGrpSpPr>
          <p:grpSpPr bwMode="auto">
            <a:xfrm>
              <a:off x="4676" y="2039"/>
              <a:ext cx="446" cy="446"/>
              <a:chOff x="473" y="1314"/>
              <a:chExt cx="446" cy="446"/>
            </a:xfrm>
          </p:grpSpPr>
          <p:sp>
            <p:nvSpPr>
              <p:cNvPr id="678969" name="Oval 57"/>
              <p:cNvSpPr>
                <a:spLocks noChangeArrowheads="1"/>
              </p:cNvSpPr>
              <p:nvPr/>
            </p:nvSpPr>
            <p:spPr bwMode="auto">
              <a:xfrm>
                <a:off x="473" y="1316"/>
                <a:ext cx="444" cy="444"/>
              </a:xfrm>
              <a:prstGeom prst="ellipse">
                <a:avLst/>
              </a:prstGeom>
              <a:gradFill rotWithShape="1">
                <a:gsLst>
                  <a:gs pos="0">
                    <a:schemeClr val="accent2">
                      <a:alpha val="50000"/>
                    </a:schemeClr>
                  </a:gs>
                  <a:gs pos="100000">
                    <a:schemeClr val="accent2">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8970" name="Oval 58"/>
              <p:cNvSpPr>
                <a:spLocks noChangeArrowheads="1"/>
              </p:cNvSpPr>
              <p:nvPr/>
            </p:nvSpPr>
            <p:spPr bwMode="auto">
              <a:xfrm>
                <a:off x="493" y="1336"/>
                <a:ext cx="404" cy="403"/>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pic>
          <p:nvPicPr>
            <p:cNvPr id="9321" name="Picture 59" descr="Server"/>
            <p:cNvPicPr>
              <a:picLocks noChangeAspect="1" noChangeArrowheads="1"/>
            </p:cNvPicPr>
            <p:nvPr/>
          </p:nvPicPr>
          <p:blipFill>
            <a:blip r:embed="rId6"/>
            <a:srcRect/>
            <a:stretch>
              <a:fillRect/>
            </a:stretch>
          </p:blipFill>
          <p:spPr bwMode="auto">
            <a:xfrm>
              <a:off x="4767" y="2071"/>
              <a:ext cx="258" cy="382"/>
            </a:xfrm>
            <a:prstGeom prst="rect">
              <a:avLst/>
            </a:prstGeom>
            <a:noFill/>
            <a:ln w="9525">
              <a:noFill/>
              <a:miter lim="800000"/>
              <a:headEnd/>
              <a:tailEnd/>
            </a:ln>
          </p:spPr>
        </p:pic>
      </p:grpSp>
      <p:grpSp>
        <p:nvGrpSpPr>
          <p:cNvPr id="17" name="Group 83"/>
          <p:cNvGrpSpPr>
            <a:grpSpLocks/>
          </p:cNvGrpSpPr>
          <p:nvPr/>
        </p:nvGrpSpPr>
        <p:grpSpPr bwMode="auto">
          <a:xfrm>
            <a:off x="4800601" y="1684344"/>
            <a:ext cx="1374775" cy="1387475"/>
            <a:chOff x="4443" y="-304"/>
            <a:chExt cx="866" cy="874"/>
          </a:xfrm>
        </p:grpSpPr>
        <p:pic>
          <p:nvPicPr>
            <p:cNvPr id="9268" name="Picture 84" descr="grey inner shadow circle"/>
            <p:cNvPicPr>
              <a:picLocks noChangeAspect="1" noChangeArrowheads="1"/>
            </p:cNvPicPr>
            <p:nvPr/>
          </p:nvPicPr>
          <p:blipFill>
            <a:blip r:embed="rId3">
              <a:lum bright="100000"/>
            </a:blip>
            <a:srcRect/>
            <a:stretch>
              <a:fillRect/>
            </a:stretch>
          </p:blipFill>
          <p:spPr bwMode="auto">
            <a:xfrm>
              <a:off x="4708" y="-304"/>
              <a:ext cx="336" cy="335"/>
            </a:xfrm>
            <a:prstGeom prst="rect">
              <a:avLst/>
            </a:prstGeom>
            <a:noFill/>
            <a:ln w="9525">
              <a:noFill/>
              <a:miter lim="800000"/>
              <a:headEnd/>
              <a:tailEnd/>
            </a:ln>
          </p:spPr>
        </p:pic>
        <p:pic>
          <p:nvPicPr>
            <p:cNvPr id="9269" name="Picture 85" descr="grey inner shadow circle"/>
            <p:cNvPicPr>
              <a:picLocks noChangeAspect="1" noChangeArrowheads="1"/>
            </p:cNvPicPr>
            <p:nvPr/>
          </p:nvPicPr>
          <p:blipFill>
            <a:blip r:embed="rId3">
              <a:lum bright="100000"/>
            </a:blip>
            <a:srcRect/>
            <a:stretch>
              <a:fillRect/>
            </a:stretch>
          </p:blipFill>
          <p:spPr bwMode="auto">
            <a:xfrm>
              <a:off x="4443" y="235"/>
              <a:ext cx="336" cy="335"/>
            </a:xfrm>
            <a:prstGeom prst="rect">
              <a:avLst/>
            </a:prstGeom>
            <a:noFill/>
            <a:ln w="9525">
              <a:noFill/>
              <a:miter lim="800000"/>
              <a:headEnd/>
              <a:tailEnd/>
            </a:ln>
          </p:spPr>
        </p:pic>
        <p:pic>
          <p:nvPicPr>
            <p:cNvPr id="9270" name="Picture 86" descr="grey inner shadow circle"/>
            <p:cNvPicPr>
              <a:picLocks noChangeAspect="1" noChangeArrowheads="1"/>
            </p:cNvPicPr>
            <p:nvPr/>
          </p:nvPicPr>
          <p:blipFill>
            <a:blip r:embed="rId3">
              <a:lum bright="100000"/>
            </a:blip>
            <a:srcRect/>
            <a:stretch>
              <a:fillRect/>
            </a:stretch>
          </p:blipFill>
          <p:spPr bwMode="auto">
            <a:xfrm>
              <a:off x="4973" y="235"/>
              <a:ext cx="336" cy="335"/>
            </a:xfrm>
            <a:prstGeom prst="rect">
              <a:avLst/>
            </a:prstGeom>
            <a:noFill/>
            <a:ln w="9525">
              <a:noFill/>
              <a:miter lim="800000"/>
              <a:headEnd/>
              <a:tailEnd/>
            </a:ln>
          </p:spPr>
        </p:pic>
        <p:grpSp>
          <p:nvGrpSpPr>
            <p:cNvPr id="18" name="Group 87"/>
            <p:cNvGrpSpPr>
              <a:grpSpLocks/>
            </p:cNvGrpSpPr>
            <p:nvPr/>
          </p:nvGrpSpPr>
          <p:grpSpPr bwMode="auto">
            <a:xfrm>
              <a:off x="4732" y="-282"/>
              <a:ext cx="289" cy="290"/>
              <a:chOff x="473" y="1314"/>
              <a:chExt cx="446" cy="446"/>
            </a:xfrm>
          </p:grpSpPr>
          <p:sp>
            <p:nvSpPr>
              <p:cNvPr id="679000" name="Oval 88"/>
              <p:cNvSpPr>
                <a:spLocks noChangeArrowheads="1"/>
              </p:cNvSpPr>
              <p:nvPr/>
            </p:nvSpPr>
            <p:spPr bwMode="auto">
              <a:xfrm>
                <a:off x="473" y="1314"/>
                <a:ext cx="446" cy="446"/>
              </a:xfrm>
              <a:prstGeom prst="ellipse">
                <a:avLst/>
              </a:prstGeom>
              <a:gradFill rotWithShape="1">
                <a:gsLst>
                  <a:gs pos="0">
                    <a:schemeClr val="accent2">
                      <a:alpha val="50000"/>
                    </a:schemeClr>
                  </a:gs>
                  <a:gs pos="100000">
                    <a:schemeClr val="accent2">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9001" name="Oval 89"/>
              <p:cNvSpPr>
                <a:spLocks noChangeArrowheads="1"/>
              </p:cNvSpPr>
              <p:nvPr/>
            </p:nvSpPr>
            <p:spPr bwMode="auto">
              <a:xfrm>
                <a:off x="493" y="1334"/>
                <a:ext cx="406" cy="406"/>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nvGrpSpPr>
            <p:cNvPr id="19" name="Group 90"/>
            <p:cNvGrpSpPr>
              <a:grpSpLocks/>
            </p:cNvGrpSpPr>
            <p:nvPr/>
          </p:nvGrpSpPr>
          <p:grpSpPr bwMode="auto">
            <a:xfrm>
              <a:off x="4467" y="257"/>
              <a:ext cx="290" cy="290"/>
              <a:chOff x="473" y="1314"/>
              <a:chExt cx="446" cy="446"/>
            </a:xfrm>
          </p:grpSpPr>
          <p:sp>
            <p:nvSpPr>
              <p:cNvPr id="679003" name="Oval 91"/>
              <p:cNvSpPr>
                <a:spLocks noChangeArrowheads="1"/>
              </p:cNvSpPr>
              <p:nvPr/>
            </p:nvSpPr>
            <p:spPr bwMode="auto">
              <a:xfrm>
                <a:off x="473" y="1314"/>
                <a:ext cx="446" cy="446"/>
              </a:xfrm>
              <a:prstGeom prst="ellipse">
                <a:avLst/>
              </a:prstGeom>
              <a:gradFill rotWithShape="1">
                <a:gsLst>
                  <a:gs pos="0">
                    <a:schemeClr val="accent2">
                      <a:alpha val="50000"/>
                    </a:schemeClr>
                  </a:gs>
                  <a:gs pos="100000">
                    <a:schemeClr val="accent2">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9004" name="Oval 92"/>
              <p:cNvSpPr>
                <a:spLocks noChangeArrowheads="1"/>
              </p:cNvSpPr>
              <p:nvPr/>
            </p:nvSpPr>
            <p:spPr bwMode="auto">
              <a:xfrm>
                <a:off x="493" y="1334"/>
                <a:ext cx="406" cy="406"/>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nvGrpSpPr>
            <p:cNvPr id="20" name="Group 93"/>
            <p:cNvGrpSpPr>
              <a:grpSpLocks/>
            </p:cNvGrpSpPr>
            <p:nvPr/>
          </p:nvGrpSpPr>
          <p:grpSpPr bwMode="auto">
            <a:xfrm>
              <a:off x="4995" y="257"/>
              <a:ext cx="290" cy="290"/>
              <a:chOff x="473" y="1314"/>
              <a:chExt cx="446" cy="446"/>
            </a:xfrm>
          </p:grpSpPr>
          <p:sp>
            <p:nvSpPr>
              <p:cNvPr id="679006" name="Oval 94"/>
              <p:cNvSpPr>
                <a:spLocks noChangeArrowheads="1"/>
              </p:cNvSpPr>
              <p:nvPr/>
            </p:nvSpPr>
            <p:spPr bwMode="auto">
              <a:xfrm>
                <a:off x="473" y="1314"/>
                <a:ext cx="446" cy="446"/>
              </a:xfrm>
              <a:prstGeom prst="ellipse">
                <a:avLst/>
              </a:prstGeom>
              <a:gradFill rotWithShape="1">
                <a:gsLst>
                  <a:gs pos="0">
                    <a:schemeClr val="accent2">
                      <a:alpha val="50000"/>
                    </a:schemeClr>
                  </a:gs>
                  <a:gs pos="100000">
                    <a:schemeClr val="accent2">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9007" name="Oval 95"/>
              <p:cNvSpPr>
                <a:spLocks noChangeArrowheads="1"/>
              </p:cNvSpPr>
              <p:nvPr/>
            </p:nvSpPr>
            <p:spPr bwMode="auto">
              <a:xfrm>
                <a:off x="493" y="1334"/>
                <a:ext cx="406" cy="406"/>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pic>
          <p:nvPicPr>
            <p:cNvPr id="9274" name="Picture 96" descr="XP icon my computer"/>
            <p:cNvPicPr>
              <a:picLocks noChangeAspect="1" noChangeArrowheads="1"/>
            </p:cNvPicPr>
            <p:nvPr/>
          </p:nvPicPr>
          <p:blipFill>
            <a:blip r:embed="rId4"/>
            <a:srcRect/>
            <a:stretch>
              <a:fillRect/>
            </a:stretch>
          </p:blipFill>
          <p:spPr bwMode="auto">
            <a:xfrm>
              <a:off x="5048" y="306"/>
              <a:ext cx="183" cy="183"/>
            </a:xfrm>
            <a:prstGeom prst="rect">
              <a:avLst/>
            </a:prstGeom>
            <a:noFill/>
            <a:ln w="9525">
              <a:noFill/>
              <a:miter lim="800000"/>
              <a:headEnd/>
              <a:tailEnd/>
            </a:ln>
          </p:spPr>
        </p:pic>
        <p:pic>
          <p:nvPicPr>
            <p:cNvPr id="9275" name="Picture 97" descr="XP icon my computer"/>
            <p:cNvPicPr>
              <a:picLocks noChangeAspect="1" noChangeArrowheads="1"/>
            </p:cNvPicPr>
            <p:nvPr/>
          </p:nvPicPr>
          <p:blipFill>
            <a:blip r:embed="rId4"/>
            <a:srcRect/>
            <a:stretch>
              <a:fillRect/>
            </a:stretch>
          </p:blipFill>
          <p:spPr bwMode="auto">
            <a:xfrm>
              <a:off x="4514" y="306"/>
              <a:ext cx="183" cy="183"/>
            </a:xfrm>
            <a:prstGeom prst="rect">
              <a:avLst/>
            </a:prstGeom>
            <a:noFill/>
            <a:ln w="9525">
              <a:noFill/>
              <a:miter lim="800000"/>
              <a:headEnd/>
              <a:tailEnd/>
            </a:ln>
          </p:spPr>
        </p:pic>
        <p:pic>
          <p:nvPicPr>
            <p:cNvPr id="9276" name="Picture 98" descr="XP icon my computer"/>
            <p:cNvPicPr>
              <a:picLocks noChangeAspect="1" noChangeArrowheads="1"/>
            </p:cNvPicPr>
            <p:nvPr/>
          </p:nvPicPr>
          <p:blipFill>
            <a:blip r:embed="rId4"/>
            <a:srcRect/>
            <a:stretch>
              <a:fillRect/>
            </a:stretch>
          </p:blipFill>
          <p:spPr bwMode="auto">
            <a:xfrm>
              <a:off x="4787" y="-231"/>
              <a:ext cx="183" cy="183"/>
            </a:xfrm>
            <a:prstGeom prst="rect">
              <a:avLst/>
            </a:prstGeom>
            <a:noFill/>
            <a:ln w="9525">
              <a:noFill/>
              <a:miter lim="800000"/>
              <a:headEnd/>
              <a:tailEnd/>
            </a:ln>
          </p:spPr>
        </p:pic>
        <p:pic>
          <p:nvPicPr>
            <p:cNvPr id="9277" name="Picture 99" descr="grey inner shadow circle"/>
            <p:cNvPicPr>
              <a:picLocks noChangeAspect="1" noChangeArrowheads="1"/>
            </p:cNvPicPr>
            <p:nvPr/>
          </p:nvPicPr>
          <p:blipFill>
            <a:blip r:embed="rId3">
              <a:lum bright="100000"/>
            </a:blip>
            <a:srcRect/>
            <a:stretch>
              <a:fillRect/>
            </a:stretch>
          </p:blipFill>
          <p:spPr bwMode="auto">
            <a:xfrm>
              <a:off x="4708" y="27"/>
              <a:ext cx="336" cy="335"/>
            </a:xfrm>
            <a:prstGeom prst="rect">
              <a:avLst/>
            </a:prstGeom>
            <a:noFill/>
            <a:ln w="9525">
              <a:noFill/>
              <a:miter lim="800000"/>
              <a:headEnd/>
              <a:tailEnd/>
            </a:ln>
          </p:spPr>
        </p:pic>
        <p:grpSp>
          <p:nvGrpSpPr>
            <p:cNvPr id="21" name="Group 100"/>
            <p:cNvGrpSpPr>
              <a:grpSpLocks/>
            </p:cNvGrpSpPr>
            <p:nvPr/>
          </p:nvGrpSpPr>
          <p:grpSpPr bwMode="auto">
            <a:xfrm>
              <a:off x="4732" y="51"/>
              <a:ext cx="289" cy="289"/>
              <a:chOff x="473" y="1314"/>
              <a:chExt cx="446" cy="446"/>
            </a:xfrm>
          </p:grpSpPr>
          <p:sp>
            <p:nvSpPr>
              <p:cNvPr id="679013" name="Oval 101"/>
              <p:cNvSpPr>
                <a:spLocks noChangeArrowheads="1"/>
              </p:cNvSpPr>
              <p:nvPr/>
            </p:nvSpPr>
            <p:spPr bwMode="auto">
              <a:xfrm>
                <a:off x="473" y="1314"/>
                <a:ext cx="446" cy="446"/>
              </a:xfrm>
              <a:prstGeom prst="ellipse">
                <a:avLst/>
              </a:prstGeom>
              <a:gradFill rotWithShape="1">
                <a:gsLst>
                  <a:gs pos="0">
                    <a:schemeClr val="accent2">
                      <a:alpha val="50000"/>
                    </a:schemeClr>
                  </a:gs>
                  <a:gs pos="100000">
                    <a:schemeClr val="accent2">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9014" name="Oval 102"/>
              <p:cNvSpPr>
                <a:spLocks noChangeArrowheads="1"/>
              </p:cNvSpPr>
              <p:nvPr/>
            </p:nvSpPr>
            <p:spPr bwMode="auto">
              <a:xfrm>
                <a:off x="493" y="1334"/>
                <a:ext cx="406" cy="406"/>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pic>
          <p:nvPicPr>
            <p:cNvPr id="9279" name="Picture 103" descr="Server"/>
            <p:cNvPicPr>
              <a:picLocks noChangeAspect="1" noChangeArrowheads="1"/>
            </p:cNvPicPr>
            <p:nvPr/>
          </p:nvPicPr>
          <p:blipFill>
            <a:blip r:embed="rId6"/>
            <a:srcRect/>
            <a:stretch>
              <a:fillRect/>
            </a:stretch>
          </p:blipFill>
          <p:spPr bwMode="auto">
            <a:xfrm>
              <a:off x="4791" y="71"/>
              <a:ext cx="167" cy="248"/>
            </a:xfrm>
            <a:prstGeom prst="rect">
              <a:avLst/>
            </a:prstGeom>
            <a:noFill/>
            <a:ln w="9525">
              <a:noFill/>
              <a:miter lim="800000"/>
              <a:headEnd/>
              <a:tailEnd/>
            </a:ln>
          </p:spPr>
        </p:pic>
      </p:grpSp>
      <p:grpSp>
        <p:nvGrpSpPr>
          <p:cNvPr id="22" name="Group 131"/>
          <p:cNvGrpSpPr>
            <a:grpSpLocks/>
          </p:cNvGrpSpPr>
          <p:nvPr/>
        </p:nvGrpSpPr>
        <p:grpSpPr bwMode="auto">
          <a:xfrm>
            <a:off x="2798763" y="1684344"/>
            <a:ext cx="1358900" cy="1371600"/>
            <a:chOff x="1011" y="1997"/>
            <a:chExt cx="989" cy="998"/>
          </a:xfrm>
        </p:grpSpPr>
        <p:grpSp>
          <p:nvGrpSpPr>
            <p:cNvPr id="23" name="Group 132"/>
            <p:cNvGrpSpPr>
              <a:grpSpLocks/>
            </p:cNvGrpSpPr>
            <p:nvPr/>
          </p:nvGrpSpPr>
          <p:grpSpPr bwMode="auto">
            <a:xfrm>
              <a:off x="1011" y="1997"/>
              <a:ext cx="989" cy="998"/>
              <a:chOff x="28" y="1493"/>
              <a:chExt cx="1334" cy="1346"/>
            </a:xfrm>
          </p:grpSpPr>
          <p:pic>
            <p:nvPicPr>
              <p:cNvPr id="9252" name="Picture 133" descr="grey inner shadow circle"/>
              <p:cNvPicPr>
                <a:picLocks noChangeAspect="1" noChangeArrowheads="1"/>
              </p:cNvPicPr>
              <p:nvPr/>
            </p:nvPicPr>
            <p:blipFill>
              <a:blip r:embed="rId7">
                <a:lum bright="100000"/>
              </a:blip>
              <a:srcRect/>
              <a:stretch>
                <a:fillRect/>
              </a:stretch>
            </p:blipFill>
            <p:spPr bwMode="auto">
              <a:xfrm>
                <a:off x="436" y="2003"/>
                <a:ext cx="518" cy="516"/>
              </a:xfrm>
              <a:prstGeom prst="rect">
                <a:avLst/>
              </a:prstGeom>
              <a:noFill/>
              <a:ln w="9525">
                <a:noFill/>
                <a:miter lim="800000"/>
                <a:headEnd/>
                <a:tailEnd/>
              </a:ln>
            </p:spPr>
          </p:pic>
          <p:pic>
            <p:nvPicPr>
              <p:cNvPr id="9253" name="Picture 134" descr="grey inner shadow circle"/>
              <p:cNvPicPr>
                <a:picLocks noChangeAspect="1" noChangeArrowheads="1"/>
              </p:cNvPicPr>
              <p:nvPr/>
            </p:nvPicPr>
            <p:blipFill>
              <a:blip r:embed="rId7">
                <a:lum bright="100000"/>
              </a:blip>
              <a:srcRect/>
              <a:stretch>
                <a:fillRect/>
              </a:stretch>
            </p:blipFill>
            <p:spPr bwMode="auto">
              <a:xfrm>
                <a:off x="436" y="1493"/>
                <a:ext cx="518" cy="516"/>
              </a:xfrm>
              <a:prstGeom prst="rect">
                <a:avLst/>
              </a:prstGeom>
              <a:noFill/>
              <a:ln w="9525">
                <a:noFill/>
                <a:miter lim="800000"/>
                <a:headEnd/>
                <a:tailEnd/>
              </a:ln>
            </p:spPr>
          </p:pic>
          <p:pic>
            <p:nvPicPr>
              <p:cNvPr id="9254" name="Picture 135" descr="grey inner shadow circle"/>
              <p:cNvPicPr>
                <a:picLocks noChangeAspect="1" noChangeArrowheads="1"/>
              </p:cNvPicPr>
              <p:nvPr/>
            </p:nvPicPr>
            <p:blipFill>
              <a:blip r:embed="rId7">
                <a:lum bright="100000"/>
              </a:blip>
              <a:srcRect/>
              <a:stretch>
                <a:fillRect/>
              </a:stretch>
            </p:blipFill>
            <p:spPr bwMode="auto">
              <a:xfrm>
                <a:off x="28" y="2323"/>
                <a:ext cx="518" cy="516"/>
              </a:xfrm>
              <a:prstGeom prst="rect">
                <a:avLst/>
              </a:prstGeom>
              <a:noFill/>
              <a:ln w="9525">
                <a:noFill/>
                <a:miter lim="800000"/>
                <a:headEnd/>
                <a:tailEnd/>
              </a:ln>
            </p:spPr>
          </p:pic>
          <p:pic>
            <p:nvPicPr>
              <p:cNvPr id="9255" name="Picture 136" descr="grey inner shadow circle"/>
              <p:cNvPicPr>
                <a:picLocks noChangeAspect="1" noChangeArrowheads="1"/>
              </p:cNvPicPr>
              <p:nvPr/>
            </p:nvPicPr>
            <p:blipFill>
              <a:blip r:embed="rId7">
                <a:lum bright="100000"/>
              </a:blip>
              <a:srcRect/>
              <a:stretch>
                <a:fillRect/>
              </a:stretch>
            </p:blipFill>
            <p:spPr bwMode="auto">
              <a:xfrm>
                <a:off x="844" y="2323"/>
                <a:ext cx="518" cy="516"/>
              </a:xfrm>
              <a:prstGeom prst="rect">
                <a:avLst/>
              </a:prstGeom>
              <a:noFill/>
              <a:ln w="9525">
                <a:noFill/>
                <a:miter lim="800000"/>
                <a:headEnd/>
                <a:tailEnd/>
              </a:ln>
            </p:spPr>
          </p:pic>
          <p:grpSp>
            <p:nvGrpSpPr>
              <p:cNvPr id="24" name="Group 137"/>
              <p:cNvGrpSpPr>
                <a:grpSpLocks/>
              </p:cNvGrpSpPr>
              <p:nvPr/>
            </p:nvGrpSpPr>
            <p:grpSpPr bwMode="auto">
              <a:xfrm>
                <a:off x="473" y="1527"/>
                <a:ext cx="446" cy="446"/>
                <a:chOff x="473" y="1314"/>
                <a:chExt cx="446" cy="446"/>
              </a:xfrm>
            </p:grpSpPr>
            <p:sp>
              <p:nvSpPr>
                <p:cNvPr id="679050" name="Oval 138"/>
                <p:cNvSpPr>
                  <a:spLocks noChangeArrowheads="1"/>
                </p:cNvSpPr>
                <p:nvPr/>
              </p:nvSpPr>
              <p:spPr bwMode="auto">
                <a:xfrm>
                  <a:off x="475" y="1314"/>
                  <a:ext cx="446" cy="446"/>
                </a:xfrm>
                <a:prstGeom prst="ellipse">
                  <a:avLst/>
                </a:prstGeom>
                <a:gradFill rotWithShape="1">
                  <a:gsLst>
                    <a:gs pos="0">
                      <a:schemeClr val="hlink">
                        <a:alpha val="50000"/>
                      </a:schemeClr>
                    </a:gs>
                    <a:gs pos="100000">
                      <a:schemeClr val="hlink">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9051" name="Oval 139"/>
                <p:cNvSpPr>
                  <a:spLocks noChangeArrowheads="1"/>
                </p:cNvSpPr>
                <p:nvPr/>
              </p:nvSpPr>
              <p:spPr bwMode="auto">
                <a:xfrm>
                  <a:off x="494"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nvGrpSpPr>
              <p:cNvPr id="25" name="Group 140"/>
              <p:cNvGrpSpPr>
                <a:grpSpLocks/>
              </p:cNvGrpSpPr>
              <p:nvPr/>
            </p:nvGrpSpPr>
            <p:grpSpPr bwMode="auto">
              <a:xfrm>
                <a:off x="473" y="2039"/>
                <a:ext cx="446" cy="446"/>
                <a:chOff x="473" y="1314"/>
                <a:chExt cx="446" cy="446"/>
              </a:xfrm>
            </p:grpSpPr>
            <p:sp>
              <p:nvSpPr>
                <p:cNvPr id="679053" name="Oval 141"/>
                <p:cNvSpPr>
                  <a:spLocks noChangeArrowheads="1"/>
                </p:cNvSpPr>
                <p:nvPr/>
              </p:nvSpPr>
              <p:spPr bwMode="auto">
                <a:xfrm>
                  <a:off x="475" y="1312"/>
                  <a:ext cx="446" cy="449"/>
                </a:xfrm>
                <a:prstGeom prst="ellipse">
                  <a:avLst/>
                </a:prstGeom>
                <a:gradFill rotWithShape="1">
                  <a:gsLst>
                    <a:gs pos="0">
                      <a:schemeClr val="hlink">
                        <a:alpha val="50000"/>
                      </a:schemeClr>
                    </a:gs>
                    <a:gs pos="100000">
                      <a:schemeClr val="hlink">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9054" name="Oval 142"/>
                <p:cNvSpPr>
                  <a:spLocks noChangeArrowheads="1"/>
                </p:cNvSpPr>
                <p:nvPr/>
              </p:nvSpPr>
              <p:spPr bwMode="auto">
                <a:xfrm>
                  <a:off x="494" y="1334"/>
                  <a:ext cx="405"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nvGrpSpPr>
              <p:cNvPr id="26" name="Group 143"/>
              <p:cNvGrpSpPr>
                <a:grpSpLocks/>
              </p:cNvGrpSpPr>
              <p:nvPr/>
            </p:nvGrpSpPr>
            <p:grpSpPr bwMode="auto">
              <a:xfrm>
                <a:off x="65" y="2357"/>
                <a:ext cx="446" cy="446"/>
                <a:chOff x="473" y="1314"/>
                <a:chExt cx="446" cy="446"/>
              </a:xfrm>
            </p:grpSpPr>
            <p:sp>
              <p:nvSpPr>
                <p:cNvPr id="679056" name="Oval 144"/>
                <p:cNvSpPr>
                  <a:spLocks noChangeArrowheads="1"/>
                </p:cNvSpPr>
                <p:nvPr/>
              </p:nvSpPr>
              <p:spPr bwMode="auto">
                <a:xfrm>
                  <a:off x="473" y="1316"/>
                  <a:ext cx="446" cy="446"/>
                </a:xfrm>
                <a:prstGeom prst="ellipse">
                  <a:avLst/>
                </a:prstGeom>
                <a:gradFill rotWithShape="1">
                  <a:gsLst>
                    <a:gs pos="0">
                      <a:schemeClr val="hlink">
                        <a:alpha val="50000"/>
                      </a:schemeClr>
                    </a:gs>
                    <a:gs pos="100000">
                      <a:schemeClr val="hlink">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9057" name="Oval 145"/>
                <p:cNvSpPr>
                  <a:spLocks noChangeArrowheads="1"/>
                </p:cNvSpPr>
                <p:nvPr/>
              </p:nvSpPr>
              <p:spPr bwMode="auto">
                <a:xfrm>
                  <a:off x="494"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nvGrpSpPr>
              <p:cNvPr id="27" name="Group 146"/>
              <p:cNvGrpSpPr>
                <a:grpSpLocks/>
              </p:cNvGrpSpPr>
              <p:nvPr/>
            </p:nvGrpSpPr>
            <p:grpSpPr bwMode="auto">
              <a:xfrm>
                <a:off x="879" y="2357"/>
                <a:ext cx="446" cy="446"/>
                <a:chOff x="473" y="1314"/>
                <a:chExt cx="446" cy="446"/>
              </a:xfrm>
            </p:grpSpPr>
            <p:sp>
              <p:nvSpPr>
                <p:cNvPr id="679059" name="Oval 147"/>
                <p:cNvSpPr>
                  <a:spLocks noChangeArrowheads="1"/>
                </p:cNvSpPr>
                <p:nvPr/>
              </p:nvSpPr>
              <p:spPr bwMode="auto">
                <a:xfrm>
                  <a:off x="473" y="1316"/>
                  <a:ext cx="446" cy="446"/>
                </a:xfrm>
                <a:prstGeom prst="ellipse">
                  <a:avLst/>
                </a:prstGeom>
                <a:gradFill rotWithShape="1">
                  <a:gsLst>
                    <a:gs pos="0">
                      <a:schemeClr val="hlink">
                        <a:alpha val="50000"/>
                      </a:schemeClr>
                    </a:gs>
                    <a:gs pos="100000">
                      <a:schemeClr val="hlink">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9060" name="Oval 148"/>
                <p:cNvSpPr>
                  <a:spLocks noChangeArrowheads="1"/>
                </p:cNvSpPr>
                <p:nvPr/>
              </p:nvSpPr>
              <p:spPr bwMode="auto">
                <a:xfrm>
                  <a:off x="493"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pic>
          <p:nvPicPr>
            <p:cNvPr id="9248" name="Picture 149" descr="XP icon my computer"/>
            <p:cNvPicPr>
              <a:picLocks noChangeAspect="1" noChangeArrowheads="1"/>
            </p:cNvPicPr>
            <p:nvPr/>
          </p:nvPicPr>
          <p:blipFill>
            <a:blip r:embed="rId8"/>
            <a:srcRect/>
            <a:stretch>
              <a:fillRect/>
            </a:stretch>
          </p:blipFill>
          <p:spPr bwMode="auto">
            <a:xfrm>
              <a:off x="1709" y="2694"/>
              <a:ext cx="209" cy="209"/>
            </a:xfrm>
            <a:prstGeom prst="rect">
              <a:avLst/>
            </a:prstGeom>
            <a:noFill/>
            <a:ln w="9525">
              <a:noFill/>
              <a:miter lim="800000"/>
              <a:headEnd/>
              <a:tailEnd/>
            </a:ln>
          </p:spPr>
        </p:pic>
        <p:pic>
          <p:nvPicPr>
            <p:cNvPr id="9249" name="Picture 150" descr="XP icon my computer"/>
            <p:cNvPicPr>
              <a:picLocks noChangeAspect="1" noChangeArrowheads="1"/>
            </p:cNvPicPr>
            <p:nvPr/>
          </p:nvPicPr>
          <p:blipFill>
            <a:blip r:embed="rId8"/>
            <a:srcRect/>
            <a:stretch>
              <a:fillRect/>
            </a:stretch>
          </p:blipFill>
          <p:spPr bwMode="auto">
            <a:xfrm>
              <a:off x="1099" y="2694"/>
              <a:ext cx="209" cy="209"/>
            </a:xfrm>
            <a:prstGeom prst="rect">
              <a:avLst/>
            </a:prstGeom>
            <a:noFill/>
            <a:ln w="9525">
              <a:noFill/>
              <a:miter lim="800000"/>
              <a:headEnd/>
              <a:tailEnd/>
            </a:ln>
          </p:spPr>
        </p:pic>
        <p:pic>
          <p:nvPicPr>
            <p:cNvPr id="9250" name="Picture 151" descr="XP icon my computer"/>
            <p:cNvPicPr>
              <a:picLocks noChangeAspect="1" noChangeArrowheads="1"/>
            </p:cNvPicPr>
            <p:nvPr/>
          </p:nvPicPr>
          <p:blipFill>
            <a:blip r:embed="rId8"/>
            <a:srcRect/>
            <a:stretch>
              <a:fillRect/>
            </a:stretch>
          </p:blipFill>
          <p:spPr bwMode="auto">
            <a:xfrm>
              <a:off x="1406" y="2080"/>
              <a:ext cx="209" cy="209"/>
            </a:xfrm>
            <a:prstGeom prst="rect">
              <a:avLst/>
            </a:prstGeom>
            <a:noFill/>
            <a:ln w="9525">
              <a:noFill/>
              <a:miter lim="800000"/>
              <a:headEnd/>
              <a:tailEnd/>
            </a:ln>
          </p:spPr>
        </p:pic>
        <p:pic>
          <p:nvPicPr>
            <p:cNvPr id="9251" name="Picture 152" descr="XP_Man"/>
            <p:cNvPicPr>
              <a:picLocks noChangeAspect="1" noChangeArrowheads="1"/>
            </p:cNvPicPr>
            <p:nvPr/>
          </p:nvPicPr>
          <p:blipFill>
            <a:blip r:embed="rId9"/>
            <a:srcRect/>
            <a:stretch>
              <a:fillRect/>
            </a:stretch>
          </p:blipFill>
          <p:spPr bwMode="auto">
            <a:xfrm>
              <a:off x="1405" y="2435"/>
              <a:ext cx="189" cy="252"/>
            </a:xfrm>
            <a:prstGeom prst="rect">
              <a:avLst/>
            </a:prstGeom>
            <a:noFill/>
            <a:ln w="9525">
              <a:noFill/>
              <a:miter lim="800000"/>
              <a:headEnd/>
              <a:tailEnd/>
            </a:ln>
          </p:spPr>
        </p:pic>
      </p:grpSp>
      <p:sp>
        <p:nvSpPr>
          <p:cNvPr id="679066" name="Rectangle 154"/>
          <p:cNvSpPr>
            <a:spLocks noGrp="1" noChangeArrowheads="1"/>
          </p:cNvSpPr>
          <p:nvPr>
            <p:ph type="title"/>
          </p:nvPr>
        </p:nvSpPr>
        <p:spPr>
          <a:xfrm>
            <a:off x="381000" y="230194"/>
            <a:ext cx="8382000" cy="609398"/>
          </a:xfrm>
        </p:spPr>
        <p:txBody>
          <a:bodyPr/>
          <a:lstStyle/>
          <a:p>
            <a:r>
              <a:rPr lang="en-US" sz="4400" dirty="0" smtClean="0"/>
              <a:t>Core Infrastructure Optimization</a:t>
            </a:r>
            <a:endParaRPr lang="en-US" sz="4400" dirty="0"/>
          </a:p>
        </p:txBody>
      </p:sp>
      <p:sp>
        <p:nvSpPr>
          <p:cNvPr id="123" name="Rounded Rectangle 122"/>
          <p:cNvSpPr/>
          <p:nvPr/>
        </p:nvSpPr>
        <p:spPr>
          <a:xfrm rot="5400000">
            <a:off x="-1278337" y="2545168"/>
            <a:ext cx="5248451" cy="2123287"/>
          </a:xfrm>
          <a:prstGeom prst="roundRect">
            <a:avLst>
              <a:gd name="adj" fmla="val 15657"/>
            </a:avLst>
          </a:prstGeom>
          <a:gradFill flip="none" rotWithShape="1">
            <a:gsLst>
              <a:gs pos="0">
                <a:schemeClr val="tx1">
                  <a:lumMod val="95000"/>
                  <a:lumOff val="5000"/>
                </a:schemeClr>
              </a:gs>
              <a:gs pos="46000">
                <a:schemeClr val="accent1">
                  <a:alpha val="29000"/>
                </a:schemeClr>
              </a:gs>
              <a:gs pos="100000">
                <a:srgbClr val="FFFFFF">
                  <a:alpha val="0"/>
                </a:srgbClr>
              </a:gs>
            </a:gsLst>
            <a:lin ang="0" scaled="1"/>
            <a:tileRect/>
          </a:gradFill>
          <a:ln w="19050" cap="flat" cmpd="thickThin" algn="ctr">
            <a:noFill/>
            <a:prstDash val="solid"/>
          </a:ln>
          <a:effectLst/>
        </p:spPr>
      </p:sp>
      <p:sp>
        <p:nvSpPr>
          <p:cNvPr id="124" name="Rounded Rectangle 123"/>
          <p:cNvSpPr/>
          <p:nvPr/>
        </p:nvSpPr>
        <p:spPr>
          <a:xfrm>
            <a:off x="370390" y="1062790"/>
            <a:ext cx="1932972" cy="438374"/>
          </a:xfrm>
          <a:prstGeom prst="roundRect">
            <a:avLst>
              <a:gd name="adj" fmla="val 50000"/>
            </a:avLst>
          </a:prstGeom>
          <a:gradFill flip="none" rotWithShape="1">
            <a:gsLst>
              <a:gs pos="0">
                <a:schemeClr val="tx1">
                  <a:lumMod val="95000"/>
                  <a:lumOff val="5000"/>
                </a:schemeClr>
              </a:gs>
              <a:gs pos="50000">
                <a:schemeClr val="accent1">
                  <a:lumMod val="75000"/>
                </a:schemeClr>
              </a:gs>
              <a:gs pos="100000">
                <a:schemeClr val="accent1"/>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2000" spc="-150" dirty="0" smtClean="0">
                <a:solidFill>
                  <a:srgbClr val="FFFFFF"/>
                </a:solidFill>
                <a:latin typeface="Segoe"/>
              </a:rPr>
              <a:t>Basic</a:t>
            </a:r>
            <a:endParaRPr lang="en-US" altLang="zh-CN" sz="2000" spc="-150" dirty="0">
              <a:solidFill>
                <a:srgbClr val="FFFFFF"/>
              </a:solidFill>
              <a:latin typeface="Segoe"/>
            </a:endParaRPr>
          </a:p>
        </p:txBody>
      </p:sp>
      <p:grpSp>
        <p:nvGrpSpPr>
          <p:cNvPr id="11" name="Group 60"/>
          <p:cNvGrpSpPr>
            <a:grpSpLocks/>
          </p:cNvGrpSpPr>
          <p:nvPr/>
        </p:nvGrpSpPr>
        <p:grpSpPr bwMode="auto">
          <a:xfrm>
            <a:off x="580904" y="1684344"/>
            <a:ext cx="1358900" cy="1371600"/>
            <a:chOff x="1011" y="1997"/>
            <a:chExt cx="989" cy="998"/>
          </a:xfrm>
        </p:grpSpPr>
        <p:grpSp>
          <p:nvGrpSpPr>
            <p:cNvPr id="12" name="Group 61"/>
            <p:cNvGrpSpPr>
              <a:grpSpLocks/>
            </p:cNvGrpSpPr>
            <p:nvPr/>
          </p:nvGrpSpPr>
          <p:grpSpPr bwMode="auto">
            <a:xfrm>
              <a:off x="1011" y="1997"/>
              <a:ext cx="989" cy="998"/>
              <a:chOff x="28" y="1493"/>
              <a:chExt cx="1334" cy="1346"/>
            </a:xfrm>
          </p:grpSpPr>
          <p:pic>
            <p:nvPicPr>
              <p:cNvPr id="9293" name="Picture 62" descr="grey inner shadow circle"/>
              <p:cNvPicPr>
                <a:picLocks noChangeAspect="1" noChangeArrowheads="1"/>
              </p:cNvPicPr>
              <p:nvPr/>
            </p:nvPicPr>
            <p:blipFill>
              <a:blip r:embed="rId7">
                <a:lum bright="100000"/>
              </a:blip>
              <a:srcRect/>
              <a:stretch>
                <a:fillRect/>
              </a:stretch>
            </p:blipFill>
            <p:spPr bwMode="auto">
              <a:xfrm>
                <a:off x="436" y="2003"/>
                <a:ext cx="518" cy="516"/>
              </a:xfrm>
              <a:prstGeom prst="rect">
                <a:avLst/>
              </a:prstGeom>
              <a:noFill/>
              <a:ln w="9525">
                <a:noFill/>
                <a:miter lim="800000"/>
                <a:headEnd/>
                <a:tailEnd/>
              </a:ln>
            </p:spPr>
          </p:pic>
          <p:pic>
            <p:nvPicPr>
              <p:cNvPr id="9294" name="Picture 63" descr="grey inner shadow circle"/>
              <p:cNvPicPr>
                <a:picLocks noChangeAspect="1" noChangeArrowheads="1"/>
              </p:cNvPicPr>
              <p:nvPr/>
            </p:nvPicPr>
            <p:blipFill>
              <a:blip r:embed="rId7">
                <a:lum bright="100000"/>
              </a:blip>
              <a:srcRect/>
              <a:stretch>
                <a:fillRect/>
              </a:stretch>
            </p:blipFill>
            <p:spPr bwMode="auto">
              <a:xfrm>
                <a:off x="436" y="1493"/>
                <a:ext cx="518" cy="516"/>
              </a:xfrm>
              <a:prstGeom prst="rect">
                <a:avLst/>
              </a:prstGeom>
              <a:noFill/>
              <a:ln w="9525">
                <a:noFill/>
                <a:miter lim="800000"/>
                <a:headEnd/>
                <a:tailEnd/>
              </a:ln>
            </p:spPr>
          </p:pic>
          <p:pic>
            <p:nvPicPr>
              <p:cNvPr id="9295" name="Picture 64" descr="grey inner shadow circle"/>
              <p:cNvPicPr>
                <a:picLocks noChangeAspect="1" noChangeArrowheads="1"/>
              </p:cNvPicPr>
              <p:nvPr/>
            </p:nvPicPr>
            <p:blipFill>
              <a:blip r:embed="rId7">
                <a:lum bright="100000"/>
              </a:blip>
              <a:srcRect/>
              <a:stretch>
                <a:fillRect/>
              </a:stretch>
            </p:blipFill>
            <p:spPr bwMode="auto">
              <a:xfrm>
                <a:off x="28" y="2323"/>
                <a:ext cx="518" cy="516"/>
              </a:xfrm>
              <a:prstGeom prst="rect">
                <a:avLst/>
              </a:prstGeom>
              <a:noFill/>
              <a:ln w="9525">
                <a:noFill/>
                <a:miter lim="800000"/>
                <a:headEnd/>
                <a:tailEnd/>
              </a:ln>
            </p:spPr>
          </p:pic>
          <p:pic>
            <p:nvPicPr>
              <p:cNvPr id="9296" name="Picture 65" descr="grey inner shadow circle"/>
              <p:cNvPicPr>
                <a:picLocks noChangeAspect="1" noChangeArrowheads="1"/>
              </p:cNvPicPr>
              <p:nvPr/>
            </p:nvPicPr>
            <p:blipFill>
              <a:blip r:embed="rId7">
                <a:lum bright="100000"/>
              </a:blip>
              <a:srcRect/>
              <a:stretch>
                <a:fillRect/>
              </a:stretch>
            </p:blipFill>
            <p:spPr bwMode="auto">
              <a:xfrm>
                <a:off x="844" y="2323"/>
                <a:ext cx="518" cy="516"/>
              </a:xfrm>
              <a:prstGeom prst="rect">
                <a:avLst/>
              </a:prstGeom>
              <a:noFill/>
              <a:ln w="9525">
                <a:noFill/>
                <a:miter lim="800000"/>
                <a:headEnd/>
                <a:tailEnd/>
              </a:ln>
            </p:spPr>
          </p:pic>
          <p:grpSp>
            <p:nvGrpSpPr>
              <p:cNvPr id="13" name="Group 66"/>
              <p:cNvGrpSpPr>
                <a:grpSpLocks/>
              </p:cNvGrpSpPr>
              <p:nvPr/>
            </p:nvGrpSpPr>
            <p:grpSpPr bwMode="auto">
              <a:xfrm>
                <a:off x="473" y="1527"/>
                <a:ext cx="446" cy="446"/>
                <a:chOff x="473" y="1314"/>
                <a:chExt cx="446" cy="446"/>
              </a:xfrm>
            </p:grpSpPr>
            <p:sp>
              <p:nvSpPr>
                <p:cNvPr id="678979" name="Oval 67"/>
                <p:cNvSpPr>
                  <a:spLocks noChangeArrowheads="1"/>
                </p:cNvSpPr>
                <p:nvPr/>
              </p:nvSpPr>
              <p:spPr bwMode="auto">
                <a:xfrm>
                  <a:off x="475" y="1314"/>
                  <a:ext cx="446" cy="446"/>
                </a:xfrm>
                <a:prstGeom prst="ellipse">
                  <a:avLst/>
                </a:prstGeom>
                <a:gradFill rotWithShape="1">
                  <a:gsLst>
                    <a:gs pos="0">
                      <a:schemeClr val="hlink">
                        <a:alpha val="50000"/>
                      </a:schemeClr>
                    </a:gs>
                    <a:gs pos="100000">
                      <a:schemeClr val="hlink">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8980" name="Oval 68"/>
                <p:cNvSpPr>
                  <a:spLocks noChangeArrowheads="1"/>
                </p:cNvSpPr>
                <p:nvPr/>
              </p:nvSpPr>
              <p:spPr bwMode="auto">
                <a:xfrm>
                  <a:off x="494"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nvGrpSpPr>
              <p:cNvPr id="14" name="Group 69"/>
              <p:cNvGrpSpPr>
                <a:grpSpLocks/>
              </p:cNvGrpSpPr>
              <p:nvPr/>
            </p:nvGrpSpPr>
            <p:grpSpPr bwMode="auto">
              <a:xfrm>
                <a:off x="473" y="2039"/>
                <a:ext cx="446" cy="446"/>
                <a:chOff x="473" y="1314"/>
                <a:chExt cx="446" cy="446"/>
              </a:xfrm>
            </p:grpSpPr>
            <p:sp>
              <p:nvSpPr>
                <p:cNvPr id="678982" name="Oval 70"/>
                <p:cNvSpPr>
                  <a:spLocks noChangeArrowheads="1"/>
                </p:cNvSpPr>
                <p:nvPr/>
              </p:nvSpPr>
              <p:spPr bwMode="auto">
                <a:xfrm>
                  <a:off x="475" y="1312"/>
                  <a:ext cx="446" cy="449"/>
                </a:xfrm>
                <a:prstGeom prst="ellipse">
                  <a:avLst/>
                </a:prstGeom>
                <a:gradFill rotWithShape="1">
                  <a:gsLst>
                    <a:gs pos="0">
                      <a:schemeClr val="hlink">
                        <a:alpha val="50000"/>
                      </a:schemeClr>
                    </a:gs>
                    <a:gs pos="100000">
                      <a:schemeClr val="hlink">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8983" name="Oval 71"/>
                <p:cNvSpPr>
                  <a:spLocks noChangeArrowheads="1"/>
                </p:cNvSpPr>
                <p:nvPr/>
              </p:nvSpPr>
              <p:spPr bwMode="auto">
                <a:xfrm>
                  <a:off x="494" y="1334"/>
                  <a:ext cx="405"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nvGrpSpPr>
              <p:cNvPr id="15" name="Group 72"/>
              <p:cNvGrpSpPr>
                <a:grpSpLocks/>
              </p:cNvGrpSpPr>
              <p:nvPr/>
            </p:nvGrpSpPr>
            <p:grpSpPr bwMode="auto">
              <a:xfrm>
                <a:off x="65" y="2357"/>
                <a:ext cx="446" cy="446"/>
                <a:chOff x="473" y="1314"/>
                <a:chExt cx="446" cy="446"/>
              </a:xfrm>
            </p:grpSpPr>
            <p:sp>
              <p:nvSpPr>
                <p:cNvPr id="678985" name="Oval 73"/>
                <p:cNvSpPr>
                  <a:spLocks noChangeArrowheads="1"/>
                </p:cNvSpPr>
                <p:nvPr/>
              </p:nvSpPr>
              <p:spPr bwMode="auto">
                <a:xfrm>
                  <a:off x="473" y="1316"/>
                  <a:ext cx="446" cy="446"/>
                </a:xfrm>
                <a:prstGeom prst="ellipse">
                  <a:avLst/>
                </a:prstGeom>
                <a:gradFill rotWithShape="1">
                  <a:gsLst>
                    <a:gs pos="0">
                      <a:schemeClr val="hlink">
                        <a:alpha val="50000"/>
                      </a:schemeClr>
                    </a:gs>
                    <a:gs pos="100000">
                      <a:schemeClr val="hlink">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8986" name="Oval 74"/>
                <p:cNvSpPr>
                  <a:spLocks noChangeArrowheads="1"/>
                </p:cNvSpPr>
                <p:nvPr/>
              </p:nvSpPr>
              <p:spPr bwMode="auto">
                <a:xfrm>
                  <a:off x="494"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nvGrpSpPr>
              <p:cNvPr id="16" name="Group 75"/>
              <p:cNvGrpSpPr>
                <a:grpSpLocks/>
              </p:cNvGrpSpPr>
              <p:nvPr/>
            </p:nvGrpSpPr>
            <p:grpSpPr bwMode="auto">
              <a:xfrm>
                <a:off x="879" y="2357"/>
                <a:ext cx="446" cy="446"/>
                <a:chOff x="473" y="1314"/>
                <a:chExt cx="446" cy="446"/>
              </a:xfrm>
            </p:grpSpPr>
            <p:sp>
              <p:nvSpPr>
                <p:cNvPr id="678988" name="Oval 76"/>
                <p:cNvSpPr>
                  <a:spLocks noChangeArrowheads="1"/>
                </p:cNvSpPr>
                <p:nvPr/>
              </p:nvSpPr>
              <p:spPr bwMode="auto">
                <a:xfrm>
                  <a:off x="473" y="1316"/>
                  <a:ext cx="446" cy="446"/>
                </a:xfrm>
                <a:prstGeom prst="ellipse">
                  <a:avLst/>
                </a:prstGeom>
                <a:gradFill rotWithShape="1">
                  <a:gsLst>
                    <a:gs pos="0">
                      <a:schemeClr val="hlink">
                        <a:alpha val="50000"/>
                      </a:schemeClr>
                    </a:gs>
                    <a:gs pos="100000">
                      <a:schemeClr val="hlink">
                        <a:gamma/>
                        <a:tint val="72941"/>
                        <a:invGamma/>
                        <a:alpha val="30000"/>
                      </a:schemeClr>
                    </a:gs>
                  </a:gsLst>
                  <a:lin ang="2700000" scaled="1"/>
                </a:gradFill>
                <a:ln w="12700" algn="ctr">
                  <a:solidFill>
                    <a:srgbClr val="FFFF99">
                      <a:alpha val="50000"/>
                    </a:srgbClr>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sp>
              <p:nvSpPr>
                <p:cNvPr id="678989" name="Oval 77"/>
                <p:cNvSpPr>
                  <a:spLocks noChangeArrowheads="1"/>
                </p:cNvSpPr>
                <p:nvPr/>
              </p:nvSpPr>
              <p:spPr bwMode="auto">
                <a:xfrm>
                  <a:off x="493"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vert="horz" wrap="none" lIns="91440" tIns="45720" rIns="91440" bIns="45720" numCol="1" anchor="ctr" anchorCtr="0" compatLnSpc="1">
                  <a:prstTxWarp prst="textNoShape">
                    <a:avLst/>
                  </a:prstTxWarp>
                </a:bodyPr>
                <a:lstStyle/>
                <a:p>
                  <a:pPr algn="l" defTabSz="912813" rtl="0" fontAlgn="base">
                    <a:spcBef>
                      <a:spcPct val="0"/>
                    </a:spcBef>
                    <a:spcAft>
                      <a:spcPct val="0"/>
                    </a:spcAft>
                    <a:defRPr/>
                  </a:pPr>
                  <a:endParaRPr lang="en-US" kern="1200">
                    <a:solidFill>
                      <a:srgbClr val="FFFFFF"/>
                    </a:solidFill>
                    <a:latin typeface="Arial" pitchFamily="34" charset="0"/>
                    <a:ea typeface="+mn-ea"/>
                    <a:cs typeface="Arial" pitchFamily="34" charset="0"/>
                  </a:endParaRPr>
                </a:p>
              </p:txBody>
            </p:sp>
          </p:grpSp>
        </p:grpSp>
        <p:pic>
          <p:nvPicPr>
            <p:cNvPr id="9289" name="Picture 78" descr="XP icon my computer"/>
            <p:cNvPicPr>
              <a:picLocks noChangeAspect="1" noChangeArrowheads="1"/>
            </p:cNvPicPr>
            <p:nvPr/>
          </p:nvPicPr>
          <p:blipFill>
            <a:blip r:embed="rId8"/>
            <a:srcRect/>
            <a:stretch>
              <a:fillRect/>
            </a:stretch>
          </p:blipFill>
          <p:spPr bwMode="auto">
            <a:xfrm>
              <a:off x="1709" y="2694"/>
              <a:ext cx="209" cy="209"/>
            </a:xfrm>
            <a:prstGeom prst="rect">
              <a:avLst/>
            </a:prstGeom>
            <a:noFill/>
            <a:ln w="9525">
              <a:noFill/>
              <a:miter lim="800000"/>
              <a:headEnd/>
              <a:tailEnd/>
            </a:ln>
          </p:spPr>
        </p:pic>
        <p:pic>
          <p:nvPicPr>
            <p:cNvPr id="9290" name="Picture 79" descr="XP icon my computer"/>
            <p:cNvPicPr>
              <a:picLocks noChangeAspect="1" noChangeArrowheads="1"/>
            </p:cNvPicPr>
            <p:nvPr/>
          </p:nvPicPr>
          <p:blipFill>
            <a:blip r:embed="rId8"/>
            <a:srcRect/>
            <a:stretch>
              <a:fillRect/>
            </a:stretch>
          </p:blipFill>
          <p:spPr bwMode="auto">
            <a:xfrm>
              <a:off x="1099" y="2694"/>
              <a:ext cx="209" cy="209"/>
            </a:xfrm>
            <a:prstGeom prst="rect">
              <a:avLst/>
            </a:prstGeom>
            <a:noFill/>
            <a:ln w="9525">
              <a:noFill/>
              <a:miter lim="800000"/>
              <a:headEnd/>
              <a:tailEnd/>
            </a:ln>
          </p:spPr>
        </p:pic>
        <p:pic>
          <p:nvPicPr>
            <p:cNvPr id="9291" name="Picture 80" descr="XP icon my computer"/>
            <p:cNvPicPr>
              <a:picLocks noChangeAspect="1" noChangeArrowheads="1"/>
            </p:cNvPicPr>
            <p:nvPr/>
          </p:nvPicPr>
          <p:blipFill>
            <a:blip r:embed="rId8"/>
            <a:srcRect/>
            <a:stretch>
              <a:fillRect/>
            </a:stretch>
          </p:blipFill>
          <p:spPr bwMode="auto">
            <a:xfrm>
              <a:off x="1406" y="2080"/>
              <a:ext cx="209" cy="209"/>
            </a:xfrm>
            <a:prstGeom prst="rect">
              <a:avLst/>
            </a:prstGeom>
            <a:noFill/>
            <a:ln w="9525">
              <a:noFill/>
              <a:miter lim="800000"/>
              <a:headEnd/>
              <a:tailEnd/>
            </a:ln>
          </p:spPr>
        </p:pic>
        <p:pic>
          <p:nvPicPr>
            <p:cNvPr id="9292" name="Picture 81" descr="XP_Man"/>
            <p:cNvPicPr>
              <a:picLocks noChangeAspect="1" noChangeArrowheads="1"/>
            </p:cNvPicPr>
            <p:nvPr/>
          </p:nvPicPr>
          <p:blipFill>
            <a:blip r:embed="rId9"/>
            <a:srcRect/>
            <a:stretch>
              <a:fillRect/>
            </a:stretch>
          </p:blipFill>
          <p:spPr bwMode="auto">
            <a:xfrm>
              <a:off x="1405" y="2435"/>
              <a:ext cx="189" cy="252"/>
            </a:xfrm>
            <a:prstGeom prst="rect">
              <a:avLst/>
            </a:prstGeom>
            <a:noFill/>
            <a:ln w="9525">
              <a:noFill/>
              <a:miter lim="800000"/>
              <a:headEnd/>
              <a:tailEnd/>
            </a:ln>
          </p:spPr>
        </p:pic>
      </p:grpSp>
      <p:sp>
        <p:nvSpPr>
          <p:cNvPr id="679040" name="Rectangle 128"/>
          <p:cNvSpPr>
            <a:spLocks noChangeArrowheads="1"/>
          </p:cNvSpPr>
          <p:nvPr/>
        </p:nvSpPr>
        <p:spPr bwMode="auto">
          <a:xfrm>
            <a:off x="2419109" y="3227388"/>
            <a:ext cx="2141315" cy="584519"/>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spAutoFit/>
          </a:bodyPr>
          <a:lstStyle/>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Managed IT </a:t>
            </a:r>
          </a:p>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smtClean="0">
                <a:solidFill>
                  <a:srgbClr val="FFFFFF"/>
                </a:solidFill>
                <a:effectLst>
                  <a:outerShdw blurRad="38100" dist="38100" dir="2700000" algn="tl">
                    <a:srgbClr val="000000"/>
                  </a:outerShdw>
                </a:effectLst>
                <a:latin typeface="Segoe Semibold" pitchFamily="34" charset="0"/>
                <a:ea typeface="+mn-ea"/>
                <a:cs typeface="Arial" pitchFamily="34" charset="0"/>
              </a:rPr>
              <a:t>infrastructure  with limited automation</a:t>
            </a:r>
            <a:endPar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endParaRPr>
          </a:p>
        </p:txBody>
      </p:sp>
      <p:sp>
        <p:nvSpPr>
          <p:cNvPr id="679041" name="Rectangle 129"/>
          <p:cNvSpPr>
            <a:spLocks noChangeArrowheads="1"/>
          </p:cNvSpPr>
          <p:nvPr/>
        </p:nvSpPr>
        <p:spPr bwMode="auto">
          <a:xfrm>
            <a:off x="4595150" y="3227388"/>
            <a:ext cx="2106592" cy="767646"/>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spAutoFit/>
          </a:bodyPr>
          <a:lstStyle/>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Managed and </a:t>
            </a:r>
          </a:p>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consolidated IT</a:t>
            </a:r>
          </a:p>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 </a:t>
            </a:r>
            <a:r>
              <a:rPr lang="en-US" sz="1400" dirty="0" smtClean="0">
                <a:solidFill>
                  <a:srgbClr val="FFFFFF"/>
                </a:solidFill>
                <a:effectLst>
                  <a:outerShdw blurRad="38100" dist="38100" dir="2700000" algn="tl">
                    <a:srgbClr val="000000"/>
                  </a:outerShdw>
                </a:effectLst>
                <a:latin typeface="Segoe Semibold" pitchFamily="34" charset="0"/>
                <a:cs typeface="Arial" pitchFamily="34" charset="0"/>
              </a:rPr>
              <a:t>i</a:t>
            </a:r>
            <a:r>
              <a:rPr lang="en-US" sz="1400" kern="1200" dirty="0" smtClean="0">
                <a:solidFill>
                  <a:srgbClr val="FFFFFF"/>
                </a:solidFill>
                <a:effectLst>
                  <a:outerShdw blurRad="38100" dist="38100" dir="2700000" algn="tl">
                    <a:srgbClr val="000000"/>
                  </a:outerShdw>
                </a:effectLst>
                <a:latin typeface="Segoe Semibold" pitchFamily="34" charset="0"/>
                <a:ea typeface="+mn-ea"/>
                <a:cs typeface="Arial" pitchFamily="34" charset="0"/>
              </a:rPr>
              <a:t>nfrastructure with maximum automation</a:t>
            </a:r>
            <a:endPar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endParaRPr>
          </a:p>
        </p:txBody>
      </p:sp>
      <p:sp>
        <p:nvSpPr>
          <p:cNvPr id="679042" name="Rectangle 130"/>
          <p:cNvSpPr>
            <a:spLocks noChangeArrowheads="1"/>
          </p:cNvSpPr>
          <p:nvPr/>
        </p:nvSpPr>
        <p:spPr bwMode="auto">
          <a:xfrm>
            <a:off x="6736466" y="3227388"/>
            <a:ext cx="2176040" cy="98309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spAutoFit/>
          </a:bodyPr>
          <a:lstStyle/>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Fully automated </a:t>
            </a:r>
          </a:p>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management, </a:t>
            </a:r>
          </a:p>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dynamic resource </a:t>
            </a:r>
          </a:p>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smtClean="0">
                <a:solidFill>
                  <a:srgbClr val="FFFFFF"/>
                </a:solidFill>
                <a:effectLst>
                  <a:outerShdw blurRad="38100" dist="38100" dir="2700000" algn="tl">
                    <a:srgbClr val="000000"/>
                  </a:outerShdw>
                </a:effectLst>
                <a:latin typeface="Segoe Semibold" pitchFamily="34" charset="0"/>
                <a:ea typeface="+mn-ea"/>
                <a:cs typeface="Arial" pitchFamily="34" charset="0"/>
              </a:rPr>
              <a:t>usage, </a:t>
            </a: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business </a:t>
            </a:r>
          </a:p>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linked SLA’s</a:t>
            </a:r>
          </a:p>
        </p:txBody>
      </p:sp>
      <p:sp>
        <p:nvSpPr>
          <p:cNvPr id="679039" name="Rectangle 127"/>
          <p:cNvSpPr>
            <a:spLocks noChangeArrowheads="1"/>
          </p:cNvSpPr>
          <p:nvPr/>
        </p:nvSpPr>
        <p:spPr bwMode="auto">
          <a:xfrm>
            <a:off x="277793" y="3227388"/>
            <a:ext cx="2118166" cy="433708"/>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Uncoordinated, manual</a:t>
            </a:r>
          </a:p>
          <a:p>
            <a:pPr algn="ctr" defTabSz="912813" rtl="0" fontAlgn="base">
              <a:lnSpc>
                <a:spcPct val="70000"/>
              </a:lnSpc>
              <a:spcBef>
                <a:spcPct val="15000"/>
              </a:spcBef>
              <a:spcAft>
                <a:spcPct val="0"/>
              </a:spcAft>
              <a:buClr>
                <a:srgbClr val="DBB7FF"/>
              </a:buClr>
              <a:buSzPct val="95000"/>
              <a:buFont typeface="Wingdings" pitchFamily="2" charset="2"/>
              <a:buNone/>
              <a:defRPr/>
            </a:pPr>
            <a:r>
              <a:rPr lang="en-US" sz="1400" kern="1200" dirty="0">
                <a:solidFill>
                  <a:srgbClr val="FFFFFF"/>
                </a:solidFill>
                <a:effectLst>
                  <a:outerShdw blurRad="38100" dist="38100" dir="2700000" algn="tl">
                    <a:srgbClr val="000000"/>
                  </a:outerShdw>
                </a:effectLst>
                <a:latin typeface="Segoe Semibold" pitchFamily="34" charset="0"/>
                <a:ea typeface="+mn-ea"/>
                <a:cs typeface="Arial" pitchFamily="34" charset="0"/>
              </a:rPr>
              <a:t>infrastructure </a:t>
            </a:r>
          </a:p>
        </p:txBody>
      </p:sp>
      <p:sp>
        <p:nvSpPr>
          <p:cNvPr id="117" name="Text Placeholder 2"/>
          <p:cNvSpPr txBox="1">
            <a:spLocks/>
          </p:cNvSpPr>
          <p:nvPr/>
        </p:nvSpPr>
        <p:spPr>
          <a:xfrm>
            <a:off x="382773" y="5326660"/>
            <a:ext cx="1967024" cy="289053"/>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1600" b="1" kern="0" dirty="0" smtClean="0">
                <a:ln w="18415" cmpd="sng">
                  <a:noFill/>
                  <a:prstDash val="solid"/>
                </a:ln>
                <a:solidFill>
                  <a:schemeClr val="bg1"/>
                </a:solidFill>
                <a:effectLst>
                  <a:outerShdw blurRad="38100" dist="38100" dir="2700000" algn="tl">
                    <a:srgbClr val="000000">
                      <a:alpha val="43137"/>
                    </a:srgbClr>
                  </a:outerShdw>
                </a:effectLst>
              </a:rPr>
              <a:t>Cost Center</a:t>
            </a:r>
            <a:endParaRPr kumimoji="0" lang="en-US" sz="1600" b="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18" name="Text Placeholder 2"/>
          <p:cNvSpPr txBox="1">
            <a:spLocks/>
          </p:cNvSpPr>
          <p:nvPr/>
        </p:nvSpPr>
        <p:spPr>
          <a:xfrm>
            <a:off x="2512829" y="5245144"/>
            <a:ext cx="1967024" cy="486030"/>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1600" b="1" kern="0" dirty="0" smtClean="0">
                <a:ln w="18415" cmpd="sng">
                  <a:noFill/>
                  <a:prstDash val="solid"/>
                </a:ln>
                <a:solidFill>
                  <a:schemeClr val="bg1"/>
                </a:solidFill>
                <a:effectLst>
                  <a:outerShdw blurRad="38100" dist="38100" dir="2700000" algn="tl">
                    <a:srgbClr val="000000">
                      <a:alpha val="43137"/>
                    </a:srgbClr>
                  </a:outerShdw>
                </a:effectLst>
              </a:rPr>
              <a:t>More Efficient Cost Center</a:t>
            </a:r>
            <a:endParaRPr kumimoji="0" lang="en-US" sz="1600" b="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20" name="Text Placeholder 2"/>
          <p:cNvSpPr txBox="1">
            <a:spLocks/>
          </p:cNvSpPr>
          <p:nvPr/>
        </p:nvSpPr>
        <p:spPr>
          <a:xfrm>
            <a:off x="4476307" y="5351470"/>
            <a:ext cx="2402958" cy="289053"/>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1600" b="1" kern="0" dirty="0" smtClean="0">
                <a:ln w="18415" cmpd="sng">
                  <a:noFill/>
                  <a:prstDash val="solid"/>
                </a:ln>
                <a:solidFill>
                  <a:schemeClr val="bg1"/>
                </a:solidFill>
                <a:effectLst>
                  <a:outerShdw blurRad="38100" dist="38100" dir="2700000" algn="tl">
                    <a:srgbClr val="000000">
                      <a:alpha val="43137"/>
                    </a:srgbClr>
                  </a:outerShdw>
                </a:effectLst>
              </a:rPr>
              <a:t>Business Enabler</a:t>
            </a:r>
            <a:endParaRPr kumimoji="0" lang="en-US" sz="1600" b="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22" name="Text Placeholder 2"/>
          <p:cNvSpPr txBox="1">
            <a:spLocks/>
          </p:cNvSpPr>
          <p:nvPr/>
        </p:nvSpPr>
        <p:spPr>
          <a:xfrm>
            <a:off x="6787117" y="5308940"/>
            <a:ext cx="1967024" cy="289053"/>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1600" b="1" kern="0" dirty="0" smtClean="0">
                <a:ln w="18415" cmpd="sng">
                  <a:noFill/>
                  <a:prstDash val="solid"/>
                </a:ln>
                <a:solidFill>
                  <a:schemeClr val="bg1"/>
                </a:solidFill>
                <a:effectLst>
                  <a:outerShdw blurRad="38100" dist="38100" dir="2700000" algn="tl">
                    <a:srgbClr val="000000">
                      <a:alpha val="43137"/>
                    </a:srgbClr>
                  </a:outerShdw>
                </a:effectLst>
              </a:rPr>
              <a:t>Strategic Asset</a:t>
            </a:r>
            <a:endParaRPr kumimoji="0" lang="en-US" sz="1600" b="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35" name="Text Placeholder 2"/>
          <p:cNvSpPr txBox="1">
            <a:spLocks/>
          </p:cNvSpPr>
          <p:nvPr/>
        </p:nvSpPr>
        <p:spPr>
          <a:xfrm>
            <a:off x="1626782" y="5943349"/>
            <a:ext cx="6273208" cy="338939"/>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000" b="1" i="1" kern="0" dirty="0" smtClean="0">
                <a:ln w="18415" cmpd="sng">
                  <a:noFill/>
                  <a:prstDash val="solid"/>
                </a:ln>
                <a:solidFill>
                  <a:schemeClr val="bg1"/>
                </a:solidFill>
                <a:effectLst>
                  <a:outerShdw blurRad="38100" dist="38100" dir="2700000" algn="tl">
                    <a:srgbClr val="000000">
                      <a:alpha val="43137"/>
                    </a:srgbClr>
                  </a:outerShdw>
                </a:effectLst>
              </a:rPr>
              <a:t>Manage Complexity and Achieve Agility</a:t>
            </a:r>
            <a:endParaRPr kumimoji="0" lang="en-US" sz="20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grpSp>
        <p:nvGrpSpPr>
          <p:cNvPr id="113" name="Group 112"/>
          <p:cNvGrpSpPr/>
          <p:nvPr/>
        </p:nvGrpSpPr>
        <p:grpSpPr>
          <a:xfrm>
            <a:off x="-162045" y="4247909"/>
            <a:ext cx="9074551" cy="1608882"/>
            <a:chOff x="-162045" y="4247909"/>
            <a:chExt cx="9074551" cy="1608882"/>
          </a:xfrm>
        </p:grpSpPr>
        <p:pic>
          <p:nvPicPr>
            <p:cNvPr id="96261" name="Picture 5" descr="C:\Program Files\Microsoft Resource DVD Artwork\DVD_ART\Artwork_Imagery\Shapes and Graphics\Arrows - arrow\Straight\floating yellow arrow.png"/>
            <p:cNvPicPr>
              <a:picLocks noChangeAspect="1" noChangeArrowheads="1"/>
            </p:cNvPicPr>
            <p:nvPr/>
          </p:nvPicPr>
          <p:blipFill>
            <a:blip r:embed="rId10"/>
            <a:srcRect/>
            <a:stretch>
              <a:fillRect/>
            </a:stretch>
          </p:blipFill>
          <p:spPr bwMode="auto">
            <a:xfrm>
              <a:off x="-162045" y="4247909"/>
              <a:ext cx="9074551" cy="1608882"/>
            </a:xfrm>
            <a:prstGeom prst="rect">
              <a:avLst/>
            </a:prstGeom>
            <a:noFill/>
          </p:spPr>
        </p:pic>
        <p:sp>
          <p:nvSpPr>
            <p:cNvPr id="136" name="Text Placeholder 2"/>
            <p:cNvSpPr txBox="1">
              <a:spLocks/>
            </p:cNvSpPr>
            <p:nvPr/>
          </p:nvSpPr>
          <p:spPr>
            <a:xfrm>
              <a:off x="1779182" y="4580458"/>
              <a:ext cx="6273208" cy="438518"/>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800" b="1" i="1" kern="0" dirty="0" smtClean="0">
                  <a:ln w="18415" cmpd="sng">
                    <a:noFill/>
                    <a:prstDash val="solid"/>
                  </a:ln>
                  <a:solidFill>
                    <a:schemeClr val="bg1"/>
                  </a:solidFill>
                  <a:effectLst>
                    <a:outerShdw blurRad="38100" dist="38100" dir="2700000" algn="tl">
                      <a:srgbClr val="000000">
                        <a:alpha val="43137"/>
                      </a:srgbClr>
                    </a:outerShdw>
                  </a:effectLst>
                </a:rPr>
                <a:t>Dynamic IT</a:t>
              </a:r>
              <a:endParaRPr kumimoji="0" lang="en-US" sz="28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grpSp>
      <p:pic>
        <p:nvPicPr>
          <p:cNvPr id="9228" name="Picture 82" descr="slide-05-arrow"/>
          <p:cNvPicPr>
            <a:picLocks noChangeAspect="1" noChangeArrowheads="1"/>
          </p:cNvPicPr>
          <p:nvPr/>
        </p:nvPicPr>
        <p:blipFill>
          <a:blip r:embed="rId11"/>
          <a:srcRect/>
          <a:stretch>
            <a:fillRect/>
          </a:stretch>
        </p:blipFill>
        <p:spPr bwMode="auto">
          <a:xfrm>
            <a:off x="5944005" y="1915578"/>
            <a:ext cx="1685925" cy="609600"/>
          </a:xfrm>
          <a:prstGeom prst="rect">
            <a:avLst/>
          </a:prstGeom>
          <a:noFill/>
          <a:ln w="9525">
            <a:noFill/>
            <a:miter lim="800000"/>
            <a:headEnd/>
            <a:tailEnd/>
          </a:ln>
        </p:spPr>
      </p:pic>
      <p:pic>
        <p:nvPicPr>
          <p:cNvPr id="9230" name="Picture 125" descr="slide-05-arrow"/>
          <p:cNvPicPr>
            <a:picLocks noChangeAspect="1" noChangeArrowheads="1"/>
          </p:cNvPicPr>
          <p:nvPr/>
        </p:nvPicPr>
        <p:blipFill>
          <a:blip r:embed="rId11"/>
          <a:srcRect/>
          <a:stretch>
            <a:fillRect/>
          </a:stretch>
        </p:blipFill>
        <p:spPr bwMode="auto">
          <a:xfrm>
            <a:off x="1524673" y="1915578"/>
            <a:ext cx="1685925" cy="609600"/>
          </a:xfrm>
          <a:prstGeom prst="rect">
            <a:avLst/>
          </a:prstGeom>
          <a:noFill/>
          <a:ln w="9525">
            <a:noFill/>
            <a:miter lim="800000"/>
            <a:headEnd/>
            <a:tailEnd/>
          </a:ln>
        </p:spPr>
      </p:pic>
      <p:pic>
        <p:nvPicPr>
          <p:cNvPr id="9231" name="Picture 126" descr="slide-05-arrow"/>
          <p:cNvPicPr>
            <a:picLocks noChangeAspect="1" noChangeArrowheads="1"/>
          </p:cNvPicPr>
          <p:nvPr/>
        </p:nvPicPr>
        <p:blipFill>
          <a:blip r:embed="rId11"/>
          <a:srcRect/>
          <a:stretch>
            <a:fillRect/>
          </a:stretch>
        </p:blipFill>
        <p:spPr bwMode="auto">
          <a:xfrm>
            <a:off x="3525209" y="1915578"/>
            <a:ext cx="1685925" cy="609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0-#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13"/>
          <p:cNvSpPr>
            <a:spLocks/>
          </p:cNvSpPr>
          <p:nvPr/>
        </p:nvSpPr>
        <p:spPr bwMode="auto">
          <a:xfrm>
            <a:off x="0" y="863289"/>
            <a:ext cx="9144000" cy="4487863"/>
          </a:xfrm>
          <a:custGeom>
            <a:avLst/>
            <a:gdLst/>
            <a:ahLst/>
            <a:cxnLst>
              <a:cxn ang="0">
                <a:pos x="0" y="0"/>
              </a:cxn>
              <a:cxn ang="0">
                <a:pos x="0" y="3816"/>
              </a:cxn>
              <a:cxn ang="0">
                <a:pos x="2871" y="2832"/>
              </a:cxn>
              <a:cxn ang="0">
                <a:pos x="5760" y="3816"/>
              </a:cxn>
              <a:cxn ang="0">
                <a:pos x="5760" y="0"/>
              </a:cxn>
              <a:cxn ang="0">
                <a:pos x="2871" y="993"/>
              </a:cxn>
              <a:cxn ang="0">
                <a:pos x="0" y="0"/>
              </a:cxn>
            </a:cxnLst>
            <a:rect l="0" t="0" r="r" b="b"/>
            <a:pathLst>
              <a:path w="5760" h="3816">
                <a:moveTo>
                  <a:pt x="0" y="0"/>
                </a:moveTo>
                <a:cubicBezTo>
                  <a:pt x="0" y="3816"/>
                  <a:pt x="0" y="3816"/>
                  <a:pt x="0" y="3816"/>
                </a:cubicBezTo>
                <a:cubicBezTo>
                  <a:pt x="0" y="3816"/>
                  <a:pt x="1032" y="2832"/>
                  <a:pt x="2871" y="2832"/>
                </a:cubicBezTo>
                <a:cubicBezTo>
                  <a:pt x="4640" y="2832"/>
                  <a:pt x="5760" y="3816"/>
                  <a:pt x="5760" y="3816"/>
                </a:cubicBezTo>
                <a:cubicBezTo>
                  <a:pt x="5760" y="0"/>
                  <a:pt x="5760" y="0"/>
                  <a:pt x="5760" y="0"/>
                </a:cubicBezTo>
                <a:cubicBezTo>
                  <a:pt x="5760" y="0"/>
                  <a:pt x="4760" y="993"/>
                  <a:pt x="2871" y="993"/>
                </a:cubicBezTo>
                <a:cubicBezTo>
                  <a:pt x="1104" y="993"/>
                  <a:pt x="0" y="0"/>
                  <a:pt x="0" y="0"/>
                </a:cubicBezTo>
                <a:close/>
              </a:path>
            </a:pathLst>
          </a:custGeom>
          <a:gradFill flip="none" rotWithShape="1">
            <a:gsLst>
              <a:gs pos="0">
                <a:srgbClr val="FFFFFF"/>
              </a:gs>
              <a:gs pos="18000">
                <a:srgbClr val="FFFFFF">
                  <a:alpha val="25000"/>
                </a:srgbClr>
              </a:gs>
              <a:gs pos="54000">
                <a:srgbClr val="000000">
                  <a:alpha val="56863"/>
                </a:srgbClr>
              </a:gs>
              <a:gs pos="87000">
                <a:srgbClr val="000000">
                  <a:alpha val="21000"/>
                </a:srgbClr>
              </a:gs>
              <a:gs pos="100000">
                <a:srgbClr val="FFFFFF">
                  <a:alpha val="31000"/>
                </a:srgbClr>
              </a:gs>
            </a:gsLst>
            <a:lin ang="16200000" scaled="1"/>
            <a:tileRect/>
          </a:gradFill>
          <a:ln w="34925" cmpd="sng">
            <a:solidFill>
              <a:srgbClr val="FFFFFF">
                <a:alpha val="2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dirty="0" smtClean="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63" name="Rectangle 62"/>
          <p:cNvSpPr/>
          <p:nvPr/>
        </p:nvSpPr>
        <p:spPr>
          <a:xfrm rot="10800000">
            <a:off x="6562846" y="3225617"/>
            <a:ext cx="2581154" cy="876781"/>
          </a:xfrm>
          <a:prstGeom prst="rect">
            <a:avLst/>
          </a:prstGeom>
          <a:gradFill flip="none" rotWithShape="1">
            <a:gsLst>
              <a:gs pos="0">
                <a:schemeClr val="tx1">
                  <a:lumMod val="65000"/>
                  <a:lumOff val="35000"/>
                </a:schemeClr>
              </a:gs>
              <a:gs pos="46000">
                <a:schemeClr val="tx1">
                  <a:lumMod val="50000"/>
                  <a:lumOff val="50000"/>
                  <a:alpha val="43000"/>
                </a:schemeClr>
              </a:gs>
              <a:gs pos="100000">
                <a:srgbClr val="FFFFFF">
                  <a:alpha val="0"/>
                </a:srgbClr>
              </a:gs>
            </a:gsLst>
            <a:lin ang="0" scaled="1"/>
            <a:tileRect/>
          </a:gradFill>
          <a:ln w="19050" cap="flat" cmpd="thickThin" algn="ctr">
            <a:noFill/>
            <a:prstDash val="solid"/>
          </a:ln>
          <a:effectLst/>
        </p:spPr>
      </p:sp>
      <p:sp>
        <p:nvSpPr>
          <p:cNvPr id="64" name="Rectangle 63"/>
          <p:cNvSpPr/>
          <p:nvPr/>
        </p:nvSpPr>
        <p:spPr>
          <a:xfrm rot="10800000">
            <a:off x="6562846" y="2100944"/>
            <a:ext cx="2581154" cy="876781"/>
          </a:xfrm>
          <a:prstGeom prst="rect">
            <a:avLst/>
          </a:prstGeom>
          <a:gradFill flip="none" rotWithShape="1">
            <a:gsLst>
              <a:gs pos="0">
                <a:schemeClr val="tx1">
                  <a:lumMod val="65000"/>
                  <a:lumOff val="35000"/>
                </a:schemeClr>
              </a:gs>
              <a:gs pos="46000">
                <a:schemeClr val="tx1">
                  <a:lumMod val="50000"/>
                  <a:lumOff val="50000"/>
                  <a:alpha val="43000"/>
                </a:schemeClr>
              </a:gs>
              <a:gs pos="100000">
                <a:srgbClr val="FFFFFF">
                  <a:alpha val="0"/>
                </a:srgbClr>
              </a:gs>
            </a:gsLst>
            <a:lin ang="0" scaled="1"/>
            <a:tileRect/>
          </a:gradFill>
          <a:ln w="19050" cap="flat" cmpd="thickThin" algn="ctr">
            <a:noFill/>
            <a:prstDash val="solid"/>
          </a:ln>
          <a:effectLst/>
        </p:spPr>
      </p:sp>
      <p:pic>
        <p:nvPicPr>
          <p:cNvPr id="40" name="Picture 6"/>
          <p:cNvPicPr>
            <a:picLocks noChangeAspect="1" noChangeArrowheads="1"/>
          </p:cNvPicPr>
          <p:nvPr/>
        </p:nvPicPr>
        <p:blipFill>
          <a:blip r:embed="rId3" cstate="email">
            <a:duotone>
              <a:prstClr val="black"/>
              <a:schemeClr val="accent5">
                <a:tint val="45000"/>
                <a:satMod val="400000"/>
              </a:schemeClr>
            </a:duotone>
          </a:blip>
          <a:srcRect/>
          <a:stretch>
            <a:fillRect/>
          </a:stretch>
        </p:blipFill>
        <p:spPr bwMode="auto">
          <a:xfrm>
            <a:off x="2264967" y="1639174"/>
            <a:ext cx="5144823" cy="2947816"/>
          </a:xfrm>
          <a:prstGeom prst="rect">
            <a:avLst/>
          </a:prstGeom>
          <a:noFill/>
          <a:ln w="9525">
            <a:noFill/>
            <a:miter lim="800000"/>
            <a:headEnd/>
            <a:tailEnd/>
          </a:ln>
          <a:effectLst>
            <a:reflection blurRad="6350" stA="52000" endA="300" endPos="35000" dir="5400000" sy="-100000" algn="bl" rotWithShape="0"/>
          </a:effectLst>
        </p:spPr>
      </p:pic>
      <p:grpSp>
        <p:nvGrpSpPr>
          <p:cNvPr id="37" name="Group 36"/>
          <p:cNvGrpSpPr/>
          <p:nvPr/>
        </p:nvGrpSpPr>
        <p:grpSpPr>
          <a:xfrm>
            <a:off x="2135684" y="1694121"/>
            <a:ext cx="5253371" cy="3369046"/>
            <a:chOff x="2080598" y="1705138"/>
            <a:chExt cx="5253371" cy="3369046"/>
          </a:xfrm>
        </p:grpSpPr>
        <p:pic>
          <p:nvPicPr>
            <p:cNvPr id="1031" name="Picture 7" descr="J:\SHOW_ART\08_shows\MMS_Microsoft_Management_Summit_04-28\Artwork\Muglia\Images\MSIT08_Olivier_01.png"/>
            <p:cNvPicPr>
              <a:picLocks noChangeAspect="1" noChangeArrowheads="1"/>
            </p:cNvPicPr>
            <p:nvPr/>
          </p:nvPicPr>
          <p:blipFill>
            <a:blip r:embed="rId4">
              <a:lum bright="10000" contrast="30000"/>
            </a:blip>
            <a:srcRect/>
            <a:stretch>
              <a:fillRect/>
            </a:stretch>
          </p:blipFill>
          <p:spPr bwMode="auto">
            <a:xfrm>
              <a:off x="2825551" y="1705138"/>
              <a:ext cx="3488090" cy="2560895"/>
            </a:xfrm>
            <a:prstGeom prst="rect">
              <a:avLst/>
            </a:prstGeom>
            <a:noFill/>
          </p:spPr>
        </p:pic>
        <p:pic>
          <p:nvPicPr>
            <p:cNvPr id="47" name="Picture 2" descr="F:\Clip_Installer\DVD_ART\Artwork_Imagery\Photos_for_PPT\Soft-edge_photos\FY06 Brand - Business\Business Asian Woman Laptop Sitting.png"/>
            <p:cNvPicPr>
              <a:picLocks noChangeAspect="1" noChangeArrowheads="1"/>
            </p:cNvPicPr>
            <p:nvPr/>
          </p:nvPicPr>
          <p:blipFill>
            <a:blip r:embed="rId5"/>
            <a:srcRect/>
            <a:stretch>
              <a:fillRect/>
            </a:stretch>
          </p:blipFill>
          <p:spPr bwMode="auto">
            <a:xfrm>
              <a:off x="2080598" y="2116619"/>
              <a:ext cx="3101954" cy="2957565"/>
            </a:xfrm>
            <a:prstGeom prst="rect">
              <a:avLst/>
            </a:prstGeom>
            <a:noFill/>
          </p:spPr>
        </p:pic>
        <p:pic>
          <p:nvPicPr>
            <p:cNvPr id="50" name="Picture 5" descr="E:\Clip_Installer\DVD_ART\Artwork_Imagery\Photos_for_PPT\Soft-edge_photos\FY06 Brand  - Developer\MS Developer 06_Jeff man sitting smiling.png"/>
            <p:cNvPicPr>
              <a:picLocks noChangeAspect="1" noChangeArrowheads="1"/>
            </p:cNvPicPr>
            <p:nvPr/>
          </p:nvPicPr>
          <p:blipFill>
            <a:blip r:embed="rId6" cstate="print"/>
            <a:srcRect/>
            <a:stretch>
              <a:fillRect/>
            </a:stretch>
          </p:blipFill>
          <p:spPr bwMode="auto">
            <a:xfrm flipH="1">
              <a:off x="4793627" y="2540368"/>
              <a:ext cx="2540342" cy="2115959"/>
            </a:xfrm>
            <a:prstGeom prst="rect">
              <a:avLst/>
            </a:prstGeom>
            <a:noFill/>
          </p:spPr>
        </p:pic>
      </p:grpSp>
      <p:sp>
        <p:nvSpPr>
          <p:cNvPr id="60" name="Title 59"/>
          <p:cNvSpPr>
            <a:spLocks noGrp="1"/>
          </p:cNvSpPr>
          <p:nvPr>
            <p:ph type="title"/>
          </p:nvPr>
        </p:nvSpPr>
        <p:spPr>
          <a:xfrm>
            <a:off x="381000" y="230188"/>
            <a:ext cx="8382000" cy="927946"/>
          </a:xfrm>
        </p:spPr>
        <p:txBody>
          <a:bodyPr/>
          <a:lstStyle/>
          <a:p>
            <a:r>
              <a:rPr sz="4400" smtClean="0"/>
              <a:t>Dynamic IT</a:t>
            </a:r>
            <a:r>
              <a:rPr smtClean="0"/>
              <a:t/>
            </a:r>
            <a:br>
              <a:rPr smtClean="0"/>
            </a:br>
            <a:r>
              <a:rPr sz="2300" smtClean="0">
                <a:solidFill>
                  <a:schemeClr val="accent2"/>
                </a:solidFill>
              </a:rPr>
              <a:t>Enabling IT P</a:t>
            </a:r>
            <a:r>
              <a:rPr lang="en-US" sz="2300" dirty="0" smtClean="0">
                <a:solidFill>
                  <a:schemeClr val="accent2"/>
                </a:solidFill>
              </a:rPr>
              <a:t>r</a:t>
            </a:r>
            <a:r>
              <a:rPr sz="2300" smtClean="0">
                <a:solidFill>
                  <a:schemeClr val="accent2"/>
                </a:solidFill>
              </a:rPr>
              <a:t>os and development across the IT lifecycle</a:t>
            </a:r>
            <a:endParaRPr lang="en-US" sz="2300" dirty="0">
              <a:solidFill>
                <a:schemeClr val="accent2"/>
              </a:solidFill>
            </a:endParaRPr>
          </a:p>
        </p:txBody>
      </p:sp>
      <p:sp>
        <p:nvSpPr>
          <p:cNvPr id="61" name="Rectangle 60"/>
          <p:cNvSpPr/>
          <p:nvPr/>
        </p:nvSpPr>
        <p:spPr>
          <a:xfrm>
            <a:off x="0" y="2100944"/>
            <a:ext cx="2581154" cy="876781"/>
          </a:xfrm>
          <a:prstGeom prst="rect">
            <a:avLst/>
          </a:prstGeom>
          <a:gradFill flip="none" rotWithShape="1">
            <a:gsLst>
              <a:gs pos="0">
                <a:schemeClr val="tx1">
                  <a:lumMod val="65000"/>
                  <a:lumOff val="35000"/>
                </a:schemeClr>
              </a:gs>
              <a:gs pos="46000">
                <a:schemeClr val="tx1">
                  <a:lumMod val="50000"/>
                  <a:lumOff val="50000"/>
                  <a:alpha val="43000"/>
                </a:schemeClr>
              </a:gs>
              <a:gs pos="100000">
                <a:srgbClr val="FFFFFF">
                  <a:alpha val="0"/>
                </a:srgbClr>
              </a:gs>
            </a:gsLst>
            <a:lin ang="0" scaled="1"/>
            <a:tileRect/>
          </a:gradFill>
          <a:ln w="19050" cap="flat" cmpd="thickThin" algn="ctr">
            <a:noFill/>
            <a:prstDash val="solid"/>
          </a:ln>
          <a:effectLst/>
        </p:spPr>
      </p:sp>
      <p:sp>
        <p:nvSpPr>
          <p:cNvPr id="62" name="Rectangle 61"/>
          <p:cNvSpPr/>
          <p:nvPr/>
        </p:nvSpPr>
        <p:spPr>
          <a:xfrm>
            <a:off x="0" y="3225617"/>
            <a:ext cx="2581154" cy="876781"/>
          </a:xfrm>
          <a:prstGeom prst="rect">
            <a:avLst/>
          </a:prstGeom>
          <a:gradFill flip="none" rotWithShape="1">
            <a:gsLst>
              <a:gs pos="0">
                <a:schemeClr val="tx1">
                  <a:lumMod val="65000"/>
                  <a:lumOff val="35000"/>
                </a:schemeClr>
              </a:gs>
              <a:gs pos="46000">
                <a:schemeClr val="tx1">
                  <a:lumMod val="50000"/>
                  <a:lumOff val="50000"/>
                  <a:alpha val="43000"/>
                </a:schemeClr>
              </a:gs>
              <a:gs pos="100000">
                <a:srgbClr val="FFFFFF">
                  <a:alpha val="0"/>
                </a:srgbClr>
              </a:gs>
            </a:gsLst>
            <a:lin ang="0" scaled="1"/>
            <a:tileRect/>
          </a:gradFill>
          <a:ln w="19050" cap="flat" cmpd="thickThin" algn="ctr">
            <a:noFill/>
            <a:prstDash val="solid"/>
          </a:ln>
          <a:effectLst/>
        </p:spPr>
      </p:sp>
      <p:sp>
        <p:nvSpPr>
          <p:cNvPr id="80" name="Text Placeholder 2"/>
          <p:cNvSpPr txBox="1">
            <a:spLocks/>
          </p:cNvSpPr>
          <p:nvPr/>
        </p:nvSpPr>
        <p:spPr>
          <a:xfrm>
            <a:off x="-958467" y="2275017"/>
            <a:ext cx="5506716" cy="634661"/>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200" b="1" i="1" kern="0" noProof="0" dirty="0" smtClean="0">
                <a:ln w="18415" cmpd="sng">
                  <a:noFill/>
                  <a:prstDash val="solid"/>
                </a:ln>
                <a:solidFill>
                  <a:schemeClr val="bg1"/>
                </a:solidFill>
                <a:effectLst>
                  <a:outerShdw blurRad="38100" dist="38100" dir="2700000" algn="tl">
                    <a:srgbClr val="000000">
                      <a:alpha val="43137"/>
                    </a:srgbClr>
                  </a:outerShdw>
                </a:effectLst>
              </a:rPr>
              <a:t>Unified and </a:t>
            </a:r>
            <a:br>
              <a:rPr lang="en-US" sz="2200" b="1" i="1" kern="0" noProof="0" dirty="0" smtClean="0">
                <a:ln w="18415" cmpd="sng">
                  <a:noFill/>
                  <a:prstDash val="solid"/>
                </a:ln>
                <a:solidFill>
                  <a:schemeClr val="bg1"/>
                </a:solidFill>
                <a:effectLst>
                  <a:outerShdw blurRad="38100" dist="38100" dir="2700000" algn="tl">
                    <a:srgbClr val="000000">
                      <a:alpha val="43137"/>
                    </a:srgbClr>
                  </a:outerShdw>
                </a:effectLst>
              </a:rPr>
            </a:br>
            <a:r>
              <a:rPr lang="en-US" sz="2200" b="1" i="1" kern="0" noProof="0" dirty="0" smtClean="0">
                <a:ln w="18415" cmpd="sng">
                  <a:noFill/>
                  <a:prstDash val="solid"/>
                </a:ln>
                <a:solidFill>
                  <a:schemeClr val="bg1"/>
                </a:solidFill>
                <a:effectLst>
                  <a:outerShdw blurRad="38100" dist="38100" dir="2700000" algn="tl">
                    <a:srgbClr val="000000">
                      <a:alpha val="43137"/>
                    </a:srgbClr>
                  </a:outerShdw>
                </a:effectLst>
              </a:rPr>
              <a:t>Virtualized</a:t>
            </a:r>
            <a:endParaRPr kumimoji="0" lang="en-US" sz="22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81" name="Text Placeholder 2"/>
          <p:cNvSpPr txBox="1">
            <a:spLocks/>
          </p:cNvSpPr>
          <p:nvPr/>
        </p:nvSpPr>
        <p:spPr>
          <a:xfrm>
            <a:off x="264405" y="3358101"/>
            <a:ext cx="2299102" cy="702372"/>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200" b="1" i="1" kern="0" spc="-50" noProof="0" dirty="0" smtClean="0">
                <a:ln w="18415" cmpd="sng">
                  <a:noFill/>
                  <a:prstDash val="solid"/>
                </a:ln>
                <a:solidFill>
                  <a:schemeClr val="bg1"/>
                </a:solidFill>
                <a:effectLst>
                  <a:outerShdw blurRad="38100" dist="38100" dir="2700000" algn="tl">
                    <a:srgbClr val="000000">
                      <a:alpha val="43137"/>
                    </a:srgbClr>
                  </a:outerShdw>
                </a:effectLst>
              </a:rPr>
              <a:t>Process-Led,</a:t>
            </a:r>
          </a:p>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kumimoji="0" lang="en-US" sz="2200" b="1" i="1" u="none" strike="noStrike" kern="0" cap="none" spc="-50" normalizeH="0" baseline="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rPr>
              <a:t>Model-Driven</a:t>
            </a:r>
            <a:endParaRPr kumimoji="0" lang="en-US" sz="2200" b="1" i="1" u="none" strike="noStrike" kern="0" cap="none" spc="-5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82" name="Text Placeholder 2"/>
          <p:cNvSpPr txBox="1">
            <a:spLocks/>
          </p:cNvSpPr>
          <p:nvPr/>
        </p:nvSpPr>
        <p:spPr>
          <a:xfrm>
            <a:off x="4852954" y="2229707"/>
            <a:ext cx="5657138" cy="702372"/>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200" b="1" i="1" kern="0" noProof="0" dirty="0" smtClean="0">
                <a:ln w="18415" cmpd="sng">
                  <a:noFill/>
                  <a:prstDash val="solid"/>
                </a:ln>
                <a:solidFill>
                  <a:schemeClr val="bg1"/>
                </a:solidFill>
                <a:effectLst>
                  <a:outerShdw blurRad="38100" dist="38100" dir="2700000" algn="tl">
                    <a:srgbClr val="000000">
                      <a:alpha val="43137"/>
                    </a:srgbClr>
                  </a:outerShdw>
                </a:effectLst>
              </a:rPr>
              <a:t>Service</a:t>
            </a:r>
          </a:p>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kumimoji="0" lang="en-US" sz="2200" b="1" i="1" u="none" strike="noStrike" kern="0" cap="none" spc="0" normalizeH="0" baseline="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rPr>
              <a:t>Enabled</a:t>
            </a:r>
            <a:endParaRPr kumimoji="0" lang="en-US" sz="22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83" name="Text Placeholder 2"/>
          <p:cNvSpPr txBox="1">
            <a:spLocks/>
          </p:cNvSpPr>
          <p:nvPr/>
        </p:nvSpPr>
        <p:spPr>
          <a:xfrm>
            <a:off x="6829169" y="3446334"/>
            <a:ext cx="2314831" cy="583878"/>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defTabSz="914400">
              <a:lnSpc>
                <a:spcPct val="60000"/>
              </a:lnSpc>
              <a:spcBef>
                <a:spcPct val="20000"/>
              </a:spcBef>
              <a:buClr>
                <a:srgbClr val="777777"/>
              </a:buClr>
              <a:buSzPct val="130000"/>
              <a:tabLst>
                <a:tab pos="1371600" algn="l"/>
              </a:tabLst>
              <a:defRPr/>
            </a:pPr>
            <a:r>
              <a:rPr lang="en-US" sz="2200" b="1" i="1" kern="0" dirty="0" smtClean="0">
                <a:ln w="18415" cmpd="sng">
                  <a:noFill/>
                  <a:prstDash val="solid"/>
                </a:ln>
                <a:solidFill>
                  <a:schemeClr val="bg1"/>
                </a:solidFill>
                <a:effectLst>
                  <a:outerShdw blurRad="38100" dist="38100" dir="2700000" algn="tl">
                    <a:srgbClr val="000000">
                      <a:alpha val="43137"/>
                    </a:srgbClr>
                  </a:outerShdw>
                </a:effectLst>
              </a:rPr>
              <a:t>User</a:t>
            </a:r>
          </a:p>
          <a:p>
            <a:pPr algn="ctr" defTabSz="914400">
              <a:lnSpc>
                <a:spcPct val="60000"/>
              </a:lnSpc>
              <a:spcBef>
                <a:spcPct val="20000"/>
              </a:spcBef>
              <a:buClr>
                <a:srgbClr val="777777"/>
              </a:buClr>
              <a:buSzPct val="130000"/>
              <a:tabLst>
                <a:tab pos="1371600" algn="l"/>
              </a:tabLst>
              <a:defRPr/>
            </a:pPr>
            <a:r>
              <a:rPr lang="en-US" sz="2200" b="1" i="1" kern="0" dirty="0" smtClean="0">
                <a:ln w="18415" cmpd="sng">
                  <a:noFill/>
                  <a:prstDash val="solid"/>
                </a:ln>
                <a:solidFill>
                  <a:schemeClr val="bg1"/>
                </a:solidFill>
                <a:effectLst>
                  <a:outerShdw blurRad="38100" dist="38100" dir="2700000" algn="tl">
                    <a:srgbClr val="000000">
                      <a:alpha val="43137"/>
                    </a:srgbClr>
                  </a:outerShdw>
                </a:effectLst>
              </a:rPr>
              <a:t>Focused</a:t>
            </a:r>
          </a:p>
        </p:txBody>
      </p:sp>
      <p:sp>
        <p:nvSpPr>
          <p:cNvPr id="66" name="Rounded Rectangle 65"/>
          <p:cNvSpPr/>
          <p:nvPr/>
        </p:nvSpPr>
        <p:spPr>
          <a:xfrm rot="5400000">
            <a:off x="2943444" y="5695944"/>
            <a:ext cx="2599980" cy="1145301"/>
          </a:xfrm>
          <a:prstGeom prst="roundRect">
            <a:avLst>
              <a:gd name="adj" fmla="val 15657"/>
            </a:avLst>
          </a:prstGeom>
          <a:gradFill flip="none" rotWithShape="1">
            <a:gsLst>
              <a:gs pos="0">
                <a:schemeClr val="tx1">
                  <a:lumMod val="95000"/>
                  <a:lumOff val="5000"/>
                </a:schemeClr>
              </a:gs>
              <a:gs pos="46000">
                <a:schemeClr val="accent2">
                  <a:alpha val="32000"/>
                </a:schemeClr>
              </a:gs>
              <a:gs pos="100000">
                <a:srgbClr val="FFFFFF">
                  <a:alpha val="0"/>
                </a:srgbClr>
              </a:gs>
            </a:gsLst>
            <a:lin ang="0" scaled="1"/>
            <a:tileRect/>
          </a:gradFill>
          <a:ln w="19050" cap="flat" cmpd="thickThin" algn="ctr">
            <a:noFill/>
            <a:prstDash val="solid"/>
          </a:ln>
          <a:effectLst/>
        </p:spPr>
      </p:sp>
      <p:sp>
        <p:nvSpPr>
          <p:cNvPr id="67" name="Rounded Rectangle 66"/>
          <p:cNvSpPr/>
          <p:nvPr/>
        </p:nvSpPr>
        <p:spPr>
          <a:xfrm>
            <a:off x="3750720" y="5061558"/>
            <a:ext cx="991647" cy="327367"/>
          </a:xfrm>
          <a:prstGeom prst="roundRect">
            <a:avLst>
              <a:gd name="adj" fmla="val 50000"/>
            </a:avLst>
          </a:prstGeom>
          <a:gradFill flip="none" rotWithShape="1">
            <a:gsLst>
              <a:gs pos="0">
                <a:schemeClr val="tx1">
                  <a:lumMod val="95000"/>
                  <a:lumOff val="5000"/>
                </a:schemeClr>
              </a:gs>
              <a:gs pos="50000">
                <a:schemeClr val="accent2">
                  <a:lumMod val="75000"/>
                </a:schemeClr>
              </a:gs>
              <a:gs pos="100000">
                <a:schemeClr val="accent2"/>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400" spc="-150" dirty="0" smtClean="0">
                <a:solidFill>
                  <a:srgbClr val="FFFFFF"/>
                </a:solidFill>
                <a:latin typeface="Segoe"/>
              </a:rPr>
              <a:t>Standardized</a:t>
            </a:r>
            <a:endParaRPr lang="en-US" altLang="zh-CN" sz="1400" spc="-150" dirty="0">
              <a:solidFill>
                <a:srgbClr val="FFFFFF"/>
              </a:solidFill>
              <a:latin typeface="Segoe"/>
            </a:endParaRPr>
          </a:p>
        </p:txBody>
      </p:sp>
      <p:sp>
        <p:nvSpPr>
          <p:cNvPr id="68" name="Rounded Rectangle 67"/>
          <p:cNvSpPr/>
          <p:nvPr/>
        </p:nvSpPr>
        <p:spPr>
          <a:xfrm rot="5400000">
            <a:off x="4144173" y="5695944"/>
            <a:ext cx="2599980" cy="1145301"/>
          </a:xfrm>
          <a:prstGeom prst="roundRect">
            <a:avLst>
              <a:gd name="adj" fmla="val 15657"/>
            </a:avLst>
          </a:prstGeom>
          <a:gradFill flip="none" rotWithShape="1">
            <a:gsLst>
              <a:gs pos="0">
                <a:schemeClr val="tx1">
                  <a:lumMod val="95000"/>
                  <a:lumOff val="5000"/>
                </a:schemeClr>
              </a:gs>
              <a:gs pos="46000">
                <a:schemeClr val="accent5">
                  <a:alpha val="19000"/>
                </a:schemeClr>
              </a:gs>
              <a:gs pos="100000">
                <a:srgbClr val="FFFFFF">
                  <a:alpha val="0"/>
                </a:srgbClr>
              </a:gs>
            </a:gsLst>
            <a:lin ang="0" scaled="1"/>
            <a:tileRect/>
          </a:gradFill>
          <a:ln w="19050" cap="flat" cmpd="thickThin" algn="ctr">
            <a:noFill/>
            <a:prstDash val="solid"/>
          </a:ln>
          <a:effectLst/>
        </p:spPr>
      </p:sp>
      <p:sp>
        <p:nvSpPr>
          <p:cNvPr id="69" name="Rounded Rectangle 68"/>
          <p:cNvSpPr/>
          <p:nvPr/>
        </p:nvSpPr>
        <p:spPr>
          <a:xfrm>
            <a:off x="4951449" y="5061558"/>
            <a:ext cx="991647" cy="327367"/>
          </a:xfrm>
          <a:prstGeom prst="roundRect">
            <a:avLst>
              <a:gd name="adj" fmla="val 50000"/>
            </a:avLst>
          </a:prstGeom>
          <a:gradFill flip="none" rotWithShape="1">
            <a:gsLst>
              <a:gs pos="0">
                <a:schemeClr val="tx1">
                  <a:lumMod val="95000"/>
                  <a:lumOff val="5000"/>
                </a:schemeClr>
              </a:gs>
              <a:gs pos="50000">
                <a:schemeClr val="accent5">
                  <a:lumMod val="75000"/>
                </a:schemeClr>
              </a:gs>
              <a:gs pos="100000">
                <a:schemeClr val="accent5"/>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400" spc="-150" dirty="0" smtClean="0">
                <a:solidFill>
                  <a:srgbClr val="FFFFFF"/>
                </a:solidFill>
                <a:latin typeface="Segoe"/>
              </a:rPr>
              <a:t>Rationalized</a:t>
            </a:r>
            <a:endParaRPr lang="en-US" altLang="zh-CN" sz="1400" spc="-150" dirty="0">
              <a:solidFill>
                <a:srgbClr val="FFFFFF"/>
              </a:solidFill>
              <a:latin typeface="Segoe"/>
            </a:endParaRPr>
          </a:p>
        </p:txBody>
      </p:sp>
      <p:sp>
        <p:nvSpPr>
          <p:cNvPr id="70" name="Rounded Rectangle 69"/>
          <p:cNvSpPr/>
          <p:nvPr/>
        </p:nvSpPr>
        <p:spPr>
          <a:xfrm rot="5400000">
            <a:off x="5344145" y="5695948"/>
            <a:ext cx="2599980" cy="1145302"/>
          </a:xfrm>
          <a:prstGeom prst="roundRect">
            <a:avLst>
              <a:gd name="adj" fmla="val 15657"/>
            </a:avLst>
          </a:prstGeom>
          <a:gradFill flip="none" rotWithShape="1">
            <a:gsLst>
              <a:gs pos="0">
                <a:schemeClr val="tx1">
                  <a:lumMod val="95000"/>
                  <a:lumOff val="5000"/>
                </a:schemeClr>
              </a:gs>
              <a:gs pos="46000">
                <a:schemeClr val="accent3">
                  <a:alpha val="29000"/>
                </a:schemeClr>
              </a:gs>
              <a:gs pos="100000">
                <a:srgbClr val="FFFFFF">
                  <a:alpha val="0"/>
                </a:srgbClr>
              </a:gs>
            </a:gsLst>
            <a:lin ang="0" scaled="1"/>
            <a:tileRect/>
          </a:gradFill>
          <a:ln w="19050" cap="flat" cmpd="thickThin" algn="ctr">
            <a:noFill/>
            <a:prstDash val="solid"/>
          </a:ln>
          <a:effectLst/>
        </p:spPr>
      </p:sp>
      <p:sp>
        <p:nvSpPr>
          <p:cNvPr id="71" name="Rounded Rectangle 70"/>
          <p:cNvSpPr/>
          <p:nvPr/>
        </p:nvSpPr>
        <p:spPr>
          <a:xfrm>
            <a:off x="6151417" y="5061559"/>
            <a:ext cx="991648" cy="327367"/>
          </a:xfrm>
          <a:prstGeom prst="roundRect">
            <a:avLst>
              <a:gd name="adj" fmla="val 50000"/>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400" spc="-150" dirty="0" smtClean="0">
                <a:solidFill>
                  <a:srgbClr val="FFFFFF"/>
                </a:solidFill>
                <a:latin typeface="Segoe"/>
              </a:rPr>
              <a:t>Dynamic</a:t>
            </a:r>
            <a:endParaRPr lang="en-US" altLang="zh-CN" sz="1400" spc="-150" dirty="0">
              <a:solidFill>
                <a:srgbClr val="FFFFFF"/>
              </a:solidFill>
              <a:latin typeface="Segoe"/>
            </a:endParaRPr>
          </a:p>
        </p:txBody>
      </p:sp>
      <p:sp>
        <p:nvSpPr>
          <p:cNvPr id="77" name="Rounded Rectangle 76"/>
          <p:cNvSpPr/>
          <p:nvPr/>
        </p:nvSpPr>
        <p:spPr>
          <a:xfrm rot="5400000">
            <a:off x="1742718" y="5704606"/>
            <a:ext cx="2599980" cy="1145301"/>
          </a:xfrm>
          <a:prstGeom prst="roundRect">
            <a:avLst>
              <a:gd name="adj" fmla="val 15657"/>
            </a:avLst>
          </a:prstGeom>
          <a:gradFill flip="none" rotWithShape="1">
            <a:gsLst>
              <a:gs pos="0">
                <a:schemeClr val="tx1">
                  <a:lumMod val="95000"/>
                  <a:lumOff val="5000"/>
                </a:schemeClr>
              </a:gs>
              <a:gs pos="46000">
                <a:schemeClr val="accent1">
                  <a:alpha val="29000"/>
                </a:schemeClr>
              </a:gs>
              <a:gs pos="100000">
                <a:srgbClr val="FFFFFF">
                  <a:alpha val="0"/>
                </a:srgbClr>
              </a:gs>
            </a:gsLst>
            <a:lin ang="0" scaled="1"/>
            <a:tileRect/>
          </a:gradFill>
          <a:ln w="19050" cap="flat" cmpd="thickThin" algn="ctr">
            <a:noFill/>
            <a:prstDash val="solid"/>
          </a:ln>
          <a:effectLst/>
        </p:spPr>
      </p:sp>
      <p:sp>
        <p:nvSpPr>
          <p:cNvPr id="78" name="Rounded Rectangle 77"/>
          <p:cNvSpPr/>
          <p:nvPr/>
        </p:nvSpPr>
        <p:spPr>
          <a:xfrm>
            <a:off x="2541352" y="5070219"/>
            <a:ext cx="991647" cy="327367"/>
          </a:xfrm>
          <a:prstGeom prst="roundRect">
            <a:avLst>
              <a:gd name="adj" fmla="val 50000"/>
            </a:avLst>
          </a:prstGeom>
          <a:gradFill flip="none" rotWithShape="1">
            <a:gsLst>
              <a:gs pos="0">
                <a:schemeClr val="tx1">
                  <a:lumMod val="95000"/>
                  <a:lumOff val="5000"/>
                </a:schemeClr>
              </a:gs>
              <a:gs pos="50000">
                <a:schemeClr val="accent1">
                  <a:lumMod val="75000"/>
                </a:schemeClr>
              </a:gs>
              <a:gs pos="100000">
                <a:schemeClr val="accent1"/>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z="1400" spc="-150" dirty="0" smtClean="0">
                <a:solidFill>
                  <a:srgbClr val="FFFFFF"/>
                </a:solidFill>
                <a:latin typeface="Segoe"/>
              </a:rPr>
              <a:t>Basic</a:t>
            </a:r>
            <a:endParaRPr lang="en-US" altLang="zh-CN" sz="1400" spc="-150" dirty="0">
              <a:solidFill>
                <a:srgbClr val="FFFFFF"/>
              </a:solidFill>
              <a:latin typeface="Segoe"/>
            </a:endParaRPr>
          </a:p>
        </p:txBody>
      </p:sp>
      <p:sp>
        <p:nvSpPr>
          <p:cNvPr id="74" name="Text Box 20"/>
          <p:cNvSpPr txBox="1">
            <a:spLocks noChangeArrowheads="1"/>
          </p:cNvSpPr>
          <p:nvPr/>
        </p:nvSpPr>
        <p:spPr bwMode="auto">
          <a:xfrm>
            <a:off x="4833256" y="5457552"/>
            <a:ext cx="1223159" cy="437029"/>
          </a:xfrm>
          <a:prstGeom prst="rect">
            <a:avLst/>
          </a:prstGeom>
          <a:noFill/>
          <a:effectLst/>
        </p:spPr>
        <p:txBody>
          <a:bodyPr spcFirstLastPara="1" wrap="square" lIns="91425" tIns="45713" rIns="91425" bIns="45713" numCol="1" rtlCol="0">
            <a:spAutoFit/>
          </a:bodyPr>
          <a:lstStyle/>
          <a:p>
            <a:pPr algn="ctr" fontAlgn="base">
              <a:lnSpc>
                <a:spcPct val="80000"/>
              </a:lnSpc>
              <a:spcBef>
                <a:spcPct val="0"/>
              </a:spcBef>
              <a:spcAft>
                <a:spcPct val="0"/>
              </a:spcAft>
              <a:defRPr/>
            </a:pPr>
            <a:r>
              <a:rPr lang="en-US" sz="1400" spc="-130" dirty="0" smtClean="0">
                <a:solidFill>
                  <a:schemeClr val="bg1"/>
                </a:solidFill>
                <a:latin typeface="Segoe" pitchFamily="34" charset="0"/>
                <a:cs typeface="Segoe UI" pitchFamily="34" charset="0"/>
              </a:rPr>
              <a:t>Business </a:t>
            </a:r>
            <a:br>
              <a:rPr lang="en-US" sz="1400" spc="-130" dirty="0" smtClean="0">
                <a:solidFill>
                  <a:schemeClr val="bg1"/>
                </a:solidFill>
                <a:latin typeface="Segoe" pitchFamily="34" charset="0"/>
                <a:cs typeface="Segoe UI" pitchFamily="34" charset="0"/>
              </a:rPr>
            </a:br>
            <a:r>
              <a:rPr lang="en-US" sz="1400" spc="-130" dirty="0" smtClean="0">
                <a:solidFill>
                  <a:schemeClr val="bg1"/>
                </a:solidFill>
                <a:latin typeface="Segoe" pitchFamily="34" charset="0"/>
                <a:cs typeface="Segoe UI" pitchFamily="34" charset="0"/>
              </a:rPr>
              <a:t>enabler</a:t>
            </a:r>
          </a:p>
        </p:txBody>
      </p:sp>
      <p:sp>
        <p:nvSpPr>
          <p:cNvPr id="75" name="Text Box 20"/>
          <p:cNvSpPr txBox="1">
            <a:spLocks noChangeArrowheads="1"/>
          </p:cNvSpPr>
          <p:nvPr/>
        </p:nvSpPr>
        <p:spPr bwMode="auto">
          <a:xfrm>
            <a:off x="6020789" y="5457552"/>
            <a:ext cx="1199409" cy="437029"/>
          </a:xfrm>
          <a:prstGeom prst="rect">
            <a:avLst/>
          </a:prstGeom>
          <a:noFill/>
          <a:effectLst/>
        </p:spPr>
        <p:txBody>
          <a:bodyPr spcFirstLastPara="1" wrap="square" lIns="91425" tIns="45713" rIns="91425" bIns="45713" numCol="1" rtlCol="0">
            <a:spAutoFit/>
          </a:bodyPr>
          <a:lstStyle/>
          <a:p>
            <a:pPr algn="ctr" fontAlgn="base">
              <a:lnSpc>
                <a:spcPct val="80000"/>
              </a:lnSpc>
              <a:spcBef>
                <a:spcPct val="0"/>
              </a:spcBef>
              <a:spcAft>
                <a:spcPct val="0"/>
              </a:spcAft>
              <a:defRPr/>
            </a:pPr>
            <a:r>
              <a:rPr lang="en-US" sz="1400" spc="-130" dirty="0" smtClean="0">
                <a:solidFill>
                  <a:schemeClr val="bg1"/>
                </a:solidFill>
                <a:latin typeface="Segoe" pitchFamily="34" charset="0"/>
                <a:cs typeface="Segoe UI" pitchFamily="34" charset="0"/>
              </a:rPr>
              <a:t>Strategic </a:t>
            </a:r>
            <a:br>
              <a:rPr lang="en-US" sz="1400" spc="-130" dirty="0" smtClean="0">
                <a:solidFill>
                  <a:schemeClr val="bg1"/>
                </a:solidFill>
                <a:latin typeface="Segoe" pitchFamily="34" charset="0"/>
                <a:cs typeface="Segoe UI" pitchFamily="34" charset="0"/>
              </a:rPr>
            </a:br>
            <a:r>
              <a:rPr lang="en-US" sz="1400" spc="-130" dirty="0" smtClean="0">
                <a:solidFill>
                  <a:schemeClr val="bg1"/>
                </a:solidFill>
                <a:latin typeface="Segoe" pitchFamily="34" charset="0"/>
                <a:cs typeface="Segoe UI" pitchFamily="34" charset="0"/>
              </a:rPr>
              <a:t>asset</a:t>
            </a:r>
          </a:p>
        </p:txBody>
      </p:sp>
      <p:sp>
        <p:nvSpPr>
          <p:cNvPr id="73" name="Text Box 20"/>
          <p:cNvSpPr txBox="1">
            <a:spLocks noChangeArrowheads="1"/>
          </p:cNvSpPr>
          <p:nvPr/>
        </p:nvSpPr>
        <p:spPr bwMode="auto">
          <a:xfrm>
            <a:off x="3633850" y="5457552"/>
            <a:ext cx="1143534" cy="437029"/>
          </a:xfrm>
          <a:prstGeom prst="rect">
            <a:avLst/>
          </a:prstGeom>
          <a:noFill/>
          <a:effectLst/>
        </p:spPr>
        <p:txBody>
          <a:bodyPr spcFirstLastPara="1" wrap="square" lIns="91425" tIns="45713" rIns="91425" bIns="45713" numCol="1" rtlCol="0">
            <a:spAutoFit/>
          </a:bodyPr>
          <a:lstStyle/>
          <a:p>
            <a:pPr algn="ctr" fontAlgn="base">
              <a:lnSpc>
                <a:spcPct val="80000"/>
              </a:lnSpc>
              <a:spcBef>
                <a:spcPct val="0"/>
              </a:spcBef>
              <a:spcAft>
                <a:spcPct val="0"/>
              </a:spcAft>
              <a:defRPr/>
            </a:pPr>
            <a:r>
              <a:rPr lang="en-US" sz="1400" spc="-130" dirty="0" smtClean="0">
                <a:solidFill>
                  <a:schemeClr val="bg1"/>
                </a:solidFill>
                <a:latin typeface="Segoe" pitchFamily="34" charset="0"/>
                <a:cs typeface="Segoe UI" pitchFamily="34" charset="0"/>
              </a:rPr>
              <a:t>Efficient</a:t>
            </a:r>
          </a:p>
          <a:p>
            <a:pPr algn="ctr" fontAlgn="base">
              <a:lnSpc>
                <a:spcPct val="80000"/>
              </a:lnSpc>
              <a:spcBef>
                <a:spcPct val="0"/>
              </a:spcBef>
              <a:spcAft>
                <a:spcPct val="0"/>
              </a:spcAft>
              <a:defRPr/>
            </a:pPr>
            <a:r>
              <a:rPr lang="en-US" sz="1400" spc="-130" dirty="0" smtClean="0">
                <a:solidFill>
                  <a:schemeClr val="bg1"/>
                </a:solidFill>
                <a:latin typeface="Segoe" pitchFamily="34" charset="0"/>
                <a:cs typeface="Segoe UI" pitchFamily="34" charset="0"/>
              </a:rPr>
              <a:t>cost center</a:t>
            </a:r>
          </a:p>
        </p:txBody>
      </p:sp>
      <p:sp>
        <p:nvSpPr>
          <p:cNvPr id="72" name="Text Box 20"/>
          <p:cNvSpPr txBox="1">
            <a:spLocks noChangeArrowheads="1"/>
          </p:cNvSpPr>
          <p:nvPr/>
        </p:nvSpPr>
        <p:spPr bwMode="auto">
          <a:xfrm>
            <a:off x="2470067" y="5457552"/>
            <a:ext cx="1130203" cy="437029"/>
          </a:xfrm>
          <a:prstGeom prst="rect">
            <a:avLst/>
          </a:prstGeom>
          <a:noFill/>
          <a:effectLst/>
        </p:spPr>
        <p:txBody>
          <a:bodyPr spcFirstLastPara="1" wrap="square" lIns="91425" tIns="45713" rIns="91425" bIns="45713" numCol="1" rtlCol="0">
            <a:spAutoFit/>
          </a:bodyPr>
          <a:lstStyle/>
          <a:p>
            <a:pPr algn="ctr" fontAlgn="base">
              <a:lnSpc>
                <a:spcPct val="80000"/>
              </a:lnSpc>
              <a:spcBef>
                <a:spcPct val="0"/>
              </a:spcBef>
              <a:spcAft>
                <a:spcPct val="0"/>
              </a:spcAft>
              <a:defRPr/>
            </a:pPr>
            <a:r>
              <a:rPr lang="en-US" sz="1400" spc="-130" dirty="0" smtClean="0">
                <a:solidFill>
                  <a:schemeClr val="bg1"/>
                </a:solidFill>
                <a:latin typeface="Segoe" pitchFamily="34" charset="0"/>
                <a:cs typeface="Segoe UI" pitchFamily="34" charset="0"/>
              </a:rPr>
              <a:t>Cost </a:t>
            </a:r>
            <a:br>
              <a:rPr lang="en-US" sz="1400" spc="-130" dirty="0" smtClean="0">
                <a:solidFill>
                  <a:schemeClr val="bg1"/>
                </a:solidFill>
                <a:latin typeface="Segoe" pitchFamily="34" charset="0"/>
                <a:cs typeface="Segoe UI" pitchFamily="34" charset="0"/>
              </a:rPr>
            </a:br>
            <a:r>
              <a:rPr lang="en-US" sz="1400" spc="-130" dirty="0" smtClean="0">
                <a:solidFill>
                  <a:schemeClr val="bg1"/>
                </a:solidFill>
                <a:latin typeface="Segoe" pitchFamily="34" charset="0"/>
                <a:cs typeface="Segoe UI" pitchFamily="34" charset="0"/>
              </a:rPr>
              <a:t>center</a:t>
            </a:r>
          </a:p>
        </p:txBody>
      </p:sp>
      <p:pic>
        <p:nvPicPr>
          <p:cNvPr id="36" name="Picture 2" descr="C:\Program Files\Microsoft Resource DVD Artwork\DVD_ART\Artwork_Imagery\HARDWARE_IMAGERY\Illustration - Misc Hardware\Windows Vista Illustration Icons\Cog Wheel Gear.png"/>
          <p:cNvPicPr>
            <a:picLocks noChangeAspect="1" noChangeArrowheads="1"/>
          </p:cNvPicPr>
          <p:nvPr/>
        </p:nvPicPr>
        <p:blipFill>
          <a:blip r:embed="rId7" cstate="print">
            <a:grayscl/>
          </a:blip>
          <a:stretch>
            <a:fillRect/>
          </a:stretch>
        </p:blipFill>
        <p:spPr bwMode="auto">
          <a:xfrm flipH="1">
            <a:off x="44068" y="3305245"/>
            <a:ext cx="524578" cy="485202"/>
          </a:xfrm>
          <a:prstGeom prst="rect">
            <a:avLst/>
          </a:prstGeom>
          <a:noFill/>
          <a:ln>
            <a:noFill/>
          </a:ln>
        </p:spPr>
      </p:pic>
      <p:pic>
        <p:nvPicPr>
          <p:cNvPr id="39" name="Picture 11" descr="C:\Program Files\Microsoft Resource DVD Artwork\DVD_ART\Artwork_Imagery\HARDWARE_IMAGERY\Illustration - Misc Hardware\Windows Vista Illustration Icons\Users.png"/>
          <p:cNvPicPr>
            <a:picLocks noChangeAspect="1" noChangeArrowheads="1"/>
          </p:cNvPicPr>
          <p:nvPr/>
        </p:nvPicPr>
        <p:blipFill>
          <a:blip r:embed="rId8">
            <a:grayscl/>
          </a:blip>
          <a:stretch>
            <a:fillRect/>
          </a:stretch>
        </p:blipFill>
        <p:spPr bwMode="auto">
          <a:xfrm>
            <a:off x="8341419" y="3237491"/>
            <a:ext cx="637328" cy="577170"/>
          </a:xfrm>
          <a:prstGeom prst="rect">
            <a:avLst/>
          </a:prstGeom>
          <a:noFill/>
          <a:ln>
            <a:noFill/>
          </a:ln>
          <a:effectLst/>
        </p:spPr>
      </p:pic>
      <p:pic>
        <p:nvPicPr>
          <p:cNvPr id="43" name="Picture 16" descr="Servers-Virtual-Two"/>
          <p:cNvPicPr>
            <a:picLocks noChangeAspect="1" noChangeArrowheads="1"/>
          </p:cNvPicPr>
          <p:nvPr/>
        </p:nvPicPr>
        <p:blipFill>
          <a:blip r:embed="rId9" cstate="print">
            <a:grayscl/>
          </a:blip>
          <a:srcRect/>
          <a:stretch>
            <a:fillRect/>
          </a:stretch>
        </p:blipFill>
        <p:spPr bwMode="auto">
          <a:xfrm>
            <a:off x="297455" y="2327857"/>
            <a:ext cx="552118" cy="373145"/>
          </a:xfrm>
          <a:prstGeom prst="rect">
            <a:avLst/>
          </a:prstGeom>
          <a:noFill/>
          <a:ln w="9525">
            <a:noFill/>
            <a:miter lim="800000"/>
            <a:headEnd/>
            <a:tailEnd/>
          </a:ln>
        </p:spPr>
      </p:pic>
      <p:grpSp>
        <p:nvGrpSpPr>
          <p:cNvPr id="44" name="Group 39"/>
          <p:cNvGrpSpPr/>
          <p:nvPr/>
        </p:nvGrpSpPr>
        <p:grpSpPr>
          <a:xfrm>
            <a:off x="8217022" y="2175905"/>
            <a:ext cx="772742" cy="616196"/>
            <a:chOff x="7843409" y="4456842"/>
            <a:chExt cx="1379334" cy="825143"/>
          </a:xfrm>
        </p:grpSpPr>
        <p:pic>
          <p:nvPicPr>
            <p:cNvPr id="46" name="Picture 2" descr="E:\Clip_Installer\DVD_ART\Artwork_Imagery\Shapes and Graphics\MSN Illustration Icon\MSN icon goonline.png"/>
            <p:cNvPicPr>
              <a:picLocks noChangeAspect="1" noChangeArrowheads="1"/>
            </p:cNvPicPr>
            <p:nvPr/>
          </p:nvPicPr>
          <p:blipFill>
            <a:blip r:embed="rId10" cstate="print">
              <a:grayscl/>
            </a:blip>
            <a:srcRect l="-31063" t="-20450" r="-30592" b="-15913"/>
            <a:stretch>
              <a:fillRect/>
            </a:stretch>
          </p:blipFill>
          <p:spPr bwMode="auto">
            <a:xfrm>
              <a:off x="7843409" y="4456842"/>
              <a:ext cx="1379334" cy="825143"/>
            </a:xfrm>
            <a:prstGeom prst="rect">
              <a:avLst/>
            </a:prstGeom>
            <a:noFill/>
            <a:ln>
              <a:noFill/>
            </a:ln>
            <a:effectLst/>
          </p:spPr>
        </p:pic>
        <p:pic>
          <p:nvPicPr>
            <p:cNvPr id="48" name="Picture 17" descr="XML Web Service front Triangle"/>
            <p:cNvPicPr>
              <a:picLocks noChangeAspect="1" noChangeArrowheads="1"/>
            </p:cNvPicPr>
            <p:nvPr/>
          </p:nvPicPr>
          <p:blipFill>
            <a:blip r:embed="rId11" cstate="print">
              <a:grayscl/>
            </a:blip>
            <a:srcRect/>
            <a:stretch>
              <a:fillRect/>
            </a:stretch>
          </p:blipFill>
          <p:spPr bwMode="auto">
            <a:xfrm>
              <a:off x="8583455" y="4849607"/>
              <a:ext cx="487686" cy="350148"/>
            </a:xfrm>
            <a:prstGeom prst="rect">
              <a:avLst/>
            </a:prstGeom>
            <a:ln>
              <a:noFill/>
            </a:ln>
            <a:effectLst/>
          </p:spPr>
        </p:pic>
      </p:grpSp>
      <p:pic>
        <p:nvPicPr>
          <p:cNvPr id="84" name="Picture 5" descr="C:\Program Files\Microsoft Resource DVD Artwork\DVD_ART\Artwork_Imagery\Shapes and Graphics\Arrows - arrow\Straight\floating yellow arrow.png"/>
          <p:cNvPicPr>
            <a:picLocks noChangeAspect="1" noChangeArrowheads="1"/>
          </p:cNvPicPr>
          <p:nvPr/>
        </p:nvPicPr>
        <p:blipFill>
          <a:blip r:embed="rId12"/>
          <a:srcRect/>
          <a:stretch>
            <a:fillRect/>
          </a:stretch>
        </p:blipFill>
        <p:spPr bwMode="auto">
          <a:xfrm>
            <a:off x="0" y="5768502"/>
            <a:ext cx="9074551" cy="1674020"/>
          </a:xfrm>
          <a:prstGeom prst="rect">
            <a:avLst/>
          </a:prstGeom>
          <a:noFill/>
        </p:spPr>
      </p:pic>
      <p:sp>
        <p:nvSpPr>
          <p:cNvPr id="79" name="Text Placeholder 2"/>
          <p:cNvSpPr txBox="1">
            <a:spLocks/>
          </p:cNvSpPr>
          <p:nvPr/>
        </p:nvSpPr>
        <p:spPr>
          <a:xfrm>
            <a:off x="1570176" y="6138156"/>
            <a:ext cx="6273208" cy="483722"/>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3200" b="1" i="1" kern="0" noProof="0" dirty="0" smtClean="0">
                <a:ln w="18415" cmpd="sng">
                  <a:noFill/>
                  <a:prstDash val="solid"/>
                </a:ln>
                <a:solidFill>
                  <a:schemeClr val="bg1"/>
                </a:solidFill>
                <a:effectLst>
                  <a:outerShdw blurRad="38100" dist="38100" dir="2700000" algn="tl">
                    <a:srgbClr val="000000">
                      <a:alpha val="43137"/>
                    </a:srgbClr>
                  </a:outerShdw>
                </a:effectLst>
              </a:rPr>
              <a:t>People. Process. Technology.</a:t>
            </a:r>
            <a:endParaRPr kumimoji="0" lang="en-US" sz="32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quot;GLASS&quot;; White to Transparent Linear; Shadow; 1pt stroke;"/>
          <p:cNvSpPr/>
          <p:nvPr/>
        </p:nvSpPr>
        <p:spPr bwMode="auto">
          <a:xfrm>
            <a:off x="118832" y="1013403"/>
            <a:ext cx="8888506" cy="5639032"/>
          </a:xfrm>
          <a:prstGeom prst="roundRect">
            <a:avLst>
              <a:gd name="adj" fmla="val 0"/>
            </a:avLst>
          </a:prstGeom>
          <a:gradFill flip="none" rotWithShape="1">
            <a:gsLst>
              <a:gs pos="0">
                <a:srgbClr val="000000">
                  <a:lumMod val="95000"/>
                  <a:lumOff val="5000"/>
                </a:srgb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1096963"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Segoe"/>
              <a:ea typeface="+mn-ea"/>
              <a:cs typeface="+mn-cs"/>
            </a:endParaRPr>
          </a:p>
        </p:txBody>
      </p:sp>
      <p:sp>
        <p:nvSpPr>
          <p:cNvPr id="2054" name="Freeform 6"/>
          <p:cNvSpPr>
            <a:spLocks/>
          </p:cNvSpPr>
          <p:nvPr/>
        </p:nvSpPr>
        <p:spPr bwMode="auto">
          <a:xfrm>
            <a:off x="357388" y="2991890"/>
            <a:ext cx="6346896" cy="1663304"/>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0">
                <a:schemeClr val="tx1">
                  <a:lumMod val="95000"/>
                  <a:lumOff val="5000"/>
                </a:schemeClr>
              </a:gs>
              <a:gs pos="46000">
                <a:schemeClr val="accent2">
                  <a:lumMod val="75000"/>
                  <a:alpha val="58000"/>
                </a:schemeClr>
              </a:gs>
              <a:gs pos="100000">
                <a:srgbClr val="FFFFFF">
                  <a:alpha val="9000"/>
                </a:srgbClr>
              </a:gs>
            </a:gsLst>
            <a:lin ang="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16429" name="Rectangle 107"/>
          <p:cNvSpPr>
            <a:spLocks noGrp="1" noChangeArrowheads="1"/>
          </p:cNvSpPr>
          <p:nvPr>
            <p:ph type="title"/>
          </p:nvPr>
        </p:nvSpPr>
        <p:spPr>
          <a:xfrm>
            <a:off x="381000" y="230194"/>
            <a:ext cx="8382000" cy="387798"/>
          </a:xfrm>
        </p:spPr>
        <p:txBody>
          <a:bodyPr/>
          <a:lstStyle/>
          <a:p>
            <a:r>
              <a:rPr lang="en-US" sz="2800" dirty="0" smtClean="0"/>
              <a:t>System Center Solutions: People, Process, &amp; Technology</a:t>
            </a:r>
          </a:p>
        </p:txBody>
      </p:sp>
      <p:sp>
        <p:nvSpPr>
          <p:cNvPr id="4104" name="AutoShape 8"/>
          <p:cNvSpPr>
            <a:spLocks noChangeAspect="1" noChangeArrowheads="1" noTextEdit="1"/>
          </p:cNvSpPr>
          <p:nvPr/>
        </p:nvSpPr>
        <p:spPr bwMode="auto">
          <a:xfrm>
            <a:off x="2563813" y="115888"/>
            <a:ext cx="4016375" cy="662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5971073" y="1186294"/>
            <a:ext cx="2822392" cy="5294691"/>
            <a:chOff x="5971073" y="1186294"/>
            <a:chExt cx="2822392" cy="5294691"/>
          </a:xfrm>
        </p:grpSpPr>
        <p:sp>
          <p:nvSpPr>
            <p:cNvPr id="4111" name="Freeform 15"/>
            <p:cNvSpPr>
              <a:spLocks/>
            </p:cNvSpPr>
            <p:nvPr/>
          </p:nvSpPr>
          <p:spPr bwMode="auto">
            <a:xfrm>
              <a:off x="5971073" y="1186294"/>
              <a:ext cx="2822392" cy="5294691"/>
            </a:xfrm>
            <a:custGeom>
              <a:avLst/>
              <a:gdLst/>
              <a:ahLst/>
              <a:cxnLst>
                <a:cxn ang="0">
                  <a:pos x="2342" y="0"/>
                </a:cxn>
                <a:cxn ang="0">
                  <a:pos x="19" y="0"/>
                </a:cxn>
                <a:cxn ang="0">
                  <a:pos x="939" y="660"/>
                </a:cxn>
                <a:cxn ang="0">
                  <a:pos x="0" y="1353"/>
                </a:cxn>
                <a:cxn ang="0">
                  <a:pos x="939" y="2061"/>
                </a:cxn>
                <a:cxn ang="0">
                  <a:pos x="0" y="2783"/>
                </a:cxn>
                <a:cxn ang="0">
                  <a:pos x="939" y="3528"/>
                </a:cxn>
                <a:cxn ang="0">
                  <a:pos x="10" y="4174"/>
                </a:cxn>
                <a:cxn ang="0">
                  <a:pos x="2342" y="4174"/>
                </a:cxn>
                <a:cxn ang="0">
                  <a:pos x="2342" y="0"/>
                </a:cxn>
              </a:cxnLst>
              <a:rect l="0" t="0" r="r" b="b"/>
              <a:pathLst>
                <a:path w="2342" h="4174">
                  <a:moveTo>
                    <a:pt x="2342" y="0"/>
                  </a:moveTo>
                  <a:lnTo>
                    <a:pt x="19" y="0"/>
                  </a:lnTo>
                  <a:lnTo>
                    <a:pt x="939" y="660"/>
                  </a:lnTo>
                  <a:lnTo>
                    <a:pt x="0" y="1353"/>
                  </a:lnTo>
                  <a:lnTo>
                    <a:pt x="939" y="2061"/>
                  </a:lnTo>
                  <a:lnTo>
                    <a:pt x="0" y="2783"/>
                  </a:lnTo>
                  <a:lnTo>
                    <a:pt x="939" y="3528"/>
                  </a:lnTo>
                  <a:lnTo>
                    <a:pt x="10" y="4174"/>
                  </a:lnTo>
                  <a:lnTo>
                    <a:pt x="2342" y="4174"/>
                  </a:lnTo>
                  <a:lnTo>
                    <a:pt x="2342" y="0"/>
                  </a:lnTo>
                  <a:close/>
                </a:path>
              </a:pathLst>
            </a:cu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51" name="TextBox 50"/>
            <p:cNvSpPr txBox="1"/>
            <p:nvPr/>
          </p:nvSpPr>
          <p:spPr>
            <a:xfrm>
              <a:off x="6341604" y="4486954"/>
              <a:ext cx="1969198" cy="470898"/>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700" b="1" dirty="0" smtClean="0">
                  <a:solidFill>
                    <a:schemeClr val="bg1"/>
                  </a:solidFill>
                  <a:effectLst>
                    <a:outerShdw blurRad="38100" dist="38100" dir="2700000" algn="tl">
                      <a:srgbClr val="000000">
                        <a:alpha val="43137"/>
                      </a:srgbClr>
                    </a:outerShdw>
                  </a:effectLst>
                </a:rPr>
                <a:t>Desktop &amp; Device Management</a:t>
              </a:r>
            </a:p>
          </p:txBody>
        </p:sp>
        <p:sp>
          <p:nvSpPr>
            <p:cNvPr id="59" name="TextBox 58"/>
            <p:cNvSpPr txBox="1"/>
            <p:nvPr/>
          </p:nvSpPr>
          <p:spPr>
            <a:xfrm>
              <a:off x="6313848" y="2698264"/>
              <a:ext cx="1906023" cy="470898"/>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700" b="1" dirty="0" smtClean="0">
                  <a:solidFill>
                    <a:schemeClr val="bg1"/>
                  </a:solidFill>
                  <a:effectLst>
                    <a:outerShdw blurRad="38100" dist="38100" dir="2700000" algn="tl">
                      <a:srgbClr val="000000">
                        <a:alpha val="43137"/>
                      </a:srgbClr>
                    </a:outerShdw>
                  </a:effectLst>
                </a:rPr>
                <a:t>Data Center Management</a:t>
              </a:r>
            </a:p>
          </p:txBody>
        </p:sp>
        <p:sp>
          <p:nvSpPr>
            <p:cNvPr id="64" name="TextBox 63"/>
            <p:cNvSpPr txBox="1"/>
            <p:nvPr/>
          </p:nvSpPr>
          <p:spPr>
            <a:xfrm>
              <a:off x="6477580" y="6129781"/>
              <a:ext cx="1304704" cy="23544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700" b="1" dirty="0" smtClean="0">
                  <a:solidFill>
                    <a:schemeClr val="bg1"/>
                  </a:solidFill>
                  <a:effectLst>
                    <a:outerShdw blurRad="38100" dist="38100" dir="2700000" algn="tl">
                      <a:srgbClr val="000000">
                        <a:alpha val="43137"/>
                      </a:srgbClr>
                    </a:outerShdw>
                  </a:effectLst>
                </a:rPr>
                <a:t>Mid-Market </a:t>
              </a:r>
            </a:p>
          </p:txBody>
        </p:sp>
        <p:sp>
          <p:nvSpPr>
            <p:cNvPr id="89" name="Freeform 5"/>
            <p:cNvSpPr>
              <a:spLocks/>
            </p:cNvSpPr>
            <p:nvPr/>
          </p:nvSpPr>
          <p:spPr bwMode="auto">
            <a:xfrm>
              <a:off x="8336603" y="1194610"/>
              <a:ext cx="448013" cy="5276850"/>
            </a:xfrm>
            <a:prstGeom prst="rect">
              <a:avLst/>
            </a:prstGeom>
            <a:gradFill>
              <a:gsLst>
                <a:gs pos="0">
                  <a:schemeClr val="tx1">
                    <a:lumMod val="95000"/>
                    <a:lumOff val="5000"/>
                  </a:schemeClr>
                </a:gs>
                <a:gs pos="46000">
                  <a:schemeClr val="tx1">
                    <a:alpha val="35000"/>
                  </a:schemeClr>
                </a:gs>
              </a:gsLst>
              <a:lin ang="0" scaled="1"/>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63" name="TextBox 62"/>
            <p:cNvSpPr txBox="1"/>
            <p:nvPr/>
          </p:nvSpPr>
          <p:spPr>
            <a:xfrm rot="16200000">
              <a:off x="7550506" y="3687757"/>
              <a:ext cx="1984076" cy="332399"/>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2400" b="1" i="1" dirty="0" smtClean="0">
                  <a:solidFill>
                    <a:schemeClr val="bg1"/>
                  </a:solidFill>
                  <a:effectLst>
                    <a:outerShdw blurRad="38100" dist="38100" dir="2700000" algn="tl">
                      <a:srgbClr val="000000">
                        <a:alpha val="43137"/>
                      </a:srgbClr>
                    </a:outerShdw>
                  </a:effectLst>
                </a:rPr>
                <a:t>Solutions</a:t>
              </a:r>
            </a:p>
          </p:txBody>
        </p:sp>
        <p:pic>
          <p:nvPicPr>
            <p:cNvPr id="56" name="Picture 2" descr="W:\TRANSFER\MBupload\SERVER-new\Logo\SystemCenter\SystemCenter\SysCnt_h_rgb_r.png"/>
            <p:cNvPicPr>
              <a:picLocks noChangeAspect="1" noChangeArrowheads="1"/>
            </p:cNvPicPr>
            <p:nvPr/>
          </p:nvPicPr>
          <p:blipFill>
            <a:blip r:embed="rId4"/>
            <a:srcRect/>
            <a:stretch>
              <a:fillRect/>
            </a:stretch>
          </p:blipFill>
          <p:spPr bwMode="auto">
            <a:xfrm>
              <a:off x="6598816" y="1289785"/>
              <a:ext cx="1586911" cy="336159"/>
            </a:xfrm>
            <a:prstGeom prst="rect">
              <a:avLst/>
            </a:prstGeom>
            <a:noFill/>
            <a:effectLst>
              <a:outerShdw blurRad="50800" dist="38100" dir="2700000" algn="tl" rotWithShape="0">
                <a:prstClr val="black">
                  <a:alpha val="40000"/>
                </a:prstClr>
              </a:outerShdw>
            </a:effectLst>
          </p:spPr>
        </p:pic>
      </p:grpSp>
      <p:grpSp>
        <p:nvGrpSpPr>
          <p:cNvPr id="45" name="Group 44"/>
          <p:cNvGrpSpPr/>
          <p:nvPr/>
        </p:nvGrpSpPr>
        <p:grpSpPr>
          <a:xfrm>
            <a:off x="343564" y="4804584"/>
            <a:ext cx="6360720" cy="1674199"/>
            <a:chOff x="343564" y="4804584"/>
            <a:chExt cx="6360720" cy="1674199"/>
          </a:xfrm>
        </p:grpSpPr>
        <p:sp>
          <p:nvSpPr>
            <p:cNvPr id="2055" name="Freeform 7"/>
            <p:cNvSpPr>
              <a:spLocks/>
            </p:cNvSpPr>
            <p:nvPr/>
          </p:nvSpPr>
          <p:spPr bwMode="auto">
            <a:xfrm>
              <a:off x="357388" y="4805216"/>
              <a:ext cx="6346896" cy="1663304"/>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0">
                  <a:schemeClr val="tx1">
                    <a:lumMod val="95000"/>
                    <a:lumOff val="5000"/>
                  </a:schemeClr>
                </a:gs>
                <a:gs pos="46000">
                  <a:schemeClr val="accent1">
                    <a:lumMod val="75000"/>
                    <a:alpha val="48000"/>
                  </a:schemeClr>
                </a:gs>
                <a:gs pos="100000">
                  <a:srgbClr val="FFFFFF">
                    <a:alpha val="14000"/>
                  </a:srgbClr>
                </a:gs>
              </a:gsLst>
              <a:lin ang="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76" name="TextBox 75"/>
            <p:cNvSpPr txBox="1"/>
            <p:nvPr/>
          </p:nvSpPr>
          <p:spPr>
            <a:xfrm>
              <a:off x="3960311" y="6004681"/>
              <a:ext cx="1963071" cy="221599"/>
            </a:xfrm>
            <a:prstGeom prst="rect">
              <a:avLst/>
            </a:prstGeom>
          </p:spPr>
          <p:txBody>
            <a:bodyPr vert="horz" wrap="square" lIns="0" tIns="0" rIns="0" bIns="0" rtlCol="0">
              <a:spAutoFit/>
            </a:bodyPr>
            <a:lstStyle/>
            <a:p>
              <a:pPr>
                <a:lnSpc>
                  <a:spcPct val="90000"/>
                </a:lnSpc>
                <a:spcBef>
                  <a:spcPct val="20000"/>
                </a:spcBef>
                <a:spcAft>
                  <a:spcPts val="288"/>
                </a:spcAft>
                <a:buClr>
                  <a:schemeClr val="bg1">
                    <a:lumMod val="85000"/>
                  </a:schemeClr>
                </a:buClr>
                <a:buSzPct val="130000"/>
              </a:pPr>
              <a:r>
                <a:rPr lang="en-US" sz="1600" b="1" dirty="0" smtClean="0">
                  <a:solidFill>
                    <a:schemeClr val="bg1"/>
                  </a:solidFill>
                  <a:effectLst>
                    <a:outerShdw blurRad="38100" dist="38100" dir="2700000" algn="tl">
                      <a:srgbClr val="000000">
                        <a:alpha val="43137"/>
                      </a:srgbClr>
                    </a:outerShdw>
                  </a:effectLst>
                </a:rPr>
                <a:t>Open Standards</a:t>
              </a:r>
            </a:p>
          </p:txBody>
        </p:sp>
        <p:sp>
          <p:nvSpPr>
            <p:cNvPr id="62" name="TextBox 61"/>
            <p:cNvSpPr txBox="1"/>
            <p:nvPr/>
          </p:nvSpPr>
          <p:spPr>
            <a:xfrm>
              <a:off x="2158832" y="5518405"/>
              <a:ext cx="2812002" cy="221599"/>
            </a:xfrm>
            <a:prstGeom prst="rect">
              <a:avLst/>
            </a:prstGeom>
          </p:spPr>
          <p:txBody>
            <a:bodyPr vert="horz" wrap="square" lIns="0" tIns="0" rIns="0" bIns="0" rtlCol="0">
              <a:spAutoFit/>
            </a:bodyPr>
            <a:lstStyle/>
            <a:p>
              <a:pPr>
                <a:lnSpc>
                  <a:spcPct val="90000"/>
                </a:lnSpc>
                <a:spcBef>
                  <a:spcPct val="20000"/>
                </a:spcBef>
                <a:spcAft>
                  <a:spcPts val="288"/>
                </a:spcAft>
                <a:buClr>
                  <a:schemeClr val="bg1">
                    <a:lumMod val="85000"/>
                  </a:schemeClr>
                </a:buClr>
                <a:buSzPct val="130000"/>
              </a:pPr>
              <a:r>
                <a:rPr lang="en-US" sz="1600" b="1" dirty="0" smtClean="0">
                  <a:solidFill>
                    <a:schemeClr val="bg1"/>
                  </a:solidFill>
                  <a:effectLst>
                    <a:outerShdw blurRad="38100" dist="38100" dir="2700000" algn="tl">
                      <a:srgbClr val="000000">
                        <a:alpha val="43137"/>
                      </a:srgbClr>
                    </a:outerShdw>
                  </a:effectLst>
                </a:rPr>
                <a:t>Virtualization Technology</a:t>
              </a:r>
            </a:p>
          </p:txBody>
        </p:sp>
        <p:sp>
          <p:nvSpPr>
            <p:cNvPr id="67" name="TextBox 66"/>
            <p:cNvSpPr txBox="1"/>
            <p:nvPr/>
          </p:nvSpPr>
          <p:spPr>
            <a:xfrm>
              <a:off x="1035134" y="5051377"/>
              <a:ext cx="1795618" cy="221599"/>
            </a:xfrm>
            <a:prstGeom prst="rect">
              <a:avLst/>
            </a:prstGeom>
          </p:spPr>
          <p:txBody>
            <a:bodyPr vert="horz" wrap="square" lIns="0" tIns="0" rIns="0" bIns="0" rtlCol="0">
              <a:spAutoFit/>
            </a:bodyPr>
            <a:lstStyle/>
            <a:p>
              <a:pPr>
                <a:lnSpc>
                  <a:spcPct val="90000"/>
                </a:lnSpc>
                <a:spcBef>
                  <a:spcPct val="20000"/>
                </a:spcBef>
                <a:spcAft>
                  <a:spcPts val="288"/>
                </a:spcAft>
                <a:buClr>
                  <a:schemeClr val="bg1">
                    <a:lumMod val="85000"/>
                  </a:schemeClr>
                </a:buClr>
                <a:buSzPct val="130000"/>
              </a:pPr>
              <a:r>
                <a:rPr lang="en-US" sz="1600" b="1" dirty="0" smtClean="0">
                  <a:solidFill>
                    <a:schemeClr val="bg1"/>
                  </a:solidFill>
                  <a:effectLst>
                    <a:outerShdw blurRad="38100" dist="38100" dir="2700000" algn="tl">
                      <a:srgbClr val="000000">
                        <a:alpha val="43137"/>
                      </a:srgbClr>
                    </a:outerShdw>
                  </a:effectLst>
                </a:rPr>
                <a:t>Windows Platform</a:t>
              </a:r>
            </a:p>
          </p:txBody>
        </p:sp>
        <p:sp>
          <p:nvSpPr>
            <p:cNvPr id="72" name="Rectangle 71"/>
            <p:cNvSpPr/>
            <p:nvPr/>
          </p:nvSpPr>
          <p:spPr>
            <a:xfrm rot="5400000">
              <a:off x="-234776" y="5382924"/>
              <a:ext cx="1661502" cy="504822"/>
            </a:xfrm>
            <a:prstGeom prst="rect">
              <a:avLst/>
            </a:prstGeom>
            <a:gradFill flip="none" rotWithShape="1">
              <a:gsLst>
                <a:gs pos="0">
                  <a:schemeClr val="tx1">
                    <a:lumMod val="95000"/>
                    <a:lumOff val="5000"/>
                  </a:schemeClr>
                </a:gs>
                <a:gs pos="50000">
                  <a:schemeClr val="accent1">
                    <a:lumMod val="75000"/>
                  </a:schemeClr>
                </a:gs>
                <a:gs pos="100000">
                  <a:schemeClr val="accent1"/>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600" spc="-150" dirty="0">
                <a:solidFill>
                  <a:srgbClr val="FFFFFF"/>
                </a:solidFill>
                <a:latin typeface="Segoe"/>
              </a:endParaRPr>
            </a:p>
          </p:txBody>
        </p:sp>
        <p:sp>
          <p:nvSpPr>
            <p:cNvPr id="74" name="Rectangle 73"/>
            <p:cNvSpPr/>
            <p:nvPr/>
          </p:nvSpPr>
          <p:spPr>
            <a:xfrm rot="16200000">
              <a:off x="-244787" y="5492744"/>
              <a:ext cx="1671996" cy="300082"/>
            </a:xfrm>
            <a:prstGeom prst="rect">
              <a:avLst/>
            </a:prstGeom>
          </p:spPr>
          <p:txBody>
            <a:bodyPr wrap="none">
              <a:spAutoFit/>
            </a:bodyPr>
            <a:lstStyle/>
            <a:p>
              <a:pPr algn="ctr" fontAlgn="base">
                <a:lnSpc>
                  <a:spcPct val="75000"/>
                </a:lnSpc>
                <a:spcBef>
                  <a:spcPct val="0"/>
                </a:spcBef>
                <a:spcAft>
                  <a:spcPct val="0"/>
                </a:spcAft>
                <a:buClr>
                  <a:srgbClr val="FFFFFF"/>
                </a:buClr>
                <a:buSzPct val="95000"/>
                <a:tabLst>
                  <a:tab pos="514476" algn="l"/>
                </a:tabLst>
                <a:defRPr/>
              </a:pPr>
              <a:r>
                <a:rPr lang="en-US" b="1" i="1" dirty="0" smtClean="0">
                  <a:solidFill>
                    <a:schemeClr val="bg1"/>
                  </a:solidFill>
                  <a:effectLst>
                    <a:outerShdw blurRad="38100" dist="38100" dir="2700000" algn="tl">
                      <a:srgbClr val="000000">
                        <a:alpha val="43137"/>
                      </a:srgbClr>
                    </a:outerShdw>
                  </a:effectLst>
                </a:rPr>
                <a:t>Infrastructure</a:t>
              </a:r>
              <a:endParaRPr lang="en-US" altLang="zh-CN" spc="-150" dirty="0">
                <a:solidFill>
                  <a:srgbClr val="FFFFFF"/>
                </a:solidFill>
              </a:endParaRPr>
            </a:p>
          </p:txBody>
        </p:sp>
      </p:grpSp>
      <p:sp>
        <p:nvSpPr>
          <p:cNvPr id="82" name="Rectangle 81"/>
          <p:cNvSpPr/>
          <p:nvPr/>
        </p:nvSpPr>
        <p:spPr>
          <a:xfrm rot="5400000">
            <a:off x="-234776" y="3563649"/>
            <a:ext cx="1661502" cy="504822"/>
          </a:xfrm>
          <a:prstGeom prst="rect">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400" spc="-150" dirty="0">
              <a:solidFill>
                <a:srgbClr val="FFFFFF"/>
              </a:solidFill>
              <a:latin typeface="Segoe"/>
            </a:endParaRPr>
          </a:p>
        </p:txBody>
      </p:sp>
      <p:sp>
        <p:nvSpPr>
          <p:cNvPr id="90" name="Rectangle 89"/>
          <p:cNvSpPr/>
          <p:nvPr/>
        </p:nvSpPr>
        <p:spPr>
          <a:xfrm rot="16200000">
            <a:off x="30130" y="3670423"/>
            <a:ext cx="1122166" cy="306174"/>
          </a:xfrm>
          <a:prstGeom prst="rect">
            <a:avLst/>
          </a:prstGeom>
        </p:spPr>
        <p:txBody>
          <a:bodyPr wrap="none">
            <a:spAutoFit/>
          </a:bodyPr>
          <a:lstStyle/>
          <a:p>
            <a:pPr algn="ctr" fontAlgn="base">
              <a:lnSpc>
                <a:spcPct val="75000"/>
              </a:lnSpc>
              <a:spcBef>
                <a:spcPct val="0"/>
              </a:spcBef>
              <a:spcAft>
                <a:spcPct val="0"/>
              </a:spcAft>
              <a:buClr>
                <a:srgbClr val="FFFFFF"/>
              </a:buClr>
              <a:buSzPct val="95000"/>
              <a:tabLst>
                <a:tab pos="514476" algn="l"/>
              </a:tabLst>
              <a:defRPr/>
            </a:pPr>
            <a:r>
              <a:rPr lang="en-US" b="1" i="1" dirty="0" smtClean="0">
                <a:solidFill>
                  <a:schemeClr val="bg1"/>
                </a:solidFill>
                <a:effectLst>
                  <a:outerShdw blurRad="38100" dist="38100" dir="2700000" algn="tl">
                    <a:srgbClr val="000000">
                      <a:alpha val="43137"/>
                    </a:srgbClr>
                  </a:outerShdw>
                </a:effectLst>
              </a:rPr>
              <a:t>Products</a:t>
            </a:r>
            <a:endParaRPr lang="en-US" altLang="zh-CN" spc="-150" dirty="0">
              <a:solidFill>
                <a:srgbClr val="FFFFFF"/>
              </a:solidFill>
            </a:endParaRPr>
          </a:p>
        </p:txBody>
      </p:sp>
      <p:pic>
        <p:nvPicPr>
          <p:cNvPr id="2052" name="Picture 4" descr="C:\Documents and Settings\Eva\My Documents\336\SysCnt-DPM_h_rgb_r.png"/>
          <p:cNvPicPr>
            <a:picLocks noChangeAspect="1" noChangeArrowheads="1"/>
          </p:cNvPicPr>
          <p:nvPr/>
        </p:nvPicPr>
        <p:blipFill>
          <a:blip r:embed="rId5"/>
          <a:srcRect/>
          <a:stretch>
            <a:fillRect/>
          </a:stretch>
        </p:blipFill>
        <p:spPr bwMode="auto">
          <a:xfrm>
            <a:off x="2643034" y="3634802"/>
            <a:ext cx="1492574" cy="365760"/>
          </a:xfrm>
          <a:prstGeom prst="rect">
            <a:avLst/>
          </a:prstGeom>
          <a:noFill/>
        </p:spPr>
      </p:pic>
      <p:pic>
        <p:nvPicPr>
          <p:cNvPr id="9" name="Picture 5" descr="C:\Documents and Settings\Eva\My Documents\336\SysCnt-Essentials_h_rgb_r.png"/>
          <p:cNvPicPr>
            <a:picLocks noChangeAspect="1" noChangeArrowheads="1"/>
          </p:cNvPicPr>
          <p:nvPr/>
        </p:nvPicPr>
        <p:blipFill>
          <a:blip r:embed="rId6"/>
          <a:srcRect/>
          <a:stretch>
            <a:fillRect/>
          </a:stretch>
        </p:blipFill>
        <p:spPr bwMode="auto">
          <a:xfrm>
            <a:off x="4211328" y="3615549"/>
            <a:ext cx="1277722" cy="365760"/>
          </a:xfrm>
          <a:prstGeom prst="rect">
            <a:avLst/>
          </a:prstGeom>
          <a:noFill/>
        </p:spPr>
      </p:pic>
      <p:pic>
        <p:nvPicPr>
          <p:cNvPr id="11" name="Picture 7" descr="C:\Documents and Settings\Eva\My Documents\336\SysCnt-ServiceMgr_h_rgb_r.png"/>
          <p:cNvPicPr>
            <a:picLocks noChangeAspect="1" noChangeArrowheads="1"/>
          </p:cNvPicPr>
          <p:nvPr/>
        </p:nvPicPr>
        <p:blipFill>
          <a:blip r:embed="rId7"/>
          <a:srcRect/>
          <a:stretch>
            <a:fillRect/>
          </a:stretch>
        </p:blipFill>
        <p:spPr bwMode="auto">
          <a:xfrm>
            <a:off x="1043273" y="3625176"/>
            <a:ext cx="1183075" cy="365760"/>
          </a:xfrm>
          <a:prstGeom prst="rect">
            <a:avLst/>
          </a:prstGeom>
          <a:noFill/>
        </p:spPr>
      </p:pic>
      <p:pic>
        <p:nvPicPr>
          <p:cNvPr id="37" name="Picture 2" descr="C:\Documents and Settings\Eva\My Documents\Downloaded items\SysCenter-MDM-08_bL_r.png"/>
          <p:cNvPicPr>
            <a:picLocks noChangeAspect="1" noChangeArrowheads="1"/>
          </p:cNvPicPr>
          <p:nvPr/>
        </p:nvPicPr>
        <p:blipFill>
          <a:blip r:embed="rId8"/>
          <a:srcRect/>
          <a:stretch>
            <a:fillRect/>
          </a:stretch>
        </p:blipFill>
        <p:spPr bwMode="auto">
          <a:xfrm>
            <a:off x="3771930" y="4111474"/>
            <a:ext cx="1651094" cy="396151"/>
          </a:xfrm>
          <a:prstGeom prst="rect">
            <a:avLst/>
          </a:prstGeom>
          <a:noFill/>
        </p:spPr>
      </p:pic>
      <p:pic>
        <p:nvPicPr>
          <p:cNvPr id="38" name="Picture 3" descr="C:\Documents and Settings\Eva\My Documents\Downloaded items\DTP-OptPack-SA_bL_r.png"/>
          <p:cNvPicPr>
            <a:picLocks noChangeAspect="1" noChangeArrowheads="1"/>
          </p:cNvPicPr>
          <p:nvPr/>
        </p:nvPicPr>
        <p:blipFill>
          <a:blip r:embed="rId9"/>
          <a:srcRect/>
          <a:stretch>
            <a:fillRect/>
          </a:stretch>
        </p:blipFill>
        <p:spPr bwMode="auto">
          <a:xfrm>
            <a:off x="1613045" y="4138306"/>
            <a:ext cx="1955352" cy="327546"/>
          </a:xfrm>
          <a:prstGeom prst="rect">
            <a:avLst/>
          </a:prstGeom>
          <a:noFill/>
        </p:spPr>
      </p:pic>
      <p:sp>
        <p:nvSpPr>
          <p:cNvPr id="40" name="Rounded Rectangle 39"/>
          <p:cNvSpPr/>
          <p:nvPr/>
        </p:nvSpPr>
        <p:spPr bwMode="auto">
          <a:xfrm>
            <a:off x="1971966" y="5312090"/>
            <a:ext cx="2891866" cy="621784"/>
          </a:xfrm>
          <a:prstGeom prst="roundRect">
            <a:avLst/>
          </a:prstGeom>
          <a:noFill/>
          <a:ln w="25400">
            <a:solidFill>
              <a:srgbClr val="C0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2050" name="Picture 2" descr="C:\Documents and Settings\Eva\My Documents\336\SysCnt-VrtlMachine_h_rgb_r.png"/>
          <p:cNvPicPr>
            <a:picLocks noChangeAspect="1" noChangeArrowheads="1"/>
          </p:cNvPicPr>
          <p:nvPr/>
        </p:nvPicPr>
        <p:blipFill>
          <a:blip r:embed="rId10"/>
          <a:srcRect/>
          <a:stretch>
            <a:fillRect/>
          </a:stretch>
        </p:blipFill>
        <p:spPr bwMode="auto">
          <a:xfrm>
            <a:off x="4260078" y="3100308"/>
            <a:ext cx="1492391" cy="365760"/>
          </a:xfrm>
          <a:prstGeom prst="rect">
            <a:avLst/>
          </a:prstGeom>
          <a:noFill/>
        </p:spPr>
      </p:pic>
      <p:pic>
        <p:nvPicPr>
          <p:cNvPr id="8" name="Picture 3" descr="C:\Documents and Settings\Eva\My Documents\336\SysCnt-ConfigMgr_h_rgb_r.png"/>
          <p:cNvPicPr>
            <a:picLocks noChangeAspect="1" noChangeArrowheads="1"/>
          </p:cNvPicPr>
          <p:nvPr/>
        </p:nvPicPr>
        <p:blipFill>
          <a:blip r:embed="rId11"/>
          <a:srcRect/>
          <a:stretch>
            <a:fillRect/>
          </a:stretch>
        </p:blipFill>
        <p:spPr bwMode="auto">
          <a:xfrm>
            <a:off x="2680911" y="3081056"/>
            <a:ext cx="1403973" cy="365760"/>
          </a:xfrm>
          <a:prstGeom prst="rect">
            <a:avLst/>
          </a:prstGeom>
          <a:noFill/>
        </p:spPr>
      </p:pic>
      <p:pic>
        <p:nvPicPr>
          <p:cNvPr id="10" name="Picture 6" descr="C:\Documents and Settings\Eva\My Documents\336\SysCnt-OprtnsMgr_h_rgb_r.png"/>
          <p:cNvPicPr>
            <a:picLocks noChangeAspect="1" noChangeArrowheads="1"/>
          </p:cNvPicPr>
          <p:nvPr/>
        </p:nvPicPr>
        <p:blipFill>
          <a:blip r:embed="rId12"/>
          <a:srcRect/>
          <a:stretch>
            <a:fillRect/>
          </a:stretch>
        </p:blipFill>
        <p:spPr bwMode="auto">
          <a:xfrm>
            <a:off x="1062522" y="3081056"/>
            <a:ext cx="1267665" cy="365760"/>
          </a:xfrm>
          <a:prstGeom prst="rect">
            <a:avLst/>
          </a:prstGeom>
          <a:noFill/>
        </p:spPr>
      </p:pic>
      <p:grpSp>
        <p:nvGrpSpPr>
          <p:cNvPr id="46" name="Group 45"/>
          <p:cNvGrpSpPr/>
          <p:nvPr/>
        </p:nvGrpSpPr>
        <p:grpSpPr>
          <a:xfrm>
            <a:off x="343564" y="1185085"/>
            <a:ext cx="6360720" cy="1665624"/>
            <a:chOff x="343564" y="1185085"/>
            <a:chExt cx="6360720" cy="1665624"/>
          </a:xfrm>
        </p:grpSpPr>
        <p:sp>
          <p:nvSpPr>
            <p:cNvPr id="2053" name="Freeform 5"/>
            <p:cNvSpPr>
              <a:spLocks/>
            </p:cNvSpPr>
            <p:nvPr/>
          </p:nvSpPr>
          <p:spPr bwMode="auto">
            <a:xfrm>
              <a:off x="357388" y="1185085"/>
              <a:ext cx="6346896" cy="1663304"/>
            </a:xfrm>
            <a:custGeom>
              <a:avLst/>
              <a:gdLst/>
              <a:ahLst/>
              <a:cxnLst>
                <a:cxn ang="0">
                  <a:pos x="0" y="0"/>
                </a:cxn>
                <a:cxn ang="0">
                  <a:pos x="2903" y="0"/>
                </a:cxn>
                <a:cxn ang="0">
                  <a:pos x="3483" y="393"/>
                </a:cxn>
                <a:cxn ang="0">
                  <a:pos x="2922" y="765"/>
                </a:cxn>
                <a:cxn ang="0">
                  <a:pos x="0" y="765"/>
                </a:cxn>
                <a:cxn ang="0">
                  <a:pos x="0" y="0"/>
                </a:cxn>
              </a:cxnLst>
              <a:rect l="0" t="0" r="r" b="b"/>
              <a:pathLst>
                <a:path w="3483" h="765">
                  <a:moveTo>
                    <a:pt x="0" y="0"/>
                  </a:moveTo>
                  <a:lnTo>
                    <a:pt x="2903" y="0"/>
                  </a:lnTo>
                  <a:lnTo>
                    <a:pt x="3483" y="393"/>
                  </a:lnTo>
                  <a:lnTo>
                    <a:pt x="2922" y="765"/>
                  </a:lnTo>
                  <a:lnTo>
                    <a:pt x="0" y="765"/>
                  </a:lnTo>
                  <a:lnTo>
                    <a:pt x="0" y="0"/>
                  </a:lnTo>
                  <a:close/>
                </a:path>
              </a:pathLst>
            </a:custGeom>
            <a:gradFill flip="none" rotWithShape="1">
              <a:gsLst>
                <a:gs pos="0">
                  <a:schemeClr val="tx1">
                    <a:lumMod val="95000"/>
                    <a:lumOff val="5000"/>
                  </a:schemeClr>
                </a:gs>
                <a:gs pos="46000">
                  <a:schemeClr val="accent3">
                    <a:lumMod val="75000"/>
                    <a:alpha val="50000"/>
                  </a:schemeClr>
                </a:gs>
                <a:gs pos="100000">
                  <a:srgbClr val="FFFFFF">
                    <a:alpha val="11000"/>
                  </a:srgbClr>
                </a:gs>
              </a:gsLst>
              <a:lin ang="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83" name="TextBox 82"/>
            <p:cNvSpPr txBox="1"/>
            <p:nvPr/>
          </p:nvSpPr>
          <p:spPr>
            <a:xfrm>
              <a:off x="3232654" y="2571335"/>
              <a:ext cx="2944431" cy="193899"/>
            </a:xfrm>
            <a:prstGeom prst="rect">
              <a:avLst/>
            </a:prstGeom>
          </p:spPr>
          <p:txBody>
            <a:bodyPr vert="horz" wrap="square" lIns="0" tIns="0" rIns="0" bIns="0" rtlCol="0">
              <a:spAutoFit/>
            </a:bodyPr>
            <a:lstStyle/>
            <a:p>
              <a:pPr>
                <a:lnSpc>
                  <a:spcPct val="90000"/>
                </a:lnSpc>
                <a:spcBef>
                  <a:spcPct val="20000"/>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Microsoft Consulting Services</a:t>
              </a:r>
            </a:p>
          </p:txBody>
        </p:sp>
        <p:sp>
          <p:nvSpPr>
            <p:cNvPr id="84" name="TextBox 83"/>
            <p:cNvSpPr txBox="1"/>
            <p:nvPr/>
          </p:nvSpPr>
          <p:spPr>
            <a:xfrm>
              <a:off x="968782" y="1256455"/>
              <a:ext cx="1697463"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Management Packs</a:t>
              </a:r>
              <a:endParaRPr lang="en-US" sz="1400" b="1" dirty="0" smtClean="0">
                <a:solidFill>
                  <a:srgbClr val="FF0000"/>
                </a:solidFill>
                <a:effectLst>
                  <a:outerShdw blurRad="38100" dist="38100" dir="2700000" algn="tl">
                    <a:srgbClr val="000000">
                      <a:alpha val="43137"/>
                    </a:srgbClr>
                  </a:outerShdw>
                </a:effectLst>
              </a:endParaRPr>
            </a:p>
          </p:txBody>
        </p:sp>
        <p:sp>
          <p:nvSpPr>
            <p:cNvPr id="85" name="TextBox 84"/>
            <p:cNvSpPr txBox="1"/>
            <p:nvPr/>
          </p:nvSpPr>
          <p:spPr>
            <a:xfrm>
              <a:off x="1140037" y="2482138"/>
              <a:ext cx="2624574" cy="193899"/>
            </a:xfrm>
            <a:prstGeom prst="rect">
              <a:avLst/>
            </a:prstGeom>
          </p:spPr>
          <p:txBody>
            <a:bodyPr vert="horz" wrap="square" lIns="0" tIns="0" rIns="0" bIns="0" rtlCol="0">
              <a:spAutoFit/>
            </a:bodyPr>
            <a:lstStyle/>
            <a:p>
              <a:pPr>
                <a:lnSpc>
                  <a:spcPct val="90000"/>
                </a:lnSpc>
                <a:spcBef>
                  <a:spcPct val="20000"/>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Partner Ecosystem</a:t>
              </a:r>
            </a:p>
          </p:txBody>
        </p:sp>
        <p:sp>
          <p:nvSpPr>
            <p:cNvPr id="91" name="Rectangle 90"/>
            <p:cNvSpPr/>
            <p:nvPr/>
          </p:nvSpPr>
          <p:spPr>
            <a:xfrm rot="5400000">
              <a:off x="-234776" y="1767547"/>
              <a:ext cx="1661502" cy="504822"/>
            </a:xfrm>
            <a:prstGeom prst="rect">
              <a:avLst/>
            </a:prstGeom>
            <a:gradFill flip="none" rotWithShape="1">
              <a:gsLst>
                <a:gs pos="0">
                  <a:schemeClr val="tx1">
                    <a:lumMod val="95000"/>
                    <a:lumOff val="5000"/>
                  </a:schemeClr>
                </a:gs>
                <a:gs pos="50000">
                  <a:schemeClr val="accent3">
                    <a:lumMod val="75000"/>
                  </a:schemeClr>
                </a:gs>
                <a:gs pos="100000">
                  <a:schemeClr val="accent3"/>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400" spc="-150" dirty="0" smtClean="0">
                <a:solidFill>
                  <a:srgbClr val="FFFFFF"/>
                </a:solidFill>
                <a:latin typeface="Segoe"/>
              </a:endParaRPr>
            </a:p>
          </p:txBody>
        </p:sp>
        <p:sp>
          <p:nvSpPr>
            <p:cNvPr id="92" name="Rectangle 91"/>
            <p:cNvSpPr/>
            <p:nvPr/>
          </p:nvSpPr>
          <p:spPr>
            <a:xfrm rot="16200000">
              <a:off x="-92628" y="1860673"/>
              <a:ext cx="1367683" cy="306174"/>
            </a:xfrm>
            <a:prstGeom prst="rect">
              <a:avLst/>
            </a:prstGeom>
          </p:spPr>
          <p:txBody>
            <a:bodyPr wrap="none">
              <a:spAutoFit/>
            </a:bodyPr>
            <a:lstStyle/>
            <a:p>
              <a:pPr algn="ctr" fontAlgn="base">
                <a:lnSpc>
                  <a:spcPct val="75000"/>
                </a:lnSpc>
                <a:spcBef>
                  <a:spcPct val="0"/>
                </a:spcBef>
                <a:spcAft>
                  <a:spcPct val="0"/>
                </a:spcAft>
                <a:buClr>
                  <a:srgbClr val="FFFFFF"/>
                </a:buClr>
                <a:buSzPct val="95000"/>
                <a:tabLst>
                  <a:tab pos="514476" algn="l"/>
                </a:tabLst>
                <a:defRPr/>
              </a:pPr>
              <a:r>
                <a:rPr lang="en-US" b="1" i="1" dirty="0" smtClean="0">
                  <a:solidFill>
                    <a:schemeClr val="bg1"/>
                  </a:solidFill>
                  <a:effectLst>
                    <a:outerShdw blurRad="38100" dist="38100" dir="2700000" algn="tl">
                      <a:srgbClr val="000000">
                        <a:alpha val="43137"/>
                      </a:srgbClr>
                    </a:outerShdw>
                  </a:effectLst>
                </a:rPr>
                <a:t>Knowledge</a:t>
              </a:r>
              <a:endParaRPr lang="en-US" altLang="zh-CN" spc="-150" dirty="0">
                <a:solidFill>
                  <a:srgbClr val="FFFFFF"/>
                </a:solidFill>
              </a:endParaRPr>
            </a:p>
          </p:txBody>
        </p:sp>
        <p:sp>
          <p:nvSpPr>
            <p:cNvPr id="36" name="TextBox 35"/>
            <p:cNvSpPr txBox="1"/>
            <p:nvPr/>
          </p:nvSpPr>
          <p:spPr>
            <a:xfrm>
              <a:off x="1053098" y="1866058"/>
              <a:ext cx="1894388"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Solution Accelerators</a:t>
              </a:r>
            </a:p>
          </p:txBody>
        </p:sp>
        <p:sp>
          <p:nvSpPr>
            <p:cNvPr id="41" name="TextBox 40"/>
            <p:cNvSpPr txBox="1"/>
            <p:nvPr/>
          </p:nvSpPr>
          <p:spPr>
            <a:xfrm>
              <a:off x="3105628" y="1311580"/>
              <a:ext cx="2623968"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Connectors for Interoperability</a:t>
              </a:r>
              <a:endParaRPr lang="en-US" sz="1400" b="1" dirty="0" smtClean="0">
                <a:solidFill>
                  <a:srgbClr val="FF0000"/>
                </a:solidFill>
                <a:effectLst>
                  <a:outerShdw blurRad="38100" dist="38100" dir="2700000" algn="tl">
                    <a:srgbClr val="000000">
                      <a:alpha val="43137"/>
                    </a:srgbClr>
                  </a:outerShdw>
                </a:effectLst>
              </a:endParaRPr>
            </a:p>
          </p:txBody>
        </p:sp>
        <p:sp>
          <p:nvSpPr>
            <p:cNvPr id="42" name="TextBox 41"/>
            <p:cNvSpPr txBox="1"/>
            <p:nvPr/>
          </p:nvSpPr>
          <p:spPr>
            <a:xfrm>
              <a:off x="3170517" y="1911462"/>
              <a:ext cx="3463755" cy="387798"/>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Microsoft Operations Framework (MOF/ITIL)</a:t>
              </a:r>
              <a:endParaRPr lang="en-US" sz="1400" b="1" dirty="0" smtClean="0">
                <a:solidFill>
                  <a:srgbClr val="FF0000"/>
                </a:solidFill>
                <a:effectLst>
                  <a:outerShdw blurRad="38100" dist="38100" dir="2700000" algn="tl">
                    <a:srgbClr val="000000">
                      <a:alpha val="43137"/>
                    </a:srgbClr>
                  </a:outerShdw>
                </a:effectLs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0-#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219555" y="1423851"/>
            <a:ext cx="8693014" cy="5052186"/>
          </a:xfrm>
          <a:prstGeom prst="roundRect">
            <a:avLst>
              <a:gd name="adj" fmla="val 4515"/>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bwMode="invGray">
          <a:xfrm>
            <a:off x="4754881" y="4585063"/>
            <a:ext cx="4114800" cy="1848788"/>
          </a:xfrm>
          <a:prstGeom prst="roundRect">
            <a:avLst>
              <a:gd name="adj" fmla="val 9516"/>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lnSpc>
                <a:spcPct val="80000"/>
              </a:lnSpc>
              <a:spcBef>
                <a:spcPct val="0"/>
              </a:spcBef>
              <a:spcAft>
                <a:spcPct val="0"/>
              </a:spcAft>
            </a:pPr>
            <a:endParaRPr lang="en-US" sz="2800" dirty="0">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invGray">
          <a:xfrm>
            <a:off x="6400800" y="1504710"/>
            <a:ext cx="2455818" cy="2845617"/>
          </a:xfrm>
          <a:prstGeom prst="roundRect">
            <a:avLst>
              <a:gd name="adj" fmla="val 1156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lnSpc>
                <a:spcPct val="80000"/>
              </a:lnSpc>
              <a:spcBef>
                <a:spcPct val="0"/>
              </a:spcBef>
              <a:spcAft>
                <a:spcPct val="0"/>
              </a:spcAft>
            </a:pPr>
            <a:endParaRPr lang="en-US" sz="2800" dirty="0">
              <a:effectLst>
                <a:outerShdw blurRad="38100" dist="38100" dir="2700000" algn="tl">
                  <a:srgbClr val="000000">
                    <a:alpha val="43137"/>
                  </a:srgbClr>
                </a:outerShdw>
              </a:effectLst>
              <a:latin typeface="Segoe" pitchFamily="34" charset="0"/>
            </a:endParaRPr>
          </a:p>
        </p:txBody>
      </p:sp>
      <p:grpSp>
        <p:nvGrpSpPr>
          <p:cNvPr id="2" name="Group 47"/>
          <p:cNvGrpSpPr/>
          <p:nvPr/>
        </p:nvGrpSpPr>
        <p:grpSpPr bwMode="invGray">
          <a:xfrm>
            <a:off x="7236478" y="1633284"/>
            <a:ext cx="836367" cy="1279733"/>
            <a:chOff x="8773497" y="715246"/>
            <a:chExt cx="1546859" cy="1678300"/>
          </a:xfrm>
        </p:grpSpPr>
        <p:pic>
          <p:nvPicPr>
            <p:cNvPr id="18" name="Picture 15" descr="Server-Physical-Single"/>
            <p:cNvPicPr>
              <a:picLocks noChangeAspect="1" noChangeArrowheads="1"/>
            </p:cNvPicPr>
            <p:nvPr/>
          </p:nvPicPr>
          <p:blipFill>
            <a:blip r:embed="rId3" cstate="email"/>
            <a:stretch>
              <a:fillRect/>
            </a:stretch>
          </p:blipFill>
          <p:spPr bwMode="invGray">
            <a:xfrm>
              <a:off x="8773497" y="1166726"/>
              <a:ext cx="1546859" cy="1226820"/>
            </a:xfrm>
            <a:prstGeom prst="rect">
              <a:avLst/>
            </a:prstGeom>
            <a:noFill/>
            <a:ln>
              <a:noFill/>
            </a:ln>
          </p:spPr>
        </p:pic>
        <p:pic>
          <p:nvPicPr>
            <p:cNvPr id="19" name="Picture 18" descr="server.png"/>
            <p:cNvPicPr>
              <a:picLocks noChangeAspect="1"/>
            </p:cNvPicPr>
            <p:nvPr/>
          </p:nvPicPr>
          <p:blipFill>
            <a:blip r:embed="rId4" cstate="email"/>
            <a:stretch>
              <a:fillRect/>
            </a:stretch>
          </p:blipFill>
          <p:spPr bwMode="invGray">
            <a:xfrm>
              <a:off x="8832626" y="972421"/>
              <a:ext cx="1402767" cy="1026795"/>
            </a:xfrm>
            <a:prstGeom prst="rect">
              <a:avLst/>
            </a:prstGeom>
          </p:spPr>
        </p:pic>
        <p:pic>
          <p:nvPicPr>
            <p:cNvPr id="20" name="Picture 19" descr="server.png"/>
            <p:cNvPicPr>
              <a:picLocks noChangeAspect="1"/>
            </p:cNvPicPr>
            <p:nvPr/>
          </p:nvPicPr>
          <p:blipFill>
            <a:blip r:embed="rId4" cstate="email"/>
            <a:stretch>
              <a:fillRect/>
            </a:stretch>
          </p:blipFill>
          <p:spPr bwMode="invGray">
            <a:xfrm>
              <a:off x="8832625" y="715246"/>
              <a:ext cx="1402766" cy="1026794"/>
            </a:xfrm>
            <a:prstGeom prst="rect">
              <a:avLst/>
            </a:prstGeom>
          </p:spPr>
        </p:pic>
      </p:grpSp>
      <p:grpSp>
        <p:nvGrpSpPr>
          <p:cNvPr id="3" name="Group 48"/>
          <p:cNvGrpSpPr/>
          <p:nvPr/>
        </p:nvGrpSpPr>
        <p:grpSpPr bwMode="invGray">
          <a:xfrm>
            <a:off x="6767027" y="3542551"/>
            <a:ext cx="1655042" cy="689507"/>
            <a:chOff x="9009999" y="2964322"/>
            <a:chExt cx="3128160" cy="977673"/>
          </a:xfrm>
        </p:grpSpPr>
        <p:pic>
          <p:nvPicPr>
            <p:cNvPr id="16" name="Picture 9" descr="C:\Program Files\Microsoft Resource DVD Artwork\DVD_ART\BoxShots_Logos\Virtual Server 2005 R2\Virtual Server 2005 R2 logo r.png"/>
            <p:cNvPicPr>
              <a:picLocks noChangeAspect="1" noChangeArrowheads="1"/>
            </p:cNvPicPr>
            <p:nvPr/>
          </p:nvPicPr>
          <p:blipFill>
            <a:blip r:embed="rId5" cstate="email"/>
            <a:srcRect/>
            <a:stretch>
              <a:fillRect/>
            </a:stretch>
          </p:blipFill>
          <p:spPr bwMode="invGray">
            <a:xfrm>
              <a:off x="9600378" y="3642293"/>
              <a:ext cx="2408696" cy="299702"/>
            </a:xfrm>
            <a:prstGeom prst="rect">
              <a:avLst/>
            </a:prstGeom>
            <a:noFill/>
          </p:spPr>
        </p:pic>
        <p:pic>
          <p:nvPicPr>
            <p:cNvPr id="17" name="Picture 16" descr="WS08-HypeV_h_rgb_r.png"/>
            <p:cNvPicPr>
              <a:picLocks noChangeAspect="1"/>
            </p:cNvPicPr>
            <p:nvPr/>
          </p:nvPicPr>
          <p:blipFill>
            <a:blip r:embed="rId6" cstate="email"/>
            <a:stretch>
              <a:fillRect/>
            </a:stretch>
          </p:blipFill>
          <p:spPr bwMode="invGray">
            <a:xfrm>
              <a:off x="9009999" y="2964322"/>
              <a:ext cx="3128160" cy="566693"/>
            </a:xfrm>
            <a:prstGeom prst="rect">
              <a:avLst/>
            </a:prstGeom>
            <a:effectLst>
              <a:outerShdw blurRad="50800" dist="38100" dir="2700000" algn="tl" rotWithShape="0">
                <a:prstClr val="black">
                  <a:alpha val="40000"/>
                </a:prstClr>
              </a:outerShdw>
            </a:effectLst>
          </p:spPr>
        </p:pic>
      </p:grpSp>
      <p:sp>
        <p:nvSpPr>
          <p:cNvPr id="22" name="Rounded Rectangle 21"/>
          <p:cNvSpPr/>
          <p:nvPr/>
        </p:nvSpPr>
        <p:spPr bwMode="invGray">
          <a:xfrm>
            <a:off x="2976668" y="1474615"/>
            <a:ext cx="3172858" cy="1665192"/>
          </a:xfrm>
          <a:prstGeom prst="round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lnSpc>
                <a:spcPct val="80000"/>
              </a:lnSpc>
              <a:spcBef>
                <a:spcPct val="0"/>
              </a:spcBef>
              <a:spcAft>
                <a:spcPct val="0"/>
              </a:spcAft>
            </a:pPr>
            <a:endParaRPr lang="en-US" sz="2800" dirty="0">
              <a:effectLst>
                <a:outerShdw blurRad="38100" dist="38100" dir="2700000" algn="tl">
                  <a:srgbClr val="000000">
                    <a:alpha val="43137"/>
                  </a:srgbClr>
                </a:outerShdw>
              </a:effectLst>
              <a:latin typeface="Segoe" pitchFamily="34" charset="0"/>
            </a:endParaRPr>
          </a:p>
        </p:txBody>
      </p:sp>
      <p:sp>
        <p:nvSpPr>
          <p:cNvPr id="25" name="Rectangle 24"/>
          <p:cNvSpPr/>
          <p:nvPr/>
        </p:nvSpPr>
        <p:spPr bwMode="invGray">
          <a:xfrm>
            <a:off x="3222684" y="2537461"/>
            <a:ext cx="2791175" cy="575614"/>
          </a:xfrm>
          <a:prstGeom prst="ellipse">
            <a:avLst/>
          </a:prstGeom>
        </p:spPr>
        <p:txBody>
          <a:bodyPr wrap="square" lIns="0" tIns="0" rIns="0" bIns="0">
            <a:spAutoFit/>
          </a:bodyPr>
          <a:lstStyle/>
          <a:p>
            <a:pPr algn="ctr" defTabSz="914363" rtl="0" eaLnBrk="0" fontAlgn="base" hangingPunct="0">
              <a:lnSpc>
                <a:spcPct val="85000"/>
              </a:lnSpc>
              <a:spcBef>
                <a:spcPct val="20000"/>
              </a:spcBef>
              <a:spcAft>
                <a:spcPct val="0"/>
              </a:spcAft>
            </a:pPr>
            <a:r>
              <a:rPr lang="en-US" sz="1400" kern="1200" dirty="0">
                <a:solidFill>
                  <a:srgbClr val="FFFFFF"/>
                </a:solidFill>
                <a:latin typeface="Segoe" pitchFamily="34" charset="0"/>
                <a:ea typeface="+mn-ea"/>
                <a:cs typeface="+mn-cs"/>
              </a:rPr>
              <a:t>Document redirection</a:t>
            </a:r>
          </a:p>
          <a:p>
            <a:pPr algn="ctr" defTabSz="914363" rtl="0" eaLnBrk="0" fontAlgn="base" hangingPunct="0">
              <a:lnSpc>
                <a:spcPct val="85000"/>
              </a:lnSpc>
              <a:spcBef>
                <a:spcPct val="20000"/>
              </a:spcBef>
              <a:spcAft>
                <a:spcPct val="0"/>
              </a:spcAft>
            </a:pPr>
            <a:r>
              <a:rPr lang="en-US" sz="1400" kern="1200" dirty="0">
                <a:solidFill>
                  <a:srgbClr val="FFFFFF"/>
                </a:solidFill>
                <a:latin typeface="Segoe" pitchFamily="34" charset="0"/>
                <a:ea typeface="+mn-ea"/>
                <a:cs typeface="+mn-cs"/>
              </a:rPr>
              <a:t>Offline files</a:t>
            </a:r>
          </a:p>
        </p:txBody>
      </p:sp>
      <p:sp>
        <p:nvSpPr>
          <p:cNvPr id="27" name="Rounded Rectangle 26"/>
          <p:cNvSpPr/>
          <p:nvPr/>
        </p:nvSpPr>
        <p:spPr bwMode="invGray">
          <a:xfrm>
            <a:off x="289428" y="4598126"/>
            <a:ext cx="4084268" cy="1828437"/>
          </a:xfrm>
          <a:prstGeom prst="roundRect">
            <a:avLst>
              <a:gd name="adj" fmla="val 11847"/>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lnSpc>
                <a:spcPct val="80000"/>
              </a:lnSpc>
              <a:spcBef>
                <a:spcPct val="0"/>
              </a:spcBef>
              <a:spcAft>
                <a:spcPct val="0"/>
              </a:spcAft>
            </a:pPr>
            <a:endParaRPr lang="en-US" sz="2800" dirty="0">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invGray">
          <a:xfrm>
            <a:off x="274320" y="1469986"/>
            <a:ext cx="2457863" cy="2881678"/>
          </a:xfrm>
          <a:prstGeom prst="roundRect">
            <a:avLst>
              <a:gd name="adj" fmla="val 885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effectLst>
                <a:outerShdw blurRad="38100" dist="38100" dir="2700000" algn="tl">
                  <a:srgbClr val="000000">
                    <a:alpha val="43137"/>
                  </a:srgbClr>
                </a:outerShdw>
              </a:effectLst>
              <a:latin typeface="Segoe" pitchFamily="34" charset="0"/>
            </a:endParaRPr>
          </a:p>
        </p:txBody>
      </p:sp>
      <p:pic>
        <p:nvPicPr>
          <p:cNvPr id="37" name="Picture 6" descr="Desktop-TS-Client"/>
          <p:cNvPicPr>
            <a:picLocks noChangeAspect="1" noChangeArrowheads="1"/>
          </p:cNvPicPr>
          <p:nvPr/>
        </p:nvPicPr>
        <p:blipFill>
          <a:blip r:embed="rId7" cstate="email"/>
          <a:stretch>
            <a:fillRect/>
          </a:stretch>
        </p:blipFill>
        <p:spPr bwMode="invGray">
          <a:xfrm>
            <a:off x="929964" y="1690977"/>
            <a:ext cx="1408288" cy="1169543"/>
          </a:xfrm>
          <a:prstGeom prst="rect">
            <a:avLst/>
          </a:prstGeom>
          <a:noFill/>
          <a:ln>
            <a:noFill/>
          </a:ln>
        </p:spPr>
      </p:pic>
      <p:pic>
        <p:nvPicPr>
          <p:cNvPr id="39"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8" cstate="email"/>
          <a:srcRect/>
          <a:stretch>
            <a:fillRect/>
          </a:stretch>
        </p:blipFill>
        <p:spPr bwMode="invGray">
          <a:xfrm>
            <a:off x="731520" y="3735205"/>
            <a:ext cx="1725104" cy="392341"/>
          </a:xfrm>
          <a:prstGeom prst="rect">
            <a:avLst/>
          </a:prstGeom>
          <a:noFill/>
          <a:effectLst>
            <a:outerShdw blurRad="50800" dist="38100" dir="2700000" algn="tl" rotWithShape="0">
              <a:prstClr val="black">
                <a:alpha val="40000"/>
              </a:prstClr>
            </a:outerShdw>
          </a:effectLst>
        </p:spPr>
      </p:pic>
      <p:pic>
        <p:nvPicPr>
          <p:cNvPr id="31" name="Picture 6" descr="Desktop-TS-Client"/>
          <p:cNvPicPr>
            <a:picLocks noChangeAspect="1" noChangeArrowheads="1"/>
          </p:cNvPicPr>
          <p:nvPr/>
        </p:nvPicPr>
        <p:blipFill>
          <a:blip r:embed="rId9" cstate="email"/>
          <a:stretch>
            <a:fillRect/>
          </a:stretch>
        </p:blipFill>
        <p:spPr bwMode="invGray">
          <a:xfrm>
            <a:off x="632553" y="4694716"/>
            <a:ext cx="1272241" cy="1056560"/>
          </a:xfrm>
          <a:prstGeom prst="rect">
            <a:avLst/>
          </a:prstGeom>
          <a:noFill/>
          <a:ln>
            <a:noFill/>
          </a:ln>
        </p:spPr>
      </p:pic>
      <p:pic>
        <p:nvPicPr>
          <p:cNvPr id="8" name="Picture 7" descr="Virtual App.png"/>
          <p:cNvPicPr>
            <a:picLocks noChangeAspect="1"/>
          </p:cNvPicPr>
          <p:nvPr/>
        </p:nvPicPr>
        <p:blipFill>
          <a:blip r:embed="rId10" cstate="email"/>
          <a:stretch>
            <a:fillRect/>
          </a:stretch>
        </p:blipFill>
        <p:spPr bwMode="invGray">
          <a:xfrm>
            <a:off x="7512065" y="4632434"/>
            <a:ext cx="1214846" cy="1008895"/>
          </a:xfrm>
          <a:prstGeom prst="rect">
            <a:avLst/>
          </a:prstGeom>
        </p:spPr>
      </p:pic>
      <p:pic>
        <p:nvPicPr>
          <p:cNvPr id="23" name="Picture 22" descr="laptop.png"/>
          <p:cNvPicPr>
            <a:picLocks noChangeAspect="1"/>
          </p:cNvPicPr>
          <p:nvPr/>
        </p:nvPicPr>
        <p:blipFill>
          <a:blip r:embed="rId11" cstate="email"/>
          <a:stretch>
            <a:fillRect/>
          </a:stretch>
        </p:blipFill>
        <p:spPr bwMode="invGray">
          <a:xfrm>
            <a:off x="3106977" y="1711289"/>
            <a:ext cx="817202" cy="822901"/>
          </a:xfrm>
          <a:prstGeom prst="rect">
            <a:avLst/>
          </a:prstGeom>
          <a:noFill/>
          <a:ln>
            <a:noFill/>
          </a:ln>
        </p:spPr>
      </p:pic>
      <p:pic>
        <p:nvPicPr>
          <p:cNvPr id="44" name="Picture 2" descr="W:\TRANSFER\MBupload\SERVER-new\Logo\SystemCenter\SystemCenter\SysCnt_h_rgb_r.png"/>
          <p:cNvPicPr>
            <a:picLocks noChangeAspect="1" noChangeArrowheads="1"/>
          </p:cNvPicPr>
          <p:nvPr/>
        </p:nvPicPr>
        <p:blipFill>
          <a:blip r:embed="rId12"/>
          <a:srcRect/>
          <a:stretch>
            <a:fillRect/>
          </a:stretch>
        </p:blipFill>
        <p:spPr bwMode="auto">
          <a:xfrm>
            <a:off x="2897326" y="3447182"/>
            <a:ext cx="3310648" cy="701301"/>
          </a:xfrm>
          <a:prstGeom prst="rect">
            <a:avLst/>
          </a:prstGeom>
          <a:noFill/>
        </p:spPr>
      </p:pic>
      <p:sp>
        <p:nvSpPr>
          <p:cNvPr id="45" name="Text Placeholder 2"/>
          <p:cNvSpPr txBox="1">
            <a:spLocks/>
          </p:cNvSpPr>
          <p:nvPr/>
        </p:nvSpPr>
        <p:spPr>
          <a:xfrm>
            <a:off x="284013" y="2986436"/>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000" b="1" i="1" kern="0" dirty="0" smtClean="0">
                <a:ln w="18415" cmpd="sng">
                  <a:noFill/>
                  <a:prstDash val="solid"/>
                </a:ln>
                <a:solidFill>
                  <a:schemeClr val="bg1"/>
                </a:solidFill>
                <a:effectLst>
                  <a:outerShdw blurRad="38100" dist="38100" dir="2700000" algn="tl">
                    <a:srgbClr val="000000">
                      <a:alpha val="43137"/>
                    </a:srgbClr>
                  </a:outerShdw>
                </a:effectLst>
              </a:rPr>
              <a:t>Presentation</a:t>
            </a:r>
          </a:p>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kumimoji="0" lang="en-US" sz="20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rPr>
              <a:t>Virtualization</a:t>
            </a:r>
          </a:p>
        </p:txBody>
      </p:sp>
      <p:sp>
        <p:nvSpPr>
          <p:cNvPr id="46" name="Text Placeholder 2"/>
          <p:cNvSpPr txBox="1">
            <a:spLocks/>
          </p:cNvSpPr>
          <p:nvPr/>
        </p:nvSpPr>
        <p:spPr>
          <a:xfrm>
            <a:off x="3559423" y="1911133"/>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000" b="1" i="1" kern="0" dirty="0" smtClean="0">
                <a:ln w="18415" cmpd="sng">
                  <a:noFill/>
                  <a:prstDash val="solid"/>
                </a:ln>
                <a:solidFill>
                  <a:schemeClr val="bg1"/>
                </a:solidFill>
                <a:effectLst>
                  <a:outerShdw blurRad="38100" dist="38100" dir="2700000" algn="tl">
                    <a:srgbClr val="000000">
                      <a:alpha val="43137"/>
                    </a:srgbClr>
                  </a:outerShdw>
                </a:effectLst>
              </a:rPr>
              <a:t>Profile</a:t>
            </a:r>
          </a:p>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kumimoji="0" lang="en-US" sz="20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rPr>
              <a:t>Virtualization</a:t>
            </a:r>
          </a:p>
        </p:txBody>
      </p:sp>
      <p:sp>
        <p:nvSpPr>
          <p:cNvPr id="47" name="Text Placeholder 2"/>
          <p:cNvSpPr txBox="1">
            <a:spLocks/>
          </p:cNvSpPr>
          <p:nvPr/>
        </p:nvSpPr>
        <p:spPr>
          <a:xfrm>
            <a:off x="6334702" y="2866723"/>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000" b="1" i="1" kern="0" dirty="0" smtClean="0">
                <a:ln w="18415" cmpd="sng">
                  <a:noFill/>
                  <a:prstDash val="solid"/>
                </a:ln>
                <a:solidFill>
                  <a:schemeClr val="bg1"/>
                </a:solidFill>
                <a:effectLst>
                  <a:outerShdw blurRad="38100" dist="38100" dir="2700000" algn="tl">
                    <a:srgbClr val="000000">
                      <a:alpha val="43137"/>
                    </a:srgbClr>
                  </a:outerShdw>
                </a:effectLst>
              </a:rPr>
              <a:t>Server</a:t>
            </a:r>
          </a:p>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kumimoji="0" lang="en-US" sz="20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rPr>
              <a:t>Virtualization</a:t>
            </a:r>
          </a:p>
        </p:txBody>
      </p:sp>
      <p:sp>
        <p:nvSpPr>
          <p:cNvPr id="48" name="Text Placeholder 2"/>
          <p:cNvSpPr txBox="1">
            <a:spLocks/>
          </p:cNvSpPr>
          <p:nvPr/>
        </p:nvSpPr>
        <p:spPr>
          <a:xfrm>
            <a:off x="4839535" y="4967371"/>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000" b="1" i="1" kern="0" dirty="0" smtClean="0">
                <a:ln w="18415" cmpd="sng">
                  <a:noFill/>
                  <a:prstDash val="solid"/>
                </a:ln>
                <a:solidFill>
                  <a:schemeClr val="bg1"/>
                </a:solidFill>
                <a:effectLst>
                  <a:outerShdw blurRad="38100" dist="38100" dir="2700000" algn="tl">
                    <a:srgbClr val="000000">
                      <a:alpha val="43137"/>
                    </a:srgbClr>
                  </a:outerShdw>
                </a:effectLst>
              </a:rPr>
              <a:t>Application</a:t>
            </a:r>
          </a:p>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kumimoji="0" lang="en-US" sz="20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rPr>
              <a:t>Virtualization</a:t>
            </a:r>
          </a:p>
        </p:txBody>
      </p:sp>
      <p:sp>
        <p:nvSpPr>
          <p:cNvPr id="49" name="Text Placeholder 2"/>
          <p:cNvSpPr txBox="1">
            <a:spLocks/>
          </p:cNvSpPr>
          <p:nvPr/>
        </p:nvSpPr>
        <p:spPr>
          <a:xfrm>
            <a:off x="1836843" y="4905587"/>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lang="en-US" sz="2000" b="1" i="1" kern="0" dirty="0" smtClean="0">
                <a:ln w="18415" cmpd="sng">
                  <a:noFill/>
                  <a:prstDash val="solid"/>
                </a:ln>
                <a:solidFill>
                  <a:schemeClr val="bg1"/>
                </a:solidFill>
                <a:effectLst>
                  <a:outerShdw blurRad="38100" dist="38100" dir="2700000" algn="tl">
                    <a:srgbClr val="000000">
                      <a:alpha val="43137"/>
                    </a:srgbClr>
                  </a:outerShdw>
                </a:effectLst>
              </a:rPr>
              <a:t>Desktop</a:t>
            </a:r>
          </a:p>
          <a:p>
            <a:pPr marL="0" marR="0" lvl="0" indent="0" algn="ctr" defTabSz="914400" rtl="0" eaLnBrk="1" fontAlgn="auto" latinLnBrk="0" hangingPunct="1">
              <a:lnSpc>
                <a:spcPct val="80000"/>
              </a:lnSpc>
              <a:spcBef>
                <a:spcPct val="20000"/>
              </a:spcBef>
              <a:spcAft>
                <a:spcPts val="0"/>
              </a:spcAft>
              <a:buClr>
                <a:srgbClr val="777777"/>
              </a:buClr>
              <a:buSzPct val="130000"/>
              <a:buFont typeface="Wingdings 2" pitchFamily="18" charset="2"/>
              <a:buNone/>
              <a:tabLst>
                <a:tab pos="1371600" algn="l"/>
              </a:tabLst>
              <a:defRPr/>
            </a:pPr>
            <a:r>
              <a:rPr kumimoji="0" lang="en-US" sz="2000" b="1" i="1" u="none" strike="noStrike" kern="0" cap="none" spc="0" normalizeH="0" baseline="0" noProof="0" dirty="0" smtClean="0">
                <a:ln w="18415" cmpd="sng">
                  <a:noFill/>
                  <a:prstDash val="solid"/>
                </a:ln>
                <a:solidFill>
                  <a:schemeClr val="bg1"/>
                </a:solidFill>
                <a:effectLst>
                  <a:outerShdw blurRad="38100" dist="38100" dir="2700000" algn="tl">
                    <a:srgbClr val="000000">
                      <a:alpha val="43137"/>
                    </a:srgbClr>
                  </a:outerShdw>
                </a:effectLst>
                <a:uLnTx/>
                <a:uFillTx/>
                <a:latin typeface="+mn-lt"/>
                <a:ea typeface="+mn-ea"/>
                <a:cs typeface="+mn-cs"/>
              </a:rPr>
              <a:t>Virtualization</a:t>
            </a:r>
          </a:p>
        </p:txBody>
      </p:sp>
      <p:pic>
        <p:nvPicPr>
          <p:cNvPr id="42" name="Picture 5" descr="C:\Program Files\Microsoft Resource DVD Artwork\DVD_ART\BoxShots_Logos\Virtual PC for Mac 7.0\Virtual_PC_logo.png"/>
          <p:cNvPicPr>
            <a:picLocks noChangeAspect="1" noChangeArrowheads="1"/>
          </p:cNvPicPr>
          <p:nvPr/>
        </p:nvPicPr>
        <p:blipFill>
          <a:blip r:embed="rId13" cstate="email">
            <a:lum bright="100000"/>
          </a:blip>
          <a:srcRect/>
          <a:stretch>
            <a:fillRect/>
          </a:stretch>
        </p:blipFill>
        <p:spPr bwMode="invGray">
          <a:xfrm>
            <a:off x="863909" y="6019104"/>
            <a:ext cx="966653" cy="251692"/>
          </a:xfrm>
          <a:prstGeom prst="rect">
            <a:avLst/>
          </a:prstGeom>
          <a:noFill/>
        </p:spPr>
      </p:pic>
      <p:pic>
        <p:nvPicPr>
          <p:cNvPr id="43" name="Picture 20" descr="EDV_white"/>
          <p:cNvPicPr>
            <a:picLocks noChangeAspect="1" noChangeArrowheads="1"/>
          </p:cNvPicPr>
          <p:nvPr/>
        </p:nvPicPr>
        <p:blipFill>
          <a:blip r:embed="rId14"/>
          <a:srcRect/>
          <a:stretch>
            <a:fillRect/>
          </a:stretch>
        </p:blipFill>
        <p:spPr bwMode="auto">
          <a:xfrm>
            <a:off x="2555472" y="5958490"/>
            <a:ext cx="1456442" cy="384744"/>
          </a:xfrm>
          <a:prstGeom prst="rect">
            <a:avLst/>
          </a:prstGeom>
          <a:noFill/>
        </p:spPr>
      </p:pic>
      <p:pic>
        <p:nvPicPr>
          <p:cNvPr id="51" name="Picture 2" descr="C:\Users\chajones\Desktop\Logo-MSAV.png"/>
          <p:cNvPicPr>
            <a:picLocks noChangeAspect="1" noChangeArrowheads="1"/>
          </p:cNvPicPr>
          <p:nvPr/>
        </p:nvPicPr>
        <p:blipFill>
          <a:blip r:embed="rId15"/>
          <a:srcRect l="26233"/>
          <a:stretch>
            <a:fillRect/>
          </a:stretch>
        </p:blipFill>
        <p:spPr bwMode="auto">
          <a:xfrm>
            <a:off x="5482391" y="5832288"/>
            <a:ext cx="1517690" cy="534310"/>
          </a:xfrm>
          <a:prstGeom prst="rect">
            <a:avLst/>
          </a:prstGeom>
          <a:noFill/>
        </p:spPr>
      </p:pic>
      <p:cxnSp>
        <p:nvCxnSpPr>
          <p:cNvPr id="33" name="Straight Connector 32"/>
          <p:cNvCxnSpPr/>
          <p:nvPr/>
        </p:nvCxnSpPr>
        <p:spPr>
          <a:xfrm>
            <a:off x="277091" y="3629891"/>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73873" y="2567709"/>
            <a:ext cx="3177543" cy="12"/>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419" y="3486729"/>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8476" y="5794490"/>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741371" y="5787736"/>
            <a:ext cx="4126404" cy="3464"/>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38" name="Title 22"/>
          <p:cNvSpPr txBox="1">
            <a:spLocks/>
          </p:cNvSpPr>
          <p:nvPr/>
        </p:nvSpPr>
        <p:spPr>
          <a:xfrm>
            <a:off x="358303" y="226951"/>
            <a:ext cx="8382000" cy="92794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Virtualization</a:t>
            </a:r>
            <a:r>
              <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t/>
            </a:r>
            <a:br>
              <a:rPr kumimoji="0" lang="en-US" sz="4800" b="0" i="0" u="none" strike="noStrike" kern="1200" cap="none" spc="-150" normalizeH="0" baseline="0" noProof="0" dirty="0" smtClean="0">
                <a:ln w="3175">
                  <a:noFill/>
                </a:ln>
                <a:solidFill>
                  <a:schemeClr val="bg1"/>
                </a:solidFill>
                <a:effectLst/>
                <a:uLnTx/>
                <a:uFillTx/>
                <a:latin typeface="Segoe" pitchFamily="34" charset="0"/>
                <a:ea typeface="+mn-ea"/>
                <a:cs typeface="Arial" charset="0"/>
              </a:rPr>
            </a:br>
            <a:r>
              <a:rPr kumimoji="0" lang="en-US" sz="2300" b="0" i="0" u="none" strike="noStrike" kern="1200" cap="none" spc="-150" normalizeH="0" baseline="0" noProof="0" dirty="0" smtClean="0">
                <a:ln w="3175">
                  <a:noFill/>
                </a:ln>
                <a:solidFill>
                  <a:schemeClr val="accent2"/>
                </a:solidFill>
                <a:effectLst/>
                <a:uLnTx/>
                <a:uFillTx/>
                <a:latin typeface="Segoe" pitchFamily="34" charset="0"/>
                <a:ea typeface="+mn-ea"/>
                <a:cs typeface="Arial" charset="0"/>
              </a:rPr>
              <a:t>Managing a virtualized infrastructure with a common management platform</a:t>
            </a:r>
            <a:endParaRPr kumimoji="0" lang="en-US" sz="2300" b="0" i="0" u="none" strike="noStrike" kern="1200" cap="none" spc="-150" normalizeH="0" baseline="0" noProof="0" dirty="0">
              <a:ln w="3175">
                <a:noFill/>
              </a:ln>
              <a:solidFill>
                <a:schemeClr val="accent2"/>
              </a:solidFill>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a:srcRect/>
          <a:stretch>
            <a:fillRect/>
          </a:stretch>
        </p:blipFill>
        <p:spPr bwMode="auto">
          <a:xfrm>
            <a:off x="14061371" y="7315200"/>
            <a:ext cx="8584260" cy="68770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duotone>
              <a:prstClr val="black"/>
              <a:schemeClr val="accent2">
                <a:tint val="45000"/>
                <a:satMod val="400000"/>
              </a:schemeClr>
            </a:duotone>
            <a:lum contrast="-30000"/>
          </a:blip>
          <a:srcRect/>
          <a:stretch>
            <a:fillRect/>
          </a:stretch>
        </p:blipFill>
        <p:spPr bwMode="auto">
          <a:xfrm>
            <a:off x="-7089637" y="-5791200"/>
            <a:ext cx="3130120" cy="4176713"/>
          </a:xfrm>
          <a:prstGeom prst="rect">
            <a:avLst/>
          </a:prstGeom>
          <a:noFill/>
          <a:ln w="9525">
            <a:noFill/>
            <a:miter lim="800000"/>
            <a:headEnd/>
            <a:tailEnd/>
          </a:ln>
          <a:effectLst/>
        </p:spPr>
      </p:pic>
      <p:pic>
        <p:nvPicPr>
          <p:cNvPr id="95" name="Picture 15" descr="Server-Physical-Single"/>
          <p:cNvPicPr>
            <a:picLocks noChangeAspect="1" noChangeArrowheads="1"/>
          </p:cNvPicPr>
          <p:nvPr/>
        </p:nvPicPr>
        <p:blipFill>
          <a:blip r:embed="rId5"/>
          <a:stretch>
            <a:fillRect/>
          </a:stretch>
        </p:blipFill>
        <p:spPr bwMode="invGray">
          <a:xfrm>
            <a:off x="-6493880" y="-4571197"/>
            <a:ext cx="864827" cy="967304"/>
          </a:xfrm>
          <a:prstGeom prst="rect">
            <a:avLst/>
          </a:prstGeom>
          <a:noFill/>
          <a:ln>
            <a:noFill/>
          </a:ln>
        </p:spPr>
      </p:pic>
      <p:pic>
        <p:nvPicPr>
          <p:cNvPr id="96" name="Picture 95" descr="server.png"/>
          <p:cNvPicPr>
            <a:picLocks noChangeAspect="1"/>
          </p:cNvPicPr>
          <p:nvPr/>
        </p:nvPicPr>
        <p:blipFill>
          <a:blip r:embed="rId6" cstate="screen"/>
          <a:stretch>
            <a:fillRect/>
          </a:stretch>
        </p:blipFill>
        <p:spPr bwMode="invGray">
          <a:xfrm>
            <a:off x="-6460822" y="-4724400"/>
            <a:ext cx="784267" cy="809591"/>
          </a:xfrm>
          <a:prstGeom prst="rect">
            <a:avLst/>
          </a:prstGeom>
        </p:spPr>
      </p:pic>
      <p:pic>
        <p:nvPicPr>
          <p:cNvPr id="97" name="Picture 96" descr="server.png"/>
          <p:cNvPicPr>
            <a:picLocks noChangeAspect="1"/>
          </p:cNvPicPr>
          <p:nvPr/>
        </p:nvPicPr>
        <p:blipFill>
          <a:blip r:embed="rId6" cstate="screen"/>
          <a:stretch>
            <a:fillRect/>
          </a:stretch>
        </p:blipFill>
        <p:spPr bwMode="invGray">
          <a:xfrm>
            <a:off x="-6460822" y="-4927173"/>
            <a:ext cx="784267" cy="809591"/>
          </a:xfrm>
          <a:prstGeom prst="rect">
            <a:avLst/>
          </a:prstGeom>
        </p:spPr>
      </p:pic>
      <p:pic>
        <p:nvPicPr>
          <p:cNvPr id="98" name="Picture 97" descr="Virtual App.png"/>
          <p:cNvPicPr>
            <a:picLocks noChangeAspect="1"/>
          </p:cNvPicPr>
          <p:nvPr/>
        </p:nvPicPr>
        <p:blipFill>
          <a:blip r:embed="rId7" cstate="screen"/>
          <a:stretch>
            <a:fillRect/>
          </a:stretch>
        </p:blipFill>
        <p:spPr bwMode="invGray">
          <a:xfrm>
            <a:off x="-6232164" y="-4076700"/>
            <a:ext cx="1429122" cy="1186845"/>
          </a:xfrm>
          <a:prstGeom prst="rect">
            <a:avLst/>
          </a:prstGeom>
        </p:spPr>
      </p:pic>
      <p:sp>
        <p:nvSpPr>
          <p:cNvPr id="69" name="Freeform 5"/>
          <p:cNvSpPr>
            <a:spLocks noEditPoints="1"/>
          </p:cNvSpPr>
          <p:nvPr/>
        </p:nvSpPr>
        <p:spPr bwMode="auto">
          <a:xfrm>
            <a:off x="219555" y="1454046"/>
            <a:ext cx="8693014" cy="5021990"/>
          </a:xfrm>
          <a:prstGeom prst="roundRect">
            <a:avLst>
              <a:gd name="adj" fmla="val 5777"/>
            </a:avLst>
          </a:prstGeom>
          <a:gradFill flip="none" rotWithShape="1">
            <a:gsLst>
              <a:gs pos="0">
                <a:srgbClr val="FFFFFF">
                  <a:alpha val="86000"/>
                </a:srgbClr>
              </a:gs>
              <a:gs pos="46000">
                <a:schemeClr val="tx2">
                  <a:lumMod val="50000"/>
                  <a:alpha val="50000"/>
                </a:scheme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sp>
        <p:nvSpPr>
          <p:cNvPr id="71" name="Rounded Rectangle 70"/>
          <p:cNvSpPr/>
          <p:nvPr/>
        </p:nvSpPr>
        <p:spPr>
          <a:xfrm rot="5400000">
            <a:off x="1139822" y="2818152"/>
            <a:ext cx="4721771" cy="2123287"/>
          </a:xfrm>
          <a:prstGeom prst="roundRect">
            <a:avLst>
              <a:gd name="adj" fmla="val 15657"/>
            </a:avLst>
          </a:prstGeom>
          <a:gradFill flip="none" rotWithShape="1">
            <a:gsLst>
              <a:gs pos="0">
                <a:schemeClr val="tx1">
                  <a:lumMod val="95000"/>
                  <a:lumOff val="5000"/>
                </a:schemeClr>
              </a:gs>
              <a:gs pos="46000">
                <a:schemeClr val="accent5">
                  <a:alpha val="19000"/>
                </a:schemeClr>
              </a:gs>
              <a:gs pos="100000">
                <a:srgbClr val="FFFFFF">
                  <a:alpha val="0"/>
                </a:srgbClr>
              </a:gs>
            </a:gsLst>
            <a:lin ang="0" scaled="1"/>
            <a:tileRect/>
          </a:gradFill>
          <a:ln w="19050" cap="flat" cmpd="thickThin" algn="ctr">
            <a:noFill/>
            <a:prstDash val="solid"/>
          </a:ln>
          <a:effectLst/>
        </p:spPr>
      </p:sp>
      <p:sp>
        <p:nvSpPr>
          <p:cNvPr id="77" name="Rounded Rectangle 76"/>
          <p:cNvSpPr/>
          <p:nvPr/>
        </p:nvSpPr>
        <p:spPr>
          <a:xfrm rot="5400000">
            <a:off x="5443483" y="2858471"/>
            <a:ext cx="4721770" cy="2123287"/>
          </a:xfrm>
          <a:prstGeom prst="roundRect">
            <a:avLst>
              <a:gd name="adj" fmla="val 15657"/>
            </a:avLst>
          </a:prstGeom>
          <a:gradFill flip="none" rotWithShape="1">
            <a:gsLst>
              <a:gs pos="0">
                <a:schemeClr val="tx1">
                  <a:lumMod val="95000"/>
                  <a:lumOff val="5000"/>
                </a:schemeClr>
              </a:gs>
              <a:gs pos="46000">
                <a:schemeClr val="accent1">
                  <a:alpha val="29000"/>
                </a:schemeClr>
              </a:gs>
              <a:gs pos="100000">
                <a:srgbClr val="FFFFFF">
                  <a:alpha val="0"/>
                </a:srgbClr>
              </a:gs>
            </a:gsLst>
            <a:lin ang="0" scaled="1"/>
            <a:tileRect/>
          </a:gradFill>
          <a:ln w="19050" cap="flat" cmpd="thickThin" algn="ctr">
            <a:noFill/>
            <a:prstDash val="solid"/>
          </a:ln>
          <a:effectLst/>
        </p:spPr>
      </p:sp>
      <p:sp>
        <p:nvSpPr>
          <p:cNvPr id="90" name="Rounded Rectangle 89"/>
          <p:cNvSpPr/>
          <p:nvPr/>
        </p:nvSpPr>
        <p:spPr>
          <a:xfrm rot="5400000">
            <a:off x="-1014998" y="2816224"/>
            <a:ext cx="4721771" cy="2123287"/>
          </a:xfrm>
          <a:prstGeom prst="roundRect">
            <a:avLst>
              <a:gd name="adj" fmla="val 15657"/>
            </a:avLst>
          </a:prstGeom>
          <a:gradFill flip="none" rotWithShape="1">
            <a:gsLst>
              <a:gs pos="0">
                <a:schemeClr val="tx1">
                  <a:lumMod val="95000"/>
                  <a:lumOff val="5000"/>
                </a:schemeClr>
              </a:gs>
              <a:gs pos="46000">
                <a:schemeClr val="accent3">
                  <a:alpha val="21000"/>
                </a:schemeClr>
              </a:gs>
              <a:gs pos="100000">
                <a:srgbClr val="FFFFFF">
                  <a:alpha val="0"/>
                </a:srgbClr>
              </a:gs>
            </a:gsLst>
            <a:lin ang="0" scaled="1"/>
            <a:tileRect/>
          </a:gradFill>
          <a:ln w="19050" cap="flat" cmpd="thickThin" algn="ctr">
            <a:noFill/>
            <a:prstDash val="solid"/>
          </a:ln>
          <a:effectLst/>
        </p:spPr>
      </p:sp>
      <p:sp>
        <p:nvSpPr>
          <p:cNvPr id="91" name="Rectangle 90"/>
          <p:cNvSpPr/>
          <p:nvPr/>
        </p:nvSpPr>
        <p:spPr>
          <a:xfrm>
            <a:off x="273529" y="3632622"/>
            <a:ext cx="2137162" cy="529348"/>
          </a:xfrm>
          <a:prstGeom prst="rect">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Key feature of platform</a:t>
            </a:r>
          </a:p>
        </p:txBody>
      </p:sp>
      <p:sp>
        <p:nvSpPr>
          <p:cNvPr id="93" name="Rounded Rectangle 92"/>
          <p:cNvSpPr/>
          <p:nvPr/>
        </p:nvSpPr>
        <p:spPr bwMode="auto">
          <a:xfrm>
            <a:off x="385523" y="-1224657"/>
            <a:ext cx="8507392" cy="539016"/>
          </a:xfrm>
          <a:prstGeom prst="roundRect">
            <a:avLst>
              <a:gd name="adj" fmla="val 50000"/>
            </a:avLst>
          </a:prstGeom>
          <a:gradFill>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7" name="Rectangle 106"/>
          <p:cNvSpPr/>
          <p:nvPr/>
        </p:nvSpPr>
        <p:spPr>
          <a:xfrm>
            <a:off x="2429691" y="1779037"/>
            <a:ext cx="2116183" cy="34150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91436" tIns="45718" rIns="91436" bIns="45718">
            <a:spAutoFit/>
          </a:bodyPr>
          <a:lstStyle/>
          <a:p>
            <a:pPr algn="ctr" defTabSz="914400">
              <a:lnSpc>
                <a:spcPct val="80000"/>
              </a:lnSpc>
              <a:spcBef>
                <a:spcPct val="20000"/>
              </a:spcBef>
              <a:buClr>
                <a:srgbClr val="777777"/>
              </a:buClr>
              <a:buSzPct val="130000"/>
              <a:tabLst>
                <a:tab pos="1371600" algn="l"/>
              </a:tabLst>
              <a:defRPr/>
            </a:pPr>
            <a:r>
              <a:rPr lang="en-US" sz="2000" b="1" i="1" kern="0" dirty="0">
                <a:ln w="18415" cmpd="sng">
                  <a:noFill/>
                  <a:prstDash val="solid"/>
                </a:ln>
                <a:solidFill>
                  <a:schemeClr val="bg1"/>
                </a:solidFill>
                <a:effectLst>
                  <a:outerShdw blurRad="38100" dist="38100" dir="2700000" algn="tl">
                    <a:srgbClr val="000000">
                      <a:alpha val="43137"/>
                    </a:srgbClr>
                  </a:outerShdw>
                </a:effectLst>
              </a:rPr>
              <a:t>Full 360⁰ View</a:t>
            </a:r>
          </a:p>
        </p:txBody>
      </p:sp>
      <p:sp>
        <p:nvSpPr>
          <p:cNvPr id="110" name="Rectangle 109"/>
          <p:cNvSpPr/>
          <p:nvPr/>
        </p:nvSpPr>
        <p:spPr>
          <a:xfrm>
            <a:off x="-89321" y="1779037"/>
            <a:ext cx="2743915" cy="34150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91436" tIns="45718" rIns="91436" bIns="45718">
            <a:spAutoFit/>
          </a:bodyPr>
          <a:lstStyle/>
          <a:p>
            <a:pPr algn="ctr" defTabSz="914400">
              <a:lnSpc>
                <a:spcPct val="80000"/>
              </a:lnSpc>
              <a:spcBef>
                <a:spcPct val="20000"/>
              </a:spcBef>
              <a:buClr>
                <a:srgbClr val="777777"/>
              </a:buClr>
              <a:buSzPct val="130000"/>
              <a:tabLst>
                <a:tab pos="1371600" algn="l"/>
              </a:tabLst>
              <a:defRPr/>
            </a:pPr>
            <a:r>
              <a:rPr lang="en-US" sz="2000" b="1" i="1" kern="0" dirty="0">
                <a:ln w="18415" cmpd="sng">
                  <a:noFill/>
                  <a:prstDash val="solid"/>
                </a:ln>
                <a:solidFill>
                  <a:schemeClr val="bg1"/>
                </a:solidFill>
                <a:effectLst>
                  <a:outerShdw blurRad="38100" dist="38100" dir="2700000" algn="tl">
                    <a:srgbClr val="000000">
                      <a:alpha val="43137"/>
                    </a:srgbClr>
                  </a:outerShdw>
                </a:effectLst>
              </a:rPr>
              <a:t>It’s Windows</a:t>
            </a:r>
          </a:p>
        </p:txBody>
      </p:sp>
      <p:sp>
        <p:nvSpPr>
          <p:cNvPr id="129" name="Rectangle 128"/>
          <p:cNvSpPr/>
          <p:nvPr/>
        </p:nvSpPr>
        <p:spPr>
          <a:xfrm>
            <a:off x="273529" y="4316409"/>
            <a:ext cx="2137162" cy="529348"/>
          </a:xfrm>
          <a:prstGeom prst="rect">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Environment you know</a:t>
            </a:r>
          </a:p>
        </p:txBody>
      </p:sp>
      <p:sp>
        <p:nvSpPr>
          <p:cNvPr id="130" name="Rectangle 129"/>
          <p:cNvSpPr/>
          <p:nvPr/>
        </p:nvSpPr>
        <p:spPr>
          <a:xfrm>
            <a:off x="273529" y="5025925"/>
            <a:ext cx="2137162" cy="529348"/>
          </a:xfrm>
          <a:prstGeom prst="rect">
            <a:avLst/>
          </a:prstGeom>
          <a:gradFill flip="none" rotWithShape="1">
            <a:gsLst>
              <a:gs pos="0">
                <a:schemeClr val="tx1">
                  <a:lumMod val="95000"/>
                  <a:lumOff val="5000"/>
                </a:schemeClr>
              </a:gs>
              <a:gs pos="50000">
                <a:schemeClr val="accent3">
                  <a:lumMod val="75000"/>
                </a:schemeClr>
              </a:gs>
              <a:gs pos="100000">
                <a:schemeClr val="accent3"/>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Mass-market adoption</a:t>
            </a:r>
          </a:p>
        </p:txBody>
      </p:sp>
      <p:sp>
        <p:nvSpPr>
          <p:cNvPr id="131" name="Rectangle 130"/>
          <p:cNvSpPr/>
          <p:nvPr/>
        </p:nvSpPr>
        <p:spPr>
          <a:xfrm>
            <a:off x="2432859" y="3630643"/>
            <a:ext cx="2137162" cy="529348"/>
          </a:xfrm>
          <a:prstGeom prst="rect">
            <a:avLst/>
          </a:prstGeom>
          <a:gradFill flip="none" rotWithShape="1">
            <a:gsLst>
              <a:gs pos="0">
                <a:schemeClr val="tx1">
                  <a:lumMod val="95000"/>
                  <a:lumOff val="5000"/>
                </a:schemeClr>
              </a:gs>
              <a:gs pos="50000">
                <a:schemeClr val="accent2">
                  <a:lumMod val="75000"/>
                </a:schemeClr>
              </a:gs>
              <a:gs pos="100000">
                <a:schemeClr val="accent2"/>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Data center to desktop</a:t>
            </a:r>
          </a:p>
        </p:txBody>
      </p:sp>
      <p:sp>
        <p:nvSpPr>
          <p:cNvPr id="132" name="Rectangle 131"/>
          <p:cNvSpPr/>
          <p:nvPr/>
        </p:nvSpPr>
        <p:spPr>
          <a:xfrm>
            <a:off x="2432859" y="4314430"/>
            <a:ext cx="2137162" cy="529348"/>
          </a:xfrm>
          <a:prstGeom prst="rect">
            <a:avLst/>
          </a:prstGeom>
          <a:gradFill flip="none" rotWithShape="1">
            <a:gsLst>
              <a:gs pos="0">
                <a:schemeClr val="tx1">
                  <a:lumMod val="95000"/>
                  <a:lumOff val="5000"/>
                </a:schemeClr>
              </a:gs>
              <a:gs pos="50000">
                <a:schemeClr val="accent2">
                  <a:lumMod val="75000"/>
                </a:schemeClr>
              </a:gs>
              <a:gs pos="100000">
                <a:schemeClr val="accent2"/>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Flexible choices</a:t>
            </a:r>
          </a:p>
        </p:txBody>
      </p:sp>
      <p:sp>
        <p:nvSpPr>
          <p:cNvPr id="133" name="Rectangle 132"/>
          <p:cNvSpPr/>
          <p:nvPr/>
        </p:nvSpPr>
        <p:spPr>
          <a:xfrm>
            <a:off x="2432859" y="5023946"/>
            <a:ext cx="2137162" cy="529348"/>
          </a:xfrm>
          <a:prstGeom prst="rect">
            <a:avLst/>
          </a:prstGeom>
          <a:gradFill flip="none" rotWithShape="1">
            <a:gsLst>
              <a:gs pos="0">
                <a:schemeClr val="tx1">
                  <a:lumMod val="95000"/>
                  <a:lumOff val="5000"/>
                </a:schemeClr>
              </a:gs>
              <a:gs pos="50000">
                <a:schemeClr val="accent2">
                  <a:lumMod val="75000"/>
                </a:schemeClr>
              </a:gs>
              <a:gs pos="100000">
                <a:schemeClr val="accent2"/>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Partners (OEM, ISV)</a:t>
            </a:r>
          </a:p>
        </p:txBody>
      </p:sp>
      <p:sp>
        <p:nvSpPr>
          <p:cNvPr id="143" name="Round Same Side Corner Rectangle 142"/>
          <p:cNvSpPr/>
          <p:nvPr/>
        </p:nvSpPr>
        <p:spPr bwMode="auto">
          <a:xfrm rot="10800000">
            <a:off x="239842" y="5666280"/>
            <a:ext cx="8687654" cy="815541"/>
          </a:xfrm>
          <a:prstGeom prst="round2SameRect">
            <a:avLst>
              <a:gd name="adj1" fmla="val 38997"/>
              <a:gd name="adj2" fmla="val 0"/>
            </a:avLst>
          </a:prstGeom>
          <a:gradFill>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60" name="Group 59"/>
          <p:cNvGrpSpPr/>
          <p:nvPr/>
        </p:nvGrpSpPr>
        <p:grpSpPr>
          <a:xfrm>
            <a:off x="6743008" y="1657625"/>
            <a:ext cx="2137162" cy="3895669"/>
            <a:chOff x="4594168" y="1657625"/>
            <a:chExt cx="2137162" cy="3895669"/>
          </a:xfrm>
        </p:grpSpPr>
        <p:sp>
          <p:nvSpPr>
            <p:cNvPr id="108" name="Rectangle 107"/>
            <p:cNvSpPr/>
            <p:nvPr/>
          </p:nvSpPr>
          <p:spPr>
            <a:xfrm>
              <a:off x="4612490" y="1657625"/>
              <a:ext cx="2062630" cy="58772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91436" tIns="45718" rIns="91436" bIns="45718">
              <a:spAutoFit/>
            </a:bodyPr>
            <a:lstStyle/>
            <a:p>
              <a:pPr algn="ctr" defTabSz="914400">
                <a:lnSpc>
                  <a:spcPct val="80000"/>
                </a:lnSpc>
                <a:spcBef>
                  <a:spcPct val="20000"/>
                </a:spcBef>
                <a:buClr>
                  <a:srgbClr val="777777"/>
                </a:buClr>
                <a:buSzPct val="130000"/>
                <a:tabLst>
                  <a:tab pos="1371600" algn="l"/>
                </a:tabLst>
                <a:defRPr/>
              </a:pPr>
              <a:r>
                <a:rPr lang="en-US" sz="2000" b="1" i="1" kern="0" dirty="0">
                  <a:ln w="18415" cmpd="sng">
                    <a:noFill/>
                    <a:prstDash val="solid"/>
                  </a:ln>
                  <a:solidFill>
                    <a:schemeClr val="bg1"/>
                  </a:solidFill>
                  <a:effectLst>
                    <a:outerShdw blurRad="38100" dist="38100" dir="2700000" algn="tl">
                      <a:srgbClr val="000000">
                        <a:alpha val="43137"/>
                      </a:srgbClr>
                    </a:outerShdw>
                  </a:effectLst>
                </a:rPr>
                <a:t>Integrated</a:t>
              </a:r>
              <a:br>
                <a:rPr lang="en-US" sz="2000" b="1" i="1" kern="0" dirty="0">
                  <a:ln w="18415" cmpd="sng">
                    <a:noFill/>
                    <a:prstDash val="solid"/>
                  </a:ln>
                  <a:solidFill>
                    <a:schemeClr val="bg1"/>
                  </a:solidFill>
                  <a:effectLst>
                    <a:outerShdw blurRad="38100" dist="38100" dir="2700000" algn="tl">
                      <a:srgbClr val="000000">
                        <a:alpha val="43137"/>
                      </a:srgbClr>
                    </a:outerShdw>
                  </a:effectLst>
                </a:rPr>
              </a:br>
              <a:r>
                <a:rPr lang="en-US" sz="2000" b="1" i="1" kern="0" dirty="0">
                  <a:ln w="18415" cmpd="sng">
                    <a:noFill/>
                    <a:prstDash val="solid"/>
                  </a:ln>
                  <a:solidFill>
                    <a:schemeClr val="bg1"/>
                  </a:solidFill>
                  <a:effectLst>
                    <a:outerShdw blurRad="38100" dist="38100" dir="2700000" algn="tl">
                      <a:srgbClr val="000000">
                        <a:alpha val="43137"/>
                      </a:srgbClr>
                    </a:outerShdw>
                  </a:effectLst>
                </a:rPr>
                <a:t>Management </a:t>
              </a:r>
            </a:p>
          </p:txBody>
        </p:sp>
        <p:sp>
          <p:nvSpPr>
            <p:cNvPr id="137" name="Rectangle 136"/>
            <p:cNvSpPr/>
            <p:nvPr/>
          </p:nvSpPr>
          <p:spPr>
            <a:xfrm>
              <a:off x="4594168" y="3630643"/>
              <a:ext cx="2137162" cy="529348"/>
            </a:xfrm>
            <a:prstGeom prst="rect">
              <a:avLst/>
            </a:prstGeom>
            <a:gradFill flip="none" rotWithShape="1">
              <a:gsLst>
                <a:gs pos="0">
                  <a:schemeClr val="tx1">
                    <a:lumMod val="95000"/>
                    <a:lumOff val="5000"/>
                  </a:schemeClr>
                </a:gs>
                <a:gs pos="50000">
                  <a:schemeClr val="accent1">
                    <a:lumMod val="75000"/>
                  </a:schemeClr>
                </a:gs>
                <a:gs pos="100000">
                  <a:schemeClr val="accent1"/>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Physical and logical</a:t>
              </a:r>
            </a:p>
          </p:txBody>
        </p:sp>
        <p:sp>
          <p:nvSpPr>
            <p:cNvPr id="138" name="Rectangle 137"/>
            <p:cNvSpPr/>
            <p:nvPr/>
          </p:nvSpPr>
          <p:spPr>
            <a:xfrm>
              <a:off x="4594168" y="4314430"/>
              <a:ext cx="2137162" cy="529348"/>
            </a:xfrm>
            <a:prstGeom prst="rect">
              <a:avLst/>
            </a:prstGeom>
            <a:gradFill flip="none" rotWithShape="1">
              <a:gsLst>
                <a:gs pos="0">
                  <a:schemeClr val="tx1">
                    <a:lumMod val="95000"/>
                    <a:lumOff val="5000"/>
                  </a:schemeClr>
                </a:gs>
                <a:gs pos="50000">
                  <a:schemeClr val="accent1">
                    <a:lumMod val="75000"/>
                  </a:schemeClr>
                </a:gs>
                <a:gs pos="100000">
                  <a:schemeClr val="accent1"/>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Tools you already know</a:t>
              </a:r>
            </a:p>
          </p:txBody>
        </p:sp>
        <p:sp>
          <p:nvSpPr>
            <p:cNvPr id="139" name="Rectangle 138"/>
            <p:cNvSpPr/>
            <p:nvPr/>
          </p:nvSpPr>
          <p:spPr>
            <a:xfrm>
              <a:off x="4594168" y="5023946"/>
              <a:ext cx="2137162" cy="529348"/>
            </a:xfrm>
            <a:prstGeom prst="rect">
              <a:avLst/>
            </a:prstGeom>
            <a:gradFill flip="none" rotWithShape="1">
              <a:gsLst>
                <a:gs pos="0">
                  <a:schemeClr val="tx1">
                    <a:lumMod val="95000"/>
                    <a:lumOff val="5000"/>
                  </a:schemeClr>
                </a:gs>
                <a:gs pos="50000">
                  <a:schemeClr val="accent1">
                    <a:lumMod val="75000"/>
                  </a:schemeClr>
                </a:gs>
                <a:gs pos="100000">
                  <a:schemeClr val="accent1"/>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Interoperability</a:t>
              </a:r>
            </a:p>
          </p:txBody>
        </p:sp>
        <p:grpSp>
          <p:nvGrpSpPr>
            <p:cNvPr id="2" name="Group 70"/>
            <p:cNvGrpSpPr>
              <a:grpSpLocks noChangeAspect="1"/>
            </p:cNvGrpSpPr>
            <p:nvPr/>
          </p:nvGrpSpPr>
          <p:grpSpPr>
            <a:xfrm>
              <a:off x="5011532" y="2452455"/>
              <a:ext cx="1134435" cy="750464"/>
              <a:chOff x="-2594339" y="1952624"/>
              <a:chExt cx="2432414" cy="1376364"/>
            </a:xfrm>
            <a:effectLst>
              <a:outerShdw blurRad="50800" dist="38100" dir="2700000" algn="tl" rotWithShape="0">
                <a:prstClr val="black">
                  <a:alpha val="40000"/>
                </a:prstClr>
              </a:outerShdw>
            </a:effectLst>
          </p:grpSpPr>
          <p:pic>
            <p:nvPicPr>
              <p:cNvPr id="42" name="Picture 41" descr="Connected.png"/>
              <p:cNvPicPr>
                <a:picLocks noChangeAspect="1"/>
              </p:cNvPicPr>
              <p:nvPr/>
            </p:nvPicPr>
            <p:blipFill>
              <a:blip r:embed="rId8" cstate="print">
                <a:duotone>
                  <a:prstClr val="black"/>
                  <a:schemeClr val="accent1">
                    <a:tint val="45000"/>
                    <a:satMod val="400000"/>
                  </a:schemeClr>
                </a:duotone>
              </a:blip>
              <a:stretch>
                <a:fillRect/>
              </a:stretch>
            </p:blipFill>
            <p:spPr bwMode="auto">
              <a:xfrm>
                <a:off x="-2594339" y="1952624"/>
                <a:ext cx="851263" cy="879877"/>
              </a:xfrm>
              <a:prstGeom prst="rect">
                <a:avLst/>
              </a:prstGeom>
              <a:noFill/>
              <a:ln>
                <a:noFill/>
              </a:ln>
              <a:effectLst/>
            </p:spPr>
          </p:pic>
          <p:pic>
            <p:nvPicPr>
              <p:cNvPr id="43" name="Picture 42" descr="Connected.png"/>
              <p:cNvPicPr>
                <a:picLocks noChangeAspect="1"/>
              </p:cNvPicPr>
              <p:nvPr/>
            </p:nvPicPr>
            <p:blipFill>
              <a:blip r:embed="rId8" cstate="print">
                <a:duotone>
                  <a:prstClr val="black"/>
                  <a:schemeClr val="accent1">
                    <a:tint val="45000"/>
                    <a:satMod val="400000"/>
                  </a:schemeClr>
                </a:duotone>
              </a:blip>
              <a:stretch>
                <a:fillRect/>
              </a:stretch>
            </p:blipFill>
            <p:spPr bwMode="auto">
              <a:xfrm>
                <a:off x="-1875201" y="1952624"/>
                <a:ext cx="851263" cy="879877"/>
              </a:xfrm>
              <a:prstGeom prst="rect">
                <a:avLst/>
              </a:prstGeom>
              <a:noFill/>
              <a:ln>
                <a:noFill/>
              </a:ln>
              <a:effectLst/>
            </p:spPr>
          </p:pic>
          <p:pic>
            <p:nvPicPr>
              <p:cNvPr id="44" name="Picture 43" descr="Connected.png"/>
              <p:cNvPicPr>
                <a:picLocks noChangeAspect="1"/>
              </p:cNvPicPr>
              <p:nvPr/>
            </p:nvPicPr>
            <p:blipFill>
              <a:blip r:embed="rId8" cstate="print">
                <a:duotone>
                  <a:prstClr val="black"/>
                  <a:schemeClr val="accent1">
                    <a:tint val="45000"/>
                    <a:satMod val="400000"/>
                  </a:schemeClr>
                </a:duotone>
              </a:blip>
              <a:stretch>
                <a:fillRect/>
              </a:stretch>
            </p:blipFill>
            <p:spPr bwMode="auto">
              <a:xfrm>
                <a:off x="-1156064" y="1952624"/>
                <a:ext cx="851263" cy="879877"/>
              </a:xfrm>
              <a:prstGeom prst="rect">
                <a:avLst/>
              </a:prstGeom>
              <a:noFill/>
              <a:ln>
                <a:noFill/>
              </a:ln>
              <a:effectLst/>
            </p:spPr>
          </p:pic>
          <p:grpSp>
            <p:nvGrpSpPr>
              <p:cNvPr id="3" name="Group 39"/>
              <p:cNvGrpSpPr/>
              <p:nvPr/>
            </p:nvGrpSpPr>
            <p:grpSpPr>
              <a:xfrm>
                <a:off x="-2191220" y="2689973"/>
                <a:ext cx="2029300" cy="639015"/>
                <a:chOff x="-2362670" y="2766173"/>
                <a:chExt cx="2029300" cy="639015"/>
              </a:xfrm>
            </p:grpSpPr>
            <p:grpSp>
              <p:nvGrpSpPr>
                <p:cNvPr id="4" name="Group 24"/>
                <p:cNvGrpSpPr/>
                <p:nvPr/>
              </p:nvGrpSpPr>
              <p:grpSpPr>
                <a:xfrm>
                  <a:off x="-2362670" y="2766173"/>
                  <a:ext cx="1136481" cy="639015"/>
                  <a:chOff x="6653048" y="5267206"/>
                  <a:chExt cx="1623544" cy="912878"/>
                </a:xfrm>
              </p:grpSpPr>
              <p:pic>
                <p:nvPicPr>
                  <p:cNvPr id="52" name="Picture 51" descr="Server.png"/>
                  <p:cNvPicPr>
                    <a:picLocks noChangeAspect="1"/>
                  </p:cNvPicPr>
                  <p:nvPr/>
                </p:nvPicPr>
                <p:blipFill>
                  <a:blip r:embed="rId9" cstate="print">
                    <a:duotone>
                      <a:prstClr val="black"/>
                      <a:schemeClr val="accent1">
                        <a:tint val="45000"/>
                        <a:satMod val="400000"/>
                      </a:schemeClr>
                    </a:duotone>
                  </a:blip>
                  <a:stretch>
                    <a:fillRect/>
                  </a:stretch>
                </p:blipFill>
                <p:spPr bwMode="auto">
                  <a:xfrm>
                    <a:off x="6653048" y="5267206"/>
                    <a:ext cx="667103" cy="912878"/>
                  </a:xfrm>
                  <a:prstGeom prst="rect">
                    <a:avLst/>
                  </a:prstGeom>
                  <a:noFill/>
                  <a:ln>
                    <a:noFill/>
                  </a:ln>
                  <a:effectLst/>
                </p:spPr>
              </p:pic>
              <p:pic>
                <p:nvPicPr>
                  <p:cNvPr id="53" name="Picture 52" descr="Server.png"/>
                  <p:cNvPicPr>
                    <a:picLocks noChangeAspect="1"/>
                  </p:cNvPicPr>
                  <p:nvPr/>
                </p:nvPicPr>
                <p:blipFill>
                  <a:blip r:embed="rId9" cstate="print">
                    <a:duotone>
                      <a:prstClr val="black"/>
                      <a:schemeClr val="accent1">
                        <a:tint val="45000"/>
                        <a:satMod val="400000"/>
                      </a:schemeClr>
                    </a:duotone>
                  </a:blip>
                  <a:stretch>
                    <a:fillRect/>
                  </a:stretch>
                </p:blipFill>
                <p:spPr bwMode="auto">
                  <a:xfrm>
                    <a:off x="6971862" y="5267206"/>
                    <a:ext cx="667103" cy="912878"/>
                  </a:xfrm>
                  <a:prstGeom prst="rect">
                    <a:avLst/>
                  </a:prstGeom>
                  <a:noFill/>
                  <a:ln>
                    <a:noFill/>
                  </a:ln>
                  <a:effectLst/>
                </p:spPr>
              </p:pic>
              <p:pic>
                <p:nvPicPr>
                  <p:cNvPr id="54" name="Picture 53" descr="Server.png"/>
                  <p:cNvPicPr>
                    <a:picLocks noChangeAspect="1"/>
                  </p:cNvPicPr>
                  <p:nvPr/>
                </p:nvPicPr>
                <p:blipFill>
                  <a:blip r:embed="rId9" cstate="print">
                    <a:duotone>
                      <a:prstClr val="black"/>
                      <a:schemeClr val="accent1">
                        <a:tint val="45000"/>
                        <a:satMod val="400000"/>
                      </a:schemeClr>
                    </a:duotone>
                  </a:blip>
                  <a:stretch>
                    <a:fillRect/>
                  </a:stretch>
                </p:blipFill>
                <p:spPr bwMode="auto">
                  <a:xfrm>
                    <a:off x="7290676" y="5267206"/>
                    <a:ext cx="667103" cy="912878"/>
                  </a:xfrm>
                  <a:prstGeom prst="rect">
                    <a:avLst/>
                  </a:prstGeom>
                  <a:noFill/>
                  <a:ln>
                    <a:noFill/>
                  </a:ln>
                  <a:effectLst/>
                </p:spPr>
              </p:pic>
              <p:pic>
                <p:nvPicPr>
                  <p:cNvPr id="55" name="Picture 54" descr="Server.png"/>
                  <p:cNvPicPr>
                    <a:picLocks noChangeAspect="1"/>
                  </p:cNvPicPr>
                  <p:nvPr/>
                </p:nvPicPr>
                <p:blipFill>
                  <a:blip r:embed="rId9" cstate="print">
                    <a:duotone>
                      <a:prstClr val="black"/>
                      <a:schemeClr val="accent1">
                        <a:tint val="45000"/>
                        <a:satMod val="400000"/>
                      </a:schemeClr>
                    </a:duotone>
                  </a:blip>
                  <a:stretch>
                    <a:fillRect/>
                  </a:stretch>
                </p:blipFill>
                <p:spPr bwMode="auto">
                  <a:xfrm>
                    <a:off x="7609489" y="5267206"/>
                    <a:ext cx="667103" cy="912878"/>
                  </a:xfrm>
                  <a:prstGeom prst="rect">
                    <a:avLst/>
                  </a:prstGeom>
                  <a:noFill/>
                  <a:ln>
                    <a:noFill/>
                  </a:ln>
                  <a:effectLst/>
                </p:spPr>
              </p:pic>
            </p:grpSp>
            <p:grpSp>
              <p:nvGrpSpPr>
                <p:cNvPr id="5" name="Group 24"/>
                <p:cNvGrpSpPr/>
                <p:nvPr/>
              </p:nvGrpSpPr>
              <p:grpSpPr>
                <a:xfrm>
                  <a:off x="-1469851" y="2766173"/>
                  <a:ext cx="1136481" cy="639015"/>
                  <a:chOff x="6653048" y="5267206"/>
                  <a:chExt cx="1623544" cy="912878"/>
                </a:xfrm>
              </p:grpSpPr>
              <p:pic>
                <p:nvPicPr>
                  <p:cNvPr id="48" name="Picture 47" descr="Server.png"/>
                  <p:cNvPicPr>
                    <a:picLocks noChangeAspect="1"/>
                  </p:cNvPicPr>
                  <p:nvPr/>
                </p:nvPicPr>
                <p:blipFill>
                  <a:blip r:embed="rId9" cstate="print">
                    <a:duotone>
                      <a:prstClr val="black"/>
                      <a:schemeClr val="accent1">
                        <a:tint val="45000"/>
                        <a:satMod val="400000"/>
                      </a:schemeClr>
                    </a:duotone>
                  </a:blip>
                  <a:stretch>
                    <a:fillRect/>
                  </a:stretch>
                </p:blipFill>
                <p:spPr bwMode="auto">
                  <a:xfrm>
                    <a:off x="6653048" y="5267206"/>
                    <a:ext cx="667103" cy="912878"/>
                  </a:xfrm>
                  <a:prstGeom prst="rect">
                    <a:avLst/>
                  </a:prstGeom>
                  <a:noFill/>
                  <a:ln>
                    <a:noFill/>
                  </a:ln>
                  <a:effectLst/>
                </p:spPr>
              </p:pic>
              <p:pic>
                <p:nvPicPr>
                  <p:cNvPr id="49" name="Picture 48" descr="Server.png"/>
                  <p:cNvPicPr>
                    <a:picLocks noChangeAspect="1"/>
                  </p:cNvPicPr>
                  <p:nvPr/>
                </p:nvPicPr>
                <p:blipFill>
                  <a:blip r:embed="rId9" cstate="print">
                    <a:duotone>
                      <a:prstClr val="black"/>
                      <a:schemeClr val="accent1">
                        <a:tint val="45000"/>
                        <a:satMod val="400000"/>
                      </a:schemeClr>
                    </a:duotone>
                  </a:blip>
                  <a:stretch>
                    <a:fillRect/>
                  </a:stretch>
                </p:blipFill>
                <p:spPr bwMode="auto">
                  <a:xfrm>
                    <a:off x="6971862" y="5267206"/>
                    <a:ext cx="667103" cy="912878"/>
                  </a:xfrm>
                  <a:prstGeom prst="rect">
                    <a:avLst/>
                  </a:prstGeom>
                  <a:noFill/>
                  <a:ln>
                    <a:noFill/>
                  </a:ln>
                  <a:effectLst/>
                </p:spPr>
              </p:pic>
              <p:pic>
                <p:nvPicPr>
                  <p:cNvPr id="50" name="Picture 49" descr="Server.png"/>
                  <p:cNvPicPr>
                    <a:picLocks noChangeAspect="1"/>
                  </p:cNvPicPr>
                  <p:nvPr/>
                </p:nvPicPr>
                <p:blipFill>
                  <a:blip r:embed="rId9" cstate="print">
                    <a:duotone>
                      <a:prstClr val="black"/>
                      <a:schemeClr val="accent1">
                        <a:tint val="45000"/>
                        <a:satMod val="400000"/>
                      </a:schemeClr>
                    </a:duotone>
                  </a:blip>
                  <a:stretch>
                    <a:fillRect/>
                  </a:stretch>
                </p:blipFill>
                <p:spPr bwMode="auto">
                  <a:xfrm>
                    <a:off x="7290676" y="5267206"/>
                    <a:ext cx="667103" cy="912878"/>
                  </a:xfrm>
                  <a:prstGeom prst="rect">
                    <a:avLst/>
                  </a:prstGeom>
                  <a:noFill/>
                  <a:ln>
                    <a:noFill/>
                  </a:ln>
                  <a:effectLst/>
                </p:spPr>
              </p:pic>
              <p:pic>
                <p:nvPicPr>
                  <p:cNvPr id="51" name="Picture 50" descr="Server.png"/>
                  <p:cNvPicPr>
                    <a:picLocks noChangeAspect="1"/>
                  </p:cNvPicPr>
                  <p:nvPr/>
                </p:nvPicPr>
                <p:blipFill>
                  <a:blip r:embed="rId9" cstate="print">
                    <a:duotone>
                      <a:prstClr val="black"/>
                      <a:schemeClr val="accent1">
                        <a:tint val="45000"/>
                        <a:satMod val="400000"/>
                      </a:schemeClr>
                    </a:duotone>
                  </a:blip>
                  <a:stretch>
                    <a:fillRect/>
                  </a:stretch>
                </p:blipFill>
                <p:spPr bwMode="auto">
                  <a:xfrm>
                    <a:off x="7609489" y="5267206"/>
                    <a:ext cx="667103" cy="912878"/>
                  </a:xfrm>
                  <a:prstGeom prst="rect">
                    <a:avLst/>
                  </a:prstGeom>
                  <a:noFill/>
                  <a:ln>
                    <a:noFill/>
                  </a:ln>
                  <a:effectLst/>
                </p:spPr>
              </p:pic>
            </p:grpSp>
          </p:grpSp>
        </p:grpSp>
      </p:grpSp>
      <p:pic>
        <p:nvPicPr>
          <p:cNvPr id="56" name="Picture 4"/>
          <p:cNvPicPr>
            <a:picLocks noChangeAspect="1" noChangeArrowheads="1"/>
          </p:cNvPicPr>
          <p:nvPr/>
        </p:nvPicPr>
        <p:blipFill>
          <a:blip r:embed="rId10">
            <a:duotone>
              <a:prstClr val="black"/>
              <a:schemeClr val="accent2">
                <a:tint val="45000"/>
                <a:satMod val="400000"/>
              </a:schemeClr>
            </a:duotone>
          </a:blip>
          <a:srcRect/>
          <a:stretch>
            <a:fillRect/>
          </a:stretch>
        </p:blipFill>
        <p:spPr bwMode="auto">
          <a:xfrm>
            <a:off x="2912819" y="2227461"/>
            <a:ext cx="1074565" cy="1127165"/>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59" name="Group 58"/>
          <p:cNvGrpSpPr/>
          <p:nvPr/>
        </p:nvGrpSpPr>
        <p:grpSpPr>
          <a:xfrm>
            <a:off x="4567455" y="1509267"/>
            <a:ext cx="2145863" cy="4721769"/>
            <a:chOff x="6746775" y="1509267"/>
            <a:chExt cx="2145863" cy="4721769"/>
          </a:xfrm>
        </p:grpSpPr>
        <p:sp>
          <p:nvSpPr>
            <p:cNvPr id="88" name="Rounded Rectangle 87"/>
            <p:cNvSpPr/>
            <p:nvPr/>
          </p:nvSpPr>
          <p:spPr>
            <a:xfrm rot="5400000">
              <a:off x="5447534" y="2808508"/>
              <a:ext cx="4721769" cy="2123287"/>
            </a:xfrm>
            <a:prstGeom prst="roundRect">
              <a:avLst>
                <a:gd name="adj" fmla="val 15657"/>
              </a:avLst>
            </a:prstGeom>
            <a:gradFill flip="none" rotWithShape="1">
              <a:gsLst>
                <a:gs pos="0">
                  <a:schemeClr val="tx1">
                    <a:lumMod val="95000"/>
                    <a:lumOff val="5000"/>
                  </a:schemeClr>
                </a:gs>
                <a:gs pos="46000">
                  <a:schemeClr val="accent2">
                    <a:alpha val="32000"/>
                  </a:schemeClr>
                </a:gs>
                <a:gs pos="100000">
                  <a:srgbClr val="FFFFFF">
                    <a:alpha val="0"/>
                  </a:srgbClr>
                </a:gs>
              </a:gsLst>
              <a:lin ang="0" scaled="1"/>
              <a:tileRect/>
            </a:gradFill>
            <a:ln w="19050" cap="flat" cmpd="thickThin" algn="ctr">
              <a:noFill/>
              <a:prstDash val="solid"/>
            </a:ln>
            <a:effectLst/>
          </p:spPr>
        </p:sp>
        <p:sp>
          <p:nvSpPr>
            <p:cNvPr id="109" name="Rectangle 108"/>
            <p:cNvSpPr/>
            <p:nvPr/>
          </p:nvSpPr>
          <p:spPr>
            <a:xfrm>
              <a:off x="6753497" y="1791737"/>
              <a:ext cx="2116183" cy="34150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91436" tIns="45718" rIns="91436" bIns="45718">
              <a:spAutoFit/>
            </a:bodyPr>
            <a:lstStyle/>
            <a:p>
              <a:pPr algn="ctr" defTabSz="914400">
                <a:lnSpc>
                  <a:spcPct val="80000"/>
                </a:lnSpc>
                <a:spcBef>
                  <a:spcPct val="20000"/>
                </a:spcBef>
                <a:buClr>
                  <a:srgbClr val="777777"/>
                </a:buClr>
                <a:buSzPct val="130000"/>
                <a:tabLst>
                  <a:tab pos="1371600" algn="l"/>
                </a:tabLst>
                <a:defRPr/>
              </a:pPr>
              <a:r>
                <a:rPr lang="en-US" sz="2000" b="1" i="1" kern="0" dirty="0">
                  <a:ln w="18415" cmpd="sng">
                    <a:noFill/>
                    <a:prstDash val="solid"/>
                  </a:ln>
                  <a:solidFill>
                    <a:schemeClr val="bg1"/>
                  </a:solidFill>
                  <a:effectLst>
                    <a:outerShdw blurRad="38100" dist="38100" dir="2700000" algn="tl">
                      <a:srgbClr val="000000">
                        <a:alpha val="43137"/>
                      </a:srgbClr>
                    </a:outerShdw>
                  </a:effectLst>
                </a:rPr>
                <a:t>Best TCO</a:t>
              </a:r>
            </a:p>
          </p:txBody>
        </p:sp>
        <p:sp>
          <p:nvSpPr>
            <p:cNvPr id="140" name="Rectangle 139"/>
            <p:cNvSpPr/>
            <p:nvPr/>
          </p:nvSpPr>
          <p:spPr>
            <a:xfrm>
              <a:off x="6755476" y="3630643"/>
              <a:ext cx="2137162" cy="529348"/>
            </a:xfrm>
            <a:prstGeom prst="rect">
              <a:avLst/>
            </a:prstGeom>
            <a:gradFill flip="none" rotWithShape="1">
              <a:gsLst>
                <a:gs pos="0">
                  <a:schemeClr val="tx1">
                    <a:lumMod val="95000"/>
                    <a:lumOff val="5000"/>
                  </a:schemeClr>
                </a:gs>
                <a:gs pos="50000">
                  <a:schemeClr val="tx2">
                    <a:lumMod val="75000"/>
                  </a:schemeClr>
                </a:gs>
                <a:gs pos="100000">
                  <a:schemeClr val="tx2"/>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Integrated platform</a:t>
              </a:r>
            </a:p>
          </p:txBody>
        </p:sp>
        <p:sp>
          <p:nvSpPr>
            <p:cNvPr id="141" name="Rectangle 140"/>
            <p:cNvSpPr/>
            <p:nvPr/>
          </p:nvSpPr>
          <p:spPr>
            <a:xfrm>
              <a:off x="6755476" y="4314430"/>
              <a:ext cx="2137162" cy="529348"/>
            </a:xfrm>
            <a:prstGeom prst="rect">
              <a:avLst/>
            </a:prstGeom>
            <a:gradFill flip="none" rotWithShape="1">
              <a:gsLst>
                <a:gs pos="0">
                  <a:schemeClr val="tx1">
                    <a:lumMod val="95000"/>
                    <a:lumOff val="5000"/>
                  </a:schemeClr>
                </a:gs>
                <a:gs pos="50000">
                  <a:schemeClr val="tx2">
                    <a:lumMod val="75000"/>
                  </a:schemeClr>
                </a:gs>
                <a:gs pos="100000">
                  <a:schemeClr val="tx2"/>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1/3 the price upfront</a:t>
              </a:r>
            </a:p>
          </p:txBody>
        </p:sp>
        <p:sp>
          <p:nvSpPr>
            <p:cNvPr id="142" name="Rectangle 141"/>
            <p:cNvSpPr/>
            <p:nvPr/>
          </p:nvSpPr>
          <p:spPr>
            <a:xfrm>
              <a:off x="6755476" y="5023946"/>
              <a:ext cx="2137162" cy="529348"/>
            </a:xfrm>
            <a:prstGeom prst="rect">
              <a:avLst/>
            </a:prstGeom>
            <a:gradFill flip="none" rotWithShape="1">
              <a:gsLst>
                <a:gs pos="0">
                  <a:schemeClr val="tx1">
                    <a:lumMod val="95000"/>
                    <a:lumOff val="5000"/>
                  </a:schemeClr>
                </a:gs>
                <a:gs pos="50000">
                  <a:schemeClr val="tx2">
                    <a:lumMod val="75000"/>
                  </a:schemeClr>
                </a:gs>
                <a:gs pos="100000">
                  <a:schemeClr val="tx2"/>
                </a:gs>
              </a:gsLst>
              <a:lin ang="16200000" scaled="1"/>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r>
                <a:rPr lang="en-US" altLang="zh-CN" spc="-150" dirty="0" smtClean="0">
                  <a:solidFill>
                    <a:srgbClr val="FFFFFF"/>
                  </a:solidFill>
                  <a:latin typeface="Segoe"/>
                </a:rPr>
                <a:t>Lower ongoing costs</a:t>
              </a:r>
            </a:p>
          </p:txBody>
        </p:sp>
        <p:pic>
          <p:nvPicPr>
            <p:cNvPr id="57" name="Picture 5" descr="C:\Users\marklin\Documents\Presentation_goodies\Shapes and Graphics\Charts and Graphs\line chart\graph icon green.png"/>
            <p:cNvPicPr>
              <a:picLocks noChangeAspect="1" noChangeArrowheads="1"/>
            </p:cNvPicPr>
            <p:nvPr/>
          </p:nvPicPr>
          <p:blipFill>
            <a:blip r:embed="rId11">
              <a:duotone>
                <a:prstClr val="black"/>
                <a:schemeClr val="tx2">
                  <a:tint val="45000"/>
                  <a:satMod val="400000"/>
                </a:schemeClr>
              </a:duotone>
            </a:blip>
            <a:srcRect/>
            <a:stretch>
              <a:fillRect/>
            </a:stretch>
          </p:blipFill>
          <p:spPr bwMode="auto">
            <a:xfrm>
              <a:off x="7275912" y="2428408"/>
              <a:ext cx="1169104" cy="837624"/>
            </a:xfrm>
            <a:prstGeom prst="rect">
              <a:avLst/>
            </a:prstGeom>
            <a:noFill/>
            <a:effectLst>
              <a:outerShdw blurRad="50800" dist="38100" dir="2700000" algn="tl" rotWithShape="0">
                <a:prstClr val="black">
                  <a:alpha val="40000"/>
                </a:prstClr>
              </a:outerShdw>
            </a:effectLst>
          </p:spPr>
        </p:pic>
      </p:grpSp>
      <p:pic>
        <p:nvPicPr>
          <p:cNvPr id="58" name="Picture 57" descr="C:\Program Files\Microsoft Resource DVD Artwork\DVD_ART\BoxShots_Logos\Windows Server Code Name Longhorn\Windows Server Longhorn v logo.png"/>
          <p:cNvPicPr>
            <a:picLocks noChangeAspect="1" noChangeArrowheads="1"/>
          </p:cNvPicPr>
          <p:nvPr/>
        </p:nvPicPr>
        <p:blipFill>
          <a:blip r:embed="rId12" cstate="print"/>
          <a:srcRect l="20783" r="44546" b="45645"/>
          <a:stretch>
            <a:fillRect/>
          </a:stretch>
        </p:blipFill>
        <p:spPr bwMode="auto">
          <a:xfrm>
            <a:off x="675390" y="2339899"/>
            <a:ext cx="1018498" cy="838200"/>
          </a:xfrm>
          <a:prstGeom prst="rect">
            <a:avLst/>
          </a:prstGeom>
          <a:noFill/>
          <a:ln>
            <a:noFill/>
          </a:ln>
          <a:effectLst>
            <a:outerShdw blurRad="50800" dist="38100" dir="2700000" algn="tl" rotWithShape="0">
              <a:prstClr val="black">
                <a:alpha val="40000"/>
              </a:prstClr>
            </a:outerShdw>
          </a:effectLst>
        </p:spPr>
      </p:pic>
      <p:sp>
        <p:nvSpPr>
          <p:cNvPr id="61" name="Title 67"/>
          <p:cNvSpPr txBox="1">
            <a:spLocks/>
          </p:cNvSpPr>
          <p:nvPr/>
        </p:nvSpPr>
        <p:spPr>
          <a:xfrm>
            <a:off x="381000" y="230188"/>
            <a:ext cx="8382000" cy="6093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smtClean="0">
                <a:ln w="3175">
                  <a:noFill/>
                </a:ln>
                <a:solidFill>
                  <a:schemeClr val="bg1"/>
                </a:solidFill>
                <a:effectLst/>
                <a:uLnTx/>
                <a:uFillTx/>
                <a:latin typeface="Segoe" pitchFamily="34" charset="0"/>
                <a:ea typeface="+mn-ea"/>
                <a:cs typeface="Arial" charset="0"/>
              </a:rPr>
              <a:t>Microsoft strategy for virtualization</a:t>
            </a:r>
            <a:endParaRPr kumimoji="0" lang="en-US" sz="2300" b="0" i="0" u="none" strike="noStrike" kern="1200" cap="none" spc="-150" normalizeH="0" baseline="0" noProof="0" dirty="0">
              <a:ln w="3175">
                <a:noFill/>
              </a:ln>
              <a:solidFill>
                <a:schemeClr val="accent2"/>
              </a:solidFill>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quot;GLASS&quot;; White to Transparent Linear; Shadow; 1pt stroke;"/>
          <p:cNvSpPr/>
          <p:nvPr/>
        </p:nvSpPr>
        <p:spPr bwMode="auto">
          <a:xfrm>
            <a:off x="118832" y="1013403"/>
            <a:ext cx="8888506" cy="5639032"/>
          </a:xfrm>
          <a:prstGeom prst="roundRect">
            <a:avLst>
              <a:gd name="adj" fmla="val 0"/>
            </a:avLst>
          </a:prstGeom>
          <a:gradFill flip="none" rotWithShape="1">
            <a:gsLst>
              <a:gs pos="0">
                <a:srgbClr val="000000">
                  <a:lumMod val="95000"/>
                  <a:lumOff val="5000"/>
                </a:srgb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1096963"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Segoe"/>
              <a:ea typeface="+mn-ea"/>
              <a:cs typeface="+mn-cs"/>
            </a:endParaRPr>
          </a:p>
        </p:txBody>
      </p:sp>
      <p:grpSp>
        <p:nvGrpSpPr>
          <p:cNvPr id="2" name="Group 69"/>
          <p:cNvGrpSpPr/>
          <p:nvPr/>
        </p:nvGrpSpPr>
        <p:grpSpPr>
          <a:xfrm>
            <a:off x="357388" y="1185085"/>
            <a:ext cx="8436077" cy="5295900"/>
            <a:chOff x="442452" y="1238250"/>
            <a:chExt cx="8436077" cy="4975844"/>
          </a:xfrm>
        </p:grpSpPr>
        <p:sp>
          <p:nvSpPr>
            <p:cNvPr id="2053" name="Freeform 5"/>
            <p:cNvSpPr>
              <a:spLocks/>
            </p:cNvSpPr>
            <p:nvPr/>
          </p:nvSpPr>
          <p:spPr bwMode="auto">
            <a:xfrm>
              <a:off x="442452" y="1238250"/>
              <a:ext cx="6346896" cy="1562783"/>
            </a:xfrm>
            <a:custGeom>
              <a:avLst/>
              <a:gdLst/>
              <a:ahLst/>
              <a:cxnLst>
                <a:cxn ang="0">
                  <a:pos x="0" y="0"/>
                </a:cxn>
                <a:cxn ang="0">
                  <a:pos x="2903" y="0"/>
                </a:cxn>
                <a:cxn ang="0">
                  <a:pos x="3483" y="393"/>
                </a:cxn>
                <a:cxn ang="0">
                  <a:pos x="2922" y="765"/>
                </a:cxn>
                <a:cxn ang="0">
                  <a:pos x="0" y="765"/>
                </a:cxn>
                <a:cxn ang="0">
                  <a:pos x="0" y="0"/>
                </a:cxn>
              </a:cxnLst>
              <a:rect l="0" t="0" r="r" b="b"/>
              <a:pathLst>
                <a:path w="3483" h="765">
                  <a:moveTo>
                    <a:pt x="0" y="0"/>
                  </a:moveTo>
                  <a:lnTo>
                    <a:pt x="2903" y="0"/>
                  </a:lnTo>
                  <a:lnTo>
                    <a:pt x="3483" y="393"/>
                  </a:lnTo>
                  <a:lnTo>
                    <a:pt x="2922" y="765"/>
                  </a:lnTo>
                  <a:lnTo>
                    <a:pt x="0" y="765"/>
                  </a:lnTo>
                  <a:lnTo>
                    <a:pt x="0" y="0"/>
                  </a:lnTo>
                  <a:close/>
                </a:path>
              </a:pathLst>
            </a:custGeom>
            <a:gradFill flip="none" rotWithShape="1">
              <a:gsLst>
                <a:gs pos="0">
                  <a:schemeClr val="tx1">
                    <a:lumMod val="95000"/>
                    <a:lumOff val="5000"/>
                  </a:schemeClr>
                </a:gs>
                <a:gs pos="46000">
                  <a:schemeClr val="accent3">
                    <a:lumMod val="75000"/>
                    <a:alpha val="50000"/>
                  </a:schemeClr>
                </a:gs>
                <a:gs pos="100000">
                  <a:srgbClr val="FFFFFF">
                    <a:alpha val="11000"/>
                  </a:srgbClr>
                </a:gs>
              </a:gsLst>
              <a:lin ang="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2054" name="Freeform 6"/>
            <p:cNvSpPr>
              <a:spLocks/>
            </p:cNvSpPr>
            <p:nvPr/>
          </p:nvSpPr>
          <p:spPr bwMode="auto">
            <a:xfrm>
              <a:off x="442452" y="2935861"/>
              <a:ext cx="6346896" cy="1562783"/>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0">
                  <a:schemeClr val="tx1">
                    <a:lumMod val="95000"/>
                    <a:lumOff val="5000"/>
                  </a:schemeClr>
                </a:gs>
                <a:gs pos="46000">
                  <a:schemeClr val="accent2">
                    <a:lumMod val="75000"/>
                    <a:alpha val="58000"/>
                  </a:schemeClr>
                </a:gs>
                <a:gs pos="100000">
                  <a:srgbClr val="FFFFFF">
                    <a:alpha val="9000"/>
                  </a:srgbClr>
                </a:gs>
              </a:gsLst>
              <a:lin ang="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2055" name="Freeform 7"/>
            <p:cNvSpPr>
              <a:spLocks/>
            </p:cNvSpPr>
            <p:nvPr/>
          </p:nvSpPr>
          <p:spPr bwMode="auto">
            <a:xfrm>
              <a:off x="442452" y="4639600"/>
              <a:ext cx="6346896" cy="1562783"/>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0">
                  <a:schemeClr val="tx1">
                    <a:lumMod val="95000"/>
                    <a:lumOff val="5000"/>
                  </a:schemeClr>
                </a:gs>
                <a:gs pos="46000">
                  <a:schemeClr val="accent1">
                    <a:lumMod val="75000"/>
                    <a:alpha val="48000"/>
                  </a:schemeClr>
                </a:gs>
                <a:gs pos="100000">
                  <a:srgbClr val="FFFFFF">
                    <a:alpha val="14000"/>
                  </a:srgbClr>
                </a:gs>
              </a:gsLst>
              <a:lin ang="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4111" name="Freeform 15"/>
            <p:cNvSpPr>
              <a:spLocks/>
            </p:cNvSpPr>
            <p:nvPr/>
          </p:nvSpPr>
          <p:spPr bwMode="auto">
            <a:xfrm>
              <a:off x="6056137" y="1239386"/>
              <a:ext cx="2822392" cy="4974708"/>
            </a:xfrm>
            <a:custGeom>
              <a:avLst/>
              <a:gdLst/>
              <a:ahLst/>
              <a:cxnLst>
                <a:cxn ang="0">
                  <a:pos x="2342" y="0"/>
                </a:cxn>
                <a:cxn ang="0">
                  <a:pos x="19" y="0"/>
                </a:cxn>
                <a:cxn ang="0">
                  <a:pos x="939" y="660"/>
                </a:cxn>
                <a:cxn ang="0">
                  <a:pos x="0" y="1353"/>
                </a:cxn>
                <a:cxn ang="0">
                  <a:pos x="939" y="2061"/>
                </a:cxn>
                <a:cxn ang="0">
                  <a:pos x="0" y="2783"/>
                </a:cxn>
                <a:cxn ang="0">
                  <a:pos x="939" y="3528"/>
                </a:cxn>
                <a:cxn ang="0">
                  <a:pos x="10" y="4174"/>
                </a:cxn>
                <a:cxn ang="0">
                  <a:pos x="2342" y="4174"/>
                </a:cxn>
                <a:cxn ang="0">
                  <a:pos x="2342" y="0"/>
                </a:cxn>
              </a:cxnLst>
              <a:rect l="0" t="0" r="r" b="b"/>
              <a:pathLst>
                <a:path w="2342" h="4174">
                  <a:moveTo>
                    <a:pt x="2342" y="0"/>
                  </a:moveTo>
                  <a:lnTo>
                    <a:pt x="19" y="0"/>
                  </a:lnTo>
                  <a:lnTo>
                    <a:pt x="939" y="660"/>
                  </a:lnTo>
                  <a:lnTo>
                    <a:pt x="0" y="1353"/>
                  </a:lnTo>
                  <a:lnTo>
                    <a:pt x="939" y="2061"/>
                  </a:lnTo>
                  <a:lnTo>
                    <a:pt x="0" y="2783"/>
                  </a:lnTo>
                  <a:lnTo>
                    <a:pt x="939" y="3528"/>
                  </a:lnTo>
                  <a:lnTo>
                    <a:pt x="10" y="4174"/>
                  </a:lnTo>
                  <a:lnTo>
                    <a:pt x="2342" y="4174"/>
                  </a:lnTo>
                  <a:lnTo>
                    <a:pt x="2342" y="0"/>
                  </a:lnTo>
                  <a:close/>
                </a:path>
              </a:pathLst>
            </a:cu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60000"/>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grpSp>
      <p:sp>
        <p:nvSpPr>
          <p:cNvPr id="16429" name="Rectangle 107"/>
          <p:cNvSpPr>
            <a:spLocks noGrp="1" noChangeArrowheads="1"/>
          </p:cNvSpPr>
          <p:nvPr>
            <p:ph type="title"/>
          </p:nvPr>
        </p:nvSpPr>
        <p:spPr>
          <a:xfrm>
            <a:off x="381000" y="230194"/>
            <a:ext cx="8382000" cy="387798"/>
          </a:xfrm>
        </p:spPr>
        <p:txBody>
          <a:bodyPr/>
          <a:lstStyle/>
          <a:p>
            <a:r>
              <a:rPr lang="en-US" sz="2800" dirty="0" smtClean="0"/>
              <a:t>System Center Solutions: People, Process, &amp; Technology</a:t>
            </a:r>
          </a:p>
        </p:txBody>
      </p:sp>
      <p:sp>
        <p:nvSpPr>
          <p:cNvPr id="2051" name="AutoShape 3"/>
          <p:cNvSpPr>
            <a:spLocks noChangeAspect="1" noChangeArrowheads="1" noTextEdit="1"/>
          </p:cNvSpPr>
          <p:nvPr/>
        </p:nvSpPr>
        <p:spPr bwMode="auto">
          <a:xfrm>
            <a:off x="914400" y="4918075"/>
            <a:ext cx="7245350" cy="3879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TextBox 82"/>
          <p:cNvSpPr txBox="1"/>
          <p:nvPr/>
        </p:nvSpPr>
        <p:spPr>
          <a:xfrm>
            <a:off x="3232654" y="2571335"/>
            <a:ext cx="2944431" cy="193899"/>
          </a:xfrm>
          <a:prstGeom prst="rect">
            <a:avLst/>
          </a:prstGeom>
        </p:spPr>
        <p:txBody>
          <a:bodyPr vert="horz" wrap="square" lIns="0" tIns="0" rIns="0" bIns="0" rtlCol="0">
            <a:spAutoFit/>
          </a:bodyPr>
          <a:lstStyle/>
          <a:p>
            <a:pPr>
              <a:lnSpc>
                <a:spcPct val="90000"/>
              </a:lnSpc>
              <a:spcBef>
                <a:spcPct val="20000"/>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Microsoft Consulting Services</a:t>
            </a:r>
          </a:p>
        </p:txBody>
      </p:sp>
      <p:sp>
        <p:nvSpPr>
          <p:cNvPr id="84" name="TextBox 83"/>
          <p:cNvSpPr txBox="1"/>
          <p:nvPr/>
        </p:nvSpPr>
        <p:spPr>
          <a:xfrm>
            <a:off x="968782" y="1256455"/>
            <a:ext cx="1697463"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Management Packs</a:t>
            </a:r>
            <a:endParaRPr lang="en-US" sz="1400" b="1" dirty="0" smtClean="0">
              <a:solidFill>
                <a:srgbClr val="FF0000"/>
              </a:solidFill>
              <a:effectLst>
                <a:outerShdw blurRad="38100" dist="38100" dir="2700000" algn="tl">
                  <a:srgbClr val="000000">
                    <a:alpha val="43137"/>
                  </a:srgbClr>
                </a:outerShdw>
              </a:effectLst>
            </a:endParaRPr>
          </a:p>
        </p:txBody>
      </p:sp>
      <p:sp>
        <p:nvSpPr>
          <p:cNvPr id="85" name="TextBox 84"/>
          <p:cNvSpPr txBox="1"/>
          <p:nvPr/>
        </p:nvSpPr>
        <p:spPr>
          <a:xfrm>
            <a:off x="1140037" y="2482138"/>
            <a:ext cx="2624574" cy="193899"/>
          </a:xfrm>
          <a:prstGeom prst="rect">
            <a:avLst/>
          </a:prstGeom>
        </p:spPr>
        <p:txBody>
          <a:bodyPr vert="horz" wrap="square" lIns="0" tIns="0" rIns="0" bIns="0" rtlCol="0">
            <a:spAutoFit/>
          </a:bodyPr>
          <a:lstStyle/>
          <a:p>
            <a:pPr>
              <a:lnSpc>
                <a:spcPct val="90000"/>
              </a:lnSpc>
              <a:spcBef>
                <a:spcPct val="20000"/>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Partner Ecosystem</a:t>
            </a:r>
          </a:p>
        </p:txBody>
      </p:sp>
      <p:sp>
        <p:nvSpPr>
          <p:cNvPr id="76" name="TextBox 75"/>
          <p:cNvSpPr txBox="1"/>
          <p:nvPr/>
        </p:nvSpPr>
        <p:spPr>
          <a:xfrm>
            <a:off x="3960311" y="6004681"/>
            <a:ext cx="1963071" cy="221599"/>
          </a:xfrm>
          <a:prstGeom prst="rect">
            <a:avLst/>
          </a:prstGeom>
        </p:spPr>
        <p:txBody>
          <a:bodyPr vert="horz" wrap="square" lIns="0" tIns="0" rIns="0" bIns="0" rtlCol="0">
            <a:spAutoFit/>
          </a:bodyPr>
          <a:lstStyle/>
          <a:p>
            <a:pPr>
              <a:lnSpc>
                <a:spcPct val="90000"/>
              </a:lnSpc>
              <a:spcBef>
                <a:spcPct val="20000"/>
              </a:spcBef>
              <a:spcAft>
                <a:spcPts val="288"/>
              </a:spcAft>
              <a:buClr>
                <a:schemeClr val="bg1">
                  <a:lumMod val="85000"/>
                </a:schemeClr>
              </a:buClr>
              <a:buSzPct val="130000"/>
            </a:pPr>
            <a:r>
              <a:rPr lang="en-US" sz="1600" b="1" dirty="0" smtClean="0">
                <a:solidFill>
                  <a:schemeClr val="bg1"/>
                </a:solidFill>
                <a:effectLst>
                  <a:outerShdw blurRad="38100" dist="38100" dir="2700000" algn="tl">
                    <a:srgbClr val="000000">
                      <a:alpha val="43137"/>
                    </a:srgbClr>
                  </a:outerShdw>
                </a:effectLst>
              </a:rPr>
              <a:t>Open Standards</a:t>
            </a:r>
          </a:p>
        </p:txBody>
      </p:sp>
      <p:sp>
        <p:nvSpPr>
          <p:cNvPr id="62" name="TextBox 61"/>
          <p:cNvSpPr txBox="1"/>
          <p:nvPr/>
        </p:nvSpPr>
        <p:spPr>
          <a:xfrm>
            <a:off x="2158832" y="5518405"/>
            <a:ext cx="2812002" cy="221599"/>
          </a:xfrm>
          <a:prstGeom prst="rect">
            <a:avLst/>
          </a:prstGeom>
        </p:spPr>
        <p:txBody>
          <a:bodyPr vert="horz" wrap="square" lIns="0" tIns="0" rIns="0" bIns="0" rtlCol="0">
            <a:spAutoFit/>
          </a:bodyPr>
          <a:lstStyle/>
          <a:p>
            <a:pPr>
              <a:lnSpc>
                <a:spcPct val="90000"/>
              </a:lnSpc>
              <a:spcBef>
                <a:spcPct val="20000"/>
              </a:spcBef>
              <a:spcAft>
                <a:spcPts val="288"/>
              </a:spcAft>
              <a:buClr>
                <a:schemeClr val="bg1">
                  <a:lumMod val="85000"/>
                </a:schemeClr>
              </a:buClr>
              <a:buSzPct val="130000"/>
            </a:pPr>
            <a:r>
              <a:rPr lang="en-US" sz="1600" b="1" dirty="0" smtClean="0">
                <a:solidFill>
                  <a:schemeClr val="bg1"/>
                </a:solidFill>
                <a:effectLst>
                  <a:outerShdw blurRad="38100" dist="38100" dir="2700000" algn="tl">
                    <a:srgbClr val="000000">
                      <a:alpha val="43137"/>
                    </a:srgbClr>
                  </a:outerShdw>
                </a:effectLst>
              </a:rPr>
              <a:t>Virtualization Technology</a:t>
            </a:r>
          </a:p>
        </p:txBody>
      </p:sp>
      <p:sp>
        <p:nvSpPr>
          <p:cNvPr id="67" name="TextBox 66"/>
          <p:cNvSpPr txBox="1"/>
          <p:nvPr/>
        </p:nvSpPr>
        <p:spPr>
          <a:xfrm>
            <a:off x="1035134" y="5051377"/>
            <a:ext cx="1795618" cy="221599"/>
          </a:xfrm>
          <a:prstGeom prst="rect">
            <a:avLst/>
          </a:prstGeom>
        </p:spPr>
        <p:txBody>
          <a:bodyPr vert="horz" wrap="square" lIns="0" tIns="0" rIns="0" bIns="0" rtlCol="0">
            <a:spAutoFit/>
          </a:bodyPr>
          <a:lstStyle/>
          <a:p>
            <a:pPr>
              <a:lnSpc>
                <a:spcPct val="90000"/>
              </a:lnSpc>
              <a:spcBef>
                <a:spcPct val="20000"/>
              </a:spcBef>
              <a:spcAft>
                <a:spcPts val="288"/>
              </a:spcAft>
              <a:buClr>
                <a:schemeClr val="bg1">
                  <a:lumMod val="85000"/>
                </a:schemeClr>
              </a:buClr>
              <a:buSzPct val="130000"/>
            </a:pPr>
            <a:r>
              <a:rPr lang="en-US" sz="1600" b="1" dirty="0" smtClean="0">
                <a:solidFill>
                  <a:schemeClr val="bg1"/>
                </a:solidFill>
                <a:effectLst>
                  <a:outerShdw blurRad="38100" dist="38100" dir="2700000" algn="tl">
                    <a:srgbClr val="000000">
                      <a:alpha val="43137"/>
                    </a:srgbClr>
                  </a:outerShdw>
                </a:effectLst>
              </a:rPr>
              <a:t>Windows Platform</a:t>
            </a:r>
          </a:p>
        </p:txBody>
      </p:sp>
      <p:sp>
        <p:nvSpPr>
          <p:cNvPr id="4104" name="AutoShape 8"/>
          <p:cNvSpPr>
            <a:spLocks noChangeAspect="1" noChangeArrowheads="1" noTextEdit="1"/>
          </p:cNvSpPr>
          <p:nvPr/>
        </p:nvSpPr>
        <p:spPr bwMode="auto">
          <a:xfrm>
            <a:off x="2563813" y="115888"/>
            <a:ext cx="4016375" cy="662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TextBox 50"/>
          <p:cNvSpPr txBox="1"/>
          <p:nvPr/>
        </p:nvSpPr>
        <p:spPr>
          <a:xfrm>
            <a:off x="6341604" y="4486954"/>
            <a:ext cx="1969198" cy="470898"/>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700" b="1" dirty="0" smtClean="0">
                <a:solidFill>
                  <a:schemeClr val="bg1"/>
                </a:solidFill>
                <a:effectLst>
                  <a:outerShdw blurRad="38100" dist="38100" dir="2700000" algn="tl">
                    <a:srgbClr val="000000">
                      <a:alpha val="43137"/>
                    </a:srgbClr>
                  </a:outerShdw>
                </a:effectLst>
              </a:rPr>
              <a:t>Desktop &amp; Device Management</a:t>
            </a:r>
          </a:p>
        </p:txBody>
      </p:sp>
      <p:sp>
        <p:nvSpPr>
          <p:cNvPr id="59" name="TextBox 58"/>
          <p:cNvSpPr txBox="1"/>
          <p:nvPr/>
        </p:nvSpPr>
        <p:spPr>
          <a:xfrm>
            <a:off x="6313848" y="2698264"/>
            <a:ext cx="1906023" cy="470898"/>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700" b="1" dirty="0" smtClean="0">
                <a:solidFill>
                  <a:schemeClr val="bg1"/>
                </a:solidFill>
                <a:effectLst>
                  <a:outerShdw blurRad="38100" dist="38100" dir="2700000" algn="tl">
                    <a:srgbClr val="000000">
                      <a:alpha val="43137"/>
                    </a:srgbClr>
                  </a:outerShdw>
                </a:effectLst>
              </a:rPr>
              <a:t>Data Center Management</a:t>
            </a:r>
          </a:p>
        </p:txBody>
      </p:sp>
      <p:sp>
        <p:nvSpPr>
          <p:cNvPr id="64" name="TextBox 63"/>
          <p:cNvSpPr txBox="1"/>
          <p:nvPr/>
        </p:nvSpPr>
        <p:spPr>
          <a:xfrm>
            <a:off x="6477580" y="6129781"/>
            <a:ext cx="1304704" cy="23544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700" b="1" dirty="0" smtClean="0">
                <a:solidFill>
                  <a:schemeClr val="bg1"/>
                </a:solidFill>
                <a:effectLst>
                  <a:outerShdw blurRad="38100" dist="38100" dir="2700000" algn="tl">
                    <a:srgbClr val="000000">
                      <a:alpha val="43137"/>
                    </a:srgbClr>
                  </a:outerShdw>
                </a:effectLst>
              </a:rPr>
              <a:t>Mid-Market </a:t>
            </a:r>
          </a:p>
        </p:txBody>
      </p:sp>
      <p:sp>
        <p:nvSpPr>
          <p:cNvPr id="89" name="Freeform 5"/>
          <p:cNvSpPr>
            <a:spLocks/>
          </p:cNvSpPr>
          <p:nvPr/>
        </p:nvSpPr>
        <p:spPr bwMode="auto">
          <a:xfrm>
            <a:off x="8336603" y="1194610"/>
            <a:ext cx="448013" cy="5276850"/>
          </a:xfrm>
          <a:prstGeom prst="rect">
            <a:avLst/>
          </a:prstGeom>
          <a:gradFill>
            <a:gsLst>
              <a:gs pos="0">
                <a:schemeClr val="tx1">
                  <a:lumMod val="95000"/>
                  <a:lumOff val="5000"/>
                </a:schemeClr>
              </a:gs>
              <a:gs pos="46000">
                <a:schemeClr val="tx1">
                  <a:alpha val="35000"/>
                </a:schemeClr>
              </a:gs>
            </a:gsLst>
            <a:lin ang="0" scaled="1"/>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err="1" smtClean="0">
              <a:effectLst>
                <a:outerShdw blurRad="38100" dist="38100" dir="2700000" algn="tl">
                  <a:srgbClr val="000000">
                    <a:alpha val="43137"/>
                  </a:srgbClr>
                </a:outerShdw>
              </a:effectLst>
              <a:latin typeface="Segoe" pitchFamily="34" charset="0"/>
            </a:endParaRPr>
          </a:p>
        </p:txBody>
      </p:sp>
      <p:sp>
        <p:nvSpPr>
          <p:cNvPr id="63" name="TextBox 62"/>
          <p:cNvSpPr txBox="1"/>
          <p:nvPr/>
        </p:nvSpPr>
        <p:spPr>
          <a:xfrm rot="16200000">
            <a:off x="7550506" y="3687757"/>
            <a:ext cx="1984076" cy="332399"/>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2400" b="1" i="1" dirty="0" smtClean="0">
                <a:solidFill>
                  <a:schemeClr val="bg1"/>
                </a:solidFill>
                <a:effectLst>
                  <a:outerShdw blurRad="38100" dist="38100" dir="2700000" algn="tl">
                    <a:srgbClr val="000000">
                      <a:alpha val="43137"/>
                    </a:srgbClr>
                  </a:outerShdw>
                </a:effectLst>
              </a:rPr>
              <a:t>Solutions</a:t>
            </a:r>
          </a:p>
        </p:txBody>
      </p:sp>
      <p:pic>
        <p:nvPicPr>
          <p:cNvPr id="56" name="Picture 2" descr="W:\TRANSFER\MBupload\SERVER-new\Logo\SystemCenter\SystemCenter\SysCnt_h_rgb_r.png"/>
          <p:cNvPicPr>
            <a:picLocks noChangeAspect="1" noChangeArrowheads="1"/>
          </p:cNvPicPr>
          <p:nvPr/>
        </p:nvPicPr>
        <p:blipFill>
          <a:blip r:embed="rId4"/>
          <a:srcRect/>
          <a:stretch>
            <a:fillRect/>
          </a:stretch>
        </p:blipFill>
        <p:spPr bwMode="auto">
          <a:xfrm>
            <a:off x="6598816" y="1289785"/>
            <a:ext cx="1586911" cy="336159"/>
          </a:xfrm>
          <a:prstGeom prst="rect">
            <a:avLst/>
          </a:prstGeom>
          <a:noFill/>
          <a:effectLst>
            <a:outerShdw blurRad="50800" dist="38100" dir="2700000" algn="tl" rotWithShape="0">
              <a:prstClr val="black">
                <a:alpha val="40000"/>
              </a:prstClr>
            </a:outerShdw>
          </a:effectLst>
        </p:spPr>
      </p:pic>
      <p:sp>
        <p:nvSpPr>
          <p:cNvPr id="72" name="Rectangle 71"/>
          <p:cNvSpPr/>
          <p:nvPr/>
        </p:nvSpPr>
        <p:spPr>
          <a:xfrm rot="5400000">
            <a:off x="-234776" y="5382924"/>
            <a:ext cx="1661502" cy="504822"/>
          </a:xfrm>
          <a:prstGeom prst="rect">
            <a:avLst/>
          </a:prstGeom>
          <a:gradFill flip="none" rotWithShape="1">
            <a:gsLst>
              <a:gs pos="0">
                <a:schemeClr val="tx1">
                  <a:lumMod val="95000"/>
                  <a:lumOff val="5000"/>
                </a:schemeClr>
              </a:gs>
              <a:gs pos="50000">
                <a:schemeClr val="accent1">
                  <a:lumMod val="75000"/>
                </a:schemeClr>
              </a:gs>
              <a:gs pos="100000">
                <a:schemeClr val="accent1"/>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600" spc="-150" dirty="0">
              <a:solidFill>
                <a:srgbClr val="FFFFFF"/>
              </a:solidFill>
              <a:latin typeface="Segoe"/>
            </a:endParaRPr>
          </a:p>
        </p:txBody>
      </p:sp>
      <p:sp>
        <p:nvSpPr>
          <p:cNvPr id="74" name="Rectangle 73"/>
          <p:cNvSpPr/>
          <p:nvPr/>
        </p:nvSpPr>
        <p:spPr>
          <a:xfrm rot="16200000">
            <a:off x="-244787" y="5492744"/>
            <a:ext cx="1671996" cy="300082"/>
          </a:xfrm>
          <a:prstGeom prst="rect">
            <a:avLst/>
          </a:prstGeom>
        </p:spPr>
        <p:txBody>
          <a:bodyPr wrap="none">
            <a:spAutoFit/>
          </a:bodyPr>
          <a:lstStyle/>
          <a:p>
            <a:pPr algn="ctr" fontAlgn="base">
              <a:lnSpc>
                <a:spcPct val="75000"/>
              </a:lnSpc>
              <a:spcBef>
                <a:spcPct val="0"/>
              </a:spcBef>
              <a:spcAft>
                <a:spcPct val="0"/>
              </a:spcAft>
              <a:buClr>
                <a:srgbClr val="FFFFFF"/>
              </a:buClr>
              <a:buSzPct val="95000"/>
              <a:tabLst>
                <a:tab pos="514476" algn="l"/>
              </a:tabLst>
              <a:defRPr/>
            </a:pPr>
            <a:r>
              <a:rPr lang="en-US" b="1" i="1" dirty="0" smtClean="0">
                <a:solidFill>
                  <a:schemeClr val="bg1"/>
                </a:solidFill>
                <a:effectLst>
                  <a:outerShdw blurRad="38100" dist="38100" dir="2700000" algn="tl">
                    <a:srgbClr val="000000">
                      <a:alpha val="43137"/>
                    </a:srgbClr>
                  </a:outerShdw>
                </a:effectLst>
              </a:rPr>
              <a:t>Infrastructure</a:t>
            </a:r>
            <a:endParaRPr lang="en-US" altLang="zh-CN" spc="-150" dirty="0">
              <a:solidFill>
                <a:srgbClr val="FFFFFF"/>
              </a:solidFill>
            </a:endParaRPr>
          </a:p>
        </p:txBody>
      </p:sp>
      <p:sp>
        <p:nvSpPr>
          <p:cNvPr id="82" name="Rectangle 81"/>
          <p:cNvSpPr/>
          <p:nvPr/>
        </p:nvSpPr>
        <p:spPr>
          <a:xfrm rot="5400000">
            <a:off x="-234776" y="3563649"/>
            <a:ext cx="1661502" cy="504822"/>
          </a:xfrm>
          <a:prstGeom prst="rect">
            <a:avLst/>
          </a:prstGeom>
          <a:gradFill flip="none" rotWithShape="1">
            <a:gsLst>
              <a:gs pos="0">
                <a:schemeClr val="tx1">
                  <a:lumMod val="95000"/>
                  <a:lumOff val="5000"/>
                </a:schemeClr>
              </a:gs>
              <a:gs pos="50000">
                <a:schemeClr val="accent2">
                  <a:lumMod val="75000"/>
                </a:schemeClr>
              </a:gs>
              <a:gs pos="100000">
                <a:schemeClr val="accent2"/>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400" spc="-150" dirty="0">
              <a:solidFill>
                <a:srgbClr val="FFFFFF"/>
              </a:solidFill>
              <a:latin typeface="Segoe"/>
            </a:endParaRPr>
          </a:p>
        </p:txBody>
      </p:sp>
      <p:sp>
        <p:nvSpPr>
          <p:cNvPr id="90" name="Rectangle 89"/>
          <p:cNvSpPr/>
          <p:nvPr/>
        </p:nvSpPr>
        <p:spPr>
          <a:xfrm rot="16200000">
            <a:off x="30130" y="3670423"/>
            <a:ext cx="1122166" cy="306174"/>
          </a:xfrm>
          <a:prstGeom prst="rect">
            <a:avLst/>
          </a:prstGeom>
        </p:spPr>
        <p:txBody>
          <a:bodyPr wrap="none">
            <a:spAutoFit/>
          </a:bodyPr>
          <a:lstStyle/>
          <a:p>
            <a:pPr algn="ctr" fontAlgn="base">
              <a:lnSpc>
                <a:spcPct val="75000"/>
              </a:lnSpc>
              <a:spcBef>
                <a:spcPct val="0"/>
              </a:spcBef>
              <a:spcAft>
                <a:spcPct val="0"/>
              </a:spcAft>
              <a:buClr>
                <a:srgbClr val="FFFFFF"/>
              </a:buClr>
              <a:buSzPct val="95000"/>
              <a:tabLst>
                <a:tab pos="514476" algn="l"/>
              </a:tabLst>
              <a:defRPr/>
            </a:pPr>
            <a:r>
              <a:rPr lang="en-US" b="1" i="1" dirty="0" smtClean="0">
                <a:solidFill>
                  <a:schemeClr val="bg1"/>
                </a:solidFill>
                <a:effectLst>
                  <a:outerShdw blurRad="38100" dist="38100" dir="2700000" algn="tl">
                    <a:srgbClr val="000000">
                      <a:alpha val="43137"/>
                    </a:srgbClr>
                  </a:outerShdw>
                </a:effectLst>
              </a:rPr>
              <a:t>Products</a:t>
            </a:r>
            <a:endParaRPr lang="en-US" altLang="zh-CN" spc="-150" dirty="0">
              <a:solidFill>
                <a:srgbClr val="FFFFFF"/>
              </a:solidFill>
            </a:endParaRPr>
          </a:p>
        </p:txBody>
      </p:sp>
      <p:sp>
        <p:nvSpPr>
          <p:cNvPr id="91" name="Rectangle 90"/>
          <p:cNvSpPr/>
          <p:nvPr/>
        </p:nvSpPr>
        <p:spPr>
          <a:xfrm rot="5400000">
            <a:off x="-234776" y="1767547"/>
            <a:ext cx="1661502" cy="504822"/>
          </a:xfrm>
          <a:prstGeom prst="rect">
            <a:avLst/>
          </a:prstGeom>
          <a:gradFill flip="none" rotWithShape="1">
            <a:gsLst>
              <a:gs pos="0">
                <a:schemeClr val="tx1">
                  <a:lumMod val="95000"/>
                  <a:lumOff val="5000"/>
                </a:schemeClr>
              </a:gs>
              <a:gs pos="50000">
                <a:schemeClr val="accent3">
                  <a:lumMod val="75000"/>
                </a:schemeClr>
              </a:gs>
              <a:gs pos="100000">
                <a:schemeClr val="accent3"/>
              </a:gs>
            </a:gsLst>
            <a:lin ang="54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fontAlgn="base">
              <a:lnSpc>
                <a:spcPct val="75000"/>
              </a:lnSpc>
              <a:spcBef>
                <a:spcPct val="0"/>
              </a:spcBef>
              <a:spcAft>
                <a:spcPct val="0"/>
              </a:spcAft>
              <a:buClr>
                <a:srgbClr val="FFFFFF"/>
              </a:buClr>
              <a:buSzPct val="95000"/>
              <a:tabLst>
                <a:tab pos="514476" algn="l"/>
              </a:tabLst>
              <a:defRPr/>
            </a:pPr>
            <a:endParaRPr lang="en-US" altLang="zh-CN" sz="1400" spc="-150" dirty="0" smtClean="0">
              <a:solidFill>
                <a:srgbClr val="FFFFFF"/>
              </a:solidFill>
              <a:latin typeface="Segoe"/>
            </a:endParaRPr>
          </a:p>
        </p:txBody>
      </p:sp>
      <p:sp>
        <p:nvSpPr>
          <p:cNvPr id="92" name="Rectangle 91"/>
          <p:cNvSpPr/>
          <p:nvPr/>
        </p:nvSpPr>
        <p:spPr>
          <a:xfrm rot="16200000">
            <a:off x="-92628" y="1860673"/>
            <a:ext cx="1367683" cy="306174"/>
          </a:xfrm>
          <a:prstGeom prst="rect">
            <a:avLst/>
          </a:prstGeom>
        </p:spPr>
        <p:txBody>
          <a:bodyPr wrap="none">
            <a:spAutoFit/>
          </a:bodyPr>
          <a:lstStyle/>
          <a:p>
            <a:pPr algn="ctr" fontAlgn="base">
              <a:lnSpc>
                <a:spcPct val="75000"/>
              </a:lnSpc>
              <a:spcBef>
                <a:spcPct val="0"/>
              </a:spcBef>
              <a:spcAft>
                <a:spcPct val="0"/>
              </a:spcAft>
              <a:buClr>
                <a:srgbClr val="FFFFFF"/>
              </a:buClr>
              <a:buSzPct val="95000"/>
              <a:tabLst>
                <a:tab pos="514476" algn="l"/>
              </a:tabLst>
              <a:defRPr/>
            </a:pPr>
            <a:r>
              <a:rPr lang="en-US" b="1" i="1" dirty="0" smtClean="0">
                <a:solidFill>
                  <a:schemeClr val="bg1"/>
                </a:solidFill>
                <a:effectLst>
                  <a:outerShdw blurRad="38100" dist="38100" dir="2700000" algn="tl">
                    <a:srgbClr val="000000">
                      <a:alpha val="43137"/>
                    </a:srgbClr>
                  </a:outerShdw>
                </a:effectLst>
              </a:rPr>
              <a:t>Knowledge</a:t>
            </a:r>
            <a:endParaRPr lang="en-US" altLang="zh-CN" spc="-150" dirty="0">
              <a:solidFill>
                <a:srgbClr val="FFFFFF"/>
              </a:solidFill>
            </a:endParaRPr>
          </a:p>
        </p:txBody>
      </p:sp>
      <p:pic>
        <p:nvPicPr>
          <p:cNvPr id="2050" name="Picture 2" descr="C:\Documents and Settings\Eva\My Documents\336\SysCnt-VrtlMachine_h_rgb_r.png"/>
          <p:cNvPicPr>
            <a:picLocks noChangeAspect="1" noChangeArrowheads="1"/>
          </p:cNvPicPr>
          <p:nvPr/>
        </p:nvPicPr>
        <p:blipFill>
          <a:blip r:embed="rId5"/>
          <a:srcRect/>
          <a:stretch>
            <a:fillRect/>
          </a:stretch>
        </p:blipFill>
        <p:spPr bwMode="auto">
          <a:xfrm>
            <a:off x="4260078" y="3100308"/>
            <a:ext cx="1492391" cy="365760"/>
          </a:xfrm>
          <a:prstGeom prst="rect">
            <a:avLst/>
          </a:prstGeom>
          <a:noFill/>
        </p:spPr>
      </p:pic>
      <p:pic>
        <p:nvPicPr>
          <p:cNvPr id="8" name="Picture 3" descr="C:\Documents and Settings\Eva\My Documents\336\SysCnt-ConfigMgr_h_rgb_r.png"/>
          <p:cNvPicPr>
            <a:picLocks noChangeAspect="1" noChangeArrowheads="1"/>
          </p:cNvPicPr>
          <p:nvPr/>
        </p:nvPicPr>
        <p:blipFill>
          <a:blip r:embed="rId6"/>
          <a:srcRect/>
          <a:stretch>
            <a:fillRect/>
          </a:stretch>
        </p:blipFill>
        <p:spPr bwMode="auto">
          <a:xfrm>
            <a:off x="2680911" y="3081056"/>
            <a:ext cx="1403973" cy="365760"/>
          </a:xfrm>
          <a:prstGeom prst="rect">
            <a:avLst/>
          </a:prstGeom>
          <a:noFill/>
        </p:spPr>
      </p:pic>
      <p:pic>
        <p:nvPicPr>
          <p:cNvPr id="2052" name="Picture 4" descr="C:\Documents and Settings\Eva\My Documents\336\SysCnt-DPM_h_rgb_r.png"/>
          <p:cNvPicPr>
            <a:picLocks noChangeAspect="1" noChangeArrowheads="1"/>
          </p:cNvPicPr>
          <p:nvPr/>
        </p:nvPicPr>
        <p:blipFill>
          <a:blip r:embed="rId7"/>
          <a:srcRect/>
          <a:stretch>
            <a:fillRect/>
          </a:stretch>
        </p:blipFill>
        <p:spPr bwMode="auto">
          <a:xfrm>
            <a:off x="2643034" y="3634802"/>
            <a:ext cx="1492574" cy="365760"/>
          </a:xfrm>
          <a:prstGeom prst="rect">
            <a:avLst/>
          </a:prstGeom>
          <a:noFill/>
        </p:spPr>
      </p:pic>
      <p:pic>
        <p:nvPicPr>
          <p:cNvPr id="9" name="Picture 5" descr="C:\Documents and Settings\Eva\My Documents\336\SysCnt-Essentials_h_rgb_r.png"/>
          <p:cNvPicPr>
            <a:picLocks noChangeAspect="1" noChangeArrowheads="1"/>
          </p:cNvPicPr>
          <p:nvPr/>
        </p:nvPicPr>
        <p:blipFill>
          <a:blip r:embed="rId8"/>
          <a:srcRect/>
          <a:stretch>
            <a:fillRect/>
          </a:stretch>
        </p:blipFill>
        <p:spPr bwMode="auto">
          <a:xfrm>
            <a:off x="4211328" y="3615549"/>
            <a:ext cx="1277722" cy="365760"/>
          </a:xfrm>
          <a:prstGeom prst="rect">
            <a:avLst/>
          </a:prstGeom>
          <a:noFill/>
        </p:spPr>
      </p:pic>
      <p:pic>
        <p:nvPicPr>
          <p:cNvPr id="10" name="Picture 6" descr="C:\Documents and Settings\Eva\My Documents\336\SysCnt-OprtnsMgr_h_rgb_r.png"/>
          <p:cNvPicPr>
            <a:picLocks noChangeAspect="1" noChangeArrowheads="1"/>
          </p:cNvPicPr>
          <p:nvPr/>
        </p:nvPicPr>
        <p:blipFill>
          <a:blip r:embed="rId9"/>
          <a:srcRect/>
          <a:stretch>
            <a:fillRect/>
          </a:stretch>
        </p:blipFill>
        <p:spPr bwMode="auto">
          <a:xfrm>
            <a:off x="1062522" y="3081056"/>
            <a:ext cx="1267665" cy="365760"/>
          </a:xfrm>
          <a:prstGeom prst="rect">
            <a:avLst/>
          </a:prstGeom>
          <a:noFill/>
        </p:spPr>
      </p:pic>
      <p:pic>
        <p:nvPicPr>
          <p:cNvPr id="11" name="Picture 7" descr="C:\Documents and Settings\Eva\My Documents\336\SysCnt-ServiceMgr_h_rgb_r.png"/>
          <p:cNvPicPr>
            <a:picLocks noChangeAspect="1" noChangeArrowheads="1"/>
          </p:cNvPicPr>
          <p:nvPr/>
        </p:nvPicPr>
        <p:blipFill>
          <a:blip r:embed="rId10"/>
          <a:srcRect/>
          <a:stretch>
            <a:fillRect/>
          </a:stretch>
        </p:blipFill>
        <p:spPr bwMode="auto">
          <a:xfrm>
            <a:off x="1043273" y="3625176"/>
            <a:ext cx="1183075" cy="365760"/>
          </a:xfrm>
          <a:prstGeom prst="rect">
            <a:avLst/>
          </a:prstGeom>
          <a:noFill/>
        </p:spPr>
      </p:pic>
      <p:sp>
        <p:nvSpPr>
          <p:cNvPr id="36" name="TextBox 35"/>
          <p:cNvSpPr txBox="1"/>
          <p:nvPr/>
        </p:nvSpPr>
        <p:spPr>
          <a:xfrm>
            <a:off x="1053098" y="1866058"/>
            <a:ext cx="1894388"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Solution Accelerators</a:t>
            </a:r>
          </a:p>
        </p:txBody>
      </p:sp>
      <p:pic>
        <p:nvPicPr>
          <p:cNvPr id="37" name="Picture 2" descr="C:\Documents and Settings\Eva\My Documents\Downloaded items\SysCenter-MDM-08_bL_r.png"/>
          <p:cNvPicPr>
            <a:picLocks noChangeAspect="1" noChangeArrowheads="1"/>
          </p:cNvPicPr>
          <p:nvPr/>
        </p:nvPicPr>
        <p:blipFill>
          <a:blip r:embed="rId11"/>
          <a:srcRect/>
          <a:stretch>
            <a:fillRect/>
          </a:stretch>
        </p:blipFill>
        <p:spPr bwMode="auto">
          <a:xfrm>
            <a:off x="3771930" y="4111474"/>
            <a:ext cx="1651094" cy="396151"/>
          </a:xfrm>
          <a:prstGeom prst="rect">
            <a:avLst/>
          </a:prstGeom>
          <a:noFill/>
        </p:spPr>
      </p:pic>
      <p:pic>
        <p:nvPicPr>
          <p:cNvPr id="38" name="Picture 3" descr="C:\Documents and Settings\Eva\My Documents\Downloaded items\DTP-OptPack-SA_bL_r.png"/>
          <p:cNvPicPr>
            <a:picLocks noChangeAspect="1" noChangeArrowheads="1"/>
          </p:cNvPicPr>
          <p:nvPr/>
        </p:nvPicPr>
        <p:blipFill>
          <a:blip r:embed="rId12"/>
          <a:srcRect/>
          <a:stretch>
            <a:fillRect/>
          </a:stretch>
        </p:blipFill>
        <p:spPr bwMode="auto">
          <a:xfrm>
            <a:off x="1613045" y="4138306"/>
            <a:ext cx="1955352" cy="327546"/>
          </a:xfrm>
          <a:prstGeom prst="rect">
            <a:avLst/>
          </a:prstGeom>
          <a:noFill/>
        </p:spPr>
      </p:pic>
      <p:sp>
        <p:nvSpPr>
          <p:cNvPr id="40" name="Rounded Rectangle 39"/>
          <p:cNvSpPr/>
          <p:nvPr/>
        </p:nvSpPr>
        <p:spPr bwMode="auto">
          <a:xfrm>
            <a:off x="5999216" y="2627255"/>
            <a:ext cx="1880188" cy="650966"/>
          </a:xfrm>
          <a:prstGeom prst="roundRect">
            <a:avLst/>
          </a:prstGeom>
          <a:noFill/>
          <a:ln w="25400">
            <a:solidFill>
              <a:srgbClr val="C0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41" name="TextBox 40"/>
          <p:cNvSpPr txBox="1"/>
          <p:nvPr/>
        </p:nvSpPr>
        <p:spPr>
          <a:xfrm>
            <a:off x="3105628" y="1311580"/>
            <a:ext cx="2623968"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Connectors for Interoperability</a:t>
            </a:r>
            <a:endParaRPr lang="en-US" sz="1400" b="1" dirty="0" smtClean="0">
              <a:solidFill>
                <a:srgbClr val="FF0000"/>
              </a:solidFill>
              <a:effectLst>
                <a:outerShdw blurRad="38100" dist="38100" dir="2700000" algn="tl">
                  <a:srgbClr val="000000">
                    <a:alpha val="43137"/>
                  </a:srgbClr>
                </a:outerShdw>
              </a:effectLst>
            </a:endParaRPr>
          </a:p>
        </p:txBody>
      </p:sp>
      <p:sp>
        <p:nvSpPr>
          <p:cNvPr id="42" name="TextBox 41"/>
          <p:cNvSpPr txBox="1"/>
          <p:nvPr/>
        </p:nvSpPr>
        <p:spPr>
          <a:xfrm>
            <a:off x="3170517" y="1911462"/>
            <a:ext cx="3463755" cy="387798"/>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b="1" dirty="0" smtClean="0">
                <a:solidFill>
                  <a:schemeClr val="bg1"/>
                </a:solidFill>
                <a:effectLst>
                  <a:outerShdw blurRad="38100" dist="38100" dir="2700000" algn="tl">
                    <a:srgbClr val="000000">
                      <a:alpha val="43137"/>
                    </a:srgbClr>
                  </a:outerShdw>
                </a:effectLst>
              </a:rPr>
              <a:t>Microsoft Operations Framework (MOF/ITIL)</a:t>
            </a:r>
            <a:endParaRPr lang="en-US" sz="1400" b="1" dirty="0" smtClean="0">
              <a:solidFill>
                <a:srgbClr val="FF0000"/>
              </a:solidFill>
              <a:effectLst>
                <a:outerShdw blurRad="38100" dist="38100" dir="2700000" algn="tl">
                  <a:srgbClr val="000000">
                    <a:alpha val="43137"/>
                  </a:srgbClr>
                </a:outerShdw>
              </a:effectLst>
            </a:endParaRPr>
          </a:p>
        </p:txBody>
      </p:sp>
    </p:spTree>
    <p:custDataLst>
      <p:tags r:id="rId1"/>
    </p:custData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5|.5"/>
</p:tagLst>
</file>

<file path=ppt/tags/tag2.xml><?xml version="1.0" encoding="utf-8"?>
<p:tagLst xmlns:a="http://schemas.openxmlformats.org/drawingml/2006/main" xmlns:r="http://schemas.openxmlformats.org/officeDocument/2006/relationships" xmlns:p="http://schemas.openxmlformats.org/presentationml/2006/main">
  <p:tag name="TIMING" val="|.6|1|1|1|1|1"/>
</p:tagLst>
</file>

<file path=ppt/tags/tag3.xml><?xml version="1.0" encoding="utf-8"?>
<p:tagLst xmlns:a="http://schemas.openxmlformats.org/drawingml/2006/main" xmlns:r="http://schemas.openxmlformats.org/officeDocument/2006/relationships" xmlns:p="http://schemas.openxmlformats.org/presentationml/2006/main">
  <p:tag name="TIMING" val="|.6|1|1|1|1|1"/>
</p:tagLst>
</file>

<file path=ppt/tags/tag4.xml><?xml version="1.0" encoding="utf-8"?>
<p:tagLst xmlns:a="http://schemas.openxmlformats.org/drawingml/2006/main" xmlns:r="http://schemas.openxmlformats.org/officeDocument/2006/relationships" xmlns:p="http://schemas.openxmlformats.org/presentationml/2006/main">
  <p:tag name="TIMING" val="|.6|1|1|1|1|1"/>
</p:tagLst>
</file>

<file path=ppt/tags/tag5.xml><?xml version="1.0" encoding="utf-8"?>
<p:tagLst xmlns:a="http://schemas.openxmlformats.org/drawingml/2006/main" xmlns:r="http://schemas.openxmlformats.org/officeDocument/2006/relationships" xmlns:p="http://schemas.openxmlformats.org/presentationml/2006/main">
  <p:tag name="TIMING" val="|0|.5|.5"/>
</p:tagLst>
</file>

<file path=ppt/theme/theme1.xml><?xml version="1.0" encoding="utf-8"?>
<a:theme xmlns:a="http://schemas.openxmlformats.org/drawingml/2006/main" name="SVRdarkblue">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5082B9"/>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50000"/>
              </a:schemeClr>
            </a:gs>
            <a:gs pos="80000">
              <a:schemeClr val="accent6"/>
            </a:gs>
            <a:gs pos="100000">
              <a:schemeClr val="accent6"/>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50800" dist="38100" dir="2700000" algn="tl" rotWithShape="0">
                <a:prstClr val="black">
                  <a:alpha val="40000"/>
                </a:prst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bodyPr vert="horz" lIns="0" tIns="0" rIns="0" bIns="0" rtlCol="0">
        <a:spAutoFit/>
      </a:bodyPr>
      <a:lstStyle>
        <a:defPPr>
          <a:lnSpc>
            <a:spcPct val="90000"/>
          </a:lnSpc>
          <a:spcBef>
            <a:spcPct val="20000"/>
          </a:spcBef>
          <a:buClr>
            <a:srgbClr val="777777"/>
          </a:buClr>
          <a:buSzPct val="130000"/>
          <a:defRPr sz="2400" dirty="0" err="1" smtClean="0">
            <a:solidFill>
              <a:schemeClr val="bg1">
                <a:lumMod val="75000"/>
              </a:schemeClr>
            </a:solidFill>
          </a:defRPr>
        </a:defPPr>
      </a:lstStyle>
    </a:txDef>
  </a:objectDefaults>
  <a:extraClrSchemeLst/>
</a:theme>
</file>

<file path=ppt/theme/theme2.xml><?xml version="1.0" encoding="utf-8"?>
<a:theme xmlns:a="http://schemas.openxmlformats.org/drawingml/2006/main" name="6_Visual Blue template_Arial">
  <a:themeElements>
    <a:clrScheme name="Custom 55">
      <a:dk1>
        <a:srgbClr val="000000"/>
      </a:dk1>
      <a:lt1>
        <a:srgbClr val="FFFFFF"/>
      </a:lt1>
      <a:dk2>
        <a:srgbClr val="000099"/>
      </a:dk2>
      <a:lt2>
        <a:srgbClr val="FFB601"/>
      </a:lt2>
      <a:accent1>
        <a:srgbClr val="09A1FF"/>
      </a:accent1>
      <a:accent2>
        <a:srgbClr val="568B2F"/>
      </a:accent2>
      <a:accent3>
        <a:srgbClr val="E2711C"/>
      </a:accent3>
      <a:accent4>
        <a:srgbClr val="969696"/>
      </a:accent4>
      <a:accent5>
        <a:srgbClr val="3E48A4"/>
      </a:accent5>
      <a:accent6>
        <a:srgbClr val="9E381C"/>
      </a:accent6>
      <a:hlink>
        <a:srgbClr val="1E89E2"/>
      </a:hlink>
      <a:folHlink>
        <a:srgbClr val="ED7803"/>
      </a:folHlink>
    </a:clrScheme>
    <a:fontScheme name="4_Visual Blue template_Arial">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solidFill>
          <a:schemeClr val="accent1"/>
        </a:solidFill>
        <a:ln w="9525" cap="flat" cmpd="sng" algn="ctr">
          <a:prstDash val="solid"/>
          <a:round/>
          <a:headEnd type="none" w="med" len="med"/>
          <a:tailEnd type="none" w="med" len="med"/>
        </a:ln>
        <a:effectLst/>
      </a:spPr>
      <a:bodyPr vert="horz" wrap="none" lIns="0" tIns="0" rIns="0" bIns="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Visual Blue template_Arial">
  <a:themeElements>
    <a:clrScheme name="Custom 55">
      <a:dk1>
        <a:srgbClr val="000000"/>
      </a:dk1>
      <a:lt1>
        <a:srgbClr val="FFFFFF"/>
      </a:lt1>
      <a:dk2>
        <a:srgbClr val="000099"/>
      </a:dk2>
      <a:lt2>
        <a:srgbClr val="FFB601"/>
      </a:lt2>
      <a:accent1>
        <a:srgbClr val="09A1FF"/>
      </a:accent1>
      <a:accent2>
        <a:srgbClr val="568B2F"/>
      </a:accent2>
      <a:accent3>
        <a:srgbClr val="E2711C"/>
      </a:accent3>
      <a:accent4>
        <a:srgbClr val="969696"/>
      </a:accent4>
      <a:accent5>
        <a:srgbClr val="3E48A4"/>
      </a:accent5>
      <a:accent6>
        <a:srgbClr val="9E381C"/>
      </a:accent6>
      <a:hlink>
        <a:srgbClr val="1E89E2"/>
      </a:hlink>
      <a:folHlink>
        <a:srgbClr val="ED7803"/>
      </a:folHlink>
    </a:clrScheme>
    <a:fontScheme name="4_Visual Blue template_Arial">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solidFill>
          <a:schemeClr val="accent1"/>
        </a:solidFill>
        <a:ln w="9525" cap="flat" cmpd="sng" algn="ctr">
          <a:prstDash val="solid"/>
          <a:round/>
          <a:headEnd type="none" w="med" len="med"/>
          <a:tailEnd type="none" w="med" len="med"/>
        </a:ln>
        <a:effectLst/>
      </a:spPr>
      <a:bodyPr vert="horz" wrap="none" lIns="0" tIns="0" rIns="0" bIns="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chEd2008_ITPro_4-3">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82498BAA1C424A8F7D1F3EC4B6D0AC" ma:contentTypeVersion="0" ma:contentTypeDescription="Create a new document." ma:contentTypeScope="" ma:versionID="8b50cc3dfc21b37e24c7751609d877b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B0AB35-22B8-4E37-9D59-0790D66F19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6F41E1D-1851-444F-A9C0-497CED7C892B}">
  <ds:schemaRefs>
    <ds:schemaRef ds:uri="http://schemas.microsoft.com/office/2006/metadata/properties"/>
  </ds:schemaRefs>
</ds:datastoreItem>
</file>

<file path=customXml/itemProps3.xml><?xml version="1.0" encoding="utf-8"?>
<ds:datastoreItem xmlns:ds="http://schemas.openxmlformats.org/officeDocument/2006/customXml" ds:itemID="{ACB99D86-8B0B-4D7A-BE44-767B7861DA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4341</TotalTime>
  <Words>3012</Words>
  <Application>Microsoft Office PowerPoint</Application>
  <PresentationFormat>On-screen Show (4:3)</PresentationFormat>
  <Paragraphs>518</Paragraphs>
  <Slides>27</Slides>
  <Notes>27</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SVRdarkblue</vt:lpstr>
      <vt:lpstr>6_Visual Blue template_Arial</vt:lpstr>
      <vt:lpstr>7_Visual Blue template_Arial</vt:lpstr>
      <vt:lpstr>TechEd2008_ITPro_4-3</vt:lpstr>
      <vt:lpstr>Microsoft Systems Management Strategy: System Center</vt:lpstr>
      <vt:lpstr>Microsoft in Systems Management </vt:lpstr>
      <vt:lpstr>Industry Trends</vt:lpstr>
      <vt:lpstr>Core Infrastructure Optimization</vt:lpstr>
      <vt:lpstr>Dynamic IT Enabling IT Pros and development across the IT lifecycle</vt:lpstr>
      <vt:lpstr>System Center Solutions: People, Process, &amp; Technology</vt:lpstr>
      <vt:lpstr>Slide 7</vt:lpstr>
      <vt:lpstr>Slide 8</vt:lpstr>
      <vt:lpstr>System Center Solutions: People, Process, &amp; Technology</vt:lpstr>
      <vt:lpstr>Data Center Management Solutions</vt:lpstr>
      <vt:lpstr>Configuration Management Automated provisioning and server consolidation through virtualization</vt:lpstr>
      <vt:lpstr>End to End Monitoring  Proactive platform, application and service-level monitoring</vt:lpstr>
      <vt:lpstr>Server Compliance  Configuration controls and centralized audit of system security</vt:lpstr>
      <vt:lpstr>Data Protection and Recovery Backup &amp; restore and business continuity through virtualization mgmt</vt:lpstr>
      <vt:lpstr>Data Center Management Futures Next 18 months</vt:lpstr>
      <vt:lpstr>System Center Solutions: People, Process, &amp; Technology</vt:lpstr>
      <vt:lpstr>Desktop Management Solutions</vt:lpstr>
      <vt:lpstr>Adaptive Application Delivery Managed client application delivery via traditional and virtual methods</vt:lpstr>
      <vt:lpstr>Simplified Windows Vista Deployment  Automated OS deployment via image standardization</vt:lpstr>
      <vt:lpstr>Client Infrastructure Monitoring  Client health monitoring and proactive issue identification</vt:lpstr>
      <vt:lpstr>Remote PC Diagnostics and Repair  Zero-touch remote diagnosis and remediation with Intel® vProTM  </vt:lpstr>
      <vt:lpstr>End-Point Security Management Enforced compliance with system health policy definitions via remediation </vt:lpstr>
      <vt:lpstr>Configuration Compliance  Assess systems compliance against established configuration baselines </vt:lpstr>
      <vt:lpstr>Desktop Management Futures Next 18 months</vt:lpstr>
      <vt:lpstr>Managing Complexity Customer success stories</vt:lpstr>
      <vt:lpstr>System Center Roadmap</vt:lpstr>
      <vt:lpstr>Dynamic IT Management</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subject>&lt;Event Name Here&gt;</dc:subject>
  <dc:creator>Cynthia S. Starr</dc:creator>
  <dc:description>Template: Polly Macomber, Silver Fox Productions, Inc.
Formatting:
Event Date:
Event Location:
Audience:</dc:description>
  <cp:lastModifiedBy>declanf</cp:lastModifiedBy>
  <cp:revision>632</cp:revision>
  <dcterms:created xsi:type="dcterms:W3CDTF">2008-05-13T20:20:23Z</dcterms:created>
  <dcterms:modified xsi:type="dcterms:W3CDTF">2008-10-03T14:46:11Z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0x0101009882498BAA1C424A8F7D1F3EC4B6D0AC</vt:lpwstr>
  </property>
</Properties>
</file>