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89" r:id="rId2"/>
    <p:sldId id="285" r:id="rId3"/>
    <p:sldId id="264" r:id="rId4"/>
    <p:sldId id="265" r:id="rId5"/>
    <p:sldId id="267" r:id="rId6"/>
    <p:sldId id="269" r:id="rId7"/>
    <p:sldId id="271" r:id="rId8"/>
    <p:sldId id="273" r:id="rId9"/>
    <p:sldId id="275" r:id="rId10"/>
    <p:sldId id="278" r:id="rId11"/>
    <p:sldId id="282" r:id="rId12"/>
    <p:sldId id="283" r:id="rId13"/>
    <p:sldId id="284" r:id="rId14"/>
    <p:sldId id="281" r:id="rId15"/>
    <p:sldId id="288" r:id="rId16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6" autoAdjust="0"/>
    <p:restoredTop sz="79346" autoAdjust="0"/>
  </p:normalViewPr>
  <p:slideViewPr>
    <p:cSldViewPr>
      <p:cViewPr varScale="1">
        <p:scale>
          <a:sx n="68" d="100"/>
          <a:sy n="68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99FE911-4B65-460A-AF8A-03E23B45F093}" type="datetimeFigureOut">
              <a:rPr lang="en-GB"/>
              <a:pPr>
                <a:defRPr/>
              </a:pPr>
              <a:t>05/12/2007</a:t>
            </a:fld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5123A4C-25C7-4D43-969A-42E51EC8F1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23A4C-25C7-4D43-969A-42E51EC8F14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8275" y="244475"/>
            <a:ext cx="3954463" cy="2965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3471863"/>
            <a:ext cx="6234112" cy="5775325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sz="1300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8275" y="244475"/>
            <a:ext cx="3954463" cy="2965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3471863"/>
            <a:ext cx="6234112" cy="5775325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8275" y="244475"/>
            <a:ext cx="3954463" cy="2965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3471863"/>
            <a:ext cx="6234112" cy="5775325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8275" y="244475"/>
            <a:ext cx="3954463" cy="29654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3471863"/>
            <a:ext cx="6234112" cy="5775325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sz="10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8275" y="244475"/>
            <a:ext cx="3954463" cy="2965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3471863"/>
            <a:ext cx="6234112" cy="5775325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23A4C-25C7-4D43-969A-42E51EC8F14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23A4C-25C7-4D43-969A-42E51EC8F14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1575" cy="4462463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1575" cy="4462463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1575" cy="4462463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1575" cy="4462463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1575" cy="4462463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1575" cy="4462463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1575" cy="4462463"/>
          </a:xfrm>
          <a:noFill/>
          <a:ln/>
        </p:spPr>
        <p:txBody>
          <a:bodyPr lIns="89730" tIns="44865" rIns="89730" bIns="44865"/>
          <a:lstStyle/>
          <a:p>
            <a:pPr marL="119063" indent="-119063" eaLnBrk="1" hangingPunct="1"/>
            <a:endParaRPr lang="en-GB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1371600"/>
          </a:xfrm>
        </p:spPr>
        <p:txBody>
          <a:bodyPr/>
          <a:lstStyle>
            <a:lvl1pPr>
              <a:defRPr lang="en-US" sz="4400" kern="1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6C57-370B-47CF-B3D5-B39E097DCFA7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1141-53EA-43F7-8D07-32DC7ED39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C683-5057-4721-8936-57C1BE3A0E9C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DBAC-F2A1-4832-B977-2E7468EAD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25BC-52CC-4630-BEE6-B069B246ECA1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3E24-3E60-41FB-B922-247E1A4C1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39EF-9D76-4F90-B385-70E997A11809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EA30-8D12-4084-9AB1-E2318B803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E447-B2A2-4668-9360-342860BE71AE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CF69-7C7B-42D1-890D-9842D9859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F1CC-6CAB-4452-939C-FB0A5D13BBEA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120D-5329-412A-8616-2A7D41494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95D6-1635-4FCF-86B5-2763D7494C02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5B88-366A-425F-8FBE-60C8ABC5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FE1C-1686-4D6D-B1A1-673994D2C256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2C35-3A97-4919-A5C7-6DA1BF1C0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9D6A-1A9C-458E-B820-E7DDE37F22D2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045E-A1D9-4FC1-8C2B-B9DBAF24C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AA50-2A4D-4941-9943-10DD6BFDFC25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524D-5E70-4BB9-B73C-13B7D87AD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892791-15B4-443D-B145-9A2496ECE195}" type="datetimeFigureOut">
              <a:rPr lang="en-US"/>
              <a:pPr>
                <a:defRPr/>
              </a:pPr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1D8ED-EE1A-456B-959F-9361FAC08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30046.www3.hp.com/campaigns/2007/promo/1-3NKTV/index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.co.nz/b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ant.hunkin@hp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NZ" dirty="0" smtClean="0"/>
              <a:t>The Business Case for Business Intelligence</a:t>
            </a:r>
            <a:endParaRPr lang="en-GB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Grant Hunkin</a:t>
            </a:r>
          </a:p>
          <a:p>
            <a:pPr eaLnBrk="1" hangingPunct="1"/>
            <a:r>
              <a:rPr lang="en-NZ" smtClean="0"/>
              <a:t>HP BI Practice Lead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4AD4714A-0136-4DD5-A8EC-1580E72A0281}" type="slidenum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10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14339" name="Date Placeholder 4"/>
          <p:cNvSpPr txBox="1">
            <a:spLocks noGrp="1"/>
          </p:cNvSpPr>
          <p:nvPr/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24DCA24E-AF64-4854-A36D-8625CBE31724}" type="datetime3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 December 2007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3213" y="-242888"/>
            <a:ext cx="8229600" cy="1143001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NZ" smtClean="0"/>
              <a:t>BI Maturity Model Online Survey</a:t>
            </a:r>
          </a:p>
        </p:txBody>
      </p:sp>
      <p:pic>
        <p:nvPicPr>
          <p:cNvPr id="14341" name="Picture 11" descr="maturity model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08075"/>
            <a:ext cx="39957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4729163" y="1028700"/>
            <a:ext cx="416401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000" b="1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Sample business questions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Who uses the business reporting and/or score cards?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What is driving your company’s Business Intelligence initiatives?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What business value is being derived from Business Intelligence? 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2000">
              <a:solidFill>
                <a:schemeClr val="bg1"/>
              </a:solidFill>
              <a:latin typeface="Calibri" pitchFamily="34" charset="0"/>
              <a:ea typeface="Gulim" pitchFamily="34" charset="-127"/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000" b="1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Sample technical questions</a:t>
            </a:r>
            <a:r>
              <a:rPr lang="en-US" altLang="ko-KR" sz="2000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 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What is the nature of your Data Integration and Information Quality environment? 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What is the nature of your Data Warehousing environment?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>
                <a:solidFill>
                  <a:schemeClr val="bg1"/>
                </a:solidFill>
                <a:latin typeface="Calibri" pitchFamily="34" charset="0"/>
                <a:ea typeface="Gulim" pitchFamily="34" charset="-127"/>
              </a:rPr>
              <a:t>What is the nature of your information delivery environment?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2000">
              <a:solidFill>
                <a:schemeClr val="bg1"/>
              </a:solidFill>
              <a:latin typeface="Calibri" pitchFamily="34" charset="0"/>
              <a:ea typeface="Gulim" pitchFamily="34" charset="-127"/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4150" y="1249363"/>
            <a:ext cx="532447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Invest in defining a BI Strategy!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Aligns BI with the business strategic </a:t>
            </a:r>
            <a:br>
              <a:rPr lang="en-US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goals and priorities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Articulates the value proposition for BI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Provides a step by step roadmap to move up the maturity model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Aligns the solution architecture with the requirements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Identifies appropriate tools and platforms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Identifies opportunities to rationalise variant tactical projects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64" name="Picture 4" descr="G6416205042007_JPG_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4825" y="1700213"/>
            <a:ext cx="33083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1429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How to approach a BI </a:t>
            </a:r>
            <a:r>
              <a:rPr lang="en-NZ" sz="44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rPr>
              <a:t>project</a:t>
            </a:r>
            <a:endParaRPr kumimoji="0" lang="en-US" sz="44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52" name="Group 158"/>
          <p:cNvGrpSpPr>
            <a:grpSpLocks/>
          </p:cNvGrpSpPr>
          <p:nvPr/>
        </p:nvGrpSpPr>
        <p:grpSpPr bwMode="auto">
          <a:xfrm>
            <a:off x="4572000" y="2825750"/>
            <a:ext cx="492125" cy="98425"/>
            <a:chOff x="3628" y="1935"/>
            <a:chExt cx="289" cy="63"/>
          </a:xfrm>
        </p:grpSpPr>
        <p:sp>
          <p:nvSpPr>
            <p:cNvPr id="17485" name="Line 159"/>
            <p:cNvSpPr>
              <a:spLocks noChangeShapeType="1"/>
            </p:cNvSpPr>
            <p:nvPr/>
          </p:nvSpPr>
          <p:spPr bwMode="auto">
            <a:xfrm>
              <a:off x="3628" y="1966"/>
              <a:ext cx="229" cy="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7486" name="Freeform 160"/>
            <p:cNvSpPr>
              <a:spLocks/>
            </p:cNvSpPr>
            <p:nvPr/>
          </p:nvSpPr>
          <p:spPr bwMode="auto">
            <a:xfrm>
              <a:off x="3855" y="1935"/>
              <a:ext cx="62" cy="63"/>
            </a:xfrm>
            <a:custGeom>
              <a:avLst/>
              <a:gdLst>
                <a:gd name="T0" fmla="*/ 0 w 62"/>
                <a:gd name="T1" fmla="*/ 63 h 63"/>
                <a:gd name="T2" fmla="*/ 62 w 62"/>
                <a:gd name="T3" fmla="*/ 31 h 63"/>
                <a:gd name="T4" fmla="*/ 0 w 62"/>
                <a:gd name="T5" fmla="*/ 0 h 63"/>
                <a:gd name="T6" fmla="*/ 0 w 62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3"/>
                <a:gd name="T14" fmla="*/ 62 w 6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3">
                  <a:moveTo>
                    <a:pt x="0" y="63"/>
                  </a:moveTo>
                  <a:lnTo>
                    <a:pt x="62" y="31"/>
                  </a:lnTo>
                  <a:lnTo>
                    <a:pt x="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99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11" name="Line 12"/>
          <p:cNvSpPr>
            <a:spLocks noChangeShapeType="1"/>
          </p:cNvSpPr>
          <p:nvPr/>
        </p:nvSpPr>
        <p:spPr bwMode="auto">
          <a:xfrm>
            <a:off x="668338" y="3284538"/>
            <a:ext cx="455612" cy="674687"/>
          </a:xfrm>
          <a:prstGeom prst="line">
            <a:avLst/>
          </a:prstGeom>
          <a:noFill/>
          <a:ln w="3175">
            <a:solidFill>
              <a:srgbClr val="7B7B7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7419" name="Rectangle 100"/>
          <p:cNvSpPr>
            <a:spLocks noChangeArrowheads="1"/>
          </p:cNvSpPr>
          <p:nvPr/>
        </p:nvSpPr>
        <p:spPr bwMode="auto">
          <a:xfrm>
            <a:off x="395288" y="5957888"/>
            <a:ext cx="4321175" cy="350837"/>
          </a:xfrm>
          <a:prstGeom prst="rect">
            <a:avLst/>
          </a:prstGeom>
          <a:solidFill>
            <a:srgbClr val="64B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Rectangle 101"/>
          <p:cNvSpPr>
            <a:spLocks noChangeAspect="1" noChangeArrowheads="1"/>
          </p:cNvSpPr>
          <p:nvPr/>
        </p:nvSpPr>
        <p:spPr bwMode="auto">
          <a:xfrm>
            <a:off x="1349375" y="5976938"/>
            <a:ext cx="2143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utura Hv" pitchFamily="34" charset="0"/>
              </a:rPr>
              <a:t>Information</a:t>
            </a:r>
            <a:r>
              <a:rPr lang="en-US" sz="1400">
                <a:solidFill>
                  <a:schemeClr val="bg1"/>
                </a:solidFill>
                <a:latin typeface="Futura Hv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Futura Hv" pitchFamily="34" charset="0"/>
              </a:rPr>
              <a:t>gathering</a:t>
            </a:r>
          </a:p>
        </p:txBody>
      </p:sp>
      <p:sp>
        <p:nvSpPr>
          <p:cNvPr id="17421" name="Rectangle 102"/>
          <p:cNvSpPr>
            <a:spLocks noChangeArrowheads="1"/>
          </p:cNvSpPr>
          <p:nvPr/>
        </p:nvSpPr>
        <p:spPr bwMode="auto">
          <a:xfrm>
            <a:off x="323850" y="908050"/>
            <a:ext cx="8496300" cy="381000"/>
          </a:xfrm>
          <a:prstGeom prst="rect">
            <a:avLst/>
          </a:prstGeom>
          <a:solidFill>
            <a:srgbClr val="64B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Rectangle 103"/>
          <p:cNvSpPr>
            <a:spLocks noChangeAspect="1" noChangeArrowheads="1"/>
          </p:cNvSpPr>
          <p:nvPr/>
        </p:nvSpPr>
        <p:spPr bwMode="auto">
          <a:xfrm>
            <a:off x="3402013" y="955675"/>
            <a:ext cx="215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utura Hv" pitchFamily="34" charset="0"/>
              </a:rPr>
              <a:t>Information gathering</a:t>
            </a:r>
          </a:p>
        </p:txBody>
      </p:sp>
      <p:sp>
        <p:nvSpPr>
          <p:cNvPr id="17425" name="Rectangle 121"/>
          <p:cNvSpPr>
            <a:spLocks noChangeArrowheads="1"/>
          </p:cNvSpPr>
          <p:nvPr/>
        </p:nvSpPr>
        <p:spPr bwMode="auto">
          <a:xfrm>
            <a:off x="4859338" y="5957888"/>
            <a:ext cx="3960812" cy="350837"/>
          </a:xfrm>
          <a:prstGeom prst="rect">
            <a:avLst/>
          </a:prstGeom>
          <a:solidFill>
            <a:srgbClr val="64B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Rectangle 122"/>
          <p:cNvSpPr>
            <a:spLocks noChangeAspect="1" noChangeArrowheads="1"/>
          </p:cNvSpPr>
          <p:nvPr/>
        </p:nvSpPr>
        <p:spPr bwMode="auto">
          <a:xfrm>
            <a:off x="5475288" y="5976938"/>
            <a:ext cx="284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utura Hv" pitchFamily="34" charset="0"/>
              </a:rPr>
              <a:t>Analysis and documentation</a:t>
            </a:r>
            <a:r>
              <a:rPr lang="en-US" sz="1400">
                <a:solidFill>
                  <a:schemeClr val="bg1"/>
                </a:solidFill>
                <a:latin typeface="Futura Hv" pitchFamily="34" charset="0"/>
              </a:rPr>
              <a:t> </a:t>
            </a:r>
          </a:p>
        </p:txBody>
      </p:sp>
      <p:grpSp>
        <p:nvGrpSpPr>
          <p:cNvPr id="17518" name="Group 110"/>
          <p:cNvGrpSpPr>
            <a:grpSpLocks/>
          </p:cNvGrpSpPr>
          <p:nvPr/>
        </p:nvGrpSpPr>
        <p:grpSpPr bwMode="auto">
          <a:xfrm>
            <a:off x="611188" y="1484313"/>
            <a:ext cx="5616575" cy="1800225"/>
            <a:chOff x="385" y="935"/>
            <a:chExt cx="3538" cy="1134"/>
          </a:xfrm>
        </p:grpSpPr>
        <p:grpSp>
          <p:nvGrpSpPr>
            <p:cNvPr id="17415" name="Group 37"/>
            <p:cNvGrpSpPr>
              <a:grpSpLocks/>
            </p:cNvGrpSpPr>
            <p:nvPr/>
          </p:nvGrpSpPr>
          <p:grpSpPr bwMode="auto">
            <a:xfrm>
              <a:off x="2835" y="1353"/>
              <a:ext cx="324" cy="217"/>
              <a:chOff x="2699" y="1332"/>
              <a:chExt cx="362" cy="257"/>
            </a:xfrm>
          </p:grpSpPr>
          <p:sp>
            <p:nvSpPr>
              <p:cNvPr id="17505" name="Line 38"/>
              <p:cNvSpPr>
                <a:spLocks noChangeShapeType="1"/>
              </p:cNvSpPr>
              <p:nvPr/>
            </p:nvSpPr>
            <p:spPr bwMode="auto">
              <a:xfrm flipV="1">
                <a:off x="2748" y="1365"/>
                <a:ext cx="265" cy="1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506" name="Freeform 39"/>
              <p:cNvSpPr>
                <a:spLocks/>
              </p:cNvSpPr>
              <p:nvPr/>
            </p:nvSpPr>
            <p:spPr bwMode="auto">
              <a:xfrm>
                <a:off x="2699" y="1525"/>
                <a:ext cx="70" cy="64"/>
              </a:xfrm>
              <a:custGeom>
                <a:avLst/>
                <a:gdLst>
                  <a:gd name="T0" fmla="*/ 34 w 70"/>
                  <a:gd name="T1" fmla="*/ 0 h 64"/>
                  <a:gd name="T2" fmla="*/ 0 w 70"/>
                  <a:gd name="T3" fmla="*/ 64 h 64"/>
                  <a:gd name="T4" fmla="*/ 70 w 70"/>
                  <a:gd name="T5" fmla="*/ 53 h 64"/>
                  <a:gd name="T6" fmla="*/ 34 w 7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64"/>
                  <a:gd name="T14" fmla="*/ 70 w 7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64">
                    <a:moveTo>
                      <a:pt x="34" y="0"/>
                    </a:moveTo>
                    <a:lnTo>
                      <a:pt x="0" y="64"/>
                    </a:lnTo>
                    <a:lnTo>
                      <a:pt x="70" y="5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7" name="Freeform 40"/>
              <p:cNvSpPr>
                <a:spLocks/>
              </p:cNvSpPr>
              <p:nvPr/>
            </p:nvSpPr>
            <p:spPr bwMode="auto">
              <a:xfrm>
                <a:off x="2992" y="1332"/>
                <a:ext cx="69" cy="62"/>
              </a:xfrm>
              <a:custGeom>
                <a:avLst/>
                <a:gdLst>
                  <a:gd name="T0" fmla="*/ 37 w 69"/>
                  <a:gd name="T1" fmla="*/ 62 h 62"/>
                  <a:gd name="T2" fmla="*/ 69 w 69"/>
                  <a:gd name="T3" fmla="*/ 0 h 62"/>
                  <a:gd name="T4" fmla="*/ 0 w 69"/>
                  <a:gd name="T5" fmla="*/ 11 h 62"/>
                  <a:gd name="T6" fmla="*/ 37 w 69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2"/>
                  <a:gd name="T14" fmla="*/ 69 w 69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2">
                    <a:moveTo>
                      <a:pt x="37" y="62"/>
                    </a:moveTo>
                    <a:lnTo>
                      <a:pt x="69" y="0"/>
                    </a:lnTo>
                    <a:lnTo>
                      <a:pt x="0" y="11"/>
                    </a:lnTo>
                    <a:lnTo>
                      <a:pt x="37" y="62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429" name="Group 133"/>
            <p:cNvGrpSpPr>
              <a:grpSpLocks/>
            </p:cNvGrpSpPr>
            <p:nvPr/>
          </p:nvGrpSpPr>
          <p:grpSpPr bwMode="auto">
            <a:xfrm>
              <a:off x="2542" y="1298"/>
              <a:ext cx="60" cy="272"/>
              <a:chOff x="3323" y="1388"/>
              <a:chExt cx="68" cy="434"/>
            </a:xfrm>
          </p:grpSpPr>
          <p:sp>
            <p:nvSpPr>
              <p:cNvPr id="17497" name="Line 134"/>
              <p:cNvSpPr>
                <a:spLocks noChangeShapeType="1"/>
              </p:cNvSpPr>
              <p:nvPr/>
            </p:nvSpPr>
            <p:spPr bwMode="auto">
              <a:xfrm>
                <a:off x="3356" y="1388"/>
                <a:ext cx="1" cy="36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498" name="Freeform 135"/>
              <p:cNvSpPr>
                <a:spLocks/>
              </p:cNvSpPr>
              <p:nvPr/>
            </p:nvSpPr>
            <p:spPr bwMode="auto">
              <a:xfrm>
                <a:off x="3323" y="1754"/>
                <a:ext cx="68" cy="68"/>
              </a:xfrm>
              <a:custGeom>
                <a:avLst/>
                <a:gdLst>
                  <a:gd name="T0" fmla="*/ 0 w 68"/>
                  <a:gd name="T1" fmla="*/ 0 h 68"/>
                  <a:gd name="T2" fmla="*/ 33 w 68"/>
                  <a:gd name="T3" fmla="*/ 68 h 68"/>
                  <a:gd name="T4" fmla="*/ 68 w 68"/>
                  <a:gd name="T5" fmla="*/ 0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0"/>
                    </a:moveTo>
                    <a:lnTo>
                      <a:pt x="33" y="68"/>
                    </a:lnTo>
                    <a:lnTo>
                      <a:pt x="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430" name="Group 136"/>
            <p:cNvGrpSpPr>
              <a:grpSpLocks/>
            </p:cNvGrpSpPr>
            <p:nvPr/>
          </p:nvGrpSpPr>
          <p:grpSpPr bwMode="auto">
            <a:xfrm>
              <a:off x="2874" y="1162"/>
              <a:ext cx="310" cy="62"/>
              <a:chOff x="3628" y="1935"/>
              <a:chExt cx="289" cy="63"/>
            </a:xfrm>
          </p:grpSpPr>
          <p:sp>
            <p:nvSpPr>
              <p:cNvPr id="17495" name="Line 137"/>
              <p:cNvSpPr>
                <a:spLocks noChangeShapeType="1"/>
              </p:cNvSpPr>
              <p:nvPr/>
            </p:nvSpPr>
            <p:spPr bwMode="auto">
              <a:xfrm>
                <a:off x="3628" y="1966"/>
                <a:ext cx="229" cy="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496" name="Freeform 138"/>
              <p:cNvSpPr>
                <a:spLocks/>
              </p:cNvSpPr>
              <p:nvPr/>
            </p:nvSpPr>
            <p:spPr bwMode="auto">
              <a:xfrm>
                <a:off x="3855" y="1935"/>
                <a:ext cx="62" cy="63"/>
              </a:xfrm>
              <a:custGeom>
                <a:avLst/>
                <a:gdLst>
                  <a:gd name="T0" fmla="*/ 0 w 62"/>
                  <a:gd name="T1" fmla="*/ 63 h 63"/>
                  <a:gd name="T2" fmla="*/ 62 w 62"/>
                  <a:gd name="T3" fmla="*/ 31 h 63"/>
                  <a:gd name="T4" fmla="*/ 0 w 62"/>
                  <a:gd name="T5" fmla="*/ 0 h 63"/>
                  <a:gd name="T6" fmla="*/ 0 w 62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0" y="63"/>
                    </a:moveTo>
                    <a:lnTo>
                      <a:pt x="62" y="31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431" name="Group 139"/>
            <p:cNvGrpSpPr>
              <a:grpSpLocks/>
            </p:cNvGrpSpPr>
            <p:nvPr/>
          </p:nvGrpSpPr>
          <p:grpSpPr bwMode="auto">
            <a:xfrm>
              <a:off x="1876" y="1141"/>
              <a:ext cx="310" cy="62"/>
              <a:chOff x="3628" y="1935"/>
              <a:chExt cx="289" cy="63"/>
            </a:xfrm>
          </p:grpSpPr>
          <p:sp>
            <p:nvSpPr>
              <p:cNvPr id="17493" name="Line 140"/>
              <p:cNvSpPr>
                <a:spLocks noChangeShapeType="1"/>
              </p:cNvSpPr>
              <p:nvPr/>
            </p:nvSpPr>
            <p:spPr bwMode="auto">
              <a:xfrm>
                <a:off x="3628" y="1966"/>
                <a:ext cx="229" cy="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494" name="Freeform 141"/>
              <p:cNvSpPr>
                <a:spLocks/>
              </p:cNvSpPr>
              <p:nvPr/>
            </p:nvSpPr>
            <p:spPr bwMode="auto">
              <a:xfrm>
                <a:off x="3855" y="1935"/>
                <a:ext cx="62" cy="63"/>
              </a:xfrm>
              <a:custGeom>
                <a:avLst/>
                <a:gdLst>
                  <a:gd name="T0" fmla="*/ 0 w 62"/>
                  <a:gd name="T1" fmla="*/ 63 h 63"/>
                  <a:gd name="T2" fmla="*/ 62 w 62"/>
                  <a:gd name="T3" fmla="*/ 31 h 63"/>
                  <a:gd name="T4" fmla="*/ 0 w 62"/>
                  <a:gd name="T5" fmla="*/ 0 h 63"/>
                  <a:gd name="T6" fmla="*/ 0 w 62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0" y="63"/>
                    </a:moveTo>
                    <a:lnTo>
                      <a:pt x="62" y="31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32" name="Rectangle 44"/>
            <p:cNvSpPr>
              <a:spLocks noChangeArrowheads="1"/>
            </p:cNvSpPr>
            <p:nvPr/>
          </p:nvSpPr>
          <p:spPr bwMode="auto">
            <a:xfrm>
              <a:off x="1338" y="1008"/>
              <a:ext cx="616" cy="335"/>
            </a:xfrm>
            <a:prstGeom prst="rect">
              <a:avLst/>
            </a:prstGeom>
            <a:solidFill>
              <a:srgbClr val="0071B4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3" name="Rectangle 45"/>
            <p:cNvSpPr>
              <a:spLocks noChangeArrowheads="1"/>
            </p:cNvSpPr>
            <p:nvPr/>
          </p:nvSpPr>
          <p:spPr bwMode="auto">
            <a:xfrm>
              <a:off x="1287" y="1186"/>
              <a:ext cx="32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4" name="Rectangle 46"/>
            <p:cNvSpPr>
              <a:spLocks noChangeArrowheads="1"/>
            </p:cNvSpPr>
            <p:nvPr/>
          </p:nvSpPr>
          <p:spPr bwMode="auto">
            <a:xfrm>
              <a:off x="1423" y="102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Business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drivers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  <p:grpSp>
          <p:nvGrpSpPr>
            <p:cNvPr id="17435" name="Group 142"/>
            <p:cNvGrpSpPr>
              <a:grpSpLocks/>
            </p:cNvGrpSpPr>
            <p:nvPr/>
          </p:nvGrpSpPr>
          <p:grpSpPr bwMode="auto">
            <a:xfrm>
              <a:off x="1022" y="1141"/>
              <a:ext cx="310" cy="62"/>
              <a:chOff x="3628" y="1935"/>
              <a:chExt cx="289" cy="63"/>
            </a:xfrm>
          </p:grpSpPr>
          <p:sp>
            <p:nvSpPr>
              <p:cNvPr id="17491" name="Line 143"/>
              <p:cNvSpPr>
                <a:spLocks noChangeShapeType="1"/>
              </p:cNvSpPr>
              <p:nvPr/>
            </p:nvSpPr>
            <p:spPr bwMode="auto">
              <a:xfrm>
                <a:off x="3628" y="1966"/>
                <a:ext cx="229" cy="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492" name="Freeform 144"/>
              <p:cNvSpPr>
                <a:spLocks/>
              </p:cNvSpPr>
              <p:nvPr/>
            </p:nvSpPr>
            <p:spPr bwMode="auto">
              <a:xfrm>
                <a:off x="3855" y="1935"/>
                <a:ext cx="62" cy="63"/>
              </a:xfrm>
              <a:custGeom>
                <a:avLst/>
                <a:gdLst>
                  <a:gd name="T0" fmla="*/ 0 w 62"/>
                  <a:gd name="T1" fmla="*/ 63 h 63"/>
                  <a:gd name="T2" fmla="*/ 62 w 62"/>
                  <a:gd name="T3" fmla="*/ 31 h 63"/>
                  <a:gd name="T4" fmla="*/ 0 w 62"/>
                  <a:gd name="T5" fmla="*/ 0 h 63"/>
                  <a:gd name="T6" fmla="*/ 0 w 62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0" y="63"/>
                    </a:moveTo>
                    <a:lnTo>
                      <a:pt x="62" y="31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39" name="Rectangle 41"/>
            <p:cNvSpPr>
              <a:spLocks noChangeArrowheads="1"/>
            </p:cNvSpPr>
            <p:nvPr/>
          </p:nvSpPr>
          <p:spPr bwMode="auto">
            <a:xfrm>
              <a:off x="385" y="935"/>
              <a:ext cx="675" cy="531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0" name="Rectangle 43"/>
            <p:cNvSpPr>
              <a:spLocks noChangeArrowheads="1"/>
            </p:cNvSpPr>
            <p:nvPr/>
          </p:nvSpPr>
          <p:spPr bwMode="auto">
            <a:xfrm>
              <a:off x="433" y="999"/>
              <a:ext cx="587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Business 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assessment 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workshops</a:t>
              </a:r>
            </a:p>
          </p:txBody>
        </p:sp>
        <p:sp>
          <p:nvSpPr>
            <p:cNvPr id="17441" name="Rectangle 15"/>
            <p:cNvSpPr>
              <a:spLocks noChangeArrowheads="1"/>
            </p:cNvSpPr>
            <p:nvPr/>
          </p:nvSpPr>
          <p:spPr bwMode="auto">
            <a:xfrm>
              <a:off x="2199" y="1008"/>
              <a:ext cx="772" cy="336"/>
            </a:xfrm>
            <a:prstGeom prst="rect">
              <a:avLst/>
            </a:prstGeom>
            <a:solidFill>
              <a:srgbClr val="0071B4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2" name="Rectangle 36"/>
            <p:cNvSpPr>
              <a:spLocks noChangeArrowheads="1"/>
            </p:cNvSpPr>
            <p:nvPr/>
          </p:nvSpPr>
          <p:spPr bwMode="auto">
            <a:xfrm>
              <a:off x="2252" y="1026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Analytical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requirements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  <p:grpSp>
          <p:nvGrpSpPr>
            <p:cNvPr id="17451" name="Group 157"/>
            <p:cNvGrpSpPr>
              <a:grpSpLocks/>
            </p:cNvGrpSpPr>
            <p:nvPr/>
          </p:nvGrpSpPr>
          <p:grpSpPr bwMode="auto">
            <a:xfrm>
              <a:off x="3187" y="1026"/>
              <a:ext cx="736" cy="363"/>
              <a:chOff x="3186" y="1099"/>
              <a:chExt cx="692" cy="381"/>
            </a:xfrm>
          </p:grpSpPr>
          <p:sp>
            <p:nvSpPr>
              <p:cNvPr id="17487" name="Rectangle 17"/>
              <p:cNvSpPr>
                <a:spLocks noChangeArrowheads="1"/>
              </p:cNvSpPr>
              <p:nvPr/>
            </p:nvSpPr>
            <p:spPr bwMode="auto">
              <a:xfrm>
                <a:off x="3186" y="1099"/>
                <a:ext cx="692" cy="381"/>
              </a:xfrm>
              <a:prstGeom prst="rect">
                <a:avLst/>
              </a:prstGeom>
              <a:solidFill>
                <a:srgbClr val="0071B4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88" name="Rectangle 31"/>
              <p:cNvSpPr>
                <a:spLocks noChangeArrowheads="1"/>
              </p:cNvSpPr>
              <p:nvPr/>
            </p:nvSpPr>
            <p:spPr bwMode="auto">
              <a:xfrm>
                <a:off x="3194" y="1162"/>
                <a:ext cx="632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10000"/>
                  </a:spcAft>
                </a:pPr>
                <a:r>
                  <a:rPr lang="en-US" sz="1500">
                    <a:solidFill>
                      <a:schemeClr val="bg1"/>
                    </a:solidFill>
                    <a:latin typeface="Futura Hv" pitchFamily="34" charset="0"/>
                  </a:rPr>
                  <a:t>Technical</a:t>
                </a:r>
                <a:br>
                  <a:rPr lang="en-US" sz="1500">
                    <a:solidFill>
                      <a:schemeClr val="bg1"/>
                    </a:solidFill>
                    <a:latin typeface="Futura Hv" pitchFamily="34" charset="0"/>
                  </a:rPr>
                </a:br>
                <a:r>
                  <a:rPr lang="en-US" sz="1500">
                    <a:solidFill>
                      <a:schemeClr val="bg1"/>
                    </a:solidFill>
                    <a:latin typeface="Futura Hv" pitchFamily="34" charset="0"/>
                  </a:rPr>
                  <a:t>requirements</a:t>
                </a:r>
                <a:endParaRPr lang="en-US" sz="1500" i="1">
                  <a:solidFill>
                    <a:schemeClr val="bg1"/>
                  </a:solidFill>
                  <a:latin typeface="Futura Hv" pitchFamily="34" charset="0"/>
                </a:endParaRPr>
              </a:p>
            </p:txBody>
          </p:sp>
        </p:grpSp>
        <p:sp>
          <p:nvSpPr>
            <p:cNvPr id="17453" name="Rectangle 30"/>
            <p:cNvSpPr>
              <a:spLocks noChangeArrowheads="1"/>
            </p:cNvSpPr>
            <p:nvPr/>
          </p:nvSpPr>
          <p:spPr bwMode="auto">
            <a:xfrm>
              <a:off x="2363" y="1784"/>
              <a:ext cx="44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4" name="Freeform 106"/>
            <p:cNvSpPr>
              <a:spLocks/>
            </p:cNvSpPr>
            <p:nvPr/>
          </p:nvSpPr>
          <p:spPr bwMode="auto">
            <a:xfrm>
              <a:off x="2200" y="1615"/>
              <a:ext cx="680" cy="454"/>
            </a:xfrm>
            <a:custGeom>
              <a:avLst/>
              <a:gdLst>
                <a:gd name="T0" fmla="*/ 0 w 531"/>
                <a:gd name="T1" fmla="*/ 315 h 337"/>
                <a:gd name="T2" fmla="*/ 34 w 531"/>
                <a:gd name="T3" fmla="*/ 323 h 337"/>
                <a:gd name="T4" fmla="*/ 68 w 531"/>
                <a:gd name="T5" fmla="*/ 329 h 337"/>
                <a:gd name="T6" fmla="*/ 84 w 531"/>
                <a:gd name="T7" fmla="*/ 331 h 337"/>
                <a:gd name="T8" fmla="*/ 98 w 531"/>
                <a:gd name="T9" fmla="*/ 333 h 337"/>
                <a:gd name="T10" fmla="*/ 112 w 531"/>
                <a:gd name="T11" fmla="*/ 335 h 337"/>
                <a:gd name="T12" fmla="*/ 125 w 531"/>
                <a:gd name="T13" fmla="*/ 337 h 337"/>
                <a:gd name="T14" fmla="*/ 142 w 531"/>
                <a:gd name="T15" fmla="*/ 337 h 337"/>
                <a:gd name="T16" fmla="*/ 156 w 531"/>
                <a:gd name="T17" fmla="*/ 336 h 337"/>
                <a:gd name="T18" fmla="*/ 167 w 531"/>
                <a:gd name="T19" fmla="*/ 336 h 337"/>
                <a:gd name="T20" fmla="*/ 176 w 531"/>
                <a:gd name="T21" fmla="*/ 335 h 337"/>
                <a:gd name="T22" fmla="*/ 184 w 531"/>
                <a:gd name="T23" fmla="*/ 334 h 337"/>
                <a:gd name="T24" fmla="*/ 190 w 531"/>
                <a:gd name="T25" fmla="*/ 334 h 337"/>
                <a:gd name="T26" fmla="*/ 200 w 531"/>
                <a:gd name="T27" fmla="*/ 333 h 337"/>
                <a:gd name="T28" fmla="*/ 221 w 531"/>
                <a:gd name="T29" fmla="*/ 329 h 337"/>
                <a:gd name="T30" fmla="*/ 242 w 531"/>
                <a:gd name="T31" fmla="*/ 325 h 337"/>
                <a:gd name="T32" fmla="*/ 260 w 531"/>
                <a:gd name="T33" fmla="*/ 319 h 337"/>
                <a:gd name="T34" fmla="*/ 279 w 531"/>
                <a:gd name="T35" fmla="*/ 313 h 337"/>
                <a:gd name="T36" fmla="*/ 298 w 531"/>
                <a:gd name="T37" fmla="*/ 308 h 337"/>
                <a:gd name="T38" fmla="*/ 317 w 531"/>
                <a:gd name="T39" fmla="*/ 302 h 337"/>
                <a:gd name="T40" fmla="*/ 337 w 531"/>
                <a:gd name="T41" fmla="*/ 297 h 337"/>
                <a:gd name="T42" fmla="*/ 347 w 531"/>
                <a:gd name="T43" fmla="*/ 294 h 337"/>
                <a:gd name="T44" fmla="*/ 358 w 531"/>
                <a:gd name="T45" fmla="*/ 291 h 337"/>
                <a:gd name="T46" fmla="*/ 381 w 531"/>
                <a:gd name="T47" fmla="*/ 286 h 337"/>
                <a:gd name="T48" fmla="*/ 393 w 531"/>
                <a:gd name="T49" fmla="*/ 283 h 337"/>
                <a:gd name="T50" fmla="*/ 406 w 531"/>
                <a:gd name="T51" fmla="*/ 280 h 337"/>
                <a:gd name="T52" fmla="*/ 432 w 531"/>
                <a:gd name="T53" fmla="*/ 276 h 337"/>
                <a:gd name="T54" fmla="*/ 446 w 531"/>
                <a:gd name="T55" fmla="*/ 274 h 337"/>
                <a:gd name="T56" fmla="*/ 461 w 531"/>
                <a:gd name="T57" fmla="*/ 272 h 337"/>
                <a:gd name="T58" fmla="*/ 495 w 531"/>
                <a:gd name="T59" fmla="*/ 271 h 337"/>
                <a:gd name="T60" fmla="*/ 531 w 531"/>
                <a:gd name="T61" fmla="*/ 270 h 337"/>
                <a:gd name="T62" fmla="*/ 531 w 531"/>
                <a:gd name="T63" fmla="*/ 0 h 337"/>
                <a:gd name="T64" fmla="*/ 0 w 531"/>
                <a:gd name="T65" fmla="*/ 0 h 337"/>
                <a:gd name="T66" fmla="*/ 0 w 531"/>
                <a:gd name="T67" fmla="*/ 315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337"/>
                <a:gd name="T104" fmla="*/ 531 w 531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337">
                  <a:moveTo>
                    <a:pt x="0" y="315"/>
                  </a:moveTo>
                  <a:lnTo>
                    <a:pt x="34" y="323"/>
                  </a:lnTo>
                  <a:lnTo>
                    <a:pt x="68" y="329"/>
                  </a:lnTo>
                  <a:lnTo>
                    <a:pt x="84" y="331"/>
                  </a:lnTo>
                  <a:lnTo>
                    <a:pt x="98" y="333"/>
                  </a:lnTo>
                  <a:lnTo>
                    <a:pt x="112" y="335"/>
                  </a:lnTo>
                  <a:lnTo>
                    <a:pt x="125" y="337"/>
                  </a:lnTo>
                  <a:lnTo>
                    <a:pt x="142" y="337"/>
                  </a:lnTo>
                  <a:lnTo>
                    <a:pt x="156" y="336"/>
                  </a:lnTo>
                  <a:lnTo>
                    <a:pt x="167" y="336"/>
                  </a:lnTo>
                  <a:lnTo>
                    <a:pt x="176" y="335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200" y="333"/>
                  </a:lnTo>
                  <a:lnTo>
                    <a:pt x="221" y="329"/>
                  </a:lnTo>
                  <a:lnTo>
                    <a:pt x="242" y="325"/>
                  </a:lnTo>
                  <a:lnTo>
                    <a:pt x="260" y="319"/>
                  </a:lnTo>
                  <a:lnTo>
                    <a:pt x="279" y="313"/>
                  </a:lnTo>
                  <a:lnTo>
                    <a:pt x="298" y="308"/>
                  </a:lnTo>
                  <a:lnTo>
                    <a:pt x="317" y="302"/>
                  </a:lnTo>
                  <a:lnTo>
                    <a:pt x="337" y="297"/>
                  </a:lnTo>
                  <a:lnTo>
                    <a:pt x="347" y="294"/>
                  </a:lnTo>
                  <a:lnTo>
                    <a:pt x="358" y="291"/>
                  </a:lnTo>
                  <a:lnTo>
                    <a:pt x="381" y="286"/>
                  </a:lnTo>
                  <a:lnTo>
                    <a:pt x="393" y="283"/>
                  </a:lnTo>
                  <a:lnTo>
                    <a:pt x="406" y="280"/>
                  </a:lnTo>
                  <a:lnTo>
                    <a:pt x="432" y="276"/>
                  </a:lnTo>
                  <a:lnTo>
                    <a:pt x="446" y="274"/>
                  </a:lnTo>
                  <a:lnTo>
                    <a:pt x="461" y="272"/>
                  </a:lnTo>
                  <a:lnTo>
                    <a:pt x="495" y="271"/>
                  </a:lnTo>
                  <a:lnTo>
                    <a:pt x="531" y="270"/>
                  </a:lnTo>
                  <a:lnTo>
                    <a:pt x="531" y="0"/>
                  </a:lnTo>
                  <a:lnTo>
                    <a:pt x="0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71B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5" name="Rectangle 107"/>
            <p:cNvSpPr>
              <a:spLocks noChangeArrowheads="1"/>
            </p:cNvSpPr>
            <p:nvPr/>
          </p:nvSpPr>
          <p:spPr bwMode="auto">
            <a:xfrm>
              <a:off x="2253" y="1666"/>
              <a:ext cx="5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Need s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assessment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</p:grpSp>
      <p:grpSp>
        <p:nvGrpSpPr>
          <p:cNvPr id="17473" name="Group 175"/>
          <p:cNvGrpSpPr>
            <a:grpSpLocks/>
          </p:cNvGrpSpPr>
          <p:nvPr/>
        </p:nvGrpSpPr>
        <p:grpSpPr bwMode="auto">
          <a:xfrm>
            <a:off x="4044950" y="3213100"/>
            <a:ext cx="95250" cy="431800"/>
            <a:chOff x="3323" y="1388"/>
            <a:chExt cx="68" cy="434"/>
          </a:xfrm>
        </p:grpSpPr>
        <p:sp>
          <p:nvSpPr>
            <p:cNvPr id="17477" name="Line 176"/>
            <p:cNvSpPr>
              <a:spLocks noChangeShapeType="1"/>
            </p:cNvSpPr>
            <p:nvPr/>
          </p:nvSpPr>
          <p:spPr bwMode="auto">
            <a:xfrm>
              <a:off x="3356" y="1388"/>
              <a:ext cx="1" cy="36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7478" name="Freeform 177"/>
            <p:cNvSpPr>
              <a:spLocks/>
            </p:cNvSpPr>
            <p:nvPr/>
          </p:nvSpPr>
          <p:spPr bwMode="auto">
            <a:xfrm>
              <a:off x="3323" y="1754"/>
              <a:ext cx="68" cy="68"/>
            </a:xfrm>
            <a:custGeom>
              <a:avLst/>
              <a:gdLst>
                <a:gd name="T0" fmla="*/ 0 w 68"/>
                <a:gd name="T1" fmla="*/ 0 h 68"/>
                <a:gd name="T2" fmla="*/ 33 w 68"/>
                <a:gd name="T3" fmla="*/ 68 h 68"/>
                <a:gd name="T4" fmla="*/ 68 w 68"/>
                <a:gd name="T5" fmla="*/ 0 h 68"/>
                <a:gd name="T6" fmla="*/ 0 w 6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0" y="0"/>
                  </a:moveTo>
                  <a:lnTo>
                    <a:pt x="33" y="68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17" name="Group 92"/>
          <p:cNvGrpSpPr>
            <a:grpSpLocks/>
          </p:cNvGrpSpPr>
          <p:nvPr/>
        </p:nvGrpSpPr>
        <p:grpSpPr bwMode="auto">
          <a:xfrm>
            <a:off x="7453313" y="2041525"/>
            <a:ext cx="406400" cy="381000"/>
            <a:chOff x="4563" y="1436"/>
            <a:chExt cx="289" cy="337"/>
          </a:xfrm>
        </p:grpSpPr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 flipV="1">
              <a:off x="4563" y="1485"/>
              <a:ext cx="247" cy="2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7502" name="Freeform 94"/>
            <p:cNvSpPr>
              <a:spLocks/>
            </p:cNvSpPr>
            <p:nvPr/>
          </p:nvSpPr>
          <p:spPr bwMode="auto">
            <a:xfrm>
              <a:off x="4782" y="1436"/>
              <a:ext cx="70" cy="74"/>
            </a:xfrm>
            <a:custGeom>
              <a:avLst/>
              <a:gdLst>
                <a:gd name="T0" fmla="*/ 52 w 70"/>
                <a:gd name="T1" fmla="*/ 74 h 74"/>
                <a:gd name="T2" fmla="*/ 70 w 70"/>
                <a:gd name="T3" fmla="*/ 0 h 74"/>
                <a:gd name="T4" fmla="*/ 0 w 70"/>
                <a:gd name="T5" fmla="*/ 30 h 74"/>
                <a:gd name="T6" fmla="*/ 52 w 70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4"/>
                <a:gd name="T14" fmla="*/ 70 w 7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4">
                  <a:moveTo>
                    <a:pt x="52" y="74"/>
                  </a:moveTo>
                  <a:lnTo>
                    <a:pt x="70" y="0"/>
                  </a:lnTo>
                  <a:lnTo>
                    <a:pt x="0" y="30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rgbClr val="000099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18" name="Group 95"/>
          <p:cNvGrpSpPr>
            <a:grpSpLocks/>
          </p:cNvGrpSpPr>
          <p:nvPr/>
        </p:nvGrpSpPr>
        <p:grpSpPr bwMode="auto">
          <a:xfrm>
            <a:off x="7524750" y="3284538"/>
            <a:ext cx="287338" cy="404812"/>
            <a:chOff x="4563" y="2111"/>
            <a:chExt cx="289" cy="482"/>
          </a:xfrm>
        </p:grpSpPr>
        <p:sp>
          <p:nvSpPr>
            <p:cNvPr id="17499" name="Line 96"/>
            <p:cNvSpPr>
              <a:spLocks noChangeShapeType="1"/>
            </p:cNvSpPr>
            <p:nvPr/>
          </p:nvSpPr>
          <p:spPr bwMode="auto">
            <a:xfrm>
              <a:off x="4563" y="2111"/>
              <a:ext cx="257" cy="42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7500" name="Freeform 97"/>
            <p:cNvSpPr>
              <a:spLocks/>
            </p:cNvSpPr>
            <p:nvPr/>
          </p:nvSpPr>
          <p:spPr bwMode="auto">
            <a:xfrm>
              <a:off x="4788" y="2517"/>
              <a:ext cx="64" cy="76"/>
            </a:xfrm>
            <a:custGeom>
              <a:avLst/>
              <a:gdLst>
                <a:gd name="T0" fmla="*/ 0 w 64"/>
                <a:gd name="T1" fmla="*/ 35 h 76"/>
                <a:gd name="T2" fmla="*/ 64 w 64"/>
                <a:gd name="T3" fmla="*/ 76 h 76"/>
                <a:gd name="T4" fmla="*/ 59 w 64"/>
                <a:gd name="T5" fmla="*/ 0 h 76"/>
                <a:gd name="T6" fmla="*/ 0 w 64"/>
                <a:gd name="T7" fmla="*/ 35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6"/>
                <a:gd name="T14" fmla="*/ 64 w 64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6">
                  <a:moveTo>
                    <a:pt x="0" y="35"/>
                  </a:moveTo>
                  <a:lnTo>
                    <a:pt x="64" y="76"/>
                  </a:lnTo>
                  <a:lnTo>
                    <a:pt x="59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99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521" name="Group 113"/>
          <p:cNvGrpSpPr>
            <a:grpSpLocks/>
          </p:cNvGrpSpPr>
          <p:nvPr/>
        </p:nvGrpSpPr>
        <p:grpSpPr bwMode="auto">
          <a:xfrm>
            <a:off x="7872413" y="1557338"/>
            <a:ext cx="1093787" cy="2735262"/>
            <a:chOff x="4959" y="981"/>
            <a:chExt cx="689" cy="1723"/>
          </a:xfrm>
        </p:grpSpPr>
        <p:sp>
          <p:nvSpPr>
            <p:cNvPr id="17412" name="Freeform 14"/>
            <p:cNvSpPr>
              <a:spLocks/>
            </p:cNvSpPr>
            <p:nvPr/>
          </p:nvSpPr>
          <p:spPr bwMode="auto">
            <a:xfrm>
              <a:off x="5011" y="1616"/>
              <a:ext cx="635" cy="419"/>
            </a:xfrm>
            <a:custGeom>
              <a:avLst/>
              <a:gdLst>
                <a:gd name="T0" fmla="*/ 0 w 531"/>
                <a:gd name="T1" fmla="*/ 315 h 337"/>
                <a:gd name="T2" fmla="*/ 34 w 531"/>
                <a:gd name="T3" fmla="*/ 323 h 337"/>
                <a:gd name="T4" fmla="*/ 68 w 531"/>
                <a:gd name="T5" fmla="*/ 329 h 337"/>
                <a:gd name="T6" fmla="*/ 84 w 531"/>
                <a:gd name="T7" fmla="*/ 331 h 337"/>
                <a:gd name="T8" fmla="*/ 98 w 531"/>
                <a:gd name="T9" fmla="*/ 333 h 337"/>
                <a:gd name="T10" fmla="*/ 112 w 531"/>
                <a:gd name="T11" fmla="*/ 335 h 337"/>
                <a:gd name="T12" fmla="*/ 125 w 531"/>
                <a:gd name="T13" fmla="*/ 337 h 337"/>
                <a:gd name="T14" fmla="*/ 142 w 531"/>
                <a:gd name="T15" fmla="*/ 337 h 337"/>
                <a:gd name="T16" fmla="*/ 156 w 531"/>
                <a:gd name="T17" fmla="*/ 336 h 337"/>
                <a:gd name="T18" fmla="*/ 167 w 531"/>
                <a:gd name="T19" fmla="*/ 336 h 337"/>
                <a:gd name="T20" fmla="*/ 176 w 531"/>
                <a:gd name="T21" fmla="*/ 335 h 337"/>
                <a:gd name="T22" fmla="*/ 184 w 531"/>
                <a:gd name="T23" fmla="*/ 334 h 337"/>
                <a:gd name="T24" fmla="*/ 190 w 531"/>
                <a:gd name="T25" fmla="*/ 334 h 337"/>
                <a:gd name="T26" fmla="*/ 200 w 531"/>
                <a:gd name="T27" fmla="*/ 333 h 337"/>
                <a:gd name="T28" fmla="*/ 221 w 531"/>
                <a:gd name="T29" fmla="*/ 329 h 337"/>
                <a:gd name="T30" fmla="*/ 242 w 531"/>
                <a:gd name="T31" fmla="*/ 325 h 337"/>
                <a:gd name="T32" fmla="*/ 260 w 531"/>
                <a:gd name="T33" fmla="*/ 319 h 337"/>
                <a:gd name="T34" fmla="*/ 279 w 531"/>
                <a:gd name="T35" fmla="*/ 313 h 337"/>
                <a:gd name="T36" fmla="*/ 298 w 531"/>
                <a:gd name="T37" fmla="*/ 308 h 337"/>
                <a:gd name="T38" fmla="*/ 317 w 531"/>
                <a:gd name="T39" fmla="*/ 302 h 337"/>
                <a:gd name="T40" fmla="*/ 337 w 531"/>
                <a:gd name="T41" fmla="*/ 297 h 337"/>
                <a:gd name="T42" fmla="*/ 347 w 531"/>
                <a:gd name="T43" fmla="*/ 294 h 337"/>
                <a:gd name="T44" fmla="*/ 358 w 531"/>
                <a:gd name="T45" fmla="*/ 291 h 337"/>
                <a:gd name="T46" fmla="*/ 381 w 531"/>
                <a:gd name="T47" fmla="*/ 286 h 337"/>
                <a:gd name="T48" fmla="*/ 393 w 531"/>
                <a:gd name="T49" fmla="*/ 283 h 337"/>
                <a:gd name="T50" fmla="*/ 406 w 531"/>
                <a:gd name="T51" fmla="*/ 280 h 337"/>
                <a:gd name="T52" fmla="*/ 432 w 531"/>
                <a:gd name="T53" fmla="*/ 276 h 337"/>
                <a:gd name="T54" fmla="*/ 446 w 531"/>
                <a:gd name="T55" fmla="*/ 274 h 337"/>
                <a:gd name="T56" fmla="*/ 461 w 531"/>
                <a:gd name="T57" fmla="*/ 272 h 337"/>
                <a:gd name="T58" fmla="*/ 495 w 531"/>
                <a:gd name="T59" fmla="*/ 271 h 337"/>
                <a:gd name="T60" fmla="*/ 531 w 531"/>
                <a:gd name="T61" fmla="*/ 270 h 337"/>
                <a:gd name="T62" fmla="*/ 531 w 531"/>
                <a:gd name="T63" fmla="*/ 0 h 337"/>
                <a:gd name="T64" fmla="*/ 0 w 531"/>
                <a:gd name="T65" fmla="*/ 0 h 337"/>
                <a:gd name="T66" fmla="*/ 0 w 531"/>
                <a:gd name="T67" fmla="*/ 315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337"/>
                <a:gd name="T104" fmla="*/ 531 w 531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337">
                  <a:moveTo>
                    <a:pt x="0" y="315"/>
                  </a:moveTo>
                  <a:lnTo>
                    <a:pt x="34" y="323"/>
                  </a:lnTo>
                  <a:lnTo>
                    <a:pt x="68" y="329"/>
                  </a:lnTo>
                  <a:lnTo>
                    <a:pt x="84" y="331"/>
                  </a:lnTo>
                  <a:lnTo>
                    <a:pt x="98" y="333"/>
                  </a:lnTo>
                  <a:lnTo>
                    <a:pt x="112" y="335"/>
                  </a:lnTo>
                  <a:lnTo>
                    <a:pt x="125" y="337"/>
                  </a:lnTo>
                  <a:lnTo>
                    <a:pt x="142" y="337"/>
                  </a:lnTo>
                  <a:lnTo>
                    <a:pt x="156" y="336"/>
                  </a:lnTo>
                  <a:lnTo>
                    <a:pt x="167" y="336"/>
                  </a:lnTo>
                  <a:lnTo>
                    <a:pt x="176" y="335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200" y="333"/>
                  </a:lnTo>
                  <a:lnTo>
                    <a:pt x="221" y="329"/>
                  </a:lnTo>
                  <a:lnTo>
                    <a:pt x="242" y="325"/>
                  </a:lnTo>
                  <a:lnTo>
                    <a:pt x="260" y="319"/>
                  </a:lnTo>
                  <a:lnTo>
                    <a:pt x="279" y="313"/>
                  </a:lnTo>
                  <a:lnTo>
                    <a:pt x="298" y="308"/>
                  </a:lnTo>
                  <a:lnTo>
                    <a:pt x="317" y="302"/>
                  </a:lnTo>
                  <a:lnTo>
                    <a:pt x="337" y="297"/>
                  </a:lnTo>
                  <a:lnTo>
                    <a:pt x="347" y="294"/>
                  </a:lnTo>
                  <a:lnTo>
                    <a:pt x="358" y="291"/>
                  </a:lnTo>
                  <a:lnTo>
                    <a:pt x="381" y="286"/>
                  </a:lnTo>
                  <a:lnTo>
                    <a:pt x="393" y="283"/>
                  </a:lnTo>
                  <a:lnTo>
                    <a:pt x="406" y="280"/>
                  </a:lnTo>
                  <a:lnTo>
                    <a:pt x="432" y="276"/>
                  </a:lnTo>
                  <a:lnTo>
                    <a:pt x="446" y="274"/>
                  </a:lnTo>
                  <a:lnTo>
                    <a:pt x="461" y="272"/>
                  </a:lnTo>
                  <a:lnTo>
                    <a:pt x="495" y="271"/>
                  </a:lnTo>
                  <a:lnTo>
                    <a:pt x="531" y="270"/>
                  </a:lnTo>
                  <a:lnTo>
                    <a:pt x="531" y="0"/>
                  </a:lnTo>
                  <a:lnTo>
                    <a:pt x="0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71B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3" name="Rectangle 32"/>
            <p:cNvSpPr>
              <a:spLocks noChangeArrowheads="1"/>
            </p:cNvSpPr>
            <p:nvPr/>
          </p:nvSpPr>
          <p:spPr bwMode="auto">
            <a:xfrm>
              <a:off x="5153" y="1657"/>
              <a:ext cx="47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4" name="Rectangle 33"/>
            <p:cNvSpPr>
              <a:spLocks noChangeArrowheads="1"/>
            </p:cNvSpPr>
            <p:nvPr/>
          </p:nvSpPr>
          <p:spPr bwMode="auto">
            <a:xfrm>
              <a:off x="5016" y="1645"/>
              <a:ext cx="58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Futura Hv" pitchFamily="34" charset="0"/>
                </a:rPr>
                <a:t>Solution Architecture</a:t>
              </a:r>
              <a:endParaRPr lang="en-US" sz="14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  <p:sp>
          <p:nvSpPr>
            <p:cNvPr id="17423" name="Freeform 104"/>
            <p:cNvSpPr>
              <a:spLocks/>
            </p:cNvSpPr>
            <p:nvPr/>
          </p:nvSpPr>
          <p:spPr bwMode="auto">
            <a:xfrm>
              <a:off x="4959" y="981"/>
              <a:ext cx="597" cy="475"/>
            </a:xfrm>
            <a:custGeom>
              <a:avLst/>
              <a:gdLst>
                <a:gd name="T0" fmla="*/ 0 w 531"/>
                <a:gd name="T1" fmla="*/ 315 h 337"/>
                <a:gd name="T2" fmla="*/ 34 w 531"/>
                <a:gd name="T3" fmla="*/ 323 h 337"/>
                <a:gd name="T4" fmla="*/ 68 w 531"/>
                <a:gd name="T5" fmla="*/ 329 h 337"/>
                <a:gd name="T6" fmla="*/ 84 w 531"/>
                <a:gd name="T7" fmla="*/ 331 h 337"/>
                <a:gd name="T8" fmla="*/ 98 w 531"/>
                <a:gd name="T9" fmla="*/ 333 h 337"/>
                <a:gd name="T10" fmla="*/ 112 w 531"/>
                <a:gd name="T11" fmla="*/ 335 h 337"/>
                <a:gd name="T12" fmla="*/ 125 w 531"/>
                <a:gd name="T13" fmla="*/ 337 h 337"/>
                <a:gd name="T14" fmla="*/ 142 w 531"/>
                <a:gd name="T15" fmla="*/ 337 h 337"/>
                <a:gd name="T16" fmla="*/ 156 w 531"/>
                <a:gd name="T17" fmla="*/ 336 h 337"/>
                <a:gd name="T18" fmla="*/ 167 w 531"/>
                <a:gd name="T19" fmla="*/ 336 h 337"/>
                <a:gd name="T20" fmla="*/ 176 w 531"/>
                <a:gd name="T21" fmla="*/ 335 h 337"/>
                <a:gd name="T22" fmla="*/ 184 w 531"/>
                <a:gd name="T23" fmla="*/ 334 h 337"/>
                <a:gd name="T24" fmla="*/ 190 w 531"/>
                <a:gd name="T25" fmla="*/ 334 h 337"/>
                <a:gd name="T26" fmla="*/ 200 w 531"/>
                <a:gd name="T27" fmla="*/ 333 h 337"/>
                <a:gd name="T28" fmla="*/ 221 w 531"/>
                <a:gd name="T29" fmla="*/ 329 h 337"/>
                <a:gd name="T30" fmla="*/ 242 w 531"/>
                <a:gd name="T31" fmla="*/ 325 h 337"/>
                <a:gd name="T32" fmla="*/ 260 w 531"/>
                <a:gd name="T33" fmla="*/ 319 h 337"/>
                <a:gd name="T34" fmla="*/ 279 w 531"/>
                <a:gd name="T35" fmla="*/ 313 h 337"/>
                <a:gd name="T36" fmla="*/ 298 w 531"/>
                <a:gd name="T37" fmla="*/ 308 h 337"/>
                <a:gd name="T38" fmla="*/ 317 w 531"/>
                <a:gd name="T39" fmla="*/ 302 h 337"/>
                <a:gd name="T40" fmla="*/ 337 w 531"/>
                <a:gd name="T41" fmla="*/ 297 h 337"/>
                <a:gd name="T42" fmla="*/ 347 w 531"/>
                <a:gd name="T43" fmla="*/ 294 h 337"/>
                <a:gd name="T44" fmla="*/ 358 w 531"/>
                <a:gd name="T45" fmla="*/ 291 h 337"/>
                <a:gd name="T46" fmla="*/ 381 w 531"/>
                <a:gd name="T47" fmla="*/ 286 h 337"/>
                <a:gd name="T48" fmla="*/ 393 w 531"/>
                <a:gd name="T49" fmla="*/ 283 h 337"/>
                <a:gd name="T50" fmla="*/ 406 w 531"/>
                <a:gd name="T51" fmla="*/ 280 h 337"/>
                <a:gd name="T52" fmla="*/ 432 w 531"/>
                <a:gd name="T53" fmla="*/ 276 h 337"/>
                <a:gd name="T54" fmla="*/ 446 w 531"/>
                <a:gd name="T55" fmla="*/ 274 h 337"/>
                <a:gd name="T56" fmla="*/ 461 w 531"/>
                <a:gd name="T57" fmla="*/ 272 h 337"/>
                <a:gd name="T58" fmla="*/ 495 w 531"/>
                <a:gd name="T59" fmla="*/ 271 h 337"/>
                <a:gd name="T60" fmla="*/ 531 w 531"/>
                <a:gd name="T61" fmla="*/ 270 h 337"/>
                <a:gd name="T62" fmla="*/ 531 w 531"/>
                <a:gd name="T63" fmla="*/ 0 h 337"/>
                <a:gd name="T64" fmla="*/ 0 w 531"/>
                <a:gd name="T65" fmla="*/ 0 h 337"/>
                <a:gd name="T66" fmla="*/ 0 w 531"/>
                <a:gd name="T67" fmla="*/ 315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337"/>
                <a:gd name="T104" fmla="*/ 531 w 531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337">
                  <a:moveTo>
                    <a:pt x="0" y="315"/>
                  </a:moveTo>
                  <a:lnTo>
                    <a:pt x="34" y="323"/>
                  </a:lnTo>
                  <a:lnTo>
                    <a:pt x="68" y="329"/>
                  </a:lnTo>
                  <a:lnTo>
                    <a:pt x="84" y="331"/>
                  </a:lnTo>
                  <a:lnTo>
                    <a:pt x="98" y="333"/>
                  </a:lnTo>
                  <a:lnTo>
                    <a:pt x="112" y="335"/>
                  </a:lnTo>
                  <a:lnTo>
                    <a:pt x="125" y="337"/>
                  </a:lnTo>
                  <a:lnTo>
                    <a:pt x="142" y="337"/>
                  </a:lnTo>
                  <a:lnTo>
                    <a:pt x="156" y="336"/>
                  </a:lnTo>
                  <a:lnTo>
                    <a:pt x="167" y="336"/>
                  </a:lnTo>
                  <a:lnTo>
                    <a:pt x="176" y="335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200" y="333"/>
                  </a:lnTo>
                  <a:lnTo>
                    <a:pt x="221" y="329"/>
                  </a:lnTo>
                  <a:lnTo>
                    <a:pt x="242" y="325"/>
                  </a:lnTo>
                  <a:lnTo>
                    <a:pt x="260" y="319"/>
                  </a:lnTo>
                  <a:lnTo>
                    <a:pt x="279" y="313"/>
                  </a:lnTo>
                  <a:lnTo>
                    <a:pt x="298" y="308"/>
                  </a:lnTo>
                  <a:lnTo>
                    <a:pt x="317" y="302"/>
                  </a:lnTo>
                  <a:lnTo>
                    <a:pt x="337" y="297"/>
                  </a:lnTo>
                  <a:lnTo>
                    <a:pt x="347" y="294"/>
                  </a:lnTo>
                  <a:lnTo>
                    <a:pt x="358" y="291"/>
                  </a:lnTo>
                  <a:lnTo>
                    <a:pt x="381" y="286"/>
                  </a:lnTo>
                  <a:lnTo>
                    <a:pt x="393" y="283"/>
                  </a:lnTo>
                  <a:lnTo>
                    <a:pt x="406" y="280"/>
                  </a:lnTo>
                  <a:lnTo>
                    <a:pt x="432" y="276"/>
                  </a:lnTo>
                  <a:lnTo>
                    <a:pt x="446" y="274"/>
                  </a:lnTo>
                  <a:lnTo>
                    <a:pt x="461" y="272"/>
                  </a:lnTo>
                  <a:lnTo>
                    <a:pt x="495" y="271"/>
                  </a:lnTo>
                  <a:lnTo>
                    <a:pt x="531" y="270"/>
                  </a:lnTo>
                  <a:lnTo>
                    <a:pt x="531" y="0"/>
                  </a:lnTo>
                  <a:lnTo>
                    <a:pt x="0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71B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4" name="Rectangle 105"/>
            <p:cNvSpPr>
              <a:spLocks noChangeArrowheads="1"/>
            </p:cNvSpPr>
            <p:nvPr/>
          </p:nvSpPr>
          <p:spPr bwMode="auto">
            <a:xfrm>
              <a:off x="5022" y="1023"/>
              <a:ext cx="4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Executive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summary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  <p:sp>
          <p:nvSpPr>
            <p:cNvPr id="17446" name="Freeform 153"/>
            <p:cNvSpPr>
              <a:spLocks/>
            </p:cNvSpPr>
            <p:nvPr/>
          </p:nvSpPr>
          <p:spPr bwMode="auto">
            <a:xfrm>
              <a:off x="4967" y="2296"/>
              <a:ext cx="681" cy="408"/>
            </a:xfrm>
            <a:custGeom>
              <a:avLst/>
              <a:gdLst>
                <a:gd name="T0" fmla="*/ 0 w 531"/>
                <a:gd name="T1" fmla="*/ 315 h 337"/>
                <a:gd name="T2" fmla="*/ 34 w 531"/>
                <a:gd name="T3" fmla="*/ 323 h 337"/>
                <a:gd name="T4" fmla="*/ 68 w 531"/>
                <a:gd name="T5" fmla="*/ 329 h 337"/>
                <a:gd name="T6" fmla="*/ 84 w 531"/>
                <a:gd name="T7" fmla="*/ 331 h 337"/>
                <a:gd name="T8" fmla="*/ 98 w 531"/>
                <a:gd name="T9" fmla="*/ 333 h 337"/>
                <a:gd name="T10" fmla="*/ 112 w 531"/>
                <a:gd name="T11" fmla="*/ 335 h 337"/>
                <a:gd name="T12" fmla="*/ 125 w 531"/>
                <a:gd name="T13" fmla="*/ 337 h 337"/>
                <a:gd name="T14" fmla="*/ 142 w 531"/>
                <a:gd name="T15" fmla="*/ 337 h 337"/>
                <a:gd name="T16" fmla="*/ 156 w 531"/>
                <a:gd name="T17" fmla="*/ 336 h 337"/>
                <a:gd name="T18" fmla="*/ 167 w 531"/>
                <a:gd name="T19" fmla="*/ 336 h 337"/>
                <a:gd name="T20" fmla="*/ 176 w 531"/>
                <a:gd name="T21" fmla="*/ 335 h 337"/>
                <a:gd name="T22" fmla="*/ 184 w 531"/>
                <a:gd name="T23" fmla="*/ 334 h 337"/>
                <a:gd name="T24" fmla="*/ 190 w 531"/>
                <a:gd name="T25" fmla="*/ 334 h 337"/>
                <a:gd name="T26" fmla="*/ 200 w 531"/>
                <a:gd name="T27" fmla="*/ 333 h 337"/>
                <a:gd name="T28" fmla="*/ 221 w 531"/>
                <a:gd name="T29" fmla="*/ 329 h 337"/>
                <a:gd name="T30" fmla="*/ 242 w 531"/>
                <a:gd name="T31" fmla="*/ 325 h 337"/>
                <a:gd name="T32" fmla="*/ 260 w 531"/>
                <a:gd name="T33" fmla="*/ 319 h 337"/>
                <a:gd name="T34" fmla="*/ 279 w 531"/>
                <a:gd name="T35" fmla="*/ 313 h 337"/>
                <a:gd name="T36" fmla="*/ 298 w 531"/>
                <a:gd name="T37" fmla="*/ 308 h 337"/>
                <a:gd name="T38" fmla="*/ 317 w 531"/>
                <a:gd name="T39" fmla="*/ 302 h 337"/>
                <a:gd name="T40" fmla="*/ 337 w 531"/>
                <a:gd name="T41" fmla="*/ 297 h 337"/>
                <a:gd name="T42" fmla="*/ 347 w 531"/>
                <a:gd name="T43" fmla="*/ 294 h 337"/>
                <a:gd name="T44" fmla="*/ 358 w 531"/>
                <a:gd name="T45" fmla="*/ 291 h 337"/>
                <a:gd name="T46" fmla="*/ 381 w 531"/>
                <a:gd name="T47" fmla="*/ 286 h 337"/>
                <a:gd name="T48" fmla="*/ 393 w 531"/>
                <a:gd name="T49" fmla="*/ 283 h 337"/>
                <a:gd name="T50" fmla="*/ 406 w 531"/>
                <a:gd name="T51" fmla="*/ 280 h 337"/>
                <a:gd name="T52" fmla="*/ 432 w 531"/>
                <a:gd name="T53" fmla="*/ 276 h 337"/>
                <a:gd name="T54" fmla="*/ 446 w 531"/>
                <a:gd name="T55" fmla="*/ 274 h 337"/>
                <a:gd name="T56" fmla="*/ 461 w 531"/>
                <a:gd name="T57" fmla="*/ 272 h 337"/>
                <a:gd name="T58" fmla="*/ 495 w 531"/>
                <a:gd name="T59" fmla="*/ 271 h 337"/>
                <a:gd name="T60" fmla="*/ 531 w 531"/>
                <a:gd name="T61" fmla="*/ 270 h 337"/>
                <a:gd name="T62" fmla="*/ 531 w 531"/>
                <a:gd name="T63" fmla="*/ 0 h 337"/>
                <a:gd name="T64" fmla="*/ 0 w 531"/>
                <a:gd name="T65" fmla="*/ 0 h 337"/>
                <a:gd name="T66" fmla="*/ 0 w 531"/>
                <a:gd name="T67" fmla="*/ 315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337"/>
                <a:gd name="T104" fmla="*/ 531 w 531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337">
                  <a:moveTo>
                    <a:pt x="0" y="315"/>
                  </a:moveTo>
                  <a:lnTo>
                    <a:pt x="34" y="323"/>
                  </a:lnTo>
                  <a:lnTo>
                    <a:pt x="68" y="329"/>
                  </a:lnTo>
                  <a:lnTo>
                    <a:pt x="84" y="331"/>
                  </a:lnTo>
                  <a:lnTo>
                    <a:pt x="98" y="333"/>
                  </a:lnTo>
                  <a:lnTo>
                    <a:pt x="112" y="335"/>
                  </a:lnTo>
                  <a:lnTo>
                    <a:pt x="125" y="337"/>
                  </a:lnTo>
                  <a:lnTo>
                    <a:pt x="142" y="337"/>
                  </a:lnTo>
                  <a:lnTo>
                    <a:pt x="156" y="336"/>
                  </a:lnTo>
                  <a:lnTo>
                    <a:pt x="167" y="336"/>
                  </a:lnTo>
                  <a:lnTo>
                    <a:pt x="176" y="335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200" y="333"/>
                  </a:lnTo>
                  <a:lnTo>
                    <a:pt x="221" y="329"/>
                  </a:lnTo>
                  <a:lnTo>
                    <a:pt x="242" y="325"/>
                  </a:lnTo>
                  <a:lnTo>
                    <a:pt x="260" y="319"/>
                  </a:lnTo>
                  <a:lnTo>
                    <a:pt x="279" y="313"/>
                  </a:lnTo>
                  <a:lnTo>
                    <a:pt x="298" y="308"/>
                  </a:lnTo>
                  <a:lnTo>
                    <a:pt x="317" y="302"/>
                  </a:lnTo>
                  <a:lnTo>
                    <a:pt x="337" y="297"/>
                  </a:lnTo>
                  <a:lnTo>
                    <a:pt x="347" y="294"/>
                  </a:lnTo>
                  <a:lnTo>
                    <a:pt x="358" y="291"/>
                  </a:lnTo>
                  <a:lnTo>
                    <a:pt x="381" y="286"/>
                  </a:lnTo>
                  <a:lnTo>
                    <a:pt x="393" y="283"/>
                  </a:lnTo>
                  <a:lnTo>
                    <a:pt x="406" y="280"/>
                  </a:lnTo>
                  <a:lnTo>
                    <a:pt x="432" y="276"/>
                  </a:lnTo>
                  <a:lnTo>
                    <a:pt x="446" y="274"/>
                  </a:lnTo>
                  <a:lnTo>
                    <a:pt x="461" y="272"/>
                  </a:lnTo>
                  <a:lnTo>
                    <a:pt x="495" y="271"/>
                  </a:lnTo>
                  <a:lnTo>
                    <a:pt x="531" y="270"/>
                  </a:lnTo>
                  <a:lnTo>
                    <a:pt x="531" y="0"/>
                  </a:lnTo>
                  <a:lnTo>
                    <a:pt x="0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71B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7" name="Rectangle 154"/>
            <p:cNvSpPr>
              <a:spLocks noChangeArrowheads="1"/>
            </p:cNvSpPr>
            <p:nvPr/>
          </p:nvSpPr>
          <p:spPr bwMode="auto">
            <a:xfrm>
              <a:off x="5063" y="2355"/>
              <a:ext cx="47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8" name="Rectangle 155"/>
            <p:cNvSpPr>
              <a:spLocks noChangeArrowheads="1"/>
            </p:cNvSpPr>
            <p:nvPr/>
          </p:nvSpPr>
          <p:spPr bwMode="auto">
            <a:xfrm>
              <a:off x="5017" y="2325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Planning documents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</p:grpSp>
      <p:grpSp>
        <p:nvGrpSpPr>
          <p:cNvPr id="17509" name="Group 89"/>
          <p:cNvGrpSpPr>
            <a:grpSpLocks/>
          </p:cNvGrpSpPr>
          <p:nvPr/>
        </p:nvGrpSpPr>
        <p:grpSpPr bwMode="auto">
          <a:xfrm>
            <a:off x="7524750" y="2781300"/>
            <a:ext cx="419100" cy="144463"/>
            <a:chOff x="3628" y="1935"/>
            <a:chExt cx="289" cy="63"/>
          </a:xfrm>
        </p:grpSpPr>
        <p:sp>
          <p:nvSpPr>
            <p:cNvPr id="17510" name="Line 90"/>
            <p:cNvSpPr>
              <a:spLocks noChangeShapeType="1"/>
            </p:cNvSpPr>
            <p:nvPr/>
          </p:nvSpPr>
          <p:spPr bwMode="auto">
            <a:xfrm>
              <a:off x="3628" y="1966"/>
              <a:ext cx="229" cy="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7511" name="Freeform 91"/>
            <p:cNvSpPr>
              <a:spLocks/>
            </p:cNvSpPr>
            <p:nvPr/>
          </p:nvSpPr>
          <p:spPr bwMode="auto">
            <a:xfrm>
              <a:off x="3855" y="1935"/>
              <a:ext cx="62" cy="63"/>
            </a:xfrm>
            <a:custGeom>
              <a:avLst/>
              <a:gdLst>
                <a:gd name="T0" fmla="*/ 0 w 62"/>
                <a:gd name="T1" fmla="*/ 63 h 63"/>
                <a:gd name="T2" fmla="*/ 62 w 62"/>
                <a:gd name="T3" fmla="*/ 31 h 63"/>
                <a:gd name="T4" fmla="*/ 0 w 62"/>
                <a:gd name="T5" fmla="*/ 0 h 63"/>
                <a:gd name="T6" fmla="*/ 0 w 62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3"/>
                <a:gd name="T14" fmla="*/ 62 w 6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3">
                  <a:moveTo>
                    <a:pt x="0" y="63"/>
                  </a:moveTo>
                  <a:lnTo>
                    <a:pt x="62" y="31"/>
                  </a:lnTo>
                  <a:lnTo>
                    <a:pt x="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99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16" name="Group 89"/>
          <p:cNvGrpSpPr>
            <a:grpSpLocks/>
          </p:cNvGrpSpPr>
          <p:nvPr/>
        </p:nvGrpSpPr>
        <p:grpSpPr bwMode="auto">
          <a:xfrm>
            <a:off x="6084888" y="2779713"/>
            <a:ext cx="347662" cy="73025"/>
            <a:chOff x="3628" y="1935"/>
            <a:chExt cx="289" cy="63"/>
          </a:xfrm>
        </p:grpSpPr>
        <p:sp>
          <p:nvSpPr>
            <p:cNvPr id="17503" name="Line 90"/>
            <p:cNvSpPr>
              <a:spLocks noChangeShapeType="1"/>
            </p:cNvSpPr>
            <p:nvPr/>
          </p:nvSpPr>
          <p:spPr bwMode="auto">
            <a:xfrm>
              <a:off x="3628" y="1966"/>
              <a:ext cx="229" cy="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7504" name="Freeform 91"/>
            <p:cNvSpPr>
              <a:spLocks/>
            </p:cNvSpPr>
            <p:nvPr/>
          </p:nvSpPr>
          <p:spPr bwMode="auto">
            <a:xfrm>
              <a:off x="3855" y="1935"/>
              <a:ext cx="62" cy="63"/>
            </a:xfrm>
            <a:custGeom>
              <a:avLst/>
              <a:gdLst>
                <a:gd name="T0" fmla="*/ 0 w 62"/>
                <a:gd name="T1" fmla="*/ 63 h 63"/>
                <a:gd name="T2" fmla="*/ 62 w 62"/>
                <a:gd name="T3" fmla="*/ 31 h 63"/>
                <a:gd name="T4" fmla="*/ 0 w 62"/>
                <a:gd name="T5" fmla="*/ 0 h 63"/>
                <a:gd name="T6" fmla="*/ 0 w 62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3"/>
                <a:gd name="T14" fmla="*/ 62 w 6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3">
                  <a:moveTo>
                    <a:pt x="0" y="63"/>
                  </a:moveTo>
                  <a:lnTo>
                    <a:pt x="62" y="31"/>
                  </a:lnTo>
                  <a:lnTo>
                    <a:pt x="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99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36" name="Group 8"/>
          <p:cNvGrpSpPr>
            <a:grpSpLocks/>
          </p:cNvGrpSpPr>
          <p:nvPr/>
        </p:nvGrpSpPr>
        <p:grpSpPr bwMode="auto">
          <a:xfrm>
            <a:off x="5580063" y="3284538"/>
            <a:ext cx="144462" cy="720725"/>
            <a:chOff x="3317" y="2159"/>
            <a:chExt cx="68" cy="723"/>
          </a:xfrm>
        </p:grpSpPr>
        <p:sp>
          <p:nvSpPr>
            <p:cNvPr id="17489" name="Line 9"/>
            <p:cNvSpPr>
              <a:spLocks noChangeShapeType="1"/>
            </p:cNvSpPr>
            <p:nvPr/>
          </p:nvSpPr>
          <p:spPr bwMode="auto">
            <a:xfrm flipV="1">
              <a:off x="3350" y="2224"/>
              <a:ext cx="1" cy="65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7490" name="Freeform 10"/>
            <p:cNvSpPr>
              <a:spLocks/>
            </p:cNvSpPr>
            <p:nvPr/>
          </p:nvSpPr>
          <p:spPr bwMode="auto">
            <a:xfrm>
              <a:off x="3317" y="2159"/>
              <a:ext cx="68" cy="68"/>
            </a:xfrm>
            <a:custGeom>
              <a:avLst/>
              <a:gdLst>
                <a:gd name="T0" fmla="*/ 68 w 68"/>
                <a:gd name="T1" fmla="*/ 68 h 68"/>
                <a:gd name="T2" fmla="*/ 33 w 68"/>
                <a:gd name="T3" fmla="*/ 0 h 68"/>
                <a:gd name="T4" fmla="*/ 0 w 68"/>
                <a:gd name="T5" fmla="*/ 68 h 68"/>
                <a:gd name="T6" fmla="*/ 68 w 68"/>
                <a:gd name="T7" fmla="*/ 68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68" y="68"/>
                  </a:moveTo>
                  <a:lnTo>
                    <a:pt x="33" y="0"/>
                  </a:lnTo>
                  <a:lnTo>
                    <a:pt x="0" y="68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000099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520" name="Group 112"/>
          <p:cNvGrpSpPr>
            <a:grpSpLocks/>
          </p:cNvGrpSpPr>
          <p:nvPr/>
        </p:nvGrpSpPr>
        <p:grpSpPr bwMode="auto">
          <a:xfrm>
            <a:off x="6448425" y="2436813"/>
            <a:ext cx="1076325" cy="847725"/>
            <a:chOff x="4062" y="1535"/>
            <a:chExt cx="678" cy="534"/>
          </a:xfrm>
        </p:grpSpPr>
        <p:sp>
          <p:nvSpPr>
            <p:cNvPr id="17427" name="Rectangle 16"/>
            <p:cNvSpPr>
              <a:spLocks noChangeArrowheads="1"/>
            </p:cNvSpPr>
            <p:nvPr/>
          </p:nvSpPr>
          <p:spPr bwMode="auto">
            <a:xfrm>
              <a:off x="4062" y="1535"/>
              <a:ext cx="678" cy="534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8" name="Rectangle 34"/>
            <p:cNvSpPr>
              <a:spLocks noChangeArrowheads="1"/>
            </p:cNvSpPr>
            <p:nvPr/>
          </p:nvSpPr>
          <p:spPr bwMode="auto">
            <a:xfrm>
              <a:off x="4120" y="1570"/>
              <a:ext cx="57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Program 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analysis &amp; 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planning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</p:grpSp>
      <p:grpSp>
        <p:nvGrpSpPr>
          <p:cNvPr id="17522" name="Group 114"/>
          <p:cNvGrpSpPr>
            <a:grpSpLocks/>
          </p:cNvGrpSpPr>
          <p:nvPr/>
        </p:nvGrpSpPr>
        <p:grpSpPr bwMode="auto">
          <a:xfrm>
            <a:off x="5076825" y="2563813"/>
            <a:ext cx="1052513" cy="708025"/>
            <a:chOff x="3198" y="1615"/>
            <a:chExt cx="663" cy="446"/>
          </a:xfrm>
        </p:grpSpPr>
        <p:sp>
          <p:nvSpPr>
            <p:cNvPr id="17449" name="Freeform 4"/>
            <p:cNvSpPr>
              <a:spLocks/>
            </p:cNvSpPr>
            <p:nvPr/>
          </p:nvSpPr>
          <p:spPr bwMode="auto">
            <a:xfrm>
              <a:off x="3226" y="1615"/>
              <a:ext cx="612" cy="446"/>
            </a:xfrm>
            <a:custGeom>
              <a:avLst/>
              <a:gdLst>
                <a:gd name="T0" fmla="*/ 0 w 531"/>
                <a:gd name="T1" fmla="*/ 315 h 337"/>
                <a:gd name="T2" fmla="*/ 34 w 531"/>
                <a:gd name="T3" fmla="*/ 323 h 337"/>
                <a:gd name="T4" fmla="*/ 68 w 531"/>
                <a:gd name="T5" fmla="*/ 329 h 337"/>
                <a:gd name="T6" fmla="*/ 84 w 531"/>
                <a:gd name="T7" fmla="*/ 331 h 337"/>
                <a:gd name="T8" fmla="*/ 98 w 531"/>
                <a:gd name="T9" fmla="*/ 333 h 337"/>
                <a:gd name="T10" fmla="*/ 112 w 531"/>
                <a:gd name="T11" fmla="*/ 335 h 337"/>
                <a:gd name="T12" fmla="*/ 125 w 531"/>
                <a:gd name="T13" fmla="*/ 337 h 337"/>
                <a:gd name="T14" fmla="*/ 142 w 531"/>
                <a:gd name="T15" fmla="*/ 337 h 337"/>
                <a:gd name="T16" fmla="*/ 156 w 531"/>
                <a:gd name="T17" fmla="*/ 336 h 337"/>
                <a:gd name="T18" fmla="*/ 167 w 531"/>
                <a:gd name="T19" fmla="*/ 336 h 337"/>
                <a:gd name="T20" fmla="*/ 176 w 531"/>
                <a:gd name="T21" fmla="*/ 335 h 337"/>
                <a:gd name="T22" fmla="*/ 184 w 531"/>
                <a:gd name="T23" fmla="*/ 334 h 337"/>
                <a:gd name="T24" fmla="*/ 190 w 531"/>
                <a:gd name="T25" fmla="*/ 334 h 337"/>
                <a:gd name="T26" fmla="*/ 200 w 531"/>
                <a:gd name="T27" fmla="*/ 333 h 337"/>
                <a:gd name="T28" fmla="*/ 221 w 531"/>
                <a:gd name="T29" fmla="*/ 329 h 337"/>
                <a:gd name="T30" fmla="*/ 242 w 531"/>
                <a:gd name="T31" fmla="*/ 325 h 337"/>
                <a:gd name="T32" fmla="*/ 260 w 531"/>
                <a:gd name="T33" fmla="*/ 319 h 337"/>
                <a:gd name="T34" fmla="*/ 279 w 531"/>
                <a:gd name="T35" fmla="*/ 313 h 337"/>
                <a:gd name="T36" fmla="*/ 298 w 531"/>
                <a:gd name="T37" fmla="*/ 308 h 337"/>
                <a:gd name="T38" fmla="*/ 317 w 531"/>
                <a:gd name="T39" fmla="*/ 302 h 337"/>
                <a:gd name="T40" fmla="*/ 337 w 531"/>
                <a:gd name="T41" fmla="*/ 297 h 337"/>
                <a:gd name="T42" fmla="*/ 347 w 531"/>
                <a:gd name="T43" fmla="*/ 294 h 337"/>
                <a:gd name="T44" fmla="*/ 358 w 531"/>
                <a:gd name="T45" fmla="*/ 291 h 337"/>
                <a:gd name="T46" fmla="*/ 381 w 531"/>
                <a:gd name="T47" fmla="*/ 286 h 337"/>
                <a:gd name="T48" fmla="*/ 393 w 531"/>
                <a:gd name="T49" fmla="*/ 283 h 337"/>
                <a:gd name="T50" fmla="*/ 406 w 531"/>
                <a:gd name="T51" fmla="*/ 280 h 337"/>
                <a:gd name="T52" fmla="*/ 432 w 531"/>
                <a:gd name="T53" fmla="*/ 276 h 337"/>
                <a:gd name="T54" fmla="*/ 446 w 531"/>
                <a:gd name="T55" fmla="*/ 274 h 337"/>
                <a:gd name="T56" fmla="*/ 461 w 531"/>
                <a:gd name="T57" fmla="*/ 272 h 337"/>
                <a:gd name="T58" fmla="*/ 495 w 531"/>
                <a:gd name="T59" fmla="*/ 271 h 337"/>
                <a:gd name="T60" fmla="*/ 531 w 531"/>
                <a:gd name="T61" fmla="*/ 270 h 337"/>
                <a:gd name="T62" fmla="*/ 531 w 531"/>
                <a:gd name="T63" fmla="*/ 0 h 337"/>
                <a:gd name="T64" fmla="*/ 0 w 531"/>
                <a:gd name="T65" fmla="*/ 0 h 337"/>
                <a:gd name="T66" fmla="*/ 0 w 531"/>
                <a:gd name="T67" fmla="*/ 315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337"/>
                <a:gd name="T104" fmla="*/ 531 w 531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337">
                  <a:moveTo>
                    <a:pt x="0" y="315"/>
                  </a:moveTo>
                  <a:lnTo>
                    <a:pt x="34" y="323"/>
                  </a:lnTo>
                  <a:lnTo>
                    <a:pt x="68" y="329"/>
                  </a:lnTo>
                  <a:lnTo>
                    <a:pt x="84" y="331"/>
                  </a:lnTo>
                  <a:lnTo>
                    <a:pt x="98" y="333"/>
                  </a:lnTo>
                  <a:lnTo>
                    <a:pt x="112" y="335"/>
                  </a:lnTo>
                  <a:lnTo>
                    <a:pt x="125" y="337"/>
                  </a:lnTo>
                  <a:lnTo>
                    <a:pt x="142" y="337"/>
                  </a:lnTo>
                  <a:lnTo>
                    <a:pt x="156" y="336"/>
                  </a:lnTo>
                  <a:lnTo>
                    <a:pt x="167" y="336"/>
                  </a:lnTo>
                  <a:lnTo>
                    <a:pt x="176" y="335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200" y="333"/>
                  </a:lnTo>
                  <a:lnTo>
                    <a:pt x="221" y="329"/>
                  </a:lnTo>
                  <a:lnTo>
                    <a:pt x="242" y="325"/>
                  </a:lnTo>
                  <a:lnTo>
                    <a:pt x="260" y="319"/>
                  </a:lnTo>
                  <a:lnTo>
                    <a:pt x="279" y="313"/>
                  </a:lnTo>
                  <a:lnTo>
                    <a:pt x="298" y="308"/>
                  </a:lnTo>
                  <a:lnTo>
                    <a:pt x="317" y="302"/>
                  </a:lnTo>
                  <a:lnTo>
                    <a:pt x="337" y="297"/>
                  </a:lnTo>
                  <a:lnTo>
                    <a:pt x="347" y="294"/>
                  </a:lnTo>
                  <a:lnTo>
                    <a:pt x="358" y="291"/>
                  </a:lnTo>
                  <a:lnTo>
                    <a:pt x="381" y="286"/>
                  </a:lnTo>
                  <a:lnTo>
                    <a:pt x="393" y="283"/>
                  </a:lnTo>
                  <a:lnTo>
                    <a:pt x="406" y="280"/>
                  </a:lnTo>
                  <a:lnTo>
                    <a:pt x="432" y="276"/>
                  </a:lnTo>
                  <a:lnTo>
                    <a:pt x="446" y="274"/>
                  </a:lnTo>
                  <a:lnTo>
                    <a:pt x="461" y="272"/>
                  </a:lnTo>
                  <a:lnTo>
                    <a:pt x="495" y="271"/>
                  </a:lnTo>
                  <a:lnTo>
                    <a:pt x="531" y="270"/>
                  </a:lnTo>
                  <a:lnTo>
                    <a:pt x="531" y="0"/>
                  </a:lnTo>
                  <a:lnTo>
                    <a:pt x="0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71B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0" name="Rectangle 85"/>
            <p:cNvSpPr>
              <a:spLocks noChangeArrowheads="1"/>
            </p:cNvSpPr>
            <p:nvPr/>
          </p:nvSpPr>
          <p:spPr bwMode="auto">
            <a:xfrm>
              <a:off x="3198" y="1682"/>
              <a:ext cx="6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Strawman 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vision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</p:grpSp>
      <p:grpSp>
        <p:nvGrpSpPr>
          <p:cNvPr id="17513" name="Group 105"/>
          <p:cNvGrpSpPr>
            <a:grpSpLocks/>
          </p:cNvGrpSpPr>
          <p:nvPr/>
        </p:nvGrpSpPr>
        <p:grpSpPr bwMode="auto">
          <a:xfrm>
            <a:off x="323850" y="3671888"/>
            <a:ext cx="5986463" cy="2160587"/>
            <a:chOff x="204" y="2313"/>
            <a:chExt cx="3771" cy="1361"/>
          </a:xfrm>
        </p:grpSpPr>
        <p:sp>
          <p:nvSpPr>
            <p:cNvPr id="17437" name="Freeform 145"/>
            <p:cNvSpPr>
              <a:spLocks/>
            </p:cNvSpPr>
            <p:nvPr/>
          </p:nvSpPr>
          <p:spPr bwMode="auto">
            <a:xfrm>
              <a:off x="3243" y="2522"/>
              <a:ext cx="732" cy="953"/>
            </a:xfrm>
            <a:custGeom>
              <a:avLst/>
              <a:gdLst>
                <a:gd name="T0" fmla="*/ 0 w 531"/>
                <a:gd name="T1" fmla="*/ 315 h 337"/>
                <a:gd name="T2" fmla="*/ 34 w 531"/>
                <a:gd name="T3" fmla="*/ 323 h 337"/>
                <a:gd name="T4" fmla="*/ 68 w 531"/>
                <a:gd name="T5" fmla="*/ 329 h 337"/>
                <a:gd name="T6" fmla="*/ 84 w 531"/>
                <a:gd name="T7" fmla="*/ 331 h 337"/>
                <a:gd name="T8" fmla="*/ 98 w 531"/>
                <a:gd name="T9" fmla="*/ 333 h 337"/>
                <a:gd name="T10" fmla="*/ 112 w 531"/>
                <a:gd name="T11" fmla="*/ 335 h 337"/>
                <a:gd name="T12" fmla="*/ 125 w 531"/>
                <a:gd name="T13" fmla="*/ 337 h 337"/>
                <a:gd name="T14" fmla="*/ 142 w 531"/>
                <a:gd name="T15" fmla="*/ 337 h 337"/>
                <a:gd name="T16" fmla="*/ 156 w 531"/>
                <a:gd name="T17" fmla="*/ 336 h 337"/>
                <a:gd name="T18" fmla="*/ 167 w 531"/>
                <a:gd name="T19" fmla="*/ 336 h 337"/>
                <a:gd name="T20" fmla="*/ 176 w 531"/>
                <a:gd name="T21" fmla="*/ 335 h 337"/>
                <a:gd name="T22" fmla="*/ 184 w 531"/>
                <a:gd name="T23" fmla="*/ 334 h 337"/>
                <a:gd name="T24" fmla="*/ 190 w 531"/>
                <a:gd name="T25" fmla="*/ 334 h 337"/>
                <a:gd name="T26" fmla="*/ 200 w 531"/>
                <a:gd name="T27" fmla="*/ 333 h 337"/>
                <a:gd name="T28" fmla="*/ 221 w 531"/>
                <a:gd name="T29" fmla="*/ 329 h 337"/>
                <a:gd name="T30" fmla="*/ 242 w 531"/>
                <a:gd name="T31" fmla="*/ 325 h 337"/>
                <a:gd name="T32" fmla="*/ 260 w 531"/>
                <a:gd name="T33" fmla="*/ 319 h 337"/>
                <a:gd name="T34" fmla="*/ 279 w 531"/>
                <a:gd name="T35" fmla="*/ 313 h 337"/>
                <a:gd name="T36" fmla="*/ 298 w 531"/>
                <a:gd name="T37" fmla="*/ 308 h 337"/>
                <a:gd name="T38" fmla="*/ 317 w 531"/>
                <a:gd name="T39" fmla="*/ 302 h 337"/>
                <a:gd name="T40" fmla="*/ 337 w 531"/>
                <a:gd name="T41" fmla="*/ 297 h 337"/>
                <a:gd name="T42" fmla="*/ 347 w 531"/>
                <a:gd name="T43" fmla="*/ 294 h 337"/>
                <a:gd name="T44" fmla="*/ 358 w 531"/>
                <a:gd name="T45" fmla="*/ 291 h 337"/>
                <a:gd name="T46" fmla="*/ 381 w 531"/>
                <a:gd name="T47" fmla="*/ 286 h 337"/>
                <a:gd name="T48" fmla="*/ 393 w 531"/>
                <a:gd name="T49" fmla="*/ 283 h 337"/>
                <a:gd name="T50" fmla="*/ 406 w 531"/>
                <a:gd name="T51" fmla="*/ 280 h 337"/>
                <a:gd name="T52" fmla="*/ 432 w 531"/>
                <a:gd name="T53" fmla="*/ 276 h 337"/>
                <a:gd name="T54" fmla="*/ 446 w 531"/>
                <a:gd name="T55" fmla="*/ 274 h 337"/>
                <a:gd name="T56" fmla="*/ 461 w 531"/>
                <a:gd name="T57" fmla="*/ 272 h 337"/>
                <a:gd name="T58" fmla="*/ 495 w 531"/>
                <a:gd name="T59" fmla="*/ 271 h 337"/>
                <a:gd name="T60" fmla="*/ 531 w 531"/>
                <a:gd name="T61" fmla="*/ 270 h 337"/>
                <a:gd name="T62" fmla="*/ 531 w 531"/>
                <a:gd name="T63" fmla="*/ 0 h 337"/>
                <a:gd name="T64" fmla="*/ 0 w 531"/>
                <a:gd name="T65" fmla="*/ 0 h 337"/>
                <a:gd name="T66" fmla="*/ 0 w 531"/>
                <a:gd name="T67" fmla="*/ 315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337"/>
                <a:gd name="T104" fmla="*/ 531 w 531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337">
                  <a:moveTo>
                    <a:pt x="0" y="315"/>
                  </a:moveTo>
                  <a:lnTo>
                    <a:pt x="34" y="323"/>
                  </a:lnTo>
                  <a:lnTo>
                    <a:pt x="68" y="329"/>
                  </a:lnTo>
                  <a:lnTo>
                    <a:pt x="84" y="331"/>
                  </a:lnTo>
                  <a:lnTo>
                    <a:pt x="98" y="333"/>
                  </a:lnTo>
                  <a:lnTo>
                    <a:pt x="112" y="335"/>
                  </a:lnTo>
                  <a:lnTo>
                    <a:pt x="125" y="337"/>
                  </a:lnTo>
                  <a:lnTo>
                    <a:pt x="142" y="337"/>
                  </a:lnTo>
                  <a:lnTo>
                    <a:pt x="156" y="336"/>
                  </a:lnTo>
                  <a:lnTo>
                    <a:pt x="167" y="336"/>
                  </a:lnTo>
                  <a:lnTo>
                    <a:pt x="176" y="335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200" y="333"/>
                  </a:lnTo>
                  <a:lnTo>
                    <a:pt x="221" y="329"/>
                  </a:lnTo>
                  <a:lnTo>
                    <a:pt x="242" y="325"/>
                  </a:lnTo>
                  <a:lnTo>
                    <a:pt x="260" y="319"/>
                  </a:lnTo>
                  <a:lnTo>
                    <a:pt x="279" y="313"/>
                  </a:lnTo>
                  <a:lnTo>
                    <a:pt x="298" y="308"/>
                  </a:lnTo>
                  <a:lnTo>
                    <a:pt x="317" y="302"/>
                  </a:lnTo>
                  <a:lnTo>
                    <a:pt x="337" y="297"/>
                  </a:lnTo>
                  <a:lnTo>
                    <a:pt x="347" y="294"/>
                  </a:lnTo>
                  <a:lnTo>
                    <a:pt x="358" y="291"/>
                  </a:lnTo>
                  <a:lnTo>
                    <a:pt x="381" y="286"/>
                  </a:lnTo>
                  <a:lnTo>
                    <a:pt x="393" y="283"/>
                  </a:lnTo>
                  <a:lnTo>
                    <a:pt x="406" y="280"/>
                  </a:lnTo>
                  <a:lnTo>
                    <a:pt x="432" y="276"/>
                  </a:lnTo>
                  <a:lnTo>
                    <a:pt x="446" y="274"/>
                  </a:lnTo>
                  <a:lnTo>
                    <a:pt x="461" y="272"/>
                  </a:lnTo>
                  <a:lnTo>
                    <a:pt x="495" y="271"/>
                  </a:lnTo>
                  <a:lnTo>
                    <a:pt x="531" y="270"/>
                  </a:lnTo>
                  <a:lnTo>
                    <a:pt x="531" y="0"/>
                  </a:lnTo>
                  <a:lnTo>
                    <a:pt x="0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071B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8" name="Rectangle 99"/>
            <p:cNvSpPr>
              <a:spLocks noChangeArrowheads="1"/>
            </p:cNvSpPr>
            <p:nvPr/>
          </p:nvSpPr>
          <p:spPr bwMode="auto">
            <a:xfrm>
              <a:off x="3289" y="2529"/>
              <a:ext cx="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Current 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state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environment 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and gaps</a:t>
              </a:r>
              <a:br>
                <a:rPr lang="en-US" sz="1500">
                  <a:solidFill>
                    <a:schemeClr val="bg1"/>
                  </a:solidFill>
                  <a:latin typeface="Futura Hv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summary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  <p:grpSp>
          <p:nvGrpSpPr>
            <p:cNvPr id="17456" name="Group 166"/>
            <p:cNvGrpSpPr>
              <a:grpSpLocks/>
            </p:cNvGrpSpPr>
            <p:nvPr/>
          </p:nvGrpSpPr>
          <p:grpSpPr bwMode="auto">
            <a:xfrm>
              <a:off x="937" y="2903"/>
              <a:ext cx="310" cy="62"/>
              <a:chOff x="3628" y="1935"/>
              <a:chExt cx="289" cy="63"/>
            </a:xfrm>
          </p:grpSpPr>
          <p:sp>
            <p:nvSpPr>
              <p:cNvPr id="17483" name="Line 167"/>
              <p:cNvSpPr>
                <a:spLocks noChangeShapeType="1"/>
              </p:cNvSpPr>
              <p:nvPr/>
            </p:nvSpPr>
            <p:spPr bwMode="auto">
              <a:xfrm>
                <a:off x="3628" y="1966"/>
                <a:ext cx="229" cy="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484" name="Freeform 168"/>
              <p:cNvSpPr>
                <a:spLocks/>
              </p:cNvSpPr>
              <p:nvPr/>
            </p:nvSpPr>
            <p:spPr bwMode="auto">
              <a:xfrm>
                <a:off x="3855" y="1935"/>
                <a:ext cx="62" cy="63"/>
              </a:xfrm>
              <a:custGeom>
                <a:avLst/>
                <a:gdLst>
                  <a:gd name="T0" fmla="*/ 0 w 62"/>
                  <a:gd name="T1" fmla="*/ 63 h 63"/>
                  <a:gd name="T2" fmla="*/ 62 w 62"/>
                  <a:gd name="T3" fmla="*/ 31 h 63"/>
                  <a:gd name="T4" fmla="*/ 0 w 62"/>
                  <a:gd name="T5" fmla="*/ 0 h 63"/>
                  <a:gd name="T6" fmla="*/ 0 w 62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0" y="63"/>
                    </a:moveTo>
                    <a:lnTo>
                      <a:pt x="62" y="31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57" name="Freeform 13"/>
            <p:cNvSpPr>
              <a:spLocks/>
            </p:cNvSpPr>
            <p:nvPr/>
          </p:nvSpPr>
          <p:spPr bwMode="auto">
            <a:xfrm>
              <a:off x="679" y="2478"/>
              <a:ext cx="58" cy="61"/>
            </a:xfrm>
            <a:custGeom>
              <a:avLst/>
              <a:gdLst>
                <a:gd name="T0" fmla="*/ 0 w 64"/>
                <a:gd name="T1" fmla="*/ 35 h 75"/>
                <a:gd name="T2" fmla="*/ 64 w 64"/>
                <a:gd name="T3" fmla="*/ 75 h 75"/>
                <a:gd name="T4" fmla="*/ 59 w 64"/>
                <a:gd name="T5" fmla="*/ 0 h 75"/>
                <a:gd name="T6" fmla="*/ 0 w 64"/>
                <a:gd name="T7" fmla="*/ 3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5"/>
                <a:gd name="T14" fmla="*/ 64 w 64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5">
                  <a:moveTo>
                    <a:pt x="0" y="35"/>
                  </a:moveTo>
                  <a:lnTo>
                    <a:pt x="64" y="75"/>
                  </a:lnTo>
                  <a:lnTo>
                    <a:pt x="59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7B7B79"/>
            </a:solidFill>
            <a:ln w="3175">
              <a:solidFill>
                <a:srgbClr val="7B7B7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8" name="Freeform 116"/>
            <p:cNvSpPr>
              <a:spLocks/>
            </p:cNvSpPr>
            <p:nvPr/>
          </p:nvSpPr>
          <p:spPr bwMode="auto">
            <a:xfrm>
              <a:off x="204" y="2314"/>
              <a:ext cx="862" cy="1315"/>
            </a:xfrm>
            <a:custGeom>
              <a:avLst/>
              <a:gdLst>
                <a:gd name="T0" fmla="*/ 52 w 629"/>
                <a:gd name="T1" fmla="*/ 0 h 1067"/>
                <a:gd name="T2" fmla="*/ 42 w 629"/>
                <a:gd name="T3" fmla="*/ 2 h 1067"/>
                <a:gd name="T4" fmla="*/ 32 w 629"/>
                <a:gd name="T5" fmla="*/ 4 h 1067"/>
                <a:gd name="T6" fmla="*/ 23 w 629"/>
                <a:gd name="T7" fmla="*/ 10 h 1067"/>
                <a:gd name="T8" fmla="*/ 16 w 629"/>
                <a:gd name="T9" fmla="*/ 17 h 1067"/>
                <a:gd name="T10" fmla="*/ 9 w 629"/>
                <a:gd name="T11" fmla="*/ 26 h 1067"/>
                <a:gd name="T12" fmla="*/ 4 w 629"/>
                <a:gd name="T13" fmla="*/ 37 h 1067"/>
                <a:gd name="T14" fmla="*/ 1 w 629"/>
                <a:gd name="T15" fmla="*/ 47 h 1067"/>
                <a:gd name="T16" fmla="*/ 0 w 629"/>
                <a:gd name="T17" fmla="*/ 59 h 1067"/>
                <a:gd name="T18" fmla="*/ 0 w 629"/>
                <a:gd name="T19" fmla="*/ 1009 h 1067"/>
                <a:gd name="T20" fmla="*/ 1 w 629"/>
                <a:gd name="T21" fmla="*/ 1021 h 1067"/>
                <a:gd name="T22" fmla="*/ 4 w 629"/>
                <a:gd name="T23" fmla="*/ 1031 h 1067"/>
                <a:gd name="T24" fmla="*/ 9 w 629"/>
                <a:gd name="T25" fmla="*/ 1042 h 1067"/>
                <a:gd name="T26" fmla="*/ 16 w 629"/>
                <a:gd name="T27" fmla="*/ 1050 h 1067"/>
                <a:gd name="T28" fmla="*/ 23 w 629"/>
                <a:gd name="T29" fmla="*/ 1057 h 1067"/>
                <a:gd name="T30" fmla="*/ 32 w 629"/>
                <a:gd name="T31" fmla="*/ 1062 h 1067"/>
                <a:gd name="T32" fmla="*/ 42 w 629"/>
                <a:gd name="T33" fmla="*/ 1065 h 1067"/>
                <a:gd name="T34" fmla="*/ 52 w 629"/>
                <a:gd name="T35" fmla="*/ 1067 h 1067"/>
                <a:gd name="T36" fmla="*/ 576 w 629"/>
                <a:gd name="T37" fmla="*/ 1067 h 1067"/>
                <a:gd name="T38" fmla="*/ 587 w 629"/>
                <a:gd name="T39" fmla="*/ 1065 h 1067"/>
                <a:gd name="T40" fmla="*/ 596 w 629"/>
                <a:gd name="T41" fmla="*/ 1062 h 1067"/>
                <a:gd name="T42" fmla="*/ 606 w 629"/>
                <a:gd name="T43" fmla="*/ 1057 h 1067"/>
                <a:gd name="T44" fmla="*/ 614 w 629"/>
                <a:gd name="T45" fmla="*/ 1050 h 1067"/>
                <a:gd name="T46" fmla="*/ 619 w 629"/>
                <a:gd name="T47" fmla="*/ 1042 h 1067"/>
                <a:gd name="T48" fmla="*/ 625 w 629"/>
                <a:gd name="T49" fmla="*/ 1031 h 1067"/>
                <a:gd name="T50" fmla="*/ 627 w 629"/>
                <a:gd name="T51" fmla="*/ 1021 h 1067"/>
                <a:gd name="T52" fmla="*/ 629 w 629"/>
                <a:gd name="T53" fmla="*/ 1009 h 1067"/>
                <a:gd name="T54" fmla="*/ 629 w 629"/>
                <a:gd name="T55" fmla="*/ 59 h 1067"/>
                <a:gd name="T56" fmla="*/ 627 w 629"/>
                <a:gd name="T57" fmla="*/ 47 h 1067"/>
                <a:gd name="T58" fmla="*/ 625 w 629"/>
                <a:gd name="T59" fmla="*/ 37 h 1067"/>
                <a:gd name="T60" fmla="*/ 619 w 629"/>
                <a:gd name="T61" fmla="*/ 26 h 1067"/>
                <a:gd name="T62" fmla="*/ 614 w 629"/>
                <a:gd name="T63" fmla="*/ 17 h 1067"/>
                <a:gd name="T64" fmla="*/ 606 w 629"/>
                <a:gd name="T65" fmla="*/ 10 h 1067"/>
                <a:gd name="T66" fmla="*/ 596 w 629"/>
                <a:gd name="T67" fmla="*/ 4 h 1067"/>
                <a:gd name="T68" fmla="*/ 587 w 629"/>
                <a:gd name="T69" fmla="*/ 2 h 1067"/>
                <a:gd name="T70" fmla="*/ 576 w 629"/>
                <a:gd name="T71" fmla="*/ 0 h 1067"/>
                <a:gd name="T72" fmla="*/ 52 w 629"/>
                <a:gd name="T73" fmla="*/ 0 h 10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9"/>
                <a:gd name="T112" fmla="*/ 0 h 1067"/>
                <a:gd name="T113" fmla="*/ 629 w 629"/>
                <a:gd name="T114" fmla="*/ 1067 h 10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9" h="1067">
                  <a:moveTo>
                    <a:pt x="52" y="0"/>
                  </a:moveTo>
                  <a:lnTo>
                    <a:pt x="42" y="2"/>
                  </a:lnTo>
                  <a:lnTo>
                    <a:pt x="32" y="4"/>
                  </a:lnTo>
                  <a:lnTo>
                    <a:pt x="23" y="10"/>
                  </a:lnTo>
                  <a:lnTo>
                    <a:pt x="16" y="17"/>
                  </a:lnTo>
                  <a:lnTo>
                    <a:pt x="9" y="26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0" y="1009"/>
                  </a:lnTo>
                  <a:lnTo>
                    <a:pt x="1" y="1021"/>
                  </a:lnTo>
                  <a:lnTo>
                    <a:pt x="4" y="1031"/>
                  </a:lnTo>
                  <a:lnTo>
                    <a:pt x="9" y="1042"/>
                  </a:lnTo>
                  <a:lnTo>
                    <a:pt x="16" y="1050"/>
                  </a:lnTo>
                  <a:lnTo>
                    <a:pt x="23" y="1057"/>
                  </a:lnTo>
                  <a:lnTo>
                    <a:pt x="32" y="1062"/>
                  </a:lnTo>
                  <a:lnTo>
                    <a:pt x="42" y="1065"/>
                  </a:lnTo>
                  <a:lnTo>
                    <a:pt x="52" y="1067"/>
                  </a:lnTo>
                  <a:lnTo>
                    <a:pt x="576" y="1067"/>
                  </a:lnTo>
                  <a:lnTo>
                    <a:pt x="587" y="1065"/>
                  </a:lnTo>
                  <a:lnTo>
                    <a:pt x="596" y="1062"/>
                  </a:lnTo>
                  <a:lnTo>
                    <a:pt x="606" y="1057"/>
                  </a:lnTo>
                  <a:lnTo>
                    <a:pt x="614" y="1050"/>
                  </a:lnTo>
                  <a:lnTo>
                    <a:pt x="619" y="1042"/>
                  </a:lnTo>
                  <a:lnTo>
                    <a:pt x="625" y="1031"/>
                  </a:lnTo>
                  <a:lnTo>
                    <a:pt x="627" y="1021"/>
                  </a:lnTo>
                  <a:lnTo>
                    <a:pt x="629" y="1009"/>
                  </a:lnTo>
                  <a:lnTo>
                    <a:pt x="629" y="59"/>
                  </a:lnTo>
                  <a:lnTo>
                    <a:pt x="627" y="47"/>
                  </a:lnTo>
                  <a:lnTo>
                    <a:pt x="625" y="37"/>
                  </a:lnTo>
                  <a:lnTo>
                    <a:pt x="619" y="26"/>
                  </a:lnTo>
                  <a:lnTo>
                    <a:pt x="614" y="17"/>
                  </a:lnTo>
                  <a:lnTo>
                    <a:pt x="606" y="10"/>
                  </a:lnTo>
                  <a:lnTo>
                    <a:pt x="596" y="4"/>
                  </a:lnTo>
                  <a:lnTo>
                    <a:pt x="587" y="2"/>
                  </a:lnTo>
                  <a:lnTo>
                    <a:pt x="576" y="0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9" name="Rectangle 117"/>
            <p:cNvSpPr>
              <a:spLocks noChangeArrowheads="1"/>
            </p:cNvSpPr>
            <p:nvPr/>
          </p:nvSpPr>
          <p:spPr bwMode="auto">
            <a:xfrm>
              <a:off x="364" y="2336"/>
              <a:ext cx="545" cy="1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600">
                  <a:solidFill>
                    <a:schemeClr val="bg1"/>
                  </a:solidFill>
                  <a:latin typeface="Futura Hv" pitchFamily="34" charset="0"/>
                </a:rPr>
                <a:t>Inputs</a:t>
              </a:r>
            </a:p>
          </p:txBody>
        </p:sp>
        <p:sp>
          <p:nvSpPr>
            <p:cNvPr id="17460" name="Rectangle 118"/>
            <p:cNvSpPr>
              <a:spLocks noChangeArrowheads="1"/>
            </p:cNvSpPr>
            <p:nvPr/>
          </p:nvSpPr>
          <p:spPr bwMode="auto">
            <a:xfrm>
              <a:off x="218" y="2552"/>
              <a:ext cx="834" cy="306"/>
            </a:xfrm>
            <a:prstGeom prst="rect">
              <a:avLst/>
            </a:prstGeom>
            <a:solidFill>
              <a:srgbClr val="0098F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Information architecture</a:t>
              </a:r>
            </a:p>
          </p:txBody>
        </p:sp>
        <p:sp>
          <p:nvSpPr>
            <p:cNvPr id="17461" name="Rectangle 119"/>
            <p:cNvSpPr>
              <a:spLocks noChangeArrowheads="1"/>
            </p:cNvSpPr>
            <p:nvPr/>
          </p:nvSpPr>
          <p:spPr bwMode="auto">
            <a:xfrm>
              <a:off x="218" y="2903"/>
              <a:ext cx="848" cy="306"/>
            </a:xfrm>
            <a:prstGeom prst="rect">
              <a:avLst/>
            </a:prstGeom>
            <a:solidFill>
              <a:srgbClr val="0098F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Organisation architecture</a:t>
              </a:r>
            </a:p>
          </p:txBody>
        </p:sp>
        <p:sp>
          <p:nvSpPr>
            <p:cNvPr id="17462" name="Rectangle 120"/>
            <p:cNvSpPr>
              <a:spLocks noChangeArrowheads="1"/>
            </p:cNvSpPr>
            <p:nvPr/>
          </p:nvSpPr>
          <p:spPr bwMode="auto">
            <a:xfrm>
              <a:off x="218" y="3266"/>
              <a:ext cx="834" cy="306"/>
            </a:xfrm>
            <a:prstGeom prst="rect">
              <a:avLst/>
            </a:prstGeom>
            <a:solidFill>
              <a:srgbClr val="0098F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Technical architecture</a:t>
              </a:r>
              <a:r>
                <a:rPr lang="en-US" sz="900">
                  <a:latin typeface="Futura Bk" pitchFamily="34" charset="0"/>
                </a:rPr>
                <a:t> </a:t>
              </a:r>
            </a:p>
          </p:txBody>
        </p:sp>
        <p:grpSp>
          <p:nvGrpSpPr>
            <p:cNvPr id="17463" name="Group 169"/>
            <p:cNvGrpSpPr>
              <a:grpSpLocks/>
            </p:cNvGrpSpPr>
            <p:nvPr/>
          </p:nvGrpSpPr>
          <p:grpSpPr bwMode="auto">
            <a:xfrm>
              <a:off x="1754" y="2903"/>
              <a:ext cx="310" cy="62"/>
              <a:chOff x="3628" y="1935"/>
              <a:chExt cx="289" cy="63"/>
            </a:xfrm>
          </p:grpSpPr>
          <p:sp>
            <p:nvSpPr>
              <p:cNvPr id="17481" name="Line 170"/>
              <p:cNvSpPr>
                <a:spLocks noChangeShapeType="1"/>
              </p:cNvSpPr>
              <p:nvPr/>
            </p:nvSpPr>
            <p:spPr bwMode="auto">
              <a:xfrm>
                <a:off x="3628" y="1966"/>
                <a:ext cx="229" cy="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482" name="Freeform 171"/>
              <p:cNvSpPr>
                <a:spLocks/>
              </p:cNvSpPr>
              <p:nvPr/>
            </p:nvSpPr>
            <p:spPr bwMode="auto">
              <a:xfrm>
                <a:off x="3855" y="1935"/>
                <a:ext cx="62" cy="63"/>
              </a:xfrm>
              <a:custGeom>
                <a:avLst/>
                <a:gdLst>
                  <a:gd name="T0" fmla="*/ 0 w 62"/>
                  <a:gd name="T1" fmla="*/ 63 h 63"/>
                  <a:gd name="T2" fmla="*/ 62 w 62"/>
                  <a:gd name="T3" fmla="*/ 31 h 63"/>
                  <a:gd name="T4" fmla="*/ 0 w 62"/>
                  <a:gd name="T5" fmla="*/ 0 h 63"/>
                  <a:gd name="T6" fmla="*/ 0 w 62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0" y="63"/>
                    </a:moveTo>
                    <a:lnTo>
                      <a:pt x="62" y="31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64" name="Rectangle 149"/>
            <p:cNvSpPr>
              <a:spLocks noChangeArrowheads="1"/>
            </p:cNvSpPr>
            <p:nvPr/>
          </p:nvSpPr>
          <p:spPr bwMode="auto">
            <a:xfrm>
              <a:off x="1274" y="2677"/>
              <a:ext cx="589" cy="544"/>
            </a:xfrm>
            <a:prstGeom prst="rect">
              <a:avLst/>
            </a:prstGeom>
            <a:solidFill>
              <a:srgbClr val="0071B4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5" name="Rectangle 115"/>
            <p:cNvSpPr>
              <a:spLocks noChangeArrowheads="1"/>
            </p:cNvSpPr>
            <p:nvPr/>
          </p:nvSpPr>
          <p:spPr bwMode="auto">
            <a:xfrm>
              <a:off x="1247" y="2744"/>
              <a:ext cx="61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Futura Hv" pitchFamily="34" charset="0"/>
                </a:rPr>
                <a:t>Review current state</a:t>
              </a:r>
              <a:endParaRPr lang="en-US" sz="1500" i="1">
                <a:solidFill>
                  <a:schemeClr val="bg1"/>
                </a:solidFill>
                <a:latin typeface="Futura Hv" pitchFamily="34" charset="0"/>
              </a:endParaRPr>
            </a:p>
          </p:txBody>
        </p:sp>
        <p:grpSp>
          <p:nvGrpSpPr>
            <p:cNvPr id="17466" name="Group 172"/>
            <p:cNvGrpSpPr>
              <a:grpSpLocks/>
            </p:cNvGrpSpPr>
            <p:nvPr/>
          </p:nvGrpSpPr>
          <p:grpSpPr bwMode="auto">
            <a:xfrm>
              <a:off x="2925" y="2914"/>
              <a:ext cx="310" cy="62"/>
              <a:chOff x="3628" y="1935"/>
              <a:chExt cx="289" cy="63"/>
            </a:xfrm>
          </p:grpSpPr>
          <p:sp>
            <p:nvSpPr>
              <p:cNvPr id="17479" name="Line 173"/>
              <p:cNvSpPr>
                <a:spLocks noChangeShapeType="1"/>
              </p:cNvSpPr>
              <p:nvPr/>
            </p:nvSpPr>
            <p:spPr bwMode="auto">
              <a:xfrm>
                <a:off x="3628" y="1966"/>
                <a:ext cx="229" cy="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480" name="Freeform 174"/>
              <p:cNvSpPr>
                <a:spLocks/>
              </p:cNvSpPr>
              <p:nvPr/>
            </p:nvSpPr>
            <p:spPr bwMode="auto">
              <a:xfrm>
                <a:off x="3855" y="1935"/>
                <a:ext cx="62" cy="63"/>
              </a:xfrm>
              <a:custGeom>
                <a:avLst/>
                <a:gdLst>
                  <a:gd name="T0" fmla="*/ 0 w 62"/>
                  <a:gd name="T1" fmla="*/ 63 h 63"/>
                  <a:gd name="T2" fmla="*/ 62 w 62"/>
                  <a:gd name="T3" fmla="*/ 31 h 63"/>
                  <a:gd name="T4" fmla="*/ 0 w 62"/>
                  <a:gd name="T5" fmla="*/ 0 h 63"/>
                  <a:gd name="T6" fmla="*/ 0 w 62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3"/>
                  <a:gd name="T14" fmla="*/ 62 w 62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3">
                    <a:moveTo>
                      <a:pt x="0" y="63"/>
                    </a:moveTo>
                    <a:lnTo>
                      <a:pt x="62" y="31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99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67" name="Freeform 108"/>
            <p:cNvSpPr>
              <a:spLocks/>
            </p:cNvSpPr>
            <p:nvPr/>
          </p:nvSpPr>
          <p:spPr bwMode="auto">
            <a:xfrm>
              <a:off x="2096" y="2313"/>
              <a:ext cx="920" cy="1361"/>
            </a:xfrm>
            <a:custGeom>
              <a:avLst/>
              <a:gdLst>
                <a:gd name="T0" fmla="*/ 52 w 629"/>
                <a:gd name="T1" fmla="*/ 0 h 1067"/>
                <a:gd name="T2" fmla="*/ 42 w 629"/>
                <a:gd name="T3" fmla="*/ 2 h 1067"/>
                <a:gd name="T4" fmla="*/ 32 w 629"/>
                <a:gd name="T5" fmla="*/ 4 h 1067"/>
                <a:gd name="T6" fmla="*/ 23 w 629"/>
                <a:gd name="T7" fmla="*/ 10 h 1067"/>
                <a:gd name="T8" fmla="*/ 16 w 629"/>
                <a:gd name="T9" fmla="*/ 17 h 1067"/>
                <a:gd name="T10" fmla="*/ 9 w 629"/>
                <a:gd name="T11" fmla="*/ 26 h 1067"/>
                <a:gd name="T12" fmla="*/ 4 w 629"/>
                <a:gd name="T13" fmla="*/ 37 h 1067"/>
                <a:gd name="T14" fmla="*/ 1 w 629"/>
                <a:gd name="T15" fmla="*/ 47 h 1067"/>
                <a:gd name="T16" fmla="*/ 0 w 629"/>
                <a:gd name="T17" fmla="*/ 59 h 1067"/>
                <a:gd name="T18" fmla="*/ 0 w 629"/>
                <a:gd name="T19" fmla="*/ 1009 h 1067"/>
                <a:gd name="T20" fmla="*/ 1 w 629"/>
                <a:gd name="T21" fmla="*/ 1021 h 1067"/>
                <a:gd name="T22" fmla="*/ 4 w 629"/>
                <a:gd name="T23" fmla="*/ 1031 h 1067"/>
                <a:gd name="T24" fmla="*/ 9 w 629"/>
                <a:gd name="T25" fmla="*/ 1042 h 1067"/>
                <a:gd name="T26" fmla="*/ 16 w 629"/>
                <a:gd name="T27" fmla="*/ 1050 h 1067"/>
                <a:gd name="T28" fmla="*/ 23 w 629"/>
                <a:gd name="T29" fmla="*/ 1057 h 1067"/>
                <a:gd name="T30" fmla="*/ 32 w 629"/>
                <a:gd name="T31" fmla="*/ 1062 h 1067"/>
                <a:gd name="T32" fmla="*/ 42 w 629"/>
                <a:gd name="T33" fmla="*/ 1065 h 1067"/>
                <a:gd name="T34" fmla="*/ 52 w 629"/>
                <a:gd name="T35" fmla="*/ 1067 h 1067"/>
                <a:gd name="T36" fmla="*/ 576 w 629"/>
                <a:gd name="T37" fmla="*/ 1067 h 1067"/>
                <a:gd name="T38" fmla="*/ 587 w 629"/>
                <a:gd name="T39" fmla="*/ 1065 h 1067"/>
                <a:gd name="T40" fmla="*/ 596 w 629"/>
                <a:gd name="T41" fmla="*/ 1062 h 1067"/>
                <a:gd name="T42" fmla="*/ 606 w 629"/>
                <a:gd name="T43" fmla="*/ 1057 h 1067"/>
                <a:gd name="T44" fmla="*/ 614 w 629"/>
                <a:gd name="T45" fmla="*/ 1050 h 1067"/>
                <a:gd name="T46" fmla="*/ 619 w 629"/>
                <a:gd name="T47" fmla="*/ 1042 h 1067"/>
                <a:gd name="T48" fmla="*/ 625 w 629"/>
                <a:gd name="T49" fmla="*/ 1031 h 1067"/>
                <a:gd name="T50" fmla="*/ 627 w 629"/>
                <a:gd name="T51" fmla="*/ 1021 h 1067"/>
                <a:gd name="T52" fmla="*/ 629 w 629"/>
                <a:gd name="T53" fmla="*/ 1009 h 1067"/>
                <a:gd name="T54" fmla="*/ 629 w 629"/>
                <a:gd name="T55" fmla="*/ 59 h 1067"/>
                <a:gd name="T56" fmla="*/ 627 w 629"/>
                <a:gd name="T57" fmla="*/ 47 h 1067"/>
                <a:gd name="T58" fmla="*/ 625 w 629"/>
                <a:gd name="T59" fmla="*/ 37 h 1067"/>
                <a:gd name="T60" fmla="*/ 619 w 629"/>
                <a:gd name="T61" fmla="*/ 26 h 1067"/>
                <a:gd name="T62" fmla="*/ 614 w 629"/>
                <a:gd name="T63" fmla="*/ 17 h 1067"/>
                <a:gd name="T64" fmla="*/ 606 w 629"/>
                <a:gd name="T65" fmla="*/ 10 h 1067"/>
                <a:gd name="T66" fmla="*/ 596 w 629"/>
                <a:gd name="T67" fmla="*/ 4 h 1067"/>
                <a:gd name="T68" fmla="*/ 587 w 629"/>
                <a:gd name="T69" fmla="*/ 2 h 1067"/>
                <a:gd name="T70" fmla="*/ 576 w 629"/>
                <a:gd name="T71" fmla="*/ 0 h 1067"/>
                <a:gd name="T72" fmla="*/ 52 w 629"/>
                <a:gd name="T73" fmla="*/ 0 h 10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9"/>
                <a:gd name="T112" fmla="*/ 0 h 1067"/>
                <a:gd name="T113" fmla="*/ 629 w 629"/>
                <a:gd name="T114" fmla="*/ 1067 h 10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9" h="1067">
                  <a:moveTo>
                    <a:pt x="52" y="0"/>
                  </a:moveTo>
                  <a:lnTo>
                    <a:pt x="42" y="2"/>
                  </a:lnTo>
                  <a:lnTo>
                    <a:pt x="32" y="4"/>
                  </a:lnTo>
                  <a:lnTo>
                    <a:pt x="23" y="10"/>
                  </a:lnTo>
                  <a:lnTo>
                    <a:pt x="16" y="17"/>
                  </a:lnTo>
                  <a:lnTo>
                    <a:pt x="9" y="26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0" y="1009"/>
                  </a:lnTo>
                  <a:lnTo>
                    <a:pt x="1" y="1021"/>
                  </a:lnTo>
                  <a:lnTo>
                    <a:pt x="4" y="1031"/>
                  </a:lnTo>
                  <a:lnTo>
                    <a:pt x="9" y="1042"/>
                  </a:lnTo>
                  <a:lnTo>
                    <a:pt x="16" y="1050"/>
                  </a:lnTo>
                  <a:lnTo>
                    <a:pt x="23" y="1057"/>
                  </a:lnTo>
                  <a:lnTo>
                    <a:pt x="32" y="1062"/>
                  </a:lnTo>
                  <a:lnTo>
                    <a:pt x="42" y="1065"/>
                  </a:lnTo>
                  <a:lnTo>
                    <a:pt x="52" y="1067"/>
                  </a:lnTo>
                  <a:lnTo>
                    <a:pt x="576" y="1067"/>
                  </a:lnTo>
                  <a:lnTo>
                    <a:pt x="587" y="1065"/>
                  </a:lnTo>
                  <a:lnTo>
                    <a:pt x="596" y="1062"/>
                  </a:lnTo>
                  <a:lnTo>
                    <a:pt x="606" y="1057"/>
                  </a:lnTo>
                  <a:lnTo>
                    <a:pt x="614" y="1050"/>
                  </a:lnTo>
                  <a:lnTo>
                    <a:pt x="619" y="1042"/>
                  </a:lnTo>
                  <a:lnTo>
                    <a:pt x="625" y="1031"/>
                  </a:lnTo>
                  <a:lnTo>
                    <a:pt x="627" y="1021"/>
                  </a:lnTo>
                  <a:lnTo>
                    <a:pt x="629" y="1009"/>
                  </a:lnTo>
                  <a:lnTo>
                    <a:pt x="629" y="59"/>
                  </a:lnTo>
                  <a:lnTo>
                    <a:pt x="627" y="47"/>
                  </a:lnTo>
                  <a:lnTo>
                    <a:pt x="625" y="37"/>
                  </a:lnTo>
                  <a:lnTo>
                    <a:pt x="619" y="26"/>
                  </a:lnTo>
                  <a:lnTo>
                    <a:pt x="614" y="17"/>
                  </a:lnTo>
                  <a:lnTo>
                    <a:pt x="606" y="10"/>
                  </a:lnTo>
                  <a:lnTo>
                    <a:pt x="596" y="4"/>
                  </a:lnTo>
                  <a:lnTo>
                    <a:pt x="587" y="2"/>
                  </a:lnTo>
                  <a:lnTo>
                    <a:pt x="576" y="0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8" name="Rectangle 109"/>
            <p:cNvSpPr>
              <a:spLocks noChangeArrowheads="1"/>
            </p:cNvSpPr>
            <p:nvPr/>
          </p:nvSpPr>
          <p:spPr bwMode="auto">
            <a:xfrm>
              <a:off x="2274" y="2343"/>
              <a:ext cx="565" cy="1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600">
                  <a:solidFill>
                    <a:schemeClr val="bg1"/>
                  </a:solidFill>
                  <a:latin typeface="Futura Hv" pitchFamily="34" charset="0"/>
                </a:rPr>
                <a:t>Filters</a:t>
              </a:r>
            </a:p>
          </p:txBody>
        </p:sp>
        <p:sp>
          <p:nvSpPr>
            <p:cNvPr id="17469" name="Rectangle 110"/>
            <p:cNvSpPr>
              <a:spLocks noChangeArrowheads="1"/>
            </p:cNvSpPr>
            <p:nvPr/>
          </p:nvSpPr>
          <p:spPr bwMode="auto">
            <a:xfrm>
              <a:off x="2109" y="2543"/>
              <a:ext cx="892" cy="252"/>
            </a:xfrm>
            <a:prstGeom prst="rect">
              <a:avLst/>
            </a:prstGeom>
            <a:solidFill>
              <a:srgbClr val="0098F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Functional</a:t>
              </a:r>
              <a:br>
                <a:rPr lang="en-US" sz="1500">
                  <a:solidFill>
                    <a:schemeClr val="bg1"/>
                  </a:solidFill>
                  <a:latin typeface="Futura Bk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requirements</a:t>
              </a:r>
            </a:p>
          </p:txBody>
        </p:sp>
        <p:sp>
          <p:nvSpPr>
            <p:cNvPr id="17470" name="Rectangle 111"/>
            <p:cNvSpPr>
              <a:spLocks noChangeArrowheads="1"/>
            </p:cNvSpPr>
            <p:nvPr/>
          </p:nvSpPr>
          <p:spPr bwMode="auto">
            <a:xfrm>
              <a:off x="2109" y="2815"/>
              <a:ext cx="892" cy="251"/>
            </a:xfrm>
            <a:prstGeom prst="rect">
              <a:avLst/>
            </a:prstGeom>
            <a:solidFill>
              <a:srgbClr val="0098F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Best Practices</a:t>
              </a:r>
              <a:endParaRPr lang="en-US" sz="900">
                <a:solidFill>
                  <a:schemeClr val="bg1"/>
                </a:solidFill>
                <a:latin typeface="Futura Bk" pitchFamily="34" charset="0"/>
              </a:endParaRPr>
            </a:p>
          </p:txBody>
        </p:sp>
        <p:sp>
          <p:nvSpPr>
            <p:cNvPr id="17471" name="Rectangle 112"/>
            <p:cNvSpPr>
              <a:spLocks noChangeArrowheads="1"/>
            </p:cNvSpPr>
            <p:nvPr/>
          </p:nvSpPr>
          <p:spPr bwMode="auto">
            <a:xfrm>
              <a:off x="2109" y="3086"/>
              <a:ext cx="892" cy="251"/>
            </a:xfrm>
            <a:prstGeom prst="rect">
              <a:avLst/>
            </a:prstGeom>
            <a:solidFill>
              <a:srgbClr val="0098F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Relevant client</a:t>
              </a:r>
              <a:br>
                <a:rPr lang="en-US" sz="1500">
                  <a:solidFill>
                    <a:schemeClr val="bg1"/>
                  </a:solidFill>
                  <a:latin typeface="Futura Bk" pitchFamily="34" charset="0"/>
                </a:rPr>
              </a:b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experiences</a:t>
              </a:r>
            </a:p>
          </p:txBody>
        </p:sp>
        <p:sp>
          <p:nvSpPr>
            <p:cNvPr id="17472" name="Rectangle 113"/>
            <p:cNvSpPr>
              <a:spLocks noChangeArrowheads="1"/>
            </p:cNvSpPr>
            <p:nvPr/>
          </p:nvSpPr>
          <p:spPr bwMode="auto">
            <a:xfrm>
              <a:off x="2109" y="3357"/>
              <a:ext cx="892" cy="251"/>
            </a:xfrm>
            <a:prstGeom prst="rect">
              <a:avLst/>
            </a:prstGeom>
            <a:solidFill>
              <a:srgbClr val="0098F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10000"/>
                </a:spcAft>
              </a:pPr>
              <a:r>
                <a:rPr lang="en-US" sz="1500">
                  <a:solidFill>
                    <a:schemeClr val="bg1"/>
                  </a:solidFill>
                  <a:latin typeface="Futura Bk" pitchFamily="34" charset="0"/>
                </a:rPr>
                <a:t>Industry trends</a:t>
              </a: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sz="44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rPr>
              <a:t>Choosing an Appropriate BI Solution</a:t>
            </a:r>
            <a:endParaRPr kumimoji="0" lang="en-US" sz="44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1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1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rPr>
              <a:t>HP’s Master Plan for BI</a:t>
            </a:r>
          </a:p>
        </p:txBody>
      </p:sp>
      <p:graphicFrame>
        <p:nvGraphicFramePr>
          <p:cNvPr id="67588" name="Group 4"/>
          <p:cNvGraphicFramePr>
            <a:graphicFrameLocks noGrp="1"/>
          </p:cNvGraphicFramePr>
          <p:nvPr/>
        </p:nvGraphicFramePr>
        <p:xfrm>
          <a:off x="547688" y="1320800"/>
          <a:ext cx="8345487" cy="4556126"/>
        </p:xfrm>
        <a:graphic>
          <a:graphicData uri="http://schemas.openxmlformats.org/drawingml/2006/table">
            <a:tbl>
              <a:tblPr/>
              <a:tblGrid>
                <a:gridCol w="3309937"/>
                <a:gridCol w="5035550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  <a:t>Aligns IT with business needs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1B4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Formally aligns IT and business</a:t>
                      </a:r>
                    </a:p>
                    <a:p>
                      <a:pPr marL="3429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Documents current state, identifies improvements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1B4">
                        <a:alpha val="14902"/>
                      </a:srgbClr>
                    </a:solidFill>
                  </a:tcPr>
                </a:tc>
              </a:tr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  <a:t>Uses BI-specific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  <a:t>methodologies, experience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509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Follows BI-specific methodology</a:t>
                      </a:r>
                    </a:p>
                    <a:p>
                      <a:pPr marL="3429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Taps deep Business Intelligence knowledge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14902"/>
                      </a:schemeClr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  <a:t>Yields robust,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  <a:t>actionable deliverables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7B79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1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Provides interim deliverables</a:t>
                      </a:r>
                    </a:p>
                    <a:p>
                      <a:pPr marL="393700" marR="0" lvl="1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Delivers detailed project plans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7B79">
                        <a:alpha val="14902"/>
                      </a:srgbClr>
                    </a:solidFill>
                  </a:tcPr>
                </a:tc>
              </a:tr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  <a:t>Draws on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Hv" pitchFamily="34" charset="0"/>
                        </a:rPr>
                        <a:t>expertise, experience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6509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1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Taps experts focused on high-performing,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complex BI solutions </a:t>
                      </a:r>
                    </a:p>
                    <a:p>
                      <a:pPr marL="393700" marR="0" lvl="1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Draws expertise from hundreds of successful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BI implementations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14902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3975"/>
            <a:ext cx="8229600" cy="114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/>
              <a:t>Wrap-up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5" y="836613"/>
            <a:ext cx="8713788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Assess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your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organisations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BI Maturity– Go online and do the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survey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h30046.www3.hp.com/campaigns/2007/promo/1-3NKTV/index.php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>
              <a:spcBef>
                <a:spcPct val="20000"/>
              </a:spcBef>
            </a:pP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Taking a  strategic approach to BI will help your organization 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Define the business case for BI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Select the appropriate solution for your business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HP’s Master Planning Service can help</a:t>
            </a:r>
            <a:endParaRPr lang="en-US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How to Contact HP</a:t>
            </a:r>
            <a:endParaRPr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smtClean="0">
                <a:hlinkClick r:id="rId3"/>
              </a:rPr>
              <a:t>www.hp.co.nz/bi</a:t>
            </a:r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Grant Hunkin</a:t>
            </a:r>
          </a:p>
          <a:p>
            <a:pPr lvl="1" eaLnBrk="1" hangingPunct="1"/>
            <a:r>
              <a:rPr lang="en-NZ" smtClean="0"/>
              <a:t>Email: </a:t>
            </a:r>
            <a:r>
              <a:rPr lang="en-NZ" smtClean="0">
                <a:hlinkClick r:id="rId4"/>
              </a:rPr>
              <a:t>grant.hunkin@hp.com</a:t>
            </a:r>
            <a:endParaRPr lang="en-NZ" smtClean="0"/>
          </a:p>
          <a:p>
            <a:pPr lvl="1" eaLnBrk="1" hangingPunct="1"/>
            <a:r>
              <a:rPr lang="en-NZ" smtClean="0"/>
              <a:t>Cell: +64 29 289 9955</a:t>
            </a:r>
          </a:p>
          <a:p>
            <a:pPr lvl="1" eaLnBrk="1" hangingPunct="1"/>
            <a:endParaRPr lang="en-NZ" smtClean="0"/>
          </a:p>
          <a:p>
            <a:pPr eaLnBrk="1" hangingPunct="1"/>
            <a:r>
              <a:rPr lang="en-US" smtClean="0"/>
              <a:t>Come and talk to us on the HP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 smtClean="0"/>
              <a:t>Agenda</a:t>
            </a:r>
            <a:endParaRPr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50825" y="1495425"/>
            <a:ext cx="871378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HP’s Business Intelligence Maturity Model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How to approach a BI Project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Choosing and appropriate BI solution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Char char="•"/>
            </a:pPr>
            <a:endParaRPr lang="en-US" sz="28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87608BE6-9360-4E63-B7B9-5E3B1DC5CA24}" type="slidenum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3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7171" name="Date Placeholder 4"/>
          <p:cNvSpPr txBox="1">
            <a:spLocks noGrp="1"/>
          </p:cNvSpPr>
          <p:nvPr/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D4D3ADFB-76CA-4B11-8A01-A1D6469094D3}" type="datetime3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 December 2007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pic>
        <p:nvPicPr>
          <p:cNvPr id="7173" name="Picture 3" descr="HP BI Maturity Mdl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93763"/>
            <a:ext cx="87137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Rectangl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-100013"/>
            <a:ext cx="8577263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955F93DB-A1AF-47C7-A89F-85F0F531BB39}" type="slidenum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4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8195" name="Date Placeholder 4"/>
          <p:cNvSpPr txBox="1">
            <a:spLocks noGrp="1"/>
          </p:cNvSpPr>
          <p:nvPr/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E9184AFC-F298-4DC8-BD57-C144BD6FAE32}" type="datetime3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 December 2007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-242888"/>
            <a:ext cx="8686800" cy="1143001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NZ" smtClean="0"/>
              <a:t>The</a:t>
            </a:r>
            <a:r>
              <a:rPr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NZ" smtClean="0"/>
              <a:t>Three Dimensions of the Model</a:t>
            </a:r>
          </a:p>
        </p:txBody>
      </p:sp>
      <p:pic>
        <p:nvPicPr>
          <p:cNvPr id="8197" name="Picture 3" descr="HP BI Maturity Mdl_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981075"/>
            <a:ext cx="868838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F667B418-D833-4C5F-BE96-334ADFDE3AC1}" type="slidenum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9219" name="Date Placeholder 4"/>
          <p:cNvSpPr txBox="1">
            <a:spLocks noGrp="1"/>
          </p:cNvSpPr>
          <p:nvPr/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CA732289-FB3D-468A-8F15-2AA66B39F52A}" type="datetime3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 December 2007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14288"/>
            <a:ext cx="8229600" cy="922338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NZ" smtClean="0"/>
              <a:t>Stage</a:t>
            </a:r>
            <a:r>
              <a:rPr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NZ" smtClean="0"/>
              <a:t>1: Operation</a:t>
            </a:r>
          </a:p>
        </p:txBody>
      </p:sp>
      <p:pic>
        <p:nvPicPr>
          <p:cNvPr id="9221" name="Picture 3" descr="HP BI Maturity Mdl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87852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4878D6DF-70B9-4DAC-895E-7FF1D3D6E4C6}" type="slidenum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6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10243" name="Date Placeholder 4"/>
          <p:cNvSpPr txBox="1">
            <a:spLocks noGrp="1"/>
          </p:cNvSpPr>
          <p:nvPr/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8D84C85B-756C-46A5-9293-142CA96C59A3}" type="datetime3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 December 2007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4450"/>
            <a:ext cx="8229600" cy="850900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NZ" smtClean="0"/>
              <a:t>Stage 2: Improvement</a:t>
            </a:r>
          </a:p>
        </p:txBody>
      </p:sp>
      <p:pic>
        <p:nvPicPr>
          <p:cNvPr id="10245" name="Picture 3" descr="HP BI Maturity Mdl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981075"/>
            <a:ext cx="86868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C15693E5-3447-443B-B4EA-E42228AEC3BC}" type="slidenum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11267" name="Date Placeholder 4"/>
          <p:cNvSpPr txBox="1">
            <a:spLocks noGrp="1"/>
          </p:cNvSpPr>
          <p:nvPr/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220C59C2-B761-462D-937A-DAAE3AE261E5}" type="datetime3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 December 2007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-26988"/>
            <a:ext cx="8229600" cy="850901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NZ" smtClean="0"/>
              <a:t>Stage</a:t>
            </a:r>
            <a:r>
              <a:rPr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NZ" smtClean="0"/>
              <a:t>3: Alignment</a:t>
            </a:r>
          </a:p>
        </p:txBody>
      </p:sp>
      <p:pic>
        <p:nvPicPr>
          <p:cNvPr id="11269" name="Picture 3" descr="HP BI Maturity Mdl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8713787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724D106B-D46A-4384-A2CD-94628C2B00A9}" type="slidenum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8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12291" name="Date Placeholder 4"/>
          <p:cNvSpPr txBox="1">
            <a:spLocks noGrp="1"/>
          </p:cNvSpPr>
          <p:nvPr/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EF20103B-1726-4DF7-8511-12989758BAA8}" type="datetime3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 December 2007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5888"/>
            <a:ext cx="8229600" cy="777875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NZ" smtClean="0"/>
              <a:t>Stage</a:t>
            </a:r>
            <a:r>
              <a:rPr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NZ" smtClean="0"/>
              <a:t>4: Empowerment</a:t>
            </a:r>
          </a:p>
        </p:txBody>
      </p:sp>
      <p:pic>
        <p:nvPicPr>
          <p:cNvPr id="12293" name="Picture 3" descr="HP BI Maturity Mdl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8569325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DB966313-0984-46D6-B1B2-24377BF35FCD}" type="slidenum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9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13315" name="Date Placeholder 4"/>
          <p:cNvSpPr txBox="1">
            <a:spLocks noGrp="1"/>
          </p:cNvSpPr>
          <p:nvPr/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C3BC6AD4-355C-4C73-BD26-083F44E6E6F9}" type="datetime3">
              <a:rPr lang="en-US" sz="900">
                <a:solidFill>
                  <a:srgbClr val="848589"/>
                </a:solidFill>
                <a:latin typeface="Futura Bk" pitchFamily="34" charset="0"/>
              </a:rPr>
              <a:pPr eaLnBrk="0" hangingPunct="0"/>
              <a:t>5 December 2007</a:t>
            </a:fld>
            <a:endParaRPr lang="en-US" sz="900">
              <a:solidFill>
                <a:srgbClr val="848589"/>
              </a:solidFill>
              <a:latin typeface="Futura Bk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-242888"/>
            <a:ext cx="8229600" cy="1143001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NZ" smtClean="0"/>
              <a:t>Stage</a:t>
            </a:r>
            <a:r>
              <a:rPr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NZ" smtClean="0"/>
              <a:t>5: Excellence</a:t>
            </a:r>
          </a:p>
        </p:txBody>
      </p:sp>
      <p:pic>
        <p:nvPicPr>
          <p:cNvPr id="13317" name="Picture 3" descr="HP BI Maturity Mdl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79488"/>
            <a:ext cx="864076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BI_FINAL_template1_Aug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On-screen Show (4:3)</PresentationFormat>
  <Paragraphs>106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MS_BI_FINAL_template1_Aug07</vt:lpstr>
      <vt:lpstr>The Business Case for Business Intelligence</vt:lpstr>
      <vt:lpstr>Agenda</vt:lpstr>
      <vt:lpstr>Slide 3</vt:lpstr>
      <vt:lpstr>The Three Dimensions of the Model</vt:lpstr>
      <vt:lpstr>Stage 1: Operation</vt:lpstr>
      <vt:lpstr>Stage 2: Improvement</vt:lpstr>
      <vt:lpstr>Stage 3: Alignment</vt:lpstr>
      <vt:lpstr>Stage 4: Empowerment</vt:lpstr>
      <vt:lpstr>Stage 5: Excellence</vt:lpstr>
      <vt:lpstr>BI Maturity Model Online Survey</vt:lpstr>
      <vt:lpstr>Slide 11</vt:lpstr>
      <vt:lpstr>Slide 12</vt:lpstr>
      <vt:lpstr>Slide 13</vt:lpstr>
      <vt:lpstr>Wrap-up</vt:lpstr>
      <vt:lpstr>How to Contact HP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2007-12-05T03:41:49Z</dcterms:created>
  <dcterms:modified xsi:type="dcterms:W3CDTF">2007-12-05T03:41:58Z</dcterms:modified>
</cp:coreProperties>
</file>