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8" r:id="rId1"/>
  </p:sldMasterIdLst>
  <p:notesMasterIdLst>
    <p:notesMasterId r:id="rId14"/>
  </p:notesMasterIdLst>
  <p:handoutMasterIdLst>
    <p:handoutMasterId r:id="rId15"/>
  </p:handoutMasterIdLst>
  <p:sldIdLst>
    <p:sldId id="607" r:id="rId2"/>
    <p:sldId id="608" r:id="rId3"/>
    <p:sldId id="609" r:id="rId4"/>
    <p:sldId id="610" r:id="rId5"/>
    <p:sldId id="611" r:id="rId6"/>
    <p:sldId id="612" r:id="rId7"/>
    <p:sldId id="613" r:id="rId8"/>
    <p:sldId id="614" r:id="rId9"/>
    <p:sldId id="615" r:id="rId10"/>
    <p:sldId id="616" r:id="rId11"/>
    <p:sldId id="617" r:id="rId12"/>
    <p:sldId id="618" r:id="rId13"/>
  </p:sldIdLst>
  <p:sldSz cx="9144000" cy="6858000" type="screen4x3"/>
  <p:notesSz cx="6858000" cy="9180513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FFCC00"/>
      </a:buClr>
      <a:buChar char="•"/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FCC00"/>
      </a:buClr>
      <a:buChar char="•"/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FCC00"/>
      </a:buClr>
      <a:buChar char="•"/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FCC00"/>
      </a:buClr>
      <a:buChar char="•"/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FCC00"/>
      </a:buClr>
      <a:buChar char="•"/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EBF7FF"/>
    <a:srgbClr val="CCECFF"/>
    <a:srgbClr val="0000FF"/>
    <a:srgbClr val="FF0000"/>
    <a:srgbClr val="EF7D71"/>
    <a:srgbClr val="FFFF99"/>
    <a:srgbClr val="48486C"/>
    <a:srgbClr val="52527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0644" autoAdjust="0"/>
    <p:restoredTop sz="80629" autoAdjust="0"/>
  </p:normalViewPr>
  <p:slideViewPr>
    <p:cSldViewPr snapToGrid="0" snapToObjects="1">
      <p:cViewPr varScale="1">
        <p:scale>
          <a:sx n="63" d="100"/>
          <a:sy n="63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5715000" y="8610600"/>
            <a:ext cx="108585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2684" tIns="46342" rIns="92684" bIns="46342" anchor="b"/>
          <a:lstStyle/>
          <a:p>
            <a:pPr algn="r" defTabSz="927100" eaLnBrk="0" hangingPunct="0">
              <a:spcBef>
                <a:spcPct val="0"/>
              </a:spcBef>
              <a:buClrTx/>
              <a:buFontTx/>
              <a:buNone/>
            </a:pPr>
            <a:fld id="{9E545397-2821-4EDB-A577-6811A35CF1B0}" type="slidenum">
              <a:rPr lang="en-US" sz="1200" b="1">
                <a:effectLst/>
              </a:rPr>
              <a:pPr algn="r" defTabSz="927100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US" sz="1200" b="1">
              <a:effectLst/>
            </a:endParaRP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0" y="219075"/>
            <a:ext cx="6985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684" tIns="46342" rIns="92684" bIns="46342" anchor="ctr">
            <a:spAutoFit/>
          </a:bodyPr>
          <a:lstStyle/>
          <a:p>
            <a:pPr algn="ctr" defTabSz="927100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1400" b="1">
                <a:solidFill>
                  <a:schemeClr val="tx2"/>
                </a:solidFill>
                <a:effectLst/>
              </a:rPr>
              <a:t>http://www.microsoft.com/technet</a:t>
            </a:r>
            <a:endParaRPr lang="en-US" sz="4500" b="1">
              <a:effectLst/>
            </a:endParaRP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5461000" y="225425"/>
            <a:ext cx="1397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151" tIns="45075" rIns="90151" bIns="45075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effectLst/>
              </a:rPr>
              <a:t>TNTx-xx</a:t>
            </a:r>
            <a:endParaRPr lang="en-US" sz="3200" b="1">
              <a:solidFill>
                <a:schemeClr val="accent1"/>
              </a:solidFill>
              <a:effectLst/>
            </a:endParaRPr>
          </a:p>
        </p:txBody>
      </p:sp>
      <p:pic>
        <p:nvPicPr>
          <p:cNvPr id="26629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8721725"/>
            <a:ext cx="17272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19050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4319588" y="457200"/>
            <a:ext cx="2282825" cy="1914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7200" y="2538413"/>
            <a:ext cx="5981700" cy="600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971800" y="8721725"/>
            <a:ext cx="5207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fld id="{02C57D70-44B7-4A54-91C2-7C14408DD2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0" y="155575"/>
            <a:ext cx="6858000" cy="301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377" tIns="45689" rIns="91377" bIns="45689" anchor="ctr"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1400" b="1">
                <a:solidFill>
                  <a:schemeClr val="tx2"/>
                </a:solidFill>
                <a:effectLst/>
              </a:rPr>
              <a:t>http://www.microsoft.com/technet</a:t>
            </a:r>
            <a:endParaRPr lang="en-US" sz="4400" b="1">
              <a:effectLst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461000" y="136525"/>
            <a:ext cx="1397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151" tIns="45075" rIns="90151" bIns="45075">
            <a:spAutoFit/>
          </a:bodyPr>
          <a:lstStyle/>
          <a:p>
            <a:pPr defTabSz="901700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1600" b="1">
                <a:effectLst/>
              </a:rPr>
              <a:t>TNT1-122</a:t>
            </a:r>
            <a:endParaRPr lang="en-US" sz="3200" b="1">
              <a:effectLst/>
              <a:latin typeface="Times New Roman" pitchFamily="18" charset="0"/>
            </a:endParaRPr>
          </a:p>
        </p:txBody>
      </p:sp>
      <p:pic>
        <p:nvPicPr>
          <p:cNvPr id="15367" name="Picture 1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8721725"/>
            <a:ext cx="17272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19050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AD8E49-CCDD-49E0-A9BA-0B84E7C0FC93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Shape 4"/>
          <p:cNvSpPr txBox="1">
            <a:spLocks noGrp="1" noChangeArrowheads="1"/>
          </p:cNvSpPr>
          <p:nvPr/>
        </p:nvSpPr>
        <p:spPr bwMode="auto">
          <a:xfrm>
            <a:off x="3884613" y="8719894"/>
            <a:ext cx="2971800" cy="45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556BE7F3-F63F-43CF-9964-C4EC5BA0D675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15364" name="Rectangle 2048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84650" y="457200"/>
            <a:ext cx="2552700" cy="1914525"/>
          </a:xfrm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15365" name="Rectangle 32770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922" tIns="45959" rIns="91922" bIns="4595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Probably want to discuss how Antigen went through the SDL process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Discuss how Antigen products are not your typical Microsoft v1.0 products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4755D5-286B-4716-846B-0C7F1ACB55C9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z="10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C2D1C2-2F3D-4D33-B435-F4C07BAFDC8C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z="10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0EE620-8897-430A-B546-BE642A16B22D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84650" y="457200"/>
            <a:ext cx="2552700" cy="1914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90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E0DDD339-9300-4988-9FF3-31C86C72E0A6}" type="datetime8">
              <a:rPr lang="en-US" smtClean="0">
                <a:latin typeface="Arial" pitchFamily="34" charset="0"/>
                <a:ea typeface="MS PGothic" pitchFamily="34" charset="-128"/>
                <a:cs typeface="Arial" pitchFamily="34" charset="0"/>
              </a:rPr>
              <a:pPr/>
              <a:t>8/15/2007 1:14 AM</a:t>
            </a:fld>
            <a:endParaRPr lang="en-US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19894"/>
            <a:ext cx="2971800" cy="4590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  <a:ea typeface="MS PGothic" pitchFamily="34" charset="-128"/>
                <a:cs typeface="Arial" pitchFamily="34" charset="0"/>
              </a:rPr>
              <a:t>© 2003-2005 Microsoft Corporation. All rights reserved.</a:t>
            </a:r>
          </a:p>
          <a:p>
            <a:r>
              <a:rPr lang="en-US" smtClean="0">
                <a:latin typeface="Arial" pitchFamily="34" charset="0"/>
                <a:ea typeface="MS PGothic" pitchFamily="34" charset="-128"/>
                <a:cs typeface="Arial" pitchFamily="34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40305E-96BB-416B-A5D3-AE6B3797B4C1}" type="slidenum">
              <a:rPr lang="en-US" smtClean="0">
                <a:latin typeface="Arial" pitchFamily="34" charset="0"/>
                <a:ea typeface="MS PGothic" pitchFamily="34" charset="-128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0988" y="451057"/>
            <a:ext cx="3097212" cy="233338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E0216C-90C4-4AC3-A7FF-132AA4294B91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0988" y="451057"/>
            <a:ext cx="3097212" cy="233338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</a:rPr>
              <a:t>On July 1, 2006 you will receive standard Microsoft reseller margins through your distributor. At Worldwide Partner Conference, we will announce a new incentive program to provide our partners additional incentives that will exceed previous Sybari margins.  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8EA8B53-BAF6-4338-8C43-768F62886981}" type="slidenum">
              <a:rPr lang="en-US"/>
              <a:pPr/>
              <a:t>12</a:t>
            </a:fld>
            <a:endParaRPr lang="en-US"/>
          </a:p>
        </p:txBody>
      </p:sp>
      <p:sp>
        <p:nvSpPr>
          <p:cNvPr id="25602" name="Rectangle 209921"/>
          <p:cNvSpPr>
            <a:spLocks noRot="1" noChangeArrowheads="1" noTextEdit="1"/>
          </p:cNvSpPr>
          <p:nvPr>
            <p:ph type="sldImg"/>
          </p:nvPr>
        </p:nvSpPr>
        <p:spPr>
          <a:xfrm>
            <a:off x="4186238" y="457200"/>
            <a:ext cx="2551112" cy="1914525"/>
          </a:xfrm>
          <a:ln>
            <a:noFill/>
          </a:ln>
        </p:spPr>
      </p:sp>
      <p:sp>
        <p:nvSpPr>
          <p:cNvPr id="25603" name="Rectangle 496642"/>
          <p:cNvSpPr>
            <a:spLocks noGrp="1" noChangeArrowheads="1"/>
          </p:cNvSpPr>
          <p:nvPr>
            <p:ph type="body" idx="1"/>
          </p:nvPr>
        </p:nvSpPr>
        <p:spPr>
          <a:xfrm>
            <a:off x="177800" y="2536825"/>
            <a:ext cx="6424613" cy="6010275"/>
          </a:xfrm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1588" y="6480175"/>
            <a:ext cx="9142412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latin typeface="Arial" charset="0"/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0" y="6854825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latin typeface="Arial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-4763" y="6391275"/>
            <a:ext cx="9148763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latin typeface="Arial" charset="0"/>
            </a:endParaRPr>
          </a:p>
        </p:txBody>
      </p:sp>
      <p:pic>
        <p:nvPicPr>
          <p:cNvPr id="7" name="Rectangl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2025" y="6616700"/>
            <a:ext cx="155416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884363"/>
            <a:ext cx="8180388" cy="1336675"/>
          </a:xfrm>
        </p:spPr>
        <p:txBody>
          <a:bodyPr anchor="ctr"/>
          <a:lstStyle>
            <a:lvl1pPr>
              <a:defRPr sz="4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350" y="3962400"/>
            <a:ext cx="6400800" cy="1752600"/>
          </a:xfrm>
        </p:spPr>
        <p:txBody>
          <a:bodyPr/>
          <a:lstStyle>
            <a:lvl1pPr marL="0" indent="0"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109538" y="1581150"/>
            <a:ext cx="4302125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64063" y="1581150"/>
            <a:ext cx="4302125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538" y="1581150"/>
            <a:ext cx="875665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763907" name="Line 3"/>
          <p:cNvSpPr>
            <a:spLocks noChangeShapeType="1"/>
          </p:cNvSpPr>
          <p:nvPr/>
        </p:nvSpPr>
        <p:spPr bwMode="auto">
          <a:xfrm>
            <a:off x="0" y="6854825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latin typeface="Arial" charset="0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-4763" y="6372225"/>
            <a:ext cx="9148763" cy="400050"/>
            <a:chOff x="-3" y="4014"/>
            <a:chExt cx="5763" cy="252"/>
          </a:xfrm>
        </p:grpSpPr>
        <p:sp>
          <p:nvSpPr>
            <p:cNvPr id="763909" name="Line 5"/>
            <p:cNvSpPr>
              <a:spLocks noChangeShapeType="1"/>
            </p:cNvSpPr>
            <p:nvPr/>
          </p:nvSpPr>
          <p:spPr bwMode="auto">
            <a:xfrm>
              <a:off x="1" y="4082"/>
              <a:ext cx="575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kern="0">
                <a:latin typeface="Arial" charset="0"/>
              </a:endParaRPr>
            </a:p>
          </p:txBody>
        </p:sp>
        <p:sp>
          <p:nvSpPr>
            <p:cNvPr id="763910" name="Line 6"/>
            <p:cNvSpPr>
              <a:spLocks noChangeShapeType="1"/>
            </p:cNvSpPr>
            <p:nvPr/>
          </p:nvSpPr>
          <p:spPr bwMode="auto">
            <a:xfrm>
              <a:off x="-3" y="4014"/>
              <a:ext cx="5763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kern="0">
                <a:latin typeface="Arial" charset="0"/>
              </a:endParaRPr>
            </a:p>
          </p:txBody>
        </p:sp>
        <p:pic>
          <p:nvPicPr>
            <p:cNvPr id="1032" name="Picture 7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606" y="4168"/>
              <a:ext cx="97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639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7000" y="127000"/>
            <a:ext cx="90170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89" r:id="rId2"/>
    <p:sldLayoutId id="2147483688" r:id="rId3"/>
    <p:sldLayoutId id="2147483687" r:id="rId4"/>
    <p:sldLayoutId id="2147483686" r:id="rId5"/>
    <p:sldLayoutId id="2147483685" r:id="rId6"/>
    <p:sldLayoutId id="2147483684" r:id="rId7"/>
    <p:sldLayoutId id="2147483683" r:id="rId8"/>
    <p:sldLayoutId id="2147483682" r:id="rId9"/>
    <p:sldLayoutId id="2147483681" r:id="rId10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hyperlink" Target="http://forums.microsoft.com/Technet-BR/default.aspx?SiteID=29CH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crosoft.com/brasil/technet/eventos/default.mspx" TargetMode="External"/><Relationship Id="rId5" Type="http://schemas.openxmlformats.org/officeDocument/2006/relationships/image" Target="../media/image25.png"/><Relationship Id="rId10" Type="http://schemas.openxmlformats.org/officeDocument/2006/relationships/image" Target="../media/image28.wmf"/><Relationship Id="rId4" Type="http://schemas.openxmlformats.org/officeDocument/2006/relationships/hyperlink" Target="http://www.microsoft.com/brasil/technet/VirtualLab/default.mspx" TargetMode="External"/><Relationship Id="rId9" Type="http://schemas.openxmlformats.org/officeDocument/2006/relationships/hyperlink" Target="http://www.microsoft.com/brasil/techne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 smtClean="0"/>
              <a:t>Microsoft Forefront </a:t>
            </a:r>
            <a:br>
              <a:rPr lang="en-US" sz="3200" dirty="0" smtClean="0"/>
            </a:br>
            <a:r>
              <a:rPr lang="en-US" sz="3200" dirty="0" err="1" smtClean="0"/>
              <a:t>Visão</a:t>
            </a:r>
            <a:r>
              <a:rPr lang="en-US" sz="3200" dirty="0" smtClean="0"/>
              <a:t> </a:t>
            </a:r>
            <a:r>
              <a:rPr lang="en-US" sz="3200" dirty="0" err="1" smtClean="0"/>
              <a:t>Geral</a:t>
            </a:r>
            <a:r>
              <a:rPr lang="en-US" sz="3200" dirty="0" smtClean="0"/>
              <a:t> e </a:t>
            </a:r>
            <a:r>
              <a:rPr lang="en-US" sz="3200" dirty="0" err="1" smtClean="0"/>
              <a:t>Técnica</a:t>
            </a:r>
            <a:r>
              <a:rPr lang="en-US" sz="3200" dirty="0" smtClean="0"/>
              <a:t> do Forefront Security </a:t>
            </a:r>
            <a:br>
              <a:rPr lang="en-US" sz="3200" dirty="0" smtClean="0"/>
            </a:br>
            <a:r>
              <a:rPr lang="en-US" sz="3200" dirty="0" smtClean="0"/>
              <a:t>for </a:t>
            </a:r>
            <a:r>
              <a:rPr lang="en-US" sz="3200" dirty="0" smtClean="0"/>
              <a:t>Exchange </a:t>
            </a:r>
            <a:r>
              <a:rPr lang="en-US" sz="3200" dirty="0" smtClean="0"/>
              <a:t>Server</a:t>
            </a:r>
            <a:endParaRPr lang="en-US" sz="3200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 eaLnBrk="1" hangingPunct="1"/>
            <a:r>
              <a:rPr lang="en-US" b="1" dirty="0" smtClean="0">
                <a:effectLst/>
              </a:rPr>
              <a:t>Ricardo </a:t>
            </a:r>
            <a:r>
              <a:rPr lang="en-US" b="1" dirty="0" err="1" smtClean="0">
                <a:effectLst/>
              </a:rPr>
              <a:t>Frois</a:t>
            </a:r>
            <a:endParaRPr lang="en-US" b="1" dirty="0" smtClean="0">
              <a:effectLst/>
            </a:endParaRPr>
          </a:p>
          <a:p>
            <a:pPr marL="63500" eaLnBrk="1" hangingPunct="1"/>
            <a:r>
              <a:rPr lang="en-US" b="1" dirty="0" smtClean="0">
                <a:effectLst/>
              </a:rPr>
              <a:t>Security Specialist</a:t>
            </a:r>
          </a:p>
          <a:p>
            <a:pPr marL="63500" eaLnBrk="1" hangingPunct="1"/>
            <a:r>
              <a:rPr lang="en-US" b="1" dirty="0" smtClean="0">
                <a:effectLst/>
              </a:rPr>
              <a:t>Microsoft - </a:t>
            </a:r>
            <a:r>
              <a:rPr lang="en-US" b="1" dirty="0" err="1" smtClean="0">
                <a:effectLst/>
              </a:rPr>
              <a:t>Brasil</a:t>
            </a:r>
            <a:endParaRPr lang="en-US" b="1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93113" cy="4762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/>
              <a:t>Recursos</a:t>
            </a:r>
            <a:endParaRPr lang="en-U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31863"/>
            <a:ext cx="8388350" cy="5567362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2400" smtClean="0">
                <a:solidFill>
                  <a:schemeClr val="folHlink"/>
                </a:solidFill>
              </a:rPr>
              <a:t>www.microsoft.com/brasil/forefront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2000" smtClean="0"/>
              <a:t>Data Sheets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2000" smtClean="0"/>
              <a:t>White Papers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2000" smtClean="0"/>
              <a:t>Case Studies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2000" smtClean="0"/>
              <a:t>Flash Demos 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2000" smtClean="0"/>
              <a:t>Product Overviews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2000" smtClean="0"/>
              <a:t>Presentations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2000" smtClean="0"/>
              <a:t>Pricing &amp; Licensing Guide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2000" smtClean="0"/>
              <a:t>Evaluation Guides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.microsoft.com/brasil/TechNet/images/banner-forum-horizontal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5719" y="1771650"/>
            <a:ext cx="16589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http://img.microsoft.com/brasil/TechNet/images/virtuallabs-banner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816225"/>
            <a:ext cx="21431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428624" y="3786188"/>
            <a:ext cx="57892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400" b="1" dirty="0"/>
              <a:t>http://www.microsoft.com/brasil/technet/VirtualLab/default.mspx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215640" y="4929188"/>
            <a:ext cx="57140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400" b="1" dirty="0"/>
              <a:t>http://www.microsoft.com/brasil/technet/eventos/default.mspx</a:t>
            </a:r>
          </a:p>
        </p:txBody>
      </p:sp>
      <p:pic>
        <p:nvPicPr>
          <p:cNvPr id="13318" name="Picture 5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8" y="4214813"/>
            <a:ext cx="210978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4214813" y="2428875"/>
            <a:ext cx="5143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http://forums.microsoft.com/Technet-BR/default.aspx</a:t>
            </a:r>
          </a:p>
        </p:txBody>
      </p:sp>
      <p:pic>
        <p:nvPicPr>
          <p:cNvPr id="1332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" y="5143500"/>
            <a:ext cx="17859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Rectangle 11"/>
          <p:cNvSpPr>
            <a:spLocks noChangeArrowheads="1"/>
          </p:cNvSpPr>
          <p:nvPr/>
        </p:nvSpPr>
        <p:spPr bwMode="auto">
          <a:xfrm>
            <a:off x="500063" y="6000750"/>
            <a:ext cx="5967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400" b="1" dirty="0"/>
              <a:t>http://www.microsoft.com/brasil/technet/Assinatura/Default.mspx</a:t>
            </a:r>
          </a:p>
        </p:txBody>
      </p:sp>
      <p:pic>
        <p:nvPicPr>
          <p:cNvPr id="13322" name="Picture 12" descr="TechNet_rgb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" y="1143000"/>
            <a:ext cx="334803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Recursos TechNet</a:t>
            </a:r>
            <a:endParaRPr lang="pt-BR" sz="3600" smtClean="0"/>
          </a:p>
        </p:txBody>
      </p:sp>
      <p:sp>
        <p:nvSpPr>
          <p:cNvPr id="13324" name="Rectangle 14"/>
          <p:cNvSpPr>
            <a:spLocks noChangeArrowheads="1"/>
          </p:cNvSpPr>
          <p:nvPr/>
        </p:nvSpPr>
        <p:spPr bwMode="auto">
          <a:xfrm>
            <a:off x="500063" y="1571625"/>
            <a:ext cx="5143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http://www.microsoft.com/brasil/technet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6738" y="1941513"/>
            <a:ext cx="8653462" cy="4103687"/>
            <a:chOff x="227" y="1355"/>
            <a:chExt cx="5451" cy="2585"/>
          </a:xfrm>
        </p:grpSpPr>
        <p:sp>
          <p:nvSpPr>
            <p:cNvPr id="112642" name="TextBox 112641"/>
            <p:cNvSpPr txBox="1">
              <a:spLocks noChangeArrowheads="1"/>
            </p:cNvSpPr>
            <p:nvPr/>
          </p:nvSpPr>
          <p:spPr bwMode="auto">
            <a:xfrm>
              <a:off x="227" y="3719"/>
              <a:ext cx="513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pt-BR" sz="900"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© 2006 Microsoft Corporation. Todos os direitos reservados.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t-BR" sz="800"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O propósito desta apresentação é apenas informativa. Microsoft não faz nenhuma garantia expressa ou implícita nesta apresentação.</a:t>
              </a: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720" y="1355"/>
              <a:ext cx="4958" cy="1007"/>
              <a:chOff x="720" y="1355"/>
              <a:chExt cx="4958" cy="1007"/>
            </a:xfrm>
          </p:grpSpPr>
          <p:sp>
            <p:nvSpPr>
              <p:cNvPr id="112644" name="Rectangle 112643"/>
              <p:cNvSpPr>
                <a:spLocks noChangeArrowheads="1"/>
              </p:cNvSpPr>
              <p:nvPr/>
            </p:nvSpPr>
            <p:spPr bwMode="auto">
              <a:xfrm>
                <a:off x="720" y="1728"/>
                <a:ext cx="4958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sz="32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</a:rPr>
                  <a:t/>
                </a:r>
                <a:br>
                  <a:rPr lang="pt-BR" sz="32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</a:rPr>
                </a:br>
                <a:r>
                  <a:rPr lang="pt-BR" sz="28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</a:rPr>
                  <a:t>	</a:t>
                </a:r>
                <a:r>
                  <a:rPr lang="pt-BR" sz="2800" i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icrosoft Sans Serif" pitchFamily="34" charset="0"/>
                  </a:rPr>
                  <a:t>Seu potencial. Nossa inspiração.</a:t>
                </a:r>
                <a:r>
                  <a:rPr lang="pt-BR" sz="1000" baseline="100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icrosoft Sans Serif" pitchFamily="34" charset="0"/>
                  </a:rPr>
                  <a:t>MR</a:t>
                </a:r>
              </a:p>
            </p:txBody>
          </p:sp>
          <p:pic>
            <p:nvPicPr>
              <p:cNvPr id="14341" name="Rectangle 11264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black">
              <a:xfrm>
                <a:off x="720" y="1355"/>
                <a:ext cx="3540" cy="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Visão Geral  do Forefront Security for Exchange Server </a:t>
            </a:r>
          </a:p>
          <a:p>
            <a:pPr eaLnBrk="1" hangingPunct="1"/>
            <a:r>
              <a:rPr lang="en-US" smtClean="0"/>
              <a:t>Proteger o Exchange Server contra vírus</a:t>
            </a:r>
          </a:p>
          <a:p>
            <a:pPr eaLnBrk="1" hangingPunct="1"/>
            <a:r>
              <a:rPr lang="en-US" smtClean="0"/>
              <a:t>Bloquear anexos em mensagens</a:t>
            </a:r>
          </a:p>
          <a:p>
            <a:pPr eaLnBrk="1" hangingPunct="1"/>
            <a:r>
              <a:rPr lang="en-US" smtClean="0"/>
              <a:t>Bloqueio através de Keywords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34200" y="6572250"/>
            <a:ext cx="2133600" cy="209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11A4590-2E2F-4509-8196-F15287A6EE0E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912225" cy="1555750"/>
            <a:chOff x="0" y="1425"/>
            <a:chExt cx="5760" cy="674"/>
          </a:xfrm>
        </p:grpSpPr>
        <p:sp>
          <p:nvSpPr>
            <p:cNvPr id="108547" name="Rectangle 3"/>
            <p:cNvSpPr>
              <a:spLocks noChangeArrowheads="1"/>
            </p:cNvSpPr>
            <p:nvPr/>
          </p:nvSpPr>
          <p:spPr bwMode="auto">
            <a:xfrm>
              <a:off x="58" y="1464"/>
              <a:ext cx="5702" cy="591"/>
            </a:xfrm>
            <a:prstGeom prst="rect">
              <a:avLst/>
            </a:prstGeom>
            <a:gradFill rotWithShape="0">
              <a:gsLst>
                <a:gs pos="0">
                  <a:srgbClr val="3366FF">
                    <a:alpha val="0"/>
                  </a:srgbClr>
                </a:gs>
                <a:gs pos="50000">
                  <a:srgbClr val="3366FF">
                    <a:gamma/>
                    <a:shade val="56078"/>
                    <a:invGamma/>
                    <a:alpha val="59000"/>
                  </a:srgbClr>
                </a:gs>
                <a:gs pos="100000">
                  <a:srgbClr val="3366FF">
                    <a:alpha val="0"/>
                  </a:srgbClr>
                </a:gs>
              </a:gsLst>
              <a:lin ang="0" scaled="1"/>
            </a:gra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pic>
          <p:nvPicPr>
            <p:cNvPr id="5141" name="Picture 4" descr="Metallic edge Clear Bars 2 faded edg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425"/>
              <a:ext cx="5760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8549" name="Rectangle 4099"/>
          <p:cNvSpPr>
            <a:spLocks noChangeArrowheads="1"/>
          </p:cNvSpPr>
          <p:nvPr/>
        </p:nvSpPr>
        <p:spPr bwMode="auto">
          <a:xfrm>
            <a:off x="350838" y="1508125"/>
            <a:ext cx="8439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As soluções Forefront para servidores ajudam as empresas a proteger sua infra estrutura de mensageria e colaboração contra vírus, worms, spam e outras formas de conteúdo indesejado</a:t>
            </a:r>
          </a:p>
        </p:txBody>
      </p:sp>
      <p:pic>
        <p:nvPicPr>
          <p:cNvPr id="5125" name="Rectangle 41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4813" y="2620963"/>
            <a:ext cx="746918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4113"/>
          <p:cNvSpPr>
            <a:spLocks noChangeArrowheads="1"/>
          </p:cNvSpPr>
          <p:nvPr/>
        </p:nvSpPr>
        <p:spPr bwMode="auto">
          <a:xfrm>
            <a:off x="2667000" y="2743200"/>
            <a:ext cx="62865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6538" indent="-236538" eaLnBrk="0" hangingPunct="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75000"/>
              <a:buFont typeface="Wingdings 2" pitchFamily="18" charset="2"/>
              <a:buNone/>
            </a:pPr>
            <a:r>
              <a:rPr lang="en-US" sz="1600"/>
              <a:t>	</a:t>
            </a:r>
            <a:r>
              <a:rPr lang="en-US" sz="2000"/>
              <a:t>Multiplos engines de antivirus em multiplas camadas da infra estrutura corporativa para prover o máximo de proteção contra ameaças no ambiente de mensageria e colaboração</a:t>
            </a:r>
          </a:p>
        </p:txBody>
      </p:sp>
      <p:pic>
        <p:nvPicPr>
          <p:cNvPr id="5127" name="Rectangle 41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5913" y="2581275"/>
            <a:ext cx="26574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3" name="TextBox 184332"/>
          <p:cNvSpPr txBox="1">
            <a:spLocks noChangeArrowheads="1"/>
          </p:cNvSpPr>
          <p:nvPr/>
        </p:nvSpPr>
        <p:spPr bwMode="auto">
          <a:xfrm>
            <a:off x="727075" y="2930525"/>
            <a:ext cx="1957388" cy="7143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Proteção avançada</a:t>
            </a: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129" name="Rectangle 41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4813" y="3965575"/>
            <a:ext cx="746918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Rectangle 41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3050" y="3962400"/>
            <a:ext cx="26733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6" name="TextBox 184335"/>
          <p:cNvSpPr txBox="1">
            <a:spLocks noChangeArrowheads="1"/>
          </p:cNvSpPr>
          <p:nvPr/>
        </p:nvSpPr>
        <p:spPr bwMode="auto">
          <a:xfrm>
            <a:off x="684213" y="4394200"/>
            <a:ext cx="1957387" cy="6032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Disponibilidade e Controle</a:t>
            </a:r>
            <a:endParaRPr lang="en-US" sz="1600">
              <a:latin typeface="Arial" charset="0"/>
              <a:cs typeface="Arial" charset="0"/>
            </a:endParaRPr>
          </a:p>
        </p:txBody>
      </p:sp>
      <p:sp>
        <p:nvSpPr>
          <p:cNvPr id="5132" name="Rectangle 4111"/>
          <p:cNvSpPr>
            <a:spLocks noChangeArrowheads="1"/>
          </p:cNvSpPr>
          <p:nvPr/>
        </p:nvSpPr>
        <p:spPr bwMode="auto">
          <a:xfrm>
            <a:off x="2714625" y="4114800"/>
            <a:ext cx="615315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6538" indent="-236538" eaLnBrk="0" hangingPunct="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75000"/>
              <a:buFont typeface="Wingdings 2" pitchFamily="18" charset="2"/>
              <a:buNone/>
            </a:pPr>
            <a:r>
              <a:rPr lang="en-US" sz="1600"/>
              <a:t>	</a:t>
            </a:r>
            <a:r>
              <a:rPr lang="en-US" sz="2000"/>
              <a:t>Integração ampla com Microsoft Exchange, Windows-based SMTP, SharePoint e Live Communications Servers maximiza a disponibilidade e controle</a:t>
            </a:r>
          </a:p>
        </p:txBody>
      </p:sp>
      <p:pic>
        <p:nvPicPr>
          <p:cNvPr id="5133" name="Rectangle 41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4813" y="5351463"/>
            <a:ext cx="746918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Rectangle 410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7338" y="5378450"/>
            <a:ext cx="26733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7" name="TextBox 184336"/>
          <p:cNvSpPr txBox="1">
            <a:spLocks noChangeArrowheads="1"/>
          </p:cNvSpPr>
          <p:nvPr/>
        </p:nvSpPr>
        <p:spPr bwMode="auto">
          <a:xfrm>
            <a:off x="698500" y="5729288"/>
            <a:ext cx="1957388" cy="7143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Segurança de conteúdo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136" name="Rectangle 4107"/>
          <p:cNvSpPr>
            <a:spLocks noChangeArrowheads="1"/>
          </p:cNvSpPr>
          <p:nvPr/>
        </p:nvSpPr>
        <p:spPr bwMode="auto">
          <a:xfrm>
            <a:off x="2752725" y="5608638"/>
            <a:ext cx="615315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6538" indent="-236538" eaLnBrk="0" hangingPunct="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75000"/>
              <a:buFont typeface="Wingdings 2" pitchFamily="18" charset="2"/>
              <a:buNone/>
            </a:pPr>
            <a:r>
              <a:rPr lang="en-US" sz="1600"/>
              <a:t>	</a:t>
            </a:r>
            <a:r>
              <a:rPr lang="en-US" sz="2000"/>
              <a:t>Permite que empresas eliminem conteúdo impróprio e arquivos perigosos atachados</a:t>
            </a:r>
            <a:br>
              <a:rPr lang="en-US" sz="2000"/>
            </a:br>
            <a:r>
              <a:rPr lang="en-US" sz="2000"/>
              <a:t>nas comunicações internas ou externas</a:t>
            </a:r>
          </a:p>
        </p:txBody>
      </p:sp>
      <p:pic>
        <p:nvPicPr>
          <p:cNvPr id="5137" name="Picture 22" descr="exchange-server"/>
          <p:cNvPicPr>
            <a:picLocks noChangeAspect="1" noChangeArrowheads="1"/>
          </p:cNvPicPr>
          <p:nvPr/>
        </p:nvPicPr>
        <p:blipFill>
          <a:blip r:embed="rId8"/>
          <a:srcRect t="-2214" r="27649" b="-19188"/>
          <a:stretch>
            <a:fillRect/>
          </a:stretch>
        </p:blipFill>
        <p:spPr bwMode="auto">
          <a:xfrm>
            <a:off x="2547938" y="214313"/>
            <a:ext cx="42386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34200" y="6572250"/>
            <a:ext cx="2133600" cy="209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792E85C-B949-42AF-B818-B8E00FE75490}" type="slidenum">
              <a:rPr lang="en-US"/>
              <a:pPr/>
              <a:t>4</a:t>
            </a:fld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88350" cy="5943600"/>
          </a:xfrm>
        </p:spPr>
        <p:txBody>
          <a:bodyPr/>
          <a:lstStyle/>
          <a:p>
            <a:pPr marL="1030288" lvl="1" indent="-457200"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sz="1200" smtClean="0"/>
          </a:p>
          <a:p>
            <a:pPr marL="571500" indent="-571500" eaLnBrk="1" hangingPunct="1">
              <a:lnSpc>
                <a:spcPct val="80000"/>
              </a:lnSpc>
              <a:spcBef>
                <a:spcPct val="85000"/>
              </a:spcBef>
            </a:pPr>
            <a:r>
              <a:rPr lang="en-US" sz="2000" smtClean="0"/>
              <a:t>Integração com a infra estrutura de gerenciamento</a:t>
            </a:r>
          </a:p>
          <a:p>
            <a:pPr marL="1030288" lvl="1" indent="-457200" eaLnBrk="1" hangingPunct="1">
              <a:lnSpc>
                <a:spcPct val="80000"/>
              </a:lnSpc>
            </a:pPr>
            <a:r>
              <a:rPr lang="en-US" sz="1800" smtClean="0"/>
              <a:t>Monitoração de disponibilidade e performance</a:t>
            </a:r>
          </a:p>
          <a:p>
            <a:pPr marL="1030288" lvl="1" indent="-457200" eaLnBrk="1" hangingPunct="1">
              <a:lnSpc>
                <a:spcPct val="80000"/>
              </a:lnSpc>
            </a:pPr>
            <a:r>
              <a:rPr lang="en-US" sz="1800" smtClean="0"/>
              <a:t>Management Pack para MOM</a:t>
            </a:r>
          </a:p>
          <a:p>
            <a:pPr marL="1030288" lvl="1" indent="-457200" eaLnBrk="1" hangingPunct="1">
              <a:lnSpc>
                <a:spcPct val="80000"/>
              </a:lnSpc>
            </a:pPr>
            <a:r>
              <a:rPr lang="en-US" sz="1800" smtClean="0"/>
              <a:t>Configuração e resolução de incidentes de forma centralizada</a:t>
            </a:r>
          </a:p>
          <a:p>
            <a:pPr marL="571500" indent="-571500" eaLnBrk="1" hangingPunct="1">
              <a:lnSpc>
                <a:spcPct val="80000"/>
              </a:lnSpc>
              <a:spcBef>
                <a:spcPct val="85000"/>
              </a:spcBef>
            </a:pPr>
            <a:r>
              <a:rPr lang="en-US" sz="2000" smtClean="0"/>
              <a:t>Por que Multiplos Scan Engines</a:t>
            </a:r>
          </a:p>
          <a:p>
            <a:pPr marL="1030288" lvl="1" indent="-457200" eaLnBrk="1" hangingPunct="1">
              <a:lnSpc>
                <a:spcPct val="80000"/>
              </a:lnSpc>
              <a:spcBef>
                <a:spcPct val="85000"/>
              </a:spcBef>
            </a:pPr>
            <a:r>
              <a:rPr lang="en-US" sz="1800" smtClean="0"/>
              <a:t>Crash Protection</a:t>
            </a:r>
          </a:p>
          <a:p>
            <a:pPr marL="1030288" lvl="1" indent="-457200" eaLnBrk="1" hangingPunct="1">
              <a:lnSpc>
                <a:spcPct val="80000"/>
              </a:lnSpc>
            </a:pPr>
            <a:r>
              <a:rPr lang="en-US" sz="1800" smtClean="0"/>
              <a:t>Rollback Protection</a:t>
            </a:r>
          </a:p>
          <a:p>
            <a:pPr marL="1030288" lvl="1" indent="-457200" eaLnBrk="1" hangingPunct="1">
              <a:lnSpc>
                <a:spcPct val="80000"/>
              </a:lnSpc>
            </a:pPr>
            <a:r>
              <a:rPr lang="en-US" sz="1800" smtClean="0"/>
              <a:t>Update Protection</a:t>
            </a:r>
          </a:p>
          <a:p>
            <a:pPr marL="571500" indent="-571500" eaLnBrk="1" hangingPunct="1">
              <a:lnSpc>
                <a:spcPct val="80000"/>
              </a:lnSpc>
              <a:spcBef>
                <a:spcPct val="85000"/>
              </a:spcBef>
            </a:pPr>
            <a:r>
              <a:rPr lang="en-US" sz="2000" smtClean="0"/>
              <a:t>Foco em máxima performance</a:t>
            </a:r>
          </a:p>
          <a:p>
            <a:pPr marL="1030288" lvl="1" indent="-457200" eaLnBrk="1" hangingPunct="1">
              <a:lnSpc>
                <a:spcPct val="80000"/>
              </a:lnSpc>
              <a:spcBef>
                <a:spcPct val="85000"/>
              </a:spcBef>
            </a:pPr>
            <a:r>
              <a:rPr lang="en-US" sz="1800" smtClean="0"/>
              <a:t>In-memory scanning para impacto mínimo na performance</a:t>
            </a:r>
          </a:p>
          <a:p>
            <a:pPr marL="1030288" lvl="1" indent="-457200" eaLnBrk="1" hangingPunct="1">
              <a:lnSpc>
                <a:spcPct val="80000"/>
              </a:lnSpc>
            </a:pPr>
            <a:r>
              <a:rPr lang="en-US" sz="1800" smtClean="0"/>
              <a:t>Capacidade de performance tuning com ´Bias Settings´</a:t>
            </a:r>
          </a:p>
          <a:p>
            <a:pPr marL="1030288" lvl="1" indent="-457200" eaLnBrk="1" hangingPunct="1">
              <a:lnSpc>
                <a:spcPct val="80000"/>
              </a:lnSpc>
            </a:pPr>
            <a:r>
              <a:rPr lang="en-US" sz="1800" smtClean="0"/>
              <a:t>Isolamento dos scan engines das funções principais do servidor </a:t>
            </a:r>
          </a:p>
          <a:p>
            <a:pPr marL="1030288" lvl="1" indent="-457200" eaLnBrk="1" hangingPunct="1">
              <a:lnSpc>
                <a:spcPct val="80000"/>
              </a:lnSpc>
            </a:pPr>
            <a:r>
              <a:rPr lang="en-US" sz="1800" smtClean="0"/>
              <a:t>Integração com tecnologias de clustering e load balancing do Windows e Exchange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44488"/>
            <a:ext cx="8393113" cy="519112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Defesa em Camadas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Performance Bias Settings</a:t>
            </a:r>
          </a:p>
        </p:txBody>
      </p:sp>
      <p:pic>
        <p:nvPicPr>
          <p:cNvPr id="7171" name="Picture 3" descr="small yellow triang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50" y="4013200"/>
            <a:ext cx="1747838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security shiel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838" y="4381500"/>
            <a:ext cx="1652587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performance shiel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91388" y="4418013"/>
            <a:ext cx="1589087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black trac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43903">
            <a:off x="228600" y="3933825"/>
            <a:ext cx="85836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347788" y="4845050"/>
            <a:ext cx="6713537" cy="15557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000" b="1"/>
              <a:t>Max Certainty: uses all engines (100%)</a:t>
            </a:r>
            <a:r>
              <a:rPr lang="en-US" sz="1600"/>
              <a:t> </a:t>
            </a:r>
          </a:p>
          <a:p>
            <a:pPr lvl="1"/>
            <a:r>
              <a:rPr lang="en-US"/>
              <a:t>Favor Certainty: uses 75% of available engines </a:t>
            </a:r>
          </a:p>
          <a:p>
            <a:pPr lvl="1"/>
            <a:r>
              <a:rPr lang="en-US"/>
              <a:t>Neutral: uses approximately 50% of available engines</a:t>
            </a:r>
          </a:p>
          <a:p>
            <a:pPr lvl="1"/>
            <a:r>
              <a:rPr lang="en-US"/>
              <a:t>Favor Performance: uses 25% of available engines</a:t>
            </a:r>
          </a:p>
          <a:p>
            <a:pPr lvl="1"/>
            <a:r>
              <a:rPr lang="en-US"/>
              <a:t>Max Performance: uses one engine for every scan</a:t>
            </a: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958850" y="3562350"/>
            <a:ext cx="522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D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2400" y="2209800"/>
            <a:ext cx="1371600" cy="942975"/>
            <a:chOff x="1584" y="912"/>
            <a:chExt cx="864" cy="594"/>
          </a:xfrm>
        </p:grpSpPr>
        <p:pic>
          <p:nvPicPr>
            <p:cNvPr id="7190" name="Picture 11" descr="Vivid Blue round edge Rect horiz larg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84" y="912"/>
              <a:ext cx="864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1" name="Picture 12" descr="gears 3 overlapped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632" y="960"/>
              <a:ext cx="528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2" name="Rectangle 13"/>
            <p:cNvSpPr>
              <a:spLocks noChangeArrowheads="1"/>
            </p:cNvSpPr>
            <p:nvPr/>
          </p:nvSpPr>
          <p:spPr bwMode="auto">
            <a:xfrm>
              <a:off x="2132" y="1113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447800" y="2209800"/>
            <a:ext cx="1371600" cy="942975"/>
            <a:chOff x="2784" y="1758"/>
            <a:chExt cx="864" cy="594"/>
          </a:xfrm>
        </p:grpSpPr>
        <p:pic>
          <p:nvPicPr>
            <p:cNvPr id="7187" name="Picture 15" descr="Vivid red round edge Rect horiz large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84" y="1758"/>
              <a:ext cx="864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8" name="Picture 16" descr="gears 3 overlapped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32" y="1802"/>
              <a:ext cx="528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9" name="Rectangle 17"/>
            <p:cNvSpPr>
              <a:spLocks noChangeArrowheads="1"/>
            </p:cNvSpPr>
            <p:nvPr/>
          </p:nvSpPr>
          <p:spPr bwMode="auto">
            <a:xfrm>
              <a:off x="3332" y="1955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447800" y="3095625"/>
            <a:ext cx="1371600" cy="942975"/>
            <a:chOff x="1728" y="2358"/>
            <a:chExt cx="864" cy="594"/>
          </a:xfrm>
        </p:grpSpPr>
        <p:pic>
          <p:nvPicPr>
            <p:cNvPr id="7184" name="Picture 19" descr="Vivid purple round edge Rect horiz large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728" y="2358"/>
              <a:ext cx="864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5" name="Picture 20" descr="gears 3 overlapped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776" y="2426"/>
              <a:ext cx="528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6" name="Rectangle 21"/>
            <p:cNvSpPr>
              <a:spLocks noChangeArrowheads="1"/>
            </p:cNvSpPr>
            <p:nvPr/>
          </p:nvSpPr>
          <p:spPr bwMode="auto">
            <a:xfrm>
              <a:off x="2276" y="2579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52400" y="3095625"/>
            <a:ext cx="1371600" cy="942975"/>
            <a:chOff x="1200" y="2910"/>
            <a:chExt cx="864" cy="594"/>
          </a:xfrm>
        </p:grpSpPr>
        <p:pic>
          <p:nvPicPr>
            <p:cNvPr id="7181" name="Picture 23" descr="Vivid green round edge Rect horiz large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200" y="2910"/>
              <a:ext cx="864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24" descr="gears 3 overlapped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48" y="2976"/>
              <a:ext cx="528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3" name="Rectangle 25"/>
            <p:cNvSpPr>
              <a:spLocks noChangeArrowheads="1"/>
            </p:cNvSpPr>
            <p:nvPr/>
          </p:nvSpPr>
          <p:spPr bwMode="auto">
            <a:xfrm>
              <a:off x="1748" y="3129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B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lack tr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3938588"/>
            <a:ext cx="85836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347788" y="4845050"/>
            <a:ext cx="8110537" cy="15557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/>
              <a:t>Max Certainty: uses all engines (100%) </a:t>
            </a:r>
          </a:p>
          <a:p>
            <a:pPr lvl="1"/>
            <a:r>
              <a:rPr lang="en-US"/>
              <a:t>Favor Certainty: uses 75% of available engines </a:t>
            </a:r>
          </a:p>
          <a:p>
            <a:pPr lvl="1"/>
            <a:r>
              <a:rPr lang="en-US" sz="2000" b="1"/>
              <a:t>Neutral: uses approx. 50% of available engines</a:t>
            </a:r>
          </a:p>
          <a:p>
            <a:pPr lvl="1"/>
            <a:r>
              <a:rPr lang="en-US"/>
              <a:t>Favor Performance: uses 25% of available engines</a:t>
            </a:r>
          </a:p>
          <a:p>
            <a:pPr lvl="1"/>
            <a:r>
              <a:rPr lang="en-US"/>
              <a:t>Max Performance: uses one engine for every scan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Performance Bias Settings</a:t>
            </a:r>
          </a:p>
        </p:txBody>
      </p:sp>
      <p:pic>
        <p:nvPicPr>
          <p:cNvPr id="8197" name="Picture 5" descr="small yellow triang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50" y="4013200"/>
            <a:ext cx="1747838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security shiel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838" y="4381500"/>
            <a:ext cx="1652587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performance shiel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91388" y="4418013"/>
            <a:ext cx="1589087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733800" y="2085975"/>
            <a:ext cx="1371600" cy="942975"/>
            <a:chOff x="1584" y="912"/>
            <a:chExt cx="864" cy="594"/>
          </a:xfrm>
        </p:grpSpPr>
        <p:pic>
          <p:nvPicPr>
            <p:cNvPr id="8205" name="Picture 9" descr="Vivid Blue round edge Rect horiz larg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84" y="912"/>
              <a:ext cx="864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6" name="Picture 10" descr="gears 3 overlapped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632" y="960"/>
              <a:ext cx="528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7" name="Rectangle 11"/>
            <p:cNvSpPr>
              <a:spLocks noChangeArrowheads="1"/>
            </p:cNvSpPr>
            <p:nvPr/>
          </p:nvSpPr>
          <p:spPr bwMode="auto">
            <a:xfrm>
              <a:off x="2132" y="1113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733800" y="2971800"/>
            <a:ext cx="1371600" cy="942975"/>
            <a:chOff x="1200" y="2910"/>
            <a:chExt cx="864" cy="594"/>
          </a:xfrm>
        </p:grpSpPr>
        <p:pic>
          <p:nvPicPr>
            <p:cNvPr id="8202" name="Picture 13" descr="Vivid green round edge Rect horiz large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200" y="2910"/>
              <a:ext cx="864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Picture 14" descr="gears 3 overlapped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48" y="2976"/>
              <a:ext cx="528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4" name="Rectangle 15"/>
            <p:cNvSpPr>
              <a:spLocks noChangeArrowheads="1"/>
            </p:cNvSpPr>
            <p:nvPr/>
          </p:nvSpPr>
          <p:spPr bwMode="auto">
            <a:xfrm>
              <a:off x="1748" y="3129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B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56600" cy="2503488"/>
          </a:xfrm>
        </p:spPr>
        <p:txBody>
          <a:bodyPr/>
          <a:lstStyle/>
          <a:p>
            <a:pPr eaLnBrk="1" hangingPunct="1"/>
            <a:r>
              <a:rPr lang="en-US" sz="2800" smtClean="0"/>
              <a:t>Antigen utiliza o espaço da memoria para abrir o anexo</a:t>
            </a:r>
          </a:p>
          <a:p>
            <a:pPr lvl="1" eaLnBrk="1" hangingPunct="1"/>
            <a:r>
              <a:rPr lang="en-US" sz="2400" smtClean="0"/>
              <a:t>Delivers faster performance</a:t>
            </a:r>
          </a:p>
          <a:p>
            <a:pPr eaLnBrk="1" hangingPunct="1"/>
            <a:r>
              <a:rPr lang="en-US" sz="2800" smtClean="0"/>
              <a:t>A memoria é dinamicamente alocada baseando-se no tamanho da mensagem e do anexo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19438" y="3360738"/>
            <a:ext cx="2862262" cy="2312987"/>
            <a:chOff x="1965" y="2741"/>
            <a:chExt cx="1803" cy="145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965" y="2741"/>
              <a:ext cx="1803" cy="756"/>
              <a:chOff x="1965" y="2741"/>
              <a:chExt cx="1803" cy="756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965" y="2741"/>
                <a:ext cx="993" cy="726"/>
                <a:chOff x="3862" y="2639"/>
                <a:chExt cx="993" cy="726"/>
              </a:xfrm>
            </p:grpSpPr>
            <p:pic>
              <p:nvPicPr>
                <p:cNvPr id="9244" name="Picture 6" descr="Vivid Blue square Med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862" y="2639"/>
                  <a:ext cx="497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245" name="Picture 7" descr="Vivid Blue square Med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354" y="2639"/>
                  <a:ext cx="497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246" name="Picture 8" descr="Vivid Blue square Med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866" y="2999"/>
                  <a:ext cx="497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247" name="Picture 9" descr="Vivid Blue square Med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358" y="2999"/>
                  <a:ext cx="497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9243" name="Picture 10" descr="Vivid blue arrow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957" y="2826"/>
                <a:ext cx="811" cy="6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1675" name="AutoShape 11"/>
            <p:cNvSpPr>
              <a:spLocks noChangeArrowheads="1"/>
            </p:cNvSpPr>
            <p:nvPr/>
          </p:nvSpPr>
          <p:spPr bwMode="auto">
            <a:xfrm>
              <a:off x="3058" y="3562"/>
              <a:ext cx="616" cy="636"/>
            </a:xfrm>
            <a:prstGeom prst="wedgeRoundRectCallout">
              <a:avLst>
                <a:gd name="adj1" fmla="val 13963"/>
                <a:gd name="adj2" fmla="val -109435"/>
                <a:gd name="adj3" fmla="val 16667"/>
              </a:avLst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38039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>
                <a:defRPr/>
              </a:pPr>
              <a:r>
                <a:rPr lang="en-US" sz="1400">
                  <a:effectLst>
                    <a:outerShdw blurRad="38100" dist="38100" dir="2700000" algn="tl">
                      <a:srgbClr val="FFFFFF"/>
                    </a:outerShdw>
                  </a:effectLst>
                  <a:latin typeface="Segoe" pitchFamily="34" charset="0"/>
                  <a:cs typeface="Arial" charset="0"/>
                </a:rPr>
                <a:t>Memory</a:t>
              </a:r>
            </a:p>
            <a:p>
              <a:pPr algn="ctr">
                <a:defRPr/>
              </a:pPr>
              <a:r>
                <a:rPr lang="en-US" sz="1400">
                  <a:effectLst>
                    <a:outerShdw blurRad="38100" dist="38100" dir="2700000" algn="tl">
                      <a:srgbClr val="FFFFFF"/>
                    </a:outerShdw>
                  </a:effectLst>
                  <a:latin typeface="Segoe" pitchFamily="34" charset="0"/>
                  <a:cs typeface="Arial" charset="0"/>
                </a:rPr>
                <a:t>Allocation</a:t>
              </a:r>
            </a:p>
          </p:txBody>
        </p:sp>
      </p:grpSp>
      <p:sp>
        <p:nvSpPr>
          <p:cNvPr id="241677" name="AutoShape 13"/>
          <p:cNvSpPr>
            <a:spLocks noChangeArrowheads="1"/>
          </p:cNvSpPr>
          <p:nvPr/>
        </p:nvSpPr>
        <p:spPr bwMode="auto">
          <a:xfrm>
            <a:off x="414338" y="3617913"/>
            <a:ext cx="1279525" cy="887412"/>
          </a:xfrm>
          <a:prstGeom prst="flowChartPunchedCard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38039"/>
                  <a:invGamma/>
                </a:schemeClr>
              </a:gs>
            </a:gsLst>
            <a:lin ang="5400000" scaled="1"/>
          </a:gra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Segoe" pitchFamily="34" charset="0"/>
                <a:cs typeface="Arial" charset="0"/>
              </a:rPr>
              <a:t>EXE</a:t>
            </a:r>
          </a:p>
        </p:txBody>
      </p:sp>
      <p:sp>
        <p:nvSpPr>
          <p:cNvPr id="241678" name="Text Box 14"/>
          <p:cNvSpPr txBox="1">
            <a:spLocks noChangeArrowheads="1"/>
          </p:cNvSpPr>
          <p:nvPr/>
        </p:nvSpPr>
        <p:spPr bwMode="auto">
          <a:xfrm>
            <a:off x="6100763" y="5045075"/>
            <a:ext cx="2614612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Segoe" pitchFamily="34" charset="0"/>
                <a:cs typeface="Arial" charset="0"/>
              </a:rPr>
              <a:t>Available Memory Pool</a:t>
            </a:r>
          </a:p>
        </p:txBody>
      </p:sp>
      <p:sp>
        <p:nvSpPr>
          <p:cNvPr id="241679" name="Text Box 15"/>
          <p:cNvSpPr txBox="1">
            <a:spLocks noChangeArrowheads="1"/>
          </p:cNvSpPr>
          <p:nvPr/>
        </p:nvSpPr>
        <p:spPr bwMode="auto">
          <a:xfrm>
            <a:off x="196850" y="4570413"/>
            <a:ext cx="16827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Segoe" pitchFamily="34" charset="0"/>
                <a:cs typeface="Arial" charset="0"/>
              </a:rPr>
              <a:t>432kb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803400" y="3452813"/>
            <a:ext cx="2981325" cy="2087562"/>
            <a:chOff x="1136" y="2799"/>
            <a:chExt cx="1878" cy="1315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1136" y="2799"/>
              <a:ext cx="1732" cy="671"/>
              <a:chOff x="1136" y="2799"/>
              <a:chExt cx="1732" cy="671"/>
            </a:xfrm>
          </p:grpSpPr>
          <p:pic>
            <p:nvPicPr>
              <p:cNvPr id="9238" name="Picture 18" descr="Vivid blue arrow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1136" y="2799"/>
                <a:ext cx="811" cy="6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1683" name="AutoShape 19"/>
              <p:cNvSpPr>
                <a:spLocks noChangeArrowheads="1"/>
              </p:cNvSpPr>
              <p:nvPr/>
            </p:nvSpPr>
            <p:spPr bwMode="auto">
              <a:xfrm>
                <a:off x="2062" y="2833"/>
                <a:ext cx="806" cy="559"/>
              </a:xfrm>
              <a:prstGeom prst="flowChartPunchedCard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38039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Segoe" pitchFamily="34" charset="0"/>
                    <a:cs typeface="Arial" charset="0"/>
                  </a:rPr>
                  <a:t>EXE</a:t>
                </a:r>
              </a:p>
            </p:txBody>
          </p:sp>
        </p:grpSp>
        <p:sp>
          <p:nvSpPr>
            <p:cNvPr id="241684" name="Text Box 20"/>
            <p:cNvSpPr txBox="1">
              <a:spLocks noChangeArrowheads="1"/>
            </p:cNvSpPr>
            <p:nvPr/>
          </p:nvSpPr>
          <p:spPr bwMode="auto">
            <a:xfrm>
              <a:off x="1954" y="3596"/>
              <a:ext cx="1060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Segoe" pitchFamily="34" charset="0"/>
                  <a:cs typeface="Arial" charset="0"/>
                </a:rPr>
                <a:t>Scanning Process</a:t>
              </a:r>
            </a:p>
          </p:txBody>
        </p:sp>
      </p:grpSp>
      <p:pic>
        <p:nvPicPr>
          <p:cNvPr id="9224" name="Picture 21" descr="Vivid Blue square M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1438" y="3198813"/>
            <a:ext cx="7889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6130925" y="3198813"/>
            <a:ext cx="1576388" cy="1152525"/>
            <a:chOff x="3862" y="2639"/>
            <a:chExt cx="993" cy="726"/>
          </a:xfrm>
        </p:grpSpPr>
        <p:pic>
          <p:nvPicPr>
            <p:cNvPr id="9232" name="Picture 23" descr="Vivid Blue square Me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62" y="2639"/>
              <a:ext cx="49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3" name="Picture 24" descr="Vivid Blue square Me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54" y="2639"/>
              <a:ext cx="49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25" descr="Vivid Blue square Me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66" y="2999"/>
              <a:ext cx="49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Picture 26" descr="Vivid Blue square Me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58" y="2999"/>
              <a:ext cx="49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6" name="Picture 27" descr="Vivid Blue square M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7788" y="3770313"/>
            <a:ext cx="7889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28" descr="Vivid Blue square M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4575" y="4341813"/>
            <a:ext cx="7889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29" descr="Vivid Blue square M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625" y="4341813"/>
            <a:ext cx="7889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30" descr="Vivid Blue square M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5088" y="4341813"/>
            <a:ext cx="7889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695" name="AutoShape 31"/>
          <p:cNvSpPr>
            <a:spLocks noChangeArrowheads="1"/>
          </p:cNvSpPr>
          <p:nvPr/>
        </p:nvSpPr>
        <p:spPr bwMode="auto">
          <a:xfrm>
            <a:off x="3783013" y="4689475"/>
            <a:ext cx="3405187" cy="1009650"/>
          </a:xfrm>
          <a:prstGeom prst="curvedUpArrow">
            <a:avLst>
              <a:gd name="adj1" fmla="val 67453"/>
              <a:gd name="adj2" fmla="val 134906"/>
              <a:gd name="adj3" fmla="val 32389"/>
            </a:avLst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38039"/>
                  <a:invGamma/>
                </a:schemeClr>
              </a:gs>
            </a:gsLst>
            <a:lin ang="5400000" scaled="1"/>
          </a:gra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Segoe" pitchFamily="34" charset="0"/>
                <a:cs typeface="Arial" charset="0"/>
              </a:rPr>
              <a:t>Return to Pool</a:t>
            </a:r>
          </a:p>
        </p:txBody>
      </p:sp>
      <p:sp>
        <p:nvSpPr>
          <p:cNvPr id="9231" name="Rectangle 31"/>
          <p:cNvSpPr>
            <a:spLocks noGrp="1" noChangeArrowheads="1"/>
          </p:cNvSpPr>
          <p:nvPr/>
        </p:nvSpPr>
        <p:spPr bwMode="auto">
          <a:xfrm>
            <a:off x="0" y="23813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Memory Scanning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24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241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95" grpId="0" animBg="1"/>
      <p:bldP spid="24169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ubtitle 4"/>
          <p:cNvSpPr>
            <a:spLocks noGrp="1"/>
          </p:cNvSpPr>
          <p:nvPr>
            <p:ph type="subTitle" idx="1"/>
          </p:nvPr>
        </p:nvSpPr>
        <p:spPr>
          <a:xfrm>
            <a:off x="1357313" y="3857625"/>
            <a:ext cx="6400800" cy="52322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Forefront Security for Exchange Server </a:t>
            </a:r>
          </a:p>
        </p:txBody>
      </p:sp>
      <p:pic>
        <p:nvPicPr>
          <p:cNvPr id="10243" name="Picture 8" descr="C:\Program Files\Microsoft Resource DVD Artwork\DVD_ART\Artwork_Imagery\Shapes and Graphics\type - text - word\demo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28750" y="1857375"/>
            <a:ext cx="25812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204788" y="304800"/>
            <a:ext cx="8393112" cy="4762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>
                <a:latin typeface="Tahoma" pitchFamily="34" charset="0"/>
              </a:rPr>
              <a:t>Quais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são</a:t>
            </a:r>
            <a:r>
              <a:rPr lang="en-US" dirty="0" smtClean="0">
                <a:latin typeface="Tahoma" pitchFamily="34" charset="0"/>
              </a:rPr>
              <a:t> as </a:t>
            </a:r>
            <a:r>
              <a:rPr lang="en-US" dirty="0" err="1" smtClean="0">
                <a:latin typeface="Tahoma" pitchFamily="34" charset="0"/>
              </a:rPr>
              <a:t>novidades</a:t>
            </a:r>
            <a:r>
              <a:rPr lang="en-US" dirty="0" smtClean="0">
                <a:latin typeface="Tahoma" pitchFamily="34" charset="0"/>
              </a:rPr>
              <a:t>?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296988"/>
            <a:ext cx="7772400" cy="3857625"/>
          </a:xfrm>
        </p:spPr>
        <p:txBody>
          <a:bodyPr/>
          <a:lstStyle/>
          <a:p>
            <a:pPr eaLnBrk="1" hangingPunct="1"/>
            <a:r>
              <a:rPr lang="en-US" sz="2800" smtClean="0">
                <a:cs typeface="Arial" pitchFamily="34" charset="0"/>
              </a:rPr>
              <a:t>Forefront Security for Exchange Server</a:t>
            </a:r>
          </a:p>
          <a:p>
            <a:pPr lvl="1" eaLnBrk="1" hangingPunct="1"/>
            <a:r>
              <a:rPr lang="en-US" sz="2400" smtClean="0">
                <a:cs typeface="Arial" pitchFamily="34" charset="0"/>
              </a:rPr>
              <a:t>Suporte a 64-bit</a:t>
            </a:r>
          </a:p>
          <a:p>
            <a:pPr lvl="1" eaLnBrk="1" hangingPunct="1"/>
            <a:r>
              <a:rPr lang="en-US" sz="2400" smtClean="0">
                <a:cs typeface="Arial" pitchFamily="34" charset="0"/>
              </a:rPr>
              <a:t>Disponivel em 11 idiomas</a:t>
            </a:r>
          </a:p>
          <a:p>
            <a:pPr lvl="1" eaLnBrk="1" hangingPunct="1"/>
            <a:r>
              <a:rPr lang="en-US" sz="2400" smtClean="0">
                <a:cs typeface="Arial" pitchFamily="34" charset="0"/>
              </a:rPr>
              <a:t>Suporte as novas features do Exchange</a:t>
            </a:r>
          </a:p>
          <a:p>
            <a:pPr lvl="2" eaLnBrk="1" hangingPunct="1"/>
            <a:r>
              <a:rPr lang="en-US" sz="1600" smtClean="0">
                <a:cs typeface="Arial" pitchFamily="34" charset="0"/>
              </a:rPr>
              <a:t>AV transport stamp</a:t>
            </a:r>
          </a:p>
          <a:p>
            <a:pPr lvl="2" eaLnBrk="1" hangingPunct="1"/>
            <a:r>
              <a:rPr lang="en-US" sz="1600" smtClean="0">
                <a:cs typeface="Arial" pitchFamily="34" charset="0"/>
              </a:rPr>
              <a:t>Background scanning para otimizar performance</a:t>
            </a:r>
          </a:p>
          <a:p>
            <a:pPr lvl="1" eaLnBrk="1" hangingPunct="1"/>
            <a:r>
              <a:rPr lang="en-US" sz="2400" smtClean="0">
                <a:cs typeface="Arial" pitchFamily="34" charset="0"/>
              </a:rPr>
              <a:t>Suporte a Cluster Server incluindo o novo Exchange 2007 CCR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et Brasil">
  <a:themeElements>
    <a:clrScheme name="1_Webcast Template - TNET_NEW_atsim (3) 1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99CCFF"/>
      </a:accent1>
      <a:accent2>
        <a:srgbClr val="33CC33"/>
      </a:accent2>
      <a:accent3>
        <a:srgbClr val="AAAAB8"/>
      </a:accent3>
      <a:accent4>
        <a:srgbClr val="DADADA"/>
      </a:accent4>
      <a:accent5>
        <a:srgbClr val="CAE2FF"/>
      </a:accent5>
      <a:accent6>
        <a:srgbClr val="2DB92D"/>
      </a:accent6>
      <a:hlink>
        <a:srgbClr val="FFCC00"/>
      </a:hlink>
      <a:folHlink>
        <a:srgbClr val="0099CC"/>
      </a:folHlink>
    </a:clrScheme>
    <a:fontScheme name="1_Webcast Template - TNET_NEW_atsim (3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C00"/>
          </a:buClr>
          <a:buSzTx/>
          <a:buFontTx/>
          <a:buChar char="•"/>
          <a:tabLst/>
          <a:defRPr kumimoji="0" lang="en-US" sz="1800" b="0" i="0" u="none" strike="noStrike" kern="0" cap="none" baseline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C00"/>
          </a:buClr>
          <a:buSzTx/>
          <a:buFontTx/>
          <a:buChar char="•"/>
          <a:tabLst/>
          <a:defRPr kumimoji="0" lang="en-US" sz="1800" b="0" i="0" u="none" strike="noStrike" kern="0" cap="none" baseline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Webcast Template - TNET_NEW_atsim (3) 1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99CCFF"/>
        </a:accent1>
        <a:accent2>
          <a:srgbClr val="33CC33"/>
        </a:accent2>
        <a:accent3>
          <a:srgbClr val="AAAAB8"/>
        </a:accent3>
        <a:accent4>
          <a:srgbClr val="DADADA"/>
        </a:accent4>
        <a:accent5>
          <a:srgbClr val="CAE2FF"/>
        </a:accent5>
        <a:accent6>
          <a:srgbClr val="2DB92D"/>
        </a:accent6>
        <a:hlink>
          <a:srgbClr val="FFCC00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Technet Brasil</Template>
  <TotalTime>10</TotalTime>
  <Words>508</Words>
  <Application>Microsoft PowerPoint</Application>
  <PresentationFormat>On-screen Show (4:3)</PresentationFormat>
  <Paragraphs>107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Verdana</vt:lpstr>
      <vt:lpstr>Microsoft Sans Serif</vt:lpstr>
      <vt:lpstr>Technet Brasil</vt:lpstr>
      <vt:lpstr>Microsoft Forefront  Visão Geral e Técnica do Forefront Security  for Exchange Server</vt:lpstr>
      <vt:lpstr>Agenda</vt:lpstr>
      <vt:lpstr>Slide 3</vt:lpstr>
      <vt:lpstr>Defesa em Camadas</vt:lpstr>
      <vt:lpstr>Performance Bias Settings</vt:lpstr>
      <vt:lpstr>Performance Bias Settings</vt:lpstr>
      <vt:lpstr>Slide 7</vt:lpstr>
      <vt:lpstr>Slide 8</vt:lpstr>
      <vt:lpstr>Quais são as novidades?</vt:lpstr>
      <vt:lpstr>Recursos</vt:lpstr>
      <vt:lpstr>Recursos TechNet</vt:lpstr>
      <vt:lpstr>Slide 12</vt:lpstr>
    </vt:vector>
  </TitlesOfParts>
  <Company>WIN Tecnologia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</dc:title>
  <dc:subject>Qx FYxx Content</dc:subject>
  <dc:creator>v-fbaddi</dc:creator>
  <cp:keywords>TechNet;</cp:keywords>
  <cp:lastModifiedBy>Ricardo Frois</cp:lastModifiedBy>
  <cp:revision>3</cp:revision>
  <dcterms:created xsi:type="dcterms:W3CDTF">2006-09-01T17:08:37Z</dcterms:created>
  <dcterms:modified xsi:type="dcterms:W3CDTF">2007-08-15T04:22:21Z</dcterms:modified>
  <cp:category>IT Professional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gram">
    <vt:lpwstr>TechNet</vt:lpwstr>
  </property>
  <property fmtid="{D5CDD505-2E9C-101B-9397-08002B2CF9AE}" pid="3" name="Session ID">
    <vt:lpwstr>TNTx-xx</vt:lpwstr>
  </property>
  <property fmtid="{D5CDD505-2E9C-101B-9397-08002B2CF9AE}" pid="4" name="Status">
    <vt:lpwstr>Work in Progress</vt:lpwstr>
  </property>
  <property fmtid="{D5CDD505-2E9C-101B-9397-08002B2CF9AE}" pid="5" name="Version">
    <vt:lpwstr>3.0</vt:lpwstr>
  </property>
  <property fmtid="{D5CDD505-2E9C-101B-9397-08002B2CF9AE}" pid="6" name="Support">
    <vt:lpwstr>devhelp@microsoft.com</vt:lpwstr>
  </property>
  <property fmtid="{D5CDD505-2E9C-101B-9397-08002B2CF9AE}" pid="7" name="build">
    <vt:lpwstr>0</vt:lpwstr>
  </property>
</Properties>
</file>