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3" r:id="rId4"/>
  </p:sldMasterIdLst>
  <p:notesMasterIdLst>
    <p:notesMasterId r:id="rId28"/>
  </p:notesMasterIdLst>
  <p:handoutMasterIdLst>
    <p:handoutMasterId r:id="rId29"/>
  </p:handoutMasterIdLst>
  <p:sldIdLst>
    <p:sldId id="322" r:id="rId5"/>
    <p:sldId id="256" r:id="rId6"/>
    <p:sldId id="257" r:id="rId7"/>
    <p:sldId id="316" r:id="rId8"/>
    <p:sldId id="300" r:id="rId9"/>
    <p:sldId id="303" r:id="rId10"/>
    <p:sldId id="310" r:id="rId11"/>
    <p:sldId id="309" r:id="rId12"/>
    <p:sldId id="304" r:id="rId13"/>
    <p:sldId id="306" r:id="rId14"/>
    <p:sldId id="314" r:id="rId15"/>
    <p:sldId id="307" r:id="rId16"/>
    <p:sldId id="311" r:id="rId17"/>
    <p:sldId id="312" r:id="rId18"/>
    <p:sldId id="313" r:id="rId19"/>
    <p:sldId id="317" r:id="rId20"/>
    <p:sldId id="318" r:id="rId21"/>
    <p:sldId id="320" r:id="rId22"/>
    <p:sldId id="319" r:id="rId23"/>
    <p:sldId id="308" r:id="rId24"/>
    <p:sldId id="321" r:id="rId25"/>
    <p:sldId id="271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E1E"/>
    <a:srgbClr val="FFFFFF"/>
    <a:srgbClr val="FF0066"/>
    <a:srgbClr val="000000"/>
    <a:srgbClr val="F3AF35"/>
    <a:srgbClr val="9C42E6"/>
    <a:srgbClr val="D1943B"/>
    <a:srgbClr val="F8F57B"/>
    <a:srgbClr val="D5B953"/>
    <a:srgbClr val="B87DF3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7" autoAdjust="0"/>
    <p:restoredTop sz="91792" autoAdjust="0"/>
  </p:normalViewPr>
  <p:slideViewPr>
    <p:cSldViewPr>
      <p:cViewPr>
        <p:scale>
          <a:sx n="70" d="100"/>
          <a:sy n="70" d="100"/>
        </p:scale>
        <p:origin x="-1326" y="-966"/>
      </p:cViewPr>
      <p:guideLst>
        <p:guide orient="horz" pos="144"/>
        <p:guide orient="horz" pos="895"/>
        <p:guide orient="horz" pos="1484"/>
        <p:guide orient="horz" pos="1200"/>
        <p:guide orient="horz" pos="2736"/>
        <p:guide orient="horz" pos="4176"/>
        <p:guide pos="2880"/>
        <p:guide pos="240"/>
        <p:guide pos="460"/>
        <p:guide pos="5520"/>
        <p:guide pos="863"/>
        <p:guide pos="52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C2B8E-E989-4DF6-8460-4E773F1FE2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2807C-7AD1-439F-82B4-567A55778CBB}">
      <dgm:prSet custT="1"/>
      <dgm:spPr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</dgm:spPr>
      <dgm:t>
        <a:bodyPr/>
        <a:lstStyle/>
        <a:p>
          <a:pPr algn="l" rtl="0"/>
          <a:r>
            <a:rPr lang="en-US" sz="1800" dirty="0" smtClean="0"/>
            <a:t>Provides your customers with direct or indirect access to Microsoft licensed products such as hosted Web sites or line-of-business (LOB) applications through Microsoft server software.</a:t>
          </a:r>
          <a:endParaRPr lang="en-US" sz="1800" dirty="0"/>
        </a:p>
      </dgm:t>
    </dgm:pt>
    <dgm:pt modelId="{2946D53E-3963-4568-AF70-1ED8361ED6E4}" type="parTrans" cxnId="{996D4933-DED4-439D-A8B3-DB9F9655829F}">
      <dgm:prSet/>
      <dgm:spPr/>
      <dgm:t>
        <a:bodyPr/>
        <a:lstStyle/>
        <a:p>
          <a:pPr algn="l"/>
          <a:endParaRPr lang="en-US" sz="1600"/>
        </a:p>
      </dgm:t>
    </dgm:pt>
    <dgm:pt modelId="{1F27C0FF-E75C-4B78-B6AB-EA91F9EA9925}" type="sibTrans" cxnId="{996D4933-DED4-439D-A8B3-DB9F9655829F}">
      <dgm:prSet/>
      <dgm:spPr/>
      <dgm:t>
        <a:bodyPr/>
        <a:lstStyle/>
        <a:p>
          <a:pPr algn="l"/>
          <a:endParaRPr lang="en-US" sz="1600"/>
        </a:p>
      </dgm:t>
    </dgm:pt>
    <dgm:pt modelId="{8C833478-00E9-4D8F-A3F7-C2881DE3D40E}">
      <dgm:prSet custT="1"/>
      <dgm:spPr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</dgm:spPr>
      <dgm:t>
        <a:bodyPr/>
        <a:lstStyle/>
        <a:p>
          <a:pPr algn="l" rtl="0"/>
          <a:r>
            <a:rPr lang="en-US" sz="1800" dirty="0" smtClean="0"/>
            <a:t>Provides your customers with software services that interact with Microsoft licensed products. In this scenario, you, not the end customer, are the licensee. </a:t>
          </a:r>
          <a:endParaRPr lang="en-US" sz="1800" dirty="0"/>
        </a:p>
      </dgm:t>
    </dgm:pt>
    <dgm:pt modelId="{F2954BDE-463C-4DAF-8A8C-18CC83960DDE}" type="parTrans" cxnId="{B02D590C-A931-455F-BD94-670A3221B3CC}">
      <dgm:prSet/>
      <dgm:spPr/>
      <dgm:t>
        <a:bodyPr/>
        <a:lstStyle/>
        <a:p>
          <a:pPr algn="l"/>
          <a:endParaRPr lang="en-US" sz="1600"/>
        </a:p>
      </dgm:t>
    </dgm:pt>
    <dgm:pt modelId="{884AC6CA-2374-4F11-957C-3C4E64A53E1D}" type="sibTrans" cxnId="{B02D590C-A931-455F-BD94-670A3221B3CC}">
      <dgm:prSet/>
      <dgm:spPr/>
      <dgm:t>
        <a:bodyPr/>
        <a:lstStyle/>
        <a:p>
          <a:pPr algn="l"/>
          <a:endParaRPr lang="en-US" sz="1600"/>
        </a:p>
      </dgm:t>
    </dgm:pt>
    <dgm:pt modelId="{548DFE90-51AD-4000-B99F-47B6AC719F23}">
      <dgm:prSet custT="1"/>
      <dgm:spPr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</dgm:spPr>
      <dgm:t>
        <a:bodyPr/>
        <a:lstStyle/>
        <a:p>
          <a:pPr algn="l" rtl="0"/>
          <a:r>
            <a:rPr lang="en-US" sz="1800" dirty="0" smtClean="0"/>
            <a:t>Facilitates your customer’s business, including business transactions with third parties, through software services that interact with Microsoft licensed products.</a:t>
          </a:r>
          <a:endParaRPr lang="en-US" sz="1800" dirty="0"/>
        </a:p>
      </dgm:t>
    </dgm:pt>
    <dgm:pt modelId="{E63D485E-574F-408B-B032-BB38D3512572}" type="parTrans" cxnId="{258E4EF4-0307-452C-AA52-D5869F34B933}">
      <dgm:prSet/>
      <dgm:spPr/>
      <dgm:t>
        <a:bodyPr/>
        <a:lstStyle/>
        <a:p>
          <a:pPr algn="l"/>
          <a:endParaRPr lang="en-US" sz="1600"/>
        </a:p>
      </dgm:t>
    </dgm:pt>
    <dgm:pt modelId="{C61821D6-1137-4B20-99C2-F8C3F4A5631F}" type="sibTrans" cxnId="{258E4EF4-0307-452C-AA52-D5869F34B933}">
      <dgm:prSet/>
      <dgm:spPr/>
      <dgm:t>
        <a:bodyPr/>
        <a:lstStyle/>
        <a:p>
          <a:pPr algn="l"/>
          <a:endParaRPr lang="en-US" sz="1600"/>
        </a:p>
      </dgm:t>
    </dgm:pt>
    <dgm:pt modelId="{A71EFB6F-C57E-4E4F-B85E-9315D91AF5E9}">
      <dgm:prSet custT="1"/>
      <dgm:spPr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</dgm:spPr>
      <dgm:t>
        <a:bodyPr/>
        <a:lstStyle/>
        <a:p>
          <a:pPr algn="l" rtl="0"/>
          <a:r>
            <a:rPr lang="en-US" sz="1800" dirty="0" smtClean="0"/>
            <a:t>Provides your customers with access to, and use of, any application, Microsoft or otherwise, as long as the application is running on a server and interacts with a licensed Microsoft product on that server.</a:t>
          </a:r>
          <a:endParaRPr lang="en-US" sz="1800" dirty="0"/>
        </a:p>
      </dgm:t>
    </dgm:pt>
    <dgm:pt modelId="{56874BF4-DE3B-497D-82D8-832D14E0860E}" type="parTrans" cxnId="{19D6C924-005F-4A09-A6FF-ED154A8D15D1}">
      <dgm:prSet/>
      <dgm:spPr/>
      <dgm:t>
        <a:bodyPr/>
        <a:lstStyle/>
        <a:p>
          <a:pPr algn="l"/>
          <a:endParaRPr lang="en-US" sz="1600"/>
        </a:p>
      </dgm:t>
    </dgm:pt>
    <dgm:pt modelId="{FC0B859F-4E9C-4B00-B049-780B7E8F204B}" type="sibTrans" cxnId="{19D6C924-005F-4A09-A6FF-ED154A8D15D1}">
      <dgm:prSet/>
      <dgm:spPr/>
      <dgm:t>
        <a:bodyPr/>
        <a:lstStyle/>
        <a:p>
          <a:pPr algn="l"/>
          <a:endParaRPr lang="en-US" sz="1600"/>
        </a:p>
      </dgm:t>
    </dgm:pt>
    <dgm:pt modelId="{0DBE5220-854E-462D-9F01-ACB51626A82E}" type="pres">
      <dgm:prSet presAssocID="{241C2B8E-E989-4DF6-8460-4E773F1FE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7FC4F-1851-4C02-ACBF-A23319D2AE40}" type="pres">
      <dgm:prSet presAssocID="{6C32807C-7AD1-439F-82B4-567A55778C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B001D-8DCB-4208-9FE2-A6EFDE753778}" type="pres">
      <dgm:prSet presAssocID="{1F27C0FF-E75C-4B78-B6AB-EA91F9EA9925}" presName="spacer" presStyleCnt="0"/>
      <dgm:spPr/>
    </dgm:pt>
    <dgm:pt modelId="{BAFAC57D-96A8-4A19-88F6-F4F280A5C289}" type="pres">
      <dgm:prSet presAssocID="{8C833478-00E9-4D8F-A3F7-C2881DE3D4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938D-742C-44C2-BDA2-0A852EB67A80}" type="pres">
      <dgm:prSet presAssocID="{884AC6CA-2374-4F11-957C-3C4E64A53E1D}" presName="spacer" presStyleCnt="0"/>
      <dgm:spPr/>
    </dgm:pt>
    <dgm:pt modelId="{624F0A19-4642-42E1-ACDD-FDED7FB6A802}" type="pres">
      <dgm:prSet presAssocID="{548DFE90-51AD-4000-B99F-47B6AC719F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ECB80-B990-4BE8-A16B-F5F37610995E}" type="pres">
      <dgm:prSet presAssocID="{C61821D6-1137-4B20-99C2-F8C3F4A5631F}" presName="spacer" presStyleCnt="0"/>
      <dgm:spPr/>
    </dgm:pt>
    <dgm:pt modelId="{3893C31E-2E04-4461-8EA5-F543D5B8DA3B}" type="pres">
      <dgm:prSet presAssocID="{A71EFB6F-C57E-4E4F-B85E-9315D91AF5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D4933-DED4-439D-A8B3-DB9F9655829F}" srcId="{241C2B8E-E989-4DF6-8460-4E773F1FE2D5}" destId="{6C32807C-7AD1-439F-82B4-567A55778CBB}" srcOrd="0" destOrd="0" parTransId="{2946D53E-3963-4568-AF70-1ED8361ED6E4}" sibTransId="{1F27C0FF-E75C-4B78-B6AB-EA91F9EA9925}"/>
    <dgm:cxn modelId="{A92F27ED-D81F-4D0E-A084-291D8CDC718C}" type="presOf" srcId="{8C833478-00E9-4D8F-A3F7-C2881DE3D40E}" destId="{BAFAC57D-96A8-4A19-88F6-F4F280A5C289}" srcOrd="0" destOrd="0" presId="urn:microsoft.com/office/officeart/2005/8/layout/vList2"/>
    <dgm:cxn modelId="{A946E60B-BBD2-4A39-8639-7F8896AC9172}" type="presOf" srcId="{6C32807C-7AD1-439F-82B4-567A55778CBB}" destId="{63C7FC4F-1851-4C02-ACBF-A23319D2AE40}" srcOrd="0" destOrd="0" presId="urn:microsoft.com/office/officeart/2005/8/layout/vList2"/>
    <dgm:cxn modelId="{EB1C2FD8-4D83-4843-810B-2CA5354C2751}" type="presOf" srcId="{241C2B8E-E989-4DF6-8460-4E773F1FE2D5}" destId="{0DBE5220-854E-462D-9F01-ACB51626A82E}" srcOrd="0" destOrd="0" presId="urn:microsoft.com/office/officeart/2005/8/layout/vList2"/>
    <dgm:cxn modelId="{B02D590C-A931-455F-BD94-670A3221B3CC}" srcId="{241C2B8E-E989-4DF6-8460-4E773F1FE2D5}" destId="{8C833478-00E9-4D8F-A3F7-C2881DE3D40E}" srcOrd="1" destOrd="0" parTransId="{F2954BDE-463C-4DAF-8A8C-18CC83960DDE}" sibTransId="{884AC6CA-2374-4F11-957C-3C4E64A53E1D}"/>
    <dgm:cxn modelId="{B5718421-A435-48C9-9693-3FC4FE730C0D}" type="presOf" srcId="{A71EFB6F-C57E-4E4F-B85E-9315D91AF5E9}" destId="{3893C31E-2E04-4461-8EA5-F543D5B8DA3B}" srcOrd="0" destOrd="0" presId="urn:microsoft.com/office/officeart/2005/8/layout/vList2"/>
    <dgm:cxn modelId="{B5FFA122-BCC9-4DB8-B831-7324CD82A125}" type="presOf" srcId="{548DFE90-51AD-4000-B99F-47B6AC719F23}" destId="{624F0A19-4642-42E1-ACDD-FDED7FB6A802}" srcOrd="0" destOrd="0" presId="urn:microsoft.com/office/officeart/2005/8/layout/vList2"/>
    <dgm:cxn modelId="{258E4EF4-0307-452C-AA52-D5869F34B933}" srcId="{241C2B8E-E989-4DF6-8460-4E773F1FE2D5}" destId="{548DFE90-51AD-4000-B99F-47B6AC719F23}" srcOrd="2" destOrd="0" parTransId="{E63D485E-574F-408B-B032-BB38D3512572}" sibTransId="{C61821D6-1137-4B20-99C2-F8C3F4A5631F}"/>
    <dgm:cxn modelId="{19D6C924-005F-4A09-A6FF-ED154A8D15D1}" srcId="{241C2B8E-E989-4DF6-8460-4E773F1FE2D5}" destId="{A71EFB6F-C57E-4E4F-B85E-9315D91AF5E9}" srcOrd="3" destOrd="0" parTransId="{56874BF4-DE3B-497D-82D8-832D14E0860E}" sibTransId="{FC0B859F-4E9C-4B00-B049-780B7E8F204B}"/>
    <dgm:cxn modelId="{1668AD17-0B71-4627-AE31-370BD0EA3038}" type="presParOf" srcId="{0DBE5220-854E-462D-9F01-ACB51626A82E}" destId="{63C7FC4F-1851-4C02-ACBF-A23319D2AE40}" srcOrd="0" destOrd="0" presId="urn:microsoft.com/office/officeart/2005/8/layout/vList2"/>
    <dgm:cxn modelId="{BF9608FD-8E0A-4B3B-9292-D7CEC7B5F1CF}" type="presParOf" srcId="{0DBE5220-854E-462D-9F01-ACB51626A82E}" destId="{07AB001D-8DCB-4208-9FE2-A6EFDE753778}" srcOrd="1" destOrd="0" presId="urn:microsoft.com/office/officeart/2005/8/layout/vList2"/>
    <dgm:cxn modelId="{934855DF-1040-4014-A5E5-A21578A4D39A}" type="presParOf" srcId="{0DBE5220-854E-462D-9F01-ACB51626A82E}" destId="{BAFAC57D-96A8-4A19-88F6-F4F280A5C289}" srcOrd="2" destOrd="0" presId="urn:microsoft.com/office/officeart/2005/8/layout/vList2"/>
    <dgm:cxn modelId="{853445C4-15E4-48B8-B585-2176D36DD070}" type="presParOf" srcId="{0DBE5220-854E-462D-9F01-ACB51626A82E}" destId="{F967938D-742C-44C2-BDA2-0A852EB67A80}" srcOrd="3" destOrd="0" presId="urn:microsoft.com/office/officeart/2005/8/layout/vList2"/>
    <dgm:cxn modelId="{754FD0D3-F18B-4A8B-BFB0-F01FE4D4B775}" type="presParOf" srcId="{0DBE5220-854E-462D-9F01-ACB51626A82E}" destId="{624F0A19-4642-42E1-ACDD-FDED7FB6A802}" srcOrd="4" destOrd="0" presId="urn:microsoft.com/office/officeart/2005/8/layout/vList2"/>
    <dgm:cxn modelId="{860887F7-AAA7-4547-9E82-F0FB342CDC95}" type="presParOf" srcId="{0DBE5220-854E-462D-9F01-ACB51626A82E}" destId="{804ECB80-B990-4BE8-A16B-F5F37610995E}" srcOrd="5" destOrd="0" presId="urn:microsoft.com/office/officeart/2005/8/layout/vList2"/>
    <dgm:cxn modelId="{3FFA25A6-7E13-42E3-9C0B-D4F07097355E}" type="presParOf" srcId="{0DBE5220-854E-462D-9F01-ACB51626A82E}" destId="{3893C31E-2E04-4461-8EA5-F543D5B8DA3B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7FC4F-1851-4C02-ACBF-A23319D2AE40}">
      <dsp:nvSpPr>
        <dsp:cNvPr id="0" name=""/>
        <dsp:cNvSpPr/>
      </dsp:nvSpPr>
      <dsp:spPr>
        <a:xfrm>
          <a:off x="0" y="4272"/>
          <a:ext cx="8153400" cy="954719"/>
        </a:xfrm>
        <a:prstGeom prst="roundRect">
          <a:avLst/>
        </a:prstGeom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your customers with direct or indirect access to Microsoft licensed products such as hosted Web sites or line-of-business (LOB) applications through Microsoft server software.</a:t>
          </a:r>
          <a:endParaRPr lang="en-US" sz="1800" kern="1200" dirty="0"/>
        </a:p>
      </dsp:txBody>
      <dsp:txXfrm>
        <a:off x="0" y="4272"/>
        <a:ext cx="8153400" cy="954719"/>
      </dsp:txXfrm>
    </dsp:sp>
    <dsp:sp modelId="{BAFAC57D-96A8-4A19-88F6-F4F280A5C289}">
      <dsp:nvSpPr>
        <dsp:cNvPr id="0" name=""/>
        <dsp:cNvSpPr/>
      </dsp:nvSpPr>
      <dsp:spPr>
        <a:xfrm>
          <a:off x="0" y="993552"/>
          <a:ext cx="8153400" cy="954719"/>
        </a:xfrm>
        <a:prstGeom prst="roundRect">
          <a:avLst/>
        </a:prstGeom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your customers with software services that interact with Microsoft licensed products. In this scenario, you, not the end customer, are the licensee. </a:t>
          </a:r>
          <a:endParaRPr lang="en-US" sz="1800" kern="1200" dirty="0"/>
        </a:p>
      </dsp:txBody>
      <dsp:txXfrm>
        <a:off x="0" y="993552"/>
        <a:ext cx="8153400" cy="954719"/>
      </dsp:txXfrm>
    </dsp:sp>
    <dsp:sp modelId="{624F0A19-4642-42E1-ACDD-FDED7FB6A802}">
      <dsp:nvSpPr>
        <dsp:cNvPr id="0" name=""/>
        <dsp:cNvSpPr/>
      </dsp:nvSpPr>
      <dsp:spPr>
        <a:xfrm>
          <a:off x="0" y="1982832"/>
          <a:ext cx="8153400" cy="954719"/>
        </a:xfrm>
        <a:prstGeom prst="roundRect">
          <a:avLst/>
        </a:prstGeom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Facilitates your customer’s business, including business transactions with third parties, through software services that interact with Microsoft licensed products.</a:t>
          </a:r>
          <a:endParaRPr lang="en-US" sz="1800" kern="1200" dirty="0"/>
        </a:p>
      </dsp:txBody>
      <dsp:txXfrm>
        <a:off x="0" y="1982832"/>
        <a:ext cx="8153400" cy="954719"/>
      </dsp:txXfrm>
    </dsp:sp>
    <dsp:sp modelId="{3893C31E-2E04-4461-8EA5-F543D5B8DA3B}">
      <dsp:nvSpPr>
        <dsp:cNvPr id="0" name=""/>
        <dsp:cNvSpPr/>
      </dsp:nvSpPr>
      <dsp:spPr>
        <a:xfrm>
          <a:off x="0" y="2972111"/>
          <a:ext cx="8153400" cy="954719"/>
        </a:xfrm>
        <a:prstGeom prst="roundRect">
          <a:avLst/>
        </a:prstGeom>
        <a:gradFill rotWithShape="0">
          <a:gsLst>
            <a:gs pos="0">
              <a:schemeClr val="bg2"/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your customers with access to, and use of, any application, Microsoft or otherwise, as long as the application is running on a server and interacts with a licensed Microsoft product on that server.</a:t>
          </a:r>
          <a:endParaRPr lang="en-US" sz="1800" kern="1200" dirty="0"/>
        </a:p>
      </dsp:txBody>
      <dsp:txXfrm>
        <a:off x="0" y="2972111"/>
        <a:ext cx="8153400" cy="95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Volume Licensing Customer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198-D814-4F07-A84F-942E63C84983}" type="datetimeFigureOut">
              <a:rPr lang="en-US" smtClean="0">
                <a:latin typeface="Trebuchet MS" pitchFamily="34" charset="0"/>
              </a:rPr>
              <a:pPr/>
              <a:t>6/18/2009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BC4E-8A82-4A28-B50A-0303023BE52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BC4E-8A82-4A28-B50A-0303023BE52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es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3" y="1420813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43" y="3505200"/>
            <a:ext cx="361235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lum bright="100000"/>
          </a:blip>
          <a:srcRect/>
          <a:stretch>
            <a:fillRect/>
          </a:stretch>
        </p:blipFill>
        <p:spPr bwMode="auto">
          <a:xfrm>
            <a:off x="6400800" y="6572250"/>
            <a:ext cx="237172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st_Days_PPT_divid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4406900"/>
            <a:ext cx="5218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599" y="2906713"/>
            <a:ext cx="5218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496291"/>
            <a:ext cx="1676400" cy="1828800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496291"/>
            <a:ext cx="1676400" cy="1828800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496291"/>
            <a:ext cx="1676400" cy="1828800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Prints in GRAYSCALE">
    <p:bg bwMode="ltGray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496291"/>
            <a:ext cx="2393058" cy="859559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Type text here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1" y="5662101"/>
            <a:ext cx="5105400" cy="424732"/>
          </a:xfrm>
        </p:spPr>
        <p:txBody>
          <a:bodyPr lIns="91440" tIns="45720" rIns="91440" bIns="45720"/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Host_Days_PPT_white.jp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4" cstate="email">
            <a:lum bright="100000"/>
          </a:blip>
          <a:srcRect/>
          <a:stretch>
            <a:fillRect/>
          </a:stretch>
        </p:blipFill>
        <p:spPr bwMode="auto">
          <a:xfrm>
            <a:off x="6400800" y="6572250"/>
            <a:ext cx="237172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22" r:id="rId2"/>
    <p:sldLayoutId id="2147483723" r:id="rId3"/>
    <p:sldLayoutId id="2147483724" r:id="rId4"/>
    <p:sldLayoutId id="2147483696" r:id="rId5"/>
    <p:sldLayoutId id="2147483697" r:id="rId6"/>
    <p:sldLayoutId id="2147483701" r:id="rId7"/>
    <p:sldLayoutId id="2147483702" r:id="rId8"/>
    <p:sldLayoutId id="2147483725" r:id="rId9"/>
    <p:sldLayoutId id="2147483726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m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.microsoft.com/4001201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icrosoft.com/licensing/" TargetMode="External"/><Relationship Id="rId5" Type="http://schemas.openxmlformats.org/officeDocument/2006/relationships/hyperlink" Target="http://www.microsoft.com/serviceproviders/hosters.mspx" TargetMode="External"/><Relationship Id="rId4" Type="http://schemas.openxmlformats.org/officeDocument/2006/relationships/hyperlink" Target="https://partner.microsof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3505200" y="6280868"/>
            <a:ext cx="5638800" cy="4247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Services Provider Agreement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Program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5025991"/>
          </a:xfrm>
        </p:spPr>
        <p:txBody>
          <a:bodyPr/>
          <a:lstStyle/>
          <a:p>
            <a:r>
              <a:rPr lang="en-US" sz="2000" dirty="0" smtClean="0"/>
              <a:t>Link the SPLA Program to MBSA/MBA</a:t>
            </a:r>
          </a:p>
          <a:p>
            <a:pPr lvl="1"/>
            <a:r>
              <a:rPr lang="en-US" sz="1400" dirty="0" smtClean="0"/>
              <a:t>The Microsoft Business and Services Agreement (MBSA/MBA) is a perpetual agreement between the customer and Microsoft that contains high-level terms and conditions that are applicable to all agreements signed under it.</a:t>
            </a:r>
          </a:p>
          <a:p>
            <a:pPr lvl="1"/>
            <a:r>
              <a:rPr lang="en-US" sz="1400" dirty="0" smtClean="0"/>
              <a:t>Services providers that have an existing MBSA/MBA via another Volume Licensing Agreement should work with their account manager and/or reseller to provide their MBSA/MBA number and link the MBSA/MBA to their SPLA. </a:t>
            </a:r>
          </a:p>
          <a:p>
            <a:pPr lvl="1"/>
            <a:r>
              <a:rPr lang="en-US" sz="1400" dirty="0" smtClean="0"/>
              <a:t>Services providers without an existing MBSA/MBA are required to sign one the next time they sign an SPLA Agreement. </a:t>
            </a:r>
          </a:p>
          <a:p>
            <a:pPr lvl="1"/>
            <a:r>
              <a:rPr lang="en-US" sz="1400" dirty="0" smtClean="0"/>
              <a:t>Once an MBSA is signed, SPLA partners only need to sign a shorter and simplified SPLA Agreement every three years.</a:t>
            </a:r>
          </a:p>
          <a:p>
            <a:r>
              <a:rPr lang="en-US" sz="2000" dirty="0" smtClean="0"/>
              <a:t>Product downloads through the MVLS</a:t>
            </a:r>
          </a:p>
          <a:p>
            <a:pPr lvl="1"/>
            <a:r>
              <a:rPr lang="en-US" sz="1400" dirty="0" smtClean="0"/>
              <a:t>Alternative to purchasing media from the price list.</a:t>
            </a:r>
          </a:p>
          <a:p>
            <a:pPr lvl="1"/>
            <a:r>
              <a:rPr lang="en-US" sz="1400" dirty="0" smtClean="0"/>
              <a:t>Services providers still need to contact the product Activation Call Center to obtain their Volume Licensing keys (VLKs).</a:t>
            </a:r>
          </a:p>
          <a:p>
            <a:pPr lvl="1"/>
            <a:r>
              <a:rPr lang="en-US" sz="1400" dirty="0" smtClean="0"/>
              <a:t>NOTE: MVLS has not yet been customized for services provider use beyond product downloads.</a:t>
            </a:r>
          </a:p>
          <a:p>
            <a:r>
              <a:rPr lang="en-US" sz="2000" dirty="0" smtClean="0"/>
              <a:t>Three-year commitment offering (available early 2009)</a:t>
            </a:r>
          </a:p>
          <a:p>
            <a:pPr lvl="1"/>
            <a:r>
              <a:rPr lang="en-US" sz="1400" dirty="0" smtClean="0"/>
              <a:t>The addition of SKUs that will allow services providers to commit up front to licenses for certain products and receive a 12 percent discount.</a:t>
            </a:r>
          </a:p>
          <a:p>
            <a:pPr lvl="1"/>
            <a:r>
              <a:rPr lang="en-US" sz="1400" dirty="0" smtClean="0"/>
              <a:t>Great option for services providers with stable infrastructures and long term commitments with customers, and also for those with the ability to pay for licenses up front each year.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2400" y="1496291"/>
            <a:ext cx="1676400" cy="664797"/>
          </a:xfrm>
        </p:spPr>
        <p:txBody>
          <a:bodyPr/>
          <a:lstStyle/>
          <a:p>
            <a:r>
              <a:rPr lang="en-US" dirty="0" smtClean="0"/>
              <a:t>What is required to participate in the SPLA Program?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1066800"/>
            <a:ext cx="32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Eligibility </a:t>
            </a:r>
          </a:p>
          <a:p>
            <a:pPr algn="ctr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Requirements</a:t>
            </a:r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Eligibility and Requirements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 Licensing Model</a:t>
            </a:r>
          </a:p>
          <a:p>
            <a:pPr marL="685781" lvl="2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Subscriber</a:t>
            </a:r>
          </a:p>
          <a:p>
            <a:pPr marL="685781" lvl="2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Processor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Pricing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Support</a:t>
            </a:r>
          </a:p>
        </p:txBody>
      </p:sp>
      <p:pic>
        <p:nvPicPr>
          <p:cNvPr id="4" name="Picture 3" descr="top-orange-bracke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1279552"/>
            <a:ext cx="247650" cy="314325"/>
          </a:xfrm>
          <a:prstGeom prst="rect">
            <a:avLst/>
          </a:prstGeom>
        </p:spPr>
      </p:pic>
      <p:pic>
        <p:nvPicPr>
          <p:cNvPr id="5" name="Picture 4" descr="bottom-orange-bracke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1981200"/>
            <a:ext cx="247650" cy="31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398"/>
          </a:xfrm>
        </p:spPr>
        <p:txBody>
          <a:bodyPr/>
          <a:lstStyle/>
          <a:p>
            <a:r>
              <a:rPr sz="4400" dirty="0" smtClean="0"/>
              <a:t>Program Eligibility &amp; Requirements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382000" cy="5860066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The following are required to obtain a SPLA:</a:t>
            </a:r>
          </a:p>
          <a:p>
            <a:r>
              <a:rPr lang="en-US" sz="2000" dirty="0" smtClean="0"/>
              <a:t>Enroll in the Microsoft Partner Program at the Registered Partner level.</a:t>
            </a:r>
          </a:p>
          <a:p>
            <a:pPr lvl="1"/>
            <a:r>
              <a:rPr lang="en-US" sz="1600" dirty="0" smtClean="0"/>
              <a:t>Also enroll in the Microsoft Hosting Community.</a:t>
            </a:r>
          </a:p>
          <a:p>
            <a:r>
              <a:rPr lang="en-US" sz="2000" dirty="0" smtClean="0"/>
              <a:t>Sign a Microsoft Business and Service Agreement.</a:t>
            </a:r>
          </a:p>
          <a:p>
            <a:pPr lvl="1"/>
            <a:r>
              <a:rPr lang="en-US" sz="1800" dirty="0" smtClean="0"/>
              <a:t>Or link an existing MBSA/MBA to the SPLA Program.</a:t>
            </a:r>
          </a:p>
          <a:p>
            <a:r>
              <a:rPr lang="en-US" sz="2000" dirty="0" smtClean="0"/>
              <a:t>Designate a licensed products reseller.</a:t>
            </a:r>
          </a:p>
          <a:p>
            <a:pPr lvl="1"/>
            <a:r>
              <a:rPr lang="en-US" sz="1600" dirty="0" smtClean="0"/>
              <a:t>If you have a direct agreement, contact your Microsoft account manager.</a:t>
            </a:r>
          </a:p>
          <a:p>
            <a:r>
              <a:rPr lang="en-US" sz="2000" dirty="0" smtClean="0"/>
              <a:t>Provide monthly reporting or zero use report on software licenses.</a:t>
            </a:r>
          </a:p>
          <a:p>
            <a:r>
              <a:rPr lang="en-US" sz="2000" dirty="0" smtClean="0"/>
              <a:t>Submit monthly invoice payment.</a:t>
            </a:r>
          </a:p>
          <a:p>
            <a:r>
              <a:rPr lang="en-US" sz="2000" dirty="0" smtClean="0"/>
              <a:t>Comply with the Services Provider Use Rights (SPUR).</a:t>
            </a:r>
          </a:p>
          <a:p>
            <a:r>
              <a:rPr lang="en-US" sz="2000" dirty="0" smtClean="0"/>
              <a:t>Abide by the copyright, the use of trademarks, and antipiracy obligations.</a:t>
            </a:r>
          </a:p>
          <a:p>
            <a:r>
              <a:rPr lang="en-US" sz="2000" dirty="0" smtClean="0"/>
              <a:t>Provide technical support.</a:t>
            </a:r>
          </a:p>
          <a:p>
            <a:r>
              <a:rPr lang="en-US" sz="2000" dirty="0" smtClean="0"/>
              <a:t>Agree to participate in Microsoft SPLA audits.</a:t>
            </a:r>
          </a:p>
          <a:p>
            <a:r>
              <a:rPr lang="en-US" sz="2000" dirty="0" smtClean="0"/>
              <a:t>Comply with the export requirements.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SPLA Licensing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10601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Licenses acquired under the SPLA are monthly non-perpetual licenses that can be used during the agreement’s term.</a:t>
            </a:r>
          </a:p>
          <a:p>
            <a:pPr marL="0" indent="0">
              <a:buNone/>
            </a:pPr>
            <a:r>
              <a:rPr lang="en-US" dirty="0" smtClean="0"/>
              <a:t>The Microsoft licensed products included in the program are available for licensing through two models: </a:t>
            </a:r>
          </a:p>
          <a:p>
            <a:r>
              <a:rPr lang="en-US" dirty="0" smtClean="0">
                <a:latin typeface="Arial" charset="0"/>
              </a:rPr>
              <a:t>Subscriber Access License (SAL)</a:t>
            </a:r>
          </a:p>
          <a:p>
            <a:r>
              <a:rPr lang="en-US" dirty="0" smtClean="0">
                <a:latin typeface="Arial" charset="0"/>
              </a:rPr>
              <a:t>Per Processor License (PL)</a:t>
            </a:r>
            <a:endParaRPr lang="en-US" sz="2800" dirty="0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800" dirty="0" smtClean="0"/>
          </a:p>
          <a:p>
            <a:pPr marL="517525" indent="-517525">
              <a:buClr>
                <a:schemeClr val="tx1"/>
              </a:buClr>
              <a:buFont typeface="Wingdings" pitchFamily="2" charset="2"/>
              <a:buNone/>
            </a:pPr>
            <a:r>
              <a:rPr lang="en-US" sz="1600" dirty="0" smtClean="0"/>
              <a:t>Note: Not all products are available in both license models. The Windows Server® operating system, the Microsoft Office system, and Microsoft SQL Server® are available in both license models.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Subscriber Access License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184150" y="6613525"/>
            <a:ext cx="2133600" cy="476250"/>
          </a:xfrm>
          <a:prstGeom prst="rect">
            <a:avLst/>
          </a:prstGeom>
        </p:spPr>
        <p:txBody>
          <a:bodyPr/>
          <a:lstStyle/>
          <a:p>
            <a:fld id="{0D47C5A5-DE57-4B4C-ADEC-9D2D93A307E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Subscriber Access License (SAL) is required for each unique individual user or device that is authorized to access or otherwise use the software.</a:t>
            </a:r>
          </a:p>
          <a:p>
            <a:pPr marL="457200" marR="0" lvl="1" indent="-457200" fontAlgn="base">
              <a:spcBef>
                <a:spcPct val="20000"/>
              </a:spcBef>
              <a:spcAft>
                <a:spcPts val="600"/>
              </a:spcAft>
              <a:buClrTx/>
              <a:buSzPct val="95000"/>
              <a:buBlip>
                <a:blip r:embed="rId3"/>
              </a:buBlip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SAL is generally required for each unique individual who is authorized to use the software in any given month.</a:t>
            </a:r>
          </a:p>
          <a:p>
            <a:pPr marL="457200" marR="0" lvl="1" indent="-457200" fontAlgn="base">
              <a:spcBef>
                <a:spcPct val="20000"/>
              </a:spcBef>
              <a:spcAft>
                <a:spcPct val="0"/>
              </a:spcAft>
              <a:buClrTx/>
              <a:buSzPct val="95000"/>
              <a:buBlip>
                <a:blip r:embed="rId3"/>
              </a:buBlip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When using the SAL option, a separate Server License is not needed.</a:t>
            </a:r>
          </a:p>
          <a:p>
            <a:pPr marL="457200" marR="0" lvl="1" indent="-457200" fontAlgn="base">
              <a:spcBef>
                <a:spcPct val="20000"/>
              </a:spcBef>
              <a:spcAft>
                <a:spcPct val="0"/>
              </a:spcAft>
              <a:buClrTx/>
              <a:buSzPct val="95000"/>
              <a:buBlip>
                <a:blip r:embed="rId3"/>
              </a:buBlip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Not all products are available to be licensed in the SAL mode</a:t>
            </a:r>
          </a:p>
          <a:p>
            <a:pPr marL="914381" lvl="2" indent="-457200" fontAlgn="base">
              <a:spcBef>
                <a:spcPct val="20000"/>
              </a:spcBef>
              <a:spcAft>
                <a:spcPts val="600"/>
              </a:spcAft>
              <a:buSzPct val="95000"/>
              <a:buBlip>
                <a:blip r:embed="rId3"/>
              </a:buBlip>
              <a:tabLst>
                <a:tab pos="7888288" algn="l"/>
              </a:tabLs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Examples of products licensed with a SAL: Windows Server, Microsoft SQL Server, Microsoft Exchange Server, the 2007 Microsoft Office system, and Microsoft Dynamics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business software.</a:t>
            </a:r>
          </a:p>
          <a:p>
            <a:pPr marL="457200" lvl="1" indent="-457200" fontAlgn="base">
              <a:spcBef>
                <a:spcPct val="20000"/>
              </a:spcBef>
              <a:spcAft>
                <a:spcPct val="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Benefits of the Per Subscriber model include:</a:t>
            </a:r>
          </a:p>
          <a:p>
            <a:pPr marL="914381" lvl="2" indent="-457200" fontAlgn="base">
              <a:spcBef>
                <a:spcPct val="20000"/>
              </a:spcBef>
              <a:spcAft>
                <a:spcPct val="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Subscribers can access any number of servers.</a:t>
            </a:r>
          </a:p>
          <a:p>
            <a:pPr marL="914381" lvl="2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Service providers can "scale out.”</a:t>
            </a:r>
          </a:p>
          <a:p>
            <a:pPr marL="914381" lvl="2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Service providers have minimal start-up costs.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Per Processor License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184150" y="6613525"/>
            <a:ext cx="2133600" cy="476250"/>
          </a:xfrm>
          <a:prstGeom prst="rect">
            <a:avLst/>
          </a:prstGeom>
        </p:spPr>
        <p:txBody>
          <a:bodyPr/>
          <a:lstStyle/>
          <a:p>
            <a:fld id="{0D47C5A5-DE57-4B4C-ADEC-9D2D93A307E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75" lvl="1" indent="-3175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Each Per Processor License (PL) allows an unlimited number of users to access the software that is installed on that processor for products licensed through a per processor model.</a:t>
            </a:r>
          </a:p>
          <a:p>
            <a:pPr marL="457200" lvl="1" indent="-457200" fontAlgn="base">
              <a:spcBef>
                <a:spcPct val="20000"/>
              </a:spcBef>
              <a:spcAft>
                <a:spcPts val="60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unlimited number of end users can use the software running on a single CPU for each processor license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acquired without licensing the end users.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457200" lvl="1" indent="-457200" fontAlgn="base">
              <a:spcBef>
                <a:spcPct val="20000"/>
              </a:spcBef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Not all products 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available to be licensed in the PL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mode.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914381" lvl="2" indent="-457200" fontAlgn="base">
              <a:spcBef>
                <a:spcPct val="20000"/>
              </a:spcBef>
              <a:spcAft>
                <a:spcPts val="600"/>
              </a:spcAft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Examples of products licensed through a per processor model: Windows Server, Microsoft SQL Server, Microsoft SharePoint® Server, and the Microsoft Office system.</a:t>
            </a:r>
          </a:p>
          <a:p>
            <a:pPr marL="457200" lvl="1" indent="-457200" fontAlgn="base">
              <a:spcBef>
                <a:spcPct val="20000"/>
              </a:spcBef>
              <a:buSzPct val="95000"/>
              <a:buBlip>
                <a:blip r:embed="rId3"/>
              </a:buBlip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Benefits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 the Processor License Model include: </a:t>
            </a:r>
          </a:p>
          <a:p>
            <a:pPr marL="914381" lvl="2" indent="-457200" fontAlgn="base">
              <a:spcBef>
                <a:spcPct val="20000"/>
              </a:spcBef>
              <a:buSzPct val="9500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Processor licenses are easier to monitor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count.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914381" lvl="2" indent="-457200" fontAlgn="base">
              <a:spcBef>
                <a:spcPct val="20000"/>
              </a:spcBef>
              <a:buSzPct val="9500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Processor licenses replace Internet Connector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licenses.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914381" lvl="2" indent="-457200" fontAlgn="base">
              <a:spcBef>
                <a:spcPct val="20000"/>
              </a:spcBef>
              <a:buSzPct val="9500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Processor licenses are economical across a variety of business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scenarios </a:t>
            </a:r>
            <a:r>
              <a:rPr lang="en-US" dirty="0" smtClean="0"/>
              <a:t>where the utilization of the software may vary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39814"/>
          </a:xfrm>
        </p:spPr>
        <p:txBody>
          <a:bodyPr/>
          <a:lstStyle/>
          <a:p>
            <a:pPr marL="339725" indent="-339725">
              <a:buNone/>
            </a:pPr>
            <a:r>
              <a:rPr lang="en-US" sz="2400" dirty="0" smtClean="0"/>
              <a:t>Price List</a:t>
            </a:r>
          </a:p>
          <a:p>
            <a:pPr marL="339725" indent="-339725"/>
            <a:r>
              <a:rPr lang="en-US" sz="2400" dirty="0" smtClean="0"/>
              <a:t>Indirect Agreement: Contact your SPLA reseller to find out the price you are charged for each Microsoft licensed product.</a:t>
            </a:r>
          </a:p>
          <a:p>
            <a:pPr marL="339725" indent="-339725"/>
            <a:r>
              <a:rPr lang="en-US" sz="2400" dirty="0" smtClean="0"/>
              <a:t>Direct Agreement: Obtain the price list through </a:t>
            </a:r>
            <a:r>
              <a:rPr lang="en-US" sz="2400" u="sng" dirty="0" smtClean="0">
                <a:hlinkClick r:id="rId3"/>
              </a:rPr>
              <a:t>https://www.explore.ms</a:t>
            </a:r>
            <a:r>
              <a:rPr lang="en-US" sz="2400" u="sng" dirty="0" smtClean="0"/>
              <a:t>.</a:t>
            </a:r>
            <a:endParaRPr lang="en-US" sz="2400" dirty="0" smtClean="0"/>
          </a:p>
          <a:p>
            <a:pPr marL="339725" indent="-339725"/>
            <a:endParaRPr lang="en-US" sz="1000" dirty="0" smtClean="0"/>
          </a:p>
          <a:p>
            <a:pPr>
              <a:buNone/>
            </a:pPr>
            <a:r>
              <a:rPr lang="en-US" sz="2400" dirty="0" smtClean="0"/>
              <a:t>Price Changes</a:t>
            </a:r>
          </a:p>
          <a:p>
            <a:r>
              <a:rPr lang="en-US" sz="2400" dirty="0" smtClean="0"/>
              <a:t>Microsoft may decrease the price in the price list at any time. </a:t>
            </a:r>
          </a:p>
          <a:p>
            <a:r>
              <a:rPr lang="en-US" sz="2400" dirty="0" smtClean="0"/>
              <a:t>Microsoft may increase the price in the price list only: </a:t>
            </a:r>
          </a:p>
          <a:p>
            <a:pPr lvl="1"/>
            <a:r>
              <a:rPr lang="en-US" sz="2000" dirty="0" smtClean="0"/>
              <a:t>Once each calendar year on January 1, and </a:t>
            </a:r>
          </a:p>
          <a:p>
            <a:pPr lvl="1"/>
            <a:r>
              <a:rPr lang="en-US" sz="2000" dirty="0" smtClean="0"/>
              <a:t>At any time to offset exchange rate fluctuations for prices other than U.S. dollars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11497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You are required to submit either a use report or zero use report monthly.</a:t>
            </a:r>
          </a:p>
          <a:p>
            <a:pPr marL="290513" indent="-290513">
              <a:lnSpc>
                <a:spcPct val="110000"/>
              </a:lnSpc>
              <a:buClr>
                <a:schemeClr val="bg1"/>
              </a:buClr>
              <a:buNone/>
            </a:pPr>
            <a:endParaRPr lang="en-US" sz="800" u="sng" dirty="0" smtClean="0"/>
          </a:p>
          <a:p>
            <a:pPr marL="290513" indent="-290513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400" u="sng" dirty="0" smtClean="0"/>
              <a:t>Monthly Use Report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400" u="sng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400" u="sng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400" u="sng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2400" u="sng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US" sz="1400" u="sng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 smtClean="0"/>
              <a:t>A “Zero Use Report” is required if no fees are due that month.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612230"/>
          <a:ext cx="8458200" cy="180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10990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Indirect Agreements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Agreements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4416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Submit either a monthly use report or zero use report within 10 days after the last day of the month or as agreed to by your reseller.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Submit either a monthly use report or zero use report within 15 days after the last day of the month through Microsoft Order Entry Tool (MOET)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</a:t>
            </a:r>
            <a:r>
              <a:rPr lang="en-US" dirty="0" smtClean="0"/>
              <a:t>r</a:t>
            </a:r>
            <a:r>
              <a:rPr dirty="0" smtClean="0"/>
              <a:t>oduct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90624"/>
          </a:xfrm>
        </p:spPr>
        <p:txBody>
          <a:bodyPr/>
          <a:lstStyle/>
          <a:p>
            <a:r>
              <a:rPr lang="en-US" sz="2400" dirty="0" smtClean="0"/>
              <a:t>You (not Microsoft) are responsible for technical product support for the Microsoft licensed products you deliver.</a:t>
            </a:r>
          </a:p>
          <a:p>
            <a:pPr lvl="0"/>
            <a:r>
              <a:rPr lang="en-US" sz="2400" dirty="0" smtClean="0"/>
              <a:t>You are responsible for providing technical product support for the Microsoft licensed products you deliver to your customers. You are required to have one of the following:</a:t>
            </a:r>
          </a:p>
          <a:p>
            <a:pPr lvl="1"/>
            <a:r>
              <a:rPr lang="en-US" sz="2400" dirty="0" smtClean="0"/>
              <a:t>A Microsoft Premier support services agreement; or</a:t>
            </a:r>
          </a:p>
          <a:p>
            <a:pPr lvl="1"/>
            <a:r>
              <a:rPr lang="en-US" sz="2400" dirty="0" smtClean="0"/>
              <a:t>Support services through the Microsoft Professional support program with prepayment for at least 10 incidents; or</a:t>
            </a:r>
          </a:p>
          <a:p>
            <a:pPr lvl="1"/>
            <a:r>
              <a:rPr lang="en-US" sz="2400" dirty="0" smtClean="0"/>
              <a:t>Support services that are equivalent to the above through either another Microsoft support program or a third party support services provider.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2400" y="1496291"/>
            <a:ext cx="1676400" cy="664797"/>
          </a:xfrm>
        </p:spPr>
        <p:txBody>
          <a:bodyPr/>
          <a:lstStyle/>
          <a:p>
            <a:r>
              <a:rPr lang="en-US" dirty="0" smtClean="0"/>
              <a:t>How do I sign up for the SPLA Program?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143000"/>
            <a:ext cx="2667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Participate</a:t>
            </a:r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Participate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</a:p>
        </p:txBody>
      </p:sp>
      <p:pic>
        <p:nvPicPr>
          <p:cNvPr id="4" name="Picture 3" descr="top-orange-bracke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1279552"/>
            <a:ext cx="247650" cy="314325"/>
          </a:xfrm>
          <a:prstGeom prst="rect">
            <a:avLst/>
          </a:prstGeom>
        </p:spPr>
      </p:pic>
      <p:pic>
        <p:nvPicPr>
          <p:cNvPr id="5" name="Picture 4" descr="bottom-orange-bracke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14950" y="1905000"/>
            <a:ext cx="247650" cy="31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62400" y="1496291"/>
            <a:ext cx="2393058" cy="1107996"/>
          </a:xfrm>
        </p:spPr>
        <p:txBody>
          <a:bodyPr/>
          <a:lstStyle/>
          <a:p>
            <a:r>
              <a:rPr lang="pt-BR" dirty="0" smtClean="0"/>
              <a:t>I want to provide my customers with software services that include Microsoft licensed products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0" y="5662101"/>
            <a:ext cx="5638800" cy="424732"/>
          </a:xfrm>
        </p:spPr>
        <p:txBody>
          <a:bodyPr/>
          <a:lstStyle/>
          <a:p>
            <a:r>
              <a:rPr lang="fr-FR" dirty="0" smtClean="0"/>
              <a:t>Microsoft Services Provider Agreement</a:t>
            </a:r>
            <a:endParaRPr lang="en-US" dirty="0"/>
          </a:p>
        </p:txBody>
      </p:sp>
      <p:pic>
        <p:nvPicPr>
          <p:cNvPr id="10" name="Picture 9" descr="top-orange-bracke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1279552"/>
            <a:ext cx="247650" cy="314325"/>
          </a:xfrm>
          <a:prstGeom prst="rect">
            <a:avLst/>
          </a:prstGeom>
        </p:spPr>
      </p:pic>
      <p:pic>
        <p:nvPicPr>
          <p:cNvPr id="11" name="Picture 10" descr="bottom-orange-bracke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0" y="2352675"/>
            <a:ext cx="247650" cy="31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How to Participate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641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After successfully enrolling in the program, the following are the key steps for participating in the SPLA Program:</a:t>
            </a:r>
          </a:p>
          <a:p>
            <a:r>
              <a:rPr lang="en-US" sz="2400" dirty="0" smtClean="0"/>
              <a:t>Sell licenses for the software services to your customers.</a:t>
            </a:r>
          </a:p>
          <a:p>
            <a:r>
              <a:rPr lang="en-US" sz="2400" dirty="0" smtClean="0"/>
              <a:t>Ensure that the required Microsoft customer license terms and use rights are provided to and agreed on by your customers.</a:t>
            </a:r>
          </a:p>
          <a:p>
            <a:r>
              <a:rPr lang="en-US" sz="2400" dirty="0" smtClean="0"/>
              <a:t>Obtain master copies of Microsoft licensed products:</a:t>
            </a:r>
          </a:p>
          <a:p>
            <a:pPr lvl="1"/>
            <a:r>
              <a:rPr lang="en-US" sz="2000" dirty="0" smtClean="0"/>
              <a:t>Indirect: through your SPLA reseller or download from MVLS.</a:t>
            </a:r>
          </a:p>
          <a:p>
            <a:pPr lvl="1"/>
            <a:r>
              <a:rPr lang="en-US" sz="2000" dirty="0" smtClean="0"/>
              <a:t>Direct: Order media through MOET or download from MVLS.</a:t>
            </a:r>
          </a:p>
          <a:p>
            <a:r>
              <a:rPr lang="en-US" sz="2400" dirty="0" smtClean="0"/>
              <a:t>Provide software services that interact with Microsoft licensed products to your customers.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Additional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534400" cy="50875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more information on the SPLA Program:</a:t>
            </a:r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2000" b="1" dirty="0" smtClean="0"/>
              <a:t>Services Provider Licensing Agreement Program</a:t>
            </a:r>
          </a:p>
          <a:p>
            <a:pPr marL="566738" indent="-334963"/>
            <a:r>
              <a:rPr lang="en-US" sz="2000" u="sng" dirty="0" smtClean="0">
                <a:hlinkClick r:id="rId3"/>
              </a:rPr>
              <a:t>https://partner.microsoft.com/</a:t>
            </a:r>
            <a:r>
              <a:rPr lang="en-US" sz="2000" dirty="0" smtClean="0">
                <a:hlinkClick r:id="rId3"/>
              </a:rPr>
              <a:t>40012010</a:t>
            </a:r>
            <a:endParaRPr lang="en-US" sz="2000" u="sng" dirty="0" smtClean="0"/>
          </a:p>
          <a:p>
            <a:pPr>
              <a:buNone/>
            </a:pPr>
            <a:r>
              <a:rPr lang="en-US" sz="2000" b="1" dirty="0" smtClean="0"/>
              <a:t>Microsoft Partner Program</a:t>
            </a:r>
          </a:p>
          <a:p>
            <a:pPr marL="566738" indent="-334963"/>
            <a:r>
              <a:rPr lang="en-US" sz="2000" u="sng" dirty="0" smtClean="0">
                <a:hlinkClick r:id="rId4"/>
              </a:rPr>
              <a:t>https://partner.microsoft.com/</a:t>
            </a:r>
            <a:endParaRPr lang="en-US" sz="2000" u="sng" dirty="0" smtClean="0"/>
          </a:p>
          <a:p>
            <a:pPr>
              <a:buNone/>
            </a:pPr>
            <a:r>
              <a:rPr lang="nl-NL" sz="2000" b="1" dirty="0" smtClean="0"/>
              <a:t>Microsoft Hosting Community</a:t>
            </a:r>
          </a:p>
          <a:p>
            <a:pPr marL="573088" indent="-341313"/>
            <a:r>
              <a:rPr lang="nl-NL" sz="2000" u="sng" dirty="0" smtClean="0">
                <a:hlinkClick r:id="rId4"/>
              </a:rPr>
              <a:t>https://partner.microsoft.com/global/40011651</a:t>
            </a:r>
          </a:p>
          <a:p>
            <a:pPr>
              <a:buNone/>
            </a:pPr>
            <a:r>
              <a:rPr lang="nl-NL" sz="2000" b="1" dirty="0" smtClean="0"/>
              <a:t>Microsoft Hosting Solutions</a:t>
            </a:r>
          </a:p>
          <a:p>
            <a:pPr marL="573088" indent="-341313"/>
            <a:r>
              <a:rPr lang="nl-NL" sz="2000" u="sng" dirty="0" smtClean="0">
                <a:hlinkClick r:id="rId5"/>
              </a:rPr>
              <a:t>http://www.microsoft.com/serviceproviders/hosters.mspx</a:t>
            </a:r>
            <a:endParaRPr lang="nl-NL" sz="2000" u="sng" dirty="0" smtClean="0"/>
          </a:p>
          <a:p>
            <a:pPr>
              <a:buNone/>
            </a:pPr>
            <a:r>
              <a:rPr lang="en-US" sz="2000" b="1" dirty="0" smtClean="0"/>
              <a:t>SPLA Training through the Microsoft Partner Learning Center</a:t>
            </a:r>
          </a:p>
          <a:p>
            <a:pPr marL="566738" indent="-334963"/>
            <a:r>
              <a:rPr lang="en-US" sz="2000" u="sng" dirty="0" smtClean="0">
                <a:hlinkClick r:id="rId5"/>
              </a:rPr>
              <a:t>https://training.partner.microsoft.com/plc/register.aspx?publisher=3&amp;courseid=1166 (login required)</a:t>
            </a:r>
          </a:p>
          <a:p>
            <a:pPr>
              <a:buNone/>
            </a:pPr>
            <a:r>
              <a:rPr lang="en-US" sz="2000" b="1" dirty="0" smtClean="0"/>
              <a:t>Microsoft Volume Licensing</a:t>
            </a:r>
          </a:p>
          <a:p>
            <a:pPr marL="566738" indent="-334963"/>
            <a:r>
              <a:rPr lang="en-US" sz="2000" u="sng" dirty="0" smtClean="0">
                <a:hlinkClick r:id="rId6"/>
              </a:rPr>
              <a:t>www.microsoft.com/licensing/</a:t>
            </a:r>
            <a:r>
              <a:rPr lang="en-US" sz="2000" u="sng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blackWhite">
          <a:xfrm>
            <a:off x="381000" y="6083573"/>
            <a:ext cx="8382000" cy="4154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en-US" sz="700" dirty="0" smtClean="0">
                <a:latin typeface="Trebuchet MS" pitchFamily="34" charset="0"/>
                <a:cs typeface="Arial" charset="0"/>
              </a:rPr>
              <a:t>The </a:t>
            </a:r>
            <a:r>
              <a:rPr lang="en-US" sz="700" dirty="0">
                <a:latin typeface="Trebuchet MS" pitchFamily="34" charset="0"/>
                <a:cs typeface="Arial" charset="0"/>
              </a:rPr>
              <a:t>information herein is for informational purposes only and represents the current view of Microsoft Corporation as of the date of this </a:t>
            </a:r>
            <a:r>
              <a:rPr lang="en-US" sz="700" dirty="0" smtClean="0">
                <a:latin typeface="Trebuchet MS" pitchFamily="34" charset="0"/>
                <a:cs typeface="Arial" charset="0"/>
              </a:rPr>
              <a:t>presentation. Because </a:t>
            </a:r>
            <a:r>
              <a:rPr lang="en-US" sz="700" dirty="0">
                <a:latin typeface="Trebuchet MS" pitchFamily="34" charset="0"/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700" dirty="0" smtClean="0">
                <a:latin typeface="Trebuchet MS" pitchFamily="34" charset="0"/>
                <a:cs typeface="Arial" charset="0"/>
              </a:rPr>
              <a:t>. </a:t>
            </a:r>
            <a:r>
              <a:rPr lang="en-US" sz="700" dirty="0">
                <a:latin typeface="Trebuchet MS" pitchFamily="34" charset="0"/>
                <a:cs typeface="Arial" charset="0"/>
              </a:rPr>
              <a:t/>
            </a:r>
            <a:br>
              <a:rPr lang="en-US" sz="700" dirty="0">
                <a:latin typeface="Trebuchet MS" pitchFamily="34" charset="0"/>
                <a:cs typeface="Arial" charset="0"/>
              </a:rPr>
            </a:br>
            <a:r>
              <a:rPr lang="en-US" sz="700" dirty="0">
                <a:latin typeface="Trebuchet MS" pitchFamily="34" charset="0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3857" y="2514600"/>
            <a:ext cx="56061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114800"/>
            <a:ext cx="5218113" cy="664797"/>
          </a:xfrm>
        </p:spPr>
        <p:txBody>
          <a:bodyPr/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Microsoft Services Provider Agreement Program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00042"/>
            <a:ext cx="8382000" cy="5072158"/>
          </a:xfr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Program Overview</a:t>
            </a:r>
          </a:p>
          <a:p>
            <a:pPr marL="395288" lvl="1" indent="-166688">
              <a:buFont typeface="Arial" pitchFamily="34" charset="0"/>
              <a:buChar char="•"/>
            </a:pPr>
            <a:r>
              <a:rPr lang="en-US" sz="2000" dirty="0" smtClean="0"/>
              <a:t>What is a Services Provider License Agreement (SPLA)?</a:t>
            </a:r>
          </a:p>
          <a:p>
            <a:pPr marL="395288" lvl="1" indent="-166688">
              <a:buFont typeface="Arial" pitchFamily="34" charset="0"/>
              <a:buChar char="•"/>
            </a:pPr>
            <a:r>
              <a:rPr lang="en-US" sz="2000" dirty="0" smtClean="0"/>
              <a:t>Is SPLA Right for Your Business?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SPLA Benefits and Features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Program Changes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Program Eligibility and Requirements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SPLA Licensing Model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Pricing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Reporting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Product Support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How to Participate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Additional Resources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496291"/>
            <a:ext cx="1676400" cy="1329595"/>
          </a:xfrm>
        </p:spPr>
        <p:txBody>
          <a:bodyPr/>
          <a:lstStyle/>
          <a:p>
            <a:r>
              <a:rPr lang="pt-BR" dirty="0" smtClean="0"/>
              <a:t>I want to know more about the Services Provider License Agreement Program.</a:t>
            </a:r>
            <a:endParaRPr lang="en-US" dirty="0" smtClean="0"/>
          </a:p>
        </p:txBody>
      </p:sp>
      <p:pic>
        <p:nvPicPr>
          <p:cNvPr id="4" name="Picture 3" descr="top-orange-bracke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1279552"/>
            <a:ext cx="247650" cy="314325"/>
          </a:xfrm>
          <a:prstGeom prst="rect">
            <a:avLst/>
          </a:prstGeom>
        </p:spPr>
      </p:pic>
      <p:pic>
        <p:nvPicPr>
          <p:cNvPr id="5" name="Picture 4" descr="bottom-orange-bracke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0" y="2581275"/>
            <a:ext cx="247650" cy="31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1143000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Overview</a:t>
            </a:r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endParaRPr lang="en-US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Overview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SPLA?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SPLA Right for Your Business?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 Benefits and Features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Changes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64797"/>
          </a:xfrm>
        </p:spPr>
        <p:txBody>
          <a:bodyPr/>
          <a:lstStyle/>
          <a:p>
            <a:r>
              <a:rPr dirty="0" smtClean="0"/>
              <a:t>Program O</a:t>
            </a:r>
            <a:r>
              <a:rPr lang="en-US" dirty="0" smtClean="0"/>
              <a:t>v</a:t>
            </a:r>
            <a:r>
              <a:rPr dirty="0" smtClean="0"/>
              <a:t>erview 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533400" y="2209800"/>
          <a:ext cx="8153400" cy="393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805596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Services providers offer a variety of services to customers. These services include direct or indirect access to Microsoft server licensed products or software services that interact with Microsoft licenses.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Specifically, you are a services provider if your organization: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What is a SPLA?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530471"/>
          </a:xfrm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 sz="2400" dirty="0" smtClean="0"/>
              <a:t>The Services Provider License Agreement (SPLA) allows an organization to license Microsoft products and use them to provide software services to its customers.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Agreement term </a:t>
            </a:r>
          </a:p>
          <a:p>
            <a:pPr marL="692150" lvl="1" indent="-228600"/>
            <a:r>
              <a:rPr lang="en-US" sz="2000" dirty="0" smtClean="0"/>
              <a:t>Three-year term; may be extended</a:t>
            </a:r>
            <a:endParaRPr lang="en-US" sz="1600" b="1" dirty="0" smtClean="0"/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en-US" sz="2400" dirty="0" smtClean="0"/>
              <a:t>Payment term</a:t>
            </a:r>
          </a:p>
          <a:p>
            <a:pPr marL="684213" lvl="1" indent="-228600">
              <a:spcBef>
                <a:spcPct val="40000"/>
              </a:spcBef>
            </a:pPr>
            <a:r>
              <a:rPr lang="en-US" sz="2000" dirty="0" smtClean="0"/>
              <a:t>Monthly reporting and payment based on actual use</a:t>
            </a:r>
          </a:p>
          <a:p>
            <a:pPr marL="684213" lvl="1" indent="-228600">
              <a:spcBef>
                <a:spcPct val="40000"/>
              </a:spcBef>
            </a:pPr>
            <a:r>
              <a:rPr lang="en-US" sz="2000" dirty="0" smtClean="0"/>
              <a:t>No up-front commitment required</a:t>
            </a:r>
          </a:p>
          <a:p>
            <a:pPr marL="1089026" lvl="2" indent="-228600">
              <a:spcBef>
                <a:spcPct val="40000"/>
              </a:spcBef>
            </a:pPr>
            <a:r>
              <a:rPr lang="en-US" sz="1800" dirty="0" smtClean="0"/>
              <a:t>Beginning in early 2009, services providers have the option of a three-year commitment offering, which is the addition of SKUs that will allow services providers to commit up front to licenses for certain products and receive a 12 percent discount.</a:t>
            </a:r>
          </a:p>
          <a:p>
            <a:pPr marL="684213" lvl="1" indent="-228600">
              <a:spcBef>
                <a:spcPct val="40000"/>
              </a:spcBef>
            </a:pPr>
            <a:r>
              <a:rPr lang="en-US" sz="2000" dirty="0" smtClean="0"/>
              <a:t>Annual price protection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Is SPLA Right for Your Business?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037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With the SPLA, services providers and independent software vendors (ISVs) can license Microsoft products on a monthly basis during a three-year agreement term. They can use these products to provide software services and hosted applications to their customers. </a:t>
            </a:r>
          </a:p>
          <a:p>
            <a:pPr marL="60325" indent="-60325">
              <a:buNone/>
            </a:pPr>
            <a:endParaRPr lang="en-US" sz="1200" dirty="0" smtClean="0"/>
          </a:p>
          <a:p>
            <a:pPr marL="60325" indent="-60325">
              <a:buNone/>
            </a:pPr>
            <a:r>
              <a:rPr lang="en-US" sz="2400" dirty="0" smtClean="0"/>
              <a:t>The SPLA may be right for you if you have one of the following business models: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14800"/>
          <a:ext cx="8382000" cy="19481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765085"/>
                <a:gridCol w="4616915"/>
              </a:tblGrid>
              <a:tr h="292100"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Application services providers	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Platform infrastructure providers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Business process outsourcers (BPO)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PC </a:t>
                      </a:r>
                      <a:r>
                        <a:rPr lang="en-US" sz="1600" dirty="0" smtClean="0"/>
                        <a:t>rental </a:t>
                      </a:r>
                      <a:r>
                        <a:rPr lang="en-US" sz="1600" dirty="0"/>
                        <a:t>companies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Franchisees and franchises	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Streaming media providers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IT outsourcers that provide software licenses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Web hosting providers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Independent software vendors that provide hosted applications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Messaging or collaboration services providers </a:t>
                      </a:r>
                    </a:p>
                    <a:p>
                      <a:pPr marL="114300" marR="0" indent="-12573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Web or Internet services providers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/>
                        <a:ea typeface="Times New Roman"/>
                        <a:cs typeface="Segoe Light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2"/>
                        </a:gs>
                        <a:gs pos="50000">
                          <a:schemeClr val="accent4">
                            <a:shade val="45000"/>
                            <a:satMod val="170000"/>
                          </a:schemeClr>
                        </a:gs>
                        <a:gs pos="70000">
                          <a:schemeClr val="accent4">
                            <a:tint val="99000"/>
                            <a:shade val="65000"/>
                            <a:satMod val="155000"/>
                          </a:schemeClr>
                        </a:gs>
                        <a:gs pos="100000">
                          <a:schemeClr val="accent4">
                            <a:tint val="95500"/>
                            <a:shade val="100000"/>
                            <a:satMod val="15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086894" y="5219700"/>
            <a:ext cx="1904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4797"/>
          </a:xfrm>
        </p:spPr>
        <p:txBody>
          <a:bodyPr/>
          <a:lstStyle/>
          <a:p>
            <a:r>
              <a:rPr dirty="0" smtClean="0"/>
              <a:t>SPLA Benefits and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382000" cy="5343001"/>
          </a:xfrm>
        </p:spPr>
        <p:txBody>
          <a:bodyPr/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sz="1600" dirty="0" smtClean="0"/>
              <a:t>Manage the services and Microsoft use rights for your customers.</a:t>
            </a:r>
          </a:p>
          <a:p>
            <a:pPr lvl="1"/>
            <a:r>
              <a:rPr lang="en-US" sz="1600" dirty="0" smtClean="0"/>
              <a:t>Pay for only what customers were authorized to use the previous month.</a:t>
            </a:r>
          </a:p>
          <a:p>
            <a:pPr lvl="1"/>
            <a:r>
              <a:rPr lang="en-US" sz="1600" dirty="0" smtClean="0"/>
              <a:t>Provide software services to prospective customers on a trial basis for up to 60 days.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sz="1600" dirty="0" smtClean="0"/>
              <a:t>Access a wide range of Microsoft licensed products.</a:t>
            </a:r>
          </a:p>
          <a:p>
            <a:pPr lvl="1"/>
            <a:r>
              <a:rPr lang="en-US" sz="1600" dirty="0" smtClean="0"/>
              <a:t>Download licensed products through the Microsoft Volume License Services Web site (MVLS) or order from the price list.</a:t>
            </a:r>
          </a:p>
          <a:p>
            <a:pPr lvl="1"/>
            <a:r>
              <a:rPr lang="en-US" sz="1600" dirty="0" smtClean="0"/>
              <a:t>Install Microsoft licensed products on servers under the day-to-day management and control of an outsourcing company. </a:t>
            </a:r>
          </a:p>
          <a:p>
            <a:pPr lvl="1"/>
            <a:r>
              <a:rPr lang="en-US" sz="1600" dirty="0" smtClean="0"/>
              <a:t>Install Microsoft licensed products on devices the services provider owns or leases and that are located on the customer’s premises.</a:t>
            </a:r>
          </a:p>
          <a:p>
            <a:r>
              <a:rPr lang="en-US" dirty="0" smtClean="0"/>
              <a:t>Improved Sales and Service</a:t>
            </a:r>
          </a:p>
          <a:p>
            <a:pPr lvl="1"/>
            <a:r>
              <a:rPr lang="en-US" sz="1600" dirty="0" smtClean="0"/>
              <a:t>Use Microsoft licensed products to sell services to customers in any part of the world.</a:t>
            </a:r>
          </a:p>
          <a:p>
            <a:pPr lvl="1"/>
            <a:r>
              <a:rPr lang="en-US" sz="1600" dirty="0" smtClean="0"/>
              <a:t>Rent desktop PCs with certain Microsoft licensed products installed.</a:t>
            </a:r>
          </a:p>
          <a:p>
            <a:pPr lvl="1"/>
            <a:r>
              <a:rPr lang="en-US" sz="1600" dirty="0" smtClean="0"/>
              <a:t>Internally test and evaluate the Microsoft licensed products for up to 90 days.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LA_2008_Overview_081208">
  <a:themeElements>
    <a:clrScheme name="1-01194_StacieSloan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7FC05A"/>
      </a:accent1>
      <a:accent2>
        <a:srgbClr val="14467B"/>
      </a:accent2>
      <a:accent3>
        <a:srgbClr val="F17531"/>
      </a:accent3>
      <a:accent4>
        <a:srgbClr val="4E94CE"/>
      </a:accent4>
      <a:accent5>
        <a:srgbClr val="8A281F"/>
      </a:accent5>
      <a:accent6>
        <a:srgbClr val="007130"/>
      </a:accent6>
      <a:hlink>
        <a:srgbClr val="F3EB4F"/>
      </a:hlink>
      <a:folHlink>
        <a:srgbClr val="7DDDFF"/>
      </a:folHlink>
    </a:clrScheme>
    <a:fontScheme name="Trebuchet -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84438-FEB7-43F6-8858-681910956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FADC9B9-0993-4BDC-9A16-99008A7EBAB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E9B93C7-49FD-428A-8CA1-730EE287E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SPLA_2008_Overview_081208</Template>
  <TotalTime>0</TotalTime>
  <Words>1935</Words>
  <Application>Microsoft Office PowerPoint</Application>
  <PresentationFormat>On-screen Show (4:3)</PresentationFormat>
  <Paragraphs>220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SPLA_2008_Overview_081208</vt:lpstr>
      <vt:lpstr>Slide 1</vt:lpstr>
      <vt:lpstr>Slide 2</vt:lpstr>
      <vt:lpstr>Microsoft Services Provider Agreement Program</vt:lpstr>
      <vt:lpstr>Agenda</vt:lpstr>
      <vt:lpstr>Slide 5</vt:lpstr>
      <vt:lpstr>Program Overview </vt:lpstr>
      <vt:lpstr>What is a SPLA?</vt:lpstr>
      <vt:lpstr>Is SPLA Right for Your Business?</vt:lpstr>
      <vt:lpstr>SPLA Benefits and Features</vt:lpstr>
      <vt:lpstr>Program Changes</vt:lpstr>
      <vt:lpstr>Slide 11</vt:lpstr>
      <vt:lpstr>Program Eligibility &amp; Requirements</vt:lpstr>
      <vt:lpstr>SPLA Licensing Model</vt:lpstr>
      <vt:lpstr>Subscriber Access License </vt:lpstr>
      <vt:lpstr>Per Processor License </vt:lpstr>
      <vt:lpstr>Pricing</vt:lpstr>
      <vt:lpstr>Reporting</vt:lpstr>
      <vt:lpstr>Product Support</vt:lpstr>
      <vt:lpstr>Slide 19</vt:lpstr>
      <vt:lpstr>How to Participate</vt:lpstr>
      <vt:lpstr>Additional Resources</vt:lpstr>
      <vt:lpstr>Slide 22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2009-05-20T13:26:21Z</dcterms:created>
  <dcterms:modified xsi:type="dcterms:W3CDTF">2009-06-19T00:31:09Z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