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9" r:id="rId4"/>
  </p:sldMasterIdLst>
  <p:notesMasterIdLst>
    <p:notesMasterId r:id="rId38"/>
  </p:notesMasterIdLst>
  <p:handoutMasterIdLst>
    <p:handoutMasterId r:id="rId39"/>
  </p:handoutMasterIdLst>
  <p:sldIdLst>
    <p:sldId id="265" r:id="rId5"/>
    <p:sldId id="305" r:id="rId6"/>
    <p:sldId id="304" r:id="rId7"/>
    <p:sldId id="285" r:id="rId8"/>
    <p:sldId id="295" r:id="rId9"/>
    <p:sldId id="270" r:id="rId10"/>
    <p:sldId id="314" r:id="rId11"/>
    <p:sldId id="309" r:id="rId12"/>
    <p:sldId id="315" r:id="rId13"/>
    <p:sldId id="313" r:id="rId14"/>
    <p:sldId id="286" r:id="rId15"/>
    <p:sldId id="297" r:id="rId16"/>
    <p:sldId id="276" r:id="rId17"/>
    <p:sldId id="308" r:id="rId18"/>
    <p:sldId id="277" r:id="rId19"/>
    <p:sldId id="312" r:id="rId20"/>
    <p:sldId id="278" r:id="rId21"/>
    <p:sldId id="306" r:id="rId22"/>
    <p:sldId id="307" r:id="rId23"/>
    <p:sldId id="300" r:id="rId24"/>
    <p:sldId id="316" r:id="rId25"/>
    <p:sldId id="310" r:id="rId26"/>
    <p:sldId id="283" r:id="rId27"/>
    <p:sldId id="311" r:id="rId28"/>
    <p:sldId id="291" r:id="rId29"/>
    <p:sldId id="294" r:id="rId30"/>
    <p:sldId id="296" r:id="rId31"/>
    <p:sldId id="287" r:id="rId32"/>
    <p:sldId id="288" r:id="rId33"/>
    <p:sldId id="289" r:id="rId34"/>
    <p:sldId id="290" r:id="rId35"/>
    <p:sldId id="298" r:id="rId36"/>
    <p:sldId id="299"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pitchFamily="-60" charset="0"/>
        <a:ea typeface="MS PGothic" charset="0"/>
        <a:cs typeface="MS PGothic" charset="0"/>
      </a:defRPr>
    </a:lvl5pPr>
    <a:lvl6pPr marL="2286000" algn="l" defTabSz="457200" rtl="0" eaLnBrk="1" latinLnBrk="0" hangingPunct="1">
      <a:defRPr sz="2400" kern="1200">
        <a:solidFill>
          <a:schemeClr val="tx1"/>
        </a:solidFill>
        <a:latin typeface="Arial" pitchFamily="-60" charset="0"/>
        <a:ea typeface="MS PGothic" charset="0"/>
        <a:cs typeface="MS PGothic" charset="0"/>
      </a:defRPr>
    </a:lvl6pPr>
    <a:lvl7pPr marL="2743200" algn="l" defTabSz="457200" rtl="0" eaLnBrk="1" latinLnBrk="0" hangingPunct="1">
      <a:defRPr sz="2400" kern="1200">
        <a:solidFill>
          <a:schemeClr val="tx1"/>
        </a:solidFill>
        <a:latin typeface="Arial" pitchFamily="-60" charset="0"/>
        <a:ea typeface="MS PGothic" charset="0"/>
        <a:cs typeface="MS PGothic" charset="0"/>
      </a:defRPr>
    </a:lvl7pPr>
    <a:lvl8pPr marL="3200400" algn="l" defTabSz="457200" rtl="0" eaLnBrk="1" latinLnBrk="0" hangingPunct="1">
      <a:defRPr sz="2400" kern="1200">
        <a:solidFill>
          <a:schemeClr val="tx1"/>
        </a:solidFill>
        <a:latin typeface="Arial" pitchFamily="-60" charset="0"/>
        <a:ea typeface="MS PGothic" charset="0"/>
        <a:cs typeface="MS PGothic" charset="0"/>
      </a:defRPr>
    </a:lvl8pPr>
    <a:lvl9pPr marL="3657600" algn="l" defTabSz="457200" rtl="0" eaLnBrk="1" latinLnBrk="0" hangingPunct="1">
      <a:defRPr sz="2400" kern="1200">
        <a:solidFill>
          <a:schemeClr val="tx1"/>
        </a:solidFill>
        <a:latin typeface="Arial" pitchFamily="-60" charset="0"/>
        <a:ea typeface="MS PGothic" charset="0"/>
        <a:cs typeface="MS PGothic"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00"/>
    <a:srgbClr val="275784"/>
    <a:srgbClr val="A8BEE2"/>
    <a:srgbClr val="3C86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136" autoAdjust="0"/>
  </p:normalViewPr>
  <p:slideViewPr>
    <p:cSldViewPr>
      <p:cViewPr varScale="1">
        <p:scale>
          <a:sx n="107" d="100"/>
          <a:sy n="107" d="100"/>
        </p:scale>
        <p:origin x="-84" y="-15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90" d="100"/>
        <a:sy n="90" d="100"/>
      </p:scale>
      <p:origin x="0" y="0"/>
    </p:cViewPr>
  </p:sorterViewPr>
  <p:notesViewPr>
    <p:cSldViewPr>
      <p:cViewPr varScale="1">
        <p:scale>
          <a:sx n="83" d="100"/>
          <a:sy n="83" d="100"/>
        </p:scale>
        <p:origin x="-199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2248520710059492"/>
          <c:y val="2.3952095808383235E-2"/>
          <c:w val="0.67751479289940864"/>
          <c:h val="0.82035928143712578"/>
        </c:manualLayout>
      </c:layout>
      <c:barChart>
        <c:barDir val="col"/>
        <c:grouping val="percentStacked"/>
        <c:ser>
          <c:idx val="0"/>
          <c:order val="0"/>
          <c:tx>
            <c:strRef>
              <c:f>Sheet1!$B$1</c:f>
              <c:strCache>
                <c:ptCount val="1"/>
                <c:pt idx="0">
                  <c:v>Innovator</c:v>
                </c:pt>
              </c:strCache>
            </c:strRef>
          </c:tx>
          <c:spPr>
            <a:gradFill rotWithShape="0">
              <a:gsLst>
                <a:gs pos="0">
                  <a:srgbClr val="94B6D2"/>
                </a:gs>
                <a:gs pos="100000">
                  <a:srgbClr val="94B6D2">
                    <a:gamma/>
                    <a:tint val="50196"/>
                    <a:invGamma/>
                  </a:srgbClr>
                </a:gs>
              </a:gsLst>
              <a:lin ang="5400000" scaled="1"/>
            </a:gradFill>
            <a:ln w="25160">
              <a:noFill/>
            </a:ln>
          </c:spPr>
          <c:dLbls>
            <c:spPr>
              <a:noFill/>
              <a:ln w="25160">
                <a:noFill/>
              </a:ln>
            </c:spPr>
            <c:txPr>
              <a:bodyPr/>
              <a:lstStyle/>
              <a:p>
                <a:pPr>
                  <a:defRPr sz="1189" b="1" i="0" u="none" strike="noStrike" baseline="0">
                    <a:solidFill>
                      <a:schemeClr val="tx1"/>
                    </a:solidFill>
                    <a:latin typeface="Arial Unicode MS"/>
                    <a:ea typeface="Arial Unicode MS"/>
                    <a:cs typeface="Arial Unicode MS"/>
                  </a:defRPr>
                </a:pPr>
                <a:endParaRPr lang="en-US"/>
              </a:p>
            </c:txPr>
            <c:showVal val="1"/>
          </c:dLbls>
          <c:cat>
            <c:strRef>
              <c:f>Sheet1!$A$2:$A$3</c:f>
              <c:strCache>
                <c:ptCount val="2"/>
                <c:pt idx="0">
                  <c:v>% of Universe</c:v>
                </c:pt>
                <c:pt idx="1">
                  <c:v>% of IT Spending</c:v>
                </c:pt>
              </c:strCache>
            </c:strRef>
          </c:cat>
          <c:val>
            <c:numRef>
              <c:f>Sheet1!$B$2:$B$3</c:f>
              <c:numCache>
                <c:formatCode>0%</c:formatCode>
                <c:ptCount val="2"/>
                <c:pt idx="0">
                  <c:v>0.12987243048482391</c:v>
                </c:pt>
                <c:pt idx="1">
                  <c:v>0.22514464806416618</c:v>
                </c:pt>
              </c:numCache>
            </c:numRef>
          </c:val>
        </c:ser>
        <c:ser>
          <c:idx val="1"/>
          <c:order val="1"/>
          <c:tx>
            <c:strRef>
              <c:f>Sheet1!$C$1</c:f>
              <c:strCache>
                <c:ptCount val="1"/>
                <c:pt idx="0">
                  <c:v>Integrator</c:v>
                </c:pt>
              </c:strCache>
            </c:strRef>
          </c:tx>
          <c:spPr>
            <a:gradFill rotWithShape="0">
              <a:gsLst>
                <a:gs pos="0">
                  <a:srgbClr val="DD8047"/>
                </a:gs>
                <a:gs pos="100000">
                  <a:srgbClr val="DD8047">
                    <a:gamma/>
                    <a:tint val="50196"/>
                    <a:invGamma/>
                  </a:srgbClr>
                </a:gs>
              </a:gsLst>
              <a:lin ang="5400000" scaled="1"/>
            </a:gradFill>
            <a:ln w="25160">
              <a:noFill/>
            </a:ln>
          </c:spPr>
          <c:dLbls>
            <c:spPr>
              <a:noFill/>
              <a:ln w="25160">
                <a:noFill/>
              </a:ln>
            </c:spPr>
            <c:txPr>
              <a:bodyPr/>
              <a:lstStyle/>
              <a:p>
                <a:pPr>
                  <a:defRPr sz="1189" b="1" i="0" u="none" strike="noStrike" baseline="0">
                    <a:solidFill>
                      <a:srgbClr val="FFFFFF"/>
                    </a:solidFill>
                    <a:latin typeface="Arial Unicode MS"/>
                    <a:ea typeface="Arial Unicode MS"/>
                    <a:cs typeface="Arial Unicode MS"/>
                  </a:defRPr>
                </a:pPr>
                <a:endParaRPr lang="en-US"/>
              </a:p>
            </c:txPr>
            <c:showVal val="1"/>
          </c:dLbls>
          <c:cat>
            <c:strRef>
              <c:f>Sheet1!$A$2:$A$3</c:f>
              <c:strCache>
                <c:ptCount val="2"/>
                <c:pt idx="0">
                  <c:v>% of Universe</c:v>
                </c:pt>
                <c:pt idx="1">
                  <c:v>% of IT Spending</c:v>
                </c:pt>
              </c:strCache>
            </c:strRef>
          </c:cat>
          <c:val>
            <c:numRef>
              <c:f>Sheet1!$C$2:$C$3</c:f>
              <c:numCache>
                <c:formatCode>0%</c:formatCode>
                <c:ptCount val="2"/>
                <c:pt idx="0">
                  <c:v>0.23477864282029198</c:v>
                </c:pt>
                <c:pt idx="1">
                  <c:v>0.35554017880078781</c:v>
                </c:pt>
              </c:numCache>
            </c:numRef>
          </c:val>
        </c:ser>
        <c:ser>
          <c:idx val="2"/>
          <c:order val="2"/>
          <c:tx>
            <c:strRef>
              <c:f>Sheet1!$D$1</c:f>
              <c:strCache>
                <c:ptCount val="1"/>
                <c:pt idx="0">
                  <c:v>Pragmatist</c:v>
                </c:pt>
              </c:strCache>
            </c:strRef>
          </c:tx>
          <c:cat>
            <c:strRef>
              <c:f>Sheet1!$A$2:$A$3</c:f>
              <c:strCache>
                <c:ptCount val="2"/>
                <c:pt idx="0">
                  <c:v>% of Universe</c:v>
                </c:pt>
                <c:pt idx="1">
                  <c:v>% of IT Spending</c:v>
                </c:pt>
              </c:strCache>
            </c:strRef>
          </c:cat>
          <c:val>
            <c:numRef>
              <c:f>Sheet1!$D$2:$D$3</c:f>
              <c:numCache>
                <c:formatCode>0%</c:formatCode>
                <c:ptCount val="2"/>
                <c:pt idx="0">
                  <c:v>0.41792980460768053</c:v>
                </c:pt>
                <c:pt idx="1">
                  <c:v>0.2211727853806619</c:v>
                </c:pt>
              </c:numCache>
            </c:numRef>
          </c:val>
        </c:ser>
        <c:ser>
          <c:idx val="3"/>
          <c:order val="3"/>
          <c:tx>
            <c:strRef>
              <c:f>Sheet1!$E$1</c:f>
              <c:strCache>
                <c:ptCount val="1"/>
                <c:pt idx="0">
                  <c:v>Minimalist</c:v>
                </c:pt>
              </c:strCache>
            </c:strRef>
          </c:tx>
          <c:cat>
            <c:strRef>
              <c:f>Sheet1!$A$2:$A$3</c:f>
              <c:strCache>
                <c:ptCount val="2"/>
                <c:pt idx="0">
                  <c:v>% of Universe</c:v>
                </c:pt>
                <c:pt idx="1">
                  <c:v>% of IT Spending</c:v>
                </c:pt>
              </c:strCache>
            </c:strRef>
          </c:cat>
          <c:val>
            <c:numRef>
              <c:f>Sheet1!$E$2:$E$3</c:f>
              <c:numCache>
                <c:formatCode>0%</c:formatCode>
                <c:ptCount val="2"/>
                <c:pt idx="0">
                  <c:v>0.21741912208720585</c:v>
                </c:pt>
                <c:pt idx="1">
                  <c:v>0.19814238775438489</c:v>
                </c:pt>
              </c:numCache>
            </c:numRef>
          </c:val>
        </c:ser>
        <c:dLbls>
          <c:showVal val="1"/>
        </c:dLbls>
        <c:gapWidth val="100"/>
        <c:overlap val="100"/>
        <c:serLines>
          <c:spPr>
            <a:ln w="3145">
              <a:solidFill>
                <a:schemeClr val="tx1"/>
              </a:solidFill>
              <a:prstDash val="sysDash"/>
            </a:ln>
          </c:spPr>
        </c:serLines>
        <c:axId val="87627648"/>
        <c:axId val="87629184"/>
      </c:barChart>
      <c:catAx>
        <c:axId val="87627648"/>
        <c:scaling>
          <c:orientation val="minMax"/>
        </c:scaling>
        <c:axPos val="b"/>
        <c:numFmt formatCode="General" sourceLinked="1"/>
        <c:tickLblPos val="nextTo"/>
        <c:spPr>
          <a:ln w="3145">
            <a:solidFill>
              <a:schemeClr val="tx1"/>
            </a:solidFill>
            <a:prstDash val="solid"/>
          </a:ln>
        </c:spPr>
        <c:txPr>
          <a:bodyPr rot="0" vert="horz"/>
          <a:lstStyle/>
          <a:p>
            <a:pPr>
              <a:defRPr sz="1189" b="1" i="0" u="none" strike="noStrike" baseline="0">
                <a:solidFill>
                  <a:schemeClr val="bg1"/>
                </a:solidFill>
                <a:latin typeface="Arial Unicode MS"/>
                <a:ea typeface="Arial Unicode MS"/>
                <a:cs typeface="Arial Unicode MS"/>
              </a:defRPr>
            </a:pPr>
            <a:endParaRPr lang="en-US"/>
          </a:p>
        </c:txPr>
        <c:crossAx val="87629184"/>
        <c:crosses val="autoZero"/>
        <c:auto val="1"/>
        <c:lblAlgn val="ctr"/>
        <c:lblOffset val="100"/>
        <c:tickLblSkip val="1"/>
        <c:tickMarkSkip val="1"/>
      </c:catAx>
      <c:valAx>
        <c:axId val="87629184"/>
        <c:scaling>
          <c:orientation val="minMax"/>
        </c:scaling>
        <c:axPos val="l"/>
        <c:numFmt formatCode="0%" sourceLinked="1"/>
        <c:majorTickMark val="none"/>
        <c:tickLblPos val="none"/>
        <c:spPr>
          <a:ln w="9435">
            <a:noFill/>
          </a:ln>
        </c:spPr>
        <c:crossAx val="87627648"/>
        <c:crosses val="autoZero"/>
        <c:crossBetween val="between"/>
      </c:valAx>
      <c:spPr>
        <a:noFill/>
        <a:ln w="25160">
          <a:noFill/>
        </a:ln>
      </c:spPr>
    </c:plotArea>
    <c:legend>
      <c:legendPos val="r"/>
      <c:layout>
        <c:manualLayout>
          <c:xMode val="edge"/>
          <c:yMode val="edge"/>
          <c:x val="5.9171597633136726E-3"/>
          <c:y val="0.17165668662674652"/>
          <c:w val="0.274171108419139"/>
          <c:h val="0.21556957270509641"/>
        </c:manualLayout>
      </c:layout>
      <c:spPr>
        <a:noFill/>
        <a:ln w="25160">
          <a:noFill/>
        </a:ln>
      </c:spPr>
      <c:txPr>
        <a:bodyPr/>
        <a:lstStyle/>
        <a:p>
          <a:pPr>
            <a:defRPr sz="1090" b="1" i="0" u="none" strike="noStrike" baseline="0">
              <a:solidFill>
                <a:schemeClr val="bg1"/>
              </a:solidFill>
              <a:latin typeface="Arial Unicode MS"/>
              <a:ea typeface="Arial Unicode MS"/>
              <a:cs typeface="Arial Unicode MS"/>
            </a:defRPr>
          </a:pPr>
          <a:endParaRPr lang="en-US"/>
        </a:p>
      </c:txPr>
    </c:legend>
    <c:plotVisOnly val="1"/>
    <c:dispBlanksAs val="gap"/>
  </c:chart>
  <c:spPr>
    <a:noFill/>
    <a:ln>
      <a:noFill/>
    </a:ln>
  </c:spPr>
  <c:txPr>
    <a:bodyPr/>
    <a:lstStyle/>
    <a:p>
      <a:pPr>
        <a:defRPr sz="1189" b="1" i="0" u="none" strike="noStrike" baseline="0">
          <a:solidFill>
            <a:schemeClr val="tx1"/>
          </a:solidFill>
          <a:latin typeface="Arial Unicode MS"/>
          <a:ea typeface="Arial Unicode MS"/>
          <a:cs typeface="Arial Unicode M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10459587955625"/>
          <c:y val="4.9910873440285414E-2"/>
          <c:w val="0.87004754358161662"/>
          <c:h val="0.84135472370765918"/>
        </c:manualLayout>
      </c:layout>
      <c:lineChart>
        <c:grouping val="stacked"/>
        <c:ser>
          <c:idx val="0"/>
          <c:order val="0"/>
          <c:tx>
            <c:strRef>
              <c:f>Sheet1!$A$2</c:f>
              <c:strCache>
                <c:ptCount val="1"/>
                <c:pt idx="0">
                  <c:v>East</c:v>
                </c:pt>
              </c:strCache>
            </c:strRef>
          </c:tx>
          <c:spPr>
            <a:ln w="50800">
              <a:solidFill>
                <a:srgbClr val="FF0000"/>
              </a:solidFill>
              <a:prstDash val="solid"/>
            </a:ln>
          </c:spPr>
          <c:marker>
            <c:symbol val="diamond"/>
            <c:size val="5"/>
            <c:spPr>
              <a:solidFill>
                <a:srgbClr val="FF0000"/>
              </a:solidFill>
              <a:ln>
                <a:solidFill>
                  <a:srgbClr val="FF0000"/>
                </a:solidFill>
                <a:prstDash val="solid"/>
              </a:ln>
              <a:effectLst>
                <a:outerShdw dist="35921" dir="2700000" algn="br">
                  <a:srgbClr val="000000"/>
                </a:outerShdw>
              </a:effectLst>
            </c:spPr>
          </c:marker>
          <c:dLbls>
            <c:numFmt formatCode="#,##0.00\ _€;[Red]\-#,##0.00\ _€" sourceLinked="0"/>
            <c:spPr>
              <a:noFill/>
              <a:ln w="18914">
                <a:noFill/>
              </a:ln>
            </c:spPr>
            <c:txPr>
              <a:bodyPr/>
              <a:lstStyle/>
              <a:p>
                <a:pPr>
                  <a:defRPr sz="1191" b="1" i="0" u="none" strike="noStrike" baseline="0">
                    <a:solidFill>
                      <a:schemeClr val="bg1"/>
                    </a:solidFill>
                    <a:latin typeface="Arial"/>
                    <a:ea typeface="Arial"/>
                    <a:cs typeface="Arial"/>
                  </a:defRPr>
                </a:pPr>
                <a:endParaRPr lang="en-US"/>
              </a:p>
            </c:txPr>
            <c:showVal val="1"/>
          </c:dLbls>
          <c:cat>
            <c:strRef>
              <c:f>Sheet1!$B$1:$E$1</c:f>
              <c:strCache>
                <c:ptCount val="4"/>
                <c:pt idx="0">
                  <c:v>Innovator</c:v>
                </c:pt>
                <c:pt idx="1">
                  <c:v>Integrator</c:v>
                </c:pt>
                <c:pt idx="2">
                  <c:v>Pragmatist</c:v>
                </c:pt>
                <c:pt idx="3">
                  <c:v>Minimalist</c:v>
                </c:pt>
              </c:strCache>
            </c:strRef>
          </c:cat>
          <c:val>
            <c:numRef>
              <c:f>Sheet1!$B$2:$E$2</c:f>
              <c:numCache>
                <c:formatCode>#,##0.00\ _€;[Red]\-#,##0.00\ _€</c:formatCode>
                <c:ptCount val="4"/>
                <c:pt idx="0">
                  <c:v>1.7335830801324279</c:v>
                </c:pt>
                <c:pt idx="1">
                  <c:v>1.5143633787547359</c:v>
                </c:pt>
                <c:pt idx="2">
                  <c:v>0.9113383673534996</c:v>
                </c:pt>
                <c:pt idx="3">
                  <c:v>0.52921036724883086</c:v>
                </c:pt>
              </c:numCache>
            </c:numRef>
          </c:val>
        </c:ser>
        <c:marker val="1"/>
        <c:axId val="87678336"/>
        <c:axId val="87684224"/>
      </c:lineChart>
      <c:catAx>
        <c:axId val="87678336"/>
        <c:scaling>
          <c:orientation val="minMax"/>
        </c:scaling>
        <c:axPos val="b"/>
        <c:numFmt formatCode="General" sourceLinked="1"/>
        <c:tickLblPos val="nextTo"/>
        <c:spPr>
          <a:ln w="2364">
            <a:solidFill>
              <a:schemeClr val="tx1"/>
            </a:solidFill>
            <a:prstDash val="solid"/>
          </a:ln>
        </c:spPr>
        <c:txPr>
          <a:bodyPr rot="0" vert="horz"/>
          <a:lstStyle/>
          <a:p>
            <a:pPr>
              <a:defRPr sz="1191" b="1" i="0" u="none" strike="noStrike" baseline="0">
                <a:solidFill>
                  <a:schemeClr val="bg1"/>
                </a:solidFill>
                <a:latin typeface="Arial"/>
                <a:ea typeface="Arial"/>
                <a:cs typeface="Arial"/>
              </a:defRPr>
            </a:pPr>
            <a:endParaRPr lang="en-US"/>
          </a:p>
        </c:txPr>
        <c:crossAx val="87684224"/>
        <c:crosses val="autoZero"/>
        <c:auto val="1"/>
        <c:lblAlgn val="ctr"/>
        <c:lblOffset val="100"/>
        <c:tickLblSkip val="1"/>
        <c:tickMarkSkip val="1"/>
      </c:catAx>
      <c:valAx>
        <c:axId val="87684224"/>
        <c:scaling>
          <c:orientation val="minMax"/>
        </c:scaling>
        <c:axPos val="l"/>
        <c:numFmt formatCode="0.00" sourceLinked="0"/>
        <c:tickLblPos val="nextTo"/>
        <c:spPr>
          <a:ln w="2364">
            <a:solidFill>
              <a:schemeClr val="tx1"/>
            </a:solidFill>
            <a:prstDash val="solid"/>
          </a:ln>
        </c:spPr>
        <c:txPr>
          <a:bodyPr rot="0" vert="horz"/>
          <a:lstStyle/>
          <a:p>
            <a:pPr>
              <a:defRPr sz="1191" b="1" i="0" u="none" strike="noStrike" baseline="0">
                <a:solidFill>
                  <a:schemeClr val="bg1"/>
                </a:solidFill>
                <a:latin typeface="Arial"/>
                <a:ea typeface="Arial"/>
                <a:cs typeface="Arial"/>
              </a:defRPr>
            </a:pPr>
            <a:endParaRPr lang="en-US"/>
          </a:p>
        </c:txPr>
        <c:crossAx val="87678336"/>
        <c:crosses val="autoZero"/>
        <c:crossBetween val="between"/>
        <c:majorUnit val="1"/>
      </c:valAx>
      <c:spPr>
        <a:noFill/>
        <a:ln w="9525">
          <a:solidFill>
            <a:schemeClr val="bg1"/>
          </a:solidFill>
        </a:ln>
      </c:spPr>
    </c:plotArea>
    <c:plotVisOnly val="1"/>
    <c:dispBlanksAs val="zero"/>
  </c:chart>
  <c:spPr>
    <a:noFill/>
    <a:ln>
      <a:noFill/>
    </a:ln>
  </c:spPr>
  <c:txPr>
    <a:bodyPr/>
    <a:lstStyle/>
    <a:p>
      <a:pPr>
        <a:defRPr sz="1191" b="1"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dirty="0" smtClean="0">
                <a:solidFill>
                  <a:schemeClr val="bg1"/>
                </a:solidFill>
              </a:rPr>
              <a:t>Seats in Millions</a:t>
            </a:r>
            <a:endParaRPr lang="en-US" sz="1400" dirty="0">
              <a:solidFill>
                <a:schemeClr val="bg1"/>
              </a:solidFill>
            </a:endParaRPr>
          </a:p>
        </c:rich>
      </c:tx>
      <c:layout>
        <c:manualLayout>
          <c:xMode val="edge"/>
          <c:yMode val="edge"/>
          <c:x val="0.3265543071161055"/>
          <c:y val="8.3333333333333343E-2"/>
        </c:manualLayout>
      </c:layout>
    </c:title>
    <c:view3D>
      <c:rotX val="20"/>
      <c:rotY val="180"/>
      <c:depthPercent val="100"/>
      <c:perspective val="30"/>
    </c:view3D>
    <c:plotArea>
      <c:layout/>
      <c:pie3DChart>
        <c:varyColors val="1"/>
        <c:ser>
          <c:idx val="0"/>
          <c:order val="0"/>
          <c:tx>
            <c:strRef>
              <c:f>Sheet1!$B$1</c:f>
              <c:strCache>
                <c:ptCount val="1"/>
                <c:pt idx="0">
                  <c:v>Seats</c:v>
                </c:pt>
              </c:strCache>
            </c:strRef>
          </c:tx>
          <c:dPt>
            <c:idx val="0"/>
            <c:spPr>
              <a:gradFill>
                <a:gsLst>
                  <a:gs pos="0">
                    <a:srgbClr val="C00000"/>
                  </a:gs>
                  <a:gs pos="50000">
                    <a:srgbClr val="FFC000"/>
                  </a:gs>
                  <a:gs pos="100000">
                    <a:srgbClr val="FFFF00"/>
                  </a:gs>
                </a:gsLst>
                <a:lin ang="5400000" scaled="0"/>
              </a:gradFill>
            </c:spPr>
          </c:dPt>
          <c:dPt>
            <c:idx val="2"/>
            <c:explosion val="2"/>
            <c:spPr>
              <a:gradFill>
                <a:gsLst>
                  <a:gs pos="0">
                    <a:srgbClr val="92D050"/>
                  </a:gs>
                  <a:gs pos="50000">
                    <a:srgbClr val="FFFFCC"/>
                  </a:gs>
                  <a:gs pos="100000">
                    <a:srgbClr val="92D050"/>
                  </a:gs>
                </a:gsLst>
                <a:lin ang="5400000" scaled="0"/>
              </a:gradFill>
            </c:spPr>
          </c:dPt>
          <c:dLbls>
            <c:dLbl>
              <c:idx val="0"/>
              <c:layout>
                <c:manualLayout>
                  <c:x val="0.14970656757792974"/>
                  <c:y val="0"/>
                </c:manualLayout>
              </c:layout>
              <c:spPr>
                <a:noFill/>
              </c:spPr>
              <c:txPr>
                <a:bodyPr anchor="ctr" anchorCtr="0"/>
                <a:lstStyle/>
                <a:p>
                  <a:pPr>
                    <a:defRPr sz="1400">
                      <a:solidFill>
                        <a:schemeClr val="bg1"/>
                      </a:solidFill>
                    </a:defRPr>
                  </a:pPr>
                  <a:endParaRPr lang="en-US"/>
                </a:p>
              </c:txPr>
              <c:showVal val="1"/>
              <c:showCatName val="1"/>
              <c:separator>
</c:separator>
            </c:dLbl>
            <c:dLbl>
              <c:idx val="1"/>
              <c:spPr>
                <a:noFill/>
              </c:spPr>
              <c:txPr>
                <a:bodyPr anchor="ctr" anchorCtr="0"/>
                <a:lstStyle/>
                <a:p>
                  <a:pPr>
                    <a:defRPr sz="1400">
                      <a:solidFill>
                        <a:schemeClr val="bg1"/>
                      </a:solidFill>
                    </a:defRPr>
                  </a:pPr>
                  <a:endParaRPr lang="en-US"/>
                </a:p>
              </c:txPr>
            </c:dLbl>
            <c:dLbl>
              <c:idx val="2"/>
              <c:layout>
                <c:manualLayout>
                  <c:x val="5.6182429443510706E-2"/>
                  <c:y val="0.28131807742782272"/>
                </c:manualLayout>
              </c:layout>
              <c:showVal val="1"/>
              <c:showCatName val="1"/>
              <c:separator>
</c:separator>
            </c:dLbl>
            <c:spPr>
              <a:noFill/>
            </c:spPr>
            <c:txPr>
              <a:bodyPr anchor="ctr" anchorCtr="0"/>
              <a:lstStyle/>
              <a:p>
                <a:pPr>
                  <a:defRPr sz="1400"/>
                </a:pPr>
                <a:endParaRPr lang="en-US"/>
              </a:p>
            </c:txPr>
            <c:showVal val="1"/>
            <c:showCatName val="1"/>
            <c:separator>
</c:separator>
            <c:showLeaderLines val="1"/>
          </c:dLbls>
          <c:cat>
            <c:strRef>
              <c:f>Sheet1!$A$2:$A$4</c:f>
              <c:strCache>
                <c:ptCount val="3"/>
                <c:pt idx="0">
                  <c:v>MAPI</c:v>
                </c:pt>
                <c:pt idx="1">
                  <c:v>Exchange</c:v>
                </c:pt>
                <c:pt idx="2">
                  <c:v>PoP3</c:v>
                </c:pt>
              </c:strCache>
            </c:strRef>
          </c:cat>
          <c:val>
            <c:numRef>
              <c:f>Sheet1!$B$2:$B$4</c:f>
              <c:numCache>
                <c:formatCode>General</c:formatCode>
                <c:ptCount val="3"/>
                <c:pt idx="0">
                  <c:v>2</c:v>
                </c:pt>
                <c:pt idx="1">
                  <c:v>20</c:v>
                </c:pt>
                <c:pt idx="2">
                  <c:v>190</c:v>
                </c:pt>
              </c:numCache>
            </c:numRef>
          </c:val>
        </c:ser>
      </c:pie3D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dirty="0" smtClean="0">
                <a:solidFill>
                  <a:schemeClr val="bg1"/>
                </a:solidFill>
              </a:rPr>
              <a:t>Seats in Millions</a:t>
            </a:r>
            <a:endParaRPr lang="en-US" sz="1400" dirty="0">
              <a:solidFill>
                <a:schemeClr val="bg1"/>
              </a:solidFill>
            </a:endParaRPr>
          </a:p>
        </c:rich>
      </c:tx>
      <c:layout>
        <c:manualLayout>
          <c:xMode val="edge"/>
          <c:yMode val="edge"/>
          <c:x val="0.32655430711610539"/>
          <c:y val="8.3333333333333343E-2"/>
        </c:manualLayout>
      </c:layout>
    </c:title>
    <c:view3D>
      <c:rotX val="20"/>
      <c:rotY val="180"/>
      <c:depthPercent val="100"/>
      <c:perspective val="30"/>
    </c:view3D>
    <c:plotArea>
      <c:layout/>
      <c:pie3DChart>
        <c:varyColors val="1"/>
        <c:ser>
          <c:idx val="0"/>
          <c:order val="0"/>
          <c:tx>
            <c:strRef>
              <c:f>Sheet1!$B$1</c:f>
              <c:strCache>
                <c:ptCount val="1"/>
                <c:pt idx="0">
                  <c:v>Seats</c:v>
                </c:pt>
              </c:strCache>
            </c:strRef>
          </c:tx>
          <c:dPt>
            <c:idx val="0"/>
            <c:spPr>
              <a:gradFill>
                <a:gsLst>
                  <a:gs pos="0">
                    <a:srgbClr val="C00000"/>
                  </a:gs>
                  <a:gs pos="50000">
                    <a:srgbClr val="FFC000"/>
                  </a:gs>
                  <a:gs pos="100000">
                    <a:srgbClr val="FFFF00"/>
                  </a:gs>
                </a:gsLst>
                <a:lin ang="5400000" scaled="0"/>
              </a:gradFill>
            </c:spPr>
          </c:dPt>
          <c:dPt>
            <c:idx val="2"/>
            <c:explosion val="2"/>
            <c:spPr>
              <a:gradFill>
                <a:gsLst>
                  <a:gs pos="0">
                    <a:srgbClr val="92D050"/>
                  </a:gs>
                  <a:gs pos="50000">
                    <a:srgbClr val="FFFFCC"/>
                  </a:gs>
                  <a:gs pos="100000">
                    <a:srgbClr val="92D050"/>
                  </a:gs>
                </a:gsLst>
                <a:lin ang="5400000" scaled="0"/>
              </a:gradFill>
            </c:spPr>
          </c:dPt>
          <c:dLbls>
            <c:dLbl>
              <c:idx val="0"/>
              <c:layout>
                <c:manualLayout>
                  <c:x val="0.14970656757792963"/>
                  <c:y val="0"/>
                </c:manualLayout>
              </c:layout>
              <c:spPr>
                <a:noFill/>
              </c:spPr>
              <c:txPr>
                <a:bodyPr anchor="ctr" anchorCtr="0"/>
                <a:lstStyle/>
                <a:p>
                  <a:pPr>
                    <a:defRPr sz="1200">
                      <a:solidFill>
                        <a:schemeClr val="bg1"/>
                      </a:solidFill>
                    </a:defRPr>
                  </a:pPr>
                  <a:endParaRPr lang="en-US"/>
                </a:p>
              </c:txPr>
              <c:showVal val="1"/>
              <c:showCatName val="1"/>
              <c:separator>
</c:separator>
            </c:dLbl>
            <c:dLbl>
              <c:idx val="1"/>
              <c:spPr>
                <a:noFill/>
              </c:spPr>
              <c:txPr>
                <a:bodyPr anchor="ctr" anchorCtr="0"/>
                <a:lstStyle/>
                <a:p>
                  <a:pPr>
                    <a:defRPr sz="1200">
                      <a:solidFill>
                        <a:schemeClr val="bg1"/>
                      </a:solidFill>
                    </a:defRPr>
                  </a:pPr>
                  <a:endParaRPr lang="en-US"/>
                </a:p>
              </c:txPr>
            </c:dLbl>
            <c:dLbl>
              <c:idx val="2"/>
              <c:layout>
                <c:manualLayout>
                  <c:x val="5.6182429443510679E-2"/>
                  <c:y val="0.2813180774278225"/>
                </c:manualLayout>
              </c:layout>
              <c:showVal val="1"/>
              <c:showCatName val="1"/>
              <c:separator>
</c:separator>
            </c:dLbl>
            <c:spPr>
              <a:noFill/>
            </c:spPr>
            <c:txPr>
              <a:bodyPr anchor="ctr" anchorCtr="0"/>
              <a:lstStyle/>
              <a:p>
                <a:pPr>
                  <a:defRPr sz="1200"/>
                </a:pPr>
                <a:endParaRPr lang="en-US"/>
              </a:p>
            </c:txPr>
            <c:showVal val="1"/>
            <c:showCatName val="1"/>
            <c:separator>
</c:separator>
            <c:showLeaderLines val="1"/>
          </c:dLbls>
          <c:cat>
            <c:strRef>
              <c:f>Sheet1!$A$2:$A$4</c:f>
              <c:strCache>
                <c:ptCount val="3"/>
                <c:pt idx="0">
                  <c:v>MAPI</c:v>
                </c:pt>
                <c:pt idx="1">
                  <c:v>Exchange</c:v>
                </c:pt>
                <c:pt idx="2">
                  <c:v>PoP3</c:v>
                </c:pt>
              </c:strCache>
            </c:strRef>
          </c:cat>
          <c:val>
            <c:numRef>
              <c:f>Sheet1!$B$2:$B$4</c:f>
              <c:numCache>
                <c:formatCode>General</c:formatCode>
                <c:ptCount val="3"/>
                <c:pt idx="0">
                  <c:v>2</c:v>
                </c:pt>
                <c:pt idx="1">
                  <c:v>20</c:v>
                </c:pt>
                <c:pt idx="2">
                  <c:v>190</c:v>
                </c:pt>
              </c:numCache>
            </c:numRef>
          </c:val>
        </c:ser>
      </c:pie3D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dirty="0" smtClean="0">
                <a:solidFill>
                  <a:schemeClr val="bg1"/>
                </a:solidFill>
              </a:rPr>
              <a:t>Seats in Millions</a:t>
            </a:r>
            <a:endParaRPr lang="en-US" sz="1400" dirty="0">
              <a:solidFill>
                <a:schemeClr val="bg1"/>
              </a:solidFill>
            </a:endParaRPr>
          </a:p>
        </c:rich>
      </c:tx>
      <c:layout>
        <c:manualLayout>
          <c:xMode val="edge"/>
          <c:yMode val="edge"/>
          <c:x val="0.3265543071161055"/>
          <c:y val="8.3333333333333343E-2"/>
        </c:manualLayout>
      </c:layout>
    </c:title>
    <c:view3D>
      <c:rotX val="20"/>
      <c:rotY val="180"/>
      <c:depthPercent val="100"/>
      <c:perspective val="30"/>
    </c:view3D>
    <c:plotArea>
      <c:layout/>
      <c:pie3DChart>
        <c:varyColors val="1"/>
        <c:ser>
          <c:idx val="0"/>
          <c:order val="0"/>
          <c:tx>
            <c:strRef>
              <c:f>Sheet1!$B$1</c:f>
              <c:strCache>
                <c:ptCount val="1"/>
                <c:pt idx="0">
                  <c:v>Seats</c:v>
                </c:pt>
              </c:strCache>
            </c:strRef>
          </c:tx>
          <c:dPt>
            <c:idx val="0"/>
            <c:spPr>
              <a:gradFill>
                <a:gsLst>
                  <a:gs pos="0">
                    <a:srgbClr val="C00000"/>
                  </a:gs>
                  <a:gs pos="50000">
                    <a:srgbClr val="FFC000"/>
                  </a:gs>
                  <a:gs pos="100000">
                    <a:srgbClr val="FFFF00"/>
                  </a:gs>
                </a:gsLst>
                <a:lin ang="5400000" scaled="0"/>
              </a:gradFill>
            </c:spPr>
          </c:dPt>
          <c:dPt>
            <c:idx val="2"/>
            <c:explosion val="2"/>
            <c:spPr>
              <a:gradFill>
                <a:gsLst>
                  <a:gs pos="0">
                    <a:srgbClr val="92D050"/>
                  </a:gs>
                  <a:gs pos="50000">
                    <a:srgbClr val="FFFFCC"/>
                  </a:gs>
                  <a:gs pos="100000">
                    <a:srgbClr val="92D050"/>
                  </a:gs>
                </a:gsLst>
                <a:lin ang="5400000" scaled="0"/>
              </a:gradFill>
            </c:spPr>
          </c:dPt>
          <c:dLbls>
            <c:dLbl>
              <c:idx val="0"/>
              <c:layout>
                <c:manualLayout>
                  <c:x val="0.14970656757792974"/>
                  <c:y val="0"/>
                </c:manualLayout>
              </c:layout>
              <c:spPr>
                <a:noFill/>
              </c:spPr>
              <c:txPr>
                <a:bodyPr anchor="ctr" anchorCtr="0"/>
                <a:lstStyle/>
                <a:p>
                  <a:pPr>
                    <a:defRPr sz="1400">
                      <a:solidFill>
                        <a:schemeClr val="bg1"/>
                      </a:solidFill>
                    </a:defRPr>
                  </a:pPr>
                  <a:endParaRPr lang="en-US"/>
                </a:p>
              </c:txPr>
              <c:showVal val="1"/>
              <c:showCatName val="1"/>
              <c:separator>
</c:separator>
            </c:dLbl>
            <c:dLbl>
              <c:idx val="1"/>
              <c:spPr>
                <a:noFill/>
              </c:spPr>
              <c:txPr>
                <a:bodyPr anchor="ctr" anchorCtr="0"/>
                <a:lstStyle/>
                <a:p>
                  <a:pPr>
                    <a:defRPr sz="1400">
                      <a:solidFill>
                        <a:schemeClr val="bg1"/>
                      </a:solidFill>
                    </a:defRPr>
                  </a:pPr>
                  <a:endParaRPr lang="en-US"/>
                </a:p>
              </c:txPr>
            </c:dLbl>
            <c:dLbl>
              <c:idx val="2"/>
              <c:layout>
                <c:manualLayout>
                  <c:x val="5.6182429443510706E-2"/>
                  <c:y val="0.28131807742782272"/>
                </c:manualLayout>
              </c:layout>
              <c:showVal val="1"/>
              <c:showCatName val="1"/>
              <c:separator>
</c:separator>
            </c:dLbl>
            <c:spPr>
              <a:noFill/>
            </c:spPr>
            <c:txPr>
              <a:bodyPr anchor="ctr" anchorCtr="0"/>
              <a:lstStyle/>
              <a:p>
                <a:pPr>
                  <a:defRPr sz="1400"/>
                </a:pPr>
                <a:endParaRPr lang="en-US"/>
              </a:p>
            </c:txPr>
            <c:showVal val="1"/>
            <c:showCatName val="1"/>
            <c:separator>
</c:separator>
            <c:showLeaderLines val="1"/>
          </c:dLbls>
          <c:cat>
            <c:strRef>
              <c:f>Sheet1!$A$2:$A$4</c:f>
              <c:strCache>
                <c:ptCount val="3"/>
                <c:pt idx="0">
                  <c:v>MAPI</c:v>
                </c:pt>
                <c:pt idx="1">
                  <c:v>Exchange</c:v>
                </c:pt>
                <c:pt idx="2">
                  <c:v>PoP3</c:v>
                </c:pt>
              </c:strCache>
            </c:strRef>
          </c:cat>
          <c:val>
            <c:numRef>
              <c:f>Sheet1!$B$2:$B$4</c:f>
              <c:numCache>
                <c:formatCode>General</c:formatCode>
                <c:ptCount val="3"/>
                <c:pt idx="0">
                  <c:v>2</c:v>
                </c:pt>
                <c:pt idx="1">
                  <c:v>20</c:v>
                </c:pt>
                <c:pt idx="2">
                  <c:v>190</c:v>
                </c:pt>
              </c:numCache>
            </c:numRef>
          </c:val>
        </c:ser>
      </c:pie3DChart>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areaChart>
        <c:grouping val="standard"/>
        <c:ser>
          <c:idx val="0"/>
          <c:order val="0"/>
          <c:tx>
            <c:strRef>
              <c:f>Sheet1!$B$1</c:f>
              <c:strCache>
                <c:ptCount val="1"/>
                <c:pt idx="0">
                  <c:v>Expense</c:v>
                </c:pt>
              </c:strCache>
            </c:strRef>
          </c:tx>
          <c:spPr>
            <a:gradFill>
              <a:gsLst>
                <a:gs pos="0">
                  <a:srgbClr val="000082"/>
                </a:gs>
                <a:gs pos="30000">
                  <a:srgbClr val="66008F"/>
                </a:gs>
                <a:gs pos="64999">
                  <a:srgbClr val="BA0066"/>
                </a:gs>
                <a:gs pos="64999">
                  <a:srgbClr val="BA0066"/>
                </a:gs>
                <a:gs pos="64999">
                  <a:srgbClr val="BA0066"/>
                </a:gs>
                <a:gs pos="64999">
                  <a:srgbClr val="BA0066"/>
                </a:gs>
                <a:gs pos="64999">
                  <a:srgbClr val="BA0066"/>
                </a:gs>
                <a:gs pos="89999">
                  <a:srgbClr val="FF0000"/>
                </a:gs>
                <a:gs pos="100000">
                  <a:srgbClr val="FF8200"/>
                </a:gs>
              </a:gsLst>
              <a:lin ang="5400000" scaled="0"/>
            </a:gradFill>
          </c:spPr>
          <c:cat>
            <c:strRef>
              <c:f>Sheet1!$A$2:$A$36</c:f>
              <c:strCache>
                <c:ptCount val="35"/>
                <c:pt idx="0">
                  <c:v>AUG</c:v>
                </c:pt>
                <c:pt idx="1">
                  <c:v>SEP</c:v>
                </c:pt>
                <c:pt idx="2">
                  <c:v>OCT</c:v>
                </c:pt>
                <c:pt idx="3">
                  <c:v>NOV</c:v>
                </c:pt>
                <c:pt idx="4">
                  <c:v>DEC</c:v>
                </c:pt>
                <c:pt idx="5">
                  <c:v>JAN</c:v>
                </c:pt>
                <c:pt idx="6">
                  <c:v>FEB</c:v>
                </c:pt>
                <c:pt idx="7">
                  <c:v>MAR</c:v>
                </c:pt>
                <c:pt idx="8">
                  <c:v>APR</c:v>
                </c:pt>
                <c:pt idx="9">
                  <c:v>MAY</c:v>
                </c:pt>
                <c:pt idx="10">
                  <c:v>JUN</c:v>
                </c:pt>
                <c:pt idx="11">
                  <c:v>JUL</c:v>
                </c:pt>
                <c:pt idx="12">
                  <c:v>AUG</c:v>
                </c:pt>
                <c:pt idx="13">
                  <c:v>SEP</c:v>
                </c:pt>
                <c:pt idx="14">
                  <c:v>OCT</c:v>
                </c:pt>
                <c:pt idx="15">
                  <c:v>NOV</c:v>
                </c:pt>
                <c:pt idx="16">
                  <c:v>DEC</c:v>
                </c:pt>
                <c:pt idx="17">
                  <c:v>JAN</c:v>
                </c:pt>
                <c:pt idx="18">
                  <c:v>FEB</c:v>
                </c:pt>
                <c:pt idx="19">
                  <c:v>MAR</c:v>
                </c:pt>
                <c:pt idx="20">
                  <c:v>APR</c:v>
                </c:pt>
                <c:pt idx="21">
                  <c:v>MAY</c:v>
                </c:pt>
                <c:pt idx="22">
                  <c:v>JUN</c:v>
                </c:pt>
                <c:pt idx="23">
                  <c:v>JUL</c:v>
                </c:pt>
                <c:pt idx="24">
                  <c:v>AUG</c:v>
                </c:pt>
                <c:pt idx="25">
                  <c:v>SEP</c:v>
                </c:pt>
                <c:pt idx="26">
                  <c:v>OCT</c:v>
                </c:pt>
                <c:pt idx="27">
                  <c:v>NOV</c:v>
                </c:pt>
                <c:pt idx="28">
                  <c:v>DEC</c:v>
                </c:pt>
                <c:pt idx="29">
                  <c:v>JAN</c:v>
                </c:pt>
                <c:pt idx="30">
                  <c:v>FEB</c:v>
                </c:pt>
                <c:pt idx="31">
                  <c:v>MAR</c:v>
                </c:pt>
                <c:pt idx="32">
                  <c:v>APR</c:v>
                </c:pt>
                <c:pt idx="33">
                  <c:v>MAY</c:v>
                </c:pt>
                <c:pt idx="34">
                  <c:v>JUN</c:v>
                </c:pt>
              </c:strCache>
            </c:strRef>
          </c:cat>
          <c:val>
            <c:numRef>
              <c:f>Sheet1!$B$2:$B$36</c:f>
              <c:numCache>
                <c:formatCode>General</c:formatCode>
                <c:ptCount val="35"/>
                <c:pt idx="0">
                  <c:v>-500</c:v>
                </c:pt>
                <c:pt idx="1">
                  <c:v>-600</c:v>
                </c:pt>
                <c:pt idx="2">
                  <c:v>-700</c:v>
                </c:pt>
                <c:pt idx="3">
                  <c:v>-900</c:v>
                </c:pt>
                <c:pt idx="4">
                  <c:v>-1500</c:v>
                </c:pt>
                <c:pt idx="5">
                  <c:v>-1600</c:v>
                </c:pt>
                <c:pt idx="6">
                  <c:v>-1400</c:v>
                </c:pt>
                <c:pt idx="7">
                  <c:v>-1300</c:v>
                </c:pt>
                <c:pt idx="8">
                  <c:v>-1200</c:v>
                </c:pt>
                <c:pt idx="9">
                  <c:v>-1100</c:v>
                </c:pt>
                <c:pt idx="10">
                  <c:v>-1000</c:v>
                </c:pt>
                <c:pt idx="11">
                  <c:v>-950</c:v>
                </c:pt>
                <c:pt idx="12">
                  <c:v>-900</c:v>
                </c:pt>
                <c:pt idx="13">
                  <c:v>-850</c:v>
                </c:pt>
                <c:pt idx="14">
                  <c:v>-800</c:v>
                </c:pt>
                <c:pt idx="15">
                  <c:v>-750</c:v>
                </c:pt>
                <c:pt idx="16">
                  <c:v>-700</c:v>
                </c:pt>
                <c:pt idx="17">
                  <c:v>-650</c:v>
                </c:pt>
                <c:pt idx="18">
                  <c:v>-600</c:v>
                </c:pt>
                <c:pt idx="19">
                  <c:v>-500</c:v>
                </c:pt>
                <c:pt idx="20">
                  <c:v>-400</c:v>
                </c:pt>
                <c:pt idx="21">
                  <c:v>-300</c:v>
                </c:pt>
                <c:pt idx="22">
                  <c:v>-200</c:v>
                </c:pt>
                <c:pt idx="23">
                  <c:v>-100</c:v>
                </c:pt>
                <c:pt idx="24">
                  <c:v>0</c:v>
                </c:pt>
                <c:pt idx="25">
                  <c:v>100</c:v>
                </c:pt>
                <c:pt idx="26">
                  <c:v>200</c:v>
                </c:pt>
                <c:pt idx="27">
                  <c:v>300</c:v>
                </c:pt>
                <c:pt idx="28">
                  <c:v>400</c:v>
                </c:pt>
                <c:pt idx="29">
                  <c:v>500</c:v>
                </c:pt>
                <c:pt idx="30">
                  <c:v>600</c:v>
                </c:pt>
                <c:pt idx="31">
                  <c:v>700</c:v>
                </c:pt>
                <c:pt idx="32">
                  <c:v>800</c:v>
                </c:pt>
                <c:pt idx="33">
                  <c:v>900</c:v>
                </c:pt>
                <c:pt idx="34">
                  <c:v>1000</c:v>
                </c:pt>
              </c:numCache>
            </c:numRef>
          </c:val>
        </c:ser>
        <c:axId val="143690752"/>
        <c:axId val="200872704"/>
      </c:areaChart>
      <c:catAx>
        <c:axId val="143690752"/>
        <c:scaling>
          <c:orientation val="minMax"/>
        </c:scaling>
        <c:axPos val="b"/>
        <c:numFmt formatCode="m\/d\/yyyy" sourceLinked="1"/>
        <c:tickLblPos val="none"/>
        <c:crossAx val="200872704"/>
        <c:crosses val="autoZero"/>
        <c:auto val="1"/>
        <c:lblAlgn val="ctr"/>
        <c:lblOffset val="100"/>
      </c:catAx>
      <c:valAx>
        <c:axId val="200872704"/>
        <c:scaling>
          <c:orientation val="minMax"/>
        </c:scaling>
        <c:axPos val="l"/>
        <c:majorGridlines/>
        <c:numFmt formatCode="General" sourceLinked="1"/>
        <c:tickLblPos val="none"/>
        <c:crossAx val="143690752"/>
        <c:crosses val="autoZero"/>
        <c:crossBetween val="midCat"/>
      </c:valAx>
    </c:plotArea>
    <c:legend>
      <c:legendPos val="r"/>
      <c:layout/>
      <c:txPr>
        <a:bodyPr/>
        <a:lstStyle/>
        <a:p>
          <a:pPr>
            <a:defRPr>
              <a:solidFill>
                <a:schemeClr val="bg1"/>
              </a:solidFill>
            </a:defRPr>
          </a:pPr>
          <a:endParaRPr lang="en-US"/>
        </a:p>
      </c:txP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lineChart>
        <c:grouping val="standard"/>
        <c:ser>
          <c:idx val="0"/>
          <c:order val="0"/>
          <c:tx>
            <c:strRef>
              <c:f>Sheet1!$B$1</c:f>
              <c:strCache>
                <c:ptCount val="1"/>
                <c:pt idx="0">
                  <c:v>Services + CSA</c:v>
                </c:pt>
              </c:strCache>
            </c:strRef>
          </c:tx>
          <c:spPr>
            <a:ln w="177800"/>
          </c:spPr>
          <c:dPt>
            <c:idx val="0"/>
            <c:marker>
              <c:spPr>
                <a:solidFill>
                  <a:srgbClr val="FF0000"/>
                </a:solidFill>
              </c:spPr>
            </c:marker>
          </c:dPt>
          <c:dPt>
            <c:idx val="1"/>
            <c:marker>
              <c:spPr>
                <a:solidFill>
                  <a:srgbClr val="00B050"/>
                </a:solidFill>
              </c:spPr>
            </c:marker>
          </c:dPt>
          <c:dPt>
            <c:idx val="2"/>
            <c:marker>
              <c:spPr>
                <a:solidFill>
                  <a:srgbClr val="FF0000"/>
                </a:solidFill>
              </c:spPr>
            </c:marker>
          </c:dPt>
          <c:dPt>
            <c:idx val="3"/>
            <c:marker>
              <c:spPr>
                <a:solidFill>
                  <a:srgbClr val="00B050"/>
                </a:solidFill>
              </c:spPr>
            </c:marker>
          </c:dPt>
          <c:dPt>
            <c:idx val="4"/>
            <c:marker>
              <c:spPr>
                <a:solidFill>
                  <a:srgbClr val="FF0000"/>
                </a:solidFill>
              </c:spPr>
            </c:marker>
          </c:dPt>
          <c:dPt>
            <c:idx val="5"/>
            <c:marker>
              <c:spPr>
                <a:solidFill>
                  <a:srgbClr val="00B050"/>
                </a:solidFill>
              </c:spPr>
            </c:marker>
          </c:dPt>
          <c:dPt>
            <c:idx val="6"/>
            <c:marker>
              <c:spPr>
                <a:solidFill>
                  <a:srgbClr val="FF0000"/>
                </a:solidFill>
              </c:spPr>
            </c:marker>
          </c:dPt>
          <c:dPt>
            <c:idx val="7"/>
            <c:marker>
              <c:spPr>
                <a:solidFill>
                  <a:srgbClr val="00B050"/>
                </a:solidFill>
              </c:spPr>
            </c:marker>
          </c:dPt>
          <c:dPt>
            <c:idx val="8"/>
            <c:marker>
              <c:spPr>
                <a:solidFill>
                  <a:srgbClr val="FF0000"/>
                </a:solidFill>
              </c:spPr>
            </c:marker>
          </c:dPt>
          <c:dPt>
            <c:idx val="9"/>
            <c:marker>
              <c:spPr>
                <a:solidFill>
                  <a:srgbClr val="00B050"/>
                </a:solidFill>
              </c:spPr>
            </c:marker>
          </c:dPt>
          <c:dPt>
            <c:idx val="10"/>
            <c:marker>
              <c:spPr>
                <a:solidFill>
                  <a:srgbClr val="FF0000"/>
                </a:solidFill>
              </c:spPr>
            </c:marker>
          </c:dPt>
          <c:dPt>
            <c:idx val="11"/>
            <c:marker>
              <c:spPr>
                <a:solidFill>
                  <a:srgbClr val="00B050"/>
                </a:solidFill>
              </c:spPr>
            </c:marke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250</c:v>
                </c:pt>
                <c:pt idx="1">
                  <c:v>750</c:v>
                </c:pt>
                <c:pt idx="2">
                  <c:v>300</c:v>
                </c:pt>
                <c:pt idx="3">
                  <c:v>800</c:v>
                </c:pt>
                <c:pt idx="4">
                  <c:v>350</c:v>
                </c:pt>
                <c:pt idx="5">
                  <c:v>900</c:v>
                </c:pt>
                <c:pt idx="6">
                  <c:v>400</c:v>
                </c:pt>
                <c:pt idx="7">
                  <c:v>950</c:v>
                </c:pt>
                <c:pt idx="8">
                  <c:v>200</c:v>
                </c:pt>
                <c:pt idx="9">
                  <c:v>1000</c:v>
                </c:pt>
                <c:pt idx="10">
                  <c:v>500</c:v>
                </c:pt>
                <c:pt idx="11">
                  <c:v>1050</c:v>
                </c:pt>
              </c:numCache>
            </c:numRef>
          </c:val>
        </c:ser>
        <c:ser>
          <c:idx val="1"/>
          <c:order val="1"/>
          <c:tx>
            <c:strRef>
              <c:f>Sheet1!$C$1</c:f>
              <c:strCache>
                <c:ptCount val="1"/>
                <c:pt idx="0">
                  <c:v>Overhead</c:v>
                </c:pt>
              </c:strCache>
            </c:strRef>
          </c:tx>
          <c:spPr>
            <a:ln w="127000">
              <a:solidFill>
                <a:schemeClr val="tx2">
                  <a:lumMod val="50000"/>
                </a:schemeClr>
              </a:solidFill>
            </a:ln>
          </c:spPr>
          <c:marker>
            <c:spPr>
              <a:gradFill>
                <a:gsLst>
                  <a:gs pos="0">
                    <a:srgbClr val="C00000"/>
                  </a:gs>
                  <a:gs pos="50000">
                    <a:srgbClr val="F47F00"/>
                  </a:gs>
                  <a:gs pos="100000">
                    <a:srgbClr val="B88BD2">
                      <a:tint val="23500"/>
                      <a:satMod val="160000"/>
                    </a:srgbClr>
                  </a:gs>
                </a:gsLst>
                <a:lin ang="5400000" scaled="0"/>
              </a:gradFill>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500</c:v>
                </c:pt>
                <c:pt idx="1">
                  <c:v>550</c:v>
                </c:pt>
                <c:pt idx="2">
                  <c:v>500</c:v>
                </c:pt>
                <c:pt idx="3">
                  <c:v>550</c:v>
                </c:pt>
                <c:pt idx="4">
                  <c:v>500</c:v>
                </c:pt>
                <c:pt idx="5">
                  <c:v>600</c:v>
                </c:pt>
                <c:pt idx="6">
                  <c:v>550</c:v>
                </c:pt>
                <c:pt idx="7">
                  <c:v>650</c:v>
                </c:pt>
                <c:pt idx="8">
                  <c:v>600</c:v>
                </c:pt>
                <c:pt idx="9">
                  <c:v>750</c:v>
                </c:pt>
                <c:pt idx="10">
                  <c:v>650</c:v>
                </c:pt>
                <c:pt idx="11">
                  <c:v>800</c:v>
                </c:pt>
              </c:numCache>
            </c:numRef>
          </c:val>
        </c:ser>
        <c:marker val="1"/>
        <c:axId val="195282432"/>
        <c:axId val="195284352"/>
      </c:lineChart>
      <c:catAx>
        <c:axId val="195282432"/>
        <c:scaling>
          <c:orientation val="minMax"/>
        </c:scaling>
        <c:axPos val="b"/>
        <c:numFmt formatCode="General" sourceLinked="1"/>
        <c:tickLblPos val="nextTo"/>
        <c:txPr>
          <a:bodyPr/>
          <a:lstStyle/>
          <a:p>
            <a:pPr>
              <a:defRPr sz="1200"/>
            </a:pPr>
            <a:endParaRPr lang="en-US"/>
          </a:p>
        </c:txPr>
        <c:crossAx val="195284352"/>
        <c:crosses val="autoZero"/>
        <c:auto val="1"/>
        <c:lblAlgn val="ctr"/>
        <c:lblOffset val="100"/>
      </c:catAx>
      <c:valAx>
        <c:axId val="195284352"/>
        <c:scaling>
          <c:orientation val="minMax"/>
        </c:scaling>
        <c:axPos val="l"/>
        <c:majorGridlines/>
        <c:numFmt formatCode="General" sourceLinked="1"/>
        <c:tickLblPos val="none"/>
        <c:crossAx val="195282432"/>
        <c:crosses val="autoZero"/>
        <c:crossBetween val="between"/>
      </c:valAx>
      <c:spPr>
        <a:noFill/>
      </c:spPr>
    </c:plotArea>
    <c:legend>
      <c:legendPos val="b"/>
      <c:layout/>
    </c:legend>
    <c:plotVisOnly val="1"/>
  </c:chart>
  <c:spPr>
    <a:gradFill>
      <a:gsLst>
        <a:gs pos="0">
          <a:srgbClr val="000000">
            <a:alpha val="0"/>
          </a:srgbClr>
        </a:gs>
        <a:gs pos="50000">
          <a:srgbClr val="000000">
            <a:alpha val="9000"/>
          </a:srgbClr>
        </a:gs>
        <a:gs pos="100000">
          <a:srgbClr val="000000">
            <a:alpha val="85000"/>
          </a:srgbClr>
        </a:gs>
      </a:gsLst>
      <a:lin ang="5400000" scaled="0"/>
    </a:gradFill>
  </c:spPr>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lineChart>
        <c:grouping val="standard"/>
        <c:ser>
          <c:idx val="0"/>
          <c:order val="0"/>
          <c:tx>
            <c:strRef>
              <c:f>Sheet1!$B$1</c:f>
              <c:strCache>
                <c:ptCount val="1"/>
                <c:pt idx="0">
                  <c:v>Services + CSA</c:v>
                </c:pt>
              </c:strCache>
            </c:strRef>
          </c:tx>
          <c:spPr>
            <a:ln w="127000"/>
          </c:spPr>
          <c:dPt>
            <c:idx val="0"/>
            <c:marker>
              <c:spPr>
                <a:solidFill>
                  <a:srgbClr val="FF0000"/>
                </a:solidFill>
              </c:spPr>
            </c:marker>
          </c:dPt>
          <c:dPt>
            <c:idx val="1"/>
            <c:marker>
              <c:spPr>
                <a:solidFill>
                  <a:srgbClr val="00B050"/>
                </a:solidFill>
              </c:spPr>
            </c:marker>
          </c:dPt>
          <c:dPt>
            <c:idx val="2"/>
            <c:marker>
              <c:spPr>
                <a:solidFill>
                  <a:srgbClr val="FF0000"/>
                </a:solidFill>
              </c:spPr>
            </c:marker>
          </c:dPt>
          <c:dPt>
            <c:idx val="3"/>
            <c:marker>
              <c:spPr>
                <a:solidFill>
                  <a:srgbClr val="00B050"/>
                </a:solidFill>
              </c:spPr>
            </c:marker>
          </c:dPt>
          <c:dPt>
            <c:idx val="4"/>
            <c:marker>
              <c:spPr>
                <a:solidFill>
                  <a:srgbClr val="FF0000"/>
                </a:solidFill>
              </c:spPr>
            </c:marker>
          </c:dPt>
          <c:dPt>
            <c:idx val="5"/>
            <c:marker>
              <c:spPr>
                <a:solidFill>
                  <a:srgbClr val="00B050"/>
                </a:solidFill>
              </c:spPr>
            </c:marker>
          </c:dPt>
          <c:dPt>
            <c:idx val="6"/>
            <c:marker>
              <c:spPr>
                <a:solidFill>
                  <a:srgbClr val="FF0000"/>
                </a:solidFill>
              </c:spPr>
            </c:marker>
          </c:dPt>
          <c:dPt>
            <c:idx val="7"/>
            <c:marker>
              <c:spPr>
                <a:solidFill>
                  <a:srgbClr val="00B050"/>
                </a:solidFill>
              </c:spPr>
            </c:marker>
          </c:dPt>
          <c:dPt>
            <c:idx val="8"/>
            <c:marker>
              <c:spPr>
                <a:solidFill>
                  <a:srgbClr val="FF0000"/>
                </a:solidFill>
              </c:spPr>
            </c:marker>
          </c:dPt>
          <c:dPt>
            <c:idx val="9"/>
            <c:marker>
              <c:spPr>
                <a:solidFill>
                  <a:srgbClr val="00B050"/>
                </a:solidFill>
              </c:spPr>
            </c:marker>
          </c:dPt>
          <c:dPt>
            <c:idx val="10"/>
            <c:marker>
              <c:spPr>
                <a:solidFill>
                  <a:srgbClr val="FF0000"/>
                </a:solidFill>
              </c:spPr>
            </c:marker>
          </c:dPt>
          <c:dPt>
            <c:idx val="11"/>
            <c:marker>
              <c:spPr>
                <a:solidFill>
                  <a:srgbClr val="00B050"/>
                </a:solidFill>
              </c:spPr>
            </c:marke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250</c:v>
                </c:pt>
                <c:pt idx="1">
                  <c:v>750</c:v>
                </c:pt>
                <c:pt idx="2">
                  <c:v>300</c:v>
                </c:pt>
                <c:pt idx="3">
                  <c:v>800</c:v>
                </c:pt>
                <c:pt idx="4">
                  <c:v>350</c:v>
                </c:pt>
                <c:pt idx="5">
                  <c:v>900</c:v>
                </c:pt>
                <c:pt idx="6">
                  <c:v>400</c:v>
                </c:pt>
                <c:pt idx="7">
                  <c:v>950</c:v>
                </c:pt>
                <c:pt idx="8">
                  <c:v>200</c:v>
                </c:pt>
                <c:pt idx="9">
                  <c:v>1000</c:v>
                </c:pt>
                <c:pt idx="10">
                  <c:v>500</c:v>
                </c:pt>
                <c:pt idx="11">
                  <c:v>1050</c:v>
                </c:pt>
              </c:numCache>
            </c:numRef>
          </c:val>
        </c:ser>
        <c:ser>
          <c:idx val="1"/>
          <c:order val="1"/>
          <c:tx>
            <c:strRef>
              <c:f>Sheet1!$C$1</c:f>
              <c:strCache>
                <c:ptCount val="1"/>
                <c:pt idx="0">
                  <c:v>Overhead</c:v>
                </c:pt>
              </c:strCache>
            </c:strRef>
          </c:tx>
          <c:spPr>
            <a:ln w="127000">
              <a:solidFill>
                <a:schemeClr val="tx2">
                  <a:lumMod val="50000"/>
                </a:schemeClr>
              </a:solidFill>
            </a:ln>
          </c:spPr>
          <c:marker>
            <c:spPr>
              <a:gradFill>
                <a:gsLst>
                  <a:gs pos="0">
                    <a:srgbClr val="C00000"/>
                  </a:gs>
                  <a:gs pos="50000">
                    <a:schemeClr val="accent4">
                      <a:lumMod val="40000"/>
                      <a:lumOff val="60000"/>
                    </a:schemeClr>
                  </a:gs>
                  <a:gs pos="100000">
                    <a:srgbClr val="B88BD2">
                      <a:tint val="23500"/>
                      <a:satMod val="160000"/>
                    </a:srgbClr>
                  </a:gs>
                </a:gsLst>
                <a:lin ang="5400000" scaled="0"/>
              </a:gradFill>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500</c:v>
                </c:pt>
                <c:pt idx="1">
                  <c:v>550</c:v>
                </c:pt>
                <c:pt idx="2">
                  <c:v>500</c:v>
                </c:pt>
                <c:pt idx="3">
                  <c:v>550</c:v>
                </c:pt>
                <c:pt idx="4">
                  <c:v>500</c:v>
                </c:pt>
                <c:pt idx="5">
                  <c:v>600</c:v>
                </c:pt>
                <c:pt idx="6">
                  <c:v>550</c:v>
                </c:pt>
                <c:pt idx="7">
                  <c:v>650</c:v>
                </c:pt>
                <c:pt idx="8">
                  <c:v>600</c:v>
                </c:pt>
                <c:pt idx="9">
                  <c:v>750</c:v>
                </c:pt>
                <c:pt idx="10">
                  <c:v>650</c:v>
                </c:pt>
                <c:pt idx="11">
                  <c:v>800</c:v>
                </c:pt>
              </c:numCache>
            </c:numRef>
          </c:val>
        </c:ser>
        <c:ser>
          <c:idx val="2"/>
          <c:order val="2"/>
          <c:tx>
            <c:strRef>
              <c:f>Sheet1!$D$1</c:f>
              <c:strCache>
                <c:ptCount val="1"/>
                <c:pt idx="0">
                  <c:v>SaaS</c:v>
                </c:pt>
              </c:strCache>
            </c:strRef>
          </c:tx>
          <c:spPr>
            <a:ln w="127000"/>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0</c:v>
                </c:pt>
                <c:pt idx="1">
                  <c:v>0</c:v>
                </c:pt>
                <c:pt idx="2">
                  <c:v>0</c:v>
                </c:pt>
                <c:pt idx="3">
                  <c:v>0</c:v>
                </c:pt>
                <c:pt idx="4">
                  <c:v>10</c:v>
                </c:pt>
                <c:pt idx="5">
                  <c:v>15</c:v>
                </c:pt>
                <c:pt idx="6">
                  <c:v>25</c:v>
                </c:pt>
                <c:pt idx="7">
                  <c:v>50</c:v>
                </c:pt>
                <c:pt idx="8">
                  <c:v>60</c:v>
                </c:pt>
                <c:pt idx="9">
                  <c:v>90</c:v>
                </c:pt>
                <c:pt idx="10">
                  <c:v>100</c:v>
                </c:pt>
                <c:pt idx="11">
                  <c:v>150</c:v>
                </c:pt>
              </c:numCache>
            </c:numRef>
          </c:val>
        </c:ser>
        <c:marker val="1"/>
        <c:axId val="195339776"/>
        <c:axId val="195341312"/>
      </c:lineChart>
      <c:catAx>
        <c:axId val="195339776"/>
        <c:scaling>
          <c:orientation val="minMax"/>
        </c:scaling>
        <c:axPos val="b"/>
        <c:numFmt formatCode="General" sourceLinked="1"/>
        <c:tickLblPos val="nextTo"/>
        <c:txPr>
          <a:bodyPr/>
          <a:lstStyle/>
          <a:p>
            <a:pPr>
              <a:defRPr sz="1200"/>
            </a:pPr>
            <a:endParaRPr lang="en-US"/>
          </a:p>
        </c:txPr>
        <c:crossAx val="195341312"/>
        <c:crosses val="autoZero"/>
        <c:auto val="1"/>
        <c:lblAlgn val="ctr"/>
        <c:lblOffset val="100"/>
      </c:catAx>
      <c:valAx>
        <c:axId val="195341312"/>
        <c:scaling>
          <c:orientation val="minMax"/>
        </c:scaling>
        <c:axPos val="l"/>
        <c:majorGridlines/>
        <c:numFmt formatCode="General" sourceLinked="1"/>
        <c:tickLblPos val="none"/>
        <c:crossAx val="195339776"/>
        <c:crosses val="autoZero"/>
        <c:crossBetween val="between"/>
      </c:valAx>
      <c:spPr>
        <a:noFill/>
      </c:spPr>
    </c:plotArea>
    <c:legend>
      <c:legendPos val="b"/>
      <c:layout/>
    </c:legend>
    <c:plotVisOnly val="1"/>
  </c:chart>
  <c:spPr>
    <a:gradFill>
      <a:gsLst>
        <a:gs pos="0">
          <a:srgbClr val="000000">
            <a:alpha val="0"/>
          </a:srgbClr>
        </a:gs>
        <a:gs pos="50000">
          <a:srgbClr val="000000">
            <a:alpha val="9000"/>
          </a:srgbClr>
        </a:gs>
        <a:gs pos="100000">
          <a:srgbClr val="000000">
            <a:alpha val="85000"/>
          </a:srgbClr>
        </a:gs>
      </a:gsLst>
      <a:lin ang="5400000" scaled="0"/>
    </a:gradFill>
  </c:spPr>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lineChart>
        <c:grouping val="standard"/>
        <c:ser>
          <c:idx val="0"/>
          <c:order val="0"/>
          <c:tx>
            <c:strRef>
              <c:f>Sheet1!$B$1</c:f>
              <c:strCache>
                <c:ptCount val="1"/>
                <c:pt idx="0">
                  <c:v>Services + CSA</c:v>
                </c:pt>
              </c:strCache>
            </c:strRef>
          </c:tx>
          <c:spPr>
            <a:ln w="25400"/>
          </c:spPr>
          <c:dPt>
            <c:idx val="0"/>
            <c:marker>
              <c:spPr>
                <a:solidFill>
                  <a:srgbClr val="FF0000"/>
                </a:solidFill>
              </c:spPr>
            </c:marker>
          </c:dPt>
          <c:dPt>
            <c:idx val="1"/>
            <c:marker>
              <c:spPr>
                <a:solidFill>
                  <a:srgbClr val="00B050"/>
                </a:solidFill>
              </c:spPr>
            </c:marker>
          </c:dPt>
          <c:dPt>
            <c:idx val="2"/>
            <c:marker>
              <c:spPr>
                <a:solidFill>
                  <a:srgbClr val="FF0000"/>
                </a:solidFill>
              </c:spPr>
            </c:marker>
          </c:dPt>
          <c:dPt>
            <c:idx val="3"/>
            <c:marker>
              <c:spPr>
                <a:solidFill>
                  <a:srgbClr val="00B050"/>
                </a:solidFill>
              </c:spPr>
            </c:marker>
          </c:dPt>
          <c:dPt>
            <c:idx val="4"/>
            <c:marker>
              <c:spPr>
                <a:solidFill>
                  <a:srgbClr val="FF0000"/>
                </a:solidFill>
              </c:spPr>
            </c:marker>
          </c:dPt>
          <c:dPt>
            <c:idx val="5"/>
            <c:marker>
              <c:spPr>
                <a:solidFill>
                  <a:srgbClr val="00B050"/>
                </a:solidFill>
              </c:spPr>
            </c:marker>
          </c:dPt>
          <c:dPt>
            <c:idx val="6"/>
            <c:marker>
              <c:spPr>
                <a:solidFill>
                  <a:srgbClr val="FF0000"/>
                </a:solidFill>
              </c:spPr>
            </c:marker>
          </c:dPt>
          <c:dPt>
            <c:idx val="7"/>
            <c:marker>
              <c:spPr>
                <a:solidFill>
                  <a:srgbClr val="00B050"/>
                </a:solidFill>
              </c:spPr>
            </c:marker>
          </c:dPt>
          <c:dPt>
            <c:idx val="8"/>
            <c:marker>
              <c:spPr>
                <a:solidFill>
                  <a:srgbClr val="FF0000"/>
                </a:solidFill>
              </c:spPr>
            </c:marker>
          </c:dPt>
          <c:dPt>
            <c:idx val="9"/>
            <c:marker>
              <c:spPr>
                <a:solidFill>
                  <a:srgbClr val="00B050"/>
                </a:solidFill>
              </c:spPr>
            </c:marker>
          </c:dPt>
          <c:dPt>
            <c:idx val="10"/>
            <c:marker>
              <c:spPr>
                <a:solidFill>
                  <a:srgbClr val="FF0000"/>
                </a:solidFill>
              </c:spPr>
            </c:marker>
          </c:dPt>
          <c:dPt>
            <c:idx val="11"/>
            <c:marker>
              <c:spPr>
                <a:solidFill>
                  <a:srgbClr val="00B050"/>
                </a:solidFill>
              </c:spPr>
            </c:marker>
          </c:dPt>
          <c:dPt>
            <c:idx val="12"/>
            <c:marker>
              <c:spPr>
                <a:solidFill>
                  <a:srgbClr val="FF0000"/>
                </a:solidFill>
              </c:spPr>
            </c:marker>
          </c:dPt>
          <c:dPt>
            <c:idx val="13"/>
            <c:marker>
              <c:spPr>
                <a:solidFill>
                  <a:srgbClr val="00B050"/>
                </a:solidFill>
              </c:spPr>
            </c:marker>
          </c:dPt>
          <c:dPt>
            <c:idx val="14"/>
            <c:marker>
              <c:spPr>
                <a:solidFill>
                  <a:srgbClr val="FF0000"/>
                </a:solidFill>
              </c:spPr>
            </c:marker>
          </c:dPt>
          <c:dPt>
            <c:idx val="15"/>
            <c:marker>
              <c:spPr>
                <a:solidFill>
                  <a:srgbClr val="00B050"/>
                </a:solidFill>
              </c:spPr>
            </c:marker>
          </c:dPt>
          <c:dPt>
            <c:idx val="16"/>
            <c:marker>
              <c:spPr>
                <a:solidFill>
                  <a:srgbClr val="FF0000"/>
                </a:solidFill>
              </c:spPr>
            </c:marker>
          </c:dPt>
          <c:dPt>
            <c:idx val="17"/>
            <c:marker>
              <c:spPr>
                <a:solidFill>
                  <a:srgbClr val="00B050"/>
                </a:solidFill>
              </c:spPr>
            </c:marker>
          </c:dPt>
          <c:dPt>
            <c:idx val="18"/>
            <c:marker>
              <c:spPr>
                <a:solidFill>
                  <a:srgbClr val="FF0000"/>
                </a:solidFill>
              </c:spPr>
            </c:marker>
          </c:dPt>
          <c:dPt>
            <c:idx val="19"/>
            <c:marker>
              <c:spPr>
                <a:solidFill>
                  <a:srgbClr val="00B050"/>
                </a:solidFill>
              </c:spPr>
            </c:marker>
          </c:dPt>
          <c:dPt>
            <c:idx val="20"/>
            <c:marker>
              <c:spPr>
                <a:solidFill>
                  <a:srgbClr val="FF0000"/>
                </a:solidFill>
              </c:spPr>
            </c:marker>
          </c:dPt>
          <c:dPt>
            <c:idx val="21"/>
            <c:marker>
              <c:spPr>
                <a:solidFill>
                  <a:srgbClr val="00B050"/>
                </a:solidFill>
              </c:spPr>
            </c:marker>
          </c:dPt>
          <c:dPt>
            <c:idx val="22"/>
            <c:marker>
              <c:spPr>
                <a:solidFill>
                  <a:srgbClr val="FF0000"/>
                </a:solidFill>
              </c:spPr>
            </c:marker>
          </c:dPt>
          <c:dPt>
            <c:idx val="23"/>
            <c:marker>
              <c:spPr>
                <a:solidFill>
                  <a:srgbClr val="00B050"/>
                </a:solidFill>
              </c:spPr>
            </c:marker>
          </c:dPt>
          <c:dPt>
            <c:idx val="24"/>
            <c:marker>
              <c:spPr>
                <a:solidFill>
                  <a:srgbClr val="FF0000"/>
                </a:solidFill>
              </c:spPr>
            </c:marker>
          </c:dPt>
          <c:dPt>
            <c:idx val="25"/>
            <c:marker>
              <c:spPr>
                <a:solidFill>
                  <a:srgbClr val="00B050"/>
                </a:solidFill>
              </c:spPr>
            </c:marker>
          </c:dPt>
          <c:dPt>
            <c:idx val="26"/>
            <c:marker>
              <c:spPr>
                <a:solidFill>
                  <a:srgbClr val="00B050"/>
                </a:solidFill>
              </c:spPr>
            </c:marker>
          </c:dPt>
          <c:dPt>
            <c:idx val="27"/>
            <c:marker>
              <c:spPr>
                <a:solidFill>
                  <a:srgbClr val="00B050"/>
                </a:solidFill>
              </c:spPr>
            </c:marker>
          </c:dPt>
          <c:dPt>
            <c:idx val="28"/>
            <c:marker>
              <c:spPr>
                <a:solidFill>
                  <a:srgbClr val="00B050"/>
                </a:solidFill>
              </c:spPr>
            </c:marker>
          </c:dPt>
          <c:dPt>
            <c:idx val="29"/>
            <c:marker>
              <c:spPr>
                <a:solidFill>
                  <a:srgbClr val="00B050"/>
                </a:solidFill>
              </c:spPr>
            </c:marker>
          </c:dPt>
          <c:dPt>
            <c:idx val="30"/>
            <c:marker>
              <c:spPr>
                <a:solidFill>
                  <a:srgbClr val="00B050"/>
                </a:solidFill>
              </c:spPr>
            </c:marker>
          </c:dPt>
          <c:dPt>
            <c:idx val="31"/>
            <c:marker>
              <c:spPr>
                <a:solidFill>
                  <a:srgbClr val="00B050"/>
                </a:solidFill>
              </c:spPr>
            </c:marker>
          </c:dPt>
          <c:dPt>
            <c:idx val="32"/>
            <c:marker>
              <c:spPr>
                <a:solidFill>
                  <a:srgbClr val="00B050"/>
                </a:solidFill>
              </c:spPr>
            </c:marker>
          </c:dPt>
          <c:dPt>
            <c:idx val="33"/>
            <c:marker>
              <c:spPr>
                <a:solidFill>
                  <a:srgbClr val="00B050"/>
                </a:solidFill>
              </c:spPr>
            </c:marker>
          </c:dPt>
          <c:dPt>
            <c:idx val="34"/>
            <c:marker>
              <c:spPr>
                <a:solidFill>
                  <a:srgbClr val="00B050"/>
                </a:solidFill>
              </c:spPr>
            </c:marker>
          </c:dPt>
          <c:dPt>
            <c:idx val="35"/>
            <c:marker>
              <c:spPr>
                <a:solidFill>
                  <a:srgbClr val="00B050"/>
                </a:solidFill>
              </c:spPr>
            </c:marker>
          </c:dPt>
          <c:dPt>
            <c:idx val="36"/>
            <c:marker>
              <c:spPr>
                <a:solidFill>
                  <a:srgbClr val="00B050"/>
                </a:solidFill>
              </c:spPr>
            </c:marker>
          </c:dPt>
          <c:dPt>
            <c:idx val="37"/>
            <c:marker>
              <c:spPr>
                <a:solidFill>
                  <a:srgbClr val="00B050"/>
                </a:solidFill>
              </c:spPr>
            </c:marker>
          </c:dPt>
          <c:dPt>
            <c:idx val="38"/>
            <c:marker>
              <c:spPr>
                <a:solidFill>
                  <a:srgbClr val="00B050"/>
                </a:solidFill>
              </c:spPr>
            </c:marker>
          </c:dPt>
          <c:dPt>
            <c:idx val="39"/>
            <c:marker>
              <c:spPr>
                <a:solidFill>
                  <a:srgbClr val="00B050"/>
                </a:solidFill>
              </c:spPr>
            </c:marker>
          </c:dPt>
          <c:dPt>
            <c:idx val="40"/>
            <c:marker>
              <c:spPr>
                <a:solidFill>
                  <a:srgbClr val="00B050"/>
                </a:solidFill>
              </c:spPr>
            </c:marker>
          </c:dPt>
          <c:dPt>
            <c:idx val="41"/>
            <c:marker>
              <c:spPr>
                <a:solidFill>
                  <a:srgbClr val="00B050"/>
                </a:solidFill>
              </c:spPr>
            </c:marker>
          </c:dPt>
          <c:dPt>
            <c:idx val="42"/>
            <c:marker>
              <c:spPr>
                <a:solidFill>
                  <a:srgbClr val="00B050"/>
                </a:solidFill>
              </c:spPr>
            </c:marker>
          </c:dPt>
          <c:dPt>
            <c:idx val="43"/>
            <c:marker>
              <c:spPr>
                <a:solidFill>
                  <a:srgbClr val="00B050"/>
                </a:solidFill>
              </c:spPr>
            </c:marker>
          </c:dPt>
          <c:dPt>
            <c:idx val="44"/>
            <c:marker>
              <c:spPr>
                <a:solidFill>
                  <a:srgbClr val="00B050"/>
                </a:solidFill>
              </c:spPr>
            </c:marker>
          </c:dPt>
          <c:dPt>
            <c:idx val="45"/>
            <c:marker>
              <c:spPr>
                <a:solidFill>
                  <a:srgbClr val="00B050"/>
                </a:solidFill>
              </c:spPr>
            </c:marker>
          </c:dPt>
          <c:dPt>
            <c:idx val="46"/>
            <c:marker>
              <c:spPr>
                <a:solidFill>
                  <a:srgbClr val="00B050"/>
                </a:solidFill>
              </c:spPr>
            </c:marker>
          </c:dPt>
          <c:dPt>
            <c:idx val="47"/>
            <c:marker>
              <c:spPr>
                <a:solidFill>
                  <a:srgbClr val="00B050"/>
                </a:solidFill>
              </c:spPr>
            </c:marker>
          </c:dPt>
          <c:trendline>
            <c:trendlineType val="linear"/>
          </c:trendline>
          <c:trendline>
            <c:spPr>
              <a:ln w="0"/>
            </c:spPr>
            <c:trendlineType val="linear"/>
          </c:trendline>
          <c:cat>
            <c:numRef>
              <c:f>Sheet1!$A$2:$A$49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Sheet1!$B$2:$B$49</c:f>
              <c:numCache>
                <c:formatCode>General</c:formatCode>
                <c:ptCount val="48"/>
                <c:pt idx="0">
                  <c:v>250</c:v>
                </c:pt>
                <c:pt idx="1">
                  <c:v>750</c:v>
                </c:pt>
                <c:pt idx="2">
                  <c:v>300</c:v>
                </c:pt>
                <c:pt idx="3">
                  <c:v>800</c:v>
                </c:pt>
                <c:pt idx="4">
                  <c:v>350</c:v>
                </c:pt>
                <c:pt idx="5">
                  <c:v>900</c:v>
                </c:pt>
                <c:pt idx="6">
                  <c:v>400</c:v>
                </c:pt>
                <c:pt idx="7">
                  <c:v>950</c:v>
                </c:pt>
                <c:pt idx="8">
                  <c:v>200</c:v>
                </c:pt>
                <c:pt idx="9">
                  <c:v>1000</c:v>
                </c:pt>
                <c:pt idx="10">
                  <c:v>500</c:v>
                </c:pt>
                <c:pt idx="11">
                  <c:v>1050</c:v>
                </c:pt>
                <c:pt idx="12">
                  <c:v>600</c:v>
                </c:pt>
                <c:pt idx="13">
                  <c:v>1100</c:v>
                </c:pt>
                <c:pt idx="14">
                  <c:v>650</c:v>
                </c:pt>
                <c:pt idx="15">
                  <c:v>1150</c:v>
                </c:pt>
                <c:pt idx="16">
                  <c:v>700</c:v>
                </c:pt>
                <c:pt idx="17">
                  <c:v>1200</c:v>
                </c:pt>
                <c:pt idx="18">
                  <c:v>700</c:v>
                </c:pt>
                <c:pt idx="19">
                  <c:v>1200</c:v>
                </c:pt>
                <c:pt idx="20">
                  <c:v>700</c:v>
                </c:pt>
                <c:pt idx="21">
                  <c:v>1200</c:v>
                </c:pt>
                <c:pt idx="22">
                  <c:v>700</c:v>
                </c:pt>
                <c:pt idx="23">
                  <c:v>1200</c:v>
                </c:pt>
                <c:pt idx="24">
                  <c:v>700</c:v>
                </c:pt>
                <c:pt idx="25">
                  <c:v>1250</c:v>
                </c:pt>
                <c:pt idx="26">
                  <c:v>800</c:v>
                </c:pt>
                <c:pt idx="27">
                  <c:v>1300</c:v>
                </c:pt>
                <c:pt idx="28">
                  <c:v>850</c:v>
                </c:pt>
                <c:pt idx="29">
                  <c:v>1350</c:v>
                </c:pt>
                <c:pt idx="30">
                  <c:v>900</c:v>
                </c:pt>
                <c:pt idx="31">
                  <c:v>1400</c:v>
                </c:pt>
                <c:pt idx="32">
                  <c:v>950</c:v>
                </c:pt>
                <c:pt idx="33">
                  <c:v>1450</c:v>
                </c:pt>
                <c:pt idx="34">
                  <c:v>1200</c:v>
                </c:pt>
                <c:pt idx="35">
                  <c:v>1500</c:v>
                </c:pt>
                <c:pt idx="36">
                  <c:v>1250</c:v>
                </c:pt>
                <c:pt idx="37">
                  <c:v>1550</c:v>
                </c:pt>
                <c:pt idx="38">
                  <c:v>1300</c:v>
                </c:pt>
                <c:pt idx="39">
                  <c:v>1550</c:v>
                </c:pt>
                <c:pt idx="40">
                  <c:v>1350</c:v>
                </c:pt>
                <c:pt idx="41">
                  <c:v>1600</c:v>
                </c:pt>
                <c:pt idx="42">
                  <c:v>1400</c:v>
                </c:pt>
                <c:pt idx="43">
                  <c:v>1700</c:v>
                </c:pt>
                <c:pt idx="44">
                  <c:v>1450</c:v>
                </c:pt>
                <c:pt idx="45">
                  <c:v>1800</c:v>
                </c:pt>
                <c:pt idx="46">
                  <c:v>1500</c:v>
                </c:pt>
                <c:pt idx="47">
                  <c:v>1900</c:v>
                </c:pt>
              </c:numCache>
            </c:numRef>
          </c:val>
        </c:ser>
        <c:ser>
          <c:idx val="1"/>
          <c:order val="1"/>
          <c:tx>
            <c:strRef>
              <c:f>Sheet1!$C$1</c:f>
              <c:strCache>
                <c:ptCount val="1"/>
                <c:pt idx="0">
                  <c:v>Overhead</c:v>
                </c:pt>
              </c:strCache>
            </c:strRef>
          </c:tx>
          <c:spPr>
            <a:ln w="25400"/>
          </c:spPr>
          <c:marker>
            <c:spPr>
              <a:ln w="63500">
                <a:noFill/>
              </a:ln>
            </c:spPr>
          </c:marker>
          <c:trendline>
            <c:spPr>
              <a:ln w="63500">
                <a:solidFill>
                  <a:schemeClr val="accent2"/>
                </a:solidFill>
              </a:ln>
            </c:spPr>
            <c:trendlineType val="linear"/>
          </c:trendline>
          <c:cat>
            <c:numRef>
              <c:f>Sheet1!$A$2:$A$49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Sheet1!$C$2:$C$49</c:f>
              <c:numCache>
                <c:formatCode>General</c:formatCode>
                <c:ptCount val="48"/>
                <c:pt idx="0">
                  <c:v>500</c:v>
                </c:pt>
                <c:pt idx="1">
                  <c:v>550</c:v>
                </c:pt>
                <c:pt idx="2">
                  <c:v>500</c:v>
                </c:pt>
                <c:pt idx="3">
                  <c:v>550</c:v>
                </c:pt>
                <c:pt idx="4">
                  <c:v>500</c:v>
                </c:pt>
                <c:pt idx="5">
                  <c:v>600</c:v>
                </c:pt>
                <c:pt idx="6">
                  <c:v>550</c:v>
                </c:pt>
                <c:pt idx="7">
                  <c:v>650</c:v>
                </c:pt>
                <c:pt idx="8">
                  <c:v>600</c:v>
                </c:pt>
                <c:pt idx="9">
                  <c:v>750</c:v>
                </c:pt>
                <c:pt idx="10">
                  <c:v>650</c:v>
                </c:pt>
                <c:pt idx="11">
                  <c:v>800</c:v>
                </c:pt>
                <c:pt idx="12">
                  <c:v>650</c:v>
                </c:pt>
                <c:pt idx="13">
                  <c:v>850</c:v>
                </c:pt>
                <c:pt idx="14">
                  <c:v>750</c:v>
                </c:pt>
                <c:pt idx="15">
                  <c:v>850</c:v>
                </c:pt>
                <c:pt idx="16">
                  <c:v>750</c:v>
                </c:pt>
                <c:pt idx="17">
                  <c:v>900</c:v>
                </c:pt>
                <c:pt idx="18">
                  <c:v>750</c:v>
                </c:pt>
                <c:pt idx="19">
                  <c:v>900</c:v>
                </c:pt>
                <c:pt idx="20">
                  <c:v>750</c:v>
                </c:pt>
                <c:pt idx="21">
                  <c:v>900</c:v>
                </c:pt>
                <c:pt idx="22">
                  <c:v>750</c:v>
                </c:pt>
                <c:pt idx="23">
                  <c:v>900</c:v>
                </c:pt>
                <c:pt idx="24">
                  <c:v>750</c:v>
                </c:pt>
                <c:pt idx="25">
                  <c:v>950</c:v>
                </c:pt>
                <c:pt idx="26">
                  <c:v>750</c:v>
                </c:pt>
                <c:pt idx="27">
                  <c:v>950</c:v>
                </c:pt>
                <c:pt idx="28">
                  <c:v>800</c:v>
                </c:pt>
                <c:pt idx="29">
                  <c:v>1050</c:v>
                </c:pt>
                <c:pt idx="30">
                  <c:v>850</c:v>
                </c:pt>
                <c:pt idx="31">
                  <c:v>1100</c:v>
                </c:pt>
                <c:pt idx="32">
                  <c:v>900</c:v>
                </c:pt>
                <c:pt idx="33">
                  <c:v>1100</c:v>
                </c:pt>
                <c:pt idx="34">
                  <c:v>950</c:v>
                </c:pt>
                <c:pt idx="35">
                  <c:v>1200</c:v>
                </c:pt>
                <c:pt idx="36">
                  <c:v>1000</c:v>
                </c:pt>
                <c:pt idx="37">
                  <c:v>1250</c:v>
                </c:pt>
                <c:pt idx="38">
                  <c:v>1050</c:v>
                </c:pt>
                <c:pt idx="39">
                  <c:v>1250</c:v>
                </c:pt>
                <c:pt idx="40">
                  <c:v>1100</c:v>
                </c:pt>
                <c:pt idx="41">
                  <c:v>1250</c:v>
                </c:pt>
                <c:pt idx="42">
                  <c:v>1150</c:v>
                </c:pt>
                <c:pt idx="43">
                  <c:v>1300</c:v>
                </c:pt>
                <c:pt idx="44">
                  <c:v>1200</c:v>
                </c:pt>
                <c:pt idx="45">
                  <c:v>1400</c:v>
                </c:pt>
                <c:pt idx="46">
                  <c:v>1250</c:v>
                </c:pt>
                <c:pt idx="47">
                  <c:v>1450</c:v>
                </c:pt>
              </c:numCache>
            </c:numRef>
          </c:val>
        </c:ser>
        <c:ser>
          <c:idx val="2"/>
          <c:order val="2"/>
          <c:tx>
            <c:strRef>
              <c:f>Sheet1!$D$1</c:f>
              <c:strCache>
                <c:ptCount val="1"/>
                <c:pt idx="0">
                  <c:v>SaaS</c:v>
                </c:pt>
              </c:strCache>
            </c:strRef>
          </c:tx>
          <c:spPr>
            <a:ln w="25400"/>
          </c:spPr>
          <c:trendline>
            <c:spPr>
              <a:ln w="63500">
                <a:solidFill>
                  <a:schemeClr val="accent3">
                    <a:lumMod val="75000"/>
                  </a:schemeClr>
                </a:solidFill>
              </a:ln>
            </c:spPr>
            <c:trendlineType val="linear"/>
          </c:trendline>
          <c:cat>
            <c:numRef>
              <c:f>Sheet1!$A$2:$A$49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Sheet1!$D$2:$D$49</c:f>
              <c:numCache>
                <c:formatCode>General</c:formatCode>
                <c:ptCount val="48"/>
                <c:pt idx="0">
                  <c:v>0</c:v>
                </c:pt>
                <c:pt idx="1">
                  <c:v>0</c:v>
                </c:pt>
                <c:pt idx="2">
                  <c:v>0</c:v>
                </c:pt>
                <c:pt idx="3">
                  <c:v>0</c:v>
                </c:pt>
                <c:pt idx="4">
                  <c:v>10</c:v>
                </c:pt>
                <c:pt idx="5">
                  <c:v>15</c:v>
                </c:pt>
                <c:pt idx="6">
                  <c:v>25</c:v>
                </c:pt>
                <c:pt idx="7">
                  <c:v>50</c:v>
                </c:pt>
                <c:pt idx="8">
                  <c:v>60</c:v>
                </c:pt>
                <c:pt idx="9">
                  <c:v>90</c:v>
                </c:pt>
                <c:pt idx="10">
                  <c:v>100</c:v>
                </c:pt>
                <c:pt idx="11">
                  <c:v>150</c:v>
                </c:pt>
                <c:pt idx="12">
                  <c:v>160</c:v>
                </c:pt>
                <c:pt idx="13">
                  <c:v>180</c:v>
                </c:pt>
                <c:pt idx="14">
                  <c:v>200</c:v>
                </c:pt>
                <c:pt idx="15">
                  <c:v>210</c:v>
                </c:pt>
                <c:pt idx="16">
                  <c:v>220</c:v>
                </c:pt>
                <c:pt idx="17">
                  <c:v>250</c:v>
                </c:pt>
                <c:pt idx="18">
                  <c:v>260</c:v>
                </c:pt>
                <c:pt idx="19">
                  <c:v>350</c:v>
                </c:pt>
                <c:pt idx="20">
                  <c:v>370</c:v>
                </c:pt>
                <c:pt idx="21">
                  <c:v>390</c:v>
                </c:pt>
                <c:pt idx="22">
                  <c:v>400</c:v>
                </c:pt>
                <c:pt idx="23">
                  <c:v>420</c:v>
                </c:pt>
                <c:pt idx="24">
                  <c:v>440</c:v>
                </c:pt>
                <c:pt idx="25">
                  <c:v>460</c:v>
                </c:pt>
                <c:pt idx="26">
                  <c:v>480</c:v>
                </c:pt>
                <c:pt idx="27">
                  <c:v>500</c:v>
                </c:pt>
                <c:pt idx="28">
                  <c:v>550</c:v>
                </c:pt>
                <c:pt idx="29">
                  <c:v>600</c:v>
                </c:pt>
                <c:pt idx="30">
                  <c:v>600</c:v>
                </c:pt>
                <c:pt idx="31">
                  <c:v>620</c:v>
                </c:pt>
                <c:pt idx="32">
                  <c:v>640</c:v>
                </c:pt>
                <c:pt idx="33">
                  <c:v>700</c:v>
                </c:pt>
                <c:pt idx="34">
                  <c:v>700</c:v>
                </c:pt>
                <c:pt idx="35">
                  <c:v>700</c:v>
                </c:pt>
                <c:pt idx="36">
                  <c:v>700</c:v>
                </c:pt>
                <c:pt idx="37">
                  <c:v>700</c:v>
                </c:pt>
                <c:pt idx="38">
                  <c:v>770</c:v>
                </c:pt>
                <c:pt idx="39">
                  <c:v>800</c:v>
                </c:pt>
                <c:pt idx="40">
                  <c:v>800</c:v>
                </c:pt>
                <c:pt idx="41">
                  <c:v>800</c:v>
                </c:pt>
                <c:pt idx="42">
                  <c:v>800</c:v>
                </c:pt>
                <c:pt idx="43">
                  <c:v>800</c:v>
                </c:pt>
                <c:pt idx="44">
                  <c:v>800</c:v>
                </c:pt>
                <c:pt idx="45">
                  <c:v>900</c:v>
                </c:pt>
                <c:pt idx="46">
                  <c:v>900</c:v>
                </c:pt>
                <c:pt idx="47">
                  <c:v>900</c:v>
                </c:pt>
              </c:numCache>
            </c:numRef>
          </c:val>
        </c:ser>
        <c:marker val="1"/>
        <c:axId val="133780608"/>
        <c:axId val="133782144"/>
      </c:lineChart>
      <c:catAx>
        <c:axId val="133780608"/>
        <c:scaling>
          <c:orientation val="minMax"/>
        </c:scaling>
        <c:axPos val="b"/>
        <c:numFmt formatCode="General" sourceLinked="1"/>
        <c:tickLblPos val="nextTo"/>
        <c:txPr>
          <a:bodyPr/>
          <a:lstStyle/>
          <a:p>
            <a:pPr>
              <a:defRPr sz="1000"/>
            </a:pPr>
            <a:endParaRPr lang="en-US"/>
          </a:p>
        </c:txPr>
        <c:crossAx val="133782144"/>
        <c:crosses val="autoZero"/>
        <c:auto val="1"/>
        <c:lblAlgn val="ctr"/>
        <c:lblOffset val="100"/>
      </c:catAx>
      <c:valAx>
        <c:axId val="133782144"/>
        <c:scaling>
          <c:orientation val="minMax"/>
        </c:scaling>
        <c:axPos val="l"/>
        <c:majorGridlines/>
        <c:numFmt formatCode="General" sourceLinked="1"/>
        <c:tickLblPos val="none"/>
        <c:crossAx val="133780608"/>
        <c:crosses val="autoZero"/>
        <c:crossBetween val="between"/>
      </c:valAx>
      <c:spPr>
        <a:noFill/>
      </c:spPr>
    </c:plotArea>
    <c:legend>
      <c:legendPos val="b"/>
      <c:legendEntry>
        <c:idx val="3"/>
        <c:delete val="1"/>
      </c:legendEntry>
      <c:legendEntry>
        <c:idx val="4"/>
        <c:delete val="1"/>
      </c:legendEntry>
      <c:layout/>
    </c:legend>
    <c:plotVisOnly val="1"/>
  </c:chart>
  <c:spPr>
    <a:gradFill>
      <a:gsLst>
        <a:gs pos="0">
          <a:srgbClr val="000000">
            <a:alpha val="0"/>
          </a:srgbClr>
        </a:gs>
        <a:gs pos="50000">
          <a:srgbClr val="000000">
            <a:alpha val="9000"/>
          </a:srgbClr>
        </a:gs>
        <a:gs pos="100000">
          <a:srgbClr val="000000">
            <a:alpha val="85000"/>
          </a:srgbClr>
        </a:gs>
      </a:gsLst>
      <a:lin ang="5400000" scaled="0"/>
    </a:gradFill>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2E491-BB93-466A-A319-61B75F254861}" type="doc">
      <dgm:prSet loTypeId="urn:microsoft.com/office/officeart/2005/8/layout/target2" loCatId="relationship" qsTypeId="urn:microsoft.com/office/officeart/2005/8/quickstyle/3d7" qsCatId="3D" csTypeId="urn:microsoft.com/office/officeart/2005/8/colors/colorful2" csCatId="colorful" phldr="1"/>
      <dgm:spPr/>
      <dgm:t>
        <a:bodyPr/>
        <a:lstStyle/>
        <a:p>
          <a:endParaRPr lang="en-US"/>
        </a:p>
      </dgm:t>
    </dgm:pt>
    <dgm:pt modelId="{B4BB7CEE-F442-4854-A857-DF8240E0F27F}">
      <dgm:prSet phldrT="[Text]" custT="1"/>
      <dgm:spPr>
        <a:solidFill>
          <a:schemeClr val="accent1">
            <a:lumMod val="90000"/>
          </a:schemeClr>
        </a:solidFill>
      </dgm:spPr>
      <dgm:t>
        <a:bodyPr/>
        <a:lstStyle/>
        <a:p>
          <a:r>
            <a:rPr lang="en-US" sz="4400" b="1" dirty="0" smtClean="0"/>
            <a:t>Advisor/VAR/SI</a:t>
          </a:r>
          <a:endParaRPr lang="en-US" sz="3600" b="1" dirty="0"/>
        </a:p>
      </dgm:t>
    </dgm:pt>
    <dgm:pt modelId="{74E922B8-1E0D-4A55-B608-572B6F4BF652}" type="parTrans" cxnId="{22A09A87-AEC7-4B8B-9365-D98D0F965738}">
      <dgm:prSet/>
      <dgm:spPr/>
      <dgm:t>
        <a:bodyPr/>
        <a:lstStyle/>
        <a:p>
          <a:endParaRPr lang="en-US"/>
        </a:p>
      </dgm:t>
    </dgm:pt>
    <dgm:pt modelId="{EA13E6D9-6AA8-4311-87B5-2E7CF10365B3}" type="sibTrans" cxnId="{22A09A87-AEC7-4B8B-9365-D98D0F965738}">
      <dgm:prSet/>
      <dgm:spPr/>
      <dgm:t>
        <a:bodyPr/>
        <a:lstStyle/>
        <a:p>
          <a:endParaRPr lang="en-US"/>
        </a:p>
      </dgm:t>
    </dgm:pt>
    <dgm:pt modelId="{6E520DC4-B85F-4CA1-8E25-3DE52F7C56D8}">
      <dgm:prSet phldrT="[Text]" custT="1"/>
      <dgm:spPr>
        <a:solidFill>
          <a:schemeClr val="accent2">
            <a:lumMod val="75000"/>
          </a:schemeClr>
        </a:solidFill>
      </dgm:spPr>
      <dgm:t>
        <a:bodyPr/>
        <a:lstStyle/>
        <a:p>
          <a:r>
            <a:rPr lang="en-US" sz="3600" b="1" dirty="0" smtClean="0">
              <a:solidFill>
                <a:schemeClr val="bg1"/>
              </a:solidFill>
            </a:rPr>
            <a:t>Service Provider</a:t>
          </a:r>
          <a:endParaRPr lang="en-US" sz="3600" b="1" dirty="0">
            <a:solidFill>
              <a:schemeClr val="bg1"/>
            </a:solidFill>
          </a:endParaRPr>
        </a:p>
      </dgm:t>
    </dgm:pt>
    <dgm:pt modelId="{019BE84E-33D7-4B92-B6D4-B6BD60D659A1}" type="parTrans" cxnId="{52031E01-CB4B-469C-9BA3-5CEBF19F31BD}">
      <dgm:prSet/>
      <dgm:spPr/>
      <dgm:t>
        <a:bodyPr/>
        <a:lstStyle/>
        <a:p>
          <a:endParaRPr lang="en-US"/>
        </a:p>
      </dgm:t>
    </dgm:pt>
    <dgm:pt modelId="{5E6BC952-3AF3-4002-9A51-59F8A43F9F6C}" type="sibTrans" cxnId="{52031E01-CB4B-469C-9BA3-5CEBF19F31BD}">
      <dgm:prSet/>
      <dgm:spPr/>
      <dgm:t>
        <a:bodyPr/>
        <a:lstStyle/>
        <a:p>
          <a:endParaRPr lang="en-US"/>
        </a:p>
      </dgm:t>
    </dgm:pt>
    <dgm:pt modelId="{4CD06219-9426-4E46-A83D-E5C7F3D93E47}">
      <dgm:prSet phldrT="[Text]" custT="1"/>
      <dgm:spPr/>
      <dgm:t>
        <a:bodyPr/>
        <a:lstStyle/>
        <a:p>
          <a:r>
            <a:rPr lang="en-US" sz="1200" dirty="0" smtClean="0"/>
            <a:t>Security</a:t>
          </a:r>
          <a:endParaRPr lang="en-US" sz="1200" dirty="0"/>
        </a:p>
      </dgm:t>
    </dgm:pt>
    <dgm:pt modelId="{CE702BC6-70F3-4A52-9AF3-2C21A5D18CDA}" type="parTrans" cxnId="{E940F229-02D3-4B66-B964-B787C78CBDD7}">
      <dgm:prSet/>
      <dgm:spPr/>
      <dgm:t>
        <a:bodyPr/>
        <a:lstStyle/>
        <a:p>
          <a:endParaRPr lang="en-US"/>
        </a:p>
      </dgm:t>
    </dgm:pt>
    <dgm:pt modelId="{9531E6D2-BE3F-4A2E-9EC7-7353E3773615}" type="sibTrans" cxnId="{E940F229-02D3-4B66-B964-B787C78CBDD7}">
      <dgm:prSet/>
      <dgm:spPr/>
      <dgm:t>
        <a:bodyPr/>
        <a:lstStyle/>
        <a:p>
          <a:endParaRPr lang="en-US"/>
        </a:p>
      </dgm:t>
    </dgm:pt>
    <dgm:pt modelId="{5190D2EE-7225-4CE1-AE9D-05E21C62C7B7}">
      <dgm:prSet phldrT="[Text]"/>
      <dgm:spPr/>
      <dgm:t>
        <a:bodyPr/>
        <a:lstStyle/>
        <a:p>
          <a:r>
            <a:rPr lang="en-US" dirty="0" smtClean="0"/>
            <a:t>Email</a:t>
          </a:r>
          <a:endParaRPr lang="en-US" dirty="0"/>
        </a:p>
      </dgm:t>
    </dgm:pt>
    <dgm:pt modelId="{7CFBAC8C-DAAD-4B6F-9099-D1930F29432A}" type="parTrans" cxnId="{9BA8CE97-E09F-4D29-800C-AEDE7F9BB814}">
      <dgm:prSet/>
      <dgm:spPr/>
      <dgm:t>
        <a:bodyPr/>
        <a:lstStyle/>
        <a:p>
          <a:endParaRPr lang="en-US"/>
        </a:p>
      </dgm:t>
    </dgm:pt>
    <dgm:pt modelId="{C2C6B701-501E-420A-BF11-CEBBA19DBE5F}" type="sibTrans" cxnId="{9BA8CE97-E09F-4D29-800C-AEDE7F9BB814}">
      <dgm:prSet/>
      <dgm:spPr/>
      <dgm:t>
        <a:bodyPr/>
        <a:lstStyle/>
        <a:p>
          <a:endParaRPr lang="en-US"/>
        </a:p>
      </dgm:t>
    </dgm:pt>
    <dgm:pt modelId="{17A93F6A-3F08-4B20-B27A-6D5FA3EC3C59}">
      <dgm:prSet phldrT="[Text]"/>
      <dgm:spPr/>
      <dgm:t>
        <a:bodyPr/>
        <a:lstStyle/>
        <a:p>
          <a:r>
            <a:rPr lang="en-US" dirty="0" smtClean="0"/>
            <a:t>Collaboration</a:t>
          </a:r>
          <a:endParaRPr lang="en-US" dirty="0"/>
        </a:p>
      </dgm:t>
    </dgm:pt>
    <dgm:pt modelId="{8ECA1350-AD18-4AA2-B3B5-5A08DE366585}" type="parTrans" cxnId="{6E8B257D-B590-440D-8300-D51A9AF2A19A}">
      <dgm:prSet/>
      <dgm:spPr/>
      <dgm:t>
        <a:bodyPr/>
        <a:lstStyle/>
        <a:p>
          <a:endParaRPr lang="en-US"/>
        </a:p>
      </dgm:t>
    </dgm:pt>
    <dgm:pt modelId="{620F4670-7A29-4C95-A8F1-CFD05948765E}" type="sibTrans" cxnId="{6E8B257D-B590-440D-8300-D51A9AF2A19A}">
      <dgm:prSet/>
      <dgm:spPr/>
      <dgm:t>
        <a:bodyPr/>
        <a:lstStyle/>
        <a:p>
          <a:endParaRPr lang="en-US"/>
        </a:p>
      </dgm:t>
    </dgm:pt>
    <dgm:pt modelId="{46040263-7EA5-46BA-A05B-35580BF3B751}">
      <dgm:prSet phldrT="[Text]" custT="1"/>
      <dgm:spPr/>
      <dgm:t>
        <a:bodyPr/>
        <a:lstStyle/>
        <a:p>
          <a:r>
            <a:rPr lang="en-US" sz="1200" dirty="0" smtClean="0"/>
            <a:t>Billing &amp; Customer Ownership</a:t>
          </a:r>
          <a:endParaRPr lang="en-US" sz="1200" dirty="0"/>
        </a:p>
      </dgm:t>
    </dgm:pt>
    <dgm:pt modelId="{86C4FB84-22F3-46BA-800E-C39E3F59ABCF}" type="parTrans" cxnId="{82779C0A-1F5E-4224-9360-7E6C46DEFB63}">
      <dgm:prSet/>
      <dgm:spPr/>
      <dgm:t>
        <a:bodyPr/>
        <a:lstStyle/>
        <a:p>
          <a:endParaRPr lang="en-US"/>
        </a:p>
      </dgm:t>
    </dgm:pt>
    <dgm:pt modelId="{08AE6028-83A0-4502-956E-4FC78CE80174}" type="sibTrans" cxnId="{82779C0A-1F5E-4224-9360-7E6C46DEFB63}">
      <dgm:prSet/>
      <dgm:spPr/>
      <dgm:t>
        <a:bodyPr/>
        <a:lstStyle/>
        <a:p>
          <a:endParaRPr lang="en-US"/>
        </a:p>
      </dgm:t>
    </dgm:pt>
    <dgm:pt modelId="{99F84CCC-6A91-443F-93A7-493179D2A88A}">
      <dgm:prSet phldrT="[Text]"/>
      <dgm:spPr/>
      <dgm:t>
        <a:bodyPr/>
        <a:lstStyle/>
        <a:p>
          <a:r>
            <a:rPr lang="en-US" dirty="0" smtClean="0"/>
            <a:t>Sales &amp; Relationship</a:t>
          </a:r>
          <a:endParaRPr lang="en-US" dirty="0"/>
        </a:p>
      </dgm:t>
    </dgm:pt>
    <dgm:pt modelId="{569817D0-CDB5-4265-BE0B-285676E8B827}" type="parTrans" cxnId="{FB1D5D23-4B25-496B-BB1A-AD6881241354}">
      <dgm:prSet/>
      <dgm:spPr/>
      <dgm:t>
        <a:bodyPr/>
        <a:lstStyle/>
        <a:p>
          <a:endParaRPr lang="en-US"/>
        </a:p>
      </dgm:t>
    </dgm:pt>
    <dgm:pt modelId="{A3A4D55B-6829-4B88-817D-244538B97BB4}" type="sibTrans" cxnId="{FB1D5D23-4B25-496B-BB1A-AD6881241354}">
      <dgm:prSet/>
      <dgm:spPr/>
      <dgm:t>
        <a:bodyPr/>
        <a:lstStyle/>
        <a:p>
          <a:endParaRPr lang="en-US"/>
        </a:p>
      </dgm:t>
    </dgm:pt>
    <dgm:pt modelId="{A2FB3BFF-29DC-415B-8E24-76B4018BAD4D}">
      <dgm:prSet phldrT="[Text]"/>
      <dgm:spPr/>
      <dgm:t>
        <a:bodyPr/>
        <a:lstStyle/>
        <a:p>
          <a:r>
            <a:rPr lang="en-US" dirty="0" smtClean="0"/>
            <a:t>Trusted Advisor</a:t>
          </a:r>
          <a:endParaRPr lang="en-US" dirty="0"/>
        </a:p>
      </dgm:t>
    </dgm:pt>
    <dgm:pt modelId="{D2AE26E2-30B9-4020-8FB2-C2DA9A1ECB26}" type="parTrans" cxnId="{5D9AE2B6-B2F7-464E-9B4D-4EC13A2FA017}">
      <dgm:prSet/>
      <dgm:spPr/>
      <dgm:t>
        <a:bodyPr/>
        <a:lstStyle/>
        <a:p>
          <a:endParaRPr lang="en-US"/>
        </a:p>
      </dgm:t>
    </dgm:pt>
    <dgm:pt modelId="{C8B9E981-4E00-44B5-A329-88927C4D899D}" type="sibTrans" cxnId="{5D9AE2B6-B2F7-464E-9B4D-4EC13A2FA017}">
      <dgm:prSet/>
      <dgm:spPr/>
      <dgm:t>
        <a:bodyPr/>
        <a:lstStyle/>
        <a:p>
          <a:endParaRPr lang="en-US"/>
        </a:p>
      </dgm:t>
    </dgm:pt>
    <dgm:pt modelId="{5229471C-9F90-46C4-A8D8-8A17A74D2379}">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dgm:spPr>
      <dgm:t>
        <a:bodyPr/>
        <a:lstStyle/>
        <a:p>
          <a:r>
            <a:rPr lang="en-US" sz="3600" b="1" dirty="0" smtClean="0"/>
            <a:t>Microsoft Hosted</a:t>
          </a:r>
          <a:endParaRPr lang="en-US" sz="3600" b="1" dirty="0"/>
        </a:p>
      </dgm:t>
    </dgm:pt>
    <dgm:pt modelId="{F98CA528-B15F-4831-8F04-17D15E52B3A8}" type="sibTrans" cxnId="{0D4F0B81-BE31-496A-980B-9D5D417E9332}">
      <dgm:prSet/>
      <dgm:spPr/>
      <dgm:t>
        <a:bodyPr/>
        <a:lstStyle/>
        <a:p>
          <a:endParaRPr lang="en-US"/>
        </a:p>
      </dgm:t>
    </dgm:pt>
    <dgm:pt modelId="{8D4B0AAF-8662-4892-8BEC-9944D690CB2A}" type="parTrans" cxnId="{0D4F0B81-BE31-496A-980B-9D5D417E9332}">
      <dgm:prSet/>
      <dgm:spPr/>
      <dgm:t>
        <a:bodyPr/>
        <a:lstStyle/>
        <a:p>
          <a:endParaRPr lang="en-US"/>
        </a:p>
      </dgm:t>
    </dgm:pt>
    <dgm:pt modelId="{8F4CA5DF-C881-45F6-A2FA-724B8AF81420}">
      <dgm:prSet phldrT="[Text]" custT="1"/>
      <dgm:spPr/>
      <dgm:t>
        <a:bodyPr/>
        <a:lstStyle/>
        <a:p>
          <a:r>
            <a:rPr lang="en-US" sz="1200" dirty="0" smtClean="0"/>
            <a:t>Application Aggregation</a:t>
          </a:r>
          <a:endParaRPr lang="en-US" sz="1200" dirty="0"/>
        </a:p>
      </dgm:t>
    </dgm:pt>
    <dgm:pt modelId="{2FC1AA8C-1941-45EE-AEB8-9962FAFA4254}" type="sibTrans" cxnId="{E15C78BA-BFFC-4BFD-822F-33D920FE4D59}">
      <dgm:prSet/>
      <dgm:spPr/>
      <dgm:t>
        <a:bodyPr/>
        <a:lstStyle/>
        <a:p>
          <a:endParaRPr lang="en-US"/>
        </a:p>
      </dgm:t>
    </dgm:pt>
    <dgm:pt modelId="{918D74CF-04F9-40C5-867A-FC5730559302}" type="parTrans" cxnId="{E15C78BA-BFFC-4BFD-822F-33D920FE4D59}">
      <dgm:prSet/>
      <dgm:spPr/>
      <dgm:t>
        <a:bodyPr/>
        <a:lstStyle/>
        <a:p>
          <a:endParaRPr lang="en-US"/>
        </a:p>
      </dgm:t>
    </dgm:pt>
    <dgm:pt modelId="{1AD81A43-D702-426F-ABB5-DA4CB43C4700}">
      <dgm:prSet phldrT="[Text]" custT="1"/>
      <dgm:spPr/>
      <dgm:t>
        <a:bodyPr/>
        <a:lstStyle/>
        <a:p>
          <a:r>
            <a:rPr lang="en-US" sz="1200" dirty="0" smtClean="0"/>
            <a:t>LOB Applications</a:t>
          </a:r>
          <a:endParaRPr lang="en-US" sz="1200" dirty="0"/>
        </a:p>
      </dgm:t>
    </dgm:pt>
    <dgm:pt modelId="{B2903935-6CC4-4130-B550-F99DA7DF7362}" type="parTrans" cxnId="{BD82D251-483E-493B-9B22-15088DF2F384}">
      <dgm:prSet/>
      <dgm:spPr/>
      <dgm:t>
        <a:bodyPr/>
        <a:lstStyle/>
        <a:p>
          <a:endParaRPr lang="en-US"/>
        </a:p>
      </dgm:t>
    </dgm:pt>
    <dgm:pt modelId="{2DFC6398-D0F1-44AE-B062-71AEE82C4446}" type="sibTrans" cxnId="{BD82D251-483E-493B-9B22-15088DF2F384}">
      <dgm:prSet/>
      <dgm:spPr/>
      <dgm:t>
        <a:bodyPr/>
        <a:lstStyle/>
        <a:p>
          <a:endParaRPr lang="en-US"/>
        </a:p>
      </dgm:t>
    </dgm:pt>
    <dgm:pt modelId="{9861FB49-AC0A-428B-8432-217E31A6CE16}">
      <dgm:prSet phldrT="[Text]"/>
      <dgm:spPr/>
      <dgm:t>
        <a:bodyPr/>
        <a:lstStyle/>
        <a:p>
          <a:r>
            <a:rPr lang="en-US" dirty="0" smtClean="0"/>
            <a:t>CRM</a:t>
          </a:r>
          <a:endParaRPr lang="en-US" dirty="0"/>
        </a:p>
      </dgm:t>
    </dgm:pt>
    <dgm:pt modelId="{1864106F-29CC-4DA5-8C14-7ACFDE05AE21}" type="parTrans" cxnId="{A527FE72-A4D7-4F15-B2F9-40E0FE39692C}">
      <dgm:prSet/>
      <dgm:spPr/>
      <dgm:t>
        <a:bodyPr/>
        <a:lstStyle/>
        <a:p>
          <a:endParaRPr lang="en-US"/>
        </a:p>
      </dgm:t>
    </dgm:pt>
    <dgm:pt modelId="{BA759389-A2C3-428F-8202-9C7DAE97CB34}" type="sibTrans" cxnId="{A527FE72-A4D7-4F15-B2F9-40E0FE39692C}">
      <dgm:prSet/>
      <dgm:spPr/>
      <dgm:t>
        <a:bodyPr/>
        <a:lstStyle/>
        <a:p>
          <a:endParaRPr lang="en-US"/>
        </a:p>
      </dgm:t>
    </dgm:pt>
    <dgm:pt modelId="{DAA0046B-377A-4FFC-9663-1833F30137C9}">
      <dgm:prSet phldrT="[Text]"/>
      <dgm:spPr/>
      <dgm:t>
        <a:bodyPr/>
        <a:lstStyle/>
        <a:p>
          <a:r>
            <a:rPr lang="en-US" dirty="0" smtClean="0"/>
            <a:t>Customization and Bundling</a:t>
          </a:r>
          <a:endParaRPr lang="en-US" dirty="0"/>
        </a:p>
      </dgm:t>
    </dgm:pt>
    <dgm:pt modelId="{8C55ADD5-6E5E-435C-A088-0287B4BD3294}" type="parTrans" cxnId="{C62463EF-3791-41ED-A412-D3BD947C5754}">
      <dgm:prSet/>
      <dgm:spPr/>
      <dgm:t>
        <a:bodyPr/>
        <a:lstStyle/>
        <a:p>
          <a:endParaRPr lang="en-US"/>
        </a:p>
      </dgm:t>
    </dgm:pt>
    <dgm:pt modelId="{F5755D7F-0311-47BA-BDD9-EB46276145D2}" type="sibTrans" cxnId="{C62463EF-3791-41ED-A412-D3BD947C5754}">
      <dgm:prSet/>
      <dgm:spPr/>
      <dgm:t>
        <a:bodyPr/>
        <a:lstStyle/>
        <a:p>
          <a:endParaRPr lang="en-US"/>
        </a:p>
      </dgm:t>
    </dgm:pt>
    <dgm:pt modelId="{C57B9886-8A16-4E2C-B583-8A4C696517D8}" type="pres">
      <dgm:prSet presAssocID="{62D2E491-BB93-466A-A319-61B75F254861}" presName="Name0" presStyleCnt="0">
        <dgm:presLayoutVars>
          <dgm:chMax val="3"/>
          <dgm:chPref val="1"/>
          <dgm:dir/>
          <dgm:animLvl val="lvl"/>
          <dgm:resizeHandles/>
        </dgm:presLayoutVars>
      </dgm:prSet>
      <dgm:spPr/>
      <dgm:t>
        <a:bodyPr/>
        <a:lstStyle/>
        <a:p>
          <a:endParaRPr lang="en-US"/>
        </a:p>
      </dgm:t>
    </dgm:pt>
    <dgm:pt modelId="{BEEA5B62-F2C2-49C7-9B27-54018B17981B}" type="pres">
      <dgm:prSet presAssocID="{62D2E491-BB93-466A-A319-61B75F254861}" presName="outerBox" presStyleCnt="0"/>
      <dgm:spPr/>
      <dgm:t>
        <a:bodyPr/>
        <a:lstStyle/>
        <a:p>
          <a:endParaRPr lang="en-US"/>
        </a:p>
      </dgm:t>
    </dgm:pt>
    <dgm:pt modelId="{83E9C92C-581F-4D09-B4BE-91512D3316F5}" type="pres">
      <dgm:prSet presAssocID="{62D2E491-BB93-466A-A319-61B75F254861}" presName="outerBoxParent" presStyleLbl="node1" presStyleIdx="0" presStyleCnt="3" custScaleY="81538" custLinFactNeighborY="9231"/>
      <dgm:spPr/>
      <dgm:t>
        <a:bodyPr/>
        <a:lstStyle/>
        <a:p>
          <a:endParaRPr lang="en-US"/>
        </a:p>
      </dgm:t>
    </dgm:pt>
    <dgm:pt modelId="{5B284C1D-B169-46E4-A8DD-895B850A6B00}" type="pres">
      <dgm:prSet presAssocID="{62D2E491-BB93-466A-A319-61B75F254861}" presName="outerBoxChildren" presStyleCnt="0"/>
      <dgm:spPr/>
      <dgm:t>
        <a:bodyPr/>
        <a:lstStyle/>
        <a:p>
          <a:endParaRPr lang="en-US"/>
        </a:p>
      </dgm:t>
    </dgm:pt>
    <dgm:pt modelId="{CBCE20D8-1501-4DBB-B62C-1282797451A4}" type="pres">
      <dgm:prSet presAssocID="{99F84CCC-6A91-443F-93A7-493179D2A88A}" presName="oChild" presStyleLbl="fgAcc1" presStyleIdx="0" presStyleCnt="10" custLinFactX="233792" custLinFactY="6971" custLinFactNeighborX="300000" custLinFactNeighborY="100000">
        <dgm:presLayoutVars>
          <dgm:bulletEnabled val="1"/>
        </dgm:presLayoutVars>
      </dgm:prSet>
      <dgm:spPr>
        <a:prstGeom prst="downArrowCallout">
          <a:avLst/>
        </a:prstGeom>
      </dgm:spPr>
      <dgm:t>
        <a:bodyPr/>
        <a:lstStyle/>
        <a:p>
          <a:endParaRPr lang="en-US"/>
        </a:p>
      </dgm:t>
    </dgm:pt>
    <dgm:pt modelId="{36F192B8-B009-4750-9598-E23BB9575D1A}" type="pres">
      <dgm:prSet presAssocID="{A3A4D55B-6829-4B88-817D-244538B97BB4}" presName="outerSibTrans" presStyleCnt="0"/>
      <dgm:spPr/>
      <dgm:t>
        <a:bodyPr/>
        <a:lstStyle/>
        <a:p>
          <a:endParaRPr lang="en-US"/>
        </a:p>
      </dgm:t>
    </dgm:pt>
    <dgm:pt modelId="{0FF8C68E-E52E-4314-8B04-C713628B1E25}" type="pres">
      <dgm:prSet presAssocID="{A2FB3BFF-29DC-415B-8E24-76B4018BAD4D}" presName="oChild" presStyleLbl="fgAcc1" presStyleIdx="1" presStyleCnt="10" custLinFactX="233792" custLinFactY="6971" custLinFactNeighborX="300000" custLinFactNeighborY="100000">
        <dgm:presLayoutVars>
          <dgm:bulletEnabled val="1"/>
        </dgm:presLayoutVars>
      </dgm:prSet>
      <dgm:spPr>
        <a:prstGeom prst="downArrowCallout">
          <a:avLst/>
        </a:prstGeom>
      </dgm:spPr>
      <dgm:t>
        <a:bodyPr/>
        <a:lstStyle/>
        <a:p>
          <a:endParaRPr lang="en-US"/>
        </a:p>
      </dgm:t>
    </dgm:pt>
    <dgm:pt modelId="{7F953F24-8CE5-463A-9645-F304613213DA}" type="pres">
      <dgm:prSet presAssocID="{C8B9E981-4E00-44B5-A329-88927C4D899D}" presName="outerSibTrans" presStyleCnt="0"/>
      <dgm:spPr/>
    </dgm:pt>
    <dgm:pt modelId="{B541384E-EDA5-4F7A-872E-79C390592199}" type="pres">
      <dgm:prSet presAssocID="{DAA0046B-377A-4FFC-9663-1833F30137C9}" presName="oChild" presStyleLbl="fgAcc1" presStyleIdx="2" presStyleCnt="10" custLinFactX="233792" custLinFactY="6971" custLinFactNeighborX="300000" custLinFactNeighborY="100000">
        <dgm:presLayoutVars>
          <dgm:bulletEnabled val="1"/>
        </dgm:presLayoutVars>
      </dgm:prSet>
      <dgm:spPr>
        <a:prstGeom prst="downArrowCallout">
          <a:avLst/>
        </a:prstGeom>
      </dgm:spPr>
      <dgm:t>
        <a:bodyPr/>
        <a:lstStyle/>
        <a:p>
          <a:endParaRPr lang="en-US"/>
        </a:p>
      </dgm:t>
    </dgm:pt>
    <dgm:pt modelId="{9E098756-3335-4A00-BCB6-B9A86C3C0739}" type="pres">
      <dgm:prSet presAssocID="{62D2E491-BB93-466A-A319-61B75F254861}" presName="middleBox" presStyleCnt="0"/>
      <dgm:spPr/>
      <dgm:t>
        <a:bodyPr/>
        <a:lstStyle/>
        <a:p>
          <a:endParaRPr lang="en-US"/>
        </a:p>
      </dgm:t>
    </dgm:pt>
    <dgm:pt modelId="{A515ECA3-55CA-4761-B460-40F5328E8D52}" type="pres">
      <dgm:prSet presAssocID="{62D2E491-BB93-466A-A319-61B75F254861}" presName="middleBoxParent" presStyleLbl="node1" presStyleIdx="1" presStyleCnt="3" custScaleX="103610" custScaleY="81286" custLinFactNeighborX="-35244" custLinFactNeighborY="19045"/>
      <dgm:spPr/>
      <dgm:t>
        <a:bodyPr/>
        <a:lstStyle/>
        <a:p>
          <a:endParaRPr lang="en-US"/>
        </a:p>
      </dgm:t>
    </dgm:pt>
    <dgm:pt modelId="{85BB37BB-22DA-43F7-A993-C1CD9C934848}" type="pres">
      <dgm:prSet presAssocID="{62D2E491-BB93-466A-A319-61B75F254861}" presName="middleBoxChildren" presStyleCnt="0"/>
      <dgm:spPr/>
      <dgm:t>
        <a:bodyPr/>
        <a:lstStyle/>
        <a:p>
          <a:endParaRPr lang="en-US"/>
        </a:p>
      </dgm:t>
    </dgm:pt>
    <dgm:pt modelId="{A324E392-BD4D-4F68-8CAA-4BDAF79B7368}" type="pres">
      <dgm:prSet presAssocID="{4CD06219-9426-4E46-A83D-E5C7F3D93E47}" presName="mChild" presStyleLbl="fgAcc1" presStyleIdx="3" presStyleCnt="10" custScaleX="124918" custScaleY="2000000" custLinFactX="100000" custLinFactY="1439356" custLinFactNeighborX="156277" custLinFactNeighborY="1500000">
        <dgm:presLayoutVars>
          <dgm:bulletEnabled val="1"/>
        </dgm:presLayoutVars>
      </dgm:prSet>
      <dgm:spPr>
        <a:prstGeom prst="downArrowCallout">
          <a:avLst/>
        </a:prstGeom>
      </dgm:spPr>
      <dgm:t>
        <a:bodyPr/>
        <a:lstStyle/>
        <a:p>
          <a:endParaRPr lang="en-US"/>
        </a:p>
      </dgm:t>
    </dgm:pt>
    <dgm:pt modelId="{654F1AEA-AE1A-4442-94A0-0525C9C27C83}" type="pres">
      <dgm:prSet presAssocID="{9531E6D2-BE3F-4A2E-9EC7-7353E3773615}" presName="middleSibTrans" presStyleCnt="0"/>
      <dgm:spPr/>
      <dgm:t>
        <a:bodyPr/>
        <a:lstStyle/>
        <a:p>
          <a:endParaRPr lang="en-US"/>
        </a:p>
      </dgm:t>
    </dgm:pt>
    <dgm:pt modelId="{8AAECAB5-1F03-4E55-91D3-D55E3B0062EC}" type="pres">
      <dgm:prSet presAssocID="{46040263-7EA5-46BA-A05B-35580BF3B751}" presName="mChild" presStyleLbl="fgAcc1" presStyleIdx="4" presStyleCnt="10" custScaleX="124918" custScaleY="2000000" custLinFactX="100000" custLinFactY="5427327" custLinFactNeighborX="155656" custLinFactNeighborY="5500000">
        <dgm:presLayoutVars>
          <dgm:bulletEnabled val="1"/>
        </dgm:presLayoutVars>
      </dgm:prSet>
      <dgm:spPr>
        <a:prstGeom prst="downArrowCallout">
          <a:avLst/>
        </a:prstGeom>
      </dgm:spPr>
      <dgm:t>
        <a:bodyPr/>
        <a:lstStyle/>
        <a:p>
          <a:endParaRPr lang="en-US"/>
        </a:p>
      </dgm:t>
    </dgm:pt>
    <dgm:pt modelId="{EF6DBFA7-CA5A-427B-B11E-3AEF4F150B44}" type="pres">
      <dgm:prSet presAssocID="{08AE6028-83A0-4502-956E-4FC78CE80174}" presName="middleSibTrans" presStyleCnt="0"/>
      <dgm:spPr/>
      <dgm:t>
        <a:bodyPr/>
        <a:lstStyle/>
        <a:p>
          <a:endParaRPr lang="en-US"/>
        </a:p>
      </dgm:t>
    </dgm:pt>
    <dgm:pt modelId="{C240EBC3-DF35-41E1-8B19-A5D7FF1024EE}" type="pres">
      <dgm:prSet presAssocID="{8F4CA5DF-C881-45F6-A2FA-724B8AF81420}" presName="mChild" presStyleLbl="fgAcc1" presStyleIdx="5" presStyleCnt="10" custScaleX="124918" custScaleY="2000000" custLinFactX="100000" custLinFactY="-382289" custLinFactNeighborX="155656" custLinFactNeighborY="-400000">
        <dgm:presLayoutVars>
          <dgm:bulletEnabled val="1"/>
        </dgm:presLayoutVars>
      </dgm:prSet>
      <dgm:spPr>
        <a:prstGeom prst="downArrowCallout">
          <a:avLst/>
        </a:prstGeom>
      </dgm:spPr>
      <dgm:t>
        <a:bodyPr/>
        <a:lstStyle/>
        <a:p>
          <a:endParaRPr lang="en-US"/>
        </a:p>
      </dgm:t>
    </dgm:pt>
    <dgm:pt modelId="{B6A10089-9299-4CE5-8F10-C3BBC5008582}" type="pres">
      <dgm:prSet presAssocID="{2FC1AA8C-1941-45EE-AEB8-9962FAFA4254}" presName="middleSibTrans" presStyleCnt="0"/>
      <dgm:spPr/>
      <dgm:t>
        <a:bodyPr/>
        <a:lstStyle/>
        <a:p>
          <a:endParaRPr lang="en-US"/>
        </a:p>
      </dgm:t>
    </dgm:pt>
    <dgm:pt modelId="{F6412C8D-C2FC-4337-9CDF-6DB9A0CE21CB}" type="pres">
      <dgm:prSet presAssocID="{1AD81A43-D702-426F-ABB5-DA4CB43C4700}" presName="mChild" presStyleLbl="fgAcc1" presStyleIdx="6" presStyleCnt="10" custScaleX="124918" custScaleY="2000000" custLinFactX="100000" custLinFactY="-382289" custLinFactNeighborX="155656" custLinFactNeighborY="-400000">
        <dgm:presLayoutVars>
          <dgm:bulletEnabled val="1"/>
        </dgm:presLayoutVars>
      </dgm:prSet>
      <dgm:spPr>
        <a:prstGeom prst="downArrowCallout">
          <a:avLst/>
        </a:prstGeom>
      </dgm:spPr>
      <dgm:t>
        <a:bodyPr/>
        <a:lstStyle/>
        <a:p>
          <a:endParaRPr lang="en-US"/>
        </a:p>
      </dgm:t>
    </dgm:pt>
    <dgm:pt modelId="{CE11EDE2-4F8E-4F8A-B7C0-645FF0089FD5}" type="pres">
      <dgm:prSet presAssocID="{62D2E491-BB93-466A-A319-61B75F254861}" presName="centerBox" presStyleCnt="0"/>
      <dgm:spPr/>
      <dgm:t>
        <a:bodyPr/>
        <a:lstStyle/>
        <a:p>
          <a:endParaRPr lang="en-US"/>
        </a:p>
      </dgm:t>
    </dgm:pt>
    <dgm:pt modelId="{1DAEA45F-0B1F-4924-9C17-D935838132A5}" type="pres">
      <dgm:prSet presAssocID="{62D2E491-BB93-466A-A319-61B75F254861}" presName="centerBoxParent" presStyleLbl="node1" presStyleIdx="2" presStyleCnt="3" custScaleX="104976" custScaleY="85075" custLinFactNeighborX="-67865" custLinFactNeighborY="24254"/>
      <dgm:spPr/>
      <dgm:t>
        <a:bodyPr/>
        <a:lstStyle/>
        <a:p>
          <a:endParaRPr lang="en-US"/>
        </a:p>
      </dgm:t>
    </dgm:pt>
    <dgm:pt modelId="{6842FA3A-617C-417D-9B5B-1FF08C306693}" type="pres">
      <dgm:prSet presAssocID="{62D2E491-BB93-466A-A319-61B75F254861}" presName="centerBoxChildren" presStyleCnt="0"/>
      <dgm:spPr/>
      <dgm:t>
        <a:bodyPr/>
        <a:lstStyle/>
        <a:p>
          <a:endParaRPr lang="en-US"/>
        </a:p>
      </dgm:t>
    </dgm:pt>
    <dgm:pt modelId="{0AA0F93D-5DC1-4411-8ABA-83BBBE6C35E2}" type="pres">
      <dgm:prSet presAssocID="{5190D2EE-7225-4CE1-AE9D-05E21C62C7B7}" presName="cChild" presStyleLbl="fgAcc1" presStyleIdx="7" presStyleCnt="10" custScaleX="76591" custScaleY="65837" custLinFactX="-164769" custLinFactNeighborX="-200000" custLinFactNeighborY="78275">
        <dgm:presLayoutVars>
          <dgm:bulletEnabled val="1"/>
        </dgm:presLayoutVars>
      </dgm:prSet>
      <dgm:spPr>
        <a:prstGeom prst="downArrowCallout">
          <a:avLst/>
        </a:prstGeom>
      </dgm:spPr>
      <dgm:t>
        <a:bodyPr/>
        <a:lstStyle/>
        <a:p>
          <a:endParaRPr lang="en-US"/>
        </a:p>
      </dgm:t>
    </dgm:pt>
    <dgm:pt modelId="{2D0954E6-6FC0-43DA-9913-3AD34505AF7D}" type="pres">
      <dgm:prSet presAssocID="{C2C6B701-501E-420A-BF11-CEBBA19DBE5F}" presName="centerSibTrans" presStyleCnt="0"/>
      <dgm:spPr/>
      <dgm:t>
        <a:bodyPr/>
        <a:lstStyle/>
        <a:p>
          <a:endParaRPr lang="en-US"/>
        </a:p>
      </dgm:t>
    </dgm:pt>
    <dgm:pt modelId="{9393E577-847E-4C04-970E-DE7E3E194E65}" type="pres">
      <dgm:prSet presAssocID="{17A93F6A-3F08-4B20-B27A-6D5FA3EC3C59}" presName="cChild" presStyleLbl="fgAcc1" presStyleIdx="8" presStyleCnt="10" custScaleX="76591" custScaleY="65837" custLinFactX="-162971" custLinFactNeighborX="-200000" custLinFactNeighborY="78275">
        <dgm:presLayoutVars>
          <dgm:bulletEnabled val="1"/>
        </dgm:presLayoutVars>
      </dgm:prSet>
      <dgm:spPr>
        <a:prstGeom prst="downArrowCallout">
          <a:avLst/>
        </a:prstGeom>
      </dgm:spPr>
      <dgm:t>
        <a:bodyPr/>
        <a:lstStyle/>
        <a:p>
          <a:endParaRPr lang="en-US"/>
        </a:p>
      </dgm:t>
    </dgm:pt>
    <dgm:pt modelId="{2D20A255-28DD-449C-972E-419FEC689134}" type="pres">
      <dgm:prSet presAssocID="{620F4670-7A29-4C95-A8F1-CFD05948765E}" presName="centerSibTrans" presStyleCnt="0"/>
      <dgm:spPr/>
      <dgm:t>
        <a:bodyPr/>
        <a:lstStyle/>
        <a:p>
          <a:endParaRPr lang="en-US"/>
        </a:p>
      </dgm:t>
    </dgm:pt>
    <dgm:pt modelId="{9CEB75BB-51A1-4233-A03F-B211BC7E4198}" type="pres">
      <dgm:prSet presAssocID="{9861FB49-AC0A-428B-8432-217E31A6CE16}" presName="cChild" presStyleLbl="fgAcc1" presStyleIdx="9" presStyleCnt="10" custScaleX="76591" custScaleY="65837" custLinFactX="-162971" custLinFactNeighborX="-200000" custLinFactNeighborY="78275">
        <dgm:presLayoutVars>
          <dgm:bulletEnabled val="1"/>
        </dgm:presLayoutVars>
      </dgm:prSet>
      <dgm:spPr>
        <a:prstGeom prst="downArrowCallout">
          <a:avLst/>
        </a:prstGeom>
      </dgm:spPr>
      <dgm:t>
        <a:bodyPr/>
        <a:lstStyle/>
        <a:p>
          <a:endParaRPr lang="en-US"/>
        </a:p>
      </dgm:t>
    </dgm:pt>
  </dgm:ptLst>
  <dgm:cxnLst>
    <dgm:cxn modelId="{9B79E0DF-04FF-4F6E-962A-855C03D850E6}" type="presOf" srcId="{B4BB7CEE-F442-4854-A857-DF8240E0F27F}" destId="{83E9C92C-581F-4D09-B4BE-91512D3316F5}" srcOrd="0" destOrd="0" presId="urn:microsoft.com/office/officeart/2005/8/layout/target2"/>
    <dgm:cxn modelId="{E15C78BA-BFFC-4BFD-822F-33D920FE4D59}" srcId="{6E520DC4-B85F-4CA1-8E25-3DE52F7C56D8}" destId="{8F4CA5DF-C881-45F6-A2FA-724B8AF81420}" srcOrd="2" destOrd="0" parTransId="{918D74CF-04F9-40C5-867A-FC5730559302}" sibTransId="{2FC1AA8C-1941-45EE-AEB8-9962FAFA4254}"/>
    <dgm:cxn modelId="{BD82D251-483E-493B-9B22-15088DF2F384}" srcId="{6E520DC4-B85F-4CA1-8E25-3DE52F7C56D8}" destId="{1AD81A43-D702-426F-ABB5-DA4CB43C4700}" srcOrd="3" destOrd="0" parTransId="{B2903935-6CC4-4130-B550-F99DA7DF7362}" sibTransId="{2DFC6398-D0F1-44AE-B062-71AEE82C4446}"/>
    <dgm:cxn modelId="{C62463EF-3791-41ED-A412-D3BD947C5754}" srcId="{B4BB7CEE-F442-4854-A857-DF8240E0F27F}" destId="{DAA0046B-377A-4FFC-9663-1833F30137C9}" srcOrd="2" destOrd="0" parTransId="{8C55ADD5-6E5E-435C-A088-0287B4BD3294}" sibTransId="{F5755D7F-0311-47BA-BDD9-EB46276145D2}"/>
    <dgm:cxn modelId="{1A416F90-7107-4F06-BA14-7EC2362F9922}" type="presOf" srcId="{46040263-7EA5-46BA-A05B-35580BF3B751}" destId="{8AAECAB5-1F03-4E55-91D3-D55E3B0062EC}" srcOrd="0" destOrd="0" presId="urn:microsoft.com/office/officeart/2005/8/layout/target2"/>
    <dgm:cxn modelId="{52031E01-CB4B-469C-9BA3-5CEBF19F31BD}" srcId="{62D2E491-BB93-466A-A319-61B75F254861}" destId="{6E520DC4-B85F-4CA1-8E25-3DE52F7C56D8}" srcOrd="1" destOrd="0" parTransId="{019BE84E-33D7-4B92-B6D4-B6BD60D659A1}" sibTransId="{5E6BC952-3AF3-4002-9A51-59F8A43F9F6C}"/>
    <dgm:cxn modelId="{00E132A6-3782-4507-A7EC-9A226D9DA429}" type="presOf" srcId="{9861FB49-AC0A-428B-8432-217E31A6CE16}" destId="{9CEB75BB-51A1-4233-A03F-B211BC7E4198}" srcOrd="0" destOrd="0" presId="urn:microsoft.com/office/officeart/2005/8/layout/target2"/>
    <dgm:cxn modelId="{DEFB006C-09EF-4837-88DF-B5601DF2D168}" type="presOf" srcId="{6E520DC4-B85F-4CA1-8E25-3DE52F7C56D8}" destId="{A515ECA3-55CA-4761-B460-40F5328E8D52}" srcOrd="0" destOrd="0" presId="urn:microsoft.com/office/officeart/2005/8/layout/target2"/>
    <dgm:cxn modelId="{0D4F0B81-BE31-496A-980B-9D5D417E9332}" srcId="{62D2E491-BB93-466A-A319-61B75F254861}" destId="{5229471C-9F90-46C4-A8D8-8A17A74D2379}" srcOrd="2" destOrd="0" parTransId="{8D4B0AAF-8662-4892-8BEC-9944D690CB2A}" sibTransId="{F98CA528-B15F-4831-8F04-17D15E52B3A8}"/>
    <dgm:cxn modelId="{6E8B257D-B590-440D-8300-D51A9AF2A19A}" srcId="{5229471C-9F90-46C4-A8D8-8A17A74D2379}" destId="{17A93F6A-3F08-4B20-B27A-6D5FA3EC3C59}" srcOrd="1" destOrd="0" parTransId="{8ECA1350-AD18-4AA2-B3B5-5A08DE366585}" sibTransId="{620F4670-7A29-4C95-A8F1-CFD05948765E}"/>
    <dgm:cxn modelId="{A527FE72-A4D7-4F15-B2F9-40E0FE39692C}" srcId="{5229471C-9F90-46C4-A8D8-8A17A74D2379}" destId="{9861FB49-AC0A-428B-8432-217E31A6CE16}" srcOrd="2" destOrd="0" parTransId="{1864106F-29CC-4DA5-8C14-7ACFDE05AE21}" sibTransId="{BA759389-A2C3-428F-8202-9C7DAE97CB34}"/>
    <dgm:cxn modelId="{9BA8CE97-E09F-4D29-800C-AEDE7F9BB814}" srcId="{5229471C-9F90-46C4-A8D8-8A17A74D2379}" destId="{5190D2EE-7225-4CE1-AE9D-05E21C62C7B7}" srcOrd="0" destOrd="0" parTransId="{7CFBAC8C-DAAD-4B6F-9099-D1930F29432A}" sibTransId="{C2C6B701-501E-420A-BF11-CEBBA19DBE5F}"/>
    <dgm:cxn modelId="{9D42062E-BA9C-4A2F-AA47-D669F5327C95}" type="presOf" srcId="{5229471C-9F90-46C4-A8D8-8A17A74D2379}" destId="{1DAEA45F-0B1F-4924-9C17-D935838132A5}" srcOrd="0" destOrd="0" presId="urn:microsoft.com/office/officeart/2005/8/layout/target2"/>
    <dgm:cxn modelId="{22A09A87-AEC7-4B8B-9365-D98D0F965738}" srcId="{62D2E491-BB93-466A-A319-61B75F254861}" destId="{B4BB7CEE-F442-4854-A857-DF8240E0F27F}" srcOrd="0" destOrd="0" parTransId="{74E922B8-1E0D-4A55-B608-572B6F4BF652}" sibTransId="{EA13E6D9-6AA8-4311-87B5-2E7CF10365B3}"/>
    <dgm:cxn modelId="{1606AFCE-99E2-488F-9B58-BE15B97FBB80}" type="presOf" srcId="{8F4CA5DF-C881-45F6-A2FA-724B8AF81420}" destId="{C240EBC3-DF35-41E1-8B19-A5D7FF1024EE}" srcOrd="0" destOrd="0" presId="urn:microsoft.com/office/officeart/2005/8/layout/target2"/>
    <dgm:cxn modelId="{280F533D-4BFF-48E4-8988-47FED83EF982}" type="presOf" srcId="{1AD81A43-D702-426F-ABB5-DA4CB43C4700}" destId="{F6412C8D-C2FC-4337-9CDF-6DB9A0CE21CB}" srcOrd="0" destOrd="0" presId="urn:microsoft.com/office/officeart/2005/8/layout/target2"/>
    <dgm:cxn modelId="{FB1D5D23-4B25-496B-BB1A-AD6881241354}" srcId="{B4BB7CEE-F442-4854-A857-DF8240E0F27F}" destId="{99F84CCC-6A91-443F-93A7-493179D2A88A}" srcOrd="0" destOrd="0" parTransId="{569817D0-CDB5-4265-BE0B-285676E8B827}" sibTransId="{A3A4D55B-6829-4B88-817D-244538B97BB4}"/>
    <dgm:cxn modelId="{6593DA0C-9EAF-4ED2-A61B-AC35F1CA3322}" type="presOf" srcId="{5190D2EE-7225-4CE1-AE9D-05E21C62C7B7}" destId="{0AA0F93D-5DC1-4411-8ABA-83BBBE6C35E2}" srcOrd="0" destOrd="0" presId="urn:microsoft.com/office/officeart/2005/8/layout/target2"/>
    <dgm:cxn modelId="{CEBF0A44-7470-4F79-8248-BDF6C4065CF6}" type="presOf" srcId="{62D2E491-BB93-466A-A319-61B75F254861}" destId="{C57B9886-8A16-4E2C-B583-8A4C696517D8}" srcOrd="0" destOrd="0" presId="urn:microsoft.com/office/officeart/2005/8/layout/target2"/>
    <dgm:cxn modelId="{00D9E710-4675-4218-9566-05F403B378D5}" type="presOf" srcId="{A2FB3BFF-29DC-415B-8E24-76B4018BAD4D}" destId="{0FF8C68E-E52E-4314-8B04-C713628B1E25}" srcOrd="0" destOrd="0" presId="urn:microsoft.com/office/officeart/2005/8/layout/target2"/>
    <dgm:cxn modelId="{27823B12-B44D-4A70-8A0D-A8AF3946D83F}" type="presOf" srcId="{4CD06219-9426-4E46-A83D-E5C7F3D93E47}" destId="{A324E392-BD4D-4F68-8CAA-4BDAF79B7368}" srcOrd="0" destOrd="0" presId="urn:microsoft.com/office/officeart/2005/8/layout/target2"/>
    <dgm:cxn modelId="{63E78A81-9C75-4E9F-B3D5-B41789A59CDC}" type="presOf" srcId="{17A93F6A-3F08-4B20-B27A-6D5FA3EC3C59}" destId="{9393E577-847E-4C04-970E-DE7E3E194E65}" srcOrd="0" destOrd="0" presId="urn:microsoft.com/office/officeart/2005/8/layout/target2"/>
    <dgm:cxn modelId="{E940F229-02D3-4B66-B964-B787C78CBDD7}" srcId="{6E520DC4-B85F-4CA1-8E25-3DE52F7C56D8}" destId="{4CD06219-9426-4E46-A83D-E5C7F3D93E47}" srcOrd="0" destOrd="0" parTransId="{CE702BC6-70F3-4A52-9AF3-2C21A5D18CDA}" sibTransId="{9531E6D2-BE3F-4A2E-9EC7-7353E3773615}"/>
    <dgm:cxn modelId="{5D9AE2B6-B2F7-464E-9B4D-4EC13A2FA017}" srcId="{B4BB7CEE-F442-4854-A857-DF8240E0F27F}" destId="{A2FB3BFF-29DC-415B-8E24-76B4018BAD4D}" srcOrd="1" destOrd="0" parTransId="{D2AE26E2-30B9-4020-8FB2-C2DA9A1ECB26}" sibTransId="{C8B9E981-4E00-44B5-A329-88927C4D899D}"/>
    <dgm:cxn modelId="{82779C0A-1F5E-4224-9360-7E6C46DEFB63}" srcId="{6E520DC4-B85F-4CA1-8E25-3DE52F7C56D8}" destId="{46040263-7EA5-46BA-A05B-35580BF3B751}" srcOrd="1" destOrd="0" parTransId="{86C4FB84-22F3-46BA-800E-C39E3F59ABCF}" sibTransId="{08AE6028-83A0-4502-956E-4FC78CE80174}"/>
    <dgm:cxn modelId="{10CDEC61-FCD2-4D16-ACDA-7CA80722786D}" type="presOf" srcId="{99F84CCC-6A91-443F-93A7-493179D2A88A}" destId="{CBCE20D8-1501-4DBB-B62C-1282797451A4}" srcOrd="0" destOrd="0" presId="urn:microsoft.com/office/officeart/2005/8/layout/target2"/>
    <dgm:cxn modelId="{058264A2-F644-4FC0-A4B0-8D51B09A0737}" type="presOf" srcId="{DAA0046B-377A-4FFC-9663-1833F30137C9}" destId="{B541384E-EDA5-4F7A-872E-79C390592199}" srcOrd="0" destOrd="0" presId="urn:microsoft.com/office/officeart/2005/8/layout/target2"/>
    <dgm:cxn modelId="{782DEE8C-C868-427E-92F4-3333D555E749}" type="presParOf" srcId="{C57B9886-8A16-4E2C-B583-8A4C696517D8}" destId="{BEEA5B62-F2C2-49C7-9B27-54018B17981B}" srcOrd="0" destOrd="0" presId="urn:microsoft.com/office/officeart/2005/8/layout/target2"/>
    <dgm:cxn modelId="{33BA9A22-5259-4BF0-8E8B-01959A8C4259}" type="presParOf" srcId="{BEEA5B62-F2C2-49C7-9B27-54018B17981B}" destId="{83E9C92C-581F-4D09-B4BE-91512D3316F5}" srcOrd="0" destOrd="0" presId="urn:microsoft.com/office/officeart/2005/8/layout/target2"/>
    <dgm:cxn modelId="{357F3A81-BFF6-458E-9D0A-1A6E3226CE6C}" type="presParOf" srcId="{BEEA5B62-F2C2-49C7-9B27-54018B17981B}" destId="{5B284C1D-B169-46E4-A8DD-895B850A6B00}" srcOrd="1" destOrd="0" presId="urn:microsoft.com/office/officeart/2005/8/layout/target2"/>
    <dgm:cxn modelId="{55183457-B924-4B48-A01E-11727622A419}" type="presParOf" srcId="{5B284C1D-B169-46E4-A8DD-895B850A6B00}" destId="{CBCE20D8-1501-4DBB-B62C-1282797451A4}" srcOrd="0" destOrd="0" presId="urn:microsoft.com/office/officeart/2005/8/layout/target2"/>
    <dgm:cxn modelId="{69D209A9-F1E3-4F45-9641-80C1E725E90A}" type="presParOf" srcId="{5B284C1D-B169-46E4-A8DD-895B850A6B00}" destId="{36F192B8-B009-4750-9598-E23BB9575D1A}" srcOrd="1" destOrd="0" presId="urn:microsoft.com/office/officeart/2005/8/layout/target2"/>
    <dgm:cxn modelId="{52607944-CA12-47DD-87F7-7111123B2DD4}" type="presParOf" srcId="{5B284C1D-B169-46E4-A8DD-895B850A6B00}" destId="{0FF8C68E-E52E-4314-8B04-C713628B1E25}" srcOrd="2" destOrd="0" presId="urn:microsoft.com/office/officeart/2005/8/layout/target2"/>
    <dgm:cxn modelId="{4B5279A9-FD4E-4529-91CF-C2C3EDE1177D}" type="presParOf" srcId="{5B284C1D-B169-46E4-A8DD-895B850A6B00}" destId="{7F953F24-8CE5-463A-9645-F304613213DA}" srcOrd="3" destOrd="0" presId="urn:microsoft.com/office/officeart/2005/8/layout/target2"/>
    <dgm:cxn modelId="{A9B50DFE-0105-441B-8B8C-5C2FDCF56E46}" type="presParOf" srcId="{5B284C1D-B169-46E4-A8DD-895B850A6B00}" destId="{B541384E-EDA5-4F7A-872E-79C390592199}" srcOrd="4" destOrd="0" presId="urn:microsoft.com/office/officeart/2005/8/layout/target2"/>
    <dgm:cxn modelId="{3CB1332C-06F9-42FC-A53C-676779EF6C62}" type="presParOf" srcId="{C57B9886-8A16-4E2C-B583-8A4C696517D8}" destId="{9E098756-3335-4A00-BCB6-B9A86C3C0739}" srcOrd="1" destOrd="0" presId="urn:microsoft.com/office/officeart/2005/8/layout/target2"/>
    <dgm:cxn modelId="{1BC87090-72D8-4AF8-AF17-1FB5CD774F99}" type="presParOf" srcId="{9E098756-3335-4A00-BCB6-B9A86C3C0739}" destId="{A515ECA3-55CA-4761-B460-40F5328E8D52}" srcOrd="0" destOrd="0" presId="urn:microsoft.com/office/officeart/2005/8/layout/target2"/>
    <dgm:cxn modelId="{0803B873-9940-4532-958C-02BBA8375A18}" type="presParOf" srcId="{9E098756-3335-4A00-BCB6-B9A86C3C0739}" destId="{85BB37BB-22DA-43F7-A993-C1CD9C934848}" srcOrd="1" destOrd="0" presId="urn:microsoft.com/office/officeart/2005/8/layout/target2"/>
    <dgm:cxn modelId="{6B4DE81F-2F4B-44ED-B2A2-C5CE7E91437F}" type="presParOf" srcId="{85BB37BB-22DA-43F7-A993-C1CD9C934848}" destId="{A324E392-BD4D-4F68-8CAA-4BDAF79B7368}" srcOrd="0" destOrd="0" presId="urn:microsoft.com/office/officeart/2005/8/layout/target2"/>
    <dgm:cxn modelId="{7A8E40C9-9F65-4CF3-9AEC-C5ACF8C91876}" type="presParOf" srcId="{85BB37BB-22DA-43F7-A993-C1CD9C934848}" destId="{654F1AEA-AE1A-4442-94A0-0525C9C27C83}" srcOrd="1" destOrd="0" presId="urn:microsoft.com/office/officeart/2005/8/layout/target2"/>
    <dgm:cxn modelId="{3DDC9266-73B2-4890-A76C-F6FDA33C2A86}" type="presParOf" srcId="{85BB37BB-22DA-43F7-A993-C1CD9C934848}" destId="{8AAECAB5-1F03-4E55-91D3-D55E3B0062EC}" srcOrd="2" destOrd="0" presId="urn:microsoft.com/office/officeart/2005/8/layout/target2"/>
    <dgm:cxn modelId="{4F5AF988-76D7-46FA-B37C-B4E72BA569E7}" type="presParOf" srcId="{85BB37BB-22DA-43F7-A993-C1CD9C934848}" destId="{EF6DBFA7-CA5A-427B-B11E-3AEF4F150B44}" srcOrd="3" destOrd="0" presId="urn:microsoft.com/office/officeart/2005/8/layout/target2"/>
    <dgm:cxn modelId="{CE7827E6-765F-4FFF-A2E5-9EE1F6879123}" type="presParOf" srcId="{85BB37BB-22DA-43F7-A993-C1CD9C934848}" destId="{C240EBC3-DF35-41E1-8B19-A5D7FF1024EE}" srcOrd="4" destOrd="0" presId="urn:microsoft.com/office/officeart/2005/8/layout/target2"/>
    <dgm:cxn modelId="{1DBAD2E1-FC81-45F7-9D32-9C3B2785D250}" type="presParOf" srcId="{85BB37BB-22DA-43F7-A993-C1CD9C934848}" destId="{B6A10089-9299-4CE5-8F10-C3BBC5008582}" srcOrd="5" destOrd="0" presId="urn:microsoft.com/office/officeart/2005/8/layout/target2"/>
    <dgm:cxn modelId="{15258DDE-3EE2-4E61-96DC-E2FD257C763D}" type="presParOf" srcId="{85BB37BB-22DA-43F7-A993-C1CD9C934848}" destId="{F6412C8D-C2FC-4337-9CDF-6DB9A0CE21CB}" srcOrd="6" destOrd="0" presId="urn:microsoft.com/office/officeart/2005/8/layout/target2"/>
    <dgm:cxn modelId="{3BB15D31-C80F-4DE4-B4FC-9521A32AE21C}" type="presParOf" srcId="{C57B9886-8A16-4E2C-B583-8A4C696517D8}" destId="{CE11EDE2-4F8E-4F8A-B7C0-645FF0089FD5}" srcOrd="2" destOrd="0" presId="urn:microsoft.com/office/officeart/2005/8/layout/target2"/>
    <dgm:cxn modelId="{7EE8900A-FC17-4282-8626-2E98E6929078}" type="presParOf" srcId="{CE11EDE2-4F8E-4F8A-B7C0-645FF0089FD5}" destId="{1DAEA45F-0B1F-4924-9C17-D935838132A5}" srcOrd="0" destOrd="0" presId="urn:microsoft.com/office/officeart/2005/8/layout/target2"/>
    <dgm:cxn modelId="{9196CA80-C54A-4E7A-B0B7-377A35F8B52D}" type="presParOf" srcId="{CE11EDE2-4F8E-4F8A-B7C0-645FF0089FD5}" destId="{6842FA3A-617C-417D-9B5B-1FF08C306693}" srcOrd="1" destOrd="0" presId="urn:microsoft.com/office/officeart/2005/8/layout/target2"/>
    <dgm:cxn modelId="{5E46A5D2-F62F-46A7-BAA0-96DC424C7408}" type="presParOf" srcId="{6842FA3A-617C-417D-9B5B-1FF08C306693}" destId="{0AA0F93D-5DC1-4411-8ABA-83BBBE6C35E2}" srcOrd="0" destOrd="0" presId="urn:microsoft.com/office/officeart/2005/8/layout/target2"/>
    <dgm:cxn modelId="{BB16A595-FB2E-46E4-91E8-09BA665AF366}" type="presParOf" srcId="{6842FA3A-617C-417D-9B5B-1FF08C306693}" destId="{2D0954E6-6FC0-43DA-9913-3AD34505AF7D}" srcOrd="1" destOrd="0" presId="urn:microsoft.com/office/officeart/2005/8/layout/target2"/>
    <dgm:cxn modelId="{C9DD31DB-5491-410B-B6B9-EB210A2D0C07}" type="presParOf" srcId="{6842FA3A-617C-417D-9B5B-1FF08C306693}" destId="{9393E577-847E-4C04-970E-DE7E3E194E65}" srcOrd="2" destOrd="0" presId="urn:microsoft.com/office/officeart/2005/8/layout/target2"/>
    <dgm:cxn modelId="{A3909071-71B3-4733-9542-D35880433FCE}" type="presParOf" srcId="{6842FA3A-617C-417D-9B5B-1FF08C306693}" destId="{2D20A255-28DD-449C-972E-419FEC689134}" srcOrd="3" destOrd="0" presId="urn:microsoft.com/office/officeart/2005/8/layout/target2"/>
    <dgm:cxn modelId="{69C62DFC-7C79-4D67-9256-FD3519AA4765}" type="presParOf" srcId="{6842FA3A-617C-417D-9B5B-1FF08C306693}" destId="{9CEB75BB-51A1-4233-A03F-B211BC7E4198}" srcOrd="4"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96E832-0124-4863-8A02-4BE84CAE1C47}" type="doc">
      <dgm:prSet loTypeId="urn:microsoft.com/office/officeart/2005/8/layout/vList2" loCatId="list" qsTypeId="urn:microsoft.com/office/officeart/2005/8/quickstyle/3d5" qsCatId="3D" csTypeId="urn:microsoft.com/office/officeart/2005/8/colors/colorful3" csCatId="colorful" phldr="1"/>
      <dgm:spPr/>
      <dgm:t>
        <a:bodyPr/>
        <a:lstStyle/>
        <a:p>
          <a:endParaRPr lang="en-US"/>
        </a:p>
      </dgm:t>
    </dgm:pt>
    <dgm:pt modelId="{032D04E7-3388-42E3-B792-2B7EABC328A5}">
      <dgm:prSet phldrT="[Text]" custT="1"/>
      <dgm:spPr>
        <a:solidFill>
          <a:schemeClr val="accent1">
            <a:lumMod val="25000"/>
          </a:schemeClr>
        </a:solidFill>
      </dgm:spPr>
      <dgm:t>
        <a:bodyPr/>
        <a:lstStyle/>
        <a:p>
          <a:r>
            <a:rPr lang="en-US" sz="1400" b="1" dirty="0" smtClean="0"/>
            <a:t>Geographic requirements</a:t>
          </a:r>
          <a:endParaRPr lang="en-US" sz="1400" b="1" dirty="0"/>
        </a:p>
      </dgm:t>
    </dgm:pt>
    <dgm:pt modelId="{BB5F73A5-93DA-4E55-9C93-F1D52D0692C4}" type="parTrans" cxnId="{9FBAB670-E509-4C1C-A217-127857EB14CB}">
      <dgm:prSet/>
      <dgm:spPr/>
      <dgm:t>
        <a:bodyPr/>
        <a:lstStyle/>
        <a:p>
          <a:endParaRPr lang="en-US" sz="1400" b="1"/>
        </a:p>
      </dgm:t>
    </dgm:pt>
    <dgm:pt modelId="{4E0EF0FA-4A23-451E-B51C-54962E7D1543}" type="sibTrans" cxnId="{9FBAB670-E509-4C1C-A217-127857EB14CB}">
      <dgm:prSet/>
      <dgm:spPr/>
      <dgm:t>
        <a:bodyPr/>
        <a:lstStyle/>
        <a:p>
          <a:endParaRPr lang="en-US" sz="1400" b="1"/>
        </a:p>
      </dgm:t>
    </dgm:pt>
    <dgm:pt modelId="{3DDBCE6F-5159-4C19-AD51-5903496EB28F}">
      <dgm:prSet phldrT="[Text]" custT="1"/>
      <dgm:spPr/>
      <dgm:t>
        <a:bodyPr/>
        <a:lstStyle/>
        <a:p>
          <a:r>
            <a:rPr lang="en-US" sz="1400" b="1" dirty="0" smtClean="0"/>
            <a:t>Regulatory compliance</a:t>
          </a:r>
        </a:p>
      </dgm:t>
    </dgm:pt>
    <dgm:pt modelId="{DF689536-8A41-4589-9CF9-5887DA6A3725}" type="parTrans" cxnId="{C3C94069-5312-46C4-BB14-1A28D8A2674A}">
      <dgm:prSet/>
      <dgm:spPr/>
      <dgm:t>
        <a:bodyPr/>
        <a:lstStyle/>
        <a:p>
          <a:endParaRPr lang="en-US" sz="1400" b="1"/>
        </a:p>
      </dgm:t>
    </dgm:pt>
    <dgm:pt modelId="{1B3F8867-BB57-46BE-8FAE-78639830DC0C}" type="sibTrans" cxnId="{C3C94069-5312-46C4-BB14-1A28D8A2674A}">
      <dgm:prSet/>
      <dgm:spPr/>
      <dgm:t>
        <a:bodyPr/>
        <a:lstStyle/>
        <a:p>
          <a:endParaRPr lang="en-US" sz="1400" b="1"/>
        </a:p>
      </dgm:t>
    </dgm:pt>
    <dgm:pt modelId="{47EC75E2-AF47-41BB-AB98-95D5040DEA9F}">
      <dgm:prSet phldrT="[Text]" custT="1"/>
      <dgm:spPr>
        <a:solidFill>
          <a:srgbClr val="0070C0"/>
        </a:solidFill>
      </dgm:spPr>
      <dgm:t>
        <a:bodyPr/>
        <a:lstStyle/>
        <a:p>
          <a:r>
            <a:rPr lang="en-US" sz="1400" b="1" dirty="0" smtClean="0">
              <a:effectLst>
                <a:outerShdw blurRad="38100" dist="38100" dir="2700000" algn="tl">
                  <a:srgbClr val="000000">
                    <a:alpha val="43137"/>
                  </a:srgbClr>
                </a:outerShdw>
              </a:effectLst>
            </a:rPr>
            <a:t>Utility Pricing | Transitory needs</a:t>
          </a:r>
        </a:p>
      </dgm:t>
    </dgm:pt>
    <dgm:pt modelId="{DD6073E3-F2D4-473D-89AC-87B819378A76}" type="parTrans" cxnId="{650BB038-B666-4000-9748-BE53C636A9E4}">
      <dgm:prSet/>
      <dgm:spPr/>
      <dgm:t>
        <a:bodyPr/>
        <a:lstStyle/>
        <a:p>
          <a:endParaRPr lang="en-US" sz="1400" b="1"/>
        </a:p>
      </dgm:t>
    </dgm:pt>
    <dgm:pt modelId="{89F9AB95-7113-406A-847A-D26B031DB650}" type="sibTrans" cxnId="{650BB038-B666-4000-9748-BE53C636A9E4}">
      <dgm:prSet/>
      <dgm:spPr/>
      <dgm:t>
        <a:bodyPr/>
        <a:lstStyle/>
        <a:p>
          <a:endParaRPr lang="en-US" sz="1400" b="1"/>
        </a:p>
      </dgm:t>
    </dgm:pt>
    <dgm:pt modelId="{32FE882F-0A90-4B29-8C6C-B871DC25A2C8}">
      <dgm:prSet phldrT="[Text]" custT="1"/>
      <dgm:spPr>
        <a:solidFill>
          <a:schemeClr val="accent6"/>
        </a:solidFill>
      </dgm:spPr>
      <dgm:t>
        <a:bodyPr/>
        <a:lstStyle/>
        <a:p>
          <a:r>
            <a:rPr lang="en-US" sz="1400" b="1" dirty="0" smtClean="0"/>
            <a:t>Customized SLA</a:t>
          </a:r>
        </a:p>
      </dgm:t>
    </dgm:pt>
    <dgm:pt modelId="{57D3590B-272A-4AD5-A61D-C7E8F6799853}" type="parTrans" cxnId="{4734196F-E14E-42E2-8B4F-3E4F21BDBC73}">
      <dgm:prSet/>
      <dgm:spPr/>
      <dgm:t>
        <a:bodyPr/>
        <a:lstStyle/>
        <a:p>
          <a:endParaRPr lang="en-US" sz="1400"/>
        </a:p>
      </dgm:t>
    </dgm:pt>
    <dgm:pt modelId="{25B56910-2330-4729-B646-8172FEA2E66B}" type="sibTrans" cxnId="{4734196F-E14E-42E2-8B4F-3E4F21BDBC73}">
      <dgm:prSet/>
      <dgm:spPr/>
      <dgm:t>
        <a:bodyPr/>
        <a:lstStyle/>
        <a:p>
          <a:endParaRPr lang="en-US" sz="1400"/>
        </a:p>
      </dgm:t>
    </dgm:pt>
    <dgm:pt modelId="{334F6EAE-B6C1-4041-84A1-5B010DCB8F98}" type="pres">
      <dgm:prSet presAssocID="{C496E832-0124-4863-8A02-4BE84CAE1C47}" presName="linear" presStyleCnt="0">
        <dgm:presLayoutVars>
          <dgm:animLvl val="lvl"/>
          <dgm:resizeHandles val="exact"/>
        </dgm:presLayoutVars>
      </dgm:prSet>
      <dgm:spPr/>
      <dgm:t>
        <a:bodyPr/>
        <a:lstStyle/>
        <a:p>
          <a:endParaRPr lang="en-US"/>
        </a:p>
      </dgm:t>
    </dgm:pt>
    <dgm:pt modelId="{2788D7DC-C994-40CC-A3E3-D25D89BF8A72}" type="pres">
      <dgm:prSet presAssocID="{032D04E7-3388-42E3-B792-2B7EABC328A5}" presName="parentText" presStyleLbl="node1" presStyleIdx="0" presStyleCnt="4">
        <dgm:presLayoutVars>
          <dgm:chMax val="0"/>
          <dgm:bulletEnabled val="1"/>
        </dgm:presLayoutVars>
      </dgm:prSet>
      <dgm:spPr/>
      <dgm:t>
        <a:bodyPr/>
        <a:lstStyle/>
        <a:p>
          <a:endParaRPr lang="en-US"/>
        </a:p>
      </dgm:t>
    </dgm:pt>
    <dgm:pt modelId="{3EB5912F-F1BE-4E0D-8BAE-456986523DC2}" type="pres">
      <dgm:prSet presAssocID="{4E0EF0FA-4A23-451E-B51C-54962E7D1543}" presName="spacer" presStyleCnt="0"/>
      <dgm:spPr/>
    </dgm:pt>
    <dgm:pt modelId="{A1BF460F-6F6E-41DE-9606-057EEE15A5A9}" type="pres">
      <dgm:prSet presAssocID="{3DDBCE6F-5159-4C19-AD51-5903496EB28F}" presName="parentText" presStyleLbl="node1" presStyleIdx="1" presStyleCnt="4" custLinFactNeighborY="494">
        <dgm:presLayoutVars>
          <dgm:chMax val="0"/>
          <dgm:bulletEnabled val="1"/>
        </dgm:presLayoutVars>
      </dgm:prSet>
      <dgm:spPr/>
      <dgm:t>
        <a:bodyPr/>
        <a:lstStyle/>
        <a:p>
          <a:endParaRPr lang="en-US"/>
        </a:p>
      </dgm:t>
    </dgm:pt>
    <dgm:pt modelId="{02A83D4C-6971-47AC-B0FB-15DE9D1CC530}" type="pres">
      <dgm:prSet presAssocID="{1B3F8867-BB57-46BE-8FAE-78639830DC0C}" presName="spacer" presStyleCnt="0"/>
      <dgm:spPr/>
    </dgm:pt>
    <dgm:pt modelId="{CACC64F4-8425-47FF-A4D5-26621BDB8203}" type="pres">
      <dgm:prSet presAssocID="{47EC75E2-AF47-41BB-AB98-95D5040DEA9F}" presName="parentText" presStyleLbl="node1" presStyleIdx="2" presStyleCnt="4">
        <dgm:presLayoutVars>
          <dgm:chMax val="0"/>
          <dgm:bulletEnabled val="1"/>
        </dgm:presLayoutVars>
      </dgm:prSet>
      <dgm:spPr/>
      <dgm:t>
        <a:bodyPr/>
        <a:lstStyle/>
        <a:p>
          <a:endParaRPr lang="en-US"/>
        </a:p>
      </dgm:t>
    </dgm:pt>
    <dgm:pt modelId="{35B22B1C-8A35-464D-A44F-005A81ADB788}" type="pres">
      <dgm:prSet presAssocID="{89F9AB95-7113-406A-847A-D26B031DB650}" presName="spacer" presStyleCnt="0"/>
      <dgm:spPr/>
    </dgm:pt>
    <dgm:pt modelId="{5B23FFAF-ACE4-4A56-BD5E-731FD9E39E1D}" type="pres">
      <dgm:prSet presAssocID="{32FE882F-0A90-4B29-8C6C-B871DC25A2C8}" presName="parentText" presStyleLbl="node1" presStyleIdx="3" presStyleCnt="4">
        <dgm:presLayoutVars>
          <dgm:chMax val="0"/>
          <dgm:bulletEnabled val="1"/>
        </dgm:presLayoutVars>
      </dgm:prSet>
      <dgm:spPr/>
      <dgm:t>
        <a:bodyPr/>
        <a:lstStyle/>
        <a:p>
          <a:endParaRPr lang="en-US"/>
        </a:p>
      </dgm:t>
    </dgm:pt>
  </dgm:ptLst>
  <dgm:cxnLst>
    <dgm:cxn modelId="{D3292D09-6590-4278-B6BD-11EF6E51F1B8}" type="presOf" srcId="{032D04E7-3388-42E3-B792-2B7EABC328A5}" destId="{2788D7DC-C994-40CC-A3E3-D25D89BF8A72}" srcOrd="0" destOrd="0" presId="urn:microsoft.com/office/officeart/2005/8/layout/vList2"/>
    <dgm:cxn modelId="{9FBAB670-E509-4C1C-A217-127857EB14CB}" srcId="{C496E832-0124-4863-8A02-4BE84CAE1C47}" destId="{032D04E7-3388-42E3-B792-2B7EABC328A5}" srcOrd="0" destOrd="0" parTransId="{BB5F73A5-93DA-4E55-9C93-F1D52D0692C4}" sibTransId="{4E0EF0FA-4A23-451E-B51C-54962E7D1543}"/>
    <dgm:cxn modelId="{D4ACBBAF-CCA4-4F7B-B053-4A638BC1C031}" type="presOf" srcId="{47EC75E2-AF47-41BB-AB98-95D5040DEA9F}" destId="{CACC64F4-8425-47FF-A4D5-26621BDB8203}" srcOrd="0" destOrd="0" presId="urn:microsoft.com/office/officeart/2005/8/layout/vList2"/>
    <dgm:cxn modelId="{650BB038-B666-4000-9748-BE53C636A9E4}" srcId="{C496E832-0124-4863-8A02-4BE84CAE1C47}" destId="{47EC75E2-AF47-41BB-AB98-95D5040DEA9F}" srcOrd="2" destOrd="0" parTransId="{DD6073E3-F2D4-473D-89AC-87B819378A76}" sibTransId="{89F9AB95-7113-406A-847A-D26B031DB650}"/>
    <dgm:cxn modelId="{C3C94069-5312-46C4-BB14-1A28D8A2674A}" srcId="{C496E832-0124-4863-8A02-4BE84CAE1C47}" destId="{3DDBCE6F-5159-4C19-AD51-5903496EB28F}" srcOrd="1" destOrd="0" parTransId="{DF689536-8A41-4589-9CF9-5887DA6A3725}" sibTransId="{1B3F8867-BB57-46BE-8FAE-78639830DC0C}"/>
    <dgm:cxn modelId="{7B8933CD-2BE2-4990-92C3-95F82D845E1D}" type="presOf" srcId="{C496E832-0124-4863-8A02-4BE84CAE1C47}" destId="{334F6EAE-B6C1-4041-84A1-5B010DCB8F98}" srcOrd="0" destOrd="0" presId="urn:microsoft.com/office/officeart/2005/8/layout/vList2"/>
    <dgm:cxn modelId="{B52B361F-F1EA-4302-9C05-C711AFD478E5}" type="presOf" srcId="{32FE882F-0A90-4B29-8C6C-B871DC25A2C8}" destId="{5B23FFAF-ACE4-4A56-BD5E-731FD9E39E1D}" srcOrd="0" destOrd="0" presId="urn:microsoft.com/office/officeart/2005/8/layout/vList2"/>
    <dgm:cxn modelId="{4734196F-E14E-42E2-8B4F-3E4F21BDBC73}" srcId="{C496E832-0124-4863-8A02-4BE84CAE1C47}" destId="{32FE882F-0A90-4B29-8C6C-B871DC25A2C8}" srcOrd="3" destOrd="0" parTransId="{57D3590B-272A-4AD5-A61D-C7E8F6799853}" sibTransId="{25B56910-2330-4729-B646-8172FEA2E66B}"/>
    <dgm:cxn modelId="{7AECC22F-D0D7-4CFF-B62F-8FABA6D86F0F}" type="presOf" srcId="{3DDBCE6F-5159-4C19-AD51-5903496EB28F}" destId="{A1BF460F-6F6E-41DE-9606-057EEE15A5A9}" srcOrd="0" destOrd="0" presId="urn:microsoft.com/office/officeart/2005/8/layout/vList2"/>
    <dgm:cxn modelId="{C9BB9CB9-AED3-4A3B-A294-480845075FA1}" type="presParOf" srcId="{334F6EAE-B6C1-4041-84A1-5B010DCB8F98}" destId="{2788D7DC-C994-40CC-A3E3-D25D89BF8A72}" srcOrd="0" destOrd="0" presId="urn:microsoft.com/office/officeart/2005/8/layout/vList2"/>
    <dgm:cxn modelId="{6D4A187D-5574-4E3F-9E82-FF01D7CDE335}" type="presParOf" srcId="{334F6EAE-B6C1-4041-84A1-5B010DCB8F98}" destId="{3EB5912F-F1BE-4E0D-8BAE-456986523DC2}" srcOrd="1" destOrd="0" presId="urn:microsoft.com/office/officeart/2005/8/layout/vList2"/>
    <dgm:cxn modelId="{B40208AA-B302-46CC-ACD9-A91A1305A44C}" type="presParOf" srcId="{334F6EAE-B6C1-4041-84A1-5B010DCB8F98}" destId="{A1BF460F-6F6E-41DE-9606-057EEE15A5A9}" srcOrd="2" destOrd="0" presId="urn:microsoft.com/office/officeart/2005/8/layout/vList2"/>
    <dgm:cxn modelId="{2189DCB2-8BE7-4A75-B212-D49F32D955B2}" type="presParOf" srcId="{334F6EAE-B6C1-4041-84A1-5B010DCB8F98}" destId="{02A83D4C-6971-47AC-B0FB-15DE9D1CC530}" srcOrd="3" destOrd="0" presId="urn:microsoft.com/office/officeart/2005/8/layout/vList2"/>
    <dgm:cxn modelId="{EA698A46-FD87-4011-8118-CFBF41186CFF}" type="presParOf" srcId="{334F6EAE-B6C1-4041-84A1-5B010DCB8F98}" destId="{CACC64F4-8425-47FF-A4D5-26621BDB8203}" srcOrd="4" destOrd="0" presId="urn:microsoft.com/office/officeart/2005/8/layout/vList2"/>
    <dgm:cxn modelId="{6C8C5F79-B115-46AE-967F-328C435A9BB9}" type="presParOf" srcId="{334F6EAE-B6C1-4041-84A1-5B010DCB8F98}" destId="{35B22B1C-8A35-464D-A44F-005A81ADB788}" srcOrd="5" destOrd="0" presId="urn:microsoft.com/office/officeart/2005/8/layout/vList2"/>
    <dgm:cxn modelId="{78B734CA-25FF-4ED4-A7DD-09E0660E8B59}" type="presParOf" srcId="{334F6EAE-B6C1-4041-84A1-5B010DCB8F98}" destId="{5B23FFAF-ACE4-4A56-BD5E-731FD9E39E1D}"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96E832-0124-4863-8A02-4BE84CAE1C47}" type="doc">
      <dgm:prSet loTypeId="urn:microsoft.com/office/officeart/2005/8/layout/vList2" loCatId="list" qsTypeId="urn:microsoft.com/office/officeart/2005/8/quickstyle/3d5" qsCatId="3D" csTypeId="urn:microsoft.com/office/officeart/2005/8/colors/colorful4" csCatId="colorful" phldr="1"/>
      <dgm:spPr/>
      <dgm:t>
        <a:bodyPr/>
        <a:lstStyle/>
        <a:p>
          <a:endParaRPr lang="en-US"/>
        </a:p>
      </dgm:t>
    </dgm:pt>
    <dgm:pt modelId="{4A39EBBC-9561-485B-A4A0-1FAB4DD76345}">
      <dgm:prSet phldrT="[Text]" custT="1"/>
      <dgm:spPr>
        <a:solidFill>
          <a:schemeClr val="accent1">
            <a:lumMod val="75000"/>
          </a:schemeClr>
        </a:solidFill>
      </dgm:spPr>
      <dgm:t>
        <a:bodyPr/>
        <a:lstStyle/>
        <a:p>
          <a:r>
            <a:rPr lang="en-US" sz="1400" b="1" dirty="0" smtClean="0">
              <a:effectLst/>
            </a:rPr>
            <a:t>Custom code</a:t>
          </a:r>
        </a:p>
      </dgm:t>
    </dgm:pt>
    <dgm:pt modelId="{D320AC49-56B5-4EE7-992E-A20A0BA63A8B}" type="parTrans" cxnId="{EC56CD71-3796-42E7-8BF4-8AEC6399B2ED}">
      <dgm:prSet/>
      <dgm:spPr/>
      <dgm:t>
        <a:bodyPr/>
        <a:lstStyle/>
        <a:p>
          <a:endParaRPr lang="en-US" sz="4800" b="1">
            <a:effectLst/>
          </a:endParaRPr>
        </a:p>
      </dgm:t>
    </dgm:pt>
    <dgm:pt modelId="{633F92D4-E8DD-4599-BFF0-E5E3F7A2B76C}" type="sibTrans" cxnId="{EC56CD71-3796-42E7-8BF4-8AEC6399B2ED}">
      <dgm:prSet/>
      <dgm:spPr/>
      <dgm:t>
        <a:bodyPr/>
        <a:lstStyle/>
        <a:p>
          <a:endParaRPr lang="en-US" sz="4800" b="1">
            <a:effectLst/>
          </a:endParaRPr>
        </a:p>
      </dgm:t>
    </dgm:pt>
    <dgm:pt modelId="{E7393B55-AF3C-4BF9-BF8D-395D546109F5}">
      <dgm:prSet phldrT="[Text]" custT="1"/>
      <dgm:spPr>
        <a:solidFill>
          <a:schemeClr val="accent1">
            <a:lumMod val="50000"/>
          </a:schemeClr>
        </a:solidFill>
      </dgm:spPr>
      <dgm:t>
        <a:bodyPr/>
        <a:lstStyle/>
        <a:p>
          <a:r>
            <a:rPr lang="en-US" sz="1400" b="1" dirty="0" smtClean="0">
              <a:effectLst/>
            </a:rPr>
            <a:t>Contract flexibility</a:t>
          </a:r>
          <a:endParaRPr lang="en-US" sz="1400" b="1" dirty="0">
            <a:effectLst/>
          </a:endParaRPr>
        </a:p>
      </dgm:t>
    </dgm:pt>
    <dgm:pt modelId="{662A34C5-810F-4B4C-AE4D-D9EEDD61D117}" type="parTrans" cxnId="{3A8D30C7-4820-41CB-99B1-D656E537C0FC}">
      <dgm:prSet/>
      <dgm:spPr/>
      <dgm:t>
        <a:bodyPr/>
        <a:lstStyle/>
        <a:p>
          <a:endParaRPr lang="en-US" sz="4800" b="1">
            <a:effectLst/>
          </a:endParaRPr>
        </a:p>
      </dgm:t>
    </dgm:pt>
    <dgm:pt modelId="{53887CCE-12FC-4ECF-ACC8-A814F75A022E}" type="sibTrans" cxnId="{3A8D30C7-4820-41CB-99B1-D656E537C0FC}">
      <dgm:prSet/>
      <dgm:spPr/>
      <dgm:t>
        <a:bodyPr/>
        <a:lstStyle/>
        <a:p>
          <a:endParaRPr lang="en-US" sz="4800" b="1">
            <a:effectLst/>
          </a:endParaRPr>
        </a:p>
      </dgm:t>
    </dgm:pt>
    <dgm:pt modelId="{F72656DD-FC9F-465D-A9FA-89ACD32BB9B7}">
      <dgm:prSet phldrT="[Text]" custT="1"/>
      <dgm:spPr>
        <a:solidFill>
          <a:schemeClr val="accent1">
            <a:lumMod val="25000"/>
          </a:schemeClr>
        </a:solidFill>
      </dgm:spPr>
      <dgm:t>
        <a:bodyPr/>
        <a:lstStyle/>
        <a:p>
          <a:r>
            <a:rPr lang="en-US" sz="1400" b="1" dirty="0" smtClean="0">
              <a:effectLst/>
            </a:rPr>
            <a:t>Tailored features – Encryption | Archiving | Storage</a:t>
          </a:r>
          <a:endParaRPr lang="en-US" sz="1400" b="1" dirty="0">
            <a:effectLst/>
          </a:endParaRPr>
        </a:p>
      </dgm:t>
    </dgm:pt>
    <dgm:pt modelId="{812CD0AA-CE02-4B9D-B0F4-04B504764EA2}" type="parTrans" cxnId="{ED2B0CFF-CF57-4A75-9D0E-F9C71C04D064}">
      <dgm:prSet/>
      <dgm:spPr/>
      <dgm:t>
        <a:bodyPr/>
        <a:lstStyle/>
        <a:p>
          <a:endParaRPr lang="en-US" sz="4800" b="1">
            <a:effectLst/>
          </a:endParaRPr>
        </a:p>
      </dgm:t>
    </dgm:pt>
    <dgm:pt modelId="{49C72948-4E29-42D8-868A-87A3CDFFBF4D}" type="sibTrans" cxnId="{ED2B0CFF-CF57-4A75-9D0E-F9C71C04D064}">
      <dgm:prSet/>
      <dgm:spPr/>
      <dgm:t>
        <a:bodyPr/>
        <a:lstStyle/>
        <a:p>
          <a:endParaRPr lang="en-US" sz="4800" b="1">
            <a:effectLst/>
          </a:endParaRPr>
        </a:p>
      </dgm:t>
    </dgm:pt>
    <dgm:pt modelId="{334F6EAE-B6C1-4041-84A1-5B010DCB8F98}" type="pres">
      <dgm:prSet presAssocID="{C496E832-0124-4863-8A02-4BE84CAE1C47}" presName="linear" presStyleCnt="0">
        <dgm:presLayoutVars>
          <dgm:animLvl val="lvl"/>
          <dgm:resizeHandles val="exact"/>
        </dgm:presLayoutVars>
      </dgm:prSet>
      <dgm:spPr/>
      <dgm:t>
        <a:bodyPr/>
        <a:lstStyle/>
        <a:p>
          <a:endParaRPr lang="en-US"/>
        </a:p>
      </dgm:t>
    </dgm:pt>
    <dgm:pt modelId="{9F9498AD-D691-48DE-A058-66BA93ECF4E2}" type="pres">
      <dgm:prSet presAssocID="{E7393B55-AF3C-4BF9-BF8D-395D546109F5}" presName="parentText" presStyleLbl="node1" presStyleIdx="0" presStyleCnt="3">
        <dgm:presLayoutVars>
          <dgm:chMax val="0"/>
          <dgm:bulletEnabled val="1"/>
        </dgm:presLayoutVars>
      </dgm:prSet>
      <dgm:spPr/>
      <dgm:t>
        <a:bodyPr/>
        <a:lstStyle/>
        <a:p>
          <a:endParaRPr lang="en-US"/>
        </a:p>
      </dgm:t>
    </dgm:pt>
    <dgm:pt modelId="{82F4E411-BAEE-4DF9-A5DF-2760E72907B8}" type="pres">
      <dgm:prSet presAssocID="{53887CCE-12FC-4ECF-ACC8-A814F75A022E}" presName="spacer" presStyleCnt="0"/>
      <dgm:spPr/>
    </dgm:pt>
    <dgm:pt modelId="{C84CE70E-55C5-44FA-8F9D-7D660B7856CD}" type="pres">
      <dgm:prSet presAssocID="{F72656DD-FC9F-465D-A9FA-89ACD32BB9B7}" presName="parentText" presStyleLbl="node1" presStyleIdx="1" presStyleCnt="3" custLinFactNeighborX="559" custLinFactNeighborY="-44426">
        <dgm:presLayoutVars>
          <dgm:chMax val="0"/>
          <dgm:bulletEnabled val="1"/>
        </dgm:presLayoutVars>
      </dgm:prSet>
      <dgm:spPr/>
      <dgm:t>
        <a:bodyPr/>
        <a:lstStyle/>
        <a:p>
          <a:endParaRPr lang="en-US"/>
        </a:p>
      </dgm:t>
    </dgm:pt>
    <dgm:pt modelId="{098A28FE-FEDE-4EBA-875B-0FE4551A97E9}" type="pres">
      <dgm:prSet presAssocID="{49C72948-4E29-42D8-868A-87A3CDFFBF4D}" presName="spacer" presStyleCnt="0"/>
      <dgm:spPr/>
    </dgm:pt>
    <dgm:pt modelId="{D1C9A7EB-E1EC-4BA9-B4E5-6AD376B7C14A}" type="pres">
      <dgm:prSet presAssocID="{4A39EBBC-9561-485B-A4A0-1FAB4DD76345}" presName="parentText" presStyleLbl="node1" presStyleIdx="2" presStyleCnt="3" custLinFactNeighborX="559" custLinFactNeighborY="-88854">
        <dgm:presLayoutVars>
          <dgm:chMax val="0"/>
          <dgm:bulletEnabled val="1"/>
        </dgm:presLayoutVars>
      </dgm:prSet>
      <dgm:spPr/>
      <dgm:t>
        <a:bodyPr/>
        <a:lstStyle/>
        <a:p>
          <a:endParaRPr lang="en-US"/>
        </a:p>
      </dgm:t>
    </dgm:pt>
  </dgm:ptLst>
  <dgm:cxnLst>
    <dgm:cxn modelId="{26171EC4-E87F-44DD-A976-B260D5E4BF01}" type="presOf" srcId="{C496E832-0124-4863-8A02-4BE84CAE1C47}" destId="{334F6EAE-B6C1-4041-84A1-5B010DCB8F98}" srcOrd="0" destOrd="0" presId="urn:microsoft.com/office/officeart/2005/8/layout/vList2"/>
    <dgm:cxn modelId="{A2A9C856-6806-4321-BB89-A8B1E42CC945}" type="presOf" srcId="{F72656DD-FC9F-465D-A9FA-89ACD32BB9B7}" destId="{C84CE70E-55C5-44FA-8F9D-7D660B7856CD}" srcOrd="0" destOrd="0" presId="urn:microsoft.com/office/officeart/2005/8/layout/vList2"/>
    <dgm:cxn modelId="{3A8D30C7-4820-41CB-99B1-D656E537C0FC}" srcId="{C496E832-0124-4863-8A02-4BE84CAE1C47}" destId="{E7393B55-AF3C-4BF9-BF8D-395D546109F5}" srcOrd="0" destOrd="0" parTransId="{662A34C5-810F-4B4C-AE4D-D9EEDD61D117}" sibTransId="{53887CCE-12FC-4ECF-ACC8-A814F75A022E}"/>
    <dgm:cxn modelId="{EC56CD71-3796-42E7-8BF4-8AEC6399B2ED}" srcId="{C496E832-0124-4863-8A02-4BE84CAE1C47}" destId="{4A39EBBC-9561-485B-A4A0-1FAB4DD76345}" srcOrd="2" destOrd="0" parTransId="{D320AC49-56B5-4EE7-992E-A20A0BA63A8B}" sibTransId="{633F92D4-E8DD-4599-BFF0-E5E3F7A2B76C}"/>
    <dgm:cxn modelId="{9E98EB71-FA46-430F-86AD-E6D860749D9E}" type="presOf" srcId="{4A39EBBC-9561-485B-A4A0-1FAB4DD76345}" destId="{D1C9A7EB-E1EC-4BA9-B4E5-6AD376B7C14A}" srcOrd="0" destOrd="0" presId="urn:microsoft.com/office/officeart/2005/8/layout/vList2"/>
    <dgm:cxn modelId="{ED2B0CFF-CF57-4A75-9D0E-F9C71C04D064}" srcId="{C496E832-0124-4863-8A02-4BE84CAE1C47}" destId="{F72656DD-FC9F-465D-A9FA-89ACD32BB9B7}" srcOrd="1" destOrd="0" parTransId="{812CD0AA-CE02-4B9D-B0F4-04B504764EA2}" sibTransId="{49C72948-4E29-42D8-868A-87A3CDFFBF4D}"/>
    <dgm:cxn modelId="{4D44F895-AB0F-4842-AEAC-728F73223C0A}" type="presOf" srcId="{E7393B55-AF3C-4BF9-BF8D-395D546109F5}" destId="{9F9498AD-D691-48DE-A058-66BA93ECF4E2}" srcOrd="0" destOrd="0" presId="urn:microsoft.com/office/officeart/2005/8/layout/vList2"/>
    <dgm:cxn modelId="{9F71881F-8A91-456E-9087-467A1BDC0FEE}" type="presParOf" srcId="{334F6EAE-B6C1-4041-84A1-5B010DCB8F98}" destId="{9F9498AD-D691-48DE-A058-66BA93ECF4E2}" srcOrd="0" destOrd="0" presId="urn:microsoft.com/office/officeart/2005/8/layout/vList2"/>
    <dgm:cxn modelId="{4D8B1B5F-2D3D-4CE3-B441-65E1F0A7CF85}" type="presParOf" srcId="{334F6EAE-B6C1-4041-84A1-5B010DCB8F98}" destId="{82F4E411-BAEE-4DF9-A5DF-2760E72907B8}" srcOrd="1" destOrd="0" presId="urn:microsoft.com/office/officeart/2005/8/layout/vList2"/>
    <dgm:cxn modelId="{EAAF4DAA-B960-4734-8095-C009657A4DC5}" type="presParOf" srcId="{334F6EAE-B6C1-4041-84A1-5B010DCB8F98}" destId="{C84CE70E-55C5-44FA-8F9D-7D660B7856CD}" srcOrd="2" destOrd="0" presId="urn:microsoft.com/office/officeart/2005/8/layout/vList2"/>
    <dgm:cxn modelId="{BC595397-2688-4366-AB33-B4E62B7F46E9}" type="presParOf" srcId="{334F6EAE-B6C1-4041-84A1-5B010DCB8F98}" destId="{098A28FE-FEDE-4EBA-875B-0FE4551A97E9}" srcOrd="3" destOrd="0" presId="urn:microsoft.com/office/officeart/2005/8/layout/vList2"/>
    <dgm:cxn modelId="{82671CD5-FCBA-464E-9E2E-71AC06B7AB67}" type="presParOf" srcId="{334F6EAE-B6C1-4041-84A1-5B010DCB8F98}" destId="{D1C9A7EB-E1EC-4BA9-B4E5-6AD376B7C14A}" srcOrd="4"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E9C92C-581F-4D09-B4BE-91512D3316F5}">
      <dsp:nvSpPr>
        <dsp:cNvPr id="0" name=""/>
        <dsp:cNvSpPr/>
      </dsp:nvSpPr>
      <dsp:spPr>
        <a:xfrm>
          <a:off x="0" y="998831"/>
          <a:ext cx="8915400" cy="4411368"/>
        </a:xfrm>
        <a:prstGeom prst="roundRect">
          <a:avLst>
            <a:gd name="adj" fmla="val 8500"/>
          </a:avLst>
        </a:prstGeom>
        <a:solidFill>
          <a:schemeClr val="accent1">
            <a:lumMod val="9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7640" tIns="167640" rIns="167640" bIns="4198916" numCol="1" spcCol="1270" anchor="t" anchorCtr="0">
          <a:noAutofit/>
        </a:bodyPr>
        <a:lstStyle/>
        <a:p>
          <a:pPr lvl="0" algn="l" defTabSz="1955800">
            <a:lnSpc>
              <a:spcPct val="90000"/>
            </a:lnSpc>
            <a:spcBef>
              <a:spcPct val="0"/>
            </a:spcBef>
            <a:spcAft>
              <a:spcPct val="35000"/>
            </a:spcAft>
          </a:pPr>
          <a:r>
            <a:rPr lang="en-US" sz="4400" b="1" kern="1200" dirty="0" smtClean="0"/>
            <a:t>Advisor/VAR/SI</a:t>
          </a:r>
          <a:endParaRPr lang="en-US" sz="3600" b="1" kern="1200" dirty="0"/>
        </a:p>
      </dsp:txBody>
      <dsp:txXfrm>
        <a:off x="0" y="998831"/>
        <a:ext cx="8915400" cy="4411368"/>
      </dsp:txXfrm>
    </dsp:sp>
    <dsp:sp modelId="{CBCE20D8-1501-4DBB-B62C-1282797451A4}">
      <dsp:nvSpPr>
        <dsp:cNvPr id="0" name=""/>
        <dsp:cNvSpPr/>
      </dsp:nvSpPr>
      <dsp:spPr>
        <a:xfrm>
          <a:off x="7361338" y="1481890"/>
          <a:ext cx="1337310" cy="1231560"/>
        </a:xfrm>
        <a:prstGeom prst="downArrowCallou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Sales &amp; Relationship</a:t>
          </a:r>
          <a:endParaRPr lang="en-US" sz="1500" kern="1200" dirty="0"/>
        </a:p>
      </dsp:txBody>
      <dsp:txXfrm>
        <a:off x="7361338" y="1481890"/>
        <a:ext cx="1337310" cy="1231560"/>
      </dsp:txXfrm>
    </dsp:sp>
    <dsp:sp modelId="{0FF8C68E-E52E-4314-8B04-C713628B1E25}">
      <dsp:nvSpPr>
        <dsp:cNvPr id="0" name=""/>
        <dsp:cNvSpPr/>
      </dsp:nvSpPr>
      <dsp:spPr>
        <a:xfrm>
          <a:off x="7361338" y="2756939"/>
          <a:ext cx="1337310" cy="1231560"/>
        </a:xfrm>
        <a:prstGeom prst="downArrowCallout">
          <a:avLst/>
        </a:prstGeom>
        <a:solidFill>
          <a:schemeClr val="lt1">
            <a:alpha val="90000"/>
            <a:hueOff val="0"/>
            <a:satOff val="0"/>
            <a:lumOff val="0"/>
            <a:alphaOff val="0"/>
          </a:schemeClr>
        </a:solidFill>
        <a:ln w="9525" cap="flat" cmpd="sng" algn="ctr">
          <a:solidFill>
            <a:schemeClr val="accent2">
              <a:hueOff val="-1600000"/>
              <a:satOff val="-5556"/>
              <a:lumOff val="6667"/>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Trusted Advisor</a:t>
          </a:r>
          <a:endParaRPr lang="en-US" sz="1500" kern="1200" dirty="0"/>
        </a:p>
      </dsp:txBody>
      <dsp:txXfrm>
        <a:off x="7361338" y="2756939"/>
        <a:ext cx="1337310" cy="1231560"/>
      </dsp:txXfrm>
    </dsp:sp>
    <dsp:sp modelId="{B541384E-EDA5-4F7A-872E-79C390592199}">
      <dsp:nvSpPr>
        <dsp:cNvPr id="0" name=""/>
        <dsp:cNvSpPr/>
      </dsp:nvSpPr>
      <dsp:spPr>
        <a:xfrm>
          <a:off x="7361338" y="4031988"/>
          <a:ext cx="1337310" cy="1231560"/>
        </a:xfrm>
        <a:prstGeom prst="downArrowCallout">
          <a:avLst/>
        </a:prstGeom>
        <a:solidFill>
          <a:schemeClr val="lt1">
            <a:alpha val="90000"/>
            <a:hueOff val="0"/>
            <a:satOff val="0"/>
            <a:lumOff val="0"/>
            <a:alphaOff val="0"/>
          </a:schemeClr>
        </a:solidFill>
        <a:ln w="9525" cap="flat" cmpd="sng" algn="ctr">
          <a:solidFill>
            <a:schemeClr val="accent2">
              <a:hueOff val="-3200000"/>
              <a:satOff val="-11112"/>
              <a:lumOff val="13334"/>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Customization and Bundling</a:t>
          </a:r>
          <a:endParaRPr lang="en-US" sz="1500" kern="1200" dirty="0"/>
        </a:p>
      </dsp:txBody>
      <dsp:txXfrm>
        <a:off x="7361338" y="4031988"/>
        <a:ext cx="1337310" cy="1231560"/>
      </dsp:txXfrm>
    </dsp:sp>
    <dsp:sp modelId="{A515ECA3-55CA-4761-B460-40F5328E8D52}">
      <dsp:nvSpPr>
        <dsp:cNvPr id="0" name=""/>
        <dsp:cNvSpPr/>
      </dsp:nvSpPr>
      <dsp:spPr>
        <a:xfrm>
          <a:off x="0" y="2331785"/>
          <a:ext cx="7158865" cy="3078414"/>
        </a:xfrm>
        <a:prstGeom prst="roundRect">
          <a:avLst>
            <a:gd name="adj" fmla="val 10500"/>
          </a:avLst>
        </a:prstGeom>
        <a:solidFill>
          <a:schemeClr val="accent2">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2404834" numCol="1" spcCol="1270" anchor="t" anchorCtr="0">
          <a:noAutofit/>
        </a:bodyPr>
        <a:lstStyle/>
        <a:p>
          <a:pPr lvl="0" algn="l" defTabSz="1600200">
            <a:lnSpc>
              <a:spcPct val="90000"/>
            </a:lnSpc>
            <a:spcBef>
              <a:spcPct val="0"/>
            </a:spcBef>
            <a:spcAft>
              <a:spcPct val="35000"/>
            </a:spcAft>
          </a:pPr>
          <a:r>
            <a:rPr lang="en-US" sz="3600" b="1" kern="1200" dirty="0" smtClean="0">
              <a:solidFill>
                <a:schemeClr val="bg1"/>
              </a:solidFill>
            </a:rPr>
            <a:t>Service Provider</a:t>
          </a:r>
          <a:endParaRPr lang="en-US" sz="3600" b="1" kern="1200" dirty="0">
            <a:solidFill>
              <a:schemeClr val="bg1"/>
            </a:solidFill>
          </a:endParaRPr>
        </a:p>
      </dsp:txBody>
      <dsp:txXfrm>
        <a:off x="0" y="2331785"/>
        <a:ext cx="7158865" cy="3078414"/>
      </dsp:txXfrm>
    </dsp:sp>
    <dsp:sp modelId="{A324E392-BD4D-4F68-8CAA-4BDAF79B7368}">
      <dsp:nvSpPr>
        <dsp:cNvPr id="0" name=""/>
        <dsp:cNvSpPr/>
      </dsp:nvSpPr>
      <dsp:spPr>
        <a:xfrm>
          <a:off x="5325105" y="3093797"/>
          <a:ext cx="1726225" cy="542939"/>
        </a:xfrm>
        <a:prstGeom prst="downArrowCallout">
          <a:avLst/>
        </a:prstGeom>
        <a:solidFill>
          <a:schemeClr val="lt1">
            <a:alpha val="90000"/>
            <a:hueOff val="0"/>
            <a:satOff val="0"/>
            <a:lumOff val="0"/>
            <a:alphaOff val="0"/>
          </a:schemeClr>
        </a:solidFill>
        <a:ln w="9525" cap="flat" cmpd="sng" algn="ctr">
          <a:solidFill>
            <a:schemeClr val="accent2">
              <a:hueOff val="-4800000"/>
              <a:satOff val="-16668"/>
              <a:lumOff val="2000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Security</a:t>
          </a:r>
          <a:endParaRPr lang="en-US" sz="1200" kern="1200" dirty="0"/>
        </a:p>
      </dsp:txBody>
      <dsp:txXfrm>
        <a:off x="5325105" y="3093797"/>
        <a:ext cx="1726225" cy="542939"/>
      </dsp:txXfrm>
    </dsp:sp>
    <dsp:sp modelId="{8AAECAB5-1F03-4E55-91D3-D55E3B0062EC}">
      <dsp:nvSpPr>
        <dsp:cNvPr id="0" name=""/>
        <dsp:cNvSpPr/>
      </dsp:nvSpPr>
      <dsp:spPr>
        <a:xfrm>
          <a:off x="5316523" y="4787703"/>
          <a:ext cx="1726225" cy="542939"/>
        </a:xfrm>
        <a:prstGeom prst="downArrowCallout">
          <a:avLst/>
        </a:prstGeom>
        <a:solidFill>
          <a:schemeClr val="lt1">
            <a:alpha val="90000"/>
            <a:hueOff val="0"/>
            <a:satOff val="0"/>
            <a:lumOff val="0"/>
            <a:alphaOff val="0"/>
          </a:schemeClr>
        </a:solidFill>
        <a:ln w="9525" cap="flat" cmpd="sng" algn="ctr">
          <a:solidFill>
            <a:schemeClr val="accent2">
              <a:hueOff val="-6400000"/>
              <a:satOff val="-22224"/>
              <a:lumOff val="26667"/>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Billing &amp; Customer Ownership</a:t>
          </a:r>
          <a:endParaRPr lang="en-US" sz="1200" kern="1200" dirty="0"/>
        </a:p>
      </dsp:txBody>
      <dsp:txXfrm>
        <a:off x="5316523" y="4787703"/>
        <a:ext cx="1726225" cy="542939"/>
      </dsp:txXfrm>
    </dsp:sp>
    <dsp:sp modelId="{C240EBC3-DF35-41E1-8B19-A5D7FF1024EE}">
      <dsp:nvSpPr>
        <dsp:cNvPr id="0" name=""/>
        <dsp:cNvSpPr/>
      </dsp:nvSpPr>
      <dsp:spPr>
        <a:xfrm>
          <a:off x="5316523" y="3656813"/>
          <a:ext cx="1726225" cy="542939"/>
        </a:xfrm>
        <a:prstGeom prst="downArrowCallout">
          <a:avLst/>
        </a:prstGeom>
        <a:solidFill>
          <a:schemeClr val="lt1">
            <a:alpha val="90000"/>
            <a:hueOff val="0"/>
            <a:satOff val="0"/>
            <a:lumOff val="0"/>
            <a:alphaOff val="0"/>
          </a:schemeClr>
        </a:solidFill>
        <a:ln w="9525" cap="flat" cmpd="sng" algn="ctr">
          <a:solidFill>
            <a:schemeClr val="accent2">
              <a:hueOff val="-8000001"/>
              <a:satOff val="-27779"/>
              <a:lumOff val="33334"/>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Application Aggregation</a:t>
          </a:r>
          <a:endParaRPr lang="en-US" sz="1200" kern="1200" dirty="0"/>
        </a:p>
      </dsp:txBody>
      <dsp:txXfrm>
        <a:off x="5316523" y="3656813"/>
        <a:ext cx="1726225" cy="542939"/>
      </dsp:txXfrm>
    </dsp:sp>
    <dsp:sp modelId="{F6412C8D-C2FC-4337-9CDF-6DB9A0CE21CB}">
      <dsp:nvSpPr>
        <dsp:cNvPr id="0" name=""/>
        <dsp:cNvSpPr/>
      </dsp:nvSpPr>
      <dsp:spPr>
        <a:xfrm>
          <a:off x="5316523" y="4201420"/>
          <a:ext cx="1726225" cy="542939"/>
        </a:xfrm>
        <a:prstGeom prst="downArrowCallout">
          <a:avLst/>
        </a:prstGeom>
        <a:solidFill>
          <a:schemeClr val="lt1">
            <a:alpha val="90000"/>
            <a:hueOff val="0"/>
            <a:satOff val="0"/>
            <a:lumOff val="0"/>
            <a:alphaOff val="0"/>
          </a:schemeClr>
        </a:solidFill>
        <a:ln w="9525" cap="flat" cmpd="sng" algn="ctr">
          <a:solidFill>
            <a:schemeClr val="accent2">
              <a:hueOff val="-9600000"/>
              <a:satOff val="-33335"/>
              <a:lumOff val="40001"/>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LOB Applications</a:t>
          </a:r>
          <a:endParaRPr lang="en-US" sz="1200" kern="1200" dirty="0"/>
        </a:p>
      </dsp:txBody>
      <dsp:txXfrm>
        <a:off x="5316523" y="4201420"/>
        <a:ext cx="1726225" cy="542939"/>
      </dsp:txXfrm>
    </dsp:sp>
    <dsp:sp modelId="{1DAEA45F-0B1F-4924-9C17-D935838132A5}">
      <dsp:nvSpPr>
        <dsp:cNvPr id="0" name=""/>
        <dsp:cNvSpPr/>
      </dsp:nvSpPr>
      <dsp:spPr>
        <a:xfrm>
          <a:off x="40483" y="3391470"/>
          <a:ext cx="5194261" cy="1841091"/>
        </a:xfrm>
        <a:prstGeom prst="roundRect">
          <a:avLst>
            <a:gd name="adj" fmla="val 105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221503" numCol="1" spcCol="1270" anchor="t" anchorCtr="0">
          <a:noAutofit/>
        </a:bodyPr>
        <a:lstStyle/>
        <a:p>
          <a:pPr lvl="0" algn="l" defTabSz="1600200">
            <a:lnSpc>
              <a:spcPct val="90000"/>
            </a:lnSpc>
            <a:spcBef>
              <a:spcPct val="0"/>
            </a:spcBef>
            <a:spcAft>
              <a:spcPct val="35000"/>
            </a:spcAft>
          </a:pPr>
          <a:r>
            <a:rPr lang="en-US" sz="3600" b="1" kern="1200" dirty="0" smtClean="0"/>
            <a:t>Microsoft Hosted</a:t>
          </a:r>
          <a:endParaRPr lang="en-US" sz="3600" b="1" kern="1200" dirty="0"/>
        </a:p>
      </dsp:txBody>
      <dsp:txXfrm>
        <a:off x="40483" y="3391470"/>
        <a:ext cx="5194261" cy="1841091"/>
      </dsp:txXfrm>
    </dsp:sp>
    <dsp:sp modelId="{0AA0F93D-5DC1-4411-8ABA-83BBBE6C35E2}">
      <dsp:nvSpPr>
        <dsp:cNvPr id="0" name=""/>
        <dsp:cNvSpPr/>
      </dsp:nvSpPr>
      <dsp:spPr>
        <a:xfrm>
          <a:off x="245378" y="4607551"/>
          <a:ext cx="1527653" cy="641144"/>
        </a:xfrm>
        <a:prstGeom prst="downArrowCallout">
          <a:avLst/>
        </a:prstGeom>
        <a:solidFill>
          <a:schemeClr val="lt1">
            <a:alpha val="90000"/>
            <a:hueOff val="0"/>
            <a:satOff val="0"/>
            <a:lumOff val="0"/>
            <a:alphaOff val="0"/>
          </a:schemeClr>
        </a:solidFill>
        <a:ln w="9525" cap="flat" cmpd="sng" algn="ctr">
          <a:solidFill>
            <a:schemeClr val="accent2">
              <a:hueOff val="-11200000"/>
              <a:satOff val="-38891"/>
              <a:lumOff val="46667"/>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Email</a:t>
          </a:r>
          <a:endParaRPr lang="en-US" sz="1500" kern="1200" dirty="0"/>
        </a:p>
      </dsp:txBody>
      <dsp:txXfrm>
        <a:off x="245378" y="4607551"/>
        <a:ext cx="1527653" cy="641144"/>
      </dsp:txXfrm>
    </dsp:sp>
    <dsp:sp modelId="{9393E577-847E-4C04-970E-DE7E3E194E65}">
      <dsp:nvSpPr>
        <dsp:cNvPr id="0" name=""/>
        <dsp:cNvSpPr/>
      </dsp:nvSpPr>
      <dsp:spPr>
        <a:xfrm>
          <a:off x="1865638" y="4607551"/>
          <a:ext cx="1527653" cy="641144"/>
        </a:xfrm>
        <a:prstGeom prst="downArrowCallout">
          <a:avLst/>
        </a:prstGeom>
        <a:solidFill>
          <a:schemeClr val="lt1">
            <a:alpha val="90000"/>
            <a:hueOff val="0"/>
            <a:satOff val="0"/>
            <a:lumOff val="0"/>
            <a:alphaOff val="0"/>
          </a:schemeClr>
        </a:solidFill>
        <a:ln w="9525" cap="flat" cmpd="sng" algn="ctr">
          <a:solidFill>
            <a:schemeClr val="accent2">
              <a:hueOff val="-12800000"/>
              <a:satOff val="-44447"/>
              <a:lumOff val="53334"/>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Collaboration</a:t>
          </a:r>
          <a:endParaRPr lang="en-US" sz="1500" kern="1200" dirty="0"/>
        </a:p>
      </dsp:txBody>
      <dsp:txXfrm>
        <a:off x="1865638" y="4607551"/>
        <a:ext cx="1527653" cy="641144"/>
      </dsp:txXfrm>
    </dsp:sp>
    <dsp:sp modelId="{9CEB75BB-51A1-4233-A03F-B211BC7E4198}">
      <dsp:nvSpPr>
        <dsp:cNvPr id="0" name=""/>
        <dsp:cNvSpPr/>
      </dsp:nvSpPr>
      <dsp:spPr>
        <a:xfrm>
          <a:off x="3450036" y="4607551"/>
          <a:ext cx="1527653" cy="641144"/>
        </a:xfrm>
        <a:prstGeom prst="downArrowCallou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CRM</a:t>
          </a:r>
          <a:endParaRPr lang="en-US" sz="1500" kern="1200" dirty="0"/>
        </a:p>
      </dsp:txBody>
      <dsp:txXfrm>
        <a:off x="3450036" y="4607551"/>
        <a:ext cx="1527653" cy="6411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88D7DC-C994-40CC-A3E3-D25D89BF8A72}">
      <dsp:nvSpPr>
        <dsp:cNvPr id="0" name=""/>
        <dsp:cNvSpPr/>
      </dsp:nvSpPr>
      <dsp:spPr>
        <a:xfrm>
          <a:off x="0" y="14414"/>
          <a:ext cx="2441199" cy="599040"/>
        </a:xfrm>
        <a:prstGeom prst="roundRect">
          <a:avLst/>
        </a:prstGeom>
        <a:solidFill>
          <a:schemeClr val="accent1">
            <a:lumMod val="2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Geographic requirements</a:t>
          </a:r>
          <a:endParaRPr lang="en-US" sz="1400" b="1" kern="1200" dirty="0"/>
        </a:p>
      </dsp:txBody>
      <dsp:txXfrm>
        <a:off x="0" y="14414"/>
        <a:ext cx="2441199" cy="599040"/>
      </dsp:txXfrm>
    </dsp:sp>
    <dsp:sp modelId="{A1BF460F-6F6E-41DE-9606-057EEE15A5A9}">
      <dsp:nvSpPr>
        <dsp:cNvPr id="0" name=""/>
        <dsp:cNvSpPr/>
      </dsp:nvSpPr>
      <dsp:spPr>
        <a:xfrm>
          <a:off x="0" y="706070"/>
          <a:ext cx="2441199" cy="599040"/>
        </a:xfrm>
        <a:prstGeom prst="roundRect">
          <a:avLst/>
        </a:prstGeom>
        <a:solidFill>
          <a:schemeClr val="accent3">
            <a:hueOff val="0"/>
            <a:satOff val="0"/>
            <a:lumOff val="-3333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Regulatory compliance</a:t>
          </a:r>
        </a:p>
      </dsp:txBody>
      <dsp:txXfrm>
        <a:off x="0" y="706070"/>
        <a:ext cx="2441199" cy="599040"/>
      </dsp:txXfrm>
    </dsp:sp>
    <dsp:sp modelId="{CACC64F4-8425-47FF-A4D5-26621BDB8203}">
      <dsp:nvSpPr>
        <dsp:cNvPr id="0" name=""/>
        <dsp:cNvSpPr/>
      </dsp:nvSpPr>
      <dsp:spPr>
        <a:xfrm>
          <a:off x="0" y="1396815"/>
          <a:ext cx="2441199" cy="599040"/>
        </a:xfrm>
        <a:prstGeom prst="roundRect">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Utility Pricing | Transitory needs</a:t>
          </a:r>
        </a:p>
      </dsp:txBody>
      <dsp:txXfrm>
        <a:off x="0" y="1396815"/>
        <a:ext cx="2441199" cy="599040"/>
      </dsp:txXfrm>
    </dsp:sp>
    <dsp:sp modelId="{5B23FFAF-ACE4-4A56-BD5E-731FD9E39E1D}">
      <dsp:nvSpPr>
        <dsp:cNvPr id="0" name=""/>
        <dsp:cNvSpPr/>
      </dsp:nvSpPr>
      <dsp:spPr>
        <a:xfrm>
          <a:off x="0" y="2088015"/>
          <a:ext cx="2441199" cy="599040"/>
        </a:xfrm>
        <a:prstGeom prst="roundRect">
          <a:avLst/>
        </a:prstGeom>
        <a:solidFill>
          <a:schemeClr val="accent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Customized SLA</a:t>
          </a:r>
        </a:p>
      </dsp:txBody>
      <dsp:txXfrm>
        <a:off x="0" y="2088015"/>
        <a:ext cx="2441199" cy="5990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9498AD-D691-48DE-A058-66BA93ECF4E2}">
      <dsp:nvSpPr>
        <dsp:cNvPr id="0" name=""/>
        <dsp:cNvSpPr/>
      </dsp:nvSpPr>
      <dsp:spPr>
        <a:xfrm>
          <a:off x="0" y="853"/>
          <a:ext cx="2441199" cy="655040"/>
        </a:xfrm>
        <a:prstGeom prst="roundRect">
          <a:avLst/>
        </a:prstGeom>
        <a:solidFill>
          <a:schemeClr val="accent1">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Contract flexibility</a:t>
          </a:r>
          <a:endParaRPr lang="en-US" sz="1400" b="1" kern="1200" dirty="0">
            <a:effectLst/>
          </a:endParaRPr>
        </a:p>
      </dsp:txBody>
      <dsp:txXfrm>
        <a:off x="0" y="853"/>
        <a:ext cx="2441199" cy="655040"/>
      </dsp:txXfrm>
    </dsp:sp>
    <dsp:sp modelId="{C84CE70E-55C5-44FA-8F9D-7D660B7856CD}">
      <dsp:nvSpPr>
        <dsp:cNvPr id="0" name=""/>
        <dsp:cNvSpPr/>
      </dsp:nvSpPr>
      <dsp:spPr>
        <a:xfrm>
          <a:off x="0" y="663004"/>
          <a:ext cx="2441199" cy="655040"/>
        </a:xfrm>
        <a:prstGeom prst="roundRect">
          <a:avLst/>
        </a:prstGeom>
        <a:solidFill>
          <a:schemeClr val="accent1">
            <a:lumMod val="2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Tailored features – Encryption | Archiving | Storage</a:t>
          </a:r>
          <a:endParaRPr lang="en-US" sz="1400" b="1" kern="1200" dirty="0">
            <a:effectLst/>
          </a:endParaRPr>
        </a:p>
      </dsp:txBody>
      <dsp:txXfrm>
        <a:off x="0" y="663004"/>
        <a:ext cx="2441199" cy="655040"/>
      </dsp:txXfrm>
    </dsp:sp>
    <dsp:sp modelId="{D1C9A7EB-E1EC-4BA9-B4E5-6AD376B7C14A}">
      <dsp:nvSpPr>
        <dsp:cNvPr id="0" name=""/>
        <dsp:cNvSpPr/>
      </dsp:nvSpPr>
      <dsp:spPr>
        <a:xfrm>
          <a:off x="0" y="1325156"/>
          <a:ext cx="2441199" cy="655040"/>
        </a:xfrm>
        <a:prstGeom prst="roundRect">
          <a:avLst/>
        </a:prstGeom>
        <a:solidFill>
          <a:schemeClr val="accent1">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Custom code</a:t>
          </a:r>
        </a:p>
      </dsp:txBody>
      <dsp:txXfrm>
        <a:off x="0" y="1325156"/>
        <a:ext cx="2441199" cy="655040"/>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DB7D03-C862-44A1-907C-A1B9DEB145F1}" type="datetimeFigureOut">
              <a:rPr lang="en-US" smtClean="0"/>
              <a:t>6/18/2009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F3EF3E-B158-407A-9E87-7E032CBF33A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61" charset="0"/>
                <a:ea typeface="MS PGothic" pitchFamily="34" charset="-128"/>
                <a:cs typeface="MS PGothic" pitchFamily="34" charset="-128"/>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61" charset="0"/>
                <a:ea typeface="MS PGothic" pitchFamily="34" charset="-128"/>
                <a:cs typeface="MS PGothic" pitchFamily="34" charset="-128"/>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61" charset="0"/>
                <a:ea typeface="MS PGothic" pitchFamily="34" charset="-128"/>
                <a:cs typeface="MS PGothic" pitchFamily="34" charset="-128"/>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61" charset="0"/>
                <a:ea typeface="MS PGothic" pitchFamily="34" charset="-128"/>
                <a:cs typeface="MS PGothic" pitchFamily="34" charset="-128"/>
              </a:defRPr>
            </a:lvl1pPr>
          </a:lstStyle>
          <a:p>
            <a:pPr>
              <a:defRPr/>
            </a:pPr>
            <a:fld id="{AE6DA61F-3399-41A2-84E2-B45D2905D82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61"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00F0B8-52F0-49D2-977B-4A6CCF80F058}" type="slidenum">
              <a:rPr lang="en-US" smtClean="0"/>
              <a:pPr/>
              <a:t>11</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00F0B8-52F0-49D2-977B-4A6CCF80F058}" type="slidenum">
              <a:rPr lang="en-US" smtClean="0"/>
              <a:pPr/>
              <a:t>13</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24069">
              <a:defRPr/>
            </a:pPr>
            <a:endParaRPr lang="en-US" dirty="0"/>
          </a:p>
        </p:txBody>
      </p:sp>
      <p:sp>
        <p:nvSpPr>
          <p:cNvPr id="4" name="Slide Number Placeholder 3"/>
          <p:cNvSpPr>
            <a:spLocks noGrp="1"/>
          </p:cNvSpPr>
          <p:nvPr>
            <p:ph type="sldNum" sz="quarter" idx="5"/>
          </p:nvPr>
        </p:nvSpPr>
        <p:spPr/>
        <p:txBody>
          <a:bodyPr/>
          <a:lstStyle/>
          <a:p>
            <a:pPr>
              <a:defRPr/>
            </a:pPr>
            <a:fld id="{07281D85-6EC7-4726-856A-2B74B6DA91FE}"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A3527872-CE04-43B8-A9B6-A13B5C25C6F6}"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536EA1-9F17-4651-8A75-B6C133850D3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21A0CA3-7DF5-4F5C-A72C-EA84F372314E}"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0F0B8-52F0-49D2-977B-4A6CCF80F05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0F0B8-52F0-49D2-977B-4A6CCF80F058}"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0F0B8-52F0-49D2-977B-4A6CCF80F058}"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fld id="{B1B30F8E-0DC9-449E-A877-06AABE3C08EE}" type="slidenum">
              <a:rPr lang="en-US" smtClean="0"/>
              <a:pPr/>
              <a:t>3</a:t>
            </a:fld>
            <a:endParaRPr lang="en-US" dirty="0" smtClean="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fld id="{A6C4C148-D350-43D6-BFBC-0773E74BFE85}" type="slidenum">
              <a:rPr lang="en-US"/>
              <a:pPr/>
              <a:t>33</a:t>
            </a:fld>
            <a:endParaRPr lang="en-US" dirty="0"/>
          </a:p>
        </p:txBody>
      </p:sp>
      <p:sp>
        <p:nvSpPr>
          <p:cNvPr id="25602" name="Rectangle 243713"/>
          <p:cNvSpPr>
            <a:spLocks noGrp="1" noRot="1" noChangeAspect="1" noChangeArrowheads="1" noTextEdit="1"/>
          </p:cNvSpPr>
          <p:nvPr>
            <p:ph type="sldImg"/>
          </p:nvPr>
        </p:nvSpPr>
        <p:spPr>
          <a:noFill/>
          <a:ln cap="flat">
            <a:headEnd type="none" w="med" len="med"/>
            <a:tailEnd type="none" w="med" len="med"/>
          </a:ln>
        </p:spPr>
      </p:sp>
      <p:sp>
        <p:nvSpPr>
          <p:cNvPr id="243715" name="Rectangle 243714"/>
          <p:cNvSpPr>
            <a:spLocks noGrp="1" noChangeArrowheads="1"/>
          </p:cNvSpPr>
          <p:nvPr>
            <p:ph type="body" idx="1"/>
          </p:nvPr>
        </p:nvSpPr>
        <p:spPr>
          <a:xfrm>
            <a:off x="414340" y="3798889"/>
            <a:ext cx="6021387" cy="1631682"/>
          </a:xfrm>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fld id="{74339674-915D-4010-A802-F525FE28786D}" type="slidenum">
              <a:rPr lang="en-US" smtClean="0"/>
              <a:pPr/>
              <a:t>4</a:t>
            </a:fld>
            <a:endParaRPr lang="en-US" dirty="0" smtClean="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p:cNvSpPr>
            <a:spLocks noGrp="1"/>
          </p:cNvSpPr>
          <p:nvPr>
            <p:ph type="sldNum" sz="quarter" idx="5"/>
          </p:nvPr>
        </p:nvSpPr>
        <p:spPr/>
        <p:txBody>
          <a:bodyPr/>
          <a:lstStyle/>
          <a:p>
            <a:fld id="{40D65B17-E35B-4CF9-8D63-6BB9910623B1}" type="slidenum">
              <a:rPr lang="en-US" smtClean="0"/>
              <a:pPr/>
              <a:t>5</a:t>
            </a:fld>
            <a:endParaRPr lang="en-US" dirty="0" smtClean="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AE6DA61F-3399-41A2-84E2-B45D2905D825}"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p:txBody>
          <a:bodyPr/>
          <a:lstStyle/>
          <a:p>
            <a:fld id="{E3EABAA2-CF45-4B49-A98C-475948EC66A6}" type="slidenum">
              <a:rPr lang="en-US" smtClean="0"/>
              <a:pPr/>
              <a:t>9</a:t>
            </a:fld>
            <a:endParaRPr lang="en-US" dirty="0" smtClean="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5334000"/>
            <a:ext cx="4572000" cy="838200"/>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76200"/>
            <a:ext cx="8547100" cy="238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solidFill>
                  <a:schemeClr val="bg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2588" y="1973521"/>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5" r:id="rId4"/>
    <p:sldLayoutId id="2147483676" r:id="rId5"/>
    <p:sldLayoutId id="2147483681" r:id="rId6"/>
    <p:sldLayoutId id="2147483682" r:id="rId7"/>
    <p:sldLayoutId id="2147483684" r:id="rId8"/>
  </p:sldLayoutIdLst>
  <p:txStyles>
    <p:titleStyle>
      <a:lvl1pPr algn="l" rtl="0" eaLnBrk="1" fontAlgn="base" hangingPunct="1">
        <a:spcBef>
          <a:spcPct val="0"/>
        </a:spcBef>
        <a:spcAft>
          <a:spcPct val="0"/>
        </a:spcAft>
        <a:defRPr sz="2500">
          <a:solidFill>
            <a:schemeClr val="bg1"/>
          </a:solidFill>
          <a:latin typeface="+mj-lt"/>
          <a:ea typeface="+mj-ea"/>
          <a:cs typeface="+mj-cs"/>
        </a:defRPr>
      </a:lvl1pPr>
      <a:lvl2pPr algn="l" rtl="0" eaLnBrk="1" fontAlgn="base" hangingPunct="1">
        <a:spcBef>
          <a:spcPct val="0"/>
        </a:spcBef>
        <a:spcAft>
          <a:spcPct val="0"/>
        </a:spcAft>
        <a:defRPr sz="2500">
          <a:solidFill>
            <a:schemeClr val="bg1"/>
          </a:solidFill>
          <a:latin typeface="Segoe" pitchFamily="34" charset="0"/>
          <a:ea typeface="MS PGothic" pitchFamily="34" charset="-128"/>
        </a:defRPr>
      </a:lvl2pPr>
      <a:lvl3pPr algn="l" rtl="0" eaLnBrk="1" fontAlgn="base" hangingPunct="1">
        <a:spcBef>
          <a:spcPct val="0"/>
        </a:spcBef>
        <a:spcAft>
          <a:spcPct val="0"/>
        </a:spcAft>
        <a:defRPr sz="2500">
          <a:solidFill>
            <a:schemeClr val="bg1"/>
          </a:solidFill>
          <a:latin typeface="Segoe" pitchFamily="34" charset="0"/>
          <a:ea typeface="MS PGothic" pitchFamily="34" charset="-128"/>
        </a:defRPr>
      </a:lvl3pPr>
      <a:lvl4pPr algn="l" rtl="0" eaLnBrk="1" fontAlgn="base" hangingPunct="1">
        <a:spcBef>
          <a:spcPct val="0"/>
        </a:spcBef>
        <a:spcAft>
          <a:spcPct val="0"/>
        </a:spcAft>
        <a:defRPr sz="2500">
          <a:solidFill>
            <a:schemeClr val="bg1"/>
          </a:solidFill>
          <a:latin typeface="Segoe" pitchFamily="34" charset="0"/>
          <a:ea typeface="MS PGothic" pitchFamily="34" charset="-128"/>
        </a:defRPr>
      </a:lvl4pPr>
      <a:lvl5pPr algn="l" rtl="0" eaLnBrk="1" fontAlgn="base" hangingPunct="1">
        <a:spcBef>
          <a:spcPct val="0"/>
        </a:spcBef>
        <a:spcAft>
          <a:spcPct val="0"/>
        </a:spcAft>
        <a:defRPr sz="2500">
          <a:solidFill>
            <a:schemeClr val="bg1"/>
          </a:solidFill>
          <a:latin typeface="Segoe" pitchFamily="34" charset="0"/>
          <a:ea typeface="MS PGothic" pitchFamily="34" charset="-128"/>
        </a:defRPr>
      </a:lvl5pPr>
      <a:lvl6pPr marL="457200" algn="l" rtl="0" eaLnBrk="1" fontAlgn="base" hangingPunct="1">
        <a:spcBef>
          <a:spcPct val="0"/>
        </a:spcBef>
        <a:spcAft>
          <a:spcPct val="0"/>
        </a:spcAft>
        <a:defRPr sz="2500">
          <a:solidFill>
            <a:schemeClr val="bg1"/>
          </a:solidFill>
          <a:latin typeface="Segoe" pitchFamily="34" charset="0"/>
          <a:ea typeface="MS PGothic" pitchFamily="34" charset="-128"/>
        </a:defRPr>
      </a:lvl6pPr>
      <a:lvl7pPr marL="914400" algn="l" rtl="0" eaLnBrk="1" fontAlgn="base" hangingPunct="1">
        <a:spcBef>
          <a:spcPct val="0"/>
        </a:spcBef>
        <a:spcAft>
          <a:spcPct val="0"/>
        </a:spcAft>
        <a:defRPr sz="2500">
          <a:solidFill>
            <a:schemeClr val="bg1"/>
          </a:solidFill>
          <a:latin typeface="Segoe" pitchFamily="34" charset="0"/>
          <a:ea typeface="MS PGothic" pitchFamily="34" charset="-128"/>
        </a:defRPr>
      </a:lvl7pPr>
      <a:lvl8pPr marL="1371600" algn="l" rtl="0" eaLnBrk="1" fontAlgn="base" hangingPunct="1">
        <a:spcBef>
          <a:spcPct val="0"/>
        </a:spcBef>
        <a:spcAft>
          <a:spcPct val="0"/>
        </a:spcAft>
        <a:defRPr sz="2500">
          <a:solidFill>
            <a:schemeClr val="bg1"/>
          </a:solidFill>
          <a:latin typeface="Segoe" pitchFamily="34" charset="0"/>
          <a:ea typeface="MS PGothic" pitchFamily="34" charset="-128"/>
        </a:defRPr>
      </a:lvl8pPr>
      <a:lvl9pPr marL="1828800" algn="l" rtl="0" eaLnBrk="1" fontAlgn="base" hangingPunct="1">
        <a:spcBef>
          <a:spcPct val="0"/>
        </a:spcBef>
        <a:spcAft>
          <a:spcPct val="0"/>
        </a:spcAft>
        <a:defRPr sz="2500">
          <a:solidFill>
            <a:schemeClr val="bg1"/>
          </a:solidFill>
          <a:latin typeface="Segoe" pitchFamily="34" charset="0"/>
          <a:ea typeface="MS PGothic" pitchFamily="34" charset="-128"/>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a:solidFill>
            <a:schemeClr val="bg1"/>
          </a:solidFill>
          <a:latin typeface="+mn-lt"/>
          <a:ea typeface="+mn-ea"/>
        </a:defRPr>
      </a:lvl2pPr>
      <a:lvl3pPr marL="1143000" indent="-228600" algn="l" rtl="0" eaLnBrk="1" fontAlgn="base" hangingPunct="1">
        <a:spcBef>
          <a:spcPct val="20000"/>
        </a:spcBef>
        <a:spcAft>
          <a:spcPct val="0"/>
        </a:spcAft>
        <a:buChar char="•"/>
        <a:defRPr sz="1600">
          <a:solidFill>
            <a:schemeClr val="bg1"/>
          </a:solidFill>
          <a:latin typeface="+mn-lt"/>
          <a:ea typeface="+mn-ea"/>
        </a:defRPr>
      </a:lvl3pPr>
      <a:lvl4pPr marL="1600200" indent="-228600" algn="l" rtl="0" eaLnBrk="1" fontAlgn="base" hangingPunct="1">
        <a:spcBef>
          <a:spcPct val="20000"/>
        </a:spcBef>
        <a:spcAft>
          <a:spcPct val="0"/>
        </a:spcAft>
        <a:buChar char="–"/>
        <a:defRPr sz="1200">
          <a:solidFill>
            <a:schemeClr val="bg1"/>
          </a:solidFill>
          <a:latin typeface="+mn-lt"/>
          <a:ea typeface="+mn-ea"/>
        </a:defRPr>
      </a:lvl4pPr>
      <a:lvl5pPr marL="2057400" indent="-228600" algn="l" rtl="0" eaLnBrk="1" fontAlgn="base" hangingPunct="1">
        <a:spcBef>
          <a:spcPct val="20000"/>
        </a:spcBef>
        <a:spcAft>
          <a:spcPct val="0"/>
        </a:spcAft>
        <a:buChar char="»"/>
        <a:defRPr sz="1200">
          <a:solidFill>
            <a:schemeClr val="bg1"/>
          </a:solidFill>
          <a:latin typeface="+mn-lt"/>
          <a:ea typeface="+mn-ea"/>
        </a:defRPr>
      </a:lvl5pPr>
      <a:lvl6pPr marL="2514600" indent="-228600" algn="l" rtl="0" eaLnBrk="1" fontAlgn="base" hangingPunct="1">
        <a:spcBef>
          <a:spcPct val="20000"/>
        </a:spcBef>
        <a:spcAft>
          <a:spcPct val="0"/>
        </a:spcAft>
        <a:buChar char="»"/>
        <a:defRPr sz="1200">
          <a:solidFill>
            <a:schemeClr val="bg1"/>
          </a:solidFill>
          <a:latin typeface="+mn-lt"/>
          <a:ea typeface="+mn-ea"/>
        </a:defRPr>
      </a:lvl6pPr>
      <a:lvl7pPr marL="2971800" indent="-228600" algn="l" rtl="0" eaLnBrk="1" fontAlgn="base" hangingPunct="1">
        <a:spcBef>
          <a:spcPct val="20000"/>
        </a:spcBef>
        <a:spcAft>
          <a:spcPct val="0"/>
        </a:spcAft>
        <a:buChar char="»"/>
        <a:defRPr sz="1200">
          <a:solidFill>
            <a:schemeClr val="bg1"/>
          </a:solidFill>
          <a:latin typeface="+mn-lt"/>
          <a:ea typeface="+mn-ea"/>
        </a:defRPr>
      </a:lvl7pPr>
      <a:lvl8pPr marL="3429000" indent="-228600" algn="l" rtl="0" eaLnBrk="1" fontAlgn="base" hangingPunct="1">
        <a:spcBef>
          <a:spcPct val="20000"/>
        </a:spcBef>
        <a:spcAft>
          <a:spcPct val="0"/>
        </a:spcAft>
        <a:buChar char="»"/>
        <a:defRPr sz="1200">
          <a:solidFill>
            <a:schemeClr val="bg1"/>
          </a:solidFill>
          <a:latin typeface="+mn-lt"/>
          <a:ea typeface="+mn-ea"/>
        </a:defRPr>
      </a:lvl8pPr>
      <a:lvl9pPr marL="3886200" indent="-228600" algn="l" rtl="0" eaLnBrk="1" fontAlgn="base" hangingPunct="1">
        <a:spcBef>
          <a:spcPct val="20000"/>
        </a:spcBef>
        <a:spcAft>
          <a:spcPct val="0"/>
        </a:spcAft>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Microsoft_Office_Excel_97-2003_Worksheet1.xls"/><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143000" y="2362200"/>
            <a:ext cx="6934200" cy="2590800"/>
          </a:xfrm>
        </p:spPr>
        <p:txBody>
          <a:bodyPr/>
          <a:lstStyle/>
          <a:p>
            <a:r>
              <a:rPr lang="en-US" sz="5400" dirty="0" smtClean="0"/>
              <a:t>Microsoft in Small &amp; Medium Business</a:t>
            </a:r>
            <a:endParaRPr lang="en-US" sz="5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r>
              <a:rPr lang="en-US" sz="2400" b="1" dirty="0" smtClean="0">
                <a:latin typeface="+mj-lt"/>
                <a:ea typeface="+mj-ea"/>
                <a:cs typeface="+mj-cs"/>
              </a:rPr>
              <a:t>Best Targets</a:t>
            </a:r>
            <a:endParaRPr lang="en-US" sz="2400" b="1" dirty="0">
              <a:latin typeface="+mj-lt"/>
              <a:ea typeface="+mj-ea"/>
              <a:cs typeface="+mj-cs"/>
            </a:endParaRPr>
          </a:p>
        </p:txBody>
      </p:sp>
      <p:sp>
        <p:nvSpPr>
          <p:cNvPr id="4" name="Text Placeholder 3"/>
          <p:cNvSpPr>
            <a:spLocks noGrp="1"/>
          </p:cNvSpPr>
          <p:nvPr>
            <p:ph type="body" idx="1"/>
          </p:nvPr>
        </p:nvSpPr>
        <p:spPr>
          <a:xfrm>
            <a:off x="1144588" y="1414464"/>
            <a:ext cx="6323012" cy="3623214"/>
          </a:xfrm>
        </p:spPr>
        <p:txBody>
          <a:bodyPr/>
          <a:lstStyle/>
          <a:p>
            <a:r>
              <a:rPr lang="en-US" sz="2400" dirty="0" smtClean="0"/>
              <a:t>People with telecom service provider’s email 30% of market – 70% switch just by becoming aware</a:t>
            </a:r>
          </a:p>
          <a:p>
            <a:r>
              <a:rPr lang="en-US" sz="2400" dirty="0" smtClean="0"/>
              <a:t>People with in-house servers 20% of market – 50% switch just by becoming aware.</a:t>
            </a:r>
          </a:p>
          <a:p>
            <a:r>
              <a:rPr lang="en-US" sz="2400" dirty="0" smtClean="0"/>
              <a:t>People with strictly web portal based email – 30% of market – 50% switch when made aware</a:t>
            </a:r>
            <a:endParaRPr 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862949" y="6526577"/>
            <a:ext cx="1497863" cy="461665"/>
          </a:xfrm>
          <a:prstGeom prst="rect">
            <a:avLst/>
          </a:prstGeom>
          <a:noFill/>
        </p:spPr>
        <p:txBody>
          <a:bodyPr wrap="square" rtlCol="0">
            <a:spAutoFit/>
          </a:bodyPr>
          <a:lstStyle/>
          <a:p>
            <a:pPr algn="ctr"/>
            <a:r>
              <a:rPr lang="en-US" sz="1200" b="1" dirty="0" smtClean="0">
                <a:solidFill>
                  <a:schemeClr val="bg1"/>
                </a:solidFill>
                <a:latin typeface="+mj-lt"/>
              </a:rPr>
              <a:t>Low Configuration</a:t>
            </a:r>
            <a:endParaRPr lang="en-US" sz="1200" b="1" dirty="0">
              <a:solidFill>
                <a:schemeClr val="bg1"/>
              </a:solidFill>
              <a:latin typeface="+mj-lt"/>
            </a:endParaRPr>
          </a:p>
        </p:txBody>
      </p:sp>
      <p:grpSp>
        <p:nvGrpSpPr>
          <p:cNvPr id="2" name="Group 66"/>
          <p:cNvGrpSpPr/>
          <p:nvPr/>
        </p:nvGrpSpPr>
        <p:grpSpPr>
          <a:xfrm>
            <a:off x="205667" y="990600"/>
            <a:ext cx="8709733" cy="5475867"/>
            <a:chOff x="205667" y="990600"/>
            <a:chExt cx="8709733" cy="5475867"/>
          </a:xfrm>
        </p:grpSpPr>
        <p:cxnSp>
          <p:nvCxnSpPr>
            <p:cNvPr id="8" name="Straight Connector 7"/>
            <p:cNvCxnSpPr>
              <a:stCxn id="19" idx="2"/>
            </p:cNvCxnSpPr>
            <p:nvPr/>
          </p:nvCxnSpPr>
          <p:spPr>
            <a:xfrm rot="16200000" flipH="1">
              <a:off x="2061078" y="3955545"/>
              <a:ext cx="5014203" cy="7642"/>
            </a:xfrm>
            <a:prstGeom prst="line">
              <a:avLst/>
            </a:prstGeom>
            <a:ln>
              <a:solidFill>
                <a:schemeClr val="accent5"/>
              </a:solidFill>
            </a:ln>
          </p:spPr>
          <p:style>
            <a:lnRef idx="3">
              <a:schemeClr val="accent3"/>
            </a:lnRef>
            <a:fillRef idx="0">
              <a:schemeClr val="accent3"/>
            </a:fillRef>
            <a:effectRef idx="2">
              <a:schemeClr val="accent3"/>
            </a:effectRef>
            <a:fontRef idx="minor">
              <a:schemeClr val="tx1"/>
            </a:fontRef>
          </p:style>
        </p:cxnSp>
        <p:grpSp>
          <p:nvGrpSpPr>
            <p:cNvPr id="3" name="Group 64"/>
            <p:cNvGrpSpPr/>
            <p:nvPr/>
          </p:nvGrpSpPr>
          <p:grpSpPr>
            <a:xfrm>
              <a:off x="205667" y="990600"/>
              <a:ext cx="8709733" cy="5456661"/>
              <a:chOff x="53267" y="659917"/>
              <a:chExt cx="9112181" cy="5789393"/>
            </a:xfrm>
          </p:grpSpPr>
          <p:sp>
            <p:nvSpPr>
              <p:cNvPr id="26" name="Rectangle 25"/>
              <p:cNvSpPr/>
              <p:nvPr/>
            </p:nvSpPr>
            <p:spPr>
              <a:xfrm>
                <a:off x="2856824" y="1777689"/>
                <a:ext cx="1684117" cy="881669"/>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rPr>
                  <a:t>System</a:t>
                </a:r>
              </a:p>
              <a:p>
                <a:pPr algn="ctr"/>
                <a:r>
                  <a:rPr lang="en-US"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rPr>
                  <a:t>Infrastructure</a:t>
                </a:r>
              </a:p>
              <a:p>
                <a:pPr algn="ctr"/>
                <a:r>
                  <a:rPr lang="en-US" sz="1600" b="1" cap="none"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rPr>
                  <a:t>Software</a:t>
                </a:r>
                <a:endParaRPr lang="en-US" sz="1600" b="1" cap="none"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endParaRPr>
              </a:p>
            </p:txBody>
          </p:sp>
          <p:cxnSp>
            <p:nvCxnSpPr>
              <p:cNvPr id="10" name="Straight Connector 9"/>
              <p:cNvCxnSpPr/>
              <p:nvPr/>
            </p:nvCxnSpPr>
            <p:spPr>
              <a:xfrm>
                <a:off x="933450" y="3685168"/>
                <a:ext cx="7305675" cy="28575"/>
              </a:xfrm>
              <a:prstGeom prst="line">
                <a:avLst/>
              </a:prstGeom>
              <a:ln>
                <a:solidFill>
                  <a:schemeClr val="accent5"/>
                </a:solidFill>
              </a:ln>
            </p:spPr>
            <p:style>
              <a:lnRef idx="3">
                <a:schemeClr val="accent3"/>
              </a:lnRef>
              <a:fillRef idx="0">
                <a:schemeClr val="accent3"/>
              </a:fillRef>
              <a:effectRef idx="2">
                <a:schemeClr val="accent3"/>
              </a:effectRef>
              <a:fontRef idx="minor">
                <a:schemeClr val="tx1"/>
              </a:fontRef>
            </p:style>
          </p:cxnSp>
          <p:sp>
            <p:nvSpPr>
              <p:cNvPr id="11" name="Oval 10"/>
              <p:cNvSpPr/>
              <p:nvPr/>
            </p:nvSpPr>
            <p:spPr>
              <a:xfrm rot="2292559">
                <a:off x="5894608" y="1469774"/>
                <a:ext cx="2019712" cy="2087280"/>
              </a:xfrm>
              <a:prstGeom prst="ellipse">
                <a:avLst/>
              </a:prstGeom>
              <a:noFill/>
              <a:ln w="66675">
                <a:solidFill>
                  <a:srgbClr val="FFC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13" name="Rounded Rectangle 12"/>
              <p:cNvSpPr/>
              <p:nvPr/>
            </p:nvSpPr>
            <p:spPr>
              <a:xfrm>
                <a:off x="156981" y="821610"/>
                <a:ext cx="2414726" cy="1242874"/>
              </a:xfrm>
              <a:prstGeom prst="roundRect">
                <a:avLst/>
              </a:prstGeom>
              <a:no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SaaS Provider Channel strategy is often dictated by the genre of software</a:t>
                </a:r>
                <a:endParaRPr lang="en-US" sz="1600" b="1" dirty="0">
                  <a:solidFill>
                    <a:schemeClr val="bg1"/>
                  </a:solidFill>
                </a:endParaRPr>
              </a:p>
            </p:txBody>
          </p:sp>
          <p:sp>
            <p:nvSpPr>
              <p:cNvPr id="17" name="TextBox 16"/>
              <p:cNvSpPr txBox="1"/>
              <p:nvPr/>
            </p:nvSpPr>
            <p:spPr>
              <a:xfrm>
                <a:off x="8184904" y="3471179"/>
                <a:ext cx="980544" cy="489816"/>
              </a:xfrm>
              <a:prstGeom prst="rect">
                <a:avLst/>
              </a:prstGeom>
              <a:noFill/>
            </p:spPr>
            <p:txBody>
              <a:bodyPr wrap="square" rtlCol="0">
                <a:spAutoFit/>
              </a:bodyPr>
              <a:lstStyle/>
              <a:p>
                <a:pPr algn="ctr"/>
                <a:r>
                  <a:rPr lang="en-US" sz="1200" b="1" dirty="0" smtClean="0">
                    <a:solidFill>
                      <a:schemeClr val="bg1"/>
                    </a:solidFill>
                    <a:latin typeface="+mj-lt"/>
                  </a:rPr>
                  <a:t>Business </a:t>
                </a:r>
              </a:p>
              <a:p>
                <a:pPr algn="ctr"/>
                <a:r>
                  <a:rPr lang="en-US" sz="1200" b="1" dirty="0" smtClean="0">
                    <a:solidFill>
                      <a:schemeClr val="bg1"/>
                    </a:solidFill>
                    <a:latin typeface="+mj-lt"/>
                  </a:rPr>
                  <a:t>Problems</a:t>
                </a:r>
                <a:endParaRPr lang="en-US" sz="1200" b="1" dirty="0">
                  <a:solidFill>
                    <a:schemeClr val="bg1"/>
                  </a:solidFill>
                  <a:latin typeface="+mj-lt"/>
                </a:endParaRPr>
              </a:p>
            </p:txBody>
          </p:sp>
          <p:sp>
            <p:nvSpPr>
              <p:cNvPr id="19" name="TextBox 18"/>
              <p:cNvSpPr txBox="1"/>
              <p:nvPr/>
            </p:nvSpPr>
            <p:spPr>
              <a:xfrm>
                <a:off x="3864427" y="659917"/>
                <a:ext cx="1497862" cy="489816"/>
              </a:xfrm>
              <a:prstGeom prst="rect">
                <a:avLst/>
              </a:prstGeom>
              <a:noFill/>
            </p:spPr>
            <p:txBody>
              <a:bodyPr wrap="square" rtlCol="0">
                <a:spAutoFit/>
              </a:bodyPr>
              <a:lstStyle/>
              <a:p>
                <a:pPr algn="ctr"/>
                <a:r>
                  <a:rPr lang="en-US" sz="1200" b="1" dirty="0" smtClean="0">
                    <a:solidFill>
                      <a:schemeClr val="bg1"/>
                    </a:solidFill>
                    <a:latin typeface="+mj-lt"/>
                  </a:rPr>
                  <a:t>High</a:t>
                </a:r>
              </a:p>
              <a:p>
                <a:pPr algn="ctr"/>
                <a:r>
                  <a:rPr lang="en-US" sz="1200" b="1" dirty="0" smtClean="0">
                    <a:solidFill>
                      <a:schemeClr val="bg1"/>
                    </a:solidFill>
                    <a:latin typeface="+mj-lt"/>
                  </a:rPr>
                  <a:t>Configuration</a:t>
                </a:r>
                <a:endParaRPr lang="en-US" sz="1200" b="1" dirty="0">
                  <a:solidFill>
                    <a:schemeClr val="bg1"/>
                  </a:solidFill>
                  <a:latin typeface="+mj-lt"/>
                </a:endParaRPr>
              </a:p>
            </p:txBody>
          </p:sp>
          <p:sp>
            <p:nvSpPr>
              <p:cNvPr id="20" name="TextBox 19"/>
              <p:cNvSpPr txBox="1"/>
              <p:nvPr/>
            </p:nvSpPr>
            <p:spPr>
              <a:xfrm>
                <a:off x="53267" y="3456383"/>
                <a:ext cx="932153" cy="489816"/>
              </a:xfrm>
              <a:prstGeom prst="rect">
                <a:avLst/>
              </a:prstGeom>
              <a:noFill/>
            </p:spPr>
            <p:txBody>
              <a:bodyPr wrap="square" rtlCol="0">
                <a:spAutoFit/>
              </a:bodyPr>
              <a:lstStyle/>
              <a:p>
                <a:pPr algn="ctr"/>
                <a:r>
                  <a:rPr lang="en-US" sz="1200" b="1" dirty="0" smtClean="0">
                    <a:solidFill>
                      <a:schemeClr val="bg1"/>
                    </a:solidFill>
                    <a:latin typeface="+mj-lt"/>
                  </a:rPr>
                  <a:t>IT</a:t>
                </a:r>
              </a:p>
              <a:p>
                <a:pPr algn="ctr"/>
                <a:r>
                  <a:rPr lang="en-US" sz="1200" b="1" dirty="0" smtClean="0">
                    <a:solidFill>
                      <a:schemeClr val="bg1"/>
                    </a:solidFill>
                    <a:latin typeface="+mj-lt"/>
                  </a:rPr>
                  <a:t>Problems</a:t>
                </a:r>
                <a:endParaRPr lang="en-US" sz="1200" b="1" dirty="0">
                  <a:solidFill>
                    <a:schemeClr val="bg1"/>
                  </a:solidFill>
                  <a:latin typeface="+mj-lt"/>
                </a:endParaRPr>
              </a:p>
            </p:txBody>
          </p:sp>
          <p:sp>
            <p:nvSpPr>
              <p:cNvPr id="22" name="Oval 21"/>
              <p:cNvSpPr/>
              <p:nvPr/>
            </p:nvSpPr>
            <p:spPr>
              <a:xfrm rot="20054654">
                <a:off x="1603381" y="2479091"/>
                <a:ext cx="1982055" cy="3062122"/>
              </a:xfrm>
              <a:prstGeom prst="ellipse">
                <a:avLst/>
              </a:prstGeom>
              <a:noFill/>
              <a:ln>
                <a:solidFill>
                  <a:schemeClr val="accent6">
                    <a:lumMod val="20000"/>
                    <a:lumOff val="80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27" name="Rectangle 26"/>
              <p:cNvSpPr/>
              <p:nvPr/>
            </p:nvSpPr>
            <p:spPr>
              <a:xfrm>
                <a:off x="4592152" y="1175487"/>
                <a:ext cx="1561689" cy="620433"/>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rPr>
                  <a:t>Business </a:t>
                </a:r>
              </a:p>
              <a:p>
                <a:pPr algn="ctr"/>
                <a:r>
                  <a:rPr lang="en-US"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rPr>
                  <a:t>Applications</a:t>
                </a:r>
                <a:endParaRPr lang="en-US" sz="1600" b="1" cap="none"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endParaRPr>
              </a:p>
            </p:txBody>
          </p:sp>
          <p:sp>
            <p:nvSpPr>
              <p:cNvPr id="28" name="Rectangle 27"/>
              <p:cNvSpPr/>
              <p:nvPr/>
            </p:nvSpPr>
            <p:spPr>
              <a:xfrm>
                <a:off x="4999300" y="5828877"/>
                <a:ext cx="1684117" cy="620433"/>
              </a:xfrm>
              <a:prstGeom prst="rect">
                <a:avLst/>
              </a:prstGeom>
              <a:noFill/>
            </p:spPr>
            <p:txBody>
              <a:bodyPr wrap="none" lIns="91440" tIns="45720" rIns="91440" bIns="45720">
                <a:spAutoFit/>
              </a:bodyPr>
              <a:lstStyle/>
              <a:p>
                <a:pPr algn="ctr"/>
                <a:r>
                  <a:rPr lang="en-US" sz="16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rPr>
                  <a:t>Application</a:t>
                </a:r>
              </a:p>
              <a:p>
                <a:pPr algn="ctr"/>
                <a:r>
                  <a:rPr lang="en-US" sz="1600" b="1" cap="none"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rPr>
                  <a:t>Infrastructure</a:t>
                </a:r>
                <a:endParaRPr lang="en-US" sz="1600" b="1" cap="none"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mj-lt"/>
                </a:endParaRPr>
              </a:p>
            </p:txBody>
          </p:sp>
          <p:sp>
            <p:nvSpPr>
              <p:cNvPr id="21" name="Oval 20"/>
              <p:cNvSpPr/>
              <p:nvPr/>
            </p:nvSpPr>
            <p:spPr>
              <a:xfrm rot="21325719">
                <a:off x="4748679" y="3908230"/>
                <a:ext cx="1464382" cy="1913689"/>
              </a:xfrm>
              <a:prstGeom prst="ellipse">
                <a:avLst/>
              </a:prstGeom>
              <a:noFill/>
              <a:ln>
                <a:solidFill>
                  <a:schemeClr val="accent1"/>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23" name="7-Point Star 22"/>
              <p:cNvSpPr/>
              <p:nvPr/>
            </p:nvSpPr>
            <p:spPr>
              <a:xfrm>
                <a:off x="6081205" y="2290450"/>
                <a:ext cx="239697" cy="230819"/>
              </a:xfrm>
              <a:prstGeom prst="star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7-Point Star 29"/>
              <p:cNvSpPr/>
              <p:nvPr/>
            </p:nvSpPr>
            <p:spPr>
              <a:xfrm>
                <a:off x="6590190" y="2284531"/>
                <a:ext cx="239697" cy="230819"/>
              </a:xfrm>
              <a:prstGeom prst="star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7-Point Star 30"/>
              <p:cNvSpPr/>
              <p:nvPr/>
            </p:nvSpPr>
            <p:spPr>
              <a:xfrm>
                <a:off x="7044431" y="1726718"/>
                <a:ext cx="239697" cy="230819"/>
              </a:xfrm>
              <a:prstGeom prst="star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7-Point Star 31"/>
              <p:cNvSpPr/>
              <p:nvPr/>
            </p:nvSpPr>
            <p:spPr>
              <a:xfrm>
                <a:off x="7037033" y="2118815"/>
                <a:ext cx="239697" cy="230819"/>
              </a:xfrm>
              <a:prstGeom prst="star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7-Point Star 32"/>
              <p:cNvSpPr/>
              <p:nvPr/>
            </p:nvSpPr>
            <p:spPr>
              <a:xfrm>
                <a:off x="6195135" y="2786120"/>
                <a:ext cx="239697" cy="230819"/>
              </a:xfrm>
              <a:prstGeom prst="star7">
                <a:avLst>
                  <a:gd name="adj" fmla="val 34601"/>
                  <a:gd name="hf" fmla="val 102572"/>
                  <a:gd name="vf" fmla="val 105210"/>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 name="Group 34"/>
              <p:cNvGrpSpPr/>
              <p:nvPr/>
            </p:nvGrpSpPr>
            <p:grpSpPr>
              <a:xfrm>
                <a:off x="6454936" y="1549228"/>
                <a:ext cx="515197" cy="440860"/>
                <a:chOff x="6454936" y="1274010"/>
                <a:chExt cx="515197" cy="440860"/>
              </a:xfrm>
            </p:grpSpPr>
            <p:sp>
              <p:nvSpPr>
                <p:cNvPr id="29" name="7-Point Star 28"/>
                <p:cNvSpPr/>
                <p:nvPr/>
              </p:nvSpPr>
              <p:spPr>
                <a:xfrm>
                  <a:off x="6517690" y="1484051"/>
                  <a:ext cx="239697" cy="230819"/>
                </a:xfrm>
                <a:prstGeom prst="star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TextBox 33"/>
                <p:cNvSpPr txBox="1"/>
                <p:nvPr/>
              </p:nvSpPr>
              <p:spPr>
                <a:xfrm>
                  <a:off x="6454936" y="1274010"/>
                  <a:ext cx="515197" cy="269399"/>
                </a:xfrm>
                <a:prstGeom prst="rect">
                  <a:avLst/>
                </a:prstGeom>
                <a:noFill/>
              </p:spPr>
              <p:txBody>
                <a:bodyPr wrap="none" rtlCol="0">
                  <a:spAutoFit/>
                </a:bodyPr>
                <a:lstStyle/>
                <a:p>
                  <a:r>
                    <a:rPr lang="en-US" sz="1050" b="1" dirty="0" smtClean="0">
                      <a:solidFill>
                        <a:schemeClr val="bg1"/>
                      </a:solidFill>
                      <a:latin typeface="+mj-lt"/>
                    </a:rPr>
                    <a:t>CRM</a:t>
                  </a:r>
                  <a:endParaRPr lang="en-US" sz="1050" b="1" dirty="0">
                    <a:solidFill>
                      <a:schemeClr val="bg1"/>
                    </a:solidFill>
                    <a:latin typeface="+mj-lt"/>
                  </a:endParaRPr>
                </a:p>
              </p:txBody>
            </p:sp>
          </p:grpSp>
          <p:sp>
            <p:nvSpPr>
              <p:cNvPr id="36" name="TextBox 35"/>
              <p:cNvSpPr txBox="1"/>
              <p:nvPr/>
            </p:nvSpPr>
            <p:spPr>
              <a:xfrm>
                <a:off x="7194673" y="1791767"/>
                <a:ext cx="483333" cy="269399"/>
              </a:xfrm>
              <a:prstGeom prst="rect">
                <a:avLst/>
              </a:prstGeom>
              <a:noFill/>
            </p:spPr>
            <p:txBody>
              <a:bodyPr wrap="none" rtlCol="0">
                <a:spAutoFit/>
              </a:bodyPr>
              <a:lstStyle/>
              <a:p>
                <a:r>
                  <a:rPr lang="en-US" sz="1050" b="1" dirty="0" smtClean="0">
                    <a:solidFill>
                      <a:schemeClr val="bg1"/>
                    </a:solidFill>
                    <a:latin typeface="+mj-lt"/>
                  </a:rPr>
                  <a:t>ERP</a:t>
                </a:r>
                <a:endParaRPr lang="en-US" sz="1050" b="1" dirty="0">
                  <a:solidFill>
                    <a:schemeClr val="bg1"/>
                  </a:solidFill>
                  <a:latin typeface="+mj-lt"/>
                </a:endParaRPr>
              </a:p>
            </p:txBody>
          </p:sp>
          <p:sp>
            <p:nvSpPr>
              <p:cNvPr id="37" name="TextBox 36"/>
              <p:cNvSpPr txBox="1"/>
              <p:nvPr/>
            </p:nvSpPr>
            <p:spPr>
              <a:xfrm>
                <a:off x="6979741" y="2321091"/>
                <a:ext cx="852289" cy="440834"/>
              </a:xfrm>
              <a:prstGeom prst="rect">
                <a:avLst/>
              </a:prstGeom>
              <a:noFill/>
            </p:spPr>
            <p:txBody>
              <a:bodyPr wrap="none" rtlCol="0">
                <a:spAutoFit/>
              </a:bodyPr>
              <a:lstStyle/>
              <a:p>
                <a:pPr algn="ctr"/>
                <a:r>
                  <a:rPr lang="en-US" sz="1050" b="1" dirty="0" smtClean="0">
                    <a:solidFill>
                      <a:schemeClr val="bg1"/>
                    </a:solidFill>
                    <a:latin typeface="+mj-lt"/>
                  </a:rPr>
                  <a:t>Customer</a:t>
                </a:r>
              </a:p>
              <a:p>
                <a:pPr algn="ctr"/>
                <a:r>
                  <a:rPr lang="en-US" sz="1050" b="1" dirty="0" smtClean="0">
                    <a:solidFill>
                      <a:schemeClr val="bg1"/>
                    </a:solidFill>
                    <a:latin typeface="+mj-lt"/>
                  </a:rPr>
                  <a:t>Service</a:t>
                </a:r>
                <a:endParaRPr lang="en-US" sz="1050" b="1" dirty="0">
                  <a:solidFill>
                    <a:schemeClr val="bg1"/>
                  </a:solidFill>
                  <a:latin typeface="+mj-lt"/>
                </a:endParaRPr>
              </a:p>
            </p:txBody>
          </p:sp>
          <p:sp>
            <p:nvSpPr>
              <p:cNvPr id="38" name="TextBox 37"/>
              <p:cNvSpPr txBox="1"/>
              <p:nvPr/>
            </p:nvSpPr>
            <p:spPr>
              <a:xfrm>
                <a:off x="6276652" y="2898567"/>
                <a:ext cx="1055215" cy="440834"/>
              </a:xfrm>
              <a:prstGeom prst="rect">
                <a:avLst/>
              </a:prstGeom>
              <a:noFill/>
            </p:spPr>
            <p:txBody>
              <a:bodyPr wrap="none" rtlCol="0">
                <a:spAutoFit/>
              </a:bodyPr>
              <a:lstStyle/>
              <a:p>
                <a:pPr algn="ctr"/>
                <a:r>
                  <a:rPr lang="en-US" sz="1050" b="1" dirty="0" smtClean="0">
                    <a:solidFill>
                      <a:schemeClr val="bg1"/>
                    </a:solidFill>
                    <a:latin typeface="+mj-lt"/>
                  </a:rPr>
                  <a:t>Expense</a:t>
                </a:r>
              </a:p>
              <a:p>
                <a:pPr algn="ctr"/>
                <a:r>
                  <a:rPr lang="en-US" sz="1050" b="1" dirty="0" smtClean="0">
                    <a:solidFill>
                      <a:schemeClr val="bg1"/>
                    </a:solidFill>
                    <a:latin typeface="+mj-lt"/>
                  </a:rPr>
                  <a:t>Management</a:t>
                </a:r>
              </a:p>
            </p:txBody>
          </p:sp>
          <p:sp>
            <p:nvSpPr>
              <p:cNvPr id="39" name="TextBox 38"/>
              <p:cNvSpPr txBox="1"/>
              <p:nvPr/>
            </p:nvSpPr>
            <p:spPr>
              <a:xfrm>
                <a:off x="6547829" y="2503807"/>
                <a:ext cx="474946" cy="269399"/>
              </a:xfrm>
              <a:prstGeom prst="rect">
                <a:avLst/>
              </a:prstGeom>
              <a:noFill/>
            </p:spPr>
            <p:txBody>
              <a:bodyPr wrap="none" rtlCol="0">
                <a:spAutoFit/>
              </a:bodyPr>
              <a:lstStyle/>
              <a:p>
                <a:r>
                  <a:rPr lang="en-US" sz="1050" b="1" dirty="0" smtClean="0">
                    <a:solidFill>
                      <a:schemeClr val="bg1"/>
                    </a:solidFill>
                    <a:latin typeface="+mj-lt"/>
                  </a:rPr>
                  <a:t>SFA</a:t>
                </a:r>
                <a:endParaRPr lang="en-US" sz="1050" b="1" dirty="0">
                  <a:solidFill>
                    <a:schemeClr val="bg1"/>
                  </a:solidFill>
                  <a:latin typeface="+mj-lt"/>
                </a:endParaRPr>
              </a:p>
            </p:txBody>
          </p:sp>
          <p:sp>
            <p:nvSpPr>
              <p:cNvPr id="40" name="TextBox 39"/>
              <p:cNvSpPr txBox="1"/>
              <p:nvPr/>
            </p:nvSpPr>
            <p:spPr>
              <a:xfrm>
                <a:off x="6030896" y="2073132"/>
                <a:ext cx="397801" cy="269399"/>
              </a:xfrm>
              <a:prstGeom prst="rect">
                <a:avLst/>
              </a:prstGeom>
              <a:noFill/>
            </p:spPr>
            <p:txBody>
              <a:bodyPr wrap="none" rtlCol="0">
                <a:spAutoFit/>
              </a:bodyPr>
              <a:lstStyle/>
              <a:p>
                <a:r>
                  <a:rPr lang="en-US" sz="1050" b="1" dirty="0" smtClean="0">
                    <a:solidFill>
                      <a:schemeClr val="bg1"/>
                    </a:solidFill>
                    <a:latin typeface="+mj-lt"/>
                  </a:rPr>
                  <a:t>HR</a:t>
                </a:r>
                <a:endParaRPr lang="en-US" sz="1050" b="1" dirty="0">
                  <a:solidFill>
                    <a:schemeClr val="bg1"/>
                  </a:solidFill>
                  <a:latin typeface="+mj-lt"/>
                </a:endParaRPr>
              </a:p>
            </p:txBody>
          </p:sp>
          <p:sp>
            <p:nvSpPr>
              <p:cNvPr id="41" name="7-Point Star 40"/>
              <p:cNvSpPr/>
              <p:nvPr/>
            </p:nvSpPr>
            <p:spPr>
              <a:xfrm>
                <a:off x="5193435" y="4208026"/>
                <a:ext cx="239697" cy="230819"/>
              </a:xfrm>
              <a:prstGeom prst="star7">
                <a:avLst>
                  <a:gd name="adj" fmla="val 34601"/>
                  <a:gd name="hf" fmla="val 102572"/>
                  <a:gd name="vf" fmla="val 10521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7-Point Star 41"/>
              <p:cNvSpPr/>
              <p:nvPr/>
            </p:nvSpPr>
            <p:spPr>
              <a:xfrm>
                <a:off x="5345850" y="4830951"/>
                <a:ext cx="239697" cy="230819"/>
              </a:xfrm>
              <a:prstGeom prst="star7">
                <a:avLst>
                  <a:gd name="adj" fmla="val 34601"/>
                  <a:gd name="hf" fmla="val 102572"/>
                  <a:gd name="vf" fmla="val 10521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4" name="TextBox 43"/>
              <p:cNvSpPr txBox="1"/>
              <p:nvPr/>
            </p:nvSpPr>
            <p:spPr>
              <a:xfrm>
                <a:off x="5144603" y="4381141"/>
                <a:ext cx="1098818" cy="269399"/>
              </a:xfrm>
              <a:prstGeom prst="rect">
                <a:avLst/>
              </a:prstGeom>
              <a:noFill/>
            </p:spPr>
            <p:txBody>
              <a:bodyPr wrap="none" rtlCol="0">
                <a:spAutoFit/>
              </a:bodyPr>
              <a:lstStyle/>
              <a:p>
                <a:r>
                  <a:rPr lang="en-US" sz="1050" b="1" dirty="0" smtClean="0">
                    <a:solidFill>
                      <a:schemeClr val="bg1"/>
                    </a:solidFill>
                    <a:latin typeface="+mj-lt"/>
                  </a:rPr>
                  <a:t>Collaboration</a:t>
                </a:r>
                <a:endParaRPr lang="en-US" sz="1050" b="1" dirty="0">
                  <a:solidFill>
                    <a:schemeClr val="bg1"/>
                  </a:solidFill>
                  <a:latin typeface="+mj-lt"/>
                </a:endParaRPr>
              </a:p>
            </p:txBody>
          </p:sp>
          <p:sp>
            <p:nvSpPr>
              <p:cNvPr id="45" name="TextBox 44"/>
              <p:cNvSpPr txBox="1"/>
              <p:nvPr/>
            </p:nvSpPr>
            <p:spPr>
              <a:xfrm>
                <a:off x="5456816" y="4924170"/>
                <a:ext cx="803653" cy="440834"/>
              </a:xfrm>
              <a:prstGeom prst="rect">
                <a:avLst/>
              </a:prstGeom>
              <a:noFill/>
            </p:spPr>
            <p:txBody>
              <a:bodyPr wrap="none" rtlCol="0">
                <a:spAutoFit/>
              </a:bodyPr>
              <a:lstStyle/>
              <a:p>
                <a:r>
                  <a:rPr lang="en-US" sz="1050" b="1" dirty="0" smtClean="0">
                    <a:solidFill>
                      <a:schemeClr val="bg1"/>
                    </a:solidFill>
                    <a:latin typeface="+mj-lt"/>
                  </a:rPr>
                  <a:t>Online</a:t>
                </a:r>
              </a:p>
              <a:p>
                <a:r>
                  <a:rPr lang="en-US" sz="1050" b="1" dirty="0" smtClean="0">
                    <a:solidFill>
                      <a:schemeClr val="bg1"/>
                    </a:solidFill>
                    <a:latin typeface="+mj-lt"/>
                  </a:rPr>
                  <a:t>Meetings</a:t>
                </a:r>
                <a:endParaRPr lang="en-US" sz="1050" b="1" dirty="0">
                  <a:solidFill>
                    <a:schemeClr val="bg1"/>
                  </a:solidFill>
                  <a:latin typeface="+mj-lt"/>
                </a:endParaRPr>
              </a:p>
            </p:txBody>
          </p:sp>
          <p:grpSp>
            <p:nvGrpSpPr>
              <p:cNvPr id="5" name="Group 46"/>
              <p:cNvGrpSpPr/>
              <p:nvPr/>
            </p:nvGrpSpPr>
            <p:grpSpPr>
              <a:xfrm>
                <a:off x="4987771" y="5218609"/>
                <a:ext cx="568864" cy="439446"/>
                <a:chOff x="4774699" y="4659295"/>
                <a:chExt cx="568864" cy="439446"/>
              </a:xfrm>
            </p:grpSpPr>
            <p:sp>
              <p:nvSpPr>
                <p:cNvPr id="43" name="7-Point Star 42"/>
                <p:cNvSpPr/>
                <p:nvPr/>
              </p:nvSpPr>
              <p:spPr>
                <a:xfrm>
                  <a:off x="5036599" y="4867922"/>
                  <a:ext cx="239697" cy="230819"/>
                </a:xfrm>
                <a:prstGeom prst="star7">
                  <a:avLst>
                    <a:gd name="adj" fmla="val 34601"/>
                    <a:gd name="hf" fmla="val 102572"/>
                    <a:gd name="vf" fmla="val 10521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6" name="TextBox 45"/>
                <p:cNvSpPr txBox="1"/>
                <p:nvPr/>
              </p:nvSpPr>
              <p:spPr>
                <a:xfrm>
                  <a:off x="4774699" y="4659295"/>
                  <a:ext cx="568864" cy="269399"/>
                </a:xfrm>
                <a:prstGeom prst="rect">
                  <a:avLst/>
                </a:prstGeom>
                <a:noFill/>
              </p:spPr>
              <p:txBody>
                <a:bodyPr wrap="none" rtlCol="0">
                  <a:spAutoFit/>
                </a:bodyPr>
                <a:lstStyle/>
                <a:p>
                  <a:r>
                    <a:rPr lang="en-US" sz="1050" b="1" dirty="0" smtClean="0">
                      <a:solidFill>
                        <a:schemeClr val="bg1"/>
                      </a:solidFill>
                      <a:latin typeface="+mj-lt"/>
                    </a:rPr>
                    <a:t>Email</a:t>
                  </a:r>
                  <a:endParaRPr lang="en-US" sz="1050" b="1" dirty="0">
                    <a:solidFill>
                      <a:schemeClr val="bg1"/>
                    </a:solidFill>
                    <a:latin typeface="+mj-lt"/>
                  </a:endParaRPr>
                </a:p>
              </p:txBody>
            </p:sp>
          </p:grpSp>
          <p:sp>
            <p:nvSpPr>
              <p:cNvPr id="48" name="7-Point Star 47"/>
              <p:cNvSpPr/>
              <p:nvPr/>
            </p:nvSpPr>
            <p:spPr>
              <a:xfrm>
                <a:off x="1697112" y="2957754"/>
                <a:ext cx="239697" cy="230819"/>
              </a:xfrm>
              <a:prstGeom prst="star7">
                <a:avLst>
                  <a:gd name="adj" fmla="val 34601"/>
                  <a:gd name="hf" fmla="val 102572"/>
                  <a:gd name="vf" fmla="val 105210"/>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9" name="7-Point Star 48"/>
              <p:cNvSpPr/>
              <p:nvPr/>
            </p:nvSpPr>
            <p:spPr>
              <a:xfrm>
                <a:off x="1556549" y="3394240"/>
                <a:ext cx="239697" cy="230819"/>
              </a:xfrm>
              <a:prstGeom prst="star7">
                <a:avLst>
                  <a:gd name="adj" fmla="val 34601"/>
                  <a:gd name="hf" fmla="val 102572"/>
                  <a:gd name="vf" fmla="val 105210"/>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0" name="7-Point Star 49"/>
              <p:cNvSpPr/>
              <p:nvPr/>
            </p:nvSpPr>
            <p:spPr>
              <a:xfrm>
                <a:off x="2570083" y="2889692"/>
                <a:ext cx="239697" cy="230819"/>
              </a:xfrm>
              <a:prstGeom prst="star7">
                <a:avLst>
                  <a:gd name="adj" fmla="val 34601"/>
                  <a:gd name="hf" fmla="val 102572"/>
                  <a:gd name="vf" fmla="val 105210"/>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1" name="7-Point Star 50"/>
              <p:cNvSpPr/>
              <p:nvPr/>
            </p:nvSpPr>
            <p:spPr>
              <a:xfrm>
                <a:off x="1657163" y="3876593"/>
                <a:ext cx="239697" cy="230819"/>
              </a:xfrm>
              <a:prstGeom prst="star7">
                <a:avLst>
                  <a:gd name="adj" fmla="val 34601"/>
                  <a:gd name="hf" fmla="val 102572"/>
                  <a:gd name="vf" fmla="val 105210"/>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2" name="7-Point Star 51"/>
              <p:cNvSpPr/>
              <p:nvPr/>
            </p:nvSpPr>
            <p:spPr>
              <a:xfrm>
                <a:off x="3292134" y="4100020"/>
                <a:ext cx="239697" cy="230819"/>
              </a:xfrm>
              <a:prstGeom prst="star7">
                <a:avLst>
                  <a:gd name="adj" fmla="val 34601"/>
                  <a:gd name="hf" fmla="val 102572"/>
                  <a:gd name="vf" fmla="val 105210"/>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3" name="7-Point Star 52"/>
              <p:cNvSpPr/>
              <p:nvPr/>
            </p:nvSpPr>
            <p:spPr>
              <a:xfrm>
                <a:off x="2805342" y="4554255"/>
                <a:ext cx="239697" cy="230819"/>
              </a:xfrm>
              <a:prstGeom prst="star7">
                <a:avLst>
                  <a:gd name="adj" fmla="val 34601"/>
                  <a:gd name="hf" fmla="val 102572"/>
                  <a:gd name="vf" fmla="val 105210"/>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4" name="7-Point Star 53"/>
              <p:cNvSpPr/>
              <p:nvPr/>
            </p:nvSpPr>
            <p:spPr>
              <a:xfrm>
                <a:off x="2345182" y="4981863"/>
                <a:ext cx="239697" cy="230819"/>
              </a:xfrm>
              <a:prstGeom prst="star7">
                <a:avLst>
                  <a:gd name="adj" fmla="val 34601"/>
                  <a:gd name="hf" fmla="val 102572"/>
                  <a:gd name="vf" fmla="val 105210"/>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TextBox 56"/>
              <p:cNvSpPr txBox="1"/>
              <p:nvPr/>
            </p:nvSpPr>
            <p:spPr>
              <a:xfrm>
                <a:off x="1799203" y="2793517"/>
                <a:ext cx="748691" cy="440834"/>
              </a:xfrm>
              <a:prstGeom prst="rect">
                <a:avLst/>
              </a:prstGeom>
              <a:noFill/>
            </p:spPr>
            <p:txBody>
              <a:bodyPr wrap="square" rtlCol="0">
                <a:spAutoFit/>
              </a:bodyPr>
              <a:lstStyle/>
              <a:p>
                <a:pPr algn="ctr"/>
                <a:r>
                  <a:rPr lang="en-US" sz="1050" b="1" dirty="0" smtClean="0">
                    <a:solidFill>
                      <a:schemeClr val="bg1"/>
                    </a:solidFill>
                    <a:latin typeface="+mj-lt"/>
                  </a:rPr>
                  <a:t>Other</a:t>
                </a:r>
              </a:p>
              <a:p>
                <a:pPr algn="ctr"/>
                <a:r>
                  <a:rPr lang="en-US" sz="1050" b="1" dirty="0" smtClean="0">
                    <a:solidFill>
                      <a:schemeClr val="bg1"/>
                    </a:solidFill>
                    <a:latin typeface="+mj-lt"/>
                  </a:rPr>
                  <a:t>Security</a:t>
                </a:r>
                <a:endParaRPr lang="en-US" sz="1050" b="1" dirty="0">
                  <a:solidFill>
                    <a:schemeClr val="bg1"/>
                  </a:solidFill>
                  <a:latin typeface="+mj-lt"/>
                </a:endParaRPr>
              </a:p>
            </p:txBody>
          </p:sp>
          <p:sp>
            <p:nvSpPr>
              <p:cNvPr id="58" name="TextBox 57"/>
              <p:cNvSpPr txBox="1"/>
              <p:nvPr/>
            </p:nvSpPr>
            <p:spPr>
              <a:xfrm>
                <a:off x="1640879" y="3320259"/>
                <a:ext cx="880375" cy="440834"/>
              </a:xfrm>
              <a:prstGeom prst="rect">
                <a:avLst/>
              </a:prstGeom>
              <a:noFill/>
            </p:spPr>
            <p:txBody>
              <a:bodyPr wrap="square" rtlCol="0">
                <a:spAutoFit/>
              </a:bodyPr>
              <a:lstStyle/>
              <a:p>
                <a:pPr algn="ctr"/>
                <a:r>
                  <a:rPr lang="en-US" sz="1050" b="1" dirty="0" smtClean="0">
                    <a:solidFill>
                      <a:schemeClr val="bg1"/>
                    </a:solidFill>
                    <a:latin typeface="+mj-lt"/>
                  </a:rPr>
                  <a:t>Intrusion</a:t>
                </a:r>
              </a:p>
              <a:p>
                <a:pPr algn="ctr"/>
                <a:r>
                  <a:rPr lang="en-US" sz="1050" b="1" dirty="0" smtClean="0">
                    <a:solidFill>
                      <a:schemeClr val="bg1"/>
                    </a:solidFill>
                    <a:latin typeface="+mj-lt"/>
                  </a:rPr>
                  <a:t>Detection</a:t>
                </a:r>
                <a:endParaRPr lang="en-US" sz="1050" b="1" dirty="0">
                  <a:solidFill>
                    <a:schemeClr val="bg1"/>
                  </a:solidFill>
                  <a:latin typeface="+mj-lt"/>
                </a:endParaRPr>
              </a:p>
            </p:txBody>
          </p:sp>
          <p:sp>
            <p:nvSpPr>
              <p:cNvPr id="59" name="TextBox 58"/>
              <p:cNvSpPr txBox="1"/>
              <p:nvPr/>
            </p:nvSpPr>
            <p:spPr>
              <a:xfrm>
                <a:off x="2361451" y="3055408"/>
                <a:ext cx="1047567" cy="440834"/>
              </a:xfrm>
              <a:prstGeom prst="rect">
                <a:avLst/>
              </a:prstGeom>
              <a:noFill/>
            </p:spPr>
            <p:txBody>
              <a:bodyPr wrap="square" rtlCol="0">
                <a:spAutoFit/>
              </a:bodyPr>
              <a:lstStyle/>
              <a:p>
                <a:pPr algn="ctr"/>
                <a:r>
                  <a:rPr lang="en-US" sz="1050" b="1" dirty="0" smtClean="0">
                    <a:solidFill>
                      <a:schemeClr val="bg1"/>
                    </a:solidFill>
                    <a:latin typeface="+mj-lt"/>
                  </a:rPr>
                  <a:t>Desktop</a:t>
                </a:r>
              </a:p>
              <a:p>
                <a:pPr algn="ctr"/>
                <a:r>
                  <a:rPr lang="en-US" sz="1050" b="1" dirty="0" smtClean="0">
                    <a:solidFill>
                      <a:schemeClr val="bg1"/>
                    </a:solidFill>
                    <a:latin typeface="+mj-lt"/>
                  </a:rPr>
                  <a:t>Management</a:t>
                </a:r>
                <a:endParaRPr lang="en-US" sz="1050" b="1" dirty="0">
                  <a:solidFill>
                    <a:schemeClr val="bg1"/>
                  </a:solidFill>
                  <a:latin typeface="+mj-lt"/>
                </a:endParaRPr>
              </a:p>
            </p:txBody>
          </p:sp>
          <p:sp>
            <p:nvSpPr>
              <p:cNvPr id="60" name="TextBox 59"/>
              <p:cNvSpPr txBox="1"/>
              <p:nvPr/>
            </p:nvSpPr>
            <p:spPr>
              <a:xfrm>
                <a:off x="2309446" y="3925422"/>
                <a:ext cx="1374076" cy="440834"/>
              </a:xfrm>
              <a:prstGeom prst="rect">
                <a:avLst/>
              </a:prstGeom>
              <a:noFill/>
            </p:spPr>
            <p:txBody>
              <a:bodyPr wrap="square" rtlCol="0">
                <a:spAutoFit/>
              </a:bodyPr>
              <a:lstStyle/>
              <a:p>
                <a:pPr algn="ctr"/>
                <a:r>
                  <a:rPr lang="en-US" sz="1050" b="1" dirty="0" smtClean="0">
                    <a:solidFill>
                      <a:schemeClr val="bg1"/>
                    </a:solidFill>
                    <a:latin typeface="+mj-lt"/>
                  </a:rPr>
                  <a:t>Communications</a:t>
                </a:r>
              </a:p>
              <a:p>
                <a:pPr algn="ctr"/>
                <a:r>
                  <a:rPr lang="en-US" sz="1050" b="1" dirty="0" smtClean="0">
                    <a:solidFill>
                      <a:schemeClr val="bg1"/>
                    </a:solidFill>
                    <a:latin typeface="+mj-lt"/>
                  </a:rPr>
                  <a:t>Security</a:t>
                </a:r>
                <a:endParaRPr lang="en-US" sz="1050" b="1" dirty="0">
                  <a:solidFill>
                    <a:schemeClr val="bg1"/>
                  </a:solidFill>
                  <a:latin typeface="+mj-lt"/>
                </a:endParaRPr>
              </a:p>
            </p:txBody>
          </p:sp>
          <p:sp>
            <p:nvSpPr>
              <p:cNvPr id="61" name="TextBox 60"/>
              <p:cNvSpPr txBox="1"/>
              <p:nvPr/>
            </p:nvSpPr>
            <p:spPr>
              <a:xfrm>
                <a:off x="1704504" y="4005319"/>
                <a:ext cx="585936" cy="440834"/>
              </a:xfrm>
              <a:prstGeom prst="rect">
                <a:avLst/>
              </a:prstGeom>
              <a:noFill/>
            </p:spPr>
            <p:txBody>
              <a:bodyPr wrap="square" rtlCol="0">
                <a:spAutoFit/>
              </a:bodyPr>
              <a:lstStyle/>
              <a:p>
                <a:pPr algn="ctr"/>
                <a:r>
                  <a:rPr lang="en-US" sz="1050" b="1" dirty="0" smtClean="0">
                    <a:solidFill>
                      <a:schemeClr val="bg1"/>
                    </a:solidFill>
                    <a:latin typeface="+mj-lt"/>
                  </a:rPr>
                  <a:t>Anti-</a:t>
                </a:r>
              </a:p>
              <a:p>
                <a:pPr algn="ctr"/>
                <a:r>
                  <a:rPr lang="en-US" sz="1050" b="1" dirty="0" smtClean="0">
                    <a:solidFill>
                      <a:schemeClr val="bg1"/>
                    </a:solidFill>
                    <a:latin typeface="+mj-lt"/>
                  </a:rPr>
                  <a:t>Virus</a:t>
                </a:r>
                <a:endParaRPr lang="en-US" sz="1050" b="1" dirty="0">
                  <a:solidFill>
                    <a:schemeClr val="bg1"/>
                  </a:solidFill>
                  <a:latin typeface="+mj-lt"/>
                </a:endParaRPr>
              </a:p>
            </p:txBody>
          </p:sp>
          <p:sp>
            <p:nvSpPr>
              <p:cNvPr id="63" name="TextBox 62"/>
              <p:cNvSpPr txBox="1"/>
              <p:nvPr/>
            </p:nvSpPr>
            <p:spPr>
              <a:xfrm>
                <a:off x="2858610" y="4434406"/>
                <a:ext cx="949909" cy="440834"/>
              </a:xfrm>
              <a:prstGeom prst="rect">
                <a:avLst/>
              </a:prstGeom>
              <a:noFill/>
            </p:spPr>
            <p:txBody>
              <a:bodyPr wrap="square" rtlCol="0">
                <a:spAutoFit/>
              </a:bodyPr>
              <a:lstStyle/>
              <a:p>
                <a:pPr algn="ctr"/>
                <a:r>
                  <a:rPr lang="en-US" sz="1050" b="1" dirty="0" smtClean="0">
                    <a:solidFill>
                      <a:schemeClr val="bg1"/>
                    </a:solidFill>
                    <a:latin typeface="+mj-lt"/>
                  </a:rPr>
                  <a:t>Storage</a:t>
                </a:r>
              </a:p>
              <a:p>
                <a:pPr algn="ctr"/>
                <a:r>
                  <a:rPr lang="en-US" sz="1050" b="1" dirty="0" smtClean="0">
                    <a:solidFill>
                      <a:schemeClr val="bg1"/>
                    </a:solidFill>
                    <a:latin typeface="+mj-lt"/>
                  </a:rPr>
                  <a:t>Archiving</a:t>
                </a:r>
                <a:endParaRPr lang="en-US" sz="1050" b="1" dirty="0">
                  <a:solidFill>
                    <a:schemeClr val="bg1"/>
                  </a:solidFill>
                  <a:latin typeface="+mj-lt"/>
                </a:endParaRPr>
              </a:p>
            </p:txBody>
          </p:sp>
          <p:sp>
            <p:nvSpPr>
              <p:cNvPr id="64" name="TextBox 63"/>
              <p:cNvSpPr txBox="1"/>
              <p:nvPr/>
            </p:nvSpPr>
            <p:spPr>
              <a:xfrm>
                <a:off x="2399913" y="5020336"/>
                <a:ext cx="760529" cy="269399"/>
              </a:xfrm>
              <a:prstGeom prst="rect">
                <a:avLst/>
              </a:prstGeom>
              <a:noFill/>
            </p:spPr>
            <p:txBody>
              <a:bodyPr wrap="square" rtlCol="0">
                <a:spAutoFit/>
              </a:bodyPr>
              <a:lstStyle/>
              <a:p>
                <a:pPr algn="ctr"/>
                <a:r>
                  <a:rPr lang="en-US" sz="1050" b="1" dirty="0" smtClean="0">
                    <a:solidFill>
                      <a:schemeClr val="bg1"/>
                    </a:solidFill>
                    <a:latin typeface="+mj-lt"/>
                  </a:rPr>
                  <a:t>Backup</a:t>
                </a:r>
                <a:endParaRPr lang="en-US" sz="1050" b="1" dirty="0">
                  <a:solidFill>
                    <a:schemeClr val="bg1"/>
                  </a:solidFill>
                  <a:latin typeface="+mj-lt"/>
                </a:endParaRPr>
              </a:p>
            </p:txBody>
          </p:sp>
        </p:grpSp>
      </p:grpSp>
      <p:sp>
        <p:nvSpPr>
          <p:cNvPr id="55" name="Curved Up Arrow 54"/>
          <p:cNvSpPr/>
          <p:nvPr/>
        </p:nvSpPr>
        <p:spPr>
          <a:xfrm rot="20123525">
            <a:off x="1412338" y="3850076"/>
            <a:ext cx="6008720" cy="2093485"/>
          </a:xfrm>
          <a:prstGeom prst="curvedUpArrow">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Rectangle 61"/>
          <p:cNvSpPr/>
          <p:nvPr/>
        </p:nvSpPr>
        <p:spPr>
          <a:xfrm>
            <a:off x="609600" y="-23574"/>
            <a:ext cx="7848600" cy="954107"/>
          </a:xfrm>
          <a:prstGeom prst="rect">
            <a:avLst/>
          </a:prstGeom>
        </p:spPr>
        <p:txBody>
          <a:bodyPr wrap="square">
            <a:spAutoFit/>
          </a:bodyPr>
          <a:lstStyle/>
          <a:p>
            <a:pPr algn="ctr"/>
            <a:r>
              <a:rPr lang="en-US" sz="3600" dirty="0" smtClean="0">
                <a:solidFill>
                  <a:schemeClr val="bg1"/>
                </a:solidFill>
              </a:rPr>
              <a:t>SMBs to Consume Enterprise Apps</a:t>
            </a:r>
            <a:br>
              <a:rPr lang="en-US" sz="3600" dirty="0" smtClean="0">
                <a:solidFill>
                  <a:schemeClr val="bg1"/>
                </a:solidFill>
              </a:rPr>
            </a:br>
            <a:r>
              <a:rPr lang="en-US" sz="2000" dirty="0" smtClean="0">
                <a:solidFill>
                  <a:schemeClr val="bg1"/>
                </a:solidFill>
              </a:rPr>
              <a:t>Channel Evolves to Serve</a:t>
            </a:r>
            <a:endParaRPr lang="en-US" sz="3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819400" y="1447800"/>
            <a:ext cx="1609736" cy="830997"/>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innerShdw blurRad="50900" dist="38500" dir="13500000">
                    <a:srgbClr val="000000">
                      <a:alpha val="60000"/>
                    </a:srgbClr>
                  </a:innerShdw>
                </a:effectLst>
                <a:latin typeface="+mj-lt"/>
              </a:rPr>
              <a:t>System</a:t>
            </a:r>
          </a:p>
          <a:p>
            <a:pPr algn="ctr"/>
            <a:r>
              <a:rPr lang="en-US" sz="1600" b="1" spc="50" dirty="0" smtClean="0">
                <a:ln w="13500">
                  <a:solidFill>
                    <a:schemeClr val="accent1">
                      <a:shade val="2500"/>
                      <a:alpha val="6500"/>
                    </a:schemeClr>
                  </a:solidFill>
                  <a:prstDash val="solid"/>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innerShdw blurRad="50900" dist="38500" dir="13500000">
                    <a:srgbClr val="000000">
                      <a:alpha val="60000"/>
                    </a:srgbClr>
                  </a:innerShdw>
                </a:effectLst>
                <a:latin typeface="+mj-lt"/>
              </a:rPr>
              <a:t>Infrastructure</a:t>
            </a:r>
          </a:p>
          <a:p>
            <a:pPr algn="ctr"/>
            <a:r>
              <a:rPr lang="en-US" sz="1600" b="1" cap="none" spc="50" dirty="0" smtClean="0">
                <a:ln w="13500">
                  <a:solidFill>
                    <a:schemeClr val="accent1">
                      <a:shade val="2500"/>
                      <a:alpha val="6500"/>
                    </a:schemeClr>
                  </a:solidFill>
                  <a:prstDash val="solid"/>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innerShdw blurRad="50900" dist="38500" dir="13500000">
                    <a:srgbClr val="000000">
                      <a:alpha val="60000"/>
                    </a:srgbClr>
                  </a:innerShdw>
                </a:effectLst>
                <a:latin typeface="+mj-lt"/>
              </a:rPr>
              <a:t>Software</a:t>
            </a:r>
            <a:endParaRPr lang="en-US" sz="1600" b="1" cap="none" spc="50" dirty="0">
              <a:ln w="13500">
                <a:solidFill>
                  <a:schemeClr val="accent1">
                    <a:shade val="2500"/>
                    <a:alpha val="6500"/>
                  </a:schemeClr>
                </a:solidFill>
                <a:prstDash val="solid"/>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innerShdw blurRad="50900" dist="38500" dir="13500000">
                  <a:srgbClr val="000000">
                    <a:alpha val="60000"/>
                  </a:srgbClr>
                </a:innerShdw>
              </a:effectLst>
              <a:latin typeface="+mj-lt"/>
            </a:endParaRPr>
          </a:p>
        </p:txBody>
      </p:sp>
      <p:cxnSp>
        <p:nvCxnSpPr>
          <p:cNvPr id="8" name="Straight Connector 7"/>
          <p:cNvCxnSpPr/>
          <p:nvPr/>
        </p:nvCxnSpPr>
        <p:spPr>
          <a:xfrm rot="16200000" flipH="1">
            <a:off x="1905000" y="3524250"/>
            <a:ext cx="5295900" cy="38100"/>
          </a:xfrm>
          <a:prstGeom prst="line">
            <a:avLst/>
          </a:prstGeom>
          <a:ln>
            <a:solidFill>
              <a:srgbClr val="FFC000">
                <a:alpha val="30980"/>
              </a:srgbClr>
            </a:solidFill>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933450" y="3409950"/>
            <a:ext cx="7305675" cy="28575"/>
          </a:xfrm>
          <a:prstGeom prst="line">
            <a:avLst/>
          </a:prstGeom>
          <a:ln>
            <a:solidFill>
              <a:srgbClr val="FFC000">
                <a:alpha val="30980"/>
              </a:srgbClr>
            </a:solidFill>
          </a:ln>
        </p:spPr>
        <p:style>
          <a:lnRef idx="3">
            <a:schemeClr val="accent3"/>
          </a:lnRef>
          <a:fillRef idx="0">
            <a:schemeClr val="accent3"/>
          </a:fillRef>
          <a:effectRef idx="2">
            <a:schemeClr val="accent3"/>
          </a:effectRef>
          <a:fontRef idx="minor">
            <a:schemeClr val="tx1"/>
          </a:fontRef>
        </p:style>
      </p:cxnSp>
      <p:sp>
        <p:nvSpPr>
          <p:cNvPr id="11" name="Oval 10"/>
          <p:cNvSpPr/>
          <p:nvPr/>
        </p:nvSpPr>
        <p:spPr>
          <a:xfrm>
            <a:off x="5069150" y="1597981"/>
            <a:ext cx="2175029" cy="1843303"/>
          </a:xfrm>
          <a:prstGeom prst="ellipse">
            <a:avLst/>
          </a:prstGeom>
          <a:noFill/>
          <a:ln w="60325">
            <a:solidFill>
              <a:srgbClr val="FFC000">
                <a:alpha val="40000"/>
              </a:srgb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TextBox 16"/>
          <p:cNvSpPr txBox="1"/>
          <p:nvPr/>
        </p:nvSpPr>
        <p:spPr>
          <a:xfrm>
            <a:off x="8184904" y="3195961"/>
            <a:ext cx="980544" cy="461665"/>
          </a:xfrm>
          <a:prstGeom prst="rect">
            <a:avLst/>
          </a:prstGeom>
          <a:noFill/>
        </p:spPr>
        <p:txBody>
          <a:bodyPr wrap="square" rtlCol="0">
            <a:spAutoFit/>
          </a:bodyPr>
          <a:lstStyle/>
          <a:p>
            <a:pPr algn="ctr"/>
            <a:r>
              <a:rPr lang="en-US" sz="1200"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rPr>
              <a:t>Business </a:t>
            </a:r>
          </a:p>
          <a:p>
            <a:pPr algn="ctr"/>
            <a:r>
              <a:rPr lang="en-US" sz="1200"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rPr>
              <a:t>Problems</a:t>
            </a:r>
            <a:endParaRPr lang="en-US" sz="1200" b="1"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endParaRPr>
          </a:p>
        </p:txBody>
      </p:sp>
      <p:sp>
        <p:nvSpPr>
          <p:cNvPr id="18" name="TextBox 17"/>
          <p:cNvSpPr txBox="1"/>
          <p:nvPr/>
        </p:nvSpPr>
        <p:spPr>
          <a:xfrm>
            <a:off x="3862949" y="6251359"/>
            <a:ext cx="1497863" cy="276999"/>
          </a:xfrm>
          <a:prstGeom prst="rect">
            <a:avLst/>
          </a:prstGeom>
          <a:noFill/>
        </p:spPr>
        <p:txBody>
          <a:bodyPr wrap="square" rtlCol="0">
            <a:spAutoFit/>
          </a:bodyPr>
          <a:lstStyle/>
          <a:p>
            <a:pPr algn="ctr"/>
            <a:r>
              <a:rPr lang="en-US" sz="1200"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rPr>
              <a:t>Low Complexity</a:t>
            </a:r>
            <a:endParaRPr lang="en-US" sz="1200" b="1"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endParaRPr>
          </a:p>
        </p:txBody>
      </p:sp>
      <p:sp>
        <p:nvSpPr>
          <p:cNvPr id="19" name="TextBox 18"/>
          <p:cNvSpPr txBox="1"/>
          <p:nvPr/>
        </p:nvSpPr>
        <p:spPr>
          <a:xfrm>
            <a:off x="3864427" y="384699"/>
            <a:ext cx="1497863" cy="461665"/>
          </a:xfrm>
          <a:prstGeom prst="rect">
            <a:avLst/>
          </a:prstGeom>
          <a:noFill/>
        </p:spPr>
        <p:txBody>
          <a:bodyPr wrap="square" rtlCol="0">
            <a:spAutoFit/>
          </a:bodyPr>
          <a:lstStyle/>
          <a:p>
            <a:pPr algn="ctr"/>
            <a:r>
              <a:rPr lang="en-US" sz="1200"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rPr>
              <a:t>High</a:t>
            </a:r>
          </a:p>
          <a:p>
            <a:pPr algn="ctr"/>
            <a:r>
              <a:rPr lang="en-US" sz="1200"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rPr>
              <a:t>Complexity</a:t>
            </a:r>
            <a:endParaRPr lang="en-US" sz="1200" b="1"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endParaRPr>
          </a:p>
        </p:txBody>
      </p:sp>
      <p:sp>
        <p:nvSpPr>
          <p:cNvPr id="20" name="TextBox 19"/>
          <p:cNvSpPr txBox="1"/>
          <p:nvPr/>
        </p:nvSpPr>
        <p:spPr>
          <a:xfrm>
            <a:off x="53267" y="3181165"/>
            <a:ext cx="932153" cy="461665"/>
          </a:xfrm>
          <a:prstGeom prst="rect">
            <a:avLst/>
          </a:prstGeom>
          <a:noFill/>
        </p:spPr>
        <p:txBody>
          <a:bodyPr wrap="square" rtlCol="0">
            <a:spAutoFit/>
          </a:bodyPr>
          <a:lstStyle/>
          <a:p>
            <a:pPr algn="ctr"/>
            <a:r>
              <a:rPr lang="en-US" sz="1200"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rPr>
              <a:t>IT</a:t>
            </a:r>
          </a:p>
          <a:p>
            <a:pPr algn="ctr"/>
            <a:r>
              <a:rPr lang="en-US" sz="1200"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rPr>
              <a:t>Problems</a:t>
            </a:r>
            <a:endParaRPr lang="en-US" sz="1200" b="1"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endParaRPr>
          </a:p>
        </p:txBody>
      </p:sp>
      <p:sp>
        <p:nvSpPr>
          <p:cNvPr id="22" name="Oval 21"/>
          <p:cNvSpPr/>
          <p:nvPr/>
        </p:nvSpPr>
        <p:spPr>
          <a:xfrm rot="18487337">
            <a:off x="2679950" y="1690600"/>
            <a:ext cx="2851128" cy="5003168"/>
          </a:xfrm>
          <a:prstGeom prst="ellipse">
            <a:avLst/>
          </a:prstGeom>
          <a:noFill/>
          <a:ln>
            <a:solidFill>
              <a:srgbClr val="1F497D">
                <a:alpha val="40000"/>
              </a:srgb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7" name="Rectangle 26"/>
          <p:cNvSpPr/>
          <p:nvPr/>
        </p:nvSpPr>
        <p:spPr>
          <a:xfrm>
            <a:off x="4626638" y="900269"/>
            <a:ext cx="1492717" cy="584775"/>
          </a:xfrm>
          <a:prstGeom prst="rect">
            <a:avLst/>
          </a:prstGeom>
          <a:noFill/>
        </p:spPr>
        <p:txBody>
          <a:bodyPr wrap="none" lIns="91440" tIns="45720" rIns="91440" bIns="45720">
            <a:spAutoFit/>
          </a:bodyPr>
          <a:lstStyle/>
          <a:p>
            <a:pPr algn="ctr"/>
            <a:r>
              <a:rPr lang="en-US" sz="1600" b="1" cap="none"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latin typeface="+mj-lt"/>
              </a:rPr>
              <a:t>Business </a:t>
            </a:r>
          </a:p>
          <a:p>
            <a:pPr algn="ctr"/>
            <a:r>
              <a:rPr lang="en-US" sz="1600" b="1" spc="50" dirty="0" smtClean="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latin typeface="+mj-lt"/>
              </a:rPr>
              <a:t>Applications</a:t>
            </a:r>
            <a:endParaRPr lang="en-US" sz="1600" b="1" cap="none" spc="50" dirty="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latin typeface="+mj-lt"/>
            </a:endParaRPr>
          </a:p>
        </p:txBody>
      </p:sp>
      <p:sp>
        <p:nvSpPr>
          <p:cNvPr id="28" name="Rectangle 27"/>
          <p:cNvSpPr/>
          <p:nvPr/>
        </p:nvSpPr>
        <p:spPr>
          <a:xfrm>
            <a:off x="5334000" y="5739825"/>
            <a:ext cx="1609736" cy="584775"/>
          </a:xfrm>
          <a:prstGeom prst="rect">
            <a:avLst/>
          </a:prstGeom>
          <a:noFill/>
        </p:spPr>
        <p:txBody>
          <a:bodyPr wrap="none" lIns="91440" tIns="45720" rIns="91440" bIns="45720">
            <a:spAutoFit/>
          </a:bodyPr>
          <a:lstStyle/>
          <a:p>
            <a:pPr algn="ctr"/>
            <a:r>
              <a:rPr lang="en-US" sz="1600" b="1" spc="50" dirty="0" smtClean="0">
                <a:ln w="13500">
                  <a:solidFill>
                    <a:schemeClr val="accent1">
                      <a:shade val="2500"/>
                      <a:alpha val="6500"/>
                    </a:schemeClr>
                  </a:solidFill>
                  <a:prstDash val="solid"/>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innerShdw blurRad="50900" dist="38500" dir="13500000">
                    <a:srgbClr val="000000">
                      <a:alpha val="60000"/>
                    </a:srgbClr>
                  </a:innerShdw>
                </a:effectLst>
                <a:latin typeface="+mj-lt"/>
              </a:rPr>
              <a:t>Application</a:t>
            </a:r>
          </a:p>
          <a:p>
            <a:pPr algn="ctr"/>
            <a:r>
              <a:rPr lang="en-US" sz="1600" b="1" cap="none" spc="50" dirty="0" smtClean="0">
                <a:ln w="13500">
                  <a:solidFill>
                    <a:schemeClr val="accent1">
                      <a:shade val="2500"/>
                      <a:alpha val="6500"/>
                    </a:schemeClr>
                  </a:solidFill>
                  <a:prstDash val="solid"/>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innerShdw blurRad="50900" dist="38500" dir="13500000">
                    <a:srgbClr val="000000">
                      <a:alpha val="60000"/>
                    </a:srgbClr>
                  </a:innerShdw>
                </a:effectLst>
                <a:latin typeface="+mj-lt"/>
              </a:rPr>
              <a:t>Infrastructure</a:t>
            </a:r>
            <a:endParaRPr lang="en-US" sz="1600" b="1" cap="none" spc="50" dirty="0">
              <a:ln w="13500">
                <a:solidFill>
                  <a:schemeClr val="accent1">
                    <a:shade val="2500"/>
                    <a:alpha val="6500"/>
                  </a:schemeClr>
                </a:solidFill>
                <a:prstDash val="solid"/>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innerShdw blurRad="50900" dist="38500" dir="13500000">
                  <a:srgbClr val="000000">
                    <a:alpha val="60000"/>
                  </a:srgbClr>
                </a:innerShdw>
              </a:effectLst>
              <a:latin typeface="+mj-lt"/>
            </a:endParaRPr>
          </a:p>
        </p:txBody>
      </p:sp>
      <p:sp>
        <p:nvSpPr>
          <p:cNvPr id="59" name="Rounded Rectangle 58"/>
          <p:cNvSpPr/>
          <p:nvPr/>
        </p:nvSpPr>
        <p:spPr>
          <a:xfrm>
            <a:off x="7112000" y="522519"/>
            <a:ext cx="1712686" cy="1204686"/>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Business </a:t>
            </a:r>
          </a:p>
          <a:p>
            <a:pPr algn="ctr"/>
            <a:r>
              <a:rPr lang="en-US" sz="1800" b="1" dirty="0" smtClean="0">
                <a:solidFill>
                  <a:schemeClr val="tx1"/>
                </a:solidFill>
                <a:latin typeface="+mj-lt"/>
              </a:rPr>
              <a:t>Domain</a:t>
            </a:r>
          </a:p>
          <a:p>
            <a:pPr algn="ctr"/>
            <a:r>
              <a:rPr lang="en-US" sz="1800" b="1" dirty="0" smtClean="0">
                <a:solidFill>
                  <a:schemeClr val="tx1"/>
                </a:solidFill>
                <a:latin typeface="+mj-lt"/>
              </a:rPr>
              <a:t>Specialists</a:t>
            </a:r>
            <a:endParaRPr lang="en-US" sz="1800" b="1" dirty="0">
              <a:solidFill>
                <a:schemeClr val="tx1"/>
              </a:solidFill>
              <a:latin typeface="+mj-lt"/>
            </a:endParaRPr>
          </a:p>
        </p:txBody>
      </p:sp>
      <p:sp>
        <p:nvSpPr>
          <p:cNvPr id="60" name="Rounded Rectangle 59"/>
          <p:cNvSpPr/>
          <p:nvPr/>
        </p:nvSpPr>
        <p:spPr>
          <a:xfrm>
            <a:off x="6357257" y="1866274"/>
            <a:ext cx="2036402" cy="528587"/>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GSI / RSI</a:t>
            </a:r>
            <a:endParaRPr lang="en-US" sz="1800" b="1" dirty="0">
              <a:solidFill>
                <a:schemeClr val="tx1"/>
              </a:solidFill>
              <a:latin typeface="+mj-lt"/>
            </a:endParaRPr>
          </a:p>
        </p:txBody>
      </p:sp>
      <p:sp>
        <p:nvSpPr>
          <p:cNvPr id="61" name="Rounded Rectangle 60"/>
          <p:cNvSpPr/>
          <p:nvPr/>
        </p:nvSpPr>
        <p:spPr>
          <a:xfrm>
            <a:off x="7039429" y="2475876"/>
            <a:ext cx="1281752" cy="528586"/>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VAR</a:t>
            </a:r>
            <a:endParaRPr lang="en-US" sz="1800" b="1" dirty="0">
              <a:solidFill>
                <a:schemeClr val="tx1"/>
              </a:solidFill>
              <a:latin typeface="+mj-lt"/>
            </a:endParaRPr>
          </a:p>
        </p:txBody>
      </p:sp>
      <p:sp>
        <p:nvSpPr>
          <p:cNvPr id="62" name="Flowchart: Process 61"/>
          <p:cNvSpPr/>
          <p:nvPr/>
        </p:nvSpPr>
        <p:spPr>
          <a:xfrm>
            <a:off x="4702630" y="2209794"/>
            <a:ext cx="1569041" cy="1143006"/>
          </a:xfrm>
          <a:prstGeom prst="flowChartProcess">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Business</a:t>
            </a:r>
          </a:p>
          <a:p>
            <a:pPr algn="ctr"/>
            <a:r>
              <a:rPr lang="en-US" sz="1800" b="1" dirty="0" smtClean="0">
                <a:solidFill>
                  <a:schemeClr val="tx1"/>
                </a:solidFill>
                <a:latin typeface="+mj-lt"/>
              </a:rPr>
              <a:t>Services</a:t>
            </a:r>
          </a:p>
          <a:p>
            <a:pPr algn="ctr"/>
            <a:r>
              <a:rPr lang="en-US" sz="1800" b="1" dirty="0" smtClean="0">
                <a:solidFill>
                  <a:schemeClr val="tx1"/>
                </a:solidFill>
                <a:latin typeface="+mj-lt"/>
              </a:rPr>
              <a:t>Providers</a:t>
            </a:r>
          </a:p>
        </p:txBody>
      </p:sp>
      <p:sp>
        <p:nvSpPr>
          <p:cNvPr id="63" name="Rounded Rectangle 62"/>
          <p:cNvSpPr/>
          <p:nvPr/>
        </p:nvSpPr>
        <p:spPr>
          <a:xfrm>
            <a:off x="3505200" y="5338814"/>
            <a:ext cx="1603828" cy="528586"/>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ln>
            <a:solidFill>
              <a:srgbClr val="C00000"/>
            </a:solidFill>
          </a:ln>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Telcos</a:t>
            </a:r>
            <a:endParaRPr lang="en-US" sz="1800" b="1" dirty="0">
              <a:solidFill>
                <a:schemeClr val="tx1"/>
              </a:solidFill>
              <a:latin typeface="+mj-lt"/>
            </a:endParaRPr>
          </a:p>
        </p:txBody>
      </p:sp>
      <p:sp>
        <p:nvSpPr>
          <p:cNvPr id="64" name="Rounded Rectangle 63"/>
          <p:cNvSpPr/>
          <p:nvPr/>
        </p:nvSpPr>
        <p:spPr>
          <a:xfrm>
            <a:off x="2155372" y="3963590"/>
            <a:ext cx="1281752" cy="528586"/>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VAR</a:t>
            </a:r>
            <a:endParaRPr lang="en-US" sz="1800" b="1" dirty="0">
              <a:solidFill>
                <a:schemeClr val="tx1"/>
              </a:solidFill>
              <a:latin typeface="+mj-lt"/>
            </a:endParaRPr>
          </a:p>
        </p:txBody>
      </p:sp>
      <p:sp>
        <p:nvSpPr>
          <p:cNvPr id="65" name="Rounded Rectangle 64"/>
          <p:cNvSpPr/>
          <p:nvPr/>
        </p:nvSpPr>
        <p:spPr>
          <a:xfrm>
            <a:off x="979716" y="2729876"/>
            <a:ext cx="1281752" cy="528586"/>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MSP</a:t>
            </a:r>
            <a:endParaRPr lang="en-US" sz="1800" b="1" dirty="0">
              <a:solidFill>
                <a:schemeClr val="tx1"/>
              </a:solidFill>
              <a:latin typeface="+mj-lt"/>
            </a:endParaRPr>
          </a:p>
        </p:txBody>
      </p:sp>
      <p:sp>
        <p:nvSpPr>
          <p:cNvPr id="66" name="Rounded Rectangle 65"/>
          <p:cNvSpPr/>
          <p:nvPr/>
        </p:nvSpPr>
        <p:spPr>
          <a:xfrm>
            <a:off x="2467430" y="2751647"/>
            <a:ext cx="1281752" cy="528586"/>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GSI</a:t>
            </a:r>
            <a:endParaRPr lang="en-US" sz="1800" b="1" dirty="0">
              <a:solidFill>
                <a:schemeClr val="tx1"/>
              </a:solidFill>
              <a:latin typeface="+mj-lt"/>
            </a:endParaRPr>
          </a:p>
        </p:txBody>
      </p:sp>
      <p:sp>
        <p:nvSpPr>
          <p:cNvPr id="25" name="Rounded Rectangle 24"/>
          <p:cNvSpPr/>
          <p:nvPr/>
        </p:nvSpPr>
        <p:spPr>
          <a:xfrm>
            <a:off x="3962400" y="4838700"/>
            <a:ext cx="1603828" cy="381000"/>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ln>
            <a:solidFill>
              <a:srgbClr val="C00000"/>
            </a:solidFill>
          </a:ln>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Microsoft</a:t>
            </a:r>
            <a:endParaRPr lang="en-US" sz="1800" b="1" dirty="0">
              <a:solidFill>
                <a:schemeClr val="tx1"/>
              </a:solidFill>
              <a:latin typeface="+mj-lt"/>
            </a:endParaRPr>
          </a:p>
        </p:txBody>
      </p:sp>
      <p:sp>
        <p:nvSpPr>
          <p:cNvPr id="9" name="Rectangle 8"/>
          <p:cNvSpPr/>
          <p:nvPr/>
        </p:nvSpPr>
        <p:spPr>
          <a:xfrm>
            <a:off x="2286000" y="4495800"/>
            <a:ext cx="1957527" cy="400110"/>
          </a:xfrm>
          <a:prstGeom prst="rect">
            <a:avLst/>
          </a:prstGeom>
        </p:spPr>
        <p:txBody>
          <a:bodyPr wrap="square">
            <a:spAutoFit/>
          </a:bodyPr>
          <a:lstStyle/>
          <a:p>
            <a:r>
              <a:rPr lang="en-US" sz="2000" b="1"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rPr>
              <a:t>Infrastructure</a:t>
            </a:r>
            <a:endParaRPr lang="en-US" sz="2000" b="1"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atin typeface="+mj-lt"/>
            </a:endParaRPr>
          </a:p>
        </p:txBody>
      </p:sp>
      <p:sp>
        <p:nvSpPr>
          <p:cNvPr id="29" name="Rounded Rectangle 28"/>
          <p:cNvSpPr/>
          <p:nvPr/>
        </p:nvSpPr>
        <p:spPr>
          <a:xfrm>
            <a:off x="6092372" y="4419600"/>
            <a:ext cx="1603828" cy="381000"/>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ln>
            <a:solidFill>
              <a:srgbClr val="C00000"/>
            </a:solidFill>
          </a:ln>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App. Hoster</a:t>
            </a:r>
          </a:p>
        </p:txBody>
      </p:sp>
      <p:sp>
        <p:nvSpPr>
          <p:cNvPr id="30" name="Rounded Rectangle 29"/>
          <p:cNvSpPr/>
          <p:nvPr/>
        </p:nvSpPr>
        <p:spPr>
          <a:xfrm>
            <a:off x="6172200" y="3276600"/>
            <a:ext cx="1603828" cy="609600"/>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ln>
            <a:solidFill>
              <a:srgbClr val="C00000"/>
            </a:solidFill>
          </a:ln>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Managed Hoster</a:t>
            </a:r>
            <a:endParaRPr lang="en-US" sz="1800" b="1" dirty="0">
              <a:solidFill>
                <a:schemeClr val="tx1"/>
              </a:solidFill>
              <a:latin typeface="+mj-lt"/>
            </a:endParaRPr>
          </a:p>
        </p:txBody>
      </p:sp>
      <p:sp>
        <p:nvSpPr>
          <p:cNvPr id="31" name="Rounded Rectangle 30"/>
          <p:cNvSpPr/>
          <p:nvPr/>
        </p:nvSpPr>
        <p:spPr>
          <a:xfrm>
            <a:off x="4800600" y="5160334"/>
            <a:ext cx="1603828" cy="609600"/>
          </a:xfrm>
          <a:prstGeom prst="roundRect">
            <a:avLst/>
          </a:prstGeom>
          <a:gradFill>
            <a:gsLst>
              <a:gs pos="0">
                <a:schemeClr val="accent1">
                  <a:tint val="100000"/>
                  <a:shade val="100000"/>
                  <a:satMod val="130000"/>
                  <a:alpha val="37000"/>
                </a:schemeClr>
              </a:gs>
              <a:gs pos="100000">
                <a:schemeClr val="accent1">
                  <a:tint val="50000"/>
                  <a:shade val="100000"/>
                  <a:satMod val="350000"/>
                  <a:alpha val="48000"/>
                </a:schemeClr>
              </a:gs>
            </a:gsLst>
          </a:gradFill>
          <a:ln>
            <a:solidFill>
              <a:srgbClr val="C00000"/>
            </a:solidFill>
          </a:ln>
          <a:effectLst>
            <a:glow rad="139700">
              <a:schemeClr val="accent1">
                <a:satMod val="175000"/>
                <a:alpha val="40000"/>
              </a:schemeClr>
            </a:glow>
            <a:innerShdw blurRad="63500" dist="50800" dir="18900000">
              <a:prstClr val="black">
                <a:alpha val="50000"/>
              </a:prstClr>
            </a:innerShdw>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smtClean="0">
                <a:solidFill>
                  <a:schemeClr val="tx1"/>
                </a:solidFill>
                <a:latin typeface="+mj-lt"/>
              </a:rPr>
              <a:t>Mass Mkt Hoster</a:t>
            </a:r>
            <a:endParaRPr lang="en-US" sz="1800" b="1"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12" y="274638"/>
            <a:ext cx="8763000" cy="41116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Channel evolution</a:t>
            </a:r>
          </a:p>
        </p:txBody>
      </p:sp>
      <p:graphicFrame>
        <p:nvGraphicFramePr>
          <p:cNvPr id="9" name="Content Placeholder 8"/>
          <p:cNvGraphicFramePr>
            <a:graphicFrameLocks noGrp="1"/>
          </p:cNvGraphicFramePr>
          <p:nvPr>
            <p:ph idx="1"/>
          </p:nvPr>
        </p:nvGraphicFramePr>
        <p:xfrm>
          <a:off x="-457200" y="304800"/>
          <a:ext cx="8915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Right Arrow 4"/>
          <p:cNvSpPr/>
          <p:nvPr/>
        </p:nvSpPr>
        <p:spPr>
          <a:xfrm>
            <a:off x="457200" y="772232"/>
            <a:ext cx="7772400" cy="381000"/>
          </a:xfrm>
          <a:prstGeom prst="leftRightArrow">
            <a:avLst/>
          </a:prstGeom>
          <a:scene3d>
            <a:camera prst="orthographicFront">
              <a:rot lat="20400000" lon="955947" rev="2145685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182880" rtlCol="0" anchor="ctr" anchorCtr="0"/>
          <a:lstStyle/>
          <a:p>
            <a:pPr algn="ctr"/>
            <a:r>
              <a:rPr lang="en-US" sz="1600" b="1" dirty="0" smtClean="0">
                <a:solidFill>
                  <a:schemeClr val="accent1">
                    <a:lumMod val="25000"/>
                  </a:schemeClr>
                </a:solidFill>
              </a:rPr>
              <a:t>Low ----------------------------------------------------------------- High </a:t>
            </a:r>
          </a:p>
          <a:p>
            <a:pPr algn="ctr"/>
            <a:r>
              <a:rPr lang="en-US" sz="1600" b="1" dirty="0" smtClean="0">
                <a:solidFill>
                  <a:schemeClr val="bg1"/>
                </a:solidFill>
              </a:rPr>
              <a:t>Complexity</a:t>
            </a:r>
            <a:endParaRPr lang="en-US" sz="1600" b="1" dirty="0">
              <a:solidFill>
                <a:schemeClr val="bg1"/>
              </a:solidFill>
            </a:endParaRPr>
          </a:p>
        </p:txBody>
      </p:sp>
      <p:grpSp>
        <p:nvGrpSpPr>
          <p:cNvPr id="3" name="Diagram group"/>
          <p:cNvGrpSpPr/>
          <p:nvPr/>
        </p:nvGrpSpPr>
        <p:grpSpPr>
          <a:xfrm>
            <a:off x="-283182" y="5418158"/>
            <a:ext cx="8297840" cy="821137"/>
            <a:chOff x="40483" y="3391470"/>
            <a:chExt cx="5194261" cy="1841091"/>
          </a:xfr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50000" t="50000" r="50000" b="50000"/>
            </a:path>
            <a:tileRect/>
          </a:gradFill>
          <a:scene3d>
            <a:camera prst="perspectiveLeft" zoom="91000">
              <a:rot lat="600000" lon="1200000" rev="0"/>
            </a:camera>
            <a:lightRig rig="threePt" dir="t">
              <a:rot lat="0" lon="0" rev="20640000"/>
            </a:lightRig>
          </a:scene3d>
        </p:grpSpPr>
        <p:grpSp>
          <p:nvGrpSpPr>
            <p:cNvPr id="4" name="Group 7"/>
            <p:cNvGrpSpPr/>
            <p:nvPr/>
          </p:nvGrpSpPr>
          <p:grpSpPr>
            <a:xfrm>
              <a:off x="40483" y="3391470"/>
              <a:ext cx="5194261" cy="1841091"/>
              <a:chOff x="40483" y="3391470"/>
              <a:chExt cx="5194261" cy="1841091"/>
            </a:xfrm>
            <a:grpFill/>
          </p:grpSpPr>
          <p:sp>
            <p:nvSpPr>
              <p:cNvPr id="10" name="Rounded Rectangle 9"/>
              <p:cNvSpPr/>
              <p:nvPr/>
            </p:nvSpPr>
            <p:spPr>
              <a:xfrm>
                <a:off x="40483" y="3391470"/>
                <a:ext cx="5194261" cy="1841091"/>
              </a:xfrm>
              <a:prstGeom prst="roundRect">
                <a:avLst>
                  <a:gd name="adj" fmla="val 10500"/>
                </a:avLst>
              </a:prstGeom>
              <a:grpFill/>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4681519"/>
                  <a:satOff val="-5839"/>
                  <a:lumOff val="1373"/>
                  <a:alphaOff val="0"/>
                </a:schemeClr>
              </a:fillRef>
              <a:effectRef idx="1">
                <a:schemeClr val="accent2">
                  <a:hueOff val="4681519"/>
                  <a:satOff val="-5839"/>
                  <a:lumOff val="1373"/>
                  <a:alphaOff val="0"/>
                </a:schemeClr>
              </a:effectRef>
              <a:fontRef idx="minor">
                <a:schemeClr val="dk1"/>
              </a:fontRef>
            </p:style>
          </p:sp>
          <p:sp>
            <p:nvSpPr>
              <p:cNvPr id="11" name="Rounded Rectangle 4"/>
              <p:cNvSpPr/>
              <p:nvPr/>
            </p:nvSpPr>
            <p:spPr>
              <a:xfrm>
                <a:off x="97103" y="3448090"/>
                <a:ext cx="5081021" cy="1727851"/>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37160" tIns="182880" rIns="137160" bIns="1221503" numCol="1" spcCol="1270" anchor="t" anchorCtr="0">
                <a:noAutofit/>
              </a:bodyPr>
              <a:lstStyle/>
              <a:p>
                <a:pPr lvl="0" algn="ctr" defTabSz="1600200">
                  <a:lnSpc>
                    <a:spcPct val="90000"/>
                  </a:lnSpc>
                  <a:spcBef>
                    <a:spcPct val="0"/>
                  </a:spcBef>
                  <a:spcAft>
                    <a:spcPct val="35000"/>
                  </a:spcAft>
                </a:pPr>
                <a:r>
                  <a:rPr lang="en-US" sz="3600" kern="1200" dirty="0" smtClean="0">
                    <a:solidFill>
                      <a:schemeClr val="bg1"/>
                    </a:solidFill>
                    <a:effectLst>
                      <a:outerShdw blurRad="38100" dist="38100" dir="2700000" algn="tl">
                        <a:srgbClr val="000000">
                          <a:alpha val="43137"/>
                        </a:srgbClr>
                      </a:outerShdw>
                    </a:effectLst>
                  </a:rPr>
                  <a:t>End-Customer</a:t>
                </a:r>
                <a:endParaRPr lang="en-US" sz="3600" kern="1200" dirty="0">
                  <a:solidFill>
                    <a:schemeClr val="bg1"/>
                  </a:solidFill>
                  <a:effectLst>
                    <a:outerShdw blurRad="38100" dist="38100" dir="2700000" algn="tl">
                      <a:srgbClr val="000000">
                        <a:alpha val="43137"/>
                      </a:srgbClr>
                    </a:outerShdw>
                  </a:effectLst>
                </a:endParaRPr>
              </a:p>
            </p:txBody>
          </p:sp>
        </p:grpSp>
      </p:grpSp>
      <p:sp>
        <p:nvSpPr>
          <p:cNvPr id="12" name="Striped Right Arrow 11"/>
          <p:cNvSpPr/>
          <p:nvPr/>
        </p:nvSpPr>
        <p:spPr bwMode="auto">
          <a:xfrm rot="19422207">
            <a:off x="3576487" y="3197153"/>
            <a:ext cx="1118887" cy="863755"/>
          </a:xfrm>
          <a:prstGeom prst="stripedRightArrow">
            <a:avLst/>
          </a:prstGeom>
          <a:solidFill>
            <a:schemeClr val="accent2">
              <a:lumMod val="40000"/>
              <a:lumOff val="60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1" charset="0"/>
              <a:ea typeface="MS PGothic" pitchFamily="34" charset="-128"/>
              <a:cs typeface="MS PGothic" pitchFamily="34"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4419600" y="1066800"/>
            <a:ext cx="4495800" cy="2590800"/>
          </a:xfrm>
          <a:prstGeom prst="roundRect">
            <a:avLst>
              <a:gd name="adj" fmla="val 8876"/>
            </a:avLst>
          </a:prstGeom>
          <a:solidFill>
            <a:schemeClr val="accent5">
              <a:lumMod val="50000"/>
            </a:schemeClr>
          </a:solidFill>
          <a:ln>
            <a:noFill/>
          </a:ln>
          <a:effectLst>
            <a:outerShdw blurRad="50800" dist="38100" dir="2700000" algn="tl" rotWithShape="0">
              <a:prstClr val="black">
                <a:alpha val="40000"/>
              </a:prstClr>
            </a:outerShdw>
            <a:softEdge rad="635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dirty="0">
              <a:solidFill>
                <a:schemeClr val="tx2"/>
              </a:solidFill>
            </a:endParaRPr>
          </a:p>
        </p:txBody>
      </p:sp>
      <p:sp>
        <p:nvSpPr>
          <p:cNvPr id="22" name="Oval 21"/>
          <p:cNvSpPr/>
          <p:nvPr/>
        </p:nvSpPr>
        <p:spPr>
          <a:xfrm>
            <a:off x="4800865" y="2057136"/>
            <a:ext cx="574146" cy="24077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dirty="0"/>
          </a:p>
        </p:txBody>
      </p:sp>
      <p:sp>
        <p:nvSpPr>
          <p:cNvPr id="16393" name="Rectangle 14"/>
          <p:cNvSpPr>
            <a:spLocks noChangeArrowheads="1"/>
          </p:cNvSpPr>
          <p:nvPr/>
        </p:nvSpPr>
        <p:spPr bwMode="auto">
          <a:xfrm>
            <a:off x="228865" y="1371600"/>
            <a:ext cx="4191000" cy="2462208"/>
          </a:xfrm>
          <a:prstGeom prst="rect">
            <a:avLst/>
          </a:prstGeom>
          <a:noFill/>
          <a:ln w="9525">
            <a:noFill/>
            <a:miter lim="800000"/>
            <a:headEnd/>
            <a:tailEnd/>
          </a:ln>
        </p:spPr>
        <p:txBody>
          <a:bodyPr lIns="91436" tIns="45718" rIns="91436" bIns="45718">
            <a:spAutoFit/>
          </a:bodyPr>
          <a:lstStyle/>
          <a:p>
            <a:r>
              <a:rPr lang="en-US" sz="1400" dirty="0">
                <a:solidFill>
                  <a:schemeClr val="bg1"/>
                </a:solidFill>
              </a:rPr>
              <a:t>Like consumers, smaller companies prefer to acquire services from a service provider such as a cable operator, </a:t>
            </a:r>
            <a:r>
              <a:rPr lang="en-US" sz="1400" dirty="0" smtClean="0">
                <a:solidFill>
                  <a:schemeClr val="bg1"/>
                </a:solidFill>
              </a:rPr>
              <a:t>wire-line </a:t>
            </a:r>
            <a:r>
              <a:rPr lang="en-US" sz="1400" dirty="0">
                <a:solidFill>
                  <a:schemeClr val="bg1"/>
                </a:solidFill>
              </a:rPr>
              <a:t>phone company, or mobile phone company</a:t>
            </a:r>
            <a:r>
              <a:rPr lang="en-US" sz="1400" dirty="0" smtClean="0">
                <a:solidFill>
                  <a:schemeClr val="bg1"/>
                </a:solidFill>
              </a:rPr>
              <a:t>. As </a:t>
            </a:r>
            <a:r>
              <a:rPr lang="en-US" sz="1400" dirty="0">
                <a:solidFill>
                  <a:schemeClr val="bg1"/>
                </a:solidFill>
              </a:rPr>
              <a:t>a company grows in size, so does its preference for acquiring services direct from a manufacturer, or directly from an ISV or VAR.</a:t>
            </a:r>
          </a:p>
          <a:p>
            <a:endParaRPr lang="en-US" sz="1400" dirty="0">
              <a:solidFill>
                <a:schemeClr val="bg1"/>
              </a:solidFill>
            </a:endParaRPr>
          </a:p>
          <a:p>
            <a:r>
              <a:rPr lang="en-US" sz="1400" dirty="0">
                <a:solidFill>
                  <a:schemeClr val="bg1"/>
                </a:solidFill>
              </a:rPr>
              <a:t>Microsoft is considered relatively strong in the larger market segments as a content provider.</a:t>
            </a:r>
          </a:p>
          <a:p>
            <a:endParaRPr lang="en-US" sz="1400" dirty="0">
              <a:solidFill>
                <a:schemeClr val="bg1"/>
              </a:solidFill>
            </a:endParaRPr>
          </a:p>
        </p:txBody>
      </p:sp>
      <p:sp>
        <p:nvSpPr>
          <p:cNvPr id="12" name="TextBox 11"/>
          <p:cNvSpPr txBox="1"/>
          <p:nvPr/>
        </p:nvSpPr>
        <p:spPr>
          <a:xfrm>
            <a:off x="4697678" y="3641990"/>
            <a:ext cx="4217458" cy="507827"/>
          </a:xfrm>
          <a:prstGeom prst="rect">
            <a:avLst/>
          </a:prstGeom>
          <a:noFill/>
        </p:spPr>
        <p:txBody>
          <a:bodyPr lIns="91436" tIns="45718" rIns="91436" bIns="45718">
            <a:spAutoFit/>
          </a:bodyPr>
          <a:lstStyle/>
          <a:p>
            <a:pPr>
              <a:defRPr/>
            </a:pPr>
            <a:r>
              <a:rPr lang="en-US" sz="900" dirty="0">
                <a:solidFill>
                  <a:schemeClr val="bg1"/>
                </a:solidFill>
                <a:latin typeface="Segoe Semibold" pitchFamily="34" charset="0"/>
              </a:rPr>
              <a:t>** Sample sizes shown include the total small business population, however the percentages are based only on respondents who had an </a:t>
            </a:r>
            <a:r>
              <a:rPr lang="en-US" sz="900" dirty="0" smtClean="0">
                <a:solidFill>
                  <a:schemeClr val="bg1"/>
                </a:solidFill>
                <a:latin typeface="Segoe Semibold" pitchFamily="34" charset="0"/>
              </a:rPr>
              <a:t>overall preference</a:t>
            </a:r>
            <a:r>
              <a:rPr lang="en-US" sz="900" dirty="0">
                <a:solidFill>
                  <a:schemeClr val="bg1"/>
                </a:solidFill>
                <a:latin typeface="Segoe Semibold" pitchFamily="34" charset="0"/>
              </a:rPr>
              <a:t>.</a:t>
            </a:r>
          </a:p>
        </p:txBody>
      </p:sp>
      <p:graphicFrame>
        <p:nvGraphicFramePr>
          <p:cNvPr id="16395" name="Object 2"/>
          <p:cNvGraphicFramePr>
            <a:graphicFrameLocks noChangeAspect="1"/>
          </p:cNvGraphicFramePr>
          <p:nvPr/>
        </p:nvGraphicFramePr>
        <p:xfrm>
          <a:off x="4449762" y="1143000"/>
          <a:ext cx="4389438" cy="2397125"/>
        </p:xfrm>
        <a:graphic>
          <a:graphicData uri="http://schemas.openxmlformats.org/presentationml/2006/ole">
            <p:oleObj spid="_x0000_s93186" r:id="rId5" imgW="5267401" imgH="2877561" progId="Excel.Sheet.8">
              <p:embed/>
            </p:oleObj>
          </a:graphicData>
        </a:graphic>
      </p:graphicFrame>
      <p:pic>
        <p:nvPicPr>
          <p:cNvPr id="16396" name="Picture 1"/>
          <p:cNvPicPr>
            <a:picLocks noChangeArrowheads="1"/>
          </p:cNvPicPr>
          <p:nvPr/>
        </p:nvPicPr>
        <p:blipFill>
          <a:blip r:embed="rId6" cstate="email"/>
          <a:srcRect/>
          <a:stretch>
            <a:fillRect/>
          </a:stretch>
        </p:blipFill>
        <p:spPr bwMode="auto">
          <a:xfrm>
            <a:off x="132292" y="4169834"/>
            <a:ext cx="8916458" cy="2129896"/>
          </a:xfrm>
          <a:prstGeom prst="rect">
            <a:avLst/>
          </a:prstGeom>
          <a:solidFill>
            <a:schemeClr val="bg1"/>
          </a:solidFill>
          <a:ln w="9525">
            <a:noFill/>
            <a:miter lim="800000"/>
            <a:headEnd/>
            <a:tailEnd/>
          </a:ln>
        </p:spPr>
      </p:pic>
      <p:sp>
        <p:nvSpPr>
          <p:cNvPr id="16" name="TextBox 15"/>
          <p:cNvSpPr txBox="1"/>
          <p:nvPr/>
        </p:nvSpPr>
        <p:spPr>
          <a:xfrm>
            <a:off x="1878542" y="4112949"/>
            <a:ext cx="452041" cy="215440"/>
          </a:xfrm>
          <a:prstGeom prst="rect">
            <a:avLst/>
          </a:prstGeom>
          <a:solidFill>
            <a:schemeClr val="bg1">
              <a:lumMod val="85000"/>
            </a:schemeClr>
          </a:solidFill>
        </p:spPr>
        <p:txBody>
          <a:bodyPr wrap="none" lIns="76197" tIns="38098" rIns="76197" bIns="38098">
            <a:spAutoFit/>
          </a:bodyPr>
          <a:lstStyle/>
          <a:p>
            <a:pPr>
              <a:defRPr/>
            </a:pPr>
            <a:r>
              <a:rPr lang="en-US" sz="900" dirty="0" smtClean="0">
                <a:latin typeface="Segoe" pitchFamily="34" charset="0"/>
              </a:rPr>
              <a:t> 0-10 </a:t>
            </a:r>
            <a:endParaRPr lang="en-US" sz="900" dirty="0">
              <a:latin typeface="Segoe" pitchFamily="34" charset="0"/>
            </a:endParaRPr>
          </a:p>
        </p:txBody>
      </p:sp>
      <p:sp>
        <p:nvSpPr>
          <p:cNvPr id="17" name="Title 16"/>
          <p:cNvSpPr>
            <a:spLocks noGrp="1"/>
          </p:cNvSpPr>
          <p:nvPr>
            <p:ph type="title"/>
          </p:nvPr>
        </p:nvSpPr>
        <p:spPr>
          <a:xfrm>
            <a:off x="304800" y="152400"/>
            <a:ext cx="7772400" cy="1143000"/>
          </a:xfrm>
        </p:spPr>
        <p:txBody>
          <a:bodyPr/>
          <a:lstStyle/>
          <a:p>
            <a:r>
              <a:rPr lang="en-US" sz="2400" b="1" dirty="0" smtClean="0">
                <a:solidFill>
                  <a:schemeClr val="bg1"/>
                </a:solidFill>
              </a:rPr>
              <a:t>Better Together</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71905" y="1249031"/>
            <a:ext cx="4518837" cy="2464695"/>
          </a:xfrm>
          <a:prstGeom prst="roundRect">
            <a:avLst/>
          </a:prstGeom>
          <a:gradFill flip="none" rotWithShape="1">
            <a:gsLst>
              <a:gs pos="0">
                <a:schemeClr val="bg2"/>
              </a:gs>
              <a:gs pos="26000">
                <a:schemeClr val="bg2">
                  <a:lumMod val="20000"/>
                  <a:lumOff val="80000"/>
                  <a:alpha val="85000"/>
                </a:schemeClr>
              </a:gs>
              <a:gs pos="100000">
                <a:schemeClr val="bg2"/>
              </a:gs>
            </a:gsLst>
            <a:lin ang="0" scaled="1"/>
            <a:tileRect/>
          </a:gradFill>
          <a:ln>
            <a:noFill/>
            <a:headEnd type="none" w="med" len="med"/>
            <a:tailEnd type="none" w="med" len="med"/>
          </a:ln>
          <a:effectLst>
            <a:outerShdw blurRad="215900" dist="76200" dir="5400000" rotWithShape="0">
              <a:srgbClr val="000000">
                <a:alpha val="45000"/>
              </a:srgbClr>
            </a:outerShdw>
          </a:effectLst>
          <a:scene3d>
            <a:camera prst="orthographicFront">
              <a:rot lat="0" lon="0" rev="0"/>
            </a:camera>
            <a:lightRig rig="harsh" dir="t"/>
          </a:scene3d>
          <a:sp3d extrusionH="76200" prstMaterial="plastic">
            <a:bevelT w="57150" h="203200" prst="softRound"/>
            <a:extrusionClr>
              <a:schemeClr val="bg1"/>
            </a:extrusionClr>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t" anchorCtr="0" compatLnSpc="1">
            <a:prstTxWarp prst="textNoShape">
              <a:avLst/>
            </a:prstTxWarp>
          </a:bodyPr>
          <a:lstStyle/>
          <a:p>
            <a:pPr indent="-169863" defTabSz="685666" fontAlgn="base">
              <a:lnSpc>
                <a:spcPct val="90000"/>
              </a:lnSpc>
              <a:spcBef>
                <a:spcPct val="0"/>
              </a:spcBef>
              <a:spcAft>
                <a:spcPct val="0"/>
              </a:spcAft>
              <a:defRPr/>
            </a:pPr>
            <a:r>
              <a:rPr lang="en-US" altLang="zh-CN" sz="2800" dirty="0" smtClean="0">
                <a:solidFill>
                  <a:schemeClr val="bg1"/>
                </a:solidFill>
                <a:effectLst>
                  <a:outerShdw blurRad="38100" dist="38100" dir="2700000" algn="tl">
                    <a:srgbClr val="000000">
                      <a:alpha val="43137"/>
                    </a:srgbClr>
                  </a:outerShdw>
                </a:effectLst>
                <a:latin typeface="Segoe" pitchFamily="34" charset="0"/>
              </a:rPr>
              <a:t>BPO Dedicated</a:t>
            </a:r>
          </a:p>
        </p:txBody>
      </p:sp>
      <p:grpSp>
        <p:nvGrpSpPr>
          <p:cNvPr id="3" name="Group 27"/>
          <p:cNvGrpSpPr/>
          <p:nvPr/>
        </p:nvGrpSpPr>
        <p:grpSpPr>
          <a:xfrm>
            <a:off x="544204" y="2360127"/>
            <a:ext cx="4303370" cy="3515638"/>
            <a:chOff x="432814" y="2438467"/>
            <a:chExt cx="4303370" cy="3515638"/>
          </a:xfrm>
        </p:grpSpPr>
        <p:sp>
          <p:nvSpPr>
            <p:cNvPr id="32" name="Rounded Rectangle 31"/>
            <p:cNvSpPr/>
            <p:nvPr/>
          </p:nvSpPr>
          <p:spPr>
            <a:xfrm>
              <a:off x="432814" y="2438467"/>
              <a:ext cx="4303370" cy="3515638"/>
            </a:xfrm>
            <a:prstGeom prst="roundRect">
              <a:avLst/>
            </a:prstGeom>
            <a:gradFill>
              <a:gsLst>
                <a:gs pos="0">
                  <a:schemeClr val="accent1">
                    <a:alpha val="7000"/>
                  </a:schemeClr>
                </a:gs>
                <a:gs pos="26000">
                  <a:schemeClr val="accent1">
                    <a:lumMod val="20000"/>
                    <a:lumOff val="80000"/>
                    <a:alpha val="85000"/>
                  </a:schemeClr>
                </a:gs>
                <a:gs pos="100000">
                  <a:schemeClr val="accent1"/>
                </a:gs>
              </a:gsLst>
              <a:lin ang="15000000" scaled="0"/>
            </a:gradFill>
            <a:ln>
              <a:noFill/>
              <a:headEnd type="none" w="med" len="med"/>
              <a:tailEnd type="none" w="med" len="med"/>
            </a:ln>
            <a:effectLst>
              <a:outerShdw blurRad="215900" dist="76200" dir="5400000" rotWithShape="0">
                <a:srgbClr val="000000">
                  <a:alpha val="45000"/>
                </a:srgbClr>
              </a:outerShdw>
            </a:effectLst>
            <a:scene3d>
              <a:camera prst="orthographicFront">
                <a:rot lat="0" lon="0" rev="0"/>
              </a:camera>
              <a:lightRig rig="harsh" dir="t"/>
            </a:scene3d>
            <a:sp3d extrusionH="76200" prstMaterial="plastic">
              <a:bevelT w="57150" h="203200" prst="softRound"/>
              <a:extrusionClr>
                <a:schemeClr val="bg1"/>
              </a:extrusionClr>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indent="-169863" defTabSz="685666" fontAlgn="base">
                <a:lnSpc>
                  <a:spcPct val="90000"/>
                </a:lnSpc>
                <a:spcBef>
                  <a:spcPct val="0"/>
                </a:spcBef>
                <a:spcAft>
                  <a:spcPct val="0"/>
                </a:spcAft>
                <a:defRPr/>
              </a:pPr>
              <a:r>
                <a:rPr lang="en-US" altLang="zh-CN" sz="2800" dirty="0" smtClean="0">
                  <a:solidFill>
                    <a:schemeClr val="bg1"/>
                  </a:solidFill>
                  <a:effectLst>
                    <a:outerShdw blurRad="38100" dist="38100" dir="2700000" algn="tl">
                      <a:srgbClr val="000000">
                        <a:alpha val="43137"/>
                      </a:srgbClr>
                    </a:outerShdw>
                  </a:effectLst>
                  <a:latin typeface="Segoe" pitchFamily="34" charset="0"/>
                </a:rPr>
                <a:t>BPO </a:t>
              </a:r>
              <a:r>
                <a:rPr lang="en-US" altLang="zh-CN" sz="2800" u="sng" dirty="0" smtClean="0">
                  <a:solidFill>
                    <a:schemeClr val="bg1"/>
                  </a:solidFill>
                  <a:effectLst>
                    <a:outerShdw blurRad="38100" dist="38100" dir="2700000" algn="tl">
                      <a:srgbClr val="000000">
                        <a:alpha val="43137"/>
                      </a:srgbClr>
                    </a:outerShdw>
                  </a:effectLst>
                  <a:latin typeface="Segoe" pitchFamily="34" charset="0"/>
                </a:rPr>
                <a:t>Standard</a:t>
              </a:r>
            </a:p>
          </p:txBody>
        </p:sp>
        <p:sp>
          <p:nvSpPr>
            <p:cNvPr id="33" name="TextBox 32"/>
            <p:cNvSpPr txBox="1"/>
            <p:nvPr/>
          </p:nvSpPr>
          <p:spPr>
            <a:xfrm>
              <a:off x="597238" y="4344862"/>
              <a:ext cx="2831762" cy="1298817"/>
            </a:xfrm>
            <a:prstGeom prst="rect">
              <a:avLst/>
            </a:prstGeom>
            <a:noFill/>
          </p:spPr>
          <p:txBody>
            <a:bodyPr wrap="square" rtlCol="0">
              <a:spAutoFit/>
            </a:bodyPr>
            <a:lstStyle/>
            <a:p>
              <a:pPr marL="225425" indent="-225425" defTabSz="912813" eaLnBrk="0" fontAlgn="base" hangingPunct="0">
                <a:lnSpc>
                  <a:spcPct val="90000"/>
                </a:lnSpc>
                <a:spcBef>
                  <a:spcPct val="20000"/>
                </a:spcBef>
                <a:spcAft>
                  <a:spcPct val="0"/>
                </a:spcAft>
                <a:buBlip>
                  <a:blip r:embed="rId3"/>
                </a:buBlip>
              </a:pPr>
              <a:r>
                <a:rPr lang="en-US" sz="1600" b="1" dirty="0" smtClean="0">
                  <a:solidFill>
                    <a:schemeClr val="bg1"/>
                  </a:solidFill>
                  <a:effectLst>
                    <a:outerShdw blurRad="114300" dist="38100" dir="2700000" algn="tl">
                      <a:srgbClr val="000000">
                        <a:alpha val="43137"/>
                      </a:srgbClr>
                    </a:outerShdw>
                  </a:effectLst>
                </a:rPr>
                <a:t>Streamlined Communications </a:t>
              </a:r>
              <a:br>
                <a:rPr lang="en-US" sz="1600" b="1" dirty="0" smtClean="0">
                  <a:solidFill>
                    <a:schemeClr val="bg1"/>
                  </a:solidFill>
                  <a:effectLst>
                    <a:outerShdw blurRad="114300" dist="38100" dir="2700000" algn="tl">
                      <a:srgbClr val="000000">
                        <a:alpha val="43137"/>
                      </a:srgbClr>
                    </a:outerShdw>
                  </a:effectLst>
                </a:rPr>
              </a:br>
              <a:r>
                <a:rPr lang="en-US" sz="1600" b="1" dirty="0" smtClean="0">
                  <a:solidFill>
                    <a:schemeClr val="bg1"/>
                  </a:solidFill>
                  <a:effectLst>
                    <a:outerShdw blurRad="114300" dist="38100" dir="2700000" algn="tl">
                      <a:srgbClr val="000000">
                        <a:alpha val="43137"/>
                      </a:srgbClr>
                    </a:outerShdw>
                  </a:effectLst>
                </a:rPr>
                <a:t>and Collaboration</a:t>
              </a:r>
            </a:p>
            <a:p>
              <a:pPr marL="225425" indent="-225425" defTabSz="912813" eaLnBrk="0" fontAlgn="base" hangingPunct="0">
                <a:lnSpc>
                  <a:spcPct val="90000"/>
                </a:lnSpc>
                <a:spcBef>
                  <a:spcPct val="20000"/>
                </a:spcBef>
                <a:spcAft>
                  <a:spcPct val="0"/>
                </a:spcAft>
                <a:buBlip>
                  <a:blip r:embed="rId3"/>
                </a:buBlip>
              </a:pPr>
              <a:r>
                <a:rPr lang="en-US" sz="1600" b="1" dirty="0" smtClean="0">
                  <a:solidFill>
                    <a:schemeClr val="bg1"/>
                  </a:solidFill>
                  <a:effectLst>
                    <a:outerShdw blurRad="114300" dist="38100" dir="2700000" algn="tl">
                      <a:srgbClr val="000000">
                        <a:alpha val="43137"/>
                      </a:srgbClr>
                    </a:outerShdw>
                  </a:effectLst>
                </a:rPr>
                <a:t>Security and Reliability</a:t>
              </a:r>
            </a:p>
            <a:p>
              <a:pPr marL="225425" indent="-225425" defTabSz="912813" eaLnBrk="0" fontAlgn="base" hangingPunct="0">
                <a:lnSpc>
                  <a:spcPct val="90000"/>
                </a:lnSpc>
                <a:spcBef>
                  <a:spcPct val="20000"/>
                </a:spcBef>
                <a:spcAft>
                  <a:spcPct val="0"/>
                </a:spcAft>
                <a:buBlip>
                  <a:blip r:embed="rId3"/>
                </a:buBlip>
              </a:pPr>
              <a:r>
                <a:rPr lang="en-US" sz="1600" b="1" dirty="0" smtClean="0">
                  <a:solidFill>
                    <a:schemeClr val="bg1"/>
                  </a:solidFill>
                  <a:effectLst>
                    <a:outerShdw blurRad="114300" dist="38100" dir="2700000" algn="tl">
                      <a:srgbClr val="000000">
                        <a:alpha val="43137"/>
                      </a:srgbClr>
                    </a:outerShdw>
                  </a:effectLst>
                </a:rPr>
                <a:t>Simplified Management</a:t>
              </a:r>
              <a:endParaRPr lang="en-US" sz="1600" b="1" dirty="0">
                <a:solidFill>
                  <a:schemeClr val="bg1"/>
                </a:solidFill>
                <a:effectLst>
                  <a:outerShdw blurRad="114300" dist="38100" dir="2700000" algn="tl">
                    <a:srgbClr val="000000">
                      <a:alpha val="43137"/>
                    </a:srgbClr>
                  </a:outerShdw>
                </a:effectLst>
              </a:endParaRPr>
            </a:p>
          </p:txBody>
        </p:sp>
      </p:grpSp>
      <p:sp>
        <p:nvSpPr>
          <p:cNvPr id="31" name="Rounded Rectangle 30"/>
          <p:cNvSpPr/>
          <p:nvPr/>
        </p:nvSpPr>
        <p:spPr>
          <a:xfrm>
            <a:off x="3232363" y="2485566"/>
            <a:ext cx="5181913" cy="3665664"/>
          </a:xfrm>
          <a:prstGeom prst="roundRect">
            <a:avLst/>
          </a:prstGeom>
          <a:gradFill>
            <a:gsLst>
              <a:gs pos="0">
                <a:schemeClr val="accent3"/>
              </a:gs>
              <a:gs pos="26000">
                <a:schemeClr val="accent3"/>
              </a:gs>
              <a:gs pos="100000">
                <a:schemeClr val="accent1">
                  <a:alpha val="32000"/>
                </a:schemeClr>
              </a:gs>
            </a:gsLst>
            <a:lin ang="15000000" scaled="0"/>
          </a:gradFill>
          <a:ln>
            <a:noFill/>
            <a:headEnd type="none" w="med" len="med"/>
            <a:tailEnd type="none" w="med" len="med"/>
          </a:ln>
          <a:effectLst>
            <a:glow rad="139700">
              <a:schemeClr val="accent1">
                <a:satMod val="175000"/>
                <a:alpha val="40000"/>
              </a:schemeClr>
            </a:glow>
            <a:outerShdw blurRad="215900" dist="76200" dir="5400000" rotWithShape="0">
              <a:srgbClr val="000000">
                <a:alpha val="45000"/>
              </a:srgbClr>
            </a:outerShdw>
          </a:effectLst>
          <a:scene3d>
            <a:camera prst="orthographicFront">
              <a:rot lat="0" lon="0" rev="0"/>
            </a:camera>
            <a:lightRig rig="harsh" dir="t"/>
          </a:scene3d>
          <a:sp3d extrusionH="76200" prstMaterial="plastic">
            <a:bevelT w="57150" h="203200" prst="softRound"/>
            <a:extrusionClr>
              <a:schemeClr val="bg1"/>
            </a:extrusionClr>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0" tIns="0" rIns="0" bIns="34293" numCol="1" rtlCol="0" anchor="t" anchorCtr="0" compatLnSpc="1">
            <a:prstTxWarp prst="textNoShape">
              <a:avLst/>
            </a:prstTxWarp>
          </a:bodyPr>
          <a:lstStyle/>
          <a:p>
            <a:pPr indent="-169863" algn="ctr" defTabSz="685666" fontAlgn="base">
              <a:lnSpc>
                <a:spcPct val="90000"/>
              </a:lnSpc>
              <a:spcBef>
                <a:spcPct val="0"/>
              </a:spcBef>
              <a:spcAft>
                <a:spcPct val="0"/>
              </a:spcAft>
              <a:defRPr/>
            </a:pPr>
            <a:r>
              <a:rPr lang="en-US" altLang="zh-CN" sz="2000" b="1" dirty="0" smtClean="0">
                <a:solidFill>
                  <a:srgbClr val="FFFFFF"/>
                </a:solidFill>
                <a:effectLst>
                  <a:outerShdw blurRad="38100" dist="38100" dir="2700000" algn="tl">
                    <a:srgbClr val="000000">
                      <a:alpha val="43137"/>
                    </a:srgbClr>
                  </a:outerShdw>
                </a:effectLst>
                <a:latin typeface="Segoe" pitchFamily="34" charset="0"/>
              </a:rPr>
              <a:t>Microsoft Communication Services</a:t>
            </a:r>
          </a:p>
          <a:p>
            <a:pPr indent="-169863" algn="ctr" defTabSz="685666" fontAlgn="base">
              <a:lnSpc>
                <a:spcPct val="90000"/>
              </a:lnSpc>
              <a:spcBef>
                <a:spcPct val="0"/>
              </a:spcBef>
              <a:spcAft>
                <a:spcPct val="0"/>
              </a:spcAft>
              <a:defRPr/>
            </a:pPr>
            <a:r>
              <a:rPr lang="en-US" altLang="zh-CN" sz="1800" b="1" dirty="0" smtClean="0">
                <a:solidFill>
                  <a:srgbClr val="FFFFFF"/>
                </a:solidFill>
                <a:effectLst>
                  <a:outerShdw blurRad="38100" dist="38100" dir="2700000" algn="tl">
                    <a:srgbClr val="000000">
                      <a:alpha val="43137"/>
                    </a:srgbClr>
                  </a:outerShdw>
                </a:effectLst>
                <a:latin typeface="Segoe" pitchFamily="34" charset="0"/>
              </a:rPr>
              <a:t>Exchange | SharePoint | CRM</a:t>
            </a:r>
            <a:endParaRPr lang="en-US" altLang="zh-CN" sz="28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162452"/>
            <a:ext cx="8382000" cy="664797"/>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1" dirty="0" smtClean="0"/>
              <a:t>Aligning to Customer Needs</a:t>
            </a:r>
          </a:p>
        </p:txBody>
      </p:sp>
      <p:sp>
        <p:nvSpPr>
          <p:cNvPr id="41" name="TextBox 40"/>
          <p:cNvSpPr txBox="1"/>
          <p:nvPr/>
        </p:nvSpPr>
        <p:spPr>
          <a:xfrm>
            <a:off x="3452814" y="804446"/>
            <a:ext cx="1119217" cy="338554"/>
          </a:xfrm>
          <a:prstGeom prst="rect">
            <a:avLst/>
          </a:prstGeom>
          <a:noFill/>
        </p:spPr>
        <p:txBody>
          <a:bodyPr wrap="none" rtlCol="0">
            <a:spAutoFit/>
          </a:bodyPr>
          <a:lstStyle/>
          <a:p>
            <a:pPr algn="ctr"/>
            <a:r>
              <a:rPr lang="en-US" sz="1600" dirty="0" smtClean="0">
                <a:solidFill>
                  <a:schemeClr val="bg1"/>
                </a:solidFill>
              </a:rPr>
              <a:t>Enterprise</a:t>
            </a:r>
            <a:endParaRPr lang="en-US" sz="2800" dirty="0">
              <a:solidFill>
                <a:schemeClr val="bg1"/>
              </a:solidFill>
            </a:endParaRPr>
          </a:p>
        </p:txBody>
      </p:sp>
      <p:sp>
        <p:nvSpPr>
          <p:cNvPr id="42" name="TextBox 41"/>
          <p:cNvSpPr txBox="1"/>
          <p:nvPr/>
        </p:nvSpPr>
        <p:spPr>
          <a:xfrm>
            <a:off x="4443414" y="6367046"/>
            <a:ext cx="628697" cy="338554"/>
          </a:xfrm>
          <a:prstGeom prst="rect">
            <a:avLst/>
          </a:prstGeom>
          <a:noFill/>
        </p:spPr>
        <p:txBody>
          <a:bodyPr wrap="none" rtlCol="0">
            <a:spAutoFit/>
          </a:bodyPr>
          <a:lstStyle/>
          <a:p>
            <a:pPr algn="ctr"/>
            <a:r>
              <a:rPr lang="en-US" sz="1600" dirty="0" smtClean="0">
                <a:solidFill>
                  <a:schemeClr val="bg1"/>
                </a:solidFill>
              </a:rPr>
              <a:t>SMB</a:t>
            </a:r>
            <a:endParaRPr lang="en-US" sz="1600" dirty="0">
              <a:solidFill>
                <a:schemeClr val="bg1"/>
              </a:solidFill>
            </a:endParaRPr>
          </a:p>
        </p:txBody>
      </p:sp>
      <p:sp>
        <p:nvSpPr>
          <p:cNvPr id="23" name="TextBox 22"/>
          <p:cNvSpPr txBox="1"/>
          <p:nvPr/>
        </p:nvSpPr>
        <p:spPr>
          <a:xfrm rot="16200000">
            <a:off x="-525361" y="3144016"/>
            <a:ext cx="1483098" cy="584775"/>
          </a:xfrm>
          <a:prstGeom prst="rect">
            <a:avLst/>
          </a:prstGeom>
          <a:noFill/>
        </p:spPr>
        <p:txBody>
          <a:bodyPr wrap="none" rtlCol="0">
            <a:spAutoFit/>
          </a:bodyPr>
          <a:lstStyle/>
          <a:p>
            <a:pPr algn="ctr"/>
            <a:r>
              <a:rPr lang="en-US" sz="1600" dirty="0" smtClean="0">
                <a:solidFill>
                  <a:schemeClr val="bg1"/>
                </a:solidFill>
              </a:rPr>
              <a:t>Low </a:t>
            </a:r>
            <a:br>
              <a:rPr lang="en-US" sz="1600" dirty="0" smtClean="0">
                <a:solidFill>
                  <a:schemeClr val="bg1"/>
                </a:solidFill>
              </a:rPr>
            </a:br>
            <a:r>
              <a:rPr lang="en-US" sz="1600" dirty="0" smtClean="0">
                <a:solidFill>
                  <a:schemeClr val="bg1"/>
                </a:solidFill>
              </a:rPr>
              <a:t>Customization</a:t>
            </a:r>
            <a:endParaRPr lang="en-US" sz="1600" dirty="0">
              <a:solidFill>
                <a:schemeClr val="bg1"/>
              </a:solidFill>
            </a:endParaRPr>
          </a:p>
        </p:txBody>
      </p:sp>
      <p:sp>
        <p:nvSpPr>
          <p:cNvPr id="22" name="TextBox 21"/>
          <p:cNvSpPr txBox="1"/>
          <p:nvPr/>
        </p:nvSpPr>
        <p:spPr>
          <a:xfrm rot="5400000">
            <a:off x="8127697" y="2979621"/>
            <a:ext cx="1483098" cy="584775"/>
          </a:xfrm>
          <a:prstGeom prst="rect">
            <a:avLst/>
          </a:prstGeom>
          <a:noFill/>
        </p:spPr>
        <p:txBody>
          <a:bodyPr wrap="none" rtlCol="0">
            <a:spAutoFit/>
          </a:bodyPr>
          <a:lstStyle/>
          <a:p>
            <a:pPr algn="ctr"/>
            <a:r>
              <a:rPr lang="en-US" sz="1600" dirty="0" smtClean="0">
                <a:solidFill>
                  <a:schemeClr val="bg1"/>
                </a:solidFill>
              </a:rPr>
              <a:t>High </a:t>
            </a:r>
            <a:br>
              <a:rPr lang="en-US" sz="1600" dirty="0" smtClean="0">
                <a:solidFill>
                  <a:schemeClr val="bg1"/>
                </a:solidFill>
              </a:rPr>
            </a:br>
            <a:r>
              <a:rPr lang="en-US" sz="1600" dirty="0" smtClean="0">
                <a:solidFill>
                  <a:schemeClr val="bg1"/>
                </a:solidFill>
              </a:rPr>
              <a:t>Customization</a:t>
            </a:r>
            <a:endParaRPr lang="en-US" sz="1600" dirty="0">
              <a:solidFill>
                <a:schemeClr val="bg1"/>
              </a:solidFill>
            </a:endParaRPr>
          </a:p>
        </p:txBody>
      </p:sp>
      <p:grpSp>
        <p:nvGrpSpPr>
          <p:cNvPr id="4" name="Group 24"/>
          <p:cNvGrpSpPr/>
          <p:nvPr/>
        </p:nvGrpSpPr>
        <p:grpSpPr>
          <a:xfrm>
            <a:off x="357047" y="837115"/>
            <a:ext cx="8215952" cy="5538714"/>
            <a:chOff x="409433" y="942751"/>
            <a:chExt cx="8215952" cy="5538714"/>
          </a:xfrm>
        </p:grpSpPr>
        <p:cxnSp>
          <p:nvCxnSpPr>
            <p:cNvPr id="60" name="Straight Connector 59"/>
            <p:cNvCxnSpPr/>
            <p:nvPr/>
          </p:nvCxnSpPr>
          <p:spPr>
            <a:xfrm rot="16200000" flipH="1" flipV="1">
              <a:off x="1661580" y="3700771"/>
              <a:ext cx="5538714" cy="22674"/>
            </a:xfrm>
            <a:prstGeom prst="line">
              <a:avLst/>
            </a:prstGeom>
            <a:ln w="25400">
              <a:gradFill flip="none" rotWithShape="1">
                <a:gsLst>
                  <a:gs pos="0">
                    <a:schemeClr val="accent1">
                      <a:tint val="66000"/>
                      <a:satMod val="160000"/>
                      <a:alpha val="0"/>
                    </a:schemeClr>
                  </a:gs>
                  <a:gs pos="50000">
                    <a:schemeClr val="accent1">
                      <a:tint val="44500"/>
                      <a:satMod val="160000"/>
                      <a:alpha val="32000"/>
                    </a:schemeClr>
                  </a:gs>
                  <a:gs pos="100000">
                    <a:schemeClr val="accent1">
                      <a:tint val="23500"/>
                      <a:satMod val="160000"/>
                    </a:scheme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09433" y="3425588"/>
              <a:ext cx="8215952" cy="13648"/>
            </a:xfrm>
            <a:prstGeom prst="line">
              <a:avLst/>
            </a:prstGeom>
            <a:ln w="25400">
              <a:gradFill flip="none" rotWithShape="1">
                <a:gsLst>
                  <a:gs pos="0">
                    <a:schemeClr val="accent1">
                      <a:tint val="66000"/>
                      <a:satMod val="160000"/>
                      <a:alpha val="0"/>
                    </a:schemeClr>
                  </a:gs>
                  <a:gs pos="50000">
                    <a:schemeClr val="accent1">
                      <a:tint val="44500"/>
                      <a:satMod val="160000"/>
                      <a:alpha val="32000"/>
                    </a:schemeClr>
                  </a:gs>
                  <a:gs pos="100000">
                    <a:schemeClr val="accent1">
                      <a:tint val="23500"/>
                      <a:satMod val="160000"/>
                    </a:schemeClr>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pSp>
      <p:graphicFrame>
        <p:nvGraphicFramePr>
          <p:cNvPr id="26" name="Diagram 25"/>
          <p:cNvGraphicFramePr/>
          <p:nvPr/>
        </p:nvGraphicFramePr>
        <p:xfrm>
          <a:off x="3224214" y="3462560"/>
          <a:ext cx="2441199" cy="2701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7" name="Diagram 26"/>
          <p:cNvGraphicFramePr/>
          <p:nvPr/>
        </p:nvGraphicFramePr>
        <p:xfrm>
          <a:off x="5738814" y="4009164"/>
          <a:ext cx="2441199" cy="19924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strVal val="#ppt_w*0.05"/>
                                          </p:val>
                                        </p:tav>
                                        <p:tav tm="100000">
                                          <p:val>
                                            <p:strVal val="#ppt_w"/>
                                          </p:val>
                                        </p:tav>
                                      </p:tavLst>
                                    </p:anim>
                                    <p:anim calcmode="lin" valueType="num">
                                      <p:cBhvr>
                                        <p:cTn id="16" dur="500" fill="hold"/>
                                        <p:tgtEl>
                                          <p:spTgt spid="31"/>
                                        </p:tgtEl>
                                        <p:attrNameLst>
                                          <p:attrName>ppt_h</p:attrName>
                                        </p:attrNameLst>
                                      </p:cBhvr>
                                      <p:tavLst>
                                        <p:tav tm="0">
                                          <p:val>
                                            <p:strVal val="#ppt_h"/>
                                          </p:val>
                                        </p:tav>
                                        <p:tav tm="100000">
                                          <p:val>
                                            <p:strVal val="#ppt_h"/>
                                          </p:val>
                                        </p:tav>
                                      </p:tavLst>
                                    </p:anim>
                                    <p:anim calcmode="lin" valueType="num">
                                      <p:cBhvr>
                                        <p:cTn id="17" dur="500" fill="hold"/>
                                        <p:tgtEl>
                                          <p:spTgt spid="31"/>
                                        </p:tgtEl>
                                        <p:attrNameLst>
                                          <p:attrName>ppt_x</p:attrName>
                                        </p:attrNameLst>
                                      </p:cBhvr>
                                      <p:tavLst>
                                        <p:tav tm="0">
                                          <p:val>
                                            <p:strVal val="#ppt_x-.2"/>
                                          </p:val>
                                        </p:tav>
                                        <p:tav tm="100000">
                                          <p:val>
                                            <p:strVal val="#ppt_x"/>
                                          </p:val>
                                        </p:tav>
                                      </p:tavLst>
                                    </p:anim>
                                    <p:anim calcmode="lin" valueType="num">
                                      <p:cBhvr>
                                        <p:cTn id="18" dur="500" fill="hold"/>
                                        <p:tgtEl>
                                          <p:spTgt spid="31"/>
                                        </p:tgtEl>
                                        <p:attrNameLst>
                                          <p:attrName>ppt_y</p:attrName>
                                        </p:attrNameLst>
                                      </p:cBhvr>
                                      <p:tavLst>
                                        <p:tav tm="0">
                                          <p:val>
                                            <p:strVal val="#ppt_y"/>
                                          </p:val>
                                        </p:tav>
                                        <p:tav tm="100000">
                                          <p:val>
                                            <p:strVal val="#ppt_y"/>
                                          </p:val>
                                        </p:tav>
                                      </p:tavLst>
                                    </p:anim>
                                    <p:animEffect transition="in" filter="fade">
                                      <p:cBhvr>
                                        <p:cTn id="19" dur="500"/>
                                        <p:tgtEl>
                                          <p:spTgt spid="31"/>
                                        </p:tgtEl>
                                      </p:cBhvr>
                                    </p:animEffect>
                                  </p:childTnLst>
                                </p:cTn>
                              </p:par>
                            </p:childTnLst>
                          </p:cTn>
                        </p:par>
                        <p:par>
                          <p:cTn id="20" fill="hold">
                            <p:stCondLst>
                              <p:cond delay="500"/>
                            </p:stCondLst>
                            <p:childTnLst>
                              <p:par>
                                <p:cTn id="21" presetID="3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800" decel="100000"/>
                                        <p:tgtEl>
                                          <p:spTgt spid="26"/>
                                        </p:tgtEl>
                                      </p:cBhvr>
                                    </p:animEffect>
                                    <p:anim calcmode="lin" valueType="num">
                                      <p:cBhvr>
                                        <p:cTn id="24" dur="800" decel="100000" fill="hold"/>
                                        <p:tgtEl>
                                          <p:spTgt spid="26"/>
                                        </p:tgtEl>
                                        <p:attrNameLst>
                                          <p:attrName>style.rotation</p:attrName>
                                        </p:attrNameLst>
                                      </p:cBhvr>
                                      <p:tavLst>
                                        <p:tav tm="0">
                                          <p:val>
                                            <p:fltVal val="-90"/>
                                          </p:val>
                                        </p:tav>
                                        <p:tav tm="100000">
                                          <p:val>
                                            <p:fltVal val="0"/>
                                          </p:val>
                                        </p:tav>
                                      </p:tavLst>
                                    </p:anim>
                                    <p:anim calcmode="lin" valueType="num">
                                      <p:cBhvr>
                                        <p:cTn id="25" dur="800" decel="100000" fill="hold"/>
                                        <p:tgtEl>
                                          <p:spTgt spid="26"/>
                                        </p:tgtEl>
                                        <p:attrNameLst>
                                          <p:attrName>ppt_x</p:attrName>
                                        </p:attrNameLst>
                                      </p:cBhvr>
                                      <p:tavLst>
                                        <p:tav tm="0">
                                          <p:val>
                                            <p:strVal val="#ppt_x+0.4"/>
                                          </p:val>
                                        </p:tav>
                                        <p:tav tm="100000">
                                          <p:val>
                                            <p:strVal val="#ppt_x-0.05"/>
                                          </p:val>
                                        </p:tav>
                                      </p:tavLst>
                                    </p:anim>
                                    <p:anim calcmode="lin" valueType="num">
                                      <p:cBhvr>
                                        <p:cTn id="26" dur="800" decel="100000" fill="hold"/>
                                        <p:tgtEl>
                                          <p:spTgt spid="2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par>
                          <p:cTn id="29" fill="hold">
                            <p:stCondLst>
                              <p:cond delay="1500"/>
                            </p:stCondLst>
                            <p:childTnLst>
                              <p:par>
                                <p:cTn id="30" presetID="30" presetClass="entr" presetSubtype="0" fill="hold" grpId="0" nodeType="afterEffect">
                                  <p:stCondLst>
                                    <p:cond delay="3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800" decel="100000"/>
                                        <p:tgtEl>
                                          <p:spTgt spid="27"/>
                                        </p:tgtEl>
                                      </p:cBhvr>
                                    </p:animEffect>
                                    <p:anim calcmode="lin" valueType="num">
                                      <p:cBhvr>
                                        <p:cTn id="33" dur="800" decel="100000" fill="hold"/>
                                        <p:tgtEl>
                                          <p:spTgt spid="27"/>
                                        </p:tgtEl>
                                        <p:attrNameLst>
                                          <p:attrName>style.rotation</p:attrName>
                                        </p:attrNameLst>
                                      </p:cBhvr>
                                      <p:tavLst>
                                        <p:tav tm="0">
                                          <p:val>
                                            <p:fltVal val="-90"/>
                                          </p:val>
                                        </p:tav>
                                        <p:tav tm="100000">
                                          <p:val>
                                            <p:fltVal val="0"/>
                                          </p:val>
                                        </p:tav>
                                      </p:tavLst>
                                    </p:anim>
                                    <p:anim calcmode="lin" valueType="num">
                                      <p:cBhvr>
                                        <p:cTn id="34" dur="800" decel="100000" fill="hold"/>
                                        <p:tgtEl>
                                          <p:spTgt spid="27"/>
                                        </p:tgtEl>
                                        <p:attrNameLst>
                                          <p:attrName>ppt_x</p:attrName>
                                        </p:attrNameLst>
                                      </p:cBhvr>
                                      <p:tavLst>
                                        <p:tav tm="0">
                                          <p:val>
                                            <p:strVal val="#ppt_x+0.4"/>
                                          </p:val>
                                        </p:tav>
                                        <p:tav tm="100000">
                                          <p:val>
                                            <p:strVal val="#ppt_x-0.05"/>
                                          </p:val>
                                        </p:tav>
                                      </p:tavLst>
                                    </p:anim>
                                    <p:anim calcmode="lin" valueType="num">
                                      <p:cBhvr>
                                        <p:cTn id="35" dur="800" decel="100000" fill="hold"/>
                                        <p:tgtEl>
                                          <p:spTgt spid="2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Graphic spid="26" grpId="0">
        <p:bldAsOne/>
      </p:bldGraphic>
      <p:bldGraphic spid="2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323" y="228865"/>
            <a:ext cx="8380677" cy="692498"/>
          </a:xfrm>
        </p:spPr>
        <p:txBody>
          <a:bodyPr/>
          <a:lstStyle/>
          <a:p>
            <a:r>
              <a:rPr dirty="0" smtClean="0"/>
              <a:t>Why Better Communications?</a:t>
            </a:r>
            <a:endParaRPr lang="en-US" dirty="0"/>
          </a:p>
        </p:txBody>
      </p:sp>
      <p:pic>
        <p:nvPicPr>
          <p:cNvPr id="41986" name="Picture 2"/>
          <p:cNvPicPr>
            <a:picLocks noChangeAspect="1" noChangeArrowheads="1"/>
          </p:cNvPicPr>
          <p:nvPr/>
        </p:nvPicPr>
        <p:blipFill>
          <a:blip r:embed="rId3" cstate="email"/>
          <a:srcRect/>
          <a:stretch>
            <a:fillRect/>
          </a:stretch>
        </p:blipFill>
        <p:spPr bwMode="auto">
          <a:xfrm>
            <a:off x="457200" y="1143000"/>
            <a:ext cx="8427122" cy="3891017"/>
          </a:xfrm>
          <a:prstGeom prst="rect">
            <a:avLst/>
          </a:prstGeom>
          <a:noFill/>
          <a:ln w="9525">
            <a:noFill/>
            <a:miter lim="800000"/>
            <a:headEnd/>
            <a:tailEnd/>
          </a:ln>
          <a:effectLst/>
        </p:spPr>
      </p:pic>
      <p:sp>
        <p:nvSpPr>
          <p:cNvPr id="5" name="Oval 4"/>
          <p:cNvSpPr/>
          <p:nvPr/>
        </p:nvSpPr>
        <p:spPr bwMode="auto">
          <a:xfrm>
            <a:off x="473102" y="1827261"/>
            <a:ext cx="1085273" cy="3201939"/>
          </a:xfrm>
          <a:prstGeom prst="ellipse">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1" hangingPunct="1"/>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685800" y="304800"/>
            <a:ext cx="8458200" cy="6858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1" dirty="0" smtClean="0"/>
              <a:t>Microsoft Online Services</a:t>
            </a:r>
            <a:br>
              <a:rPr lang="en-US" b="1" dirty="0" smtClean="0"/>
            </a:br>
            <a:r>
              <a:rPr lang="en-US" sz="2000" b="1" i="1" dirty="0" smtClean="0"/>
              <a:t>Business Productivity Online Suite </a:t>
            </a:r>
            <a:endParaRPr lang="en-US" sz="2000" b="1" i="1" dirty="0"/>
          </a:p>
        </p:txBody>
      </p:sp>
      <p:sp>
        <p:nvSpPr>
          <p:cNvPr id="6" name="Rounded Rectangle 5"/>
          <p:cNvSpPr/>
          <p:nvPr/>
        </p:nvSpPr>
        <p:spPr bwMode="auto">
          <a:xfrm>
            <a:off x="710857" y="1575343"/>
            <a:ext cx="3622001" cy="660199"/>
          </a:xfrm>
          <a:prstGeom prst="roundRect">
            <a:avLst/>
          </a:prstGeom>
          <a:solidFill>
            <a:srgbClr val="00B0F0">
              <a:alpha val="50000"/>
            </a:srgb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761719" fontAlgn="base">
              <a:spcBef>
                <a:spcPct val="0"/>
              </a:spcBef>
              <a:spcAft>
                <a:spcPct val="0"/>
              </a:spcAft>
              <a:defRPr/>
            </a:pPr>
            <a:r>
              <a:rPr lang="en-US" sz="1400" b="1" kern="0" dirty="0" smtClean="0">
                <a:ln w="50800"/>
                <a:solidFill>
                  <a:schemeClr val="bg1"/>
                </a:solidFill>
              </a:rPr>
              <a:t>Exchange </a:t>
            </a:r>
            <a:r>
              <a:rPr lang="en-US" sz="1400" b="1" kern="0" dirty="0">
                <a:ln w="50800"/>
                <a:solidFill>
                  <a:schemeClr val="bg1"/>
                </a:solidFill>
              </a:rPr>
              <a:t>Online </a:t>
            </a:r>
          </a:p>
          <a:p>
            <a:pPr algn="ctr" defTabSz="761719" fontAlgn="base">
              <a:spcBef>
                <a:spcPct val="0"/>
              </a:spcBef>
              <a:spcAft>
                <a:spcPct val="0"/>
              </a:spcAft>
              <a:defRPr/>
            </a:pPr>
            <a:r>
              <a:rPr lang="en-US" sz="1400" b="1" kern="0" dirty="0" smtClean="0">
                <a:ln w="50800"/>
                <a:solidFill>
                  <a:schemeClr val="bg1"/>
                </a:solidFill>
              </a:rPr>
              <a:t>Standard – $10 USL/month</a:t>
            </a:r>
            <a:endParaRPr lang="en-US" sz="1400" b="1" kern="0" dirty="0">
              <a:ln w="50800"/>
              <a:solidFill>
                <a:schemeClr val="bg1"/>
              </a:solidFill>
            </a:endParaRPr>
          </a:p>
        </p:txBody>
      </p:sp>
      <p:sp>
        <p:nvSpPr>
          <p:cNvPr id="7" name="Rounded Rectangle 6"/>
          <p:cNvSpPr/>
          <p:nvPr/>
        </p:nvSpPr>
        <p:spPr bwMode="auto">
          <a:xfrm>
            <a:off x="710857" y="3272997"/>
            <a:ext cx="3622001" cy="660199"/>
          </a:xfrm>
          <a:prstGeom prst="roundRect">
            <a:avLst/>
          </a:prstGeom>
          <a:solidFill>
            <a:srgbClr val="00B0F0">
              <a:alpha val="50000"/>
            </a:srgb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761719" fontAlgn="base">
              <a:spcBef>
                <a:spcPct val="0"/>
              </a:spcBef>
              <a:spcAft>
                <a:spcPct val="0"/>
              </a:spcAft>
              <a:defRPr/>
            </a:pPr>
            <a:r>
              <a:rPr lang="en-US" sz="1400" b="1" kern="0" dirty="0" smtClean="0">
                <a:ln w="50800"/>
                <a:solidFill>
                  <a:schemeClr val="bg1"/>
                </a:solidFill>
              </a:rPr>
              <a:t>Office Communications </a:t>
            </a:r>
            <a:r>
              <a:rPr lang="en-US" sz="1400" b="1" kern="0" dirty="0">
                <a:ln w="50800"/>
                <a:solidFill>
                  <a:schemeClr val="bg1"/>
                </a:solidFill>
              </a:rPr>
              <a:t>Online </a:t>
            </a:r>
            <a:endParaRPr lang="en-US" sz="1400" b="1" kern="0" dirty="0" smtClean="0">
              <a:ln w="50800"/>
              <a:solidFill>
                <a:schemeClr val="bg1"/>
              </a:solidFill>
            </a:endParaRPr>
          </a:p>
          <a:p>
            <a:pPr algn="ctr" defTabSz="761719" fontAlgn="base">
              <a:spcBef>
                <a:spcPct val="0"/>
              </a:spcBef>
              <a:spcAft>
                <a:spcPct val="0"/>
              </a:spcAft>
              <a:defRPr/>
            </a:pPr>
            <a:r>
              <a:rPr lang="en-US" sz="1400" b="1" kern="0" dirty="0" smtClean="0">
                <a:ln w="50800"/>
                <a:solidFill>
                  <a:schemeClr val="bg1"/>
                </a:solidFill>
              </a:rPr>
              <a:t>(</a:t>
            </a:r>
            <a:r>
              <a:rPr lang="en-US" sz="1400" b="1" kern="0" dirty="0">
                <a:ln w="50800"/>
                <a:solidFill>
                  <a:schemeClr val="bg1"/>
                </a:solidFill>
              </a:rPr>
              <a:t>IM &amp; Presence</a:t>
            </a:r>
            <a:r>
              <a:rPr lang="en-US" sz="1400" b="1" kern="0" dirty="0" smtClean="0">
                <a:ln w="50800"/>
                <a:solidFill>
                  <a:schemeClr val="bg1"/>
                </a:solidFill>
              </a:rPr>
              <a:t>) – $2.50 USL</a:t>
            </a:r>
            <a:endParaRPr lang="en-US" sz="1400" b="1" kern="0" dirty="0">
              <a:ln w="50800"/>
              <a:solidFill>
                <a:schemeClr val="bg1"/>
              </a:solidFill>
            </a:endParaRPr>
          </a:p>
        </p:txBody>
      </p:sp>
      <p:sp>
        <p:nvSpPr>
          <p:cNvPr id="8" name="Rounded Rectangle 7"/>
          <p:cNvSpPr/>
          <p:nvPr/>
        </p:nvSpPr>
        <p:spPr bwMode="auto">
          <a:xfrm>
            <a:off x="710857" y="4121824"/>
            <a:ext cx="3622001" cy="660199"/>
          </a:xfrm>
          <a:prstGeom prst="roundRect">
            <a:avLst/>
          </a:prstGeom>
          <a:solidFill>
            <a:srgbClr val="00B0F0">
              <a:alpha val="50000"/>
            </a:srgb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761719" fontAlgn="base">
              <a:spcBef>
                <a:spcPct val="0"/>
              </a:spcBef>
              <a:spcAft>
                <a:spcPct val="0"/>
              </a:spcAft>
              <a:defRPr/>
            </a:pPr>
            <a:r>
              <a:rPr lang="en-US" sz="1400" b="1" kern="0" dirty="0" smtClean="0">
                <a:ln w="50800"/>
                <a:solidFill>
                  <a:schemeClr val="bg1"/>
                </a:solidFill>
              </a:rPr>
              <a:t>Office Live Meeting</a:t>
            </a:r>
          </a:p>
          <a:p>
            <a:pPr algn="ctr" defTabSz="761719" fontAlgn="base">
              <a:spcBef>
                <a:spcPct val="0"/>
              </a:spcBef>
              <a:spcAft>
                <a:spcPct val="0"/>
              </a:spcAft>
              <a:defRPr/>
            </a:pPr>
            <a:r>
              <a:rPr lang="en-US" sz="1400" b="1" kern="0" dirty="0" smtClean="0">
                <a:ln w="50800"/>
                <a:solidFill>
                  <a:schemeClr val="bg1"/>
                </a:solidFill>
              </a:rPr>
              <a:t>Standard – $4.50 USL</a:t>
            </a:r>
          </a:p>
        </p:txBody>
      </p:sp>
      <p:sp>
        <p:nvSpPr>
          <p:cNvPr id="12" name="Rounded Rectangle 11"/>
          <p:cNvSpPr/>
          <p:nvPr/>
        </p:nvSpPr>
        <p:spPr bwMode="auto">
          <a:xfrm>
            <a:off x="710857" y="2424170"/>
            <a:ext cx="3622001" cy="660199"/>
          </a:xfrm>
          <a:prstGeom prst="roundRect">
            <a:avLst/>
          </a:prstGeom>
          <a:solidFill>
            <a:srgbClr val="00B0F0">
              <a:alpha val="50000"/>
            </a:srgb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R="0" lvl="0" indent="0" algn="ctr" defTabSz="761719" fontAlgn="base">
              <a:lnSpc>
                <a:spcPct val="100000"/>
              </a:lnSpc>
              <a:spcBef>
                <a:spcPct val="0"/>
              </a:spcBef>
              <a:spcAft>
                <a:spcPct val="0"/>
              </a:spcAft>
              <a:buClrTx/>
              <a:buSzTx/>
              <a:buFontTx/>
              <a:buNone/>
              <a:tabLst/>
              <a:defRPr/>
            </a:pPr>
            <a:r>
              <a:rPr lang="en-US" sz="1400" b="1" kern="0" dirty="0" smtClean="0">
                <a:ln w="50800"/>
                <a:solidFill>
                  <a:schemeClr val="bg1"/>
                </a:solidFill>
              </a:rPr>
              <a:t>SharePoint </a:t>
            </a:r>
            <a:r>
              <a:rPr lang="en-US" sz="1400" b="1" kern="0" dirty="0">
                <a:ln w="50800"/>
                <a:solidFill>
                  <a:schemeClr val="bg1"/>
                </a:solidFill>
              </a:rPr>
              <a:t>Online </a:t>
            </a:r>
          </a:p>
          <a:p>
            <a:pPr marR="0" lvl="0" indent="0" algn="ctr" defTabSz="761719" fontAlgn="base">
              <a:lnSpc>
                <a:spcPct val="100000"/>
              </a:lnSpc>
              <a:spcBef>
                <a:spcPct val="0"/>
              </a:spcBef>
              <a:spcAft>
                <a:spcPct val="0"/>
              </a:spcAft>
              <a:buClrTx/>
              <a:buSzTx/>
              <a:buFontTx/>
              <a:buNone/>
              <a:tabLst/>
              <a:defRPr/>
            </a:pPr>
            <a:r>
              <a:rPr lang="en-US" sz="1400" b="1" kern="0" dirty="0" smtClean="0">
                <a:ln w="50800"/>
                <a:solidFill>
                  <a:schemeClr val="bg1"/>
                </a:solidFill>
              </a:rPr>
              <a:t>Standard – $7.25 USL</a:t>
            </a:r>
            <a:endParaRPr lang="en-US" sz="1400" b="1" kern="0" dirty="0">
              <a:ln w="50800"/>
              <a:solidFill>
                <a:schemeClr val="bg1"/>
              </a:solidFill>
            </a:endParaRPr>
          </a:p>
        </p:txBody>
      </p:sp>
      <p:sp>
        <p:nvSpPr>
          <p:cNvPr id="17" name="Rounded Rectangle 16"/>
          <p:cNvSpPr/>
          <p:nvPr/>
        </p:nvSpPr>
        <p:spPr bwMode="auto">
          <a:xfrm>
            <a:off x="5799714" y="5290053"/>
            <a:ext cx="2640901" cy="66019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761719" fontAlgn="base">
              <a:spcBef>
                <a:spcPct val="0"/>
              </a:spcBef>
              <a:spcAft>
                <a:spcPct val="0"/>
              </a:spcAft>
              <a:defRPr/>
            </a:pPr>
            <a:r>
              <a:rPr lang="en-US" sz="1600" b="1" kern="0" dirty="0" smtClean="0">
                <a:ln w="50800"/>
                <a:solidFill>
                  <a:schemeClr val="bg1"/>
                </a:solidFill>
              </a:rPr>
              <a:t>Deskless Worker Suite</a:t>
            </a:r>
          </a:p>
          <a:p>
            <a:pPr algn="ctr" defTabSz="761719" fontAlgn="base">
              <a:spcBef>
                <a:spcPct val="0"/>
              </a:spcBef>
              <a:spcAft>
                <a:spcPct val="0"/>
              </a:spcAft>
              <a:defRPr/>
            </a:pPr>
            <a:r>
              <a:rPr lang="en-US" sz="1600" b="1" kern="0" dirty="0" smtClean="0">
                <a:ln w="50800"/>
                <a:solidFill>
                  <a:schemeClr val="bg1"/>
                </a:solidFill>
              </a:rPr>
              <a:t>$3 USL</a:t>
            </a:r>
          </a:p>
        </p:txBody>
      </p:sp>
      <p:sp>
        <p:nvSpPr>
          <p:cNvPr id="19" name="Rounded Rectangle 18"/>
          <p:cNvSpPr/>
          <p:nvPr/>
        </p:nvSpPr>
        <p:spPr bwMode="auto">
          <a:xfrm>
            <a:off x="5809948" y="1763971"/>
            <a:ext cx="2615297" cy="3018051"/>
          </a:xfrm>
          <a:prstGeom prst="roundRect">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761719" fontAlgn="base">
              <a:spcBef>
                <a:spcPct val="0"/>
              </a:spcBef>
              <a:spcAft>
                <a:spcPct val="0"/>
              </a:spcAft>
              <a:defRPr/>
            </a:pPr>
            <a:r>
              <a:rPr lang="en-US" sz="1600" b="1" kern="0" dirty="0" smtClean="0">
                <a:ln w="50800"/>
              </a:rPr>
              <a:t>Business Productivity</a:t>
            </a:r>
          </a:p>
          <a:p>
            <a:pPr algn="ctr" defTabSz="761719" fontAlgn="base">
              <a:spcBef>
                <a:spcPct val="0"/>
              </a:spcBef>
              <a:spcAft>
                <a:spcPct val="0"/>
              </a:spcAft>
              <a:defRPr/>
            </a:pPr>
            <a:r>
              <a:rPr lang="en-US" sz="1600" b="1" kern="0" dirty="0" smtClean="0">
                <a:ln w="50800"/>
              </a:rPr>
              <a:t> Online Suite</a:t>
            </a:r>
          </a:p>
          <a:p>
            <a:pPr algn="ctr" defTabSz="761719" fontAlgn="base">
              <a:spcBef>
                <a:spcPct val="0"/>
              </a:spcBef>
              <a:spcAft>
                <a:spcPct val="0"/>
              </a:spcAft>
              <a:defRPr/>
            </a:pPr>
            <a:r>
              <a:rPr lang="en-US" sz="1600" b="1" kern="0" dirty="0" smtClean="0">
                <a:ln w="50800"/>
              </a:rPr>
              <a:t>$15 USL</a:t>
            </a:r>
          </a:p>
        </p:txBody>
      </p:sp>
      <p:sp>
        <p:nvSpPr>
          <p:cNvPr id="22" name="Right Arrow 21"/>
          <p:cNvSpPr/>
          <p:nvPr/>
        </p:nvSpPr>
        <p:spPr>
          <a:xfrm rot="10800000" flipH="1">
            <a:off x="4660542" y="1669657"/>
            <a:ext cx="953586" cy="3018051"/>
          </a:xfrm>
          <a:prstGeom prst="rightArrow">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761719" fontAlgn="base">
              <a:spcBef>
                <a:spcPct val="0"/>
              </a:spcBef>
              <a:spcAft>
                <a:spcPct val="0"/>
              </a:spcAft>
              <a:defRPr/>
            </a:pPr>
            <a:endParaRPr lang="en-US" sz="2700" b="1" kern="0" dirty="0">
              <a:ln w="50800"/>
            </a:endParaRPr>
          </a:p>
        </p:txBody>
      </p:sp>
      <p:sp>
        <p:nvSpPr>
          <p:cNvPr id="29" name="Rounded Rectangle 28"/>
          <p:cNvSpPr/>
          <p:nvPr/>
        </p:nvSpPr>
        <p:spPr bwMode="auto">
          <a:xfrm>
            <a:off x="658733" y="5064080"/>
            <a:ext cx="3631913" cy="50539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761719" fontAlgn="base">
              <a:spcBef>
                <a:spcPct val="0"/>
              </a:spcBef>
              <a:spcAft>
                <a:spcPct val="0"/>
              </a:spcAft>
              <a:defRPr/>
            </a:pPr>
            <a:r>
              <a:rPr lang="en-US" sz="1400" b="1" kern="0" dirty="0" smtClean="0">
                <a:ln w="50800"/>
              </a:rPr>
              <a:t>Exchange Online </a:t>
            </a:r>
          </a:p>
          <a:p>
            <a:pPr algn="ctr" defTabSz="761719" fontAlgn="base">
              <a:spcBef>
                <a:spcPct val="0"/>
              </a:spcBef>
              <a:spcAft>
                <a:spcPct val="0"/>
              </a:spcAft>
              <a:defRPr/>
            </a:pPr>
            <a:r>
              <a:rPr lang="en-US" sz="1400" b="1" kern="0" dirty="0" smtClean="0">
                <a:ln w="50800"/>
              </a:rPr>
              <a:t>Deskless Worker – $2 USL</a:t>
            </a:r>
            <a:endParaRPr lang="en-US" sz="1400" b="1" kern="0" dirty="0">
              <a:ln w="50800"/>
            </a:endParaRPr>
          </a:p>
        </p:txBody>
      </p:sp>
      <p:sp>
        <p:nvSpPr>
          <p:cNvPr id="30" name="Rounded Rectangle 29"/>
          <p:cNvSpPr/>
          <p:nvPr/>
        </p:nvSpPr>
        <p:spPr bwMode="auto">
          <a:xfrm>
            <a:off x="668654" y="5645972"/>
            <a:ext cx="3617878" cy="52974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lvl="0" algn="ctr" defTabSz="761719" fontAlgn="base">
              <a:spcBef>
                <a:spcPct val="0"/>
              </a:spcBef>
              <a:spcAft>
                <a:spcPct val="0"/>
              </a:spcAft>
              <a:defRPr/>
            </a:pPr>
            <a:r>
              <a:rPr lang="en-US" sz="1400" b="1" kern="0" dirty="0" smtClean="0">
                <a:ln w="50800"/>
              </a:rPr>
              <a:t>SharePoint Online </a:t>
            </a:r>
          </a:p>
          <a:p>
            <a:pPr lvl="0" algn="ctr" defTabSz="761719" fontAlgn="base">
              <a:spcBef>
                <a:spcPct val="0"/>
              </a:spcBef>
              <a:spcAft>
                <a:spcPct val="0"/>
              </a:spcAft>
              <a:defRPr/>
            </a:pPr>
            <a:r>
              <a:rPr lang="en-US" sz="1400" b="1" kern="0" dirty="0" smtClean="0">
                <a:ln w="50800"/>
              </a:rPr>
              <a:t>Deskless Worker – $2 USL</a:t>
            </a:r>
            <a:endParaRPr lang="en-US" sz="1400" b="1" kern="0" dirty="0">
              <a:ln w="50800"/>
            </a:endParaRPr>
          </a:p>
        </p:txBody>
      </p:sp>
      <p:sp>
        <p:nvSpPr>
          <p:cNvPr id="31" name="Right Arrow 30"/>
          <p:cNvSpPr/>
          <p:nvPr/>
        </p:nvSpPr>
        <p:spPr>
          <a:xfrm rot="10800000" flipH="1">
            <a:off x="4632447" y="5290053"/>
            <a:ext cx="995571" cy="66019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761719" fontAlgn="base">
              <a:spcBef>
                <a:spcPct val="0"/>
              </a:spcBef>
              <a:spcAft>
                <a:spcPct val="0"/>
              </a:spcAft>
              <a:defRPr/>
            </a:pPr>
            <a:endParaRPr lang="en-US" sz="2700" b="1" kern="0" dirty="0">
              <a:ln w="5080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soft diagram MCS.jpg"/>
          <p:cNvPicPr>
            <a:picLocks noChangeAspect="1"/>
          </p:cNvPicPr>
          <p:nvPr/>
        </p:nvPicPr>
        <p:blipFill>
          <a:blip r:embed="rId3" cstate="email"/>
          <a:stretch>
            <a:fillRect/>
          </a:stretch>
        </p:blipFill>
        <p:spPr>
          <a:xfrm>
            <a:off x="457200" y="794525"/>
            <a:ext cx="4953000" cy="5225275"/>
          </a:xfrm>
          <a:prstGeom prst="rect">
            <a:avLst/>
          </a:prstGeom>
        </p:spPr>
      </p:pic>
      <p:sp>
        <p:nvSpPr>
          <p:cNvPr id="6" name="Title 5"/>
          <p:cNvSpPr>
            <a:spLocks noGrp="1"/>
          </p:cNvSpPr>
          <p:nvPr>
            <p:ph type="ctrTitle"/>
          </p:nvPr>
        </p:nvSpPr>
        <p:spPr>
          <a:xfrm>
            <a:off x="381000" y="-228600"/>
            <a:ext cx="7772400" cy="1470025"/>
          </a:xfrm>
        </p:spPr>
        <p:txBody>
          <a:bodyPr/>
          <a:lstStyle/>
          <a:p>
            <a:r>
              <a:rPr lang="en-US" dirty="0" smtClean="0"/>
              <a:t>Microsoft Communication Services</a:t>
            </a:r>
            <a:endParaRPr lang="en-US" dirty="0"/>
          </a:p>
        </p:txBody>
      </p:sp>
      <p:graphicFrame>
        <p:nvGraphicFramePr>
          <p:cNvPr id="7" name="Chart 6"/>
          <p:cNvGraphicFramePr/>
          <p:nvPr/>
        </p:nvGraphicFramePr>
        <p:xfrm>
          <a:off x="4800600" y="2057400"/>
          <a:ext cx="4648200" cy="2667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381000" y="274640"/>
            <a:ext cx="8380413" cy="1440394"/>
          </a:xfrm>
        </p:spPr>
        <p:txBody>
          <a:bodyPr/>
          <a:lstStyle/>
          <a:p>
            <a:pPr>
              <a:defRPr/>
            </a:pPr>
            <a:r>
              <a:rPr lang="en-US" dirty="0" smtClean="0"/>
              <a:t>What Is Microsoft Communication Services</a:t>
            </a:r>
            <a:br>
              <a:rPr lang="en-US" dirty="0" smtClean="0"/>
            </a:br>
            <a:endParaRPr lang="en-US" dirty="0" smtClean="0"/>
          </a:p>
        </p:txBody>
      </p:sp>
      <p:sp>
        <p:nvSpPr>
          <p:cNvPr id="184333" name="AutoShape 13"/>
          <p:cNvSpPr>
            <a:spLocks noChangeArrowheads="1"/>
          </p:cNvSpPr>
          <p:nvPr/>
        </p:nvSpPr>
        <p:spPr bwMode="auto">
          <a:xfrm>
            <a:off x="2976925" y="2855616"/>
            <a:ext cx="2279650" cy="911225"/>
          </a:xfrm>
          <a:prstGeom prst="roundRect">
            <a:avLst>
              <a:gd name="adj" fmla="val 16667"/>
            </a:avLst>
          </a:prstGeom>
          <a:gradFill rotWithShape="1">
            <a:gsLst>
              <a:gs pos="0">
                <a:schemeClr val="folHlink"/>
              </a:gs>
              <a:gs pos="100000">
                <a:schemeClr val="tx2">
                  <a:lumMod val="65000"/>
                </a:schemeClr>
              </a:gs>
            </a:gsLst>
            <a:lin ang="5400000" scaled="1"/>
          </a:gradFill>
          <a:ln w="12700" algn="ctr">
            <a:solidFill>
              <a:schemeClr val="tx1"/>
            </a:solid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endParaRPr lang="en-US" sz="1600" b="1" kern="1200" dirty="0">
              <a:solidFill>
                <a:srgbClr val="FFFFFF"/>
              </a:solidFill>
              <a:latin typeface="Arial" charset="0"/>
              <a:ea typeface="MS PGothic"/>
            </a:endParaRPr>
          </a:p>
        </p:txBody>
      </p:sp>
      <p:sp>
        <p:nvSpPr>
          <p:cNvPr id="184334" name="AutoShape 14"/>
          <p:cNvSpPr>
            <a:spLocks noChangeArrowheads="1"/>
          </p:cNvSpPr>
          <p:nvPr/>
        </p:nvSpPr>
        <p:spPr bwMode="auto">
          <a:xfrm>
            <a:off x="2976132" y="2015830"/>
            <a:ext cx="2281237" cy="669925"/>
          </a:xfrm>
          <a:prstGeom prst="roundRect">
            <a:avLst>
              <a:gd name="adj" fmla="val 16667"/>
            </a:avLst>
          </a:prstGeom>
          <a:gradFill rotWithShape="1">
            <a:gsLst>
              <a:gs pos="0">
                <a:schemeClr val="folHlink"/>
              </a:gs>
              <a:gs pos="100000">
                <a:schemeClr val="tx2">
                  <a:lumMod val="65000"/>
                </a:schemeClr>
              </a:gs>
            </a:gsLst>
            <a:lin ang="5400000" scaled="1"/>
          </a:gradFill>
          <a:ln w="12700" algn="ctr">
            <a:solidFill>
              <a:schemeClr val="tx1"/>
            </a:solid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endParaRPr lang="en-US" sz="1600" b="1" kern="1200" dirty="0">
              <a:solidFill>
                <a:srgbClr val="FFFFFF"/>
              </a:solidFill>
              <a:latin typeface="Arial" charset="0"/>
              <a:ea typeface="MS PGothic"/>
            </a:endParaRPr>
          </a:p>
        </p:txBody>
      </p:sp>
      <p:sp>
        <p:nvSpPr>
          <p:cNvPr id="184335" name="AutoShape 15"/>
          <p:cNvSpPr>
            <a:spLocks noChangeArrowheads="1"/>
          </p:cNvSpPr>
          <p:nvPr/>
        </p:nvSpPr>
        <p:spPr bwMode="auto">
          <a:xfrm>
            <a:off x="634568" y="1379241"/>
            <a:ext cx="2116138" cy="542925"/>
          </a:xfrm>
          <a:prstGeom prst="roundRect">
            <a:avLst>
              <a:gd name="adj" fmla="val 16667"/>
            </a:avLst>
          </a:prstGeom>
          <a:gradFill rotWithShape="1">
            <a:gsLst>
              <a:gs pos="0">
                <a:schemeClr val="accent1">
                  <a:lumMod val="50000"/>
                </a:schemeClr>
              </a:gs>
              <a:gs pos="50000">
                <a:schemeClr val="accent1">
                  <a:lumMod val="75000"/>
                </a:schemeClr>
              </a:gs>
              <a:gs pos="100000">
                <a:schemeClr val="accent1">
                  <a:lumMod val="50000"/>
                </a:schemeClr>
              </a:gs>
            </a:gsLst>
            <a:lin ang="5400000" scaled="0"/>
          </a:gradFill>
          <a:ln w="12700" algn="ctr">
            <a:no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600" b="1" kern="1200" dirty="0">
                <a:solidFill>
                  <a:srgbClr val="FFFFFF"/>
                </a:solidFill>
                <a:latin typeface="Arial" charset="0"/>
                <a:ea typeface="MS PGothic"/>
              </a:rPr>
              <a:t>Server Product</a:t>
            </a:r>
          </a:p>
        </p:txBody>
      </p:sp>
      <p:sp>
        <p:nvSpPr>
          <p:cNvPr id="184336" name="AutoShape 16"/>
          <p:cNvSpPr>
            <a:spLocks noChangeArrowheads="1"/>
          </p:cNvSpPr>
          <p:nvPr/>
        </p:nvSpPr>
        <p:spPr bwMode="auto">
          <a:xfrm>
            <a:off x="2965019" y="1366541"/>
            <a:ext cx="2303463" cy="554037"/>
          </a:xfrm>
          <a:prstGeom prst="roundRect">
            <a:avLst>
              <a:gd name="adj" fmla="val 16667"/>
            </a:avLst>
          </a:prstGeom>
          <a:gradFill rotWithShape="1">
            <a:gsLst>
              <a:gs pos="0">
                <a:schemeClr val="accent1">
                  <a:lumMod val="50000"/>
                </a:schemeClr>
              </a:gs>
              <a:gs pos="50000">
                <a:schemeClr val="accent1">
                  <a:lumMod val="75000"/>
                </a:schemeClr>
              </a:gs>
              <a:gs pos="100000">
                <a:schemeClr val="accent1">
                  <a:lumMod val="50000"/>
                </a:schemeClr>
              </a:gs>
            </a:gsLst>
            <a:lin ang="5400000" scaled="0"/>
          </a:gradFill>
          <a:ln w="12700" algn="ctr">
            <a:no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600" b="1" kern="1200" dirty="0">
                <a:solidFill>
                  <a:srgbClr val="FFFFFF"/>
                </a:solidFill>
                <a:latin typeface="Arial" charset="0"/>
                <a:ea typeface="MS PGothic"/>
              </a:rPr>
              <a:t>End Customer</a:t>
            </a:r>
          </a:p>
          <a:p>
            <a:pPr algn="ctr" defTabSz="809561" rtl="0" eaLnBrk="0" fontAlgn="base" hangingPunct="0">
              <a:lnSpc>
                <a:spcPct val="85000"/>
              </a:lnSpc>
              <a:spcBef>
                <a:spcPct val="20000"/>
              </a:spcBef>
              <a:spcAft>
                <a:spcPct val="0"/>
              </a:spcAft>
              <a:defRPr/>
            </a:pPr>
            <a:r>
              <a:rPr lang="en-US" sz="1600" b="1" kern="1200" dirty="0">
                <a:solidFill>
                  <a:srgbClr val="FFFFFF"/>
                </a:solidFill>
                <a:latin typeface="Arial" charset="0"/>
                <a:ea typeface="MS PGothic"/>
              </a:rPr>
              <a:t>Experience </a:t>
            </a:r>
          </a:p>
        </p:txBody>
      </p:sp>
      <p:sp>
        <p:nvSpPr>
          <p:cNvPr id="184337" name="AutoShape 17"/>
          <p:cNvSpPr>
            <a:spLocks noChangeArrowheads="1"/>
          </p:cNvSpPr>
          <p:nvPr/>
        </p:nvSpPr>
        <p:spPr bwMode="auto">
          <a:xfrm>
            <a:off x="2976132" y="4778078"/>
            <a:ext cx="2281237" cy="520700"/>
          </a:xfrm>
          <a:prstGeom prst="roundRect">
            <a:avLst>
              <a:gd name="adj" fmla="val 16667"/>
            </a:avLst>
          </a:prstGeom>
          <a:gradFill rotWithShape="1">
            <a:gsLst>
              <a:gs pos="0">
                <a:schemeClr val="folHlink"/>
              </a:gs>
              <a:gs pos="100000">
                <a:schemeClr val="tx2">
                  <a:lumMod val="65000"/>
                </a:schemeClr>
              </a:gs>
            </a:gsLst>
            <a:lin ang="5400000" scaled="1"/>
          </a:gradFill>
          <a:ln w="12700" algn="ctr">
            <a:solidFill>
              <a:schemeClr val="tx1"/>
            </a:solid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400" b="1" kern="1200" dirty="0">
                <a:solidFill>
                  <a:srgbClr val="FFFFFF"/>
                </a:solidFill>
                <a:latin typeface="Arial" charset="0"/>
                <a:ea typeface="MS PGothic"/>
              </a:rPr>
              <a:t>Outlook / Internet Explorer</a:t>
            </a:r>
          </a:p>
          <a:p>
            <a:pPr algn="ctr" defTabSz="809561" rtl="0" eaLnBrk="0" fontAlgn="base" hangingPunct="0">
              <a:lnSpc>
                <a:spcPct val="85000"/>
              </a:lnSpc>
              <a:spcBef>
                <a:spcPct val="20000"/>
              </a:spcBef>
              <a:spcAft>
                <a:spcPct val="0"/>
              </a:spcAft>
              <a:defRPr/>
            </a:pPr>
            <a:r>
              <a:rPr lang="en-US" sz="1400" b="1" kern="1200" dirty="0">
                <a:solidFill>
                  <a:srgbClr val="FFFFFF"/>
                </a:solidFill>
                <a:latin typeface="Arial" charset="0"/>
                <a:ea typeface="MS PGothic"/>
              </a:rPr>
              <a:t>Windows File System</a:t>
            </a:r>
          </a:p>
        </p:txBody>
      </p:sp>
      <p:sp>
        <p:nvSpPr>
          <p:cNvPr id="184338" name="AutoShape 18"/>
          <p:cNvSpPr>
            <a:spLocks noChangeArrowheads="1"/>
          </p:cNvSpPr>
          <p:nvPr/>
        </p:nvSpPr>
        <p:spPr bwMode="auto">
          <a:xfrm>
            <a:off x="2976131" y="5503566"/>
            <a:ext cx="2281238" cy="520700"/>
          </a:xfrm>
          <a:prstGeom prst="roundRect">
            <a:avLst>
              <a:gd name="adj" fmla="val 16667"/>
            </a:avLst>
          </a:prstGeom>
          <a:gradFill rotWithShape="1">
            <a:gsLst>
              <a:gs pos="0">
                <a:schemeClr val="folHlink"/>
              </a:gs>
              <a:gs pos="100000">
                <a:schemeClr val="tx2">
                  <a:lumMod val="65000"/>
                </a:schemeClr>
              </a:gs>
            </a:gsLst>
            <a:lin ang="5400000" scaled="1"/>
          </a:gradFill>
          <a:ln w="12700" algn="ctr">
            <a:solidFill>
              <a:schemeClr val="tx1"/>
            </a:solid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endParaRPr lang="en-US" sz="1600" b="1" kern="1200" dirty="0">
              <a:solidFill>
                <a:srgbClr val="FFFFFF"/>
              </a:solidFill>
              <a:latin typeface="Arial" charset="0"/>
              <a:ea typeface="MS PGothic"/>
            </a:endParaRPr>
          </a:p>
        </p:txBody>
      </p:sp>
      <p:sp>
        <p:nvSpPr>
          <p:cNvPr id="184339" name="AutoShape 19"/>
          <p:cNvSpPr>
            <a:spLocks noChangeArrowheads="1"/>
          </p:cNvSpPr>
          <p:nvPr/>
        </p:nvSpPr>
        <p:spPr bwMode="auto">
          <a:xfrm>
            <a:off x="5539944" y="1366541"/>
            <a:ext cx="2786063" cy="554037"/>
          </a:xfrm>
          <a:prstGeom prst="roundRect">
            <a:avLst>
              <a:gd name="adj" fmla="val 16667"/>
            </a:avLst>
          </a:prstGeom>
          <a:gradFill rotWithShape="1">
            <a:gsLst>
              <a:gs pos="0">
                <a:schemeClr val="accent1">
                  <a:lumMod val="50000"/>
                </a:schemeClr>
              </a:gs>
              <a:gs pos="50000">
                <a:schemeClr val="accent1">
                  <a:lumMod val="75000"/>
                </a:schemeClr>
              </a:gs>
              <a:gs pos="100000">
                <a:schemeClr val="accent1">
                  <a:lumMod val="50000"/>
                </a:schemeClr>
              </a:gs>
            </a:gsLst>
            <a:lin ang="5400000" scaled="0"/>
          </a:gradFill>
          <a:ln w="12700" algn="ctr">
            <a:no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600" b="1" kern="1200" dirty="0">
                <a:solidFill>
                  <a:srgbClr val="FFFFFF"/>
                </a:solidFill>
                <a:latin typeface="Arial" charset="0"/>
                <a:ea typeface="MS PGothic"/>
              </a:rPr>
              <a:t>Experiences </a:t>
            </a:r>
          </a:p>
          <a:p>
            <a:pPr algn="ctr" defTabSz="809561" rtl="0" eaLnBrk="0" fontAlgn="base" hangingPunct="0">
              <a:lnSpc>
                <a:spcPct val="85000"/>
              </a:lnSpc>
              <a:spcBef>
                <a:spcPct val="20000"/>
              </a:spcBef>
              <a:spcAft>
                <a:spcPct val="0"/>
              </a:spcAft>
              <a:defRPr/>
            </a:pPr>
            <a:r>
              <a:rPr lang="en-US" sz="1600" b="1" kern="1200" dirty="0">
                <a:solidFill>
                  <a:srgbClr val="FFFFFF"/>
                </a:solidFill>
                <a:latin typeface="Arial" charset="0"/>
                <a:ea typeface="MS PGothic"/>
              </a:rPr>
              <a:t>Enabled</a:t>
            </a:r>
          </a:p>
        </p:txBody>
      </p:sp>
      <p:sp>
        <p:nvSpPr>
          <p:cNvPr id="184340" name="AutoShape 20"/>
          <p:cNvSpPr>
            <a:spLocks noChangeArrowheads="1"/>
          </p:cNvSpPr>
          <p:nvPr/>
        </p:nvSpPr>
        <p:spPr bwMode="auto">
          <a:xfrm>
            <a:off x="5528038" y="2014241"/>
            <a:ext cx="2809875" cy="655637"/>
          </a:xfrm>
          <a:prstGeom prst="roundRect">
            <a:avLst>
              <a:gd name="adj" fmla="val 16667"/>
            </a:avLst>
          </a:prstGeom>
          <a:gradFill rotWithShape="0">
            <a:gsLst>
              <a:gs pos="0">
                <a:schemeClr val="accent2"/>
              </a:gs>
              <a:gs pos="100000">
                <a:schemeClr val="bg1">
                  <a:lumMod val="40000"/>
                  <a:lumOff val="60000"/>
                </a:schemeClr>
              </a:gs>
            </a:gsLst>
            <a:lin ang="5400000" scaled="1"/>
          </a:gradFill>
          <a:ln w="12700" algn="ctr">
            <a:no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100" b="1" kern="1200" dirty="0">
                <a:solidFill>
                  <a:srgbClr val="FFFFFF"/>
                </a:solidFill>
                <a:latin typeface="Arial" charset="0"/>
                <a:ea typeface="MS PGothic"/>
              </a:rPr>
              <a:t>Richest Client Experience</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Email and personal information management</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including calendaring, contacts, presence</a:t>
            </a:r>
          </a:p>
        </p:txBody>
      </p:sp>
      <p:sp>
        <p:nvSpPr>
          <p:cNvPr id="184341" name="AutoShape 21"/>
          <p:cNvSpPr>
            <a:spLocks noChangeArrowheads="1"/>
          </p:cNvSpPr>
          <p:nvPr/>
        </p:nvSpPr>
        <p:spPr bwMode="auto">
          <a:xfrm>
            <a:off x="5528038" y="2817516"/>
            <a:ext cx="2809875" cy="446087"/>
          </a:xfrm>
          <a:prstGeom prst="roundRect">
            <a:avLst>
              <a:gd name="adj" fmla="val 16667"/>
            </a:avLst>
          </a:prstGeom>
          <a:gradFill rotWithShape="0">
            <a:gsLst>
              <a:gs pos="0">
                <a:schemeClr val="accent2"/>
              </a:gs>
              <a:gs pos="100000">
                <a:schemeClr val="bg1">
                  <a:lumMod val="40000"/>
                  <a:lumOff val="60000"/>
                </a:schemeClr>
              </a:gs>
            </a:gsLst>
            <a:lin ang="5400000" scaled="1"/>
          </a:gradFill>
          <a:ln w="12700" algn="ctr">
            <a:no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endParaRPr lang="en-US" sz="1100" b="1" kern="1200" dirty="0">
              <a:solidFill>
                <a:srgbClr val="FFFFFF"/>
              </a:solidFill>
              <a:latin typeface="Arial" charset="0"/>
              <a:ea typeface="MS PGothic"/>
            </a:endParaRPr>
          </a:p>
          <a:p>
            <a:pPr algn="ctr" defTabSz="809561" rtl="0" eaLnBrk="0" fontAlgn="base" hangingPunct="0">
              <a:lnSpc>
                <a:spcPct val="85000"/>
              </a:lnSpc>
              <a:spcBef>
                <a:spcPct val="20000"/>
              </a:spcBef>
              <a:spcAft>
                <a:spcPct val="0"/>
              </a:spcAft>
              <a:defRPr/>
            </a:pPr>
            <a:r>
              <a:rPr lang="en-US" sz="1100" b="1" kern="1200" dirty="0">
                <a:solidFill>
                  <a:srgbClr val="FFFFFF"/>
                </a:solidFill>
                <a:latin typeface="Arial" charset="0"/>
                <a:ea typeface="MS PGothic"/>
              </a:rPr>
              <a:t>Full Outlook Web Access</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IE-based equivalent to rich client</a:t>
            </a:r>
          </a:p>
          <a:p>
            <a:pPr algn="ctr" defTabSz="809561" rtl="0" eaLnBrk="0" fontAlgn="base" hangingPunct="0">
              <a:lnSpc>
                <a:spcPct val="85000"/>
              </a:lnSpc>
              <a:spcBef>
                <a:spcPct val="20000"/>
              </a:spcBef>
              <a:spcAft>
                <a:spcPct val="0"/>
              </a:spcAft>
              <a:buFontTx/>
              <a:buChar char="•"/>
              <a:defRPr/>
            </a:pPr>
            <a:endParaRPr lang="en-US" sz="1100" kern="1200" dirty="0">
              <a:solidFill>
                <a:srgbClr val="FFFFFF"/>
              </a:solidFill>
              <a:latin typeface="Arial" charset="0"/>
              <a:ea typeface="MS PGothic"/>
            </a:endParaRPr>
          </a:p>
        </p:txBody>
      </p:sp>
      <p:sp>
        <p:nvSpPr>
          <p:cNvPr id="184342" name="AutoShape 22"/>
          <p:cNvSpPr>
            <a:spLocks noChangeArrowheads="1"/>
          </p:cNvSpPr>
          <p:nvPr/>
        </p:nvSpPr>
        <p:spPr bwMode="auto">
          <a:xfrm>
            <a:off x="5516131" y="3339803"/>
            <a:ext cx="2833688" cy="449263"/>
          </a:xfrm>
          <a:prstGeom prst="roundRect">
            <a:avLst>
              <a:gd name="adj" fmla="val 16667"/>
            </a:avLst>
          </a:prstGeom>
          <a:gradFill rotWithShape="0">
            <a:gsLst>
              <a:gs pos="0">
                <a:schemeClr val="accent2"/>
              </a:gs>
              <a:gs pos="100000">
                <a:schemeClr val="bg1">
                  <a:lumMod val="40000"/>
                  <a:lumOff val="60000"/>
                </a:schemeClr>
              </a:gs>
            </a:gsLst>
            <a:lin ang="5400000" scaled="1"/>
          </a:gradFill>
          <a:ln w="12700" algn="ctr">
            <a:no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100" b="1" kern="1200" dirty="0">
                <a:solidFill>
                  <a:srgbClr val="FFFFFF"/>
                </a:solidFill>
                <a:latin typeface="Arial" charset="0"/>
                <a:ea typeface="MS PGothic"/>
              </a:rPr>
              <a:t>Basic Web Access</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Limited inbox functions without collaboration</a:t>
            </a:r>
          </a:p>
        </p:txBody>
      </p:sp>
      <p:sp>
        <p:nvSpPr>
          <p:cNvPr id="184343" name="AutoShape 23"/>
          <p:cNvSpPr>
            <a:spLocks noChangeArrowheads="1"/>
          </p:cNvSpPr>
          <p:nvPr/>
        </p:nvSpPr>
        <p:spPr bwMode="auto">
          <a:xfrm>
            <a:off x="5516132" y="4800303"/>
            <a:ext cx="2833687" cy="520700"/>
          </a:xfrm>
          <a:prstGeom prst="roundRect">
            <a:avLst>
              <a:gd name="adj" fmla="val 16667"/>
            </a:avLst>
          </a:prstGeom>
          <a:gradFill rotWithShape="0">
            <a:gsLst>
              <a:gs pos="0">
                <a:schemeClr val="accent2"/>
              </a:gs>
              <a:gs pos="100000">
                <a:schemeClr val="bg1">
                  <a:lumMod val="40000"/>
                  <a:lumOff val="60000"/>
                </a:schemeClr>
              </a:gs>
            </a:gsLst>
            <a:lin ang="5400000" scaled="1"/>
          </a:gradFill>
          <a:ln w="12700" algn="ctr">
            <a:no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100" b="1" kern="1200" dirty="0">
                <a:solidFill>
                  <a:srgbClr val="FFFFFF"/>
                </a:solidFill>
                <a:latin typeface="Arial" charset="0"/>
                <a:ea typeface="MS PGothic"/>
              </a:rPr>
              <a:t>Document Collaboration</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Provides teams with easy-to-use document</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collaboration, versioning and editing space</a:t>
            </a:r>
          </a:p>
        </p:txBody>
      </p:sp>
      <p:sp>
        <p:nvSpPr>
          <p:cNvPr id="184344" name="AutoShape 24"/>
          <p:cNvSpPr>
            <a:spLocks noChangeArrowheads="1"/>
          </p:cNvSpPr>
          <p:nvPr/>
        </p:nvSpPr>
        <p:spPr bwMode="auto">
          <a:xfrm>
            <a:off x="5516132" y="5503566"/>
            <a:ext cx="2833687" cy="520700"/>
          </a:xfrm>
          <a:prstGeom prst="roundRect">
            <a:avLst>
              <a:gd name="adj" fmla="val 16667"/>
            </a:avLst>
          </a:prstGeom>
          <a:gradFill rotWithShape="0">
            <a:gsLst>
              <a:gs pos="0">
                <a:schemeClr val="accent2"/>
              </a:gs>
              <a:gs pos="100000">
                <a:schemeClr val="bg1">
                  <a:lumMod val="40000"/>
                  <a:lumOff val="60000"/>
                </a:schemeClr>
              </a:gs>
            </a:gsLst>
            <a:lin ang="5400000" scaled="1"/>
          </a:gradFill>
          <a:ln w="12700" algn="ctr">
            <a:no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100" b="1" kern="1200" dirty="0">
                <a:solidFill>
                  <a:srgbClr val="FFFFFF"/>
                </a:solidFill>
                <a:latin typeface="Arial" charset="0"/>
                <a:ea typeface="MS PGothic"/>
              </a:rPr>
              <a:t>IM / Presence / Voice</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Know online and offline status, as well as</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Interact in with real time chat, voice, video</a:t>
            </a:r>
          </a:p>
        </p:txBody>
      </p:sp>
      <p:grpSp>
        <p:nvGrpSpPr>
          <p:cNvPr id="2" name="Group 40"/>
          <p:cNvGrpSpPr>
            <a:grpSpLocks/>
          </p:cNvGrpSpPr>
          <p:nvPr/>
        </p:nvGrpSpPr>
        <p:grpSpPr bwMode="auto">
          <a:xfrm>
            <a:off x="647269" y="2030116"/>
            <a:ext cx="2090737" cy="527050"/>
            <a:chOff x="668338" y="2492375"/>
            <a:chExt cx="2090737" cy="527050"/>
          </a:xfrm>
          <a:gradFill>
            <a:gsLst>
              <a:gs pos="0">
                <a:schemeClr val="bg1">
                  <a:lumMod val="75000"/>
                </a:schemeClr>
              </a:gs>
              <a:gs pos="50000">
                <a:schemeClr val="bg1">
                  <a:lumMod val="40000"/>
                  <a:lumOff val="60000"/>
                </a:schemeClr>
              </a:gs>
              <a:gs pos="100000">
                <a:schemeClr val="bg1">
                  <a:lumMod val="20000"/>
                  <a:lumOff val="80000"/>
                </a:schemeClr>
              </a:gs>
            </a:gsLst>
            <a:lin ang="5400000" scaled="0"/>
          </a:gradFill>
        </p:grpSpPr>
        <p:sp>
          <p:nvSpPr>
            <p:cNvPr id="184327" name="AutoShape 7"/>
            <p:cNvSpPr>
              <a:spLocks noChangeArrowheads="1"/>
            </p:cNvSpPr>
            <p:nvPr/>
          </p:nvSpPr>
          <p:spPr bwMode="auto">
            <a:xfrm>
              <a:off x="668338" y="2492375"/>
              <a:ext cx="2090737" cy="52705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lIns="80988" tIns="40494" rIns="80988" bIns="40494" anchor="ctr"/>
            <a:lstStyle/>
            <a:p>
              <a:pPr algn="ctr" defTabSz="809561" rtl="0" fontAlgn="base">
                <a:spcBef>
                  <a:spcPct val="0"/>
                </a:spcBef>
                <a:spcAft>
                  <a:spcPct val="0"/>
                </a:spcAft>
                <a:defRPr/>
              </a:pPr>
              <a:endParaRPr lang="es-AR" sz="1100" kern="1200" dirty="0">
                <a:solidFill>
                  <a:srgbClr val="000000"/>
                </a:solidFill>
                <a:latin typeface="Segoe"/>
                <a:ea typeface="+mn-ea"/>
                <a:cs typeface="+mn-cs"/>
              </a:endParaRPr>
            </a:p>
          </p:txBody>
        </p:sp>
        <p:pic>
          <p:nvPicPr>
            <p:cNvPr id="14367" name="Picture 40" descr="C:\Program Files\Microsoft Resource DVD Artwork\DVD_ART\BoxShots_Logos\Exchange Server 2007\Exchange Server 2007 logo bl.png"/>
            <p:cNvPicPr>
              <a:picLocks noChangeAspect="1" noChangeArrowheads="1"/>
            </p:cNvPicPr>
            <p:nvPr/>
          </p:nvPicPr>
          <p:blipFill>
            <a:blip r:embed="rId3" cstate="email"/>
            <a:srcRect/>
            <a:stretch>
              <a:fillRect/>
            </a:stretch>
          </p:blipFill>
          <p:spPr bwMode="auto">
            <a:xfrm>
              <a:off x="796699" y="2601697"/>
              <a:ext cx="1870301" cy="301386"/>
            </a:xfrm>
            <a:prstGeom prst="rect">
              <a:avLst/>
            </a:prstGeom>
            <a:ln/>
          </p:spPr>
          <p:style>
            <a:lnRef idx="1">
              <a:schemeClr val="accent4"/>
            </a:lnRef>
            <a:fillRef idx="2">
              <a:schemeClr val="accent4"/>
            </a:fillRef>
            <a:effectRef idx="1">
              <a:schemeClr val="accent4"/>
            </a:effectRef>
            <a:fontRef idx="minor">
              <a:schemeClr val="dk1"/>
            </a:fontRef>
          </p:style>
        </p:pic>
      </p:grpSp>
      <p:grpSp>
        <p:nvGrpSpPr>
          <p:cNvPr id="3" name="Group 54"/>
          <p:cNvGrpSpPr>
            <a:grpSpLocks/>
          </p:cNvGrpSpPr>
          <p:nvPr/>
        </p:nvGrpSpPr>
        <p:grpSpPr bwMode="auto">
          <a:xfrm>
            <a:off x="650443" y="4755853"/>
            <a:ext cx="2084388" cy="528638"/>
            <a:chOff x="666750" y="4544106"/>
            <a:chExt cx="2084388" cy="528637"/>
          </a:xfrm>
          <a:gradFill>
            <a:gsLst>
              <a:gs pos="0">
                <a:schemeClr val="bg1">
                  <a:lumMod val="75000"/>
                </a:schemeClr>
              </a:gs>
              <a:gs pos="50000">
                <a:schemeClr val="bg1">
                  <a:lumMod val="40000"/>
                  <a:lumOff val="60000"/>
                </a:schemeClr>
              </a:gs>
              <a:gs pos="100000">
                <a:schemeClr val="bg1">
                  <a:lumMod val="20000"/>
                  <a:lumOff val="80000"/>
                </a:schemeClr>
              </a:gs>
            </a:gsLst>
            <a:lin ang="5400000" scaled="0"/>
          </a:gradFill>
        </p:grpSpPr>
        <p:sp>
          <p:nvSpPr>
            <p:cNvPr id="184330" name="AutoShape 10"/>
            <p:cNvSpPr>
              <a:spLocks noChangeArrowheads="1"/>
            </p:cNvSpPr>
            <p:nvPr/>
          </p:nvSpPr>
          <p:spPr bwMode="auto">
            <a:xfrm>
              <a:off x="666750" y="4544106"/>
              <a:ext cx="2084388" cy="52863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lIns="80988" tIns="40494" rIns="80988" bIns="40494" anchor="ctr"/>
            <a:lstStyle/>
            <a:p>
              <a:pPr algn="ctr" defTabSz="809561" rtl="0" fontAlgn="base">
                <a:spcBef>
                  <a:spcPct val="0"/>
                </a:spcBef>
                <a:spcAft>
                  <a:spcPct val="0"/>
                </a:spcAft>
                <a:defRPr/>
              </a:pPr>
              <a:endParaRPr lang="es-AR" sz="1100" kern="1200" dirty="0">
                <a:solidFill>
                  <a:srgbClr val="000000"/>
                </a:solidFill>
                <a:latin typeface="Segoe"/>
                <a:ea typeface="+mn-ea"/>
                <a:cs typeface="+mn-cs"/>
              </a:endParaRPr>
            </a:p>
          </p:txBody>
        </p:sp>
        <p:pic>
          <p:nvPicPr>
            <p:cNvPr id="14365" name="Picture 42" descr="C:\Program Files\Microsoft Resource DVD Artwork\DVD_ART\BoxShots_Logos\SharePoint Server 2007\SharePoint Server 2007 logo black h.png"/>
            <p:cNvPicPr>
              <a:picLocks noChangeAspect="1" noChangeArrowheads="1"/>
            </p:cNvPicPr>
            <p:nvPr/>
          </p:nvPicPr>
          <p:blipFill>
            <a:blip r:embed="rId4" cstate="email"/>
            <a:srcRect/>
            <a:stretch>
              <a:fillRect/>
            </a:stretch>
          </p:blipFill>
          <p:spPr bwMode="auto">
            <a:xfrm>
              <a:off x="718457" y="4713514"/>
              <a:ext cx="1984354" cy="233738"/>
            </a:xfrm>
            <a:prstGeom prst="rect">
              <a:avLst/>
            </a:prstGeom>
            <a:ln/>
          </p:spPr>
          <p:style>
            <a:lnRef idx="1">
              <a:schemeClr val="accent4"/>
            </a:lnRef>
            <a:fillRef idx="2">
              <a:schemeClr val="accent4"/>
            </a:fillRef>
            <a:effectRef idx="1">
              <a:schemeClr val="accent4"/>
            </a:effectRef>
            <a:fontRef idx="minor">
              <a:schemeClr val="dk1"/>
            </a:fontRef>
          </p:style>
        </p:pic>
      </p:grpSp>
      <p:grpSp>
        <p:nvGrpSpPr>
          <p:cNvPr id="4" name="Group 46"/>
          <p:cNvGrpSpPr>
            <a:grpSpLocks/>
          </p:cNvGrpSpPr>
          <p:nvPr/>
        </p:nvGrpSpPr>
        <p:grpSpPr bwMode="auto">
          <a:xfrm>
            <a:off x="629806" y="5503566"/>
            <a:ext cx="2125663" cy="528637"/>
            <a:chOff x="666750" y="5922963"/>
            <a:chExt cx="2125663" cy="528637"/>
          </a:xfrm>
          <a:gradFill>
            <a:gsLst>
              <a:gs pos="0">
                <a:schemeClr val="bg1">
                  <a:lumMod val="75000"/>
                </a:schemeClr>
              </a:gs>
              <a:gs pos="50000">
                <a:schemeClr val="bg1">
                  <a:lumMod val="40000"/>
                  <a:lumOff val="60000"/>
                </a:schemeClr>
              </a:gs>
              <a:gs pos="100000">
                <a:schemeClr val="bg1">
                  <a:lumMod val="20000"/>
                  <a:lumOff val="80000"/>
                </a:schemeClr>
              </a:gs>
            </a:gsLst>
            <a:lin ang="5400000" scaled="0"/>
          </a:gradFill>
        </p:grpSpPr>
        <p:sp>
          <p:nvSpPr>
            <p:cNvPr id="184324" name="AutoShape 4"/>
            <p:cNvSpPr>
              <a:spLocks noChangeArrowheads="1"/>
            </p:cNvSpPr>
            <p:nvPr/>
          </p:nvSpPr>
          <p:spPr bwMode="auto">
            <a:xfrm>
              <a:off x="666750" y="5922963"/>
              <a:ext cx="2125663" cy="52863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lIns="80988" tIns="40494" rIns="80988" bIns="40494" anchor="ctr"/>
            <a:lstStyle/>
            <a:p>
              <a:pPr algn="ctr" defTabSz="809561" rtl="0" fontAlgn="base">
                <a:spcBef>
                  <a:spcPct val="0"/>
                </a:spcBef>
                <a:spcAft>
                  <a:spcPct val="0"/>
                </a:spcAft>
                <a:defRPr/>
              </a:pPr>
              <a:endParaRPr lang="es-AR" sz="1100" kern="1200" dirty="0">
                <a:solidFill>
                  <a:srgbClr val="000000"/>
                </a:solidFill>
                <a:latin typeface="Segoe"/>
                <a:ea typeface="+mn-ea"/>
                <a:cs typeface="+mn-cs"/>
              </a:endParaRPr>
            </a:p>
          </p:txBody>
        </p:sp>
        <p:pic>
          <p:nvPicPr>
            <p:cNvPr id="14363" name="Picture 45" descr="C:\Program Files\Microsoft Resource DVD Artwork\DVD_ART\BoxShots_Logos\Office Communications Server 2007\Office Communications Server 2007 logo bl.png"/>
            <p:cNvPicPr>
              <a:picLocks noChangeAspect="1" noChangeArrowheads="1"/>
            </p:cNvPicPr>
            <p:nvPr/>
          </p:nvPicPr>
          <p:blipFill>
            <a:blip r:embed="rId5" cstate="email"/>
            <a:srcRect/>
            <a:stretch>
              <a:fillRect/>
            </a:stretch>
          </p:blipFill>
          <p:spPr bwMode="auto">
            <a:xfrm>
              <a:off x="751115" y="6008914"/>
              <a:ext cx="1972302" cy="388155"/>
            </a:xfrm>
            <a:prstGeom prst="rect">
              <a:avLst/>
            </a:prstGeom>
            <a:ln/>
          </p:spPr>
          <p:style>
            <a:lnRef idx="1">
              <a:schemeClr val="accent4"/>
            </a:lnRef>
            <a:fillRef idx="2">
              <a:schemeClr val="accent4"/>
            </a:fillRef>
            <a:effectRef idx="1">
              <a:schemeClr val="accent4"/>
            </a:effectRef>
            <a:fontRef idx="minor">
              <a:schemeClr val="dk1"/>
            </a:fontRef>
          </p:style>
        </p:pic>
      </p:grpSp>
      <p:pic>
        <p:nvPicPr>
          <p:cNvPr id="14354" name="Picture 46" descr="C:\Program Files\Microsoft Resource DVD Artwork\DVD_ART\BoxShots_Logos\Outlook 2007\Office Outlook 2007 logo black.png"/>
          <p:cNvPicPr>
            <a:picLocks noChangeAspect="1" noChangeArrowheads="1"/>
          </p:cNvPicPr>
          <p:nvPr/>
        </p:nvPicPr>
        <p:blipFill>
          <a:blip r:embed="rId6" cstate="email"/>
          <a:srcRect/>
          <a:stretch>
            <a:fillRect/>
          </a:stretch>
        </p:blipFill>
        <p:spPr bwMode="auto">
          <a:xfrm>
            <a:off x="3022963" y="2139653"/>
            <a:ext cx="2187575" cy="363538"/>
          </a:xfrm>
          <a:prstGeom prst="rect">
            <a:avLst/>
          </a:prstGeom>
          <a:noFill/>
          <a:ln w="9525">
            <a:noFill/>
            <a:miter lim="800000"/>
            <a:headEnd/>
            <a:tailEnd/>
          </a:ln>
        </p:spPr>
      </p:pic>
      <p:sp>
        <p:nvSpPr>
          <p:cNvPr id="49" name="AutoShape 12"/>
          <p:cNvSpPr>
            <a:spLocks noChangeArrowheads="1"/>
          </p:cNvSpPr>
          <p:nvPr/>
        </p:nvSpPr>
        <p:spPr bwMode="auto">
          <a:xfrm>
            <a:off x="2976132" y="3954166"/>
            <a:ext cx="2281237" cy="601662"/>
          </a:xfrm>
          <a:prstGeom prst="roundRect">
            <a:avLst>
              <a:gd name="adj" fmla="val 16667"/>
            </a:avLst>
          </a:prstGeom>
          <a:gradFill rotWithShape="1">
            <a:gsLst>
              <a:gs pos="0">
                <a:schemeClr val="folHlink"/>
              </a:gs>
              <a:gs pos="100000">
                <a:schemeClr val="tx2">
                  <a:lumMod val="65000"/>
                </a:schemeClr>
              </a:gs>
            </a:gsLst>
            <a:lin ang="5400000" scaled="1"/>
          </a:gradFill>
          <a:ln w="12700" algn="ctr">
            <a:solidFill>
              <a:schemeClr val="tx1"/>
            </a:solid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endParaRPr lang="en-US" sz="1600" b="1" kern="1200" dirty="0">
              <a:solidFill>
                <a:srgbClr val="FFFFFF"/>
              </a:solidFill>
              <a:latin typeface="Arial" charset="0"/>
              <a:ea typeface="MS PGothic"/>
            </a:endParaRPr>
          </a:p>
        </p:txBody>
      </p:sp>
      <p:sp>
        <p:nvSpPr>
          <p:cNvPr id="50" name="AutoShape 25"/>
          <p:cNvSpPr>
            <a:spLocks noChangeArrowheads="1"/>
          </p:cNvSpPr>
          <p:nvPr/>
        </p:nvSpPr>
        <p:spPr bwMode="auto">
          <a:xfrm>
            <a:off x="5515338" y="3946228"/>
            <a:ext cx="2835275" cy="579438"/>
          </a:xfrm>
          <a:prstGeom prst="roundRect">
            <a:avLst>
              <a:gd name="adj" fmla="val 16667"/>
            </a:avLst>
          </a:prstGeom>
          <a:gradFill rotWithShape="0">
            <a:gsLst>
              <a:gs pos="0">
                <a:schemeClr val="accent2"/>
              </a:gs>
              <a:gs pos="100000">
                <a:schemeClr val="bg1">
                  <a:lumMod val="40000"/>
                  <a:lumOff val="60000"/>
                </a:schemeClr>
              </a:gs>
            </a:gsLst>
            <a:lin ang="5400000" scaled="1"/>
          </a:gradFill>
          <a:ln w="12700" algn="ctr">
            <a:no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100" b="1" kern="1200" dirty="0">
                <a:solidFill>
                  <a:srgbClr val="FFFFFF"/>
                </a:solidFill>
                <a:latin typeface="Arial" charset="0"/>
                <a:ea typeface="MS PGothic"/>
              </a:rPr>
              <a:t>Access via Speech Recognition</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Read email, change appointments,</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Send voice messages</a:t>
            </a:r>
          </a:p>
        </p:txBody>
      </p:sp>
      <p:pic>
        <p:nvPicPr>
          <p:cNvPr id="14357" name="Picture 47" descr="C:\Program Files\Microsoft Resource DVD Artwork\DVD_ART\BoxShots_Logos\Outlook Voice Access\Outlook Voice Access 2007 logo.png"/>
          <p:cNvPicPr>
            <a:picLocks noChangeAspect="1" noChangeArrowheads="1"/>
          </p:cNvPicPr>
          <p:nvPr/>
        </p:nvPicPr>
        <p:blipFill>
          <a:blip r:embed="rId7" cstate="email"/>
          <a:srcRect/>
          <a:stretch>
            <a:fillRect/>
          </a:stretch>
        </p:blipFill>
        <p:spPr bwMode="auto">
          <a:xfrm>
            <a:off x="3045188" y="4136728"/>
            <a:ext cx="2143125" cy="215900"/>
          </a:xfrm>
          <a:prstGeom prst="rect">
            <a:avLst/>
          </a:prstGeom>
          <a:noFill/>
          <a:ln w="9525">
            <a:noFill/>
            <a:miter lim="800000"/>
            <a:headEnd/>
            <a:tailEnd/>
          </a:ln>
        </p:spPr>
      </p:pic>
      <p:pic>
        <p:nvPicPr>
          <p:cNvPr id="14358" name="Picture 50" descr="C:\Program Files\Microsoft Resource DVD Artwork\DVD_ART\BoxShots_Logos\Office Outlook Web Access\Office Outlook Web Access logo black v.png"/>
          <p:cNvPicPr>
            <a:picLocks noChangeAspect="1" noChangeArrowheads="1"/>
          </p:cNvPicPr>
          <p:nvPr/>
        </p:nvPicPr>
        <p:blipFill>
          <a:blip r:embed="rId8" cstate="email"/>
          <a:srcRect/>
          <a:stretch>
            <a:fillRect/>
          </a:stretch>
        </p:blipFill>
        <p:spPr bwMode="auto">
          <a:xfrm>
            <a:off x="3061063" y="3038180"/>
            <a:ext cx="2111375" cy="568325"/>
          </a:xfrm>
          <a:prstGeom prst="rect">
            <a:avLst/>
          </a:prstGeom>
          <a:noFill/>
          <a:ln w="9525">
            <a:noFill/>
            <a:miter lim="800000"/>
            <a:headEnd/>
            <a:tailEnd/>
          </a:ln>
        </p:spPr>
      </p:pic>
      <p:pic>
        <p:nvPicPr>
          <p:cNvPr id="14359" name="Picture 51" descr="C:\Program Files\Microsoft Resource DVD Artwork\DVD_ART\BoxShots_Logos\Office Communicator 2007\Office Communicator 2007 logo black.png"/>
          <p:cNvPicPr>
            <a:picLocks noChangeAspect="1" noChangeArrowheads="1"/>
          </p:cNvPicPr>
          <p:nvPr/>
        </p:nvPicPr>
        <p:blipFill>
          <a:blip r:embed="rId9" cstate="email"/>
          <a:srcRect/>
          <a:stretch>
            <a:fillRect/>
          </a:stretch>
        </p:blipFill>
        <p:spPr bwMode="auto">
          <a:xfrm>
            <a:off x="3028519" y="5635328"/>
            <a:ext cx="2176463" cy="277813"/>
          </a:xfrm>
          <a:prstGeom prst="rect">
            <a:avLst/>
          </a:prstGeom>
          <a:noFill/>
          <a:ln w="9525">
            <a:noFill/>
            <a:miter lim="800000"/>
            <a:headEnd/>
            <a:tailEnd/>
          </a:ln>
        </p:spPr>
      </p:pic>
      <p:sp>
        <p:nvSpPr>
          <p:cNvPr id="57" name="AutoShape 18"/>
          <p:cNvSpPr>
            <a:spLocks noChangeArrowheads="1"/>
          </p:cNvSpPr>
          <p:nvPr/>
        </p:nvSpPr>
        <p:spPr bwMode="auto">
          <a:xfrm>
            <a:off x="2976131" y="6265566"/>
            <a:ext cx="2281238" cy="520700"/>
          </a:xfrm>
          <a:prstGeom prst="roundRect">
            <a:avLst>
              <a:gd name="adj" fmla="val 16667"/>
            </a:avLst>
          </a:prstGeom>
          <a:gradFill rotWithShape="1">
            <a:gsLst>
              <a:gs pos="0">
                <a:schemeClr val="folHlink"/>
              </a:gs>
              <a:gs pos="100000">
                <a:schemeClr val="tx2">
                  <a:lumMod val="65000"/>
                </a:schemeClr>
              </a:gs>
            </a:gsLst>
            <a:lin ang="5400000" scaled="1"/>
          </a:gradFill>
          <a:ln w="12700" algn="ctr">
            <a:solidFill>
              <a:schemeClr val="tx1"/>
            </a:solid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400" b="1" kern="1200" dirty="0">
                <a:solidFill>
                  <a:srgbClr val="FFFFFF"/>
                </a:solidFill>
                <a:latin typeface="Arial" charset="0"/>
                <a:ea typeface="MS PGothic"/>
              </a:rPr>
              <a:t>SIP Telephones with </a:t>
            </a:r>
          </a:p>
          <a:p>
            <a:pPr algn="ctr" defTabSz="809561" rtl="0" eaLnBrk="0" fontAlgn="base" hangingPunct="0">
              <a:lnSpc>
                <a:spcPct val="85000"/>
              </a:lnSpc>
              <a:spcBef>
                <a:spcPct val="20000"/>
              </a:spcBef>
              <a:spcAft>
                <a:spcPct val="0"/>
              </a:spcAft>
              <a:defRPr/>
            </a:pPr>
            <a:r>
              <a:rPr lang="en-US" sz="1400" b="1" kern="1200" dirty="0">
                <a:solidFill>
                  <a:srgbClr val="FFFFFF"/>
                </a:solidFill>
                <a:latin typeface="Arial" charset="0"/>
                <a:ea typeface="MS PGothic"/>
              </a:rPr>
              <a:t>PBX Attach</a:t>
            </a:r>
          </a:p>
        </p:txBody>
      </p:sp>
      <p:sp>
        <p:nvSpPr>
          <p:cNvPr id="58" name="AutoShape 24"/>
          <p:cNvSpPr>
            <a:spLocks noChangeArrowheads="1"/>
          </p:cNvSpPr>
          <p:nvPr/>
        </p:nvSpPr>
        <p:spPr bwMode="auto">
          <a:xfrm>
            <a:off x="5516131" y="6298903"/>
            <a:ext cx="2833688" cy="520700"/>
          </a:xfrm>
          <a:prstGeom prst="roundRect">
            <a:avLst>
              <a:gd name="adj" fmla="val 16667"/>
            </a:avLst>
          </a:prstGeom>
          <a:gradFill rotWithShape="0">
            <a:gsLst>
              <a:gs pos="0">
                <a:schemeClr val="accent2"/>
              </a:gs>
              <a:gs pos="100000">
                <a:schemeClr val="bg1">
                  <a:lumMod val="40000"/>
                  <a:lumOff val="60000"/>
                </a:schemeClr>
              </a:gs>
            </a:gsLst>
            <a:lin ang="5400000" scaled="1"/>
          </a:gradFill>
          <a:ln w="12700" algn="ctr">
            <a:noFill/>
            <a:round/>
            <a:headEnd/>
            <a:tailEnd/>
          </a:ln>
          <a:effectLst>
            <a:outerShdw dist="35921" dir="2700000" algn="ctr" rotWithShape="0">
              <a:schemeClr val="tx1"/>
            </a:outerShdw>
          </a:effectLst>
        </p:spPr>
        <p:txBody>
          <a:bodyPr wrap="none" lIns="80982" tIns="40492" rIns="80982" bIns="40492" anchor="ctr"/>
          <a:lstStyle/>
          <a:p>
            <a:pPr algn="ctr" defTabSz="809561" rtl="0" eaLnBrk="0" fontAlgn="base" hangingPunct="0">
              <a:lnSpc>
                <a:spcPct val="85000"/>
              </a:lnSpc>
              <a:spcBef>
                <a:spcPct val="20000"/>
              </a:spcBef>
              <a:spcAft>
                <a:spcPct val="0"/>
              </a:spcAft>
              <a:defRPr/>
            </a:pPr>
            <a:r>
              <a:rPr lang="en-US" sz="1100" b="1" kern="1200" dirty="0">
                <a:solidFill>
                  <a:srgbClr val="FFFFFF"/>
                </a:solidFill>
                <a:latin typeface="Arial" charset="0"/>
                <a:ea typeface="MS PGothic"/>
              </a:rPr>
              <a:t>VoIP Phone</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Know online and offline status, as well as</a:t>
            </a:r>
          </a:p>
          <a:p>
            <a:pPr algn="ctr" defTabSz="809561" rtl="0" eaLnBrk="0" fontAlgn="base" hangingPunct="0">
              <a:lnSpc>
                <a:spcPct val="85000"/>
              </a:lnSpc>
              <a:spcBef>
                <a:spcPct val="20000"/>
              </a:spcBef>
              <a:spcAft>
                <a:spcPct val="0"/>
              </a:spcAft>
              <a:defRPr/>
            </a:pPr>
            <a:r>
              <a:rPr lang="en-US" sz="1100" kern="1200" dirty="0">
                <a:solidFill>
                  <a:srgbClr val="FFFFFF"/>
                </a:solidFill>
                <a:latin typeface="Arial" charset="0"/>
                <a:ea typeface="MS PGothic"/>
              </a:rPr>
              <a:t>Interact in with real time chat, voice, video</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Market Size and Trends in SMB</a:t>
            </a:r>
          </a:p>
          <a:p>
            <a:r>
              <a:rPr lang="en-US" dirty="0" smtClean="0"/>
              <a:t>Targeting Buyers for Success</a:t>
            </a:r>
          </a:p>
          <a:p>
            <a:r>
              <a:rPr lang="en-US" dirty="0" smtClean="0"/>
              <a:t>Channels of Influence</a:t>
            </a:r>
          </a:p>
          <a:p>
            <a:r>
              <a:rPr lang="en-US" dirty="0" smtClean="0"/>
              <a:t>Microsoft Communication Services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623248"/>
          </a:xfrm>
        </p:spPr>
        <p:txBody>
          <a:bodyPr/>
          <a:lstStyle/>
          <a:p>
            <a:r>
              <a:rPr lang="en-US" b="1" kern="1200" dirty="0" smtClean="0"/>
              <a:t>Selling Business Decision Makers</a:t>
            </a:r>
          </a:p>
        </p:txBody>
      </p:sp>
      <p:pic>
        <p:nvPicPr>
          <p:cNvPr id="5" name="Picture 4" descr="Microsoft diagram MCS.jpg"/>
          <p:cNvPicPr>
            <a:picLocks noChangeAspect="1"/>
          </p:cNvPicPr>
          <p:nvPr/>
        </p:nvPicPr>
        <p:blipFill>
          <a:blip r:embed="rId3" cstate="email"/>
          <a:stretch>
            <a:fillRect/>
          </a:stretch>
        </p:blipFill>
        <p:spPr>
          <a:xfrm>
            <a:off x="3787253" y="1092265"/>
            <a:ext cx="4915492" cy="5185705"/>
          </a:xfrm>
          <a:prstGeom prst="rect">
            <a:avLst/>
          </a:prstGeom>
        </p:spPr>
      </p:pic>
      <p:sp>
        <p:nvSpPr>
          <p:cNvPr id="6" name="Content Placeholder 8"/>
          <p:cNvSpPr txBox="1">
            <a:spLocks/>
          </p:cNvSpPr>
          <p:nvPr/>
        </p:nvSpPr>
        <p:spPr>
          <a:xfrm>
            <a:off x="205379" y="1353403"/>
            <a:ext cx="3422651" cy="5267833"/>
          </a:xfrm>
          <a:prstGeom prst="rect">
            <a:avLst/>
          </a:prstGeom>
        </p:spPr>
        <p:txBody>
          <a:bodyPr lIns="76197" tIns="38098" rIns="76197" bIns="38098"/>
          <a:lstStyle/>
          <a:p>
            <a:pPr marL="142869" indent="-142869" defTabSz="912776" eaLnBrk="1" hangingPunct="1">
              <a:lnSpc>
                <a:spcPct val="90000"/>
              </a:lnSpc>
              <a:spcBef>
                <a:spcPts val="1167"/>
              </a:spcBef>
              <a:buClr>
                <a:schemeClr val="bg1"/>
              </a:buClr>
              <a:buSzPct val="100000"/>
              <a:buFont typeface="Arial" pitchFamily="34" charset="0"/>
              <a:buChar char="•"/>
              <a:defRPr/>
            </a:pPr>
            <a:r>
              <a:rPr lang="en-US" sz="2000" kern="0" dirty="0" smtClean="0">
                <a:solidFill>
                  <a:schemeClr val="bg1"/>
                </a:solidFill>
                <a:effectLst>
                  <a:outerShdw blurRad="38100" dist="38100" dir="2700000" algn="tl">
                    <a:srgbClr val="000000">
                      <a:alpha val="43137"/>
                    </a:srgbClr>
                  </a:outerShdw>
                </a:effectLst>
                <a:latin typeface="+mn-lt"/>
                <a:ea typeface="+mn-ea"/>
                <a:cs typeface="+mn-cs"/>
              </a:rPr>
              <a:t>Email is a primary means of communicating with customers &amp; suppliers.</a:t>
            </a:r>
          </a:p>
          <a:p>
            <a:pPr marL="142869" indent="-142869" defTabSz="912776" eaLnBrk="1" hangingPunct="1">
              <a:lnSpc>
                <a:spcPct val="90000"/>
              </a:lnSpc>
              <a:spcBef>
                <a:spcPts val="1167"/>
              </a:spcBef>
              <a:buClr>
                <a:schemeClr val="bg1"/>
              </a:buClr>
              <a:buSzPct val="100000"/>
              <a:buFont typeface="Arial" pitchFamily="34" charset="0"/>
              <a:buChar char="•"/>
              <a:defRPr/>
            </a:pPr>
            <a:r>
              <a:rPr lang="en-US" sz="2000" kern="0" dirty="0" smtClean="0">
                <a:solidFill>
                  <a:schemeClr val="bg1"/>
                </a:solidFill>
                <a:effectLst>
                  <a:outerShdw blurRad="38100" dist="38100" dir="2700000" algn="tl">
                    <a:srgbClr val="000000">
                      <a:alpha val="43137"/>
                    </a:srgbClr>
                  </a:outerShdw>
                </a:effectLst>
                <a:latin typeface="+mn-lt"/>
                <a:ea typeface="+mn-ea"/>
                <a:cs typeface="+mn-cs"/>
              </a:rPr>
              <a:t>Business owners need the ability to receive customer communications everywhere and have the personal and company resources easily available to take action quickly.</a:t>
            </a:r>
          </a:p>
          <a:p>
            <a:pPr marL="142869" indent="-142869" defTabSz="912776" eaLnBrk="1" hangingPunct="1">
              <a:lnSpc>
                <a:spcPct val="90000"/>
              </a:lnSpc>
              <a:spcBef>
                <a:spcPts val="1167"/>
              </a:spcBef>
              <a:buClr>
                <a:schemeClr val="bg1"/>
              </a:buClr>
              <a:buSzPct val="100000"/>
              <a:buFont typeface="Arial" pitchFamily="34" charset="0"/>
              <a:buChar char="•"/>
              <a:defRPr/>
            </a:pPr>
            <a:r>
              <a:rPr lang="en-US" sz="2000" kern="0" dirty="0" smtClean="0">
                <a:solidFill>
                  <a:schemeClr val="bg1"/>
                </a:solidFill>
                <a:effectLst>
                  <a:outerShdw blurRad="38100" dist="38100" dir="2700000" algn="tl">
                    <a:srgbClr val="000000">
                      <a:alpha val="43137"/>
                    </a:srgbClr>
                  </a:outerShdw>
                </a:effectLst>
                <a:latin typeface="+mn-lt"/>
                <a:ea typeface="+mn-ea"/>
                <a:cs typeface="+mn-cs"/>
              </a:rPr>
              <a:t>You have made a long term bet with Microsoft and Partner to support and manage these services.</a:t>
            </a:r>
          </a:p>
          <a:p>
            <a:pPr marL="382308" indent="-382308" defTabSz="912776" eaLnBrk="1" hangingPunct="1">
              <a:lnSpc>
                <a:spcPct val="90000"/>
              </a:lnSpc>
              <a:spcBef>
                <a:spcPts val="1167"/>
              </a:spcBef>
              <a:buClr>
                <a:schemeClr val="bg1"/>
              </a:buClr>
              <a:buSzPct val="100000"/>
              <a:buBlip>
                <a:blip r:embed="rId4"/>
              </a:buBlip>
              <a:defRPr/>
            </a:pPr>
            <a:endParaRPr lang="en-US" sz="2000" kern="0" dirty="0">
              <a:solidFill>
                <a:schemeClr val="bg1"/>
              </a:solidFill>
              <a:effectLst>
                <a:outerShdw blurRad="38100" dist="38100" dir="2700000" algn="tl">
                  <a:srgbClr val="000000">
                    <a:alpha val="43137"/>
                  </a:srgbClr>
                </a:outerShdw>
              </a:effectLst>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srcRect/>
          <a:stretch>
            <a:fillRect/>
          </a:stretch>
        </p:blipFill>
        <p:spPr bwMode="black">
          <a:xfrm>
            <a:off x="1602054" y="2787387"/>
            <a:ext cx="5939896" cy="1283229"/>
          </a:xfrm>
          <a:prstGeom prst="rect">
            <a:avLst/>
          </a:prstGeom>
          <a:noFill/>
        </p:spPr>
      </p:pic>
      <p:sp>
        <p:nvSpPr>
          <p:cNvPr id="5" name="Text Box 3"/>
          <p:cNvSpPr txBox="1">
            <a:spLocks noChangeArrowheads="1"/>
          </p:cNvSpPr>
          <p:nvPr/>
        </p:nvSpPr>
        <p:spPr bwMode="blackWhite">
          <a:xfrm>
            <a:off x="228600" y="5410201"/>
            <a:ext cx="8763000" cy="954091"/>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defTabSz="914063"/>
            <a:r>
              <a:rPr lang="en-US" sz="700" dirty="0">
                <a:latin typeface="Segoe" pitchFamily="34" charset="0"/>
                <a:cs typeface="Arial" charset="0"/>
              </a:rPr>
              <a:t>© </a:t>
            </a:r>
            <a:r>
              <a:rPr lang="en-US" sz="700" dirty="0" smtClean="0">
                <a:latin typeface="Segoe" pitchFamily="34" charset="0"/>
                <a:cs typeface="Arial" charset="0"/>
              </a:rPr>
              <a:t>2008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defTabSz="914063"/>
            <a:r>
              <a:rPr lang="en-US" sz="700" dirty="0">
                <a:latin typeface="Segoe" pitchFamily="34" charset="0"/>
                <a:cs typeface="Arial" charset="0"/>
              </a:rPr>
              <a:t>The information herein is for informational purposes only and represents the current view of Microsoft Corporation as of the date of this presentation</a:t>
            </a:r>
            <a:r>
              <a:rPr lang="en-US" sz="700" dirty="0" smtClean="0">
                <a:latin typeface="Segoe" pitchFamily="34" charset="0"/>
                <a:cs typeface="Arial" charset="0"/>
              </a:rPr>
              <a:t>. Because </a:t>
            </a:r>
            <a:r>
              <a:rPr lang="en-US" sz="700" dirty="0">
                <a:latin typeface="Segoe" pitchFamily="34" charset="0"/>
                <a:cs typeface="Arial"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latin typeface="Segoe" pitchFamily="34" charset="0"/>
                <a:cs typeface="Arial" charset="0"/>
              </a:rPr>
              <a:t>.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r>
              <a:rPr lang="en-US" sz="700" dirty="0" smtClean="0">
                <a:latin typeface="Segoe" pitchFamily="34" charset="0"/>
                <a:cs typeface="Arial" charset="0"/>
              </a:rPr>
              <a:t>.</a:t>
            </a:r>
            <a:br>
              <a:rPr lang="en-US" sz="700" dirty="0" smtClean="0">
                <a:latin typeface="Segoe" pitchFamily="34" charset="0"/>
                <a:cs typeface="Arial" charset="0"/>
              </a:rPr>
            </a:br>
            <a:r>
              <a:rPr lang="en-US" sz="700" dirty="0" smtClean="0">
                <a:latin typeface="Segoe" pitchFamily="34" charset="0"/>
                <a:cs typeface="Arial" charset="0"/>
              </a:rPr>
              <a:t> </a:t>
            </a:r>
          </a:p>
          <a:p>
            <a:pPr defTabSz="914063"/>
            <a:r>
              <a:rPr lang="en-US" sz="700" dirty="0" smtClean="0">
                <a:latin typeface="Segoe" pitchFamily="34" charset="0"/>
                <a:cs typeface="Arial" charset="0"/>
              </a:rPr>
              <a:t>Available programs, features, and functionality vary by device, Windows Mobile operating system version, and version of Exchange Server used. For some devices, Microsoft Office Mobile must be purchased separately. Connectivity and synchronization may require separately purchased equipment and/or wireless products (e.g., Wi-Fi card, network software, server hardware, and/or redirector software). Service plans are required for Internet, Wi-Fi, and phone access. Features and performance may vary by service provider and are subject to network limitations. See device manufacturer, service provider, and/or corporate IT department for details.</a:t>
            </a:r>
            <a:endParaRPr lang="en-US" sz="700" dirty="0">
              <a:latin typeface="Segoe" pitchFamily="34" charset="0"/>
              <a:cs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458200" cy="6858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1" dirty="0" smtClean="0"/>
              <a:t>Partner Hosted Compared to MOS</a:t>
            </a:r>
          </a:p>
        </p:txBody>
      </p:sp>
      <p:graphicFrame>
        <p:nvGraphicFramePr>
          <p:cNvPr id="3" name="Table 2"/>
          <p:cNvGraphicFramePr>
            <a:graphicFrameLocks noGrp="1"/>
          </p:cNvGraphicFramePr>
          <p:nvPr/>
        </p:nvGraphicFramePr>
        <p:xfrm>
          <a:off x="228598" y="457200"/>
          <a:ext cx="8915401" cy="5974080"/>
        </p:xfrm>
        <a:graphic>
          <a:graphicData uri="http://schemas.openxmlformats.org/drawingml/2006/table">
            <a:tbl>
              <a:tblPr/>
              <a:tblGrid>
                <a:gridCol w="1359410"/>
                <a:gridCol w="3364992"/>
                <a:gridCol w="4190999"/>
              </a:tblGrid>
              <a:tr h="225778">
                <a:tc>
                  <a:txBody>
                    <a:bodyPr/>
                    <a:lstStyle/>
                    <a:p>
                      <a:pPr marL="0" marR="0">
                        <a:spcBef>
                          <a:spcPts val="0"/>
                        </a:spcBef>
                        <a:spcAft>
                          <a:spcPts val="300"/>
                        </a:spcAft>
                      </a:pPr>
                      <a:r>
                        <a:rPr lang="en-US" sz="1400" b="1" dirty="0">
                          <a:solidFill>
                            <a:schemeClr val="bg1"/>
                          </a:solidFill>
                          <a:latin typeface="Segoe UI"/>
                          <a:ea typeface="Times New Roman"/>
                        </a:rPr>
                        <a:t>Category</a:t>
                      </a:r>
                      <a:endParaRPr lang="en-US" sz="14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300"/>
                        </a:spcAft>
                      </a:pPr>
                      <a:r>
                        <a:rPr lang="en-US" sz="1400" b="1" dirty="0">
                          <a:solidFill>
                            <a:schemeClr val="bg1"/>
                          </a:solidFill>
                          <a:latin typeface="Segoe UI"/>
                          <a:ea typeface="Times New Roman"/>
                        </a:rPr>
                        <a:t>Microsoft Online </a:t>
                      </a:r>
                      <a:r>
                        <a:rPr lang="en-US" sz="1400" b="1" dirty="0" smtClean="0">
                          <a:solidFill>
                            <a:schemeClr val="bg1"/>
                          </a:solidFill>
                          <a:latin typeface="Segoe UI"/>
                          <a:ea typeface="Times New Roman"/>
                        </a:rPr>
                        <a:t>Services</a:t>
                      </a:r>
                      <a:endParaRPr lang="en-US" sz="1400" dirty="0">
                        <a:solidFill>
                          <a:schemeClr val="bg1"/>
                        </a:solidFill>
                        <a:latin typeface="Segoe UI"/>
                        <a:ea typeface="Times New Roman"/>
                      </a:endParaRP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a:txBody>
                    <a:bodyPr/>
                    <a:lstStyle/>
                    <a:p>
                      <a:pPr marL="0" marR="0">
                        <a:spcBef>
                          <a:spcPts val="0"/>
                        </a:spcBef>
                        <a:spcAft>
                          <a:spcPts val="300"/>
                        </a:spcAft>
                      </a:pPr>
                      <a:r>
                        <a:rPr lang="en-US" sz="1400" b="1" dirty="0" smtClean="0">
                          <a:solidFill>
                            <a:schemeClr val="bg1"/>
                          </a:solidFill>
                          <a:latin typeface="Segoe UI"/>
                          <a:ea typeface="Times New Roman"/>
                        </a:rPr>
                        <a:t>Microsoft Communication Services</a:t>
                      </a:r>
                      <a:br>
                        <a:rPr lang="en-US" sz="1400" b="1" dirty="0" smtClean="0">
                          <a:solidFill>
                            <a:schemeClr val="bg1"/>
                          </a:solidFill>
                          <a:latin typeface="Segoe UI"/>
                          <a:ea typeface="Times New Roman"/>
                        </a:rPr>
                      </a:br>
                      <a:r>
                        <a:rPr lang="en-US" sz="1400" b="1" dirty="0" smtClean="0">
                          <a:solidFill>
                            <a:schemeClr val="bg1"/>
                          </a:solidFill>
                          <a:latin typeface="Segoe UI"/>
                          <a:ea typeface="Times New Roman"/>
                        </a:rPr>
                        <a:t>(varies </a:t>
                      </a:r>
                      <a:r>
                        <a:rPr lang="en-US" sz="1400" b="1" dirty="0">
                          <a:solidFill>
                            <a:schemeClr val="bg1"/>
                          </a:solidFill>
                          <a:latin typeface="Segoe UI"/>
                          <a:ea typeface="Times New Roman"/>
                        </a:rPr>
                        <a:t>by provider)</a:t>
                      </a:r>
                      <a:endParaRPr lang="en-US" sz="1400" dirty="0">
                        <a:solidFill>
                          <a:schemeClr val="bg1"/>
                        </a:solidFill>
                        <a:latin typeface="Segoe UI"/>
                        <a:ea typeface="Times New Roman"/>
                      </a:endParaRP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338667">
                <a:tc>
                  <a:txBody>
                    <a:bodyPr/>
                    <a:lstStyle/>
                    <a:p>
                      <a:pPr marL="0" marR="0">
                        <a:spcBef>
                          <a:spcPts val="0"/>
                        </a:spcBef>
                        <a:spcAft>
                          <a:spcPts val="300"/>
                        </a:spcAft>
                      </a:pPr>
                      <a:r>
                        <a:rPr lang="en-US" sz="1200" b="1" dirty="0">
                          <a:solidFill>
                            <a:schemeClr val="bg1"/>
                          </a:solidFill>
                          <a:latin typeface="Segoe UI"/>
                          <a:ea typeface="Times New Roman"/>
                        </a:rPr>
                        <a:t>Branding</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Respect and Trust of the Microsoft Online Brand</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Reseller can private brand or co-brand. Many hosters have been in the Exchange hosting business for more than five years</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67">
                <a:tc>
                  <a:txBody>
                    <a:bodyPr/>
                    <a:lstStyle/>
                    <a:p>
                      <a:pPr marL="0" marR="0">
                        <a:spcBef>
                          <a:spcPts val="0"/>
                        </a:spcBef>
                        <a:spcAft>
                          <a:spcPts val="300"/>
                        </a:spcAft>
                      </a:pPr>
                      <a:r>
                        <a:rPr lang="en-US" sz="1200" b="1" dirty="0">
                          <a:solidFill>
                            <a:schemeClr val="bg1"/>
                          </a:solidFill>
                          <a:latin typeface="Segoe UI"/>
                          <a:ea typeface="Times New Roman"/>
                        </a:rPr>
                        <a:t>Billing</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Bill directly by Microsoft. Avoid building your own billing infrastructure and debt risk</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Reseller responsible for billing and retain billing </a:t>
                      </a:r>
                      <a:r>
                        <a:rPr lang="en-US" sz="1300" dirty="0" smtClean="0">
                          <a:solidFill>
                            <a:schemeClr val="bg1"/>
                          </a:solidFill>
                          <a:latin typeface="Segoe UI"/>
                          <a:ea typeface="Times New Roman"/>
                        </a:rPr>
                        <a:t>relationship. White-label hosters support channel billing</a:t>
                      </a:r>
                      <a:endParaRPr lang="en-US" sz="1300" dirty="0">
                        <a:solidFill>
                          <a:schemeClr val="bg1"/>
                        </a:solidFill>
                        <a:latin typeface="Segoe UI"/>
                        <a:ea typeface="Times New Roman"/>
                      </a:endParaRP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marL="0" marR="0">
                        <a:spcBef>
                          <a:spcPts val="0"/>
                        </a:spcBef>
                        <a:spcAft>
                          <a:spcPts val="300"/>
                        </a:spcAft>
                      </a:pPr>
                      <a:r>
                        <a:rPr lang="en-US" sz="1200" b="1" dirty="0">
                          <a:solidFill>
                            <a:schemeClr val="bg1"/>
                          </a:solidFill>
                          <a:latin typeface="Segoe UI"/>
                          <a:ea typeface="Times New Roman"/>
                        </a:rPr>
                        <a:t>Revenue</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Revenue share: 12% first year and 6% recurring</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Receives top line revenue – wholesaler model delivering 20-40% margins</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67">
                <a:tc>
                  <a:txBody>
                    <a:bodyPr/>
                    <a:lstStyle/>
                    <a:p>
                      <a:pPr marL="0" marR="0">
                        <a:spcBef>
                          <a:spcPts val="0"/>
                        </a:spcBef>
                        <a:spcAft>
                          <a:spcPts val="300"/>
                        </a:spcAft>
                      </a:pPr>
                      <a:r>
                        <a:rPr lang="en-US" sz="1200" b="1" dirty="0">
                          <a:solidFill>
                            <a:schemeClr val="bg1"/>
                          </a:solidFill>
                          <a:latin typeface="Segoe UI"/>
                          <a:ea typeface="Times New Roman"/>
                        </a:rPr>
                        <a:t>SLA</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Microsoft SLA: 99.9% uptime with up to 100% service credit</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SLAs vary from simple to the robust (</a:t>
                      </a:r>
                      <a:r>
                        <a:rPr lang="en-US" sz="1300" dirty="0" smtClean="0">
                          <a:solidFill>
                            <a:schemeClr val="bg1"/>
                          </a:solidFill>
                          <a:latin typeface="Segoe UI"/>
                          <a:ea typeface="Times New Roman"/>
                        </a:rPr>
                        <a:t>up to </a:t>
                      </a:r>
                      <a:r>
                        <a:rPr lang="en-US" sz="1300" dirty="0">
                          <a:solidFill>
                            <a:schemeClr val="bg1"/>
                          </a:solidFill>
                          <a:latin typeface="Segoe UI"/>
                          <a:ea typeface="Times New Roman"/>
                        </a:rPr>
                        <a:t>99.999%) including financial guarantees</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67">
                <a:tc>
                  <a:txBody>
                    <a:bodyPr/>
                    <a:lstStyle/>
                    <a:p>
                      <a:pPr marL="0" marR="0">
                        <a:spcBef>
                          <a:spcPts val="0"/>
                        </a:spcBef>
                        <a:spcAft>
                          <a:spcPts val="300"/>
                        </a:spcAft>
                      </a:pPr>
                      <a:r>
                        <a:rPr lang="en-US" sz="1200" b="1" dirty="0">
                          <a:solidFill>
                            <a:schemeClr val="bg1"/>
                          </a:solidFill>
                          <a:latin typeface="Segoe UI"/>
                          <a:ea typeface="Times New Roman"/>
                        </a:rPr>
                        <a:t>Data Location</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Geographic location depends on customer ship-to address (US, Dublin, Singapore)</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Hosting providers are located in most countries</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67">
                <a:tc>
                  <a:txBody>
                    <a:bodyPr/>
                    <a:lstStyle/>
                    <a:p>
                      <a:pPr marL="0" marR="0">
                        <a:spcBef>
                          <a:spcPts val="0"/>
                        </a:spcBef>
                        <a:spcAft>
                          <a:spcPts val="300"/>
                        </a:spcAft>
                      </a:pPr>
                      <a:r>
                        <a:rPr lang="en-US" sz="1200" b="1" dirty="0">
                          <a:solidFill>
                            <a:schemeClr val="bg1"/>
                          </a:solidFill>
                          <a:latin typeface="Segoe UI"/>
                          <a:ea typeface="Times New Roman"/>
                        </a:rPr>
                        <a:t>Industry Compliance</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SOX-70 Compliant but customer is responsible for any industry compliance</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Many providers are Sox-70 compliant and provide other regulatory compliance support.</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67">
                <a:tc>
                  <a:txBody>
                    <a:bodyPr/>
                    <a:lstStyle/>
                    <a:p>
                      <a:pPr marL="0" marR="0">
                        <a:spcBef>
                          <a:spcPts val="0"/>
                        </a:spcBef>
                        <a:spcAft>
                          <a:spcPts val="300"/>
                        </a:spcAft>
                      </a:pPr>
                      <a:r>
                        <a:rPr lang="en-US" sz="1200" b="1" dirty="0">
                          <a:solidFill>
                            <a:schemeClr val="bg1"/>
                          </a:solidFill>
                          <a:latin typeface="Segoe UI"/>
                          <a:ea typeface="Times New Roman"/>
                        </a:rPr>
                        <a:t>Pricing</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Twelve month commitment with fixed price</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Monthly, quarterly or annual pricing is available. Most do not require time commitment. Most allow down-grades</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marL="0" marR="0">
                        <a:spcBef>
                          <a:spcPts val="0"/>
                        </a:spcBef>
                        <a:spcAft>
                          <a:spcPts val="300"/>
                        </a:spcAft>
                      </a:pPr>
                      <a:r>
                        <a:rPr lang="en-US" sz="1200" b="1" dirty="0">
                          <a:solidFill>
                            <a:schemeClr val="bg1"/>
                          </a:solidFill>
                          <a:latin typeface="Segoe UI"/>
                          <a:ea typeface="Times New Roman"/>
                        </a:rPr>
                        <a:t>Bundled Offering</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Standalone offering; Cannot be packaged with other offerings.</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Flexibility to package with other offerings and applications</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67">
                <a:tc>
                  <a:txBody>
                    <a:bodyPr/>
                    <a:lstStyle/>
                    <a:p>
                      <a:pPr marL="0" marR="0">
                        <a:spcBef>
                          <a:spcPts val="0"/>
                        </a:spcBef>
                        <a:spcAft>
                          <a:spcPts val="300"/>
                        </a:spcAft>
                      </a:pPr>
                      <a:r>
                        <a:rPr lang="en-US" sz="1200" b="1" dirty="0">
                          <a:solidFill>
                            <a:schemeClr val="bg1"/>
                          </a:solidFill>
                          <a:latin typeface="Segoe UI"/>
                          <a:ea typeface="Times New Roman"/>
                        </a:rPr>
                        <a:t>Security and Availability</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CyberTrust Certified; Geo-redundant datacenters; &lt;24 hours RTO/RPO</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Professionally managed datacenters and Geo redundancy typical</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67">
                <a:tc>
                  <a:txBody>
                    <a:bodyPr/>
                    <a:lstStyle/>
                    <a:p>
                      <a:pPr marL="0" marR="0">
                        <a:spcBef>
                          <a:spcPts val="0"/>
                        </a:spcBef>
                        <a:spcAft>
                          <a:spcPts val="300"/>
                        </a:spcAft>
                      </a:pPr>
                      <a:r>
                        <a:rPr lang="en-US" sz="1200" b="1" dirty="0">
                          <a:solidFill>
                            <a:schemeClr val="bg1"/>
                          </a:solidFill>
                          <a:latin typeface="Segoe UI"/>
                          <a:ea typeface="Times New Roman"/>
                        </a:rPr>
                        <a:t>Extensibility</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Extend through web services and SharePoint </a:t>
                      </a:r>
                      <a:r>
                        <a:rPr lang="en-US" sz="1300" dirty="0" smtClean="0">
                          <a:solidFill>
                            <a:schemeClr val="bg1"/>
                          </a:solidFill>
                          <a:latin typeface="Segoe UI"/>
                          <a:ea typeface="Times New Roman"/>
                        </a:rPr>
                        <a:t>customization allowed </a:t>
                      </a:r>
                      <a:r>
                        <a:rPr lang="en-US" sz="1300" dirty="0">
                          <a:solidFill>
                            <a:schemeClr val="bg1"/>
                          </a:solidFill>
                          <a:latin typeface="Segoe UI"/>
                          <a:ea typeface="Times New Roman"/>
                        </a:rPr>
                        <a:t>except for server-code*</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Extend through web services and SharePoint customization . Few offer server-code*</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marL="0" marR="0">
                        <a:spcBef>
                          <a:spcPts val="0"/>
                        </a:spcBef>
                        <a:spcAft>
                          <a:spcPts val="300"/>
                        </a:spcAft>
                      </a:pPr>
                      <a:r>
                        <a:rPr lang="en-US" sz="1200" b="1" dirty="0">
                          <a:solidFill>
                            <a:schemeClr val="bg1"/>
                          </a:solidFill>
                          <a:latin typeface="Segoe UI"/>
                          <a:ea typeface="Times New Roman"/>
                        </a:rPr>
                        <a:t>Support</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Microsoft provides IT-Pro 24x7 electronic and phone support</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End-user and IT Pro Support via phone and electronic. Many offer 24/7 support</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marL="0" marR="0">
                        <a:spcBef>
                          <a:spcPts val="0"/>
                        </a:spcBef>
                        <a:spcAft>
                          <a:spcPts val="300"/>
                        </a:spcAft>
                      </a:pPr>
                      <a:r>
                        <a:rPr lang="en-US" sz="1200" b="1" dirty="0">
                          <a:solidFill>
                            <a:schemeClr val="bg1"/>
                          </a:solidFill>
                          <a:latin typeface="Segoe UI"/>
                          <a:ea typeface="Times New Roman"/>
                        </a:rPr>
                        <a:t>Localization</a:t>
                      </a:r>
                      <a:endParaRPr lang="en-US" sz="1200" dirty="0">
                        <a:solidFill>
                          <a:schemeClr val="bg1"/>
                        </a:solidFill>
                        <a:latin typeface="Segoe UI"/>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US English Only for service components with French, German, Japanese, Spanish, </a:t>
                      </a:r>
                      <a:r>
                        <a:rPr lang="en-US" sz="1300">
                          <a:solidFill>
                            <a:schemeClr val="bg1"/>
                          </a:solidFill>
                          <a:latin typeface="Segoe UI"/>
                          <a:ea typeface="Times New Roman"/>
                        </a:rPr>
                        <a:t>International </a:t>
                      </a:r>
                      <a:r>
                        <a:rPr lang="en-US" sz="1300" smtClean="0">
                          <a:solidFill>
                            <a:schemeClr val="bg1"/>
                          </a:solidFill>
                          <a:latin typeface="Segoe UI"/>
                          <a:ea typeface="Times New Roman"/>
                        </a:rPr>
                        <a:t>English support </a:t>
                      </a:r>
                      <a:r>
                        <a:rPr lang="en-US" sz="1300" dirty="0">
                          <a:solidFill>
                            <a:schemeClr val="bg1"/>
                          </a:solidFill>
                          <a:latin typeface="Segoe UI"/>
                          <a:ea typeface="Times New Roman"/>
                        </a:rPr>
                        <a:t>in H1-CY2009</a:t>
                      </a:r>
                    </a:p>
                  </a:txBody>
                  <a:tcPr marL="63500" marR="635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300" dirty="0">
                          <a:solidFill>
                            <a:schemeClr val="bg1"/>
                          </a:solidFill>
                          <a:latin typeface="Segoe UI"/>
                          <a:ea typeface="Times New Roman"/>
                        </a:rPr>
                        <a:t>Local Service Providers will provide local language support</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bwMode="auto">
          <a:xfrm>
            <a:off x="4953000" y="854102"/>
            <a:ext cx="4191000" cy="1034900"/>
          </a:xfrm>
          <a:prstGeom prst="rect">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1" charset="0"/>
              <a:ea typeface="MS PGothic" pitchFamily="34" charset="-128"/>
              <a:cs typeface="MS PGothic" pitchFamily="34" charset="-128"/>
            </a:endParaRPr>
          </a:p>
        </p:txBody>
      </p:sp>
      <p:sp>
        <p:nvSpPr>
          <p:cNvPr id="5" name="Rectangle 4"/>
          <p:cNvSpPr/>
          <p:nvPr/>
        </p:nvSpPr>
        <p:spPr bwMode="auto">
          <a:xfrm>
            <a:off x="4953000" y="4038600"/>
            <a:ext cx="4191000" cy="425300"/>
          </a:xfrm>
          <a:prstGeom prst="rect">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1" charset="0"/>
              <a:ea typeface="MS PGothic" pitchFamily="34" charset="-128"/>
              <a:cs typeface="MS PGothic" pitchFamily="34" charset="-128"/>
            </a:endParaRPr>
          </a:p>
        </p:txBody>
      </p:sp>
      <p:sp>
        <p:nvSpPr>
          <p:cNvPr id="6" name="Rectangle 5"/>
          <p:cNvSpPr/>
          <p:nvPr/>
        </p:nvSpPr>
        <p:spPr bwMode="auto">
          <a:xfrm>
            <a:off x="4953000" y="2278049"/>
            <a:ext cx="4191000" cy="425300"/>
          </a:xfrm>
          <a:prstGeom prst="rect">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1" charset="0"/>
              <a:ea typeface="MS PGothic" pitchFamily="34" charset="-128"/>
              <a:cs typeface="MS PGothic"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150634"/>
            <a:ext cx="8229600" cy="1143000"/>
          </a:xfrm>
        </p:spPr>
        <p:txBody>
          <a:bodyPr>
            <a:noAutofit/>
          </a:bodyPr>
          <a:lstStyle/>
          <a:p>
            <a:pPr>
              <a:defRPr/>
            </a:pPr>
            <a:r>
              <a:rPr lang="en-US" dirty="0" smtClean="0"/>
              <a:t>Software plus Services – </a:t>
            </a:r>
            <a:br>
              <a:rPr lang="en-US" dirty="0" smtClean="0"/>
            </a:br>
            <a:r>
              <a:rPr lang="en-US" dirty="0" smtClean="0"/>
              <a:t>Power of Choice</a:t>
            </a:r>
          </a:p>
        </p:txBody>
      </p:sp>
      <p:grpSp>
        <p:nvGrpSpPr>
          <p:cNvPr id="3" name="Group 23"/>
          <p:cNvGrpSpPr/>
          <p:nvPr/>
        </p:nvGrpSpPr>
        <p:grpSpPr>
          <a:xfrm>
            <a:off x="573103" y="1447800"/>
            <a:ext cx="8358245" cy="4515134"/>
            <a:chOff x="251013" y="1600200"/>
            <a:chExt cx="8666101" cy="4800600"/>
          </a:xfrm>
        </p:grpSpPr>
        <p:sp>
          <p:nvSpPr>
            <p:cNvPr id="5" name="Rounded Rectangle 4"/>
            <p:cNvSpPr/>
            <p:nvPr/>
          </p:nvSpPr>
          <p:spPr bwMode="auto">
            <a:xfrm>
              <a:off x="251013" y="1600200"/>
              <a:ext cx="8659905" cy="4800600"/>
            </a:xfrm>
            <a:prstGeom prst="roundRect">
              <a:avLst>
                <a:gd name="adj" fmla="val 50000"/>
              </a:avLst>
            </a:prstGeom>
            <a:gradFill flip="none" rotWithShape="1">
              <a:gsLst>
                <a:gs pos="4000">
                  <a:srgbClr val="FFFFFF"/>
                </a:gs>
                <a:gs pos="18000">
                  <a:srgbClr val="FFFFFF">
                    <a:alpha val="0"/>
                  </a:srgbClr>
                </a:gs>
                <a:gs pos="48000">
                  <a:srgbClr val="000000">
                    <a:alpha val="40000"/>
                  </a:srgbClr>
                </a:gs>
                <a:gs pos="75000">
                  <a:srgbClr val="000000">
                    <a:alpha val="40000"/>
                  </a:srgbClr>
                </a:gs>
                <a:gs pos="91000">
                  <a:srgbClr val="FFFFFF">
                    <a:alpha val="0"/>
                  </a:srgbClr>
                </a:gs>
                <a:gs pos="100000">
                  <a:srgbClr val="FFFFFF"/>
                </a:gs>
              </a:gsLst>
              <a:lin ang="2700000" scaled="1"/>
              <a:tileRect/>
            </a:gradFill>
            <a:ln w="9525">
              <a:solidFill>
                <a:srgbClr val="FFFFFF">
                  <a:alpha val="44000"/>
                </a:srgbClr>
              </a:solidFill>
              <a:headEnd type="none" w="med" len="med"/>
              <a:tailEnd type="none" w="med" len="med"/>
            </a:ln>
            <a:effectLst>
              <a:glow rad="63500">
                <a:schemeClr val="accent1">
                  <a:satMod val="175000"/>
                  <a:alpha val="40000"/>
                </a:schemeClr>
              </a:glow>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vert="horz" wrap="square" lIns="146278" tIns="487595" rIns="146278" bIns="73139" numCol="1" rtlCol="0" anchor="t" anchorCtr="0" compatLnSpc="1">
              <a:prstTxWarp prst="textNoShape">
                <a:avLst/>
              </a:prstTxWarp>
            </a:bodyPr>
            <a:lstStyle/>
            <a:p>
              <a:pPr algn="ctr" defTabSz="822951">
                <a:lnSpc>
                  <a:spcPct val="80000"/>
                </a:lnSpc>
                <a:defRPr/>
              </a:pPr>
              <a:endParaRPr lang="en-US" sz="5400" i="1" spc="-180" dirty="0">
                <a:ln w="18415" cmpd="sng">
                  <a:noFill/>
                  <a:prstDash val="solid"/>
                </a:ln>
                <a:solidFill>
                  <a:srgbClr val="000000"/>
                </a:solidFill>
                <a:effectLst>
                  <a:glow rad="101600">
                    <a:srgbClr val="CCECFF"/>
                  </a:glow>
                  <a:innerShdw blurRad="114300">
                    <a:prstClr val="black"/>
                  </a:innerShdw>
                </a:effectLst>
                <a:latin typeface="Segoe Black" pitchFamily="34" charset="0"/>
              </a:endParaRPr>
            </a:p>
          </p:txBody>
        </p:sp>
        <p:sp>
          <p:nvSpPr>
            <p:cNvPr id="7" name="Round Same Side Corner Rectangle 6"/>
            <p:cNvSpPr/>
            <p:nvPr/>
          </p:nvSpPr>
          <p:spPr bwMode="auto">
            <a:xfrm flipV="1">
              <a:off x="3260208" y="1767114"/>
              <a:ext cx="2521628" cy="4443984"/>
            </a:xfrm>
            <a:prstGeom prst="round2SameRect">
              <a:avLst>
                <a:gd name="adj1" fmla="val 0"/>
                <a:gd name="adj2" fmla="val 0"/>
              </a:avLst>
            </a:prstGeom>
            <a:solidFill>
              <a:schemeClr val="accent1">
                <a:lumMod val="25000"/>
              </a:schemeClr>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defTabSz="822932">
                <a:lnSpc>
                  <a:spcPct val="85000"/>
                </a:lnSpc>
                <a:defRPr/>
              </a:pPr>
              <a:endParaRPr lang="en-US" altLang="zh-CN" sz="1400" spc="-45" dirty="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8" name="Freeform 5"/>
            <p:cNvSpPr>
              <a:spLocks/>
            </p:cNvSpPr>
            <p:nvPr/>
          </p:nvSpPr>
          <p:spPr bwMode="auto">
            <a:xfrm flipV="1">
              <a:off x="394448" y="1767114"/>
              <a:ext cx="2806045" cy="4443984"/>
            </a:xfrm>
            <a:custGeom>
              <a:avLst/>
              <a:gdLst/>
              <a:ahLst/>
              <a:cxnLst>
                <a:cxn ang="0">
                  <a:pos x="1914" y="2708"/>
                </a:cxn>
                <a:cxn ang="0">
                  <a:pos x="1354" y="2708"/>
                </a:cxn>
                <a:cxn ang="0">
                  <a:pos x="0" y="1354"/>
                </a:cxn>
                <a:cxn ang="0">
                  <a:pos x="1354" y="0"/>
                </a:cxn>
                <a:cxn ang="0">
                  <a:pos x="1914" y="0"/>
                </a:cxn>
                <a:cxn ang="0">
                  <a:pos x="1914" y="2708"/>
                </a:cxn>
              </a:cxnLst>
              <a:rect l="0" t="0" r="r" b="b"/>
              <a:pathLst>
                <a:path w="1914" h="2708">
                  <a:moveTo>
                    <a:pt x="1914" y="2708"/>
                  </a:moveTo>
                  <a:cubicBezTo>
                    <a:pt x="1354" y="2708"/>
                    <a:pt x="1354" y="2708"/>
                    <a:pt x="1354" y="2708"/>
                  </a:cubicBezTo>
                  <a:cubicBezTo>
                    <a:pt x="606" y="2708"/>
                    <a:pt x="0" y="2102"/>
                    <a:pt x="0" y="1354"/>
                  </a:cubicBezTo>
                  <a:cubicBezTo>
                    <a:pt x="0" y="606"/>
                    <a:pt x="606" y="0"/>
                    <a:pt x="1354" y="0"/>
                  </a:cubicBezTo>
                  <a:cubicBezTo>
                    <a:pt x="1914" y="0"/>
                    <a:pt x="1914" y="0"/>
                    <a:pt x="1914" y="0"/>
                  </a:cubicBezTo>
                  <a:lnTo>
                    <a:pt x="1914" y="2708"/>
                  </a:lnTo>
                  <a:close/>
                </a:path>
              </a:pathLst>
            </a:custGeom>
            <a:solidFill>
              <a:schemeClr val="accent2"/>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defTabSz="822932">
                <a:lnSpc>
                  <a:spcPct val="85000"/>
                </a:lnSpc>
                <a:defRPr/>
              </a:pPr>
              <a:endParaRPr lang="en-US" altLang="zh-CN" sz="1400" spc="-45" dirty="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9" name="Freeform 8"/>
            <p:cNvSpPr>
              <a:spLocks/>
            </p:cNvSpPr>
            <p:nvPr/>
          </p:nvSpPr>
          <p:spPr bwMode="auto">
            <a:xfrm flipH="1" flipV="1">
              <a:off x="5839520" y="1767114"/>
              <a:ext cx="2927962" cy="4443984"/>
            </a:xfrm>
            <a:custGeom>
              <a:avLst/>
              <a:gdLst/>
              <a:ahLst/>
              <a:cxnLst>
                <a:cxn ang="0">
                  <a:pos x="1914" y="2708"/>
                </a:cxn>
                <a:cxn ang="0">
                  <a:pos x="1354" y="2708"/>
                </a:cxn>
                <a:cxn ang="0">
                  <a:pos x="0" y="1354"/>
                </a:cxn>
                <a:cxn ang="0">
                  <a:pos x="1354" y="0"/>
                </a:cxn>
                <a:cxn ang="0">
                  <a:pos x="1914" y="0"/>
                </a:cxn>
                <a:cxn ang="0">
                  <a:pos x="1914" y="2708"/>
                </a:cxn>
              </a:cxnLst>
              <a:rect l="0" t="0" r="r" b="b"/>
              <a:pathLst>
                <a:path w="1914" h="2708">
                  <a:moveTo>
                    <a:pt x="1914" y="2708"/>
                  </a:moveTo>
                  <a:cubicBezTo>
                    <a:pt x="1354" y="2708"/>
                    <a:pt x="1354" y="2708"/>
                    <a:pt x="1354" y="2708"/>
                  </a:cubicBezTo>
                  <a:cubicBezTo>
                    <a:pt x="606" y="2708"/>
                    <a:pt x="0" y="2102"/>
                    <a:pt x="0" y="1354"/>
                  </a:cubicBezTo>
                  <a:cubicBezTo>
                    <a:pt x="0" y="606"/>
                    <a:pt x="606" y="0"/>
                    <a:pt x="1354" y="0"/>
                  </a:cubicBezTo>
                  <a:cubicBezTo>
                    <a:pt x="1914" y="0"/>
                    <a:pt x="1914" y="0"/>
                    <a:pt x="1914" y="0"/>
                  </a:cubicBezTo>
                  <a:lnTo>
                    <a:pt x="1914" y="2708"/>
                  </a:lnTo>
                  <a:close/>
                </a:path>
              </a:pathLst>
            </a:custGeom>
            <a:solidFill>
              <a:schemeClr val="accent6"/>
            </a:soli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defTabSz="822932">
                <a:lnSpc>
                  <a:spcPct val="85000"/>
                </a:lnSpc>
                <a:defRPr/>
              </a:pPr>
              <a:endParaRPr lang="en-US" altLang="zh-CN" sz="1400" spc="-45" dirty="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10" name="Rectangle 9"/>
            <p:cNvSpPr>
              <a:spLocks noChangeArrowheads="1"/>
            </p:cNvSpPr>
            <p:nvPr/>
          </p:nvSpPr>
          <p:spPr bwMode="auto">
            <a:xfrm>
              <a:off x="5972322" y="2983826"/>
              <a:ext cx="2944792" cy="1097319"/>
            </a:xfrm>
            <a:prstGeom prst="rect">
              <a:avLst/>
            </a:prstGeom>
            <a:noFill/>
            <a:ln w="9525" algn="ctr">
              <a:noFill/>
              <a:miter lim="800000"/>
              <a:headEnd/>
              <a:tailEnd/>
            </a:ln>
            <a:effectLst/>
          </p:spPr>
          <p:txBody>
            <a:bodyPr wrap="square" lIns="91430" tIns="45715" rIns="91430" bIns="45715">
              <a:spAutoFit/>
            </a:bodyPr>
            <a:lstStyle/>
            <a:p>
              <a:pPr marL="174618" indent="-174618" defTabSz="914327">
                <a:spcBef>
                  <a:spcPts val="400"/>
                </a:spcBef>
                <a:spcAft>
                  <a:spcPct val="20000"/>
                </a:spcAft>
                <a:buClr>
                  <a:srgbClr val="FFFFFF"/>
                </a:buClr>
                <a:buSzPct val="75000"/>
                <a:buBlip>
                  <a:blip r:embed="rId3"/>
                </a:buBlip>
                <a:defRPr/>
              </a:pPr>
              <a:r>
                <a:rPr lang="en-US" sz="1600" dirty="0">
                  <a:solidFill>
                    <a:srgbClr val="FFFFFF"/>
                  </a:solidFill>
                  <a:effectLst>
                    <a:outerShdw blurRad="38100" dist="38100" dir="2700000" algn="tl">
                      <a:srgbClr val="000000">
                        <a:alpha val="43137"/>
                      </a:srgbClr>
                    </a:outerShdw>
                  </a:effectLst>
                  <a:latin typeface="Segoe Semibold" pitchFamily="34" charset="0"/>
                </a:rPr>
                <a:t>Rapid implementation</a:t>
              </a:r>
            </a:p>
            <a:p>
              <a:pPr marL="174618" indent="-174618" defTabSz="914327">
                <a:spcBef>
                  <a:spcPts val="400"/>
                </a:spcBef>
                <a:spcAft>
                  <a:spcPct val="20000"/>
                </a:spcAft>
                <a:buClr>
                  <a:srgbClr val="FFFFFF"/>
                </a:buClr>
                <a:buSzPct val="75000"/>
                <a:buBlip>
                  <a:blip r:embed="rId3"/>
                </a:buBlip>
                <a:defRPr/>
              </a:pPr>
              <a:r>
                <a:rPr lang="en-US" sz="1600" dirty="0">
                  <a:solidFill>
                    <a:srgbClr val="FFFFFF"/>
                  </a:solidFill>
                  <a:effectLst>
                    <a:outerShdw blurRad="38100" dist="38100" dir="2700000" algn="tl">
                      <a:srgbClr val="000000">
                        <a:alpha val="43137"/>
                      </a:srgbClr>
                    </a:outerShdw>
                  </a:effectLst>
                  <a:latin typeface="Segoe Semibold" pitchFamily="34" charset="0"/>
                </a:rPr>
                <a:t>Anywhere-access</a:t>
              </a:r>
            </a:p>
            <a:p>
              <a:pPr marL="174618" indent="-174618" defTabSz="914327">
                <a:spcBef>
                  <a:spcPts val="400"/>
                </a:spcBef>
                <a:spcAft>
                  <a:spcPct val="20000"/>
                </a:spcAft>
                <a:buClr>
                  <a:srgbClr val="FFFFFF"/>
                </a:buClr>
                <a:buSzPct val="75000"/>
                <a:buBlip>
                  <a:blip r:embed="rId3"/>
                </a:buBlip>
                <a:defRPr/>
              </a:pPr>
              <a:r>
                <a:rPr lang="en-US" sz="1600" dirty="0" smtClean="0">
                  <a:solidFill>
                    <a:srgbClr val="FFFFFF"/>
                  </a:solidFill>
                  <a:effectLst>
                    <a:outerShdw blurRad="38100" dist="38100" dir="2700000" algn="tl">
                      <a:srgbClr val="000000">
                        <a:alpha val="43137"/>
                      </a:srgbClr>
                    </a:outerShdw>
                  </a:effectLst>
                  <a:latin typeface="Segoe Semibold" pitchFamily="34" charset="0"/>
                </a:rPr>
                <a:t>Packaged Solutions</a:t>
              </a:r>
              <a:endParaRPr lang="en-US" sz="1600" dirty="0">
                <a:solidFill>
                  <a:srgbClr val="FFFFFF"/>
                </a:solidFill>
                <a:effectLst>
                  <a:outerShdw blurRad="38100" dist="38100" dir="2700000" algn="tl">
                    <a:srgbClr val="000000">
                      <a:alpha val="43137"/>
                    </a:srgbClr>
                  </a:outerShdw>
                </a:effectLst>
                <a:latin typeface="Segoe Semibold" pitchFamily="34" charset="0"/>
              </a:endParaRPr>
            </a:p>
          </p:txBody>
        </p:sp>
        <p:sp>
          <p:nvSpPr>
            <p:cNvPr id="11" name="Rectangle 10"/>
            <p:cNvSpPr/>
            <p:nvPr/>
          </p:nvSpPr>
          <p:spPr>
            <a:xfrm>
              <a:off x="5796959" y="2176772"/>
              <a:ext cx="2349278" cy="726452"/>
            </a:xfrm>
            <a:prstGeom prst="rect">
              <a:avLst/>
            </a:prstGeom>
            <a:noFill/>
          </p:spPr>
          <p:txBody>
            <a:bodyPr wrap="square" lIns="91430" tIns="45715" rIns="91430" bIns="45715">
              <a:spAutoFit/>
              <a:scene3d>
                <a:camera prst="orthographicFront"/>
                <a:lightRig rig="threePt" dir="t"/>
              </a:scene3d>
              <a:sp3d/>
            </a:bodyPr>
            <a:lstStyle/>
            <a:p>
              <a:pPr algn="ctr" defTabSz="914327">
                <a:lnSpc>
                  <a:spcPct val="80000"/>
                </a:lnSpc>
                <a:defRPr/>
              </a:pPr>
              <a:r>
                <a:rPr lang="en-US" b="1" spc="-135" dirty="0" smtClean="0">
                  <a:ln w="12700" cmpd="sng">
                    <a:noFill/>
                    <a:prstDash val="solid"/>
                  </a:ln>
                  <a:solidFill>
                    <a:srgbClr val="FFFFFF"/>
                  </a:solidFill>
                  <a:latin typeface="Segoe Semibold" pitchFamily="34" charset="0"/>
                </a:rPr>
                <a:t>Microsoft Online Services</a:t>
              </a:r>
              <a:endParaRPr lang="en-US" b="1" spc="-135" dirty="0">
                <a:ln w="12700" cmpd="sng">
                  <a:noFill/>
                  <a:prstDash val="solid"/>
                </a:ln>
                <a:solidFill>
                  <a:srgbClr val="FFFFFF"/>
                </a:solidFill>
                <a:latin typeface="Segoe Semibold" pitchFamily="34" charset="0"/>
              </a:endParaRPr>
            </a:p>
          </p:txBody>
        </p:sp>
        <p:sp>
          <p:nvSpPr>
            <p:cNvPr id="12" name="Shape 181255"/>
            <p:cNvSpPr>
              <a:spLocks noChangeArrowheads="1"/>
            </p:cNvSpPr>
            <p:nvPr/>
          </p:nvSpPr>
          <p:spPr bwMode="auto">
            <a:xfrm>
              <a:off x="460896" y="2983826"/>
              <a:ext cx="2803002" cy="1097319"/>
            </a:xfrm>
            <a:prstGeom prst="rect">
              <a:avLst/>
            </a:prstGeom>
            <a:noFill/>
            <a:effectLst/>
          </p:spPr>
          <p:txBody>
            <a:bodyPr wrap="square" lIns="91430" tIns="45715" rIns="91430" bIns="45715">
              <a:spAutoFit/>
            </a:bodyPr>
            <a:lstStyle/>
            <a:p>
              <a:pPr marL="174618" indent="-174618" defTabSz="914327">
                <a:spcBef>
                  <a:spcPts val="400"/>
                </a:spcBef>
                <a:spcAft>
                  <a:spcPct val="20000"/>
                </a:spcAft>
                <a:buClr>
                  <a:srgbClr val="FFFFFF"/>
                </a:buClr>
                <a:buSzPct val="75000"/>
                <a:buBlip>
                  <a:blip r:embed="rId3"/>
                </a:buBlip>
                <a:defRPr/>
              </a:pPr>
              <a:r>
                <a:rPr lang="en-US" sz="1600" dirty="0">
                  <a:solidFill>
                    <a:srgbClr val="FFFFFF"/>
                  </a:solidFill>
                  <a:effectLst>
                    <a:outerShdw blurRad="38100" dist="38100" dir="2700000" algn="tl">
                      <a:srgbClr val="000000">
                        <a:alpha val="43137"/>
                      </a:srgbClr>
                    </a:outerShdw>
                  </a:effectLst>
                  <a:latin typeface="Segoe Semibold" pitchFamily="34" charset="0"/>
                </a:rPr>
                <a:t>Control &amp; ownership</a:t>
              </a:r>
            </a:p>
            <a:p>
              <a:pPr marL="174618" indent="-174618" defTabSz="914327">
                <a:spcBef>
                  <a:spcPts val="400"/>
                </a:spcBef>
                <a:spcAft>
                  <a:spcPct val="20000"/>
                </a:spcAft>
                <a:buClr>
                  <a:srgbClr val="FFFFFF"/>
                </a:buClr>
                <a:buSzPct val="75000"/>
                <a:buBlip>
                  <a:blip r:embed="rId3"/>
                </a:buBlip>
                <a:defRPr/>
              </a:pPr>
              <a:r>
                <a:rPr lang="en-US" sz="1600" dirty="0">
                  <a:solidFill>
                    <a:srgbClr val="FFFFFF"/>
                  </a:solidFill>
                  <a:effectLst>
                    <a:outerShdw blurRad="38100" dist="38100" dir="2700000" algn="tl">
                      <a:srgbClr val="000000">
                        <a:alpha val="43137"/>
                      </a:srgbClr>
                    </a:outerShdw>
                  </a:effectLst>
                  <a:latin typeface="Segoe Semibold" pitchFamily="34" charset="0"/>
                </a:rPr>
                <a:t>Strategic capabilities</a:t>
              </a:r>
            </a:p>
            <a:p>
              <a:pPr marL="174618" indent="-174618" defTabSz="914327">
                <a:spcBef>
                  <a:spcPts val="400"/>
                </a:spcBef>
                <a:spcAft>
                  <a:spcPct val="20000"/>
                </a:spcAft>
                <a:buClr>
                  <a:srgbClr val="FFFFFF"/>
                </a:buClr>
                <a:buSzPct val="75000"/>
                <a:buBlip>
                  <a:blip r:embed="rId3"/>
                </a:buBlip>
                <a:defRPr/>
              </a:pPr>
              <a:r>
                <a:rPr lang="en-US" sz="1600" dirty="0">
                  <a:solidFill>
                    <a:srgbClr val="FFFFFF"/>
                  </a:solidFill>
                  <a:effectLst>
                    <a:outerShdw blurRad="38100" dist="38100" dir="2700000" algn="tl">
                      <a:srgbClr val="000000">
                        <a:alpha val="43137"/>
                      </a:srgbClr>
                    </a:outerShdw>
                  </a:effectLst>
                  <a:latin typeface="Segoe Semibold" pitchFamily="34" charset="0"/>
                </a:rPr>
                <a:t>Advanced integration</a:t>
              </a:r>
            </a:p>
          </p:txBody>
        </p:sp>
        <p:sp>
          <p:nvSpPr>
            <p:cNvPr id="13" name="Rectangle 12"/>
            <p:cNvSpPr/>
            <p:nvPr/>
          </p:nvSpPr>
          <p:spPr>
            <a:xfrm>
              <a:off x="1093691" y="2176770"/>
              <a:ext cx="2174692" cy="412306"/>
            </a:xfrm>
            <a:prstGeom prst="rect">
              <a:avLst/>
            </a:prstGeom>
            <a:noFill/>
          </p:spPr>
          <p:txBody>
            <a:bodyPr wrap="square" lIns="91430" tIns="45715" rIns="91430" bIns="45715">
              <a:spAutoFit/>
              <a:scene3d>
                <a:camera prst="orthographicFront"/>
                <a:lightRig rig="threePt" dir="t"/>
              </a:scene3d>
              <a:sp3d/>
            </a:bodyPr>
            <a:lstStyle/>
            <a:p>
              <a:pPr algn="ctr" defTabSz="914327">
                <a:lnSpc>
                  <a:spcPct val="80000"/>
                </a:lnSpc>
                <a:defRPr/>
              </a:pPr>
              <a:r>
                <a:rPr lang="en-US" b="1" spc="-135" dirty="0" smtClean="0">
                  <a:ln w="12700" cmpd="sng">
                    <a:noFill/>
                    <a:prstDash val="solid"/>
                  </a:ln>
                  <a:solidFill>
                    <a:srgbClr val="FFFFFF"/>
                  </a:solidFill>
                  <a:latin typeface="Segoe Semibold" pitchFamily="34" charset="0"/>
                </a:rPr>
                <a:t>On-Premises</a:t>
              </a:r>
              <a:endParaRPr lang="en-US" b="1" spc="-135" dirty="0">
                <a:ln w="12700" cmpd="sng">
                  <a:noFill/>
                  <a:prstDash val="solid"/>
                </a:ln>
                <a:solidFill>
                  <a:srgbClr val="FFFFFF"/>
                </a:solidFill>
                <a:latin typeface="Segoe Semibold" pitchFamily="34" charset="0"/>
              </a:endParaRPr>
            </a:p>
          </p:txBody>
        </p:sp>
        <p:sp>
          <p:nvSpPr>
            <p:cNvPr id="14" name="Rectangle 13"/>
            <p:cNvSpPr/>
            <p:nvPr/>
          </p:nvSpPr>
          <p:spPr>
            <a:xfrm>
              <a:off x="3289775" y="1843253"/>
              <a:ext cx="2411716" cy="1040598"/>
            </a:xfrm>
            <a:prstGeom prst="rect">
              <a:avLst/>
            </a:prstGeom>
            <a:noFill/>
          </p:spPr>
          <p:txBody>
            <a:bodyPr wrap="square" lIns="91430" tIns="45715" rIns="91430" bIns="45715">
              <a:spAutoFit/>
              <a:scene3d>
                <a:camera prst="orthographicFront"/>
                <a:lightRig rig="threePt" dir="t"/>
              </a:scene3d>
              <a:sp3d/>
            </a:bodyPr>
            <a:lstStyle/>
            <a:p>
              <a:pPr algn="ctr" defTabSz="914327">
                <a:lnSpc>
                  <a:spcPct val="80000"/>
                </a:lnSpc>
                <a:defRPr/>
              </a:pPr>
              <a:r>
                <a:rPr lang="en-US" b="1" spc="-135" dirty="0" smtClean="0">
                  <a:ln w="12700" cmpd="sng">
                    <a:noFill/>
                    <a:prstDash val="solid"/>
                  </a:ln>
                  <a:solidFill>
                    <a:srgbClr val="FFFFFF"/>
                  </a:solidFill>
                  <a:latin typeface="Segoe Semibold" pitchFamily="34" charset="0"/>
                </a:rPr>
                <a:t>Microsoft Communication Services</a:t>
              </a:r>
              <a:endParaRPr lang="en-US" b="1" spc="-135" dirty="0">
                <a:ln w="12700" cmpd="sng">
                  <a:noFill/>
                  <a:prstDash val="solid"/>
                </a:ln>
                <a:solidFill>
                  <a:srgbClr val="FFFFFF"/>
                </a:solidFill>
                <a:latin typeface="Segoe Semibold" pitchFamily="34" charset="0"/>
              </a:endParaRPr>
            </a:p>
          </p:txBody>
        </p:sp>
        <p:sp>
          <p:nvSpPr>
            <p:cNvPr id="15" name="Shape 181255"/>
            <p:cNvSpPr>
              <a:spLocks noChangeArrowheads="1"/>
            </p:cNvSpPr>
            <p:nvPr/>
          </p:nvSpPr>
          <p:spPr bwMode="auto">
            <a:xfrm>
              <a:off x="3256775" y="2958425"/>
              <a:ext cx="2502330" cy="1359108"/>
            </a:xfrm>
            <a:prstGeom prst="rect">
              <a:avLst/>
            </a:prstGeom>
            <a:noFill/>
            <a:effectLst/>
          </p:spPr>
          <p:txBody>
            <a:bodyPr wrap="square" lIns="91430" tIns="45715" rIns="91430" bIns="45715">
              <a:spAutoFit/>
            </a:bodyPr>
            <a:lstStyle/>
            <a:p>
              <a:pPr marL="174618" indent="-174618" defTabSz="914327">
                <a:spcBef>
                  <a:spcPts val="400"/>
                </a:spcBef>
                <a:spcAft>
                  <a:spcPct val="20000"/>
                </a:spcAft>
                <a:buClr>
                  <a:srgbClr val="FFFFFF"/>
                </a:buClr>
                <a:buSzPct val="75000"/>
                <a:buBlip>
                  <a:blip r:embed="rId3"/>
                </a:buBlip>
                <a:defRPr/>
              </a:pPr>
              <a:r>
                <a:rPr lang="en-US" sz="1600" dirty="0">
                  <a:solidFill>
                    <a:srgbClr val="FFFFFF"/>
                  </a:solidFill>
                  <a:effectLst>
                    <a:outerShdw blurRad="38100" dist="38100" dir="2700000" algn="tl">
                      <a:srgbClr val="000000">
                        <a:alpha val="43137"/>
                      </a:srgbClr>
                    </a:outerShdw>
                  </a:effectLst>
                  <a:latin typeface="Segoe Semibold" pitchFamily="34" charset="0"/>
                </a:rPr>
                <a:t>Outsourced IT</a:t>
              </a:r>
            </a:p>
            <a:p>
              <a:pPr marL="174618" indent="-174618" defTabSz="914327">
                <a:spcBef>
                  <a:spcPts val="400"/>
                </a:spcBef>
                <a:spcAft>
                  <a:spcPct val="20000"/>
                </a:spcAft>
                <a:buClr>
                  <a:srgbClr val="FFFFFF"/>
                </a:buClr>
                <a:buSzPct val="75000"/>
                <a:buBlip>
                  <a:blip r:embed="rId3"/>
                </a:buBlip>
                <a:defRPr/>
              </a:pPr>
              <a:r>
                <a:rPr lang="en-US" sz="1600" dirty="0">
                  <a:solidFill>
                    <a:srgbClr val="FFFFFF"/>
                  </a:solidFill>
                  <a:effectLst>
                    <a:outerShdw blurRad="38100" dist="38100" dir="2700000" algn="tl">
                      <a:srgbClr val="000000">
                        <a:alpha val="43137"/>
                      </a:srgbClr>
                    </a:outerShdw>
                  </a:effectLst>
                  <a:latin typeface="Segoe Semibold" pitchFamily="34" charset="0"/>
                </a:rPr>
                <a:t>Industry / Vertical configuration</a:t>
              </a:r>
            </a:p>
            <a:p>
              <a:pPr marL="174618" indent="-174618" defTabSz="914327">
                <a:spcBef>
                  <a:spcPts val="400"/>
                </a:spcBef>
                <a:spcAft>
                  <a:spcPct val="20000"/>
                </a:spcAft>
                <a:buClr>
                  <a:srgbClr val="FFFFFF"/>
                </a:buClr>
                <a:buSzPct val="75000"/>
                <a:buBlip>
                  <a:blip r:embed="rId3"/>
                </a:buBlip>
                <a:defRPr/>
              </a:pPr>
              <a:r>
                <a:rPr lang="en-US" sz="1600" dirty="0" smtClean="0">
                  <a:solidFill>
                    <a:srgbClr val="FFFFFF"/>
                  </a:solidFill>
                  <a:effectLst>
                    <a:outerShdw blurRad="38100" dist="38100" dir="2700000" algn="tl">
                      <a:srgbClr val="000000">
                        <a:alpha val="43137"/>
                      </a:srgbClr>
                    </a:outerShdw>
                  </a:effectLst>
                  <a:latin typeface="Segoe Semibold" pitchFamily="34" charset="0"/>
                </a:rPr>
                <a:t>Solution Flexibility</a:t>
              </a:r>
              <a:endParaRPr lang="en-US" sz="1600" dirty="0">
                <a:solidFill>
                  <a:srgbClr val="FFFFFF"/>
                </a:solidFill>
                <a:effectLst>
                  <a:outerShdw blurRad="38100" dist="38100" dir="2700000" algn="tl">
                    <a:srgbClr val="000000">
                      <a:alpha val="43137"/>
                    </a:srgbClr>
                  </a:outerShdw>
                </a:effectLst>
                <a:latin typeface="Segoe Semibold" pitchFamily="34" charset="0"/>
              </a:endParaRPr>
            </a:p>
          </p:txBody>
        </p:sp>
        <p:pic>
          <p:nvPicPr>
            <p:cNvPr id="16"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4" cstate="email">
              <a:duotone>
                <a:prstClr val="black"/>
                <a:srgbClr val="FFC000">
                  <a:tint val="45000"/>
                  <a:satMod val="400000"/>
                </a:srgbClr>
              </a:duotone>
            </a:blip>
            <a:stretch>
              <a:fillRect/>
            </a:stretch>
          </p:blipFill>
          <p:spPr bwMode="auto">
            <a:xfrm>
              <a:off x="1657782" y="4339549"/>
              <a:ext cx="1361626" cy="1597736"/>
            </a:xfrm>
            <a:prstGeom prst="rect">
              <a:avLst/>
            </a:prstGeom>
            <a:noFill/>
            <a:effectLst/>
          </p:spPr>
        </p:pic>
        <p:pic>
          <p:nvPicPr>
            <p:cNvPr id="17"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5" cstate="email">
              <a:duotone>
                <a:prstClr val="black"/>
                <a:srgbClr val="6F4BC9">
                  <a:tint val="45000"/>
                  <a:satMod val="400000"/>
                </a:srgbClr>
              </a:duotone>
            </a:blip>
            <a:stretch>
              <a:fillRect/>
            </a:stretch>
          </p:blipFill>
          <p:spPr bwMode="auto">
            <a:xfrm>
              <a:off x="3517900" y="4543631"/>
              <a:ext cx="1115634" cy="980870"/>
            </a:xfrm>
            <a:prstGeom prst="rect">
              <a:avLst/>
            </a:prstGeom>
            <a:noFill/>
            <a:effectLst/>
          </p:spPr>
        </p:pic>
        <p:cxnSp>
          <p:nvCxnSpPr>
            <p:cNvPr id="18" name="Straight Connector 17"/>
            <p:cNvCxnSpPr/>
            <p:nvPr/>
          </p:nvCxnSpPr>
          <p:spPr bwMode="invGray">
            <a:xfrm>
              <a:off x="918216" y="2813392"/>
              <a:ext cx="2223150" cy="1428"/>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invGray">
            <a:xfrm>
              <a:off x="3347693" y="2813392"/>
              <a:ext cx="2346658" cy="1428"/>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invGray">
            <a:xfrm>
              <a:off x="5956175" y="2813392"/>
              <a:ext cx="2346658" cy="1428"/>
            </a:xfrm>
            <a:prstGeom prst="line">
              <a:avLst/>
            </a:prstGeom>
            <a:ln w="28575">
              <a:gradFill flip="none" rotWithShape="1">
                <a:gsLst>
                  <a:gs pos="0">
                    <a:schemeClr val="tx1">
                      <a:alpha val="0"/>
                    </a:schemeClr>
                  </a:gs>
                  <a:gs pos="50000">
                    <a:schemeClr val="bg2">
                      <a:lumMod val="20000"/>
                      <a:lumOff val="80000"/>
                    </a:schemeClr>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21" name="Picture 3" descr="C:\Program Files\Microsoft Resource DVD Artwork\DVD_ART\Artwork_Imagery\Shapes and Graphics\Internet Cloud\cloud 2.png"/>
            <p:cNvPicPr>
              <a:picLocks noChangeAspect="1" noChangeArrowheads="1"/>
            </p:cNvPicPr>
            <p:nvPr/>
          </p:nvPicPr>
          <p:blipFill>
            <a:blip r:embed="rId6" cstate="email"/>
            <a:srcRect/>
            <a:stretch>
              <a:fillRect/>
            </a:stretch>
          </p:blipFill>
          <p:spPr bwMode="auto">
            <a:xfrm>
              <a:off x="6002961" y="4604491"/>
              <a:ext cx="2025526" cy="1359086"/>
            </a:xfrm>
            <a:prstGeom prst="rect">
              <a:avLst/>
            </a:prstGeom>
          </p:spPr>
        </p:pic>
        <p:pic>
          <p:nvPicPr>
            <p:cNvPr id="22" name="Picture 2" descr="C:\Users\arib\Pictures\Presentation Stuff\Globe3.png"/>
            <p:cNvPicPr>
              <a:picLocks noChangeAspect="1" noChangeArrowheads="1"/>
            </p:cNvPicPr>
            <p:nvPr/>
          </p:nvPicPr>
          <p:blipFill>
            <a:blip r:embed="rId7" cstate="email"/>
            <a:stretch>
              <a:fillRect/>
            </a:stretch>
          </p:blipFill>
          <p:spPr bwMode="auto">
            <a:xfrm>
              <a:off x="6744236" y="4976238"/>
              <a:ext cx="951964" cy="966063"/>
            </a:xfrm>
            <a:prstGeom prst="rect">
              <a:avLst/>
            </a:prstGeom>
            <a:noFill/>
            <a:ln>
              <a:noFill/>
            </a:ln>
          </p:spPr>
        </p:pic>
        <p:pic>
          <p:nvPicPr>
            <p:cNvPr id="23" name="Picture 3" descr="C:\Program Files\Microsoft Resource DVD Artwork\DVD_ART\Artwork_Imagery\Shapes and Graphics\Internet Cloud\cloud 2.png"/>
            <p:cNvPicPr>
              <a:picLocks noChangeAspect="1" noChangeArrowheads="1"/>
            </p:cNvPicPr>
            <p:nvPr/>
          </p:nvPicPr>
          <p:blipFill>
            <a:blip r:embed="rId8" cstate="email">
              <a:duotone>
                <a:prstClr val="black"/>
                <a:schemeClr val="accent6">
                  <a:tint val="45000"/>
                  <a:satMod val="400000"/>
                </a:schemeClr>
              </a:duotone>
              <a:lum bright="10000"/>
            </a:blip>
            <a:srcRect/>
            <a:stretch>
              <a:fillRect/>
            </a:stretch>
          </p:blipFill>
          <p:spPr bwMode="auto">
            <a:xfrm>
              <a:off x="3595206" y="4891630"/>
              <a:ext cx="2135640" cy="1432969"/>
            </a:xfrm>
            <a:prstGeom prst="rect">
              <a:avLst/>
            </a:prstGeom>
            <a:noFill/>
          </p:spPr>
        </p:pic>
        <p:pic>
          <p:nvPicPr>
            <p:cNvPr id="24" name="Picture 2" descr="C:\Users\arib\Pictures\Presentation Stuff\Globe3.png"/>
            <p:cNvPicPr>
              <a:picLocks noChangeAspect="1" noChangeArrowheads="1"/>
            </p:cNvPicPr>
            <p:nvPr/>
          </p:nvPicPr>
          <p:blipFill>
            <a:blip r:embed="rId9" cstate="email">
              <a:lum bright="-10000"/>
              <a:duotone>
                <a:schemeClr val="accent6">
                  <a:shade val="45000"/>
                  <a:satMod val="135000"/>
                </a:schemeClr>
                <a:prstClr val="white"/>
              </a:duotone>
            </a:blip>
            <a:stretch>
              <a:fillRect/>
            </a:stretch>
          </p:blipFill>
          <p:spPr bwMode="auto">
            <a:xfrm>
              <a:off x="4444324" y="4822175"/>
              <a:ext cx="1118276" cy="1203110"/>
            </a:xfrm>
            <a:prstGeom prst="rect">
              <a:avLst/>
            </a:prstGeom>
            <a:noFill/>
            <a:ln>
              <a:noFill/>
            </a:ln>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Key Takeaways</a:t>
            </a:r>
            <a:endParaRPr lang="en-US" dirty="0"/>
          </a:p>
        </p:txBody>
      </p:sp>
      <p:sp>
        <p:nvSpPr>
          <p:cNvPr id="3" name="Content Placeholder 2"/>
          <p:cNvSpPr>
            <a:spLocks noGrp="1"/>
          </p:cNvSpPr>
          <p:nvPr>
            <p:ph idx="1"/>
          </p:nvPr>
        </p:nvSpPr>
        <p:spPr>
          <a:xfrm>
            <a:off x="685800" y="1219200"/>
            <a:ext cx="7772400" cy="4114800"/>
          </a:xfrm>
        </p:spPr>
        <p:txBody>
          <a:bodyPr>
            <a:noAutofit/>
          </a:bodyPr>
          <a:lstStyle/>
          <a:p>
            <a:r>
              <a:rPr lang="en-US" sz="2600" dirty="0" smtClean="0"/>
              <a:t>Simple Apps are naturally moving to less customization as customer knowledge increases</a:t>
            </a:r>
          </a:p>
          <a:p>
            <a:r>
              <a:rPr lang="en-US" sz="2600" dirty="0" smtClean="0"/>
              <a:t>This is </a:t>
            </a:r>
            <a:r>
              <a:rPr lang="en-US" sz="2600" i="1" dirty="0" smtClean="0"/>
              <a:t>countered</a:t>
            </a:r>
            <a:r>
              <a:rPr lang="en-US" sz="2600" dirty="0" smtClean="0"/>
              <a:t> by the customer’s desire for an integrated experience and more complex apps… requiring a higher degree of configuration</a:t>
            </a:r>
          </a:p>
          <a:p>
            <a:r>
              <a:rPr lang="en-US" sz="2600" dirty="0" smtClean="0"/>
              <a:t>Most effective channel is service-dependent</a:t>
            </a:r>
            <a:endParaRPr lang="en-US" sz="2600" dirty="0"/>
          </a:p>
          <a:p>
            <a:r>
              <a:rPr lang="en-US" sz="2600" dirty="0" smtClean="0"/>
              <a:t>Service providers systematically moving up-market</a:t>
            </a:r>
          </a:p>
          <a:p>
            <a:r>
              <a:rPr lang="en-US" sz="2600" dirty="0" smtClean="0"/>
              <a:t>Power will shift to the trusted advisor</a:t>
            </a:r>
          </a:p>
          <a:p>
            <a:endParaRPr lang="en-US" sz="2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a:xfrm>
            <a:off x="685800" y="1447800"/>
            <a:ext cx="4648200" cy="4114800"/>
          </a:xfrm>
        </p:spPr>
        <p:txBody>
          <a:bodyPr>
            <a:normAutofit/>
          </a:bodyPr>
          <a:lstStyle/>
          <a:p>
            <a:r>
              <a:rPr lang="en-US" sz="2400" dirty="0" smtClean="0"/>
              <a:t>Microsoft Online Services (MOS) will never be all things to all segments</a:t>
            </a:r>
          </a:p>
          <a:p>
            <a:r>
              <a:rPr lang="en-US" sz="2400" dirty="0" smtClean="0"/>
              <a:t>Large opportunity</a:t>
            </a:r>
          </a:p>
          <a:p>
            <a:r>
              <a:rPr lang="en-US" sz="2400" dirty="0" smtClean="0"/>
              <a:t>Room for differentiation</a:t>
            </a:r>
          </a:p>
          <a:p>
            <a:r>
              <a:rPr lang="en-US" sz="2400" dirty="0" smtClean="0"/>
              <a:t>MOS will evolve</a:t>
            </a:r>
          </a:p>
          <a:p>
            <a:r>
              <a:rPr lang="en-US" sz="2400" dirty="0" smtClean="0"/>
              <a:t>Differentiation is a moving target</a:t>
            </a:r>
          </a:p>
        </p:txBody>
      </p:sp>
      <p:graphicFrame>
        <p:nvGraphicFramePr>
          <p:cNvPr id="4" name="Chart 3"/>
          <p:cNvGraphicFramePr/>
          <p:nvPr/>
        </p:nvGraphicFramePr>
        <p:xfrm>
          <a:off x="4800600" y="2667000"/>
          <a:ext cx="3810000" cy="205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Key Takeaways</a:t>
            </a:r>
            <a:endParaRPr lang="en-US" dirty="0"/>
          </a:p>
        </p:txBody>
      </p:sp>
      <p:sp>
        <p:nvSpPr>
          <p:cNvPr id="3" name="Content Placeholder 2"/>
          <p:cNvSpPr>
            <a:spLocks noGrp="1"/>
          </p:cNvSpPr>
          <p:nvPr>
            <p:ph idx="1"/>
          </p:nvPr>
        </p:nvSpPr>
        <p:spPr>
          <a:xfrm>
            <a:off x="457200" y="1143000"/>
            <a:ext cx="4648200" cy="5029200"/>
          </a:xfrm>
        </p:spPr>
        <p:txBody>
          <a:bodyPr>
            <a:normAutofit fontScale="92500" lnSpcReduction="20000"/>
          </a:bodyPr>
          <a:lstStyle/>
          <a:p>
            <a:pPr>
              <a:spcBef>
                <a:spcPts val="1800"/>
              </a:spcBef>
              <a:spcAft>
                <a:spcPts val="1200"/>
              </a:spcAft>
            </a:pPr>
            <a:r>
              <a:rPr lang="en-US" sz="2400" dirty="0" smtClean="0"/>
              <a:t>Consider BPOS where Hosted Exchange compliments your offers</a:t>
            </a:r>
          </a:p>
          <a:p>
            <a:pPr>
              <a:spcBef>
                <a:spcPts val="1800"/>
              </a:spcBef>
            </a:pPr>
            <a:r>
              <a:rPr lang="en-US" sz="2400" dirty="0" smtClean="0"/>
              <a:t>Those capable of differentiation have a large opportunity</a:t>
            </a:r>
          </a:p>
          <a:p>
            <a:pPr>
              <a:spcBef>
                <a:spcPts val="1800"/>
              </a:spcBef>
            </a:pPr>
            <a:r>
              <a:rPr lang="en-US" sz="2400" dirty="0" smtClean="0"/>
              <a:t>Basic communication services are being commoditized</a:t>
            </a:r>
          </a:p>
          <a:p>
            <a:pPr>
              <a:spcBef>
                <a:spcPts val="1800"/>
              </a:spcBef>
            </a:pPr>
            <a:r>
              <a:rPr lang="en-US" sz="2400" dirty="0" smtClean="0"/>
              <a:t>Trusted Advisors role and influence will grow…build a your white label channel</a:t>
            </a:r>
          </a:p>
          <a:p>
            <a:pPr>
              <a:spcBef>
                <a:spcPts val="1800"/>
              </a:spcBef>
            </a:pPr>
            <a:r>
              <a:rPr lang="en-US" sz="2400" dirty="0" smtClean="0"/>
              <a:t>Build continual innovation into your DNA…to grow and thrive</a:t>
            </a:r>
          </a:p>
          <a:p>
            <a:pPr>
              <a:spcBef>
                <a:spcPts val="1800"/>
              </a:spcBef>
            </a:pPr>
            <a:r>
              <a:rPr lang="en-US" sz="2400" dirty="0" smtClean="0"/>
              <a:t>Bundling is strategic</a:t>
            </a:r>
          </a:p>
        </p:txBody>
      </p:sp>
      <p:graphicFrame>
        <p:nvGraphicFramePr>
          <p:cNvPr id="4" name="Chart 3"/>
          <p:cNvGraphicFramePr/>
          <p:nvPr/>
        </p:nvGraphicFramePr>
        <p:xfrm>
          <a:off x="4800600" y="2057400"/>
          <a:ext cx="4648200" cy="2667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Start-Up Hosting</a:t>
            </a:r>
            <a:endParaRPr lang="en-US" dirty="0"/>
          </a:p>
        </p:txBody>
      </p:sp>
      <p:graphicFrame>
        <p:nvGraphicFramePr>
          <p:cNvPr id="6" name="Content Placeholder 5"/>
          <p:cNvGraphicFramePr>
            <a:graphicFrameLocks noGrp="1"/>
          </p:cNvGraphicFramePr>
          <p:nvPr>
            <p:ph idx="1"/>
          </p:nvPr>
        </p:nvGraphicFramePr>
        <p:xfrm>
          <a:off x="364067" y="1066800"/>
          <a:ext cx="8382000" cy="474133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03339" y="5679347"/>
            <a:ext cx="6853805" cy="461665"/>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TIME</a:t>
            </a:r>
          </a:p>
        </p:txBody>
      </p:sp>
      <p:cxnSp>
        <p:nvCxnSpPr>
          <p:cNvPr id="11" name="Straight Arrow Connector 10"/>
          <p:cNvCxnSpPr>
            <a:endCxn id="7" idx="1"/>
          </p:cNvCxnSpPr>
          <p:nvPr/>
        </p:nvCxnSpPr>
        <p:spPr>
          <a:xfrm rot="10800000" flipV="1">
            <a:off x="503339" y="5905850"/>
            <a:ext cx="2944536" cy="43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endCxn id="7" idx="3"/>
          </p:cNvCxnSpPr>
          <p:nvPr/>
        </p:nvCxnSpPr>
        <p:spPr>
          <a:xfrm>
            <a:off x="4404222" y="5905850"/>
            <a:ext cx="2952922" cy="43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5343789" y="2189527"/>
            <a:ext cx="1912689"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PROFIT</a:t>
            </a:r>
          </a:p>
        </p:txBody>
      </p:sp>
      <p:sp>
        <p:nvSpPr>
          <p:cNvPr id="16" name="TextBox 15"/>
          <p:cNvSpPr txBox="1"/>
          <p:nvPr/>
        </p:nvSpPr>
        <p:spPr>
          <a:xfrm>
            <a:off x="1528195" y="3415720"/>
            <a:ext cx="2330741" cy="646331"/>
          </a:xfrm>
          <a:prstGeom prst="rect">
            <a:avLst/>
          </a:prstGeom>
          <a:noFill/>
        </p:spPr>
        <p:txBody>
          <a:bodyPr wrap="square" rtlCol="0">
            <a:spAutoFit/>
          </a:bodyPr>
          <a:lstStyle/>
          <a:p>
            <a:r>
              <a:rPr lang="en-US" sz="3600" b="1" dirty="0" smtClean="0">
                <a:solidFill>
                  <a:srgbClr val="FFC000"/>
                </a:solidFill>
                <a:effectLst>
                  <a:outerShdw blurRad="38100" dist="38100" dir="2700000" algn="tl">
                    <a:srgbClr val="000000">
                      <a:alpha val="43137"/>
                    </a:srgbClr>
                  </a:outerShdw>
                </a:effectLst>
              </a:rPr>
              <a:t>LOSS</a:t>
            </a:r>
          </a:p>
        </p:txBody>
      </p:sp>
      <p:sp>
        <p:nvSpPr>
          <p:cNvPr id="9" name="Oval 8"/>
          <p:cNvSpPr/>
          <p:nvPr/>
        </p:nvSpPr>
        <p:spPr bwMode="auto">
          <a:xfrm>
            <a:off x="281355" y="1905000"/>
            <a:ext cx="5205046" cy="3733800"/>
          </a:xfrm>
          <a:prstGeom prst="ellipse">
            <a:avLst/>
          </a:prstGeom>
          <a:noFill/>
          <a:ln w="60325">
            <a:solidFill>
              <a:srgbClr val="FFC000"/>
            </a:solidFill>
            <a:headEnd type="none" w="med" len="med"/>
            <a:tailEnd type="none" w="med" len="med"/>
          </a:ln>
          <a:effectLst>
            <a:outerShdw blurRad="50800" dist="20000" dir="5400000" rotWithShape="0">
              <a:schemeClr val="bg2">
                <a:lumMod val="20000"/>
                <a:lumOff val="80000"/>
                <a:alpha val="42000"/>
              </a:scheme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Sawtooth</a:t>
            </a:r>
            <a:endParaRPr lang="en-US" dirty="0"/>
          </a:p>
        </p:txBody>
      </p:sp>
      <p:graphicFrame>
        <p:nvGraphicFramePr>
          <p:cNvPr id="6" name="Content Placeholder 5"/>
          <p:cNvGraphicFramePr>
            <a:graphicFrameLocks noGrp="1"/>
          </p:cNvGraphicFramePr>
          <p:nvPr>
            <p:ph idx="1"/>
          </p:nvPr>
        </p:nvGraphicFramePr>
        <p:xfrm>
          <a:off x="381000" y="1172817"/>
          <a:ext cx="8382000" cy="5029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531760" y="1415709"/>
            <a:ext cx="4407523" cy="5080248"/>
          </a:xfrm>
          <a:prstGeom prst="roundRect">
            <a:avLst/>
          </a:prstGeom>
          <a:solidFill>
            <a:schemeClr val="accent6">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1"/>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1561477" y="1436559"/>
            <a:ext cx="2885607" cy="508024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26658" name="Rectangle 2"/>
          <p:cNvSpPr>
            <a:spLocks noGrp="1" noChangeArrowheads="1"/>
          </p:cNvSpPr>
          <p:nvPr>
            <p:ph type="title"/>
          </p:nvPr>
        </p:nvSpPr>
        <p:spPr>
          <a:xfrm>
            <a:off x="152400" y="76200"/>
            <a:ext cx="8761412" cy="1015663"/>
          </a:xfrm>
        </p:spPr>
        <p:txBody>
          <a:bodyPr/>
          <a:lstStyle/>
          <a:p>
            <a:pPr eaLnBrk="1" hangingPunct="1">
              <a:defRPr/>
            </a:pPr>
            <a:r>
              <a:rPr sz="3700" dirty="0" smtClean="0"/>
              <a:t>Understanding who I am selling to build to the needs of the customer</a:t>
            </a:r>
            <a:endParaRPr sz="3700" dirty="0"/>
          </a:p>
        </p:txBody>
      </p:sp>
      <p:graphicFrame>
        <p:nvGraphicFramePr>
          <p:cNvPr id="326766" name="Group 110"/>
          <p:cNvGraphicFramePr>
            <a:graphicFrameLocks noGrp="1"/>
          </p:cNvGraphicFramePr>
          <p:nvPr>
            <p:ph idx="4294967295"/>
          </p:nvPr>
        </p:nvGraphicFramePr>
        <p:xfrm>
          <a:off x="0" y="1620838"/>
          <a:ext cx="8883968" cy="4260851"/>
        </p:xfrm>
        <a:graphic>
          <a:graphicData uri="http://schemas.openxmlformats.org/drawingml/2006/table">
            <a:tbl>
              <a:tblPr/>
              <a:tblGrid>
                <a:gridCol w="1597025"/>
                <a:gridCol w="1414463"/>
                <a:gridCol w="1427162"/>
                <a:gridCol w="1374775"/>
                <a:gridCol w="1430338"/>
                <a:gridCol w="1431925"/>
                <a:gridCol w="208280"/>
              </a:tblGrid>
              <a:tr h="884238">
                <a:tc>
                  <a:txBody>
                    <a:bodyPr/>
                    <a:lstStyle/>
                    <a:p>
                      <a:pPr marL="0" marR="0" lvl="0" indent="0" algn="l" defTabSz="914400" rtl="0" eaLnBrk="1" fontAlgn="base" latinLnBrk="0" hangingPunct="1">
                        <a:lnSpc>
                          <a:spcPct val="100000"/>
                        </a:lnSpc>
                        <a:spcBef>
                          <a:spcPct val="0"/>
                        </a:spcBef>
                        <a:spcAft>
                          <a:spcPct val="0"/>
                        </a:spcAft>
                        <a:buClr>
                          <a:srgbClr val="0099CC"/>
                        </a:buClr>
                        <a:buSzTx/>
                        <a:buFontTx/>
                        <a:buNone/>
                        <a:tabLst/>
                      </a:pPr>
                      <a:endParaRPr kumimoji="0" lang="en-US" sz="13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Lower Small Business</a:t>
                      </a:r>
                    </a:p>
                  </a:txBody>
                  <a:tcPr anchor="ctr" horzOverflow="overflow">
                    <a:lnL>
                      <a:noFill/>
                    </a:lnL>
                    <a:lnR>
                      <a:noFill/>
                    </a:lnR>
                    <a:lnT cap="flat">
                      <a:noFill/>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Core Small Business</a:t>
                      </a:r>
                    </a:p>
                  </a:txBody>
                  <a:tcPr anchor="ctr" horzOverflow="overflow">
                    <a:lnL>
                      <a:noFill/>
                    </a:lnL>
                    <a:lnR>
                      <a:noFill/>
                    </a:lnR>
                    <a:lnT cap="flat">
                      <a:noFill/>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Low Mid Market</a:t>
                      </a:r>
                    </a:p>
                  </a:txBody>
                  <a:tcPr anchor="ctr" horzOverflow="overflow">
                    <a:lnL>
                      <a:noFill/>
                    </a:lnL>
                    <a:lnR>
                      <a:noFill/>
                    </a:lnR>
                    <a:lnT cap="flat">
                      <a:noFill/>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Core Mid Market</a:t>
                      </a:r>
                    </a:p>
                  </a:txBody>
                  <a:tcPr anchor="ctr" horzOverflow="overflow">
                    <a:lnL>
                      <a:noFill/>
                    </a:lnL>
                    <a:lnR>
                      <a:noFill/>
                    </a:lnR>
                    <a:lnT cap="flat">
                      <a:noFill/>
                    </a:lnT>
                    <a:lnB w="12700" cap="flat" cmpd="sng" algn="ctr">
                      <a:solidFill>
                        <a:schemeClr val="folHlink"/>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Upper Mid Market</a:t>
                      </a:r>
                    </a:p>
                  </a:txBody>
                  <a:tcPr anchor="ctr" horzOverflow="overflow">
                    <a:lnL>
                      <a:noFill/>
                    </a:lnL>
                    <a:lnR cap="flat">
                      <a:noFill/>
                    </a:lnR>
                    <a:lnT cap="flat">
                      <a:noFill/>
                    </a:lnT>
                    <a:lnB w="12700" cap="flat" cmpd="sng" algn="ctr">
                      <a:solidFill>
                        <a:schemeClr val="folHlink"/>
                      </a:solidFill>
                      <a:prstDash val="solid"/>
                      <a:round/>
                      <a:headEnd type="none" w="med" len="med"/>
                      <a:tailEnd type="none" w="med" len="med"/>
                    </a:lnB>
                    <a:lnTlToBr>
                      <a:noFill/>
                    </a:lnTlToBr>
                    <a:lnBlToTr>
                      <a:noFill/>
                    </a:lnBlToTr>
                    <a:noFill/>
                  </a:tcPr>
                </a:tc>
                <a:tc hMerge="1">
                  <a:txBody>
                    <a:bodyPr/>
                    <a:lstStyle/>
                    <a:p>
                      <a:endParaRPr lang="en-US"/>
                    </a:p>
                  </a:txBody>
                  <a:tcPr/>
                </a:tc>
              </a:tr>
              <a:tr h="461963">
                <a:tc rowSpan="2">
                  <a:txBody>
                    <a:bodyPr/>
                    <a:lstStyle/>
                    <a:p>
                      <a:pPr marL="0" marR="0" lvl="0" indent="0" algn="r" defTabSz="914400" rtl="0" eaLnBrk="1" fontAlgn="base" latinLnBrk="0" hangingPunct="1">
                        <a:lnSpc>
                          <a:spcPct val="100000"/>
                        </a:lnSpc>
                        <a:spcBef>
                          <a:spcPct val="0"/>
                        </a:spcBef>
                        <a:spcAft>
                          <a:spcPct val="0"/>
                        </a:spcAft>
                        <a:buClr>
                          <a:srgbClr val="0099CC"/>
                        </a:buClr>
                        <a:buSzTx/>
                        <a:buFontTx/>
                        <a:buNone/>
                        <a:tabLst/>
                      </a:pPr>
                      <a:r>
                        <a:rPr kumimoji="0" lang="en-US" sz="1500" b="1" i="0" u="none" strike="noStrike" cap="none" normalizeH="0" baseline="0" dirty="0" smtClean="0">
                          <a:ln>
                            <a:noFill/>
                          </a:ln>
                          <a:solidFill>
                            <a:schemeClr val="bg1"/>
                          </a:solidFill>
                          <a:effectLst/>
                          <a:latin typeface="Arial" charset="0"/>
                        </a:rPr>
                        <a:t>Characteristics</a:t>
                      </a:r>
                    </a:p>
                  </a:txBody>
                  <a:tcPr anchor="ctr" horzOverflow="overflow">
                    <a:lnL cap="flat">
                      <a:noFill/>
                    </a:lnL>
                    <a:lnR w="127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&lt; 5 PCs</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a:noFill/>
                    </a:lnB>
                    <a:lnTlToBr>
                      <a:noFill/>
                    </a:lnTlToBr>
                    <a:lnBlToTr>
                      <a:noFill/>
                    </a:lnBlToTr>
                    <a:solidFill>
                      <a:srgbClr val="6294CD">
                        <a:alpha val="30000"/>
                      </a:srgb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5-24 PCs </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a:noFill/>
                    </a:lnB>
                    <a:lnTlToBr>
                      <a:noFill/>
                    </a:lnTlToBr>
                    <a:lnBlToTr>
                      <a:noFill/>
                    </a:lnBlToTr>
                    <a:solidFill>
                      <a:srgbClr val="6294CD">
                        <a:alpha val="30000"/>
                      </a:srgb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25-49 PCs </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a:noFill/>
                    </a:lnB>
                    <a:lnTlToBr>
                      <a:noFill/>
                    </a:lnTlToBr>
                    <a:lnBlToTr>
                      <a:noFill/>
                    </a:lnBlToTr>
                    <a:solidFill>
                      <a:srgbClr val="6294CD">
                        <a:alpha val="30000"/>
                      </a:srgb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50-250 PCs</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a:noFill/>
                    </a:lnB>
                    <a:lnTlToBr>
                      <a:noFill/>
                    </a:lnTlToBr>
                    <a:lnBlToTr>
                      <a:noFill/>
                    </a:lnBlToTr>
                    <a:solidFill>
                      <a:srgbClr val="6294CD">
                        <a:alpha val="30000"/>
                      </a:srgbClr>
                    </a:solidFill>
                  </a:tcPr>
                </a:tc>
                <a:tc gridSpan="2">
                  <a:txBody>
                    <a:bodyPr/>
                    <a:lstStyle/>
                    <a:p>
                      <a:pPr marL="231775" marR="0" lvl="0" indent="-231775"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250-~500 PCs</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a:noFill/>
                    </a:lnB>
                    <a:lnTlToBr>
                      <a:noFill/>
                    </a:lnTlToBr>
                    <a:lnBlToTr>
                      <a:noFill/>
                    </a:lnBlToTr>
                    <a:solidFill>
                      <a:srgbClr val="6294CD">
                        <a:alpha val="30000"/>
                      </a:srgbClr>
                    </a:solidFill>
                  </a:tcPr>
                </a:tc>
                <a:tc hMerge="1">
                  <a:txBody>
                    <a:bodyPr/>
                    <a:lstStyle/>
                    <a:p>
                      <a:endParaRPr lang="en-US"/>
                    </a:p>
                  </a:txBody>
                  <a:tcPr/>
                </a:tc>
              </a:tr>
              <a:tr h="505968">
                <a:tc vMerge="1">
                  <a:txBody>
                    <a:bodyPr/>
                    <a:lstStyle/>
                    <a:p>
                      <a:endParaRPr lang="en-US"/>
                    </a:p>
                  </a:txBody>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0-10 emp</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w="12700" cap="flat" cmpd="sng" algn="ctr">
                      <a:solidFill>
                        <a:schemeClr val="folHlink"/>
                      </a:solidFill>
                      <a:prstDash val="solid"/>
                      <a:round/>
                      <a:headEnd type="none" w="med" len="med"/>
                      <a:tailEnd type="none" w="med" len="med"/>
                    </a:lnB>
                    <a:lnTlToBr>
                      <a:noFill/>
                    </a:lnTlToBr>
                    <a:lnBlToTr>
                      <a:noFill/>
                    </a:lnBlToTr>
                    <a:solidFill>
                      <a:srgbClr val="6294CD">
                        <a:alpha val="30000"/>
                      </a:srgb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11-49 emp</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w="12700" cap="flat" cmpd="sng" algn="ctr">
                      <a:solidFill>
                        <a:schemeClr val="folHlink"/>
                      </a:solidFill>
                      <a:prstDash val="solid"/>
                      <a:round/>
                      <a:headEnd type="none" w="med" len="med"/>
                      <a:tailEnd type="none" w="med" len="med"/>
                    </a:lnB>
                    <a:lnTlToBr>
                      <a:noFill/>
                    </a:lnTlToBr>
                    <a:lnBlToTr>
                      <a:noFill/>
                    </a:lnBlToTr>
                    <a:solidFill>
                      <a:srgbClr val="6294CD">
                        <a:alpha val="30000"/>
                      </a:srgb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50-99 emp</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w="12700" cap="flat" cmpd="sng" algn="ctr">
                      <a:solidFill>
                        <a:schemeClr val="folHlink"/>
                      </a:solidFill>
                      <a:prstDash val="solid"/>
                      <a:round/>
                      <a:headEnd type="none" w="med" len="med"/>
                      <a:tailEnd type="none" w="med" len="med"/>
                    </a:lnB>
                    <a:lnTlToBr>
                      <a:noFill/>
                    </a:lnTlToBr>
                    <a:lnBlToTr>
                      <a:noFill/>
                    </a:lnBlToTr>
                    <a:solidFill>
                      <a:srgbClr val="6294CD">
                        <a:alpha val="30000"/>
                      </a:srgb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100-500 emp</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w="12700" cap="flat" cmpd="sng" algn="ctr">
                      <a:solidFill>
                        <a:schemeClr val="folHlink"/>
                      </a:solidFill>
                      <a:prstDash val="solid"/>
                      <a:round/>
                      <a:headEnd type="none" w="med" len="med"/>
                      <a:tailEnd type="none" w="med" len="med"/>
                    </a:lnB>
                    <a:lnTlToBr>
                      <a:noFill/>
                    </a:lnTlToBr>
                    <a:lnBlToTr>
                      <a:noFill/>
                    </a:lnBlToTr>
                    <a:solidFill>
                      <a:srgbClr val="6294CD">
                        <a:alpha val="30000"/>
                      </a:srgbClr>
                    </a:solidFill>
                  </a:tcPr>
                </a:tc>
                <a:tc gridSpan="2">
                  <a:txBody>
                    <a:bodyPr/>
                    <a:lstStyle/>
                    <a:p>
                      <a:pPr marL="231775" marR="0" lvl="0" indent="-231775"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500-1,000 emp</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a:noFill/>
                    </a:lnT>
                    <a:lnB w="12700" cap="flat" cmpd="sng" algn="ctr">
                      <a:solidFill>
                        <a:schemeClr val="folHlink"/>
                      </a:solidFill>
                      <a:prstDash val="solid"/>
                      <a:round/>
                      <a:headEnd type="none" w="med" len="med"/>
                      <a:tailEnd type="none" w="med" len="med"/>
                    </a:lnB>
                    <a:lnTlToBr>
                      <a:noFill/>
                    </a:lnTlToBr>
                    <a:lnBlToTr>
                      <a:noFill/>
                    </a:lnBlToTr>
                    <a:solidFill>
                      <a:srgbClr val="6294CD">
                        <a:alpha val="30000"/>
                      </a:srgbClr>
                    </a:solidFill>
                  </a:tcPr>
                </a:tc>
                <a:tc hMerge="1">
                  <a:txBody>
                    <a:bodyPr/>
                    <a:lstStyle/>
                    <a:p>
                      <a:endParaRPr lang="en-US"/>
                    </a:p>
                  </a:txBody>
                  <a:tcPr/>
                </a:tc>
              </a:tr>
              <a:tr h="298704">
                <a:tc>
                  <a:txBody>
                    <a:bodyPr/>
                    <a:lstStyle/>
                    <a:p>
                      <a:pPr marL="0" marR="0" lvl="0" indent="0" algn="r" defTabSz="914400" rtl="0" eaLnBrk="1" fontAlgn="base" latinLnBrk="0" hangingPunct="1">
                        <a:lnSpc>
                          <a:spcPct val="100000"/>
                        </a:lnSpc>
                        <a:spcBef>
                          <a:spcPct val="0"/>
                        </a:spcBef>
                        <a:spcAft>
                          <a:spcPct val="0"/>
                        </a:spcAft>
                        <a:buClr>
                          <a:srgbClr val="0099CC"/>
                        </a:buClr>
                        <a:buSzTx/>
                        <a:buFontTx/>
                        <a:buNone/>
                        <a:tabLst/>
                      </a:pPr>
                      <a:endParaRPr kumimoji="0" lang="en-US" sz="4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0"/>
                        </a:spcBef>
                        <a:spcAft>
                          <a:spcPct val="0"/>
                        </a:spcAft>
                        <a:buClr>
                          <a:srgbClr val="0099CC"/>
                        </a:buClr>
                        <a:buSzTx/>
                        <a:buFontTx/>
                        <a:buNone/>
                        <a:tabLst/>
                      </a:pPr>
                      <a:endParaRPr kumimoji="0" lang="en-US" sz="4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w="12700" cap="flat" cmpd="sng" algn="ctr">
                      <a:solidFill>
                        <a:schemeClr val="fo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23850">
                <a:tc>
                  <a:txBody>
                    <a:bodyPr/>
                    <a:lstStyle/>
                    <a:p>
                      <a:pPr marL="0" marR="0" lvl="0" indent="0" algn="r" defTabSz="914400" rtl="0" eaLnBrk="1" fontAlgn="base" latinLnBrk="0" hangingPunct="1">
                        <a:lnSpc>
                          <a:spcPct val="100000"/>
                        </a:lnSpc>
                        <a:spcBef>
                          <a:spcPct val="0"/>
                        </a:spcBef>
                        <a:spcAft>
                          <a:spcPct val="0"/>
                        </a:spcAft>
                        <a:buClr>
                          <a:srgbClr val="0099CC"/>
                        </a:buClr>
                        <a:buSzTx/>
                        <a:buFontTx/>
                        <a:buNone/>
                        <a:tabLst/>
                      </a:pPr>
                      <a:r>
                        <a:rPr kumimoji="0" lang="en-US" sz="1500" b="1" i="0" u="none" strike="noStrike" cap="none" normalizeH="0" baseline="0" dirty="0" smtClean="0">
                          <a:ln>
                            <a:noFill/>
                          </a:ln>
                          <a:solidFill>
                            <a:schemeClr val="bg1"/>
                          </a:solidFill>
                          <a:effectLst/>
                          <a:latin typeface="Arial" charset="0"/>
                        </a:rPr>
                        <a:t># US Entities</a:t>
                      </a:r>
                    </a:p>
                  </a:txBody>
                  <a:tcPr anchor="ctr" horzOverflow="overflow">
                    <a:lnL cap="flat">
                      <a:noFill/>
                    </a:lnL>
                    <a:lnR w="12700" cap="flat" cmpd="sng" algn="ctr">
                      <a:solidFill>
                        <a:schemeClr va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3.5M</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1.9M</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182K</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103K</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hlink">
                        <a:alpha val="50000"/>
                      </a:schemeClr>
                    </a:solidFill>
                  </a:tcPr>
                </a:tc>
                <a:tc gridSpan="2">
                  <a:txBody>
                    <a:bodyPr/>
                    <a:lstStyle/>
                    <a:p>
                      <a:pPr marL="231775" marR="0" lvl="0" indent="-231775"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11K</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hlink">
                        <a:alpha val="50000"/>
                      </a:schemeClr>
                    </a:solidFill>
                  </a:tcPr>
                </a:tc>
                <a:tc hMerge="1">
                  <a:txBody>
                    <a:bodyPr/>
                    <a:lstStyle/>
                    <a:p>
                      <a:endParaRPr lang="en-US"/>
                    </a:p>
                  </a:txBody>
                  <a:tcPr/>
                </a:tc>
              </a:tr>
              <a:tr h="298704">
                <a:tc>
                  <a:txBody>
                    <a:bodyPr/>
                    <a:lstStyle/>
                    <a:p>
                      <a:pPr marL="0" marR="0" lvl="0" indent="0" algn="r" defTabSz="914400" rtl="0" eaLnBrk="1" fontAlgn="base" latinLnBrk="0" hangingPunct="1">
                        <a:lnSpc>
                          <a:spcPct val="100000"/>
                        </a:lnSpc>
                        <a:spcBef>
                          <a:spcPct val="0"/>
                        </a:spcBef>
                        <a:spcAft>
                          <a:spcPct val="0"/>
                        </a:spcAft>
                        <a:buClr>
                          <a:srgbClr val="0099CC"/>
                        </a:buClr>
                        <a:buSzTx/>
                        <a:buFontTx/>
                        <a:buNone/>
                        <a:tabLst/>
                      </a:pPr>
                      <a:endParaRPr kumimoji="0" lang="en-US" sz="4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231775" marR="0" lvl="0" indent="-231775" algn="ctr" defTabSz="914400" rtl="0" eaLnBrk="1" fontAlgn="base" latinLnBrk="0" hangingPunct="1">
                        <a:lnSpc>
                          <a:spcPct val="100000"/>
                        </a:lnSpc>
                        <a:spcBef>
                          <a:spcPct val="0"/>
                        </a:spcBef>
                        <a:spcAft>
                          <a:spcPct val="0"/>
                        </a:spcAft>
                        <a:buClr>
                          <a:srgbClr val="0099CC"/>
                        </a:buClr>
                        <a:buSzTx/>
                        <a:buFontTx/>
                        <a:buNone/>
                        <a:tabLst/>
                      </a:pPr>
                      <a:endParaRPr kumimoji="0" lang="en-US" sz="4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48640">
                <a:tc>
                  <a:txBody>
                    <a:bodyPr/>
                    <a:lstStyle/>
                    <a:p>
                      <a:pPr marL="0" marR="0" lvl="0" indent="0" algn="r" defTabSz="914400" rtl="0" eaLnBrk="1" fontAlgn="base" latinLnBrk="0" hangingPunct="1">
                        <a:lnSpc>
                          <a:spcPct val="100000"/>
                        </a:lnSpc>
                        <a:spcBef>
                          <a:spcPct val="0"/>
                        </a:spcBef>
                        <a:spcAft>
                          <a:spcPct val="0"/>
                        </a:spcAft>
                        <a:buClr>
                          <a:srgbClr val="0099CC"/>
                        </a:buClr>
                        <a:buSzTx/>
                        <a:buFontTx/>
                        <a:buNone/>
                        <a:tabLst/>
                      </a:pPr>
                      <a:r>
                        <a:rPr kumimoji="0" lang="en-US" sz="1500" b="1" i="0" u="none" strike="noStrike" cap="none" normalizeH="0" baseline="0" dirty="0" smtClean="0">
                          <a:ln>
                            <a:noFill/>
                          </a:ln>
                          <a:solidFill>
                            <a:schemeClr val="bg1"/>
                          </a:solidFill>
                          <a:effectLst/>
                          <a:latin typeface="Arial" charset="0"/>
                        </a:rPr>
                        <a:t>Avg Software Spend</a:t>
                      </a:r>
                    </a:p>
                  </a:txBody>
                  <a:tcPr anchor="ctr" horzOverflow="overflow">
                    <a:lnL cap="flat">
                      <a:noFill/>
                    </a:lnL>
                    <a:lnR w="12700" cap="flat" cmpd="sng" algn="ctr">
                      <a:solidFill>
                        <a:schemeClr val="accent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$500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$1,800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$10K-50K</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$100K – $300K</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50000"/>
                      </a:schemeClr>
                    </a:solidFill>
                  </a:tcPr>
                </a:tc>
                <a:tc gridSpan="2">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$300K –</a:t>
                      </a:r>
                      <a:br>
                        <a:rPr kumimoji="0" lang="en-US" sz="1700" b="1" i="0" u="none" strike="noStrike" cap="none" normalizeH="0" baseline="0" dirty="0" smtClean="0">
                          <a:ln>
                            <a:noFill/>
                          </a:ln>
                          <a:solidFill>
                            <a:schemeClr val="bg1"/>
                          </a:solidFill>
                          <a:effectLst/>
                          <a:latin typeface="Arial" charset="0"/>
                        </a:rPr>
                      </a:br>
                      <a:r>
                        <a:rPr kumimoji="0" lang="en-US" sz="1700" b="1" i="0" u="none" strike="noStrike" cap="none" normalizeH="0" baseline="0" dirty="0" smtClean="0">
                          <a:ln>
                            <a:noFill/>
                          </a:ln>
                          <a:solidFill>
                            <a:schemeClr val="bg1"/>
                          </a:solidFill>
                          <a:effectLst/>
                          <a:latin typeface="Arial" charset="0"/>
                        </a:rPr>
                        <a:t>$2MM</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50000"/>
                      </a:schemeClr>
                    </a:solidFill>
                  </a:tcPr>
                </a:tc>
                <a:tc hMerge="1">
                  <a:txBody>
                    <a:bodyPr/>
                    <a:lstStyle/>
                    <a:p>
                      <a:endParaRPr lang="en-US"/>
                    </a:p>
                  </a:txBody>
                  <a:tcPr/>
                </a:tc>
              </a:tr>
              <a:tr h="298704">
                <a:tc>
                  <a:txBody>
                    <a:bodyPr/>
                    <a:lstStyle/>
                    <a:p>
                      <a:pPr marL="0" marR="0" lvl="0" indent="0" algn="r" defTabSz="914400" rtl="0" eaLnBrk="1" fontAlgn="base" latinLnBrk="0" hangingPunct="1">
                        <a:lnSpc>
                          <a:spcPct val="100000"/>
                        </a:lnSpc>
                        <a:spcBef>
                          <a:spcPct val="0"/>
                        </a:spcBef>
                        <a:spcAft>
                          <a:spcPct val="0"/>
                        </a:spcAft>
                        <a:buClr>
                          <a:srgbClr val="0099CC"/>
                        </a:buClr>
                        <a:buSzTx/>
                        <a:buFontTx/>
                        <a:buNone/>
                        <a:tabLst/>
                      </a:pPr>
                      <a:endParaRPr kumimoji="0" lang="en-US" sz="4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rgbClr val="A847C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rgbClr val="A847C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 typeface="Wingdings" pitchFamily="2" charset="2"/>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rgbClr val="A847C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rgbClr val="A847C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 typeface="Wingdings" pitchFamily="2" charset="2"/>
                        <a:buNone/>
                        <a:tabLst/>
                      </a:pPr>
                      <a:endParaRPr kumimoji="0" lang="en-US" sz="17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rgbClr val="A847C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99CC"/>
                        </a:buClr>
                        <a:buSzTx/>
                        <a:buFont typeface="Wingdings" pitchFamily="2" charset="2"/>
                        <a:buNone/>
                        <a:tabLst/>
                      </a:pPr>
                      <a:endParaRPr kumimoji="0" lang="en-US" sz="4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rgbClr val="A847CB"/>
                      </a:solidFill>
                      <a:prstDash val="solid"/>
                      <a:round/>
                      <a:headEnd type="none" w="med" len="med"/>
                      <a:tailEnd type="none" w="med" len="med"/>
                    </a:lnB>
                    <a:lnTlToBr>
                      <a:noFill/>
                    </a:lnTlToBr>
                    <a:lnBlToTr>
                      <a:noFill/>
                    </a:lnBlToTr>
                    <a:noFill/>
                  </a:tcPr>
                </a:tc>
              </a:tr>
              <a:tr h="640080">
                <a:tc>
                  <a:txBody>
                    <a:bodyPr/>
                    <a:lstStyle/>
                    <a:p>
                      <a:pPr marL="0" marR="0" lvl="0" indent="0" algn="r" defTabSz="914400" rtl="0" eaLnBrk="1" fontAlgn="base" latinLnBrk="0" hangingPunct="1">
                        <a:lnSpc>
                          <a:spcPct val="100000"/>
                        </a:lnSpc>
                        <a:spcBef>
                          <a:spcPct val="0"/>
                        </a:spcBef>
                        <a:spcAft>
                          <a:spcPct val="0"/>
                        </a:spcAft>
                        <a:buClr>
                          <a:srgbClr val="0099CC"/>
                        </a:buClr>
                        <a:buSzTx/>
                        <a:buFontTx/>
                        <a:buNone/>
                        <a:tabLst/>
                      </a:pPr>
                      <a:r>
                        <a:rPr kumimoji="0" lang="en-US" sz="1500" b="1" i="0" u="none" strike="noStrike" cap="none" normalizeH="0" baseline="0" dirty="0" smtClean="0">
                          <a:ln>
                            <a:noFill/>
                          </a:ln>
                          <a:solidFill>
                            <a:schemeClr val="bg1"/>
                          </a:solidFill>
                          <a:effectLst/>
                          <a:latin typeface="Arial" charset="0"/>
                        </a:rPr>
                        <a:t>Decision Maker</a:t>
                      </a:r>
                    </a:p>
                  </a:txBody>
                  <a:tcPr anchor="ctr" horzOverflow="overflow">
                    <a:lnL cap="flat">
                      <a:noFill/>
                    </a:lnL>
                    <a:lnR w="12700" cap="flat" cmpd="sng" algn="ctr">
                      <a:solidFill>
                        <a:srgbClr val="A847CB"/>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Owner/ Manager </a:t>
                      </a:r>
                    </a:p>
                  </a:txBody>
                  <a:tcPr anchor="ctr" horzOverflow="overflow">
                    <a:lnL w="12700" cap="flat" cmpd="sng" algn="ctr">
                      <a:solidFill>
                        <a:srgbClr val="A847CB"/>
                      </a:solidFill>
                      <a:prstDash val="solid"/>
                      <a:round/>
                      <a:headEnd type="none" w="med" len="med"/>
                      <a:tailEnd type="none" w="med" len="med"/>
                    </a:lnL>
                    <a:lnR w="12700" cap="flat" cmpd="sng" algn="ctr">
                      <a:solidFill>
                        <a:srgbClr val="A847CB"/>
                      </a:solidFill>
                      <a:prstDash val="solid"/>
                      <a:round/>
                      <a:headEnd type="none" w="med" len="med"/>
                      <a:tailEnd type="none" w="med" len="med"/>
                    </a:lnR>
                    <a:lnT w="12700" cap="flat" cmpd="sng" algn="ctr">
                      <a:solidFill>
                        <a:srgbClr val="A847CB"/>
                      </a:solidFill>
                      <a:prstDash val="solid"/>
                      <a:round/>
                      <a:headEnd type="none" w="med" len="med"/>
                      <a:tailEnd type="none" w="med" len="med"/>
                    </a:lnT>
                    <a:lnB w="12700" cap="flat" cmpd="sng" algn="ctr">
                      <a:solidFill>
                        <a:srgbClr val="BC2441"/>
                      </a:solidFill>
                      <a:prstDash val="solid"/>
                      <a:round/>
                      <a:headEnd type="none" w="med" len="med"/>
                      <a:tailEnd type="none" w="med" len="med"/>
                    </a:lnB>
                    <a:lnTlToBr>
                      <a:noFill/>
                    </a:lnTlToBr>
                    <a:lnBlToTr>
                      <a:noFill/>
                    </a:lnBlToTr>
                    <a:solidFill>
                      <a:srgbClr val="A847CB">
                        <a:alpha val="50000"/>
                      </a:srgb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500" b="1" i="0" u="none" strike="noStrike" cap="none" normalizeH="0" baseline="0" dirty="0" smtClean="0">
                          <a:ln>
                            <a:noFill/>
                          </a:ln>
                          <a:solidFill>
                            <a:schemeClr val="bg1"/>
                          </a:solidFill>
                          <a:effectLst/>
                          <a:latin typeface="Arial" charset="0"/>
                        </a:rPr>
                        <a:t>IT Influencer Owner/ Manager</a:t>
                      </a:r>
                    </a:p>
                  </a:txBody>
                  <a:tcPr anchor="ctr" horzOverflow="overflow">
                    <a:lnL w="12700" cap="flat" cmpd="sng" algn="ctr">
                      <a:solidFill>
                        <a:srgbClr val="A847CB"/>
                      </a:solidFill>
                      <a:prstDash val="solid"/>
                      <a:round/>
                      <a:headEnd type="none" w="med" len="med"/>
                      <a:tailEnd type="none" w="med" len="med"/>
                    </a:lnL>
                    <a:lnR w="12700" cap="flat" cmpd="sng" algn="ctr">
                      <a:solidFill>
                        <a:srgbClr val="A847CB"/>
                      </a:solidFill>
                      <a:prstDash val="solid"/>
                      <a:round/>
                      <a:headEnd type="none" w="med" len="med"/>
                      <a:tailEnd type="none" w="med" len="med"/>
                    </a:lnR>
                    <a:lnT w="12700" cap="flat" cmpd="sng" algn="ctr">
                      <a:solidFill>
                        <a:srgbClr val="A847CB"/>
                      </a:solidFill>
                      <a:prstDash val="solid"/>
                      <a:round/>
                      <a:headEnd type="none" w="med" len="med"/>
                      <a:tailEnd type="none" w="med" len="med"/>
                    </a:lnT>
                    <a:lnB w="12700" cap="flat" cmpd="sng" algn="ctr">
                      <a:solidFill>
                        <a:srgbClr val="BC2441"/>
                      </a:solidFill>
                      <a:prstDash val="solid"/>
                      <a:round/>
                      <a:headEnd type="none" w="med" len="med"/>
                      <a:tailEnd type="none" w="med" len="med"/>
                    </a:lnB>
                    <a:lnTlToBr>
                      <a:noFill/>
                    </a:lnTlToBr>
                    <a:lnBlToTr>
                      <a:noFill/>
                    </a:lnBlToTr>
                    <a:solidFill>
                      <a:srgbClr val="A847CB">
                        <a:alpha val="50000"/>
                      </a:srgb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 typeface="Wingdings" pitchFamily="2" charset="2"/>
                        <a:buNone/>
                        <a:tabLst/>
                      </a:pPr>
                      <a:r>
                        <a:rPr kumimoji="0" lang="en-US" sz="1700" b="1" i="0" u="none" strike="noStrike" cap="none" normalizeH="0" baseline="0" dirty="0" smtClean="0">
                          <a:ln>
                            <a:noFill/>
                          </a:ln>
                          <a:solidFill>
                            <a:schemeClr val="bg1"/>
                          </a:solidFill>
                          <a:effectLst/>
                          <a:latin typeface="Arial" charset="0"/>
                        </a:rPr>
                        <a:t>IT Pro</a:t>
                      </a:r>
                    </a:p>
                  </a:txBody>
                  <a:tcPr anchor="ctr" horzOverflow="overflow">
                    <a:lnL w="12700" cap="flat" cmpd="sng" algn="ctr">
                      <a:solidFill>
                        <a:srgbClr val="A847CB"/>
                      </a:solidFill>
                      <a:prstDash val="solid"/>
                      <a:round/>
                      <a:headEnd type="none" w="med" len="med"/>
                      <a:tailEnd type="none" w="med" len="med"/>
                    </a:lnL>
                    <a:lnR w="12700" cap="flat" cmpd="sng" algn="ctr">
                      <a:solidFill>
                        <a:srgbClr val="A847CB"/>
                      </a:solidFill>
                      <a:prstDash val="solid"/>
                      <a:round/>
                      <a:headEnd type="none" w="med" len="med"/>
                      <a:tailEnd type="none" w="med" len="med"/>
                    </a:lnR>
                    <a:lnT w="12700" cap="flat" cmpd="sng" algn="ctr">
                      <a:solidFill>
                        <a:srgbClr val="A847CB"/>
                      </a:solidFill>
                      <a:prstDash val="solid"/>
                      <a:round/>
                      <a:headEnd type="none" w="med" len="med"/>
                      <a:tailEnd type="none" w="med" len="med"/>
                    </a:lnT>
                    <a:lnB w="12700" cap="flat" cmpd="sng" algn="ctr">
                      <a:solidFill>
                        <a:srgbClr val="BC2441"/>
                      </a:solidFill>
                      <a:prstDash val="solid"/>
                      <a:round/>
                      <a:headEnd type="none" w="med" len="med"/>
                      <a:tailEnd type="none" w="med" len="med"/>
                    </a:lnB>
                    <a:lnTlToBr>
                      <a:noFill/>
                    </a:lnTlToBr>
                    <a:lnBlToTr>
                      <a:noFill/>
                    </a:lnBlToTr>
                    <a:solidFill>
                      <a:srgbClr val="A847CB">
                        <a:alpha val="50000"/>
                      </a:srgbClr>
                    </a:solidFill>
                  </a:tcPr>
                </a:tc>
                <a:tc>
                  <a:txBody>
                    <a:bodyPr/>
                    <a:lstStyle/>
                    <a:p>
                      <a:pPr marL="0" marR="0" lvl="0" indent="0" algn="ctr" defTabSz="914400" rtl="0" eaLnBrk="1" fontAlgn="base" latinLnBrk="0" hangingPunct="1">
                        <a:lnSpc>
                          <a:spcPct val="80000"/>
                        </a:lnSpc>
                        <a:spcBef>
                          <a:spcPct val="0"/>
                        </a:spcBef>
                        <a:spcAft>
                          <a:spcPct val="0"/>
                        </a:spcAft>
                        <a:buClr>
                          <a:srgbClr val="0099CC"/>
                        </a:buClr>
                        <a:buSzTx/>
                        <a:buFontTx/>
                        <a:buNone/>
                        <a:tabLst/>
                      </a:pPr>
                      <a:r>
                        <a:rPr kumimoji="0" lang="en-US" sz="1700" b="1" i="0" u="none" strike="noStrike" cap="none" normalizeH="0" baseline="0" dirty="0" smtClean="0">
                          <a:ln>
                            <a:noFill/>
                          </a:ln>
                          <a:solidFill>
                            <a:schemeClr val="bg1"/>
                          </a:solidFill>
                          <a:effectLst/>
                          <a:latin typeface="Arial" charset="0"/>
                        </a:rPr>
                        <a:t>BDM/ IT Manager</a:t>
                      </a:r>
                    </a:p>
                  </a:txBody>
                  <a:tcPr anchor="ctr" horzOverflow="overflow">
                    <a:lnL w="12700" cap="flat" cmpd="sng" algn="ctr">
                      <a:solidFill>
                        <a:srgbClr val="A847CB"/>
                      </a:solidFill>
                      <a:prstDash val="solid"/>
                      <a:round/>
                      <a:headEnd type="none" w="med" len="med"/>
                      <a:tailEnd type="none" w="med" len="med"/>
                    </a:lnL>
                    <a:lnR w="12700" cap="flat" cmpd="sng" algn="ctr">
                      <a:solidFill>
                        <a:srgbClr val="A847CB"/>
                      </a:solidFill>
                      <a:prstDash val="solid"/>
                      <a:round/>
                      <a:headEnd type="none" w="med" len="med"/>
                      <a:tailEnd type="none" w="med" len="med"/>
                    </a:lnR>
                    <a:lnT w="12700" cap="flat" cmpd="sng" algn="ctr">
                      <a:solidFill>
                        <a:srgbClr val="A847CB"/>
                      </a:solidFill>
                      <a:prstDash val="solid"/>
                      <a:round/>
                      <a:headEnd type="none" w="med" len="med"/>
                      <a:tailEnd type="none" w="med" len="med"/>
                    </a:lnT>
                    <a:lnB w="12700" cap="flat" cmpd="sng" algn="ctr">
                      <a:solidFill>
                        <a:srgbClr val="BC2441"/>
                      </a:solidFill>
                      <a:prstDash val="solid"/>
                      <a:round/>
                      <a:headEnd type="none" w="med" len="med"/>
                      <a:tailEnd type="none" w="med" len="med"/>
                    </a:lnB>
                    <a:lnTlToBr>
                      <a:noFill/>
                    </a:lnTlToBr>
                    <a:lnBlToTr>
                      <a:noFill/>
                    </a:lnBlToTr>
                    <a:solidFill>
                      <a:srgbClr val="A847CB">
                        <a:alpha val="50000"/>
                      </a:srgbClr>
                    </a:solidFill>
                  </a:tcPr>
                </a:tc>
                <a:tc gridSpan="2">
                  <a:txBody>
                    <a:bodyPr/>
                    <a:lstStyle/>
                    <a:p>
                      <a:pPr marL="0" marR="0" lvl="0" indent="0" algn="ctr" defTabSz="914400" rtl="0" eaLnBrk="1" fontAlgn="base" latinLnBrk="0" hangingPunct="1">
                        <a:lnSpc>
                          <a:spcPct val="80000"/>
                        </a:lnSpc>
                        <a:spcBef>
                          <a:spcPct val="0"/>
                        </a:spcBef>
                        <a:spcAft>
                          <a:spcPct val="0"/>
                        </a:spcAft>
                        <a:buClr>
                          <a:srgbClr val="0099CC"/>
                        </a:buClr>
                        <a:buSzTx/>
                        <a:buFont typeface="Wingdings" pitchFamily="2" charset="2"/>
                        <a:buNone/>
                        <a:tabLst/>
                      </a:pPr>
                      <a:r>
                        <a:rPr kumimoji="0" lang="en-US" sz="1700" b="1" i="0" u="none" strike="noStrike" cap="none" normalizeH="0" baseline="0" dirty="0" smtClean="0">
                          <a:ln>
                            <a:noFill/>
                          </a:ln>
                          <a:solidFill>
                            <a:schemeClr val="bg1"/>
                          </a:solidFill>
                          <a:effectLst/>
                          <a:latin typeface="Arial" charset="0"/>
                        </a:rPr>
                        <a:t>BDM/ IT Manager</a:t>
                      </a:r>
                    </a:p>
                  </a:txBody>
                  <a:tcPr anchor="ctr" horzOverflow="overflow">
                    <a:lnL w="12700" cap="flat" cmpd="sng" algn="ctr">
                      <a:solidFill>
                        <a:srgbClr val="A847CB"/>
                      </a:solidFill>
                      <a:prstDash val="solid"/>
                      <a:round/>
                      <a:headEnd type="none" w="med" len="med"/>
                      <a:tailEnd type="none" w="med" len="med"/>
                    </a:lnL>
                    <a:lnR w="12700" cap="flat" cmpd="sng" algn="ctr">
                      <a:solidFill>
                        <a:srgbClr val="A847CB"/>
                      </a:solidFill>
                      <a:prstDash val="solid"/>
                      <a:round/>
                      <a:headEnd type="none" w="med" len="med"/>
                      <a:tailEnd type="none" w="med" len="med"/>
                    </a:lnR>
                    <a:lnT w="12700" cap="flat" cmpd="sng" algn="ctr">
                      <a:solidFill>
                        <a:srgbClr val="A847CB"/>
                      </a:solidFill>
                      <a:prstDash val="solid"/>
                      <a:round/>
                      <a:headEnd type="none" w="med" len="med"/>
                      <a:tailEnd type="none" w="med" len="med"/>
                    </a:lnT>
                    <a:lnB w="12700" cap="flat" cmpd="sng" algn="ctr">
                      <a:solidFill>
                        <a:srgbClr val="BC2441"/>
                      </a:solidFill>
                      <a:prstDash val="solid"/>
                      <a:round/>
                      <a:headEnd type="none" w="med" len="med"/>
                      <a:tailEnd type="none" w="med" len="med"/>
                    </a:lnB>
                    <a:lnTlToBr>
                      <a:noFill/>
                    </a:lnTlToBr>
                    <a:lnBlToTr>
                      <a:noFill/>
                    </a:lnBlToTr>
                    <a:solidFill>
                      <a:srgbClr val="A847CB">
                        <a:alpha val="50000"/>
                      </a:srgbClr>
                    </a:solidFill>
                  </a:tcPr>
                </a:tc>
                <a:tc hMerge="1">
                  <a:txBody>
                    <a:bodyPr/>
                    <a:lstStyle/>
                    <a:p>
                      <a:endParaRPr lang="en-US"/>
                    </a:p>
                  </a:txBody>
                  <a:tcPr/>
                </a:tc>
              </a:tr>
            </a:tbl>
          </a:graphicData>
        </a:graphic>
      </p:graphicFrame>
      <p:sp>
        <p:nvSpPr>
          <p:cNvPr id="20573" name="Line 109"/>
          <p:cNvSpPr>
            <a:spLocks noChangeShapeType="1"/>
          </p:cNvSpPr>
          <p:nvPr/>
        </p:nvSpPr>
        <p:spPr bwMode="auto">
          <a:xfrm>
            <a:off x="4508500" y="1028700"/>
            <a:ext cx="0" cy="4762500"/>
          </a:xfrm>
          <a:prstGeom prst="line">
            <a:avLst/>
          </a:prstGeom>
          <a:noFill/>
          <a:ln w="38100">
            <a:solidFill>
              <a:schemeClr val="accent2"/>
            </a:solidFill>
            <a:prstDash val="sysDot"/>
            <a:round/>
            <a:headEnd/>
            <a:tailEnd/>
          </a:ln>
        </p:spPr>
        <p:txBody>
          <a:bodyPr wrap="none" lIns="91432" tIns="45717" rIns="91432" bIns="45717" anchor="ctr"/>
          <a:lstStyle/>
          <a:p>
            <a:endParaRPr lang="en-US" dirty="0">
              <a:solidFill>
                <a:schemeClr val="bg1"/>
              </a:solidFill>
            </a:endParaRPr>
          </a:p>
        </p:txBody>
      </p:sp>
      <p:sp>
        <p:nvSpPr>
          <p:cNvPr id="20574" name="Line 111"/>
          <p:cNvSpPr>
            <a:spLocks noChangeShapeType="1"/>
          </p:cNvSpPr>
          <p:nvPr/>
        </p:nvSpPr>
        <p:spPr bwMode="auto">
          <a:xfrm>
            <a:off x="7315200" y="990600"/>
            <a:ext cx="0" cy="4762500"/>
          </a:xfrm>
          <a:prstGeom prst="line">
            <a:avLst/>
          </a:prstGeom>
          <a:noFill/>
          <a:ln w="38100">
            <a:solidFill>
              <a:schemeClr val="accent2"/>
            </a:solidFill>
            <a:prstDash val="sysDot"/>
            <a:round/>
            <a:headEnd/>
            <a:tailEnd/>
          </a:ln>
        </p:spPr>
        <p:txBody>
          <a:bodyPr wrap="none" lIns="91432" tIns="45717" rIns="91432" bIns="45717" anchor="ctr"/>
          <a:lstStyle/>
          <a:p>
            <a:endParaRPr lang="en-US" dirty="0">
              <a:solidFill>
                <a:schemeClr val="bg1"/>
              </a:solidFill>
            </a:endParaRPr>
          </a:p>
        </p:txBody>
      </p:sp>
      <p:sp>
        <p:nvSpPr>
          <p:cNvPr id="9" name="TextBox 8"/>
          <p:cNvSpPr txBox="1"/>
          <p:nvPr/>
        </p:nvSpPr>
        <p:spPr>
          <a:xfrm>
            <a:off x="6130119" y="6005015"/>
            <a:ext cx="1429558" cy="436017"/>
          </a:xfrm>
          <a:prstGeom prst="rect">
            <a:avLst/>
          </a:prstGeom>
          <a:noFill/>
        </p:spPr>
        <p:txBody>
          <a:bodyPr wrap="none" lIns="76197" tIns="38098" rIns="76197" bIns="38098" rtlCol="0">
            <a:spAutoFit/>
          </a:bodyPr>
          <a:lstStyle/>
          <a:p>
            <a:r>
              <a:rPr lang="en-US" sz="2300" dirty="0" smtClean="0">
                <a:solidFill>
                  <a:schemeClr val="bg1"/>
                </a:solidFill>
                <a:latin typeface="Segoe" pitchFamily="34" charset="0"/>
              </a:rPr>
              <a:t>IT Buyers</a:t>
            </a:r>
          </a:p>
        </p:txBody>
      </p:sp>
      <p:sp>
        <p:nvSpPr>
          <p:cNvPr id="11" name="TextBox 10"/>
          <p:cNvSpPr txBox="1"/>
          <p:nvPr/>
        </p:nvSpPr>
        <p:spPr>
          <a:xfrm>
            <a:off x="1832969" y="5995537"/>
            <a:ext cx="2484923" cy="436017"/>
          </a:xfrm>
          <a:prstGeom prst="rect">
            <a:avLst/>
          </a:prstGeom>
          <a:noFill/>
        </p:spPr>
        <p:txBody>
          <a:bodyPr wrap="none" lIns="76197" tIns="38098" rIns="76197" bIns="38098" rtlCol="0">
            <a:spAutoFit/>
          </a:bodyPr>
          <a:lstStyle/>
          <a:p>
            <a:r>
              <a:rPr lang="en-US" sz="2300" dirty="0" smtClean="0">
                <a:solidFill>
                  <a:schemeClr val="bg1"/>
                </a:solidFill>
                <a:latin typeface="Segoe" pitchFamily="34" charset="0"/>
              </a:rPr>
              <a:t>Business Owners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Sawtooth</a:t>
            </a:r>
            <a:endParaRPr lang="en-US" dirty="0"/>
          </a:p>
        </p:txBody>
      </p:sp>
      <p:graphicFrame>
        <p:nvGraphicFramePr>
          <p:cNvPr id="6" name="Content Placeholder 5"/>
          <p:cNvGraphicFramePr>
            <a:graphicFrameLocks noGrp="1"/>
          </p:cNvGraphicFramePr>
          <p:nvPr>
            <p:ph idx="1"/>
          </p:nvPr>
        </p:nvGraphicFramePr>
        <p:xfrm>
          <a:off x="381000" y="1172817"/>
          <a:ext cx="8382000" cy="5029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Sales Outpaces Expense</a:t>
            </a:r>
            <a:endParaRPr lang="en-US" dirty="0"/>
          </a:p>
        </p:txBody>
      </p:sp>
      <p:graphicFrame>
        <p:nvGraphicFramePr>
          <p:cNvPr id="6" name="Content Placeholder 5"/>
          <p:cNvGraphicFramePr>
            <a:graphicFrameLocks noGrp="1"/>
          </p:cNvGraphicFramePr>
          <p:nvPr>
            <p:ph idx="1"/>
          </p:nvPr>
        </p:nvGraphicFramePr>
        <p:xfrm>
          <a:off x="381000" y="1172817"/>
          <a:ext cx="838200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5" name="Up-Down Arrow 4"/>
          <p:cNvSpPr/>
          <p:nvPr/>
        </p:nvSpPr>
        <p:spPr bwMode="auto">
          <a:xfrm>
            <a:off x="8530814" y="1904104"/>
            <a:ext cx="322730" cy="677731"/>
          </a:xfrm>
          <a:prstGeom prst="upDownArrow">
            <a:avLst/>
          </a:prstGeom>
          <a:solidFill>
            <a:srgbClr val="FF0000"/>
          </a:solidFill>
          <a:ln>
            <a:headEnd type="none" w="med" len="med"/>
            <a:tailEnd type="none" w="med" len="med"/>
          </a:ln>
          <a:effectLst>
            <a:outerShdw blurRad="50800" dist="20000" dir="5400000" rotWithShape="0">
              <a:schemeClr val="bg2">
                <a:lumMod val="20000"/>
                <a:lumOff val="80000"/>
                <a:alpha val="42000"/>
              </a:scheme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 name="Straight Connector 8"/>
          <p:cNvCxnSpPr/>
          <p:nvPr/>
        </p:nvCxnSpPr>
        <p:spPr>
          <a:xfrm flipV="1">
            <a:off x="533400" y="1828800"/>
            <a:ext cx="8153400" cy="1956396"/>
          </a:xfrm>
          <a:prstGeom prst="line">
            <a:avLst/>
          </a:prstGeom>
          <a:ln w="6985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style.rotation</p:attrName>
                                        </p:attrNameLst>
                                      </p:cBhvr>
                                      <p:tavLst>
                                        <p:tav tm="0">
                                          <p:val>
                                            <p:fltVal val="720"/>
                                          </p:val>
                                        </p:tav>
                                        <p:tav tm="100000">
                                          <p:val>
                                            <p:fltVal val="0"/>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32" presetClass="emph" presetSubtype="0" fill="hold" nodeType="afterEffect">
                                  <p:stCondLst>
                                    <p:cond delay="0"/>
                                  </p:stCondLst>
                                  <p:childTnLst>
                                    <p:animClr clrSpc="rgb">
                                      <p:cBhvr override="childStyle">
                                        <p:cTn id="18" dur="200" fill="hold"/>
                                        <p:tgtEl>
                                          <p:spTgt spid="9"/>
                                        </p:tgtEl>
                                        <p:attrNameLst>
                                          <p:attrName>style.color</p:attrName>
                                        </p:attrNameLst>
                                      </p:cBhvr>
                                      <p:to>
                                        <a:srgbClr val="FFFF00"/>
                                      </p:to>
                                    </p:animClr>
                                    <p:animClr clrSpc="rgb">
                                      <p:cBhvr>
                                        <p:cTn id="19" dur="200" fill="hold"/>
                                        <p:tgtEl>
                                          <p:spTgt spid="9"/>
                                        </p:tgtEl>
                                        <p:attrNameLst>
                                          <p:attrName>fillcolor</p:attrName>
                                        </p:attrNameLst>
                                      </p:cBhvr>
                                      <p:to>
                                        <a:srgbClr val="FFFF00"/>
                                      </p:to>
                                    </p:animClr>
                                    <p:set>
                                      <p:cBhvr>
                                        <p:cTn id="20" dur="200" fill="hold"/>
                                        <p:tgtEl>
                                          <p:spTgt spid="9"/>
                                        </p:tgtEl>
                                        <p:attrNameLst>
                                          <p:attrName>fill.type</p:attrName>
                                        </p:attrNameLst>
                                      </p:cBhvr>
                                      <p:to>
                                        <p:strVal val="solid"/>
                                      </p:to>
                                    </p:set>
                                    <p:set>
                                      <p:cBhvr>
                                        <p:cTn id="21" dur="200" fill="hold"/>
                                        <p:tgtEl>
                                          <p:spTgt spid="9"/>
                                        </p:tgtEl>
                                        <p:attrNameLst>
                                          <p:attrName>fill.on</p:attrName>
                                        </p:attrNameLst>
                                      </p:cBhvr>
                                      <p:to>
                                        <p:strVal val="true"/>
                                      </p:to>
                                    </p:set>
                                    <p:animRot by="120000">
                                      <p:cBhvr>
                                        <p:cTn id="22" dur="200" fill="hold">
                                          <p:stCondLst>
                                            <p:cond delay="0"/>
                                          </p:stCondLst>
                                        </p:cTn>
                                        <p:tgtEl>
                                          <p:spTgt spid="9"/>
                                        </p:tgtEl>
                                        <p:attrNameLst>
                                          <p:attrName>r</p:attrName>
                                        </p:attrNameLst>
                                      </p:cBhvr>
                                    </p:animRot>
                                    <p:animRot by="-240000">
                                      <p:cBhvr>
                                        <p:cTn id="23" dur="400" fill="hold">
                                          <p:stCondLst>
                                            <p:cond delay="400"/>
                                          </p:stCondLst>
                                        </p:cTn>
                                        <p:tgtEl>
                                          <p:spTgt spid="9"/>
                                        </p:tgtEl>
                                        <p:attrNameLst>
                                          <p:attrName>r</p:attrName>
                                        </p:attrNameLst>
                                      </p:cBhvr>
                                    </p:animRot>
                                    <p:animRot by="240000">
                                      <p:cBhvr>
                                        <p:cTn id="24" dur="400" fill="hold">
                                          <p:stCondLst>
                                            <p:cond delay="800"/>
                                          </p:stCondLst>
                                        </p:cTn>
                                        <p:tgtEl>
                                          <p:spTgt spid="9"/>
                                        </p:tgtEl>
                                        <p:attrNameLst>
                                          <p:attrName>r</p:attrName>
                                        </p:attrNameLst>
                                      </p:cBhvr>
                                    </p:animRot>
                                    <p:animRot by="-240000">
                                      <p:cBhvr>
                                        <p:cTn id="25" dur="400" fill="hold">
                                          <p:stCondLst>
                                            <p:cond delay="1200"/>
                                          </p:stCondLst>
                                        </p:cTn>
                                        <p:tgtEl>
                                          <p:spTgt spid="9"/>
                                        </p:tgtEl>
                                        <p:attrNameLst>
                                          <p:attrName>r</p:attrName>
                                        </p:attrNameLst>
                                      </p:cBhvr>
                                    </p:animRot>
                                    <p:animRot by="120000">
                                      <p:cBhvr>
                                        <p:cTn id="26" dur="400" fill="hold">
                                          <p:stCondLst>
                                            <p:cond delay="1600"/>
                                          </p:stCondLst>
                                        </p:cTn>
                                        <p:tgtEl>
                                          <p:spTgt spid="9"/>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0" nodeType="clickEffect">
                                  <p:stCondLst>
                                    <p:cond delay="0"/>
                                  </p:stCondLst>
                                  <p:childTnLst>
                                    <p:set>
                                      <p:cBhvr rctx="PPT">
                                        <p:cTn id="30" dur="indefinite"/>
                                        <p:tgtEl>
                                          <p:spTgt spid="6"/>
                                        </p:tgtEl>
                                        <p:attrNameLst>
                                          <p:attrName>style.opacity</p:attrName>
                                        </p:attrNameLst>
                                      </p:cBhvr>
                                      <p:to>
                                        <p:strVal val="0.5"/>
                                      </p:to>
                                    </p:set>
                                    <p:animEffect filter="image" prLst="opacity: 0.5">
                                      <p:cBhvr rctx="IE">
                                        <p:cTn id="31" dur="indefinite"/>
                                        <p:tgtEl>
                                          <p:spTgt spid="6"/>
                                        </p:tgtEl>
                                      </p:cBhvr>
                                    </p:animEffect>
                                  </p:childTnLst>
                                </p:cTn>
                              </p:par>
                            </p:childTnLst>
                          </p:cTn>
                        </p:par>
                        <p:par>
                          <p:cTn id="32" fill="hold">
                            <p:stCondLst>
                              <p:cond delay="0"/>
                            </p:stCondLst>
                            <p:childTnLst>
                              <p:par>
                                <p:cTn id="33" presetID="24" presetClass="emph" presetSubtype="0" fill="hold" nodeType="afterEffect">
                                  <p:stCondLst>
                                    <p:cond delay="0"/>
                                  </p:stCondLst>
                                  <p:childTnLst>
                                    <p:animClr clrSpc="hsl">
                                      <p:cBhvr override="childStyle">
                                        <p:cTn id="34" dur="500" fill="hold"/>
                                        <p:tgtEl>
                                          <p:spTgt spid="9"/>
                                        </p:tgtEl>
                                        <p:attrNameLst>
                                          <p:attrName>style.color</p:attrName>
                                        </p:attrNameLst>
                                      </p:cBhvr>
                                      <p:by>
                                        <p:hsl h="0" s="-12549" l="-25098"/>
                                      </p:by>
                                    </p:animClr>
                                    <p:animClr clrSpc="hsl">
                                      <p:cBhvr>
                                        <p:cTn id="35" dur="500" fill="hold"/>
                                        <p:tgtEl>
                                          <p:spTgt spid="9"/>
                                        </p:tgtEl>
                                        <p:attrNameLst>
                                          <p:attrName>fillcolor</p:attrName>
                                        </p:attrNameLst>
                                      </p:cBhvr>
                                      <p:by>
                                        <p:hsl h="0" s="-12549" l="-25098"/>
                                      </p:by>
                                    </p:animClr>
                                    <p:animClr clrSpc="hsl">
                                      <p:cBhvr>
                                        <p:cTn id="36" dur="500" fill="hold"/>
                                        <p:tgtEl>
                                          <p:spTgt spid="9"/>
                                        </p:tgtEl>
                                        <p:attrNameLst>
                                          <p:attrName>stroke.color</p:attrName>
                                        </p:attrNameLst>
                                      </p:cBhvr>
                                      <p:by>
                                        <p:hsl h="0" s="-12549" l="-25098"/>
                                      </p:by>
                                    </p:animClr>
                                    <p:set>
                                      <p:cBhvr>
                                        <p:cTn id="37"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60363" y="152400"/>
            <a:ext cx="8478837" cy="877163"/>
          </a:xfrm>
        </p:spPr>
        <p:txBody>
          <a:bodyPr/>
          <a:lstStyle/>
          <a:p>
            <a:r>
              <a:rPr lang="en-US" b="1" kern="1200" dirty="0" smtClean="0"/>
              <a:t>Small Businesses know Microsoft Office Outlook &amp; want productivity</a:t>
            </a:r>
          </a:p>
        </p:txBody>
      </p:sp>
      <p:sp>
        <p:nvSpPr>
          <p:cNvPr id="5123" name="Rectangle 3"/>
          <p:cNvSpPr>
            <a:spLocks noGrp="1" noChangeArrowheads="1"/>
          </p:cNvSpPr>
          <p:nvPr>
            <p:ph type="subTitle" idx="1"/>
          </p:nvPr>
        </p:nvSpPr>
        <p:spPr>
          <a:xfrm>
            <a:off x="304801" y="1066800"/>
            <a:ext cx="8759825" cy="4591000"/>
          </a:xfrm>
          <a:noFill/>
        </p:spPr>
        <p:txBody>
          <a:bodyPr/>
          <a:lstStyle/>
          <a:p>
            <a:pPr marL="174625" indent="-174625" algn="l">
              <a:spcAft>
                <a:spcPts val="1200"/>
              </a:spcAft>
              <a:buFont typeface="Arial" pitchFamily="34" charset="0"/>
              <a:buChar char="•"/>
              <a:defRPr/>
            </a:pPr>
            <a:r>
              <a:rPr lang="en-US" dirty="0" smtClean="0"/>
              <a:t>78% of Small Businesses have Microsoft Outlook on their computer</a:t>
            </a:r>
          </a:p>
          <a:p>
            <a:pPr marL="174625" indent="-174625" algn="l">
              <a:spcAft>
                <a:spcPts val="1200"/>
              </a:spcAft>
              <a:buFont typeface="Arial" pitchFamily="34" charset="0"/>
              <a:buChar char="•"/>
              <a:defRPr/>
            </a:pPr>
            <a:r>
              <a:rPr lang="en-US" dirty="0" smtClean="0"/>
              <a:t>85% of Small Businesses are connected to the internet and email is #1 application</a:t>
            </a:r>
          </a:p>
          <a:p>
            <a:pPr marL="174625" indent="-174625" algn="l">
              <a:spcAft>
                <a:spcPts val="1200"/>
              </a:spcAft>
              <a:buFont typeface="Arial" pitchFamily="34" charset="0"/>
              <a:buChar char="•"/>
              <a:defRPr/>
            </a:pPr>
            <a:r>
              <a:rPr lang="en-US" dirty="0" smtClean="0"/>
              <a:t>70% use or desire to use scheduling</a:t>
            </a:r>
          </a:p>
          <a:p>
            <a:pPr marL="174625" indent="-174625" algn="l">
              <a:spcAft>
                <a:spcPts val="1200"/>
              </a:spcAft>
              <a:buFont typeface="Arial" pitchFamily="34" charset="0"/>
              <a:buChar char="•"/>
              <a:defRPr/>
            </a:pPr>
            <a:r>
              <a:rPr lang="en-US" dirty="0" smtClean="0"/>
              <a:t>Roughly 30% of small businesses still need a domain</a:t>
            </a:r>
          </a:p>
          <a:p>
            <a:pPr marL="174625" indent="-174625" algn="l">
              <a:spcBef>
                <a:spcPct val="30000"/>
              </a:spcBef>
              <a:spcAft>
                <a:spcPts val="1200"/>
              </a:spcAft>
              <a:buClr>
                <a:schemeClr val="tx2"/>
              </a:buClr>
              <a:buSzPct val="75000"/>
              <a:buFont typeface="Arial" pitchFamily="34" charset="0"/>
              <a:buChar char="•"/>
              <a:defRPr/>
            </a:pPr>
            <a:r>
              <a:rPr lang="en-US" dirty="0" smtClean="0"/>
              <a:t>More than 80% of enterprise's digitized information reside in individual hard drives and in personal files. </a:t>
            </a:r>
          </a:p>
          <a:p>
            <a:pPr marL="174625" indent="-174625" algn="l">
              <a:spcAft>
                <a:spcPts val="1200"/>
              </a:spcAft>
              <a:buFont typeface="Arial" pitchFamily="34" charset="0"/>
              <a:buChar char="•"/>
              <a:defRPr/>
            </a:pPr>
            <a:r>
              <a:rPr lang="en-US" dirty="0" smtClean="0"/>
              <a:t>35% of small business owners (0-25) and 52% (25-100) say they use mobile email on a daily basis</a:t>
            </a:r>
          </a:p>
          <a:p>
            <a:pPr marL="174625" indent="-174625" algn="l">
              <a:spcAft>
                <a:spcPts val="1200"/>
              </a:spcAft>
              <a:buFont typeface="Arial" pitchFamily="34" charset="0"/>
              <a:buChar char="•"/>
              <a:defRPr/>
            </a:pPr>
            <a:r>
              <a:rPr lang="en-US" dirty="0" smtClean="0"/>
              <a:t>25% of small businesses (0-50) and 52% of larger businesses 50-500) have multiple locations – Multiple locations correlates highly to using hosted services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242689"/>
          <p:cNvSpPr>
            <a:spLocks noGrp="1" noChangeArrowheads="1"/>
          </p:cNvSpPr>
          <p:nvPr>
            <p:ph type="title"/>
          </p:nvPr>
        </p:nvSpPr>
        <p:spPr>
          <a:xfrm>
            <a:off x="381000" y="228601"/>
            <a:ext cx="8458200" cy="496290"/>
          </a:xfrm>
        </p:spPr>
        <p:txBody>
          <a:bodyPr/>
          <a:lstStyle/>
          <a:p>
            <a:r>
              <a:rPr lang="en-US" kern="1200" dirty="0" smtClean="0"/>
              <a:t>Big Opportunities in Small Business</a:t>
            </a:r>
          </a:p>
        </p:txBody>
      </p:sp>
      <p:sp>
        <p:nvSpPr>
          <p:cNvPr id="242691" name="Text Placeholder 242690"/>
          <p:cNvSpPr>
            <a:spLocks noGrp="1" noChangeArrowheads="1"/>
          </p:cNvSpPr>
          <p:nvPr>
            <p:ph idx="1"/>
          </p:nvPr>
        </p:nvSpPr>
        <p:spPr>
          <a:xfrm>
            <a:off x="381000" y="1412875"/>
            <a:ext cx="8382000" cy="4454211"/>
          </a:xfrm>
        </p:spPr>
        <p:txBody>
          <a:bodyPr/>
          <a:lstStyle/>
          <a:p>
            <a:r>
              <a:rPr lang="en-US" sz="2800" dirty="0" smtClean="0"/>
              <a:t>Current small businesses who desire advanced solutions can afford to purchase and operate them.</a:t>
            </a:r>
          </a:p>
          <a:p>
            <a:r>
              <a:rPr lang="en-US" sz="2800" dirty="0" smtClean="0"/>
              <a:t>Roughly 40-50% are ready now to consume these services though less than 5% do today.</a:t>
            </a:r>
          </a:p>
          <a:p>
            <a:r>
              <a:rPr lang="en-US" sz="2800" dirty="0" smtClean="0"/>
              <a:t>When they do consume them they are very loyal with very low &lt;1% churn rates worldwide.</a:t>
            </a:r>
          </a:p>
        </p:txBody>
      </p:sp>
      <p:sp>
        <p:nvSpPr>
          <p:cNvPr id="6147" name="TextBox 242691"/>
          <p:cNvSpPr txBox="1">
            <a:spLocks noChangeArrowheads="1"/>
          </p:cNvSpPr>
          <p:nvPr/>
        </p:nvSpPr>
        <p:spPr bwMode="auto">
          <a:xfrm>
            <a:off x="533400" y="5791200"/>
            <a:ext cx="5334000" cy="223124"/>
          </a:xfrm>
          <a:prstGeom prst="rect">
            <a:avLst/>
          </a:prstGeom>
          <a:noFill/>
          <a:ln w="9525">
            <a:noFill/>
            <a:miter lim="800000"/>
            <a:headEnd/>
            <a:tailEnd/>
          </a:ln>
        </p:spPr>
        <p:txBody>
          <a:bodyPr vert="horz" wrap="square" lIns="91425" tIns="45713" rIns="91425" bIns="45713" numCol="1" anchor="t" anchorCtr="0" compatLnSpc="1">
            <a:prstTxWarp prst="textNoShape">
              <a:avLst/>
            </a:prstTxWarp>
            <a:spAutoFit/>
          </a:bodyPr>
          <a:lstStyle/>
          <a:p>
            <a:pPr marL="111121" indent="-111121">
              <a:lnSpc>
                <a:spcPct val="85000"/>
              </a:lnSpc>
              <a:spcBef>
                <a:spcPct val="25000"/>
              </a:spcBef>
              <a:buClr>
                <a:schemeClr val="tx2"/>
              </a:buClr>
              <a:buSzPct val="95000"/>
            </a:pPr>
            <a:r>
              <a:rPr lang="en-US" sz="1000" dirty="0">
                <a:solidFill>
                  <a:schemeClr val="bg1"/>
                </a:solidFill>
                <a:latin typeface="Segoe Semibold" pitchFamily="34" charset="0"/>
              </a:rPr>
              <a:t>Sources: 1) AMI Partners. 2) PSB market research. 3) Canalysis, Telephia. 4) Radicati</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10" name="Rectangle 110"/>
          <p:cNvSpPr>
            <a:spLocks noChangeArrowheads="1"/>
          </p:cNvSpPr>
          <p:nvPr/>
        </p:nvSpPr>
        <p:spPr bwMode="auto">
          <a:xfrm>
            <a:off x="3740151" y="876301"/>
            <a:ext cx="288925" cy="301625"/>
          </a:xfrm>
          <a:prstGeom prst="rect">
            <a:avLst/>
          </a:prstGeom>
          <a:gradFill rotWithShape="1">
            <a:gsLst>
              <a:gs pos="0">
                <a:srgbClr val="3F94D1"/>
              </a:gs>
              <a:gs pos="50000">
                <a:srgbClr val="8CB5E0"/>
              </a:gs>
              <a:gs pos="100000">
                <a:srgbClr val="3F94D1"/>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lIns="91436" tIns="45718" rIns="91436" bIns="45718" anchor="ctr"/>
          <a:lstStyle/>
          <a:p>
            <a:pPr eaLnBrk="0" hangingPunct="0">
              <a:defRPr/>
            </a:pPr>
            <a:endParaRPr lang="en-US" dirty="0">
              <a:ea typeface="MS PGothic" pitchFamily="34" charset="-128"/>
            </a:endParaRPr>
          </a:p>
        </p:txBody>
      </p:sp>
      <p:sp>
        <p:nvSpPr>
          <p:cNvPr id="1075308" name="Rectangle 108"/>
          <p:cNvSpPr>
            <a:spLocks noChangeArrowheads="1"/>
          </p:cNvSpPr>
          <p:nvPr/>
        </p:nvSpPr>
        <p:spPr bwMode="auto">
          <a:xfrm>
            <a:off x="6423025" y="882651"/>
            <a:ext cx="300038" cy="288925"/>
          </a:xfrm>
          <a:prstGeom prst="rect">
            <a:avLst/>
          </a:prstGeom>
          <a:gradFill rotWithShape="1">
            <a:gsLst>
              <a:gs pos="0">
                <a:srgbClr val="EEA76C"/>
              </a:gs>
              <a:gs pos="50000">
                <a:srgbClr val="F6CFAB"/>
              </a:gs>
              <a:gs pos="100000">
                <a:srgbClr val="EEA76C"/>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lIns="91436" tIns="45718" rIns="91436" bIns="45718" anchor="ctr"/>
          <a:lstStyle/>
          <a:p>
            <a:pPr eaLnBrk="0" hangingPunct="0">
              <a:defRPr/>
            </a:pPr>
            <a:endParaRPr lang="en-US" dirty="0">
              <a:ea typeface="MS PGothic" pitchFamily="34" charset="-128"/>
            </a:endParaRPr>
          </a:p>
        </p:txBody>
      </p:sp>
      <p:sp>
        <p:nvSpPr>
          <p:cNvPr id="1075202" name="Text Box 2"/>
          <p:cNvSpPr txBox="1">
            <a:spLocks noChangeArrowheads="1"/>
          </p:cNvSpPr>
          <p:nvPr/>
        </p:nvSpPr>
        <p:spPr bwMode="auto">
          <a:xfrm>
            <a:off x="1390650" y="4903788"/>
            <a:ext cx="876300" cy="274637"/>
          </a:xfrm>
          <a:prstGeom prst="rect">
            <a:avLst/>
          </a:prstGeom>
          <a:noFill/>
          <a:ln w="9525">
            <a:noFill/>
            <a:miter lim="800000"/>
            <a:headEnd/>
            <a:tailEnd/>
          </a:ln>
          <a:effectLst/>
        </p:spPr>
        <p:txBody>
          <a:bodyPr lIns="91436" tIns="45718" rIns="91436" bIns="45718">
            <a:spAutoFit/>
          </a:bodyPr>
          <a:lstStyle/>
          <a:p>
            <a:pPr algn="r">
              <a:spcBef>
                <a:spcPct val="50000"/>
              </a:spcBef>
              <a:defRPr/>
            </a:pPr>
            <a:r>
              <a:rPr lang="en-US" sz="1200" dirty="0">
                <a:solidFill>
                  <a:schemeClr val="bg1"/>
                </a:solidFill>
                <a:effectLst>
                  <a:outerShdw blurRad="38100" dist="38100" dir="2700000" algn="tl">
                    <a:srgbClr val="000000"/>
                  </a:outerShdw>
                </a:effectLst>
                <a:ea typeface="MS PGothic" pitchFamily="34" charset="-128"/>
              </a:rPr>
              <a:t>25 PCs</a:t>
            </a:r>
          </a:p>
        </p:txBody>
      </p:sp>
      <p:sp>
        <p:nvSpPr>
          <p:cNvPr id="1075374" name="Rectangle 174"/>
          <p:cNvSpPr>
            <a:spLocks noGrp="1" noChangeArrowheads="1"/>
          </p:cNvSpPr>
          <p:nvPr>
            <p:ph type="title"/>
          </p:nvPr>
        </p:nvSpPr>
        <p:spPr>
          <a:xfrm>
            <a:off x="381000" y="163514"/>
            <a:ext cx="8380413" cy="861774"/>
          </a:xfrm>
        </p:spPr>
        <p:txBody>
          <a:bodyPr>
            <a:normAutofit/>
          </a:bodyPr>
          <a:lstStyle/>
          <a:p>
            <a:pPr>
              <a:lnSpc>
                <a:spcPct val="80000"/>
              </a:lnSpc>
              <a:defRPr/>
            </a:pPr>
            <a:r>
              <a:rPr lang="en-US" sz="2300" dirty="0" smtClean="0"/>
              <a:t>S</a:t>
            </a:r>
            <a:r>
              <a:rPr sz="2300" dirty="0" smtClean="0"/>
              <a:t>mall businesses desire these solutions, hosted by their provider.</a:t>
            </a:r>
            <a:br>
              <a:rPr sz="2300" dirty="0" smtClean="0"/>
            </a:br>
            <a:endParaRPr sz="2300" dirty="0" smtClean="0"/>
          </a:p>
        </p:txBody>
      </p:sp>
      <p:sp>
        <p:nvSpPr>
          <p:cNvPr id="26630" name="Text Box 30"/>
          <p:cNvSpPr txBox="1">
            <a:spLocks noChangeArrowheads="1"/>
          </p:cNvSpPr>
          <p:nvPr/>
        </p:nvSpPr>
        <p:spPr bwMode="auto">
          <a:xfrm>
            <a:off x="2449513" y="852488"/>
            <a:ext cx="1198562" cy="407672"/>
          </a:xfrm>
          <a:prstGeom prst="rect">
            <a:avLst/>
          </a:prstGeom>
          <a:noFill/>
          <a:ln w="9525" algn="ctr">
            <a:noFill/>
            <a:miter lim="800000"/>
            <a:headEnd/>
            <a:tailEnd/>
          </a:ln>
        </p:spPr>
        <p:txBody>
          <a:bodyPr lIns="91436" tIns="45718" rIns="91436" bIns="45718">
            <a:spAutoFit/>
          </a:bodyPr>
          <a:lstStyle/>
          <a:p>
            <a:pPr algn="ctr">
              <a:lnSpc>
                <a:spcPct val="85000"/>
              </a:lnSpc>
              <a:spcBef>
                <a:spcPct val="50000"/>
              </a:spcBef>
            </a:pPr>
            <a:r>
              <a:rPr lang="en-US" sz="1200" b="1" dirty="0">
                <a:solidFill>
                  <a:schemeClr val="bg1"/>
                </a:solidFill>
              </a:rPr>
              <a:t>Customer Segment</a:t>
            </a:r>
          </a:p>
        </p:txBody>
      </p:sp>
      <p:sp>
        <p:nvSpPr>
          <p:cNvPr id="26631" name="Line 31"/>
          <p:cNvSpPr>
            <a:spLocks noChangeShapeType="1"/>
          </p:cNvSpPr>
          <p:nvPr/>
        </p:nvSpPr>
        <p:spPr bwMode="auto">
          <a:xfrm>
            <a:off x="2247900" y="5073650"/>
            <a:ext cx="457200" cy="1588"/>
          </a:xfrm>
          <a:prstGeom prst="line">
            <a:avLst/>
          </a:prstGeom>
          <a:noFill/>
          <a:ln w="19050">
            <a:solidFill>
              <a:schemeClr val="tx1"/>
            </a:solidFill>
            <a:round/>
            <a:headEnd/>
            <a:tailEnd/>
          </a:ln>
        </p:spPr>
        <p:txBody>
          <a:bodyPr wrap="none" lIns="91436" tIns="45718" rIns="91436" bIns="45718" anchor="ctr"/>
          <a:lstStyle/>
          <a:p>
            <a:endParaRPr lang="en-US" dirty="0"/>
          </a:p>
        </p:txBody>
      </p:sp>
      <p:sp>
        <p:nvSpPr>
          <p:cNvPr id="26632" name="Line 32"/>
          <p:cNvSpPr>
            <a:spLocks noChangeShapeType="1"/>
          </p:cNvSpPr>
          <p:nvPr/>
        </p:nvSpPr>
        <p:spPr bwMode="auto">
          <a:xfrm>
            <a:off x="2238375" y="3806190"/>
            <a:ext cx="457200" cy="1588"/>
          </a:xfrm>
          <a:prstGeom prst="line">
            <a:avLst/>
          </a:prstGeom>
          <a:noFill/>
          <a:ln w="19050">
            <a:solidFill>
              <a:schemeClr val="tx1"/>
            </a:solidFill>
            <a:round/>
            <a:headEnd/>
            <a:tailEnd/>
          </a:ln>
        </p:spPr>
        <p:txBody>
          <a:bodyPr wrap="none" lIns="91436" tIns="45718" rIns="91436" bIns="45718" anchor="ctr"/>
          <a:lstStyle/>
          <a:p>
            <a:endParaRPr lang="en-US" dirty="0"/>
          </a:p>
        </p:txBody>
      </p:sp>
      <p:sp>
        <p:nvSpPr>
          <p:cNvPr id="1075233" name="Text Box 33"/>
          <p:cNvSpPr txBox="1">
            <a:spLocks noChangeArrowheads="1"/>
          </p:cNvSpPr>
          <p:nvPr/>
        </p:nvSpPr>
        <p:spPr bwMode="auto">
          <a:xfrm>
            <a:off x="1390650" y="3641090"/>
            <a:ext cx="876300" cy="274638"/>
          </a:xfrm>
          <a:prstGeom prst="rect">
            <a:avLst/>
          </a:prstGeom>
          <a:noFill/>
          <a:ln w="9525">
            <a:noFill/>
            <a:miter lim="800000"/>
            <a:headEnd/>
            <a:tailEnd/>
          </a:ln>
          <a:effectLst/>
        </p:spPr>
        <p:txBody>
          <a:bodyPr lIns="91436" tIns="45718" rIns="91436" bIns="45718">
            <a:spAutoFit/>
          </a:bodyPr>
          <a:lstStyle/>
          <a:p>
            <a:pPr algn="r">
              <a:spcBef>
                <a:spcPct val="50000"/>
              </a:spcBef>
              <a:defRPr/>
            </a:pPr>
            <a:r>
              <a:rPr lang="en-US" sz="1200" dirty="0">
                <a:solidFill>
                  <a:schemeClr val="bg1"/>
                </a:solidFill>
                <a:effectLst>
                  <a:outerShdw blurRad="38100" dist="38100" dir="2700000" algn="tl">
                    <a:srgbClr val="000000"/>
                  </a:outerShdw>
                </a:effectLst>
                <a:ea typeface="MS PGothic" pitchFamily="34" charset="-128"/>
              </a:rPr>
              <a:t>50 PCs</a:t>
            </a:r>
          </a:p>
        </p:txBody>
      </p:sp>
      <p:sp>
        <p:nvSpPr>
          <p:cNvPr id="26634" name="Line 34"/>
          <p:cNvSpPr>
            <a:spLocks noChangeShapeType="1"/>
          </p:cNvSpPr>
          <p:nvPr/>
        </p:nvSpPr>
        <p:spPr bwMode="auto">
          <a:xfrm>
            <a:off x="2228850" y="2451100"/>
            <a:ext cx="457200" cy="1588"/>
          </a:xfrm>
          <a:prstGeom prst="line">
            <a:avLst/>
          </a:prstGeom>
          <a:noFill/>
          <a:ln w="19050">
            <a:solidFill>
              <a:schemeClr val="tx1"/>
            </a:solidFill>
            <a:round/>
            <a:headEnd/>
            <a:tailEnd/>
          </a:ln>
        </p:spPr>
        <p:txBody>
          <a:bodyPr wrap="none" lIns="91436" tIns="45718" rIns="91436" bIns="45718" anchor="ctr"/>
          <a:lstStyle/>
          <a:p>
            <a:endParaRPr lang="en-US" dirty="0"/>
          </a:p>
        </p:txBody>
      </p:sp>
      <p:sp>
        <p:nvSpPr>
          <p:cNvPr id="1075235" name="Text Box 35"/>
          <p:cNvSpPr txBox="1">
            <a:spLocks noChangeArrowheads="1"/>
          </p:cNvSpPr>
          <p:nvPr/>
        </p:nvSpPr>
        <p:spPr bwMode="auto">
          <a:xfrm>
            <a:off x="911226" y="2297113"/>
            <a:ext cx="1355725" cy="274637"/>
          </a:xfrm>
          <a:prstGeom prst="rect">
            <a:avLst/>
          </a:prstGeom>
          <a:noFill/>
          <a:ln w="9525">
            <a:noFill/>
            <a:miter lim="800000"/>
            <a:headEnd/>
            <a:tailEnd/>
          </a:ln>
          <a:effectLst/>
        </p:spPr>
        <p:txBody>
          <a:bodyPr lIns="91436" tIns="45718" rIns="91436" bIns="45718">
            <a:spAutoFit/>
          </a:bodyPr>
          <a:lstStyle/>
          <a:p>
            <a:pPr algn="r">
              <a:spcBef>
                <a:spcPct val="50000"/>
              </a:spcBef>
              <a:defRPr/>
            </a:pPr>
            <a:r>
              <a:rPr lang="en-US" sz="1200" dirty="0">
                <a:solidFill>
                  <a:schemeClr val="bg1"/>
                </a:solidFill>
                <a:effectLst>
                  <a:outerShdw blurRad="38100" dist="38100" dir="2700000" algn="tl">
                    <a:srgbClr val="000000"/>
                  </a:outerShdw>
                </a:effectLst>
                <a:ea typeface="MS PGothic" pitchFamily="34" charset="-128"/>
              </a:rPr>
              <a:t>250 PCs</a:t>
            </a:r>
          </a:p>
        </p:txBody>
      </p:sp>
      <p:sp>
        <p:nvSpPr>
          <p:cNvPr id="26636" name="Line 36"/>
          <p:cNvSpPr>
            <a:spLocks noChangeShapeType="1"/>
          </p:cNvSpPr>
          <p:nvPr/>
        </p:nvSpPr>
        <p:spPr bwMode="auto">
          <a:xfrm>
            <a:off x="2228850" y="1127125"/>
            <a:ext cx="309563" cy="1588"/>
          </a:xfrm>
          <a:prstGeom prst="line">
            <a:avLst/>
          </a:prstGeom>
          <a:noFill/>
          <a:ln w="19050">
            <a:solidFill>
              <a:schemeClr val="tx1"/>
            </a:solidFill>
            <a:round/>
            <a:headEnd/>
            <a:tailEnd/>
          </a:ln>
        </p:spPr>
        <p:txBody>
          <a:bodyPr wrap="none" lIns="91436" tIns="45718" rIns="91436" bIns="45718" anchor="ctr"/>
          <a:lstStyle/>
          <a:p>
            <a:endParaRPr lang="en-US" dirty="0"/>
          </a:p>
        </p:txBody>
      </p:sp>
      <p:sp>
        <p:nvSpPr>
          <p:cNvPr id="1075237" name="Text Box 37"/>
          <p:cNvSpPr txBox="1">
            <a:spLocks noChangeArrowheads="1"/>
          </p:cNvSpPr>
          <p:nvPr/>
        </p:nvSpPr>
        <p:spPr bwMode="auto">
          <a:xfrm>
            <a:off x="911226" y="993775"/>
            <a:ext cx="1355725" cy="274638"/>
          </a:xfrm>
          <a:prstGeom prst="rect">
            <a:avLst/>
          </a:prstGeom>
          <a:noFill/>
          <a:ln w="9525">
            <a:noFill/>
            <a:miter lim="800000"/>
            <a:headEnd/>
            <a:tailEnd/>
          </a:ln>
          <a:effectLst/>
        </p:spPr>
        <p:txBody>
          <a:bodyPr lIns="91436" tIns="45718" rIns="91436" bIns="45718">
            <a:spAutoFit/>
          </a:bodyPr>
          <a:lstStyle/>
          <a:p>
            <a:pPr algn="r">
              <a:spcBef>
                <a:spcPct val="50000"/>
              </a:spcBef>
              <a:defRPr/>
            </a:pPr>
            <a:r>
              <a:rPr lang="en-US" sz="1200" dirty="0">
                <a:solidFill>
                  <a:schemeClr val="bg1"/>
                </a:solidFill>
                <a:effectLst>
                  <a:outerShdw blurRad="38100" dist="38100" dir="2700000" algn="tl">
                    <a:srgbClr val="000000"/>
                  </a:outerShdw>
                </a:effectLst>
                <a:ea typeface="MS PGothic" pitchFamily="34" charset="-128"/>
              </a:rPr>
              <a:t>500 PCs</a:t>
            </a:r>
          </a:p>
        </p:txBody>
      </p:sp>
      <p:sp>
        <p:nvSpPr>
          <p:cNvPr id="1075238" name="Text Box 38"/>
          <p:cNvSpPr txBox="1">
            <a:spLocks noChangeArrowheads="1"/>
          </p:cNvSpPr>
          <p:nvPr/>
        </p:nvSpPr>
        <p:spPr bwMode="auto">
          <a:xfrm>
            <a:off x="1390650" y="6207125"/>
            <a:ext cx="876300" cy="274638"/>
          </a:xfrm>
          <a:prstGeom prst="rect">
            <a:avLst/>
          </a:prstGeom>
          <a:noFill/>
          <a:ln w="9525">
            <a:noFill/>
            <a:miter lim="800000"/>
            <a:headEnd/>
            <a:tailEnd/>
          </a:ln>
          <a:effectLst/>
        </p:spPr>
        <p:txBody>
          <a:bodyPr lIns="91436" tIns="45718" rIns="91436" bIns="45718">
            <a:spAutoFit/>
          </a:bodyPr>
          <a:lstStyle/>
          <a:p>
            <a:pPr algn="r">
              <a:spcBef>
                <a:spcPct val="50000"/>
              </a:spcBef>
              <a:defRPr/>
            </a:pPr>
            <a:r>
              <a:rPr lang="en-US" sz="1200" b="1" dirty="0">
                <a:solidFill>
                  <a:srgbClr val="FFFF99"/>
                </a:solidFill>
                <a:effectLst>
                  <a:outerShdw blurRad="38100" dist="38100" dir="2700000" algn="tl">
                    <a:srgbClr val="000000"/>
                  </a:outerShdw>
                </a:effectLst>
                <a:ea typeface="MS PGothic" pitchFamily="34" charset="-128"/>
              </a:rPr>
              <a:t>1 PC</a:t>
            </a:r>
          </a:p>
        </p:txBody>
      </p:sp>
      <p:sp>
        <p:nvSpPr>
          <p:cNvPr id="26639" name="Line 39"/>
          <p:cNvSpPr>
            <a:spLocks noChangeShapeType="1"/>
          </p:cNvSpPr>
          <p:nvPr/>
        </p:nvSpPr>
        <p:spPr bwMode="auto">
          <a:xfrm>
            <a:off x="2228850" y="6359525"/>
            <a:ext cx="457200" cy="1588"/>
          </a:xfrm>
          <a:prstGeom prst="line">
            <a:avLst/>
          </a:prstGeom>
          <a:noFill/>
          <a:ln w="19050">
            <a:solidFill>
              <a:schemeClr val="tx1"/>
            </a:solidFill>
            <a:round/>
            <a:headEnd/>
            <a:tailEnd/>
          </a:ln>
        </p:spPr>
        <p:txBody>
          <a:bodyPr wrap="none" lIns="91436" tIns="45718" rIns="91436" bIns="45718" anchor="ctr"/>
          <a:lstStyle/>
          <a:p>
            <a:endParaRPr lang="en-US" dirty="0"/>
          </a:p>
        </p:txBody>
      </p:sp>
      <p:sp>
        <p:nvSpPr>
          <p:cNvPr id="26640" name="Text Box 40"/>
          <p:cNvSpPr txBox="1">
            <a:spLocks noChangeArrowheads="1"/>
          </p:cNvSpPr>
          <p:nvPr/>
        </p:nvSpPr>
        <p:spPr bwMode="auto">
          <a:xfrm>
            <a:off x="3657600" y="6637427"/>
            <a:ext cx="3810000" cy="220573"/>
          </a:xfrm>
          <a:prstGeom prst="rect">
            <a:avLst/>
          </a:prstGeom>
          <a:noFill/>
          <a:ln w="9525">
            <a:noFill/>
            <a:miter lim="800000"/>
            <a:headEnd/>
            <a:tailEnd/>
          </a:ln>
        </p:spPr>
        <p:txBody>
          <a:bodyPr lIns="91436" tIns="45718" rIns="91436" bIns="45718">
            <a:spAutoFit/>
          </a:bodyPr>
          <a:lstStyle/>
          <a:p>
            <a:pPr>
              <a:spcBef>
                <a:spcPct val="50000"/>
              </a:spcBef>
            </a:pPr>
            <a:r>
              <a:rPr lang="en-US" sz="800" dirty="0">
                <a:solidFill>
                  <a:schemeClr val="bg1"/>
                </a:solidFill>
              </a:rPr>
              <a:t>Source for Source for SMB Needs and Adoption, Edge Strategies Inc.</a:t>
            </a:r>
          </a:p>
        </p:txBody>
      </p:sp>
      <p:sp>
        <p:nvSpPr>
          <p:cNvPr id="26641" name="Line 64"/>
          <p:cNvSpPr>
            <a:spLocks noChangeShapeType="1"/>
          </p:cNvSpPr>
          <p:nvPr/>
        </p:nvSpPr>
        <p:spPr bwMode="auto">
          <a:xfrm>
            <a:off x="3733800" y="6389688"/>
            <a:ext cx="5094288" cy="9525"/>
          </a:xfrm>
          <a:prstGeom prst="line">
            <a:avLst/>
          </a:prstGeom>
          <a:noFill/>
          <a:ln w="82550">
            <a:solidFill>
              <a:srgbClr val="3F94D1"/>
            </a:solidFill>
            <a:round/>
            <a:headEnd/>
            <a:tailEnd/>
          </a:ln>
        </p:spPr>
        <p:txBody>
          <a:bodyPr lIns="91436" tIns="45718" rIns="91436" bIns="45718" anchor="ctr"/>
          <a:lstStyle/>
          <a:p>
            <a:endParaRPr lang="en-US" dirty="0"/>
          </a:p>
        </p:txBody>
      </p:sp>
      <p:sp>
        <p:nvSpPr>
          <p:cNvPr id="26642" name="Text Box 66"/>
          <p:cNvSpPr txBox="1">
            <a:spLocks noChangeArrowheads="1"/>
          </p:cNvSpPr>
          <p:nvPr/>
        </p:nvSpPr>
        <p:spPr bwMode="auto">
          <a:xfrm>
            <a:off x="3729038" y="6496050"/>
            <a:ext cx="5083175" cy="250706"/>
          </a:xfrm>
          <a:prstGeom prst="rect">
            <a:avLst/>
          </a:prstGeom>
          <a:noFill/>
          <a:ln w="12700" algn="ctr">
            <a:noFill/>
            <a:miter lim="800000"/>
            <a:headEnd/>
            <a:tailEnd/>
          </a:ln>
        </p:spPr>
        <p:txBody>
          <a:bodyPr lIns="91436" tIns="45718" rIns="91436" bIns="45718">
            <a:spAutoFit/>
          </a:bodyPr>
          <a:lstStyle/>
          <a:p>
            <a:pPr algn="ctr" eaLnBrk="0" hangingPunct="0">
              <a:lnSpc>
                <a:spcPct val="85000"/>
              </a:lnSpc>
              <a:spcBef>
                <a:spcPct val="20000"/>
              </a:spcBef>
            </a:pPr>
            <a:r>
              <a:rPr lang="en-US" sz="1200" b="1" dirty="0">
                <a:solidFill>
                  <a:schemeClr val="bg1"/>
                </a:solidFill>
              </a:rPr>
              <a:t>% of Companies in Segment </a:t>
            </a:r>
          </a:p>
        </p:txBody>
      </p:sp>
      <p:sp>
        <p:nvSpPr>
          <p:cNvPr id="26643" name="Text Box 72"/>
          <p:cNvSpPr txBox="1">
            <a:spLocks noChangeArrowheads="1"/>
          </p:cNvSpPr>
          <p:nvPr/>
        </p:nvSpPr>
        <p:spPr bwMode="auto">
          <a:xfrm>
            <a:off x="4024313" y="878516"/>
            <a:ext cx="2487612" cy="360355"/>
          </a:xfrm>
          <a:prstGeom prst="rect">
            <a:avLst/>
          </a:prstGeom>
          <a:noFill/>
          <a:ln w="12700" algn="ctr">
            <a:noFill/>
            <a:miter lim="800000"/>
            <a:headEnd/>
            <a:tailEnd/>
          </a:ln>
        </p:spPr>
        <p:txBody>
          <a:bodyPr lIns="91436" tIns="45718" rIns="91436" bIns="45718">
            <a:spAutoFit/>
          </a:bodyPr>
          <a:lstStyle/>
          <a:p>
            <a:pPr eaLnBrk="0" hangingPunct="0">
              <a:lnSpc>
                <a:spcPct val="95000"/>
              </a:lnSpc>
              <a:spcBef>
                <a:spcPct val="20000"/>
              </a:spcBef>
            </a:pPr>
            <a:r>
              <a:rPr lang="en-US" sz="900" b="1" dirty="0">
                <a:solidFill>
                  <a:schemeClr val="bg1"/>
                </a:solidFill>
              </a:rPr>
              <a:t>Need Advanced Messaging Collaboration and Communication Capabilities</a:t>
            </a:r>
          </a:p>
        </p:txBody>
      </p:sp>
      <p:sp>
        <p:nvSpPr>
          <p:cNvPr id="26644" name="Text Box 74"/>
          <p:cNvSpPr txBox="1">
            <a:spLocks noChangeArrowheads="1"/>
          </p:cNvSpPr>
          <p:nvPr/>
        </p:nvSpPr>
        <p:spPr bwMode="auto">
          <a:xfrm>
            <a:off x="8165051" y="6273800"/>
            <a:ext cx="643118" cy="275456"/>
          </a:xfrm>
          <a:prstGeom prst="rect">
            <a:avLst/>
          </a:prstGeom>
          <a:noFill/>
          <a:ln w="12700" algn="ctr">
            <a:noFill/>
            <a:miter lim="800000"/>
            <a:headEnd/>
            <a:tailEnd/>
          </a:ln>
        </p:spPr>
        <p:txBody>
          <a:bodyPr wrap="none" lIns="91436" tIns="45718" rIns="91436" bIns="45718">
            <a:spAutoFit/>
          </a:bodyPr>
          <a:lstStyle/>
          <a:p>
            <a:pPr algn="ctr" eaLnBrk="0" hangingPunct="0">
              <a:lnSpc>
                <a:spcPct val="85000"/>
              </a:lnSpc>
              <a:spcBef>
                <a:spcPct val="20000"/>
              </a:spcBef>
            </a:pPr>
            <a:r>
              <a:rPr lang="en-US" sz="1400" b="1" dirty="0">
                <a:solidFill>
                  <a:schemeClr val="bg1"/>
                </a:solidFill>
              </a:rPr>
              <a:t>100%</a:t>
            </a:r>
          </a:p>
        </p:txBody>
      </p:sp>
      <p:sp>
        <p:nvSpPr>
          <p:cNvPr id="26645" name="Text Box 75"/>
          <p:cNvSpPr txBox="1">
            <a:spLocks noChangeArrowheads="1"/>
          </p:cNvSpPr>
          <p:nvPr/>
        </p:nvSpPr>
        <p:spPr bwMode="auto">
          <a:xfrm>
            <a:off x="5617947" y="6275388"/>
            <a:ext cx="543731" cy="275456"/>
          </a:xfrm>
          <a:prstGeom prst="rect">
            <a:avLst/>
          </a:prstGeom>
          <a:noFill/>
          <a:ln w="12700" algn="ctr">
            <a:noFill/>
            <a:miter lim="800000"/>
            <a:headEnd/>
            <a:tailEnd/>
          </a:ln>
        </p:spPr>
        <p:txBody>
          <a:bodyPr wrap="none" lIns="91436" tIns="45718" rIns="91436" bIns="45718">
            <a:spAutoFit/>
          </a:bodyPr>
          <a:lstStyle/>
          <a:p>
            <a:pPr algn="ctr" eaLnBrk="0" hangingPunct="0">
              <a:lnSpc>
                <a:spcPct val="85000"/>
              </a:lnSpc>
              <a:spcBef>
                <a:spcPct val="20000"/>
              </a:spcBef>
            </a:pPr>
            <a:r>
              <a:rPr lang="en-US" sz="1400" b="1" dirty="0">
                <a:solidFill>
                  <a:schemeClr val="bg1"/>
                </a:solidFill>
              </a:rPr>
              <a:t>50%</a:t>
            </a:r>
          </a:p>
        </p:txBody>
      </p:sp>
      <p:sp>
        <p:nvSpPr>
          <p:cNvPr id="26646" name="Text Box 76"/>
          <p:cNvSpPr txBox="1">
            <a:spLocks noChangeArrowheads="1"/>
          </p:cNvSpPr>
          <p:nvPr/>
        </p:nvSpPr>
        <p:spPr bwMode="auto">
          <a:xfrm>
            <a:off x="6707188" y="859466"/>
            <a:ext cx="2398712" cy="355478"/>
          </a:xfrm>
          <a:prstGeom prst="rect">
            <a:avLst/>
          </a:prstGeom>
          <a:noFill/>
          <a:ln w="12700" algn="ctr">
            <a:noFill/>
            <a:miter lim="800000"/>
            <a:headEnd/>
            <a:tailEnd/>
          </a:ln>
        </p:spPr>
        <p:txBody>
          <a:bodyPr lIns="91436" tIns="45718" rIns="91436" bIns="45718">
            <a:spAutoFit/>
          </a:bodyPr>
          <a:lstStyle/>
          <a:p>
            <a:pPr eaLnBrk="0" hangingPunct="0">
              <a:lnSpc>
                <a:spcPct val="95000"/>
              </a:lnSpc>
              <a:spcBef>
                <a:spcPct val="20000"/>
              </a:spcBef>
            </a:pPr>
            <a:r>
              <a:rPr lang="en-US" sz="900" b="1" dirty="0">
                <a:solidFill>
                  <a:schemeClr val="bg1"/>
                </a:solidFill>
              </a:rPr>
              <a:t>Potential Adopters of Hosted Messaging and Collaboration within 5 years</a:t>
            </a:r>
          </a:p>
        </p:txBody>
      </p:sp>
      <p:sp>
        <p:nvSpPr>
          <p:cNvPr id="1075288" name="Rectangle 88"/>
          <p:cNvSpPr>
            <a:spLocks noChangeArrowheads="1"/>
          </p:cNvSpPr>
          <p:nvPr/>
        </p:nvSpPr>
        <p:spPr bwMode="auto">
          <a:xfrm>
            <a:off x="3740151" y="1266825"/>
            <a:ext cx="5000625" cy="1028700"/>
          </a:xfrm>
          <a:prstGeom prst="rect">
            <a:avLst/>
          </a:prstGeom>
          <a:gradFill rotWithShape="1">
            <a:gsLst>
              <a:gs pos="0">
                <a:srgbClr val="3F94D1"/>
              </a:gs>
              <a:gs pos="50000">
                <a:srgbClr val="8CB5E0"/>
              </a:gs>
              <a:gs pos="100000">
                <a:srgbClr val="3F94D1"/>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lIns="91436" tIns="45718" rIns="91436" bIns="45718" anchor="ctr"/>
          <a:lstStyle/>
          <a:p>
            <a:pPr eaLnBrk="0" hangingPunct="0">
              <a:defRPr/>
            </a:pPr>
            <a:endParaRPr lang="en-US" dirty="0">
              <a:ea typeface="MS PGothic" pitchFamily="34" charset="-128"/>
            </a:endParaRPr>
          </a:p>
        </p:txBody>
      </p:sp>
      <p:grpSp>
        <p:nvGrpSpPr>
          <p:cNvPr id="2" name="Group 91"/>
          <p:cNvGrpSpPr>
            <a:grpSpLocks/>
          </p:cNvGrpSpPr>
          <p:nvPr/>
        </p:nvGrpSpPr>
        <p:grpSpPr bwMode="auto">
          <a:xfrm>
            <a:off x="3816351" y="1333500"/>
            <a:ext cx="695325" cy="895350"/>
            <a:chOff x="2304" y="972"/>
            <a:chExt cx="438" cy="564"/>
          </a:xfrm>
        </p:grpSpPr>
        <p:sp>
          <p:nvSpPr>
            <p:cNvPr id="1075289" name="Rectangle 89"/>
            <p:cNvSpPr>
              <a:spLocks noChangeArrowheads="1"/>
            </p:cNvSpPr>
            <p:nvPr/>
          </p:nvSpPr>
          <p:spPr bwMode="auto">
            <a:xfrm>
              <a:off x="2304" y="972"/>
              <a:ext cx="432" cy="564"/>
            </a:xfrm>
            <a:prstGeom prst="rect">
              <a:avLst/>
            </a:prstGeom>
            <a:gradFill rotWithShape="1">
              <a:gsLst>
                <a:gs pos="0">
                  <a:srgbClr val="EEA76C"/>
                </a:gs>
                <a:gs pos="50000">
                  <a:srgbClr val="F6CFAB"/>
                </a:gs>
                <a:gs pos="100000">
                  <a:srgbClr val="EEA76C"/>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sz="1800" dirty="0">
                <a:ea typeface="MS PGothic" pitchFamily="34" charset="-128"/>
              </a:endParaRPr>
            </a:p>
          </p:txBody>
        </p:sp>
        <p:sp>
          <p:nvSpPr>
            <p:cNvPr id="26706" name="Text Box 90"/>
            <p:cNvSpPr txBox="1">
              <a:spLocks noChangeArrowheads="1"/>
            </p:cNvSpPr>
            <p:nvPr/>
          </p:nvSpPr>
          <p:spPr bwMode="auto">
            <a:xfrm>
              <a:off x="2310" y="1146"/>
              <a:ext cx="432" cy="233"/>
            </a:xfrm>
            <a:prstGeom prst="rect">
              <a:avLst/>
            </a:prstGeom>
            <a:noFill/>
            <a:ln w="9525">
              <a:noFill/>
              <a:miter lim="800000"/>
              <a:headEnd/>
              <a:tailEnd/>
            </a:ln>
          </p:spPr>
          <p:txBody>
            <a:bodyPr>
              <a:spAutoFit/>
            </a:bodyPr>
            <a:lstStyle/>
            <a:p>
              <a:pPr algn="ctr" eaLnBrk="0" hangingPunct="0">
                <a:spcBef>
                  <a:spcPct val="50000"/>
                </a:spcBef>
              </a:pPr>
              <a:r>
                <a:rPr lang="en-US" sz="1800" b="1" dirty="0"/>
                <a:t>15%</a:t>
              </a:r>
            </a:p>
          </p:txBody>
        </p:sp>
      </p:grpSp>
      <p:grpSp>
        <p:nvGrpSpPr>
          <p:cNvPr id="3" name="Group 113"/>
          <p:cNvGrpSpPr>
            <a:grpSpLocks/>
          </p:cNvGrpSpPr>
          <p:nvPr/>
        </p:nvGrpSpPr>
        <p:grpSpPr bwMode="auto">
          <a:xfrm>
            <a:off x="2439988" y="1266825"/>
            <a:ext cx="1209675" cy="1028700"/>
            <a:chOff x="1422" y="948"/>
            <a:chExt cx="762" cy="648"/>
          </a:xfrm>
        </p:grpSpPr>
        <p:sp>
          <p:nvSpPr>
            <p:cNvPr id="1075311" name="Rectangle 111"/>
            <p:cNvSpPr>
              <a:spLocks noChangeArrowheads="1"/>
            </p:cNvSpPr>
            <p:nvPr/>
          </p:nvSpPr>
          <p:spPr bwMode="auto">
            <a:xfrm>
              <a:off x="1428" y="948"/>
              <a:ext cx="756" cy="648"/>
            </a:xfrm>
            <a:prstGeom prst="rect">
              <a:avLst/>
            </a:prstGeom>
            <a:gradFill rotWithShape="1">
              <a:gsLst>
                <a:gs pos="0">
                  <a:srgbClr val="66829E"/>
                </a:gs>
                <a:gs pos="50000">
                  <a:srgbClr val="7A91AA"/>
                </a:gs>
                <a:gs pos="100000">
                  <a:srgbClr val="66829E"/>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dirty="0">
                <a:solidFill>
                  <a:schemeClr val="bg1"/>
                </a:solidFill>
                <a:ea typeface="MS PGothic" pitchFamily="34" charset="-128"/>
              </a:endParaRPr>
            </a:p>
          </p:txBody>
        </p:sp>
        <p:sp>
          <p:nvSpPr>
            <p:cNvPr id="1075312" name="Text Box 112"/>
            <p:cNvSpPr txBox="1">
              <a:spLocks noChangeArrowheads="1"/>
            </p:cNvSpPr>
            <p:nvPr/>
          </p:nvSpPr>
          <p:spPr bwMode="auto">
            <a:xfrm>
              <a:off x="1422" y="1038"/>
              <a:ext cx="762" cy="543"/>
            </a:xfrm>
            <a:prstGeom prst="rect">
              <a:avLst/>
            </a:prstGeom>
            <a:noFill/>
            <a:ln w="9525">
              <a:noFill/>
              <a:miter lim="800000"/>
              <a:headEnd/>
              <a:tailEnd/>
            </a:ln>
            <a:effectLst/>
          </p:spPr>
          <p:txBody>
            <a:bodyPr>
              <a:spAutoFit/>
            </a:bodyPr>
            <a:lstStyle/>
            <a:p>
              <a:pPr algn="ctr" eaLnBrk="0" hangingPunct="0">
                <a:defRPr/>
              </a:pPr>
              <a:r>
                <a:rPr lang="en-US" sz="1400" b="1" dirty="0">
                  <a:solidFill>
                    <a:schemeClr val="bg1"/>
                  </a:solidFill>
                  <a:effectLst>
                    <a:outerShdw blurRad="38100" dist="38100" dir="2700000" algn="tl">
                      <a:srgbClr val="000000"/>
                    </a:outerShdw>
                  </a:effectLst>
                  <a:ea typeface="MS PGothic" pitchFamily="34" charset="-128"/>
                </a:rPr>
                <a:t>Upper </a:t>
              </a:r>
              <a:br>
                <a:rPr lang="en-US" sz="1400" b="1" dirty="0">
                  <a:solidFill>
                    <a:schemeClr val="bg1"/>
                  </a:solidFill>
                  <a:effectLst>
                    <a:outerShdw blurRad="38100" dist="38100" dir="2700000" algn="tl">
                      <a:srgbClr val="000000"/>
                    </a:outerShdw>
                  </a:effectLst>
                  <a:ea typeface="MS PGothic" pitchFamily="34" charset="-128"/>
                </a:rPr>
              </a:br>
              <a:r>
                <a:rPr lang="en-US" sz="1400" b="1" dirty="0">
                  <a:solidFill>
                    <a:schemeClr val="bg1"/>
                  </a:solidFill>
                  <a:effectLst>
                    <a:outerShdw blurRad="38100" dist="38100" dir="2700000" algn="tl">
                      <a:srgbClr val="000000"/>
                    </a:outerShdw>
                  </a:effectLst>
                  <a:ea typeface="MS PGothic" pitchFamily="34" charset="-128"/>
                </a:rPr>
                <a:t>Mid-Market</a:t>
              </a:r>
            </a:p>
            <a:p>
              <a:pPr algn="ctr" eaLnBrk="0" hangingPunct="0">
                <a:defRPr/>
              </a:pPr>
              <a:r>
                <a:rPr lang="en-US" sz="1000" dirty="0">
                  <a:solidFill>
                    <a:schemeClr val="bg1"/>
                  </a:solidFill>
                  <a:effectLst>
                    <a:outerShdw blurRad="38100" dist="38100" dir="2700000" algn="tl">
                      <a:srgbClr val="000000"/>
                    </a:outerShdw>
                  </a:effectLst>
                  <a:ea typeface="MS PGothic" pitchFamily="34" charset="-128"/>
                </a:rPr>
                <a:t>(16.5 avg. servers </a:t>
              </a:r>
            </a:p>
            <a:p>
              <a:pPr algn="ctr" eaLnBrk="0" hangingPunct="0">
                <a:defRPr/>
              </a:pPr>
              <a:r>
                <a:rPr lang="en-US" sz="1000" dirty="0">
                  <a:solidFill>
                    <a:schemeClr val="bg1"/>
                  </a:solidFill>
                  <a:effectLst>
                    <a:outerShdw blurRad="38100" dist="38100" dir="2700000" algn="tl">
                      <a:srgbClr val="000000"/>
                    </a:outerShdw>
                  </a:effectLst>
                  <a:ea typeface="MS PGothic" pitchFamily="34" charset="-128"/>
                </a:rPr>
                <a:t>per org.)</a:t>
              </a:r>
            </a:p>
          </p:txBody>
        </p:sp>
      </p:grpSp>
      <p:grpSp>
        <p:nvGrpSpPr>
          <p:cNvPr id="4" name="Group 134"/>
          <p:cNvGrpSpPr>
            <a:grpSpLocks/>
          </p:cNvGrpSpPr>
          <p:nvPr/>
        </p:nvGrpSpPr>
        <p:grpSpPr bwMode="auto">
          <a:xfrm>
            <a:off x="415926" y="1262063"/>
            <a:ext cx="1933575" cy="1019175"/>
            <a:chOff x="204" y="129"/>
            <a:chExt cx="1218" cy="642"/>
          </a:xfrm>
        </p:grpSpPr>
        <p:sp>
          <p:nvSpPr>
            <p:cNvPr id="1075325" name="Rectangle 125"/>
            <p:cNvSpPr>
              <a:spLocks noChangeArrowheads="1"/>
            </p:cNvSpPr>
            <p:nvPr/>
          </p:nvSpPr>
          <p:spPr bwMode="auto">
            <a:xfrm>
              <a:off x="210" y="129"/>
              <a:ext cx="1212" cy="642"/>
            </a:xfrm>
            <a:prstGeom prst="rect">
              <a:avLst/>
            </a:prstGeom>
            <a:gradFill rotWithShape="1">
              <a:gsLst>
                <a:gs pos="0">
                  <a:srgbClr val="8FBCCB"/>
                </a:gs>
                <a:gs pos="50000">
                  <a:srgbClr val="B2D1DB"/>
                </a:gs>
                <a:gs pos="100000">
                  <a:srgbClr val="8FBCCB"/>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dirty="0">
                <a:ea typeface="MS PGothic" pitchFamily="34" charset="-128"/>
              </a:endParaRPr>
            </a:p>
          </p:txBody>
        </p:sp>
        <p:sp>
          <p:nvSpPr>
            <p:cNvPr id="26697" name="Line 126"/>
            <p:cNvSpPr>
              <a:spLocks noChangeShapeType="1"/>
            </p:cNvSpPr>
            <p:nvPr/>
          </p:nvSpPr>
          <p:spPr bwMode="auto">
            <a:xfrm>
              <a:off x="204" y="456"/>
              <a:ext cx="1212" cy="0"/>
            </a:xfrm>
            <a:prstGeom prst="line">
              <a:avLst/>
            </a:prstGeom>
            <a:noFill/>
            <a:ln w="25400">
              <a:solidFill>
                <a:schemeClr val="tx1"/>
              </a:solidFill>
              <a:round/>
              <a:headEnd/>
              <a:tailEnd/>
            </a:ln>
          </p:spPr>
          <p:txBody>
            <a:bodyPr/>
            <a:lstStyle/>
            <a:p>
              <a:endParaRPr lang="en-US" dirty="0"/>
            </a:p>
          </p:txBody>
        </p:sp>
        <p:sp>
          <p:nvSpPr>
            <p:cNvPr id="26698" name="Line 127"/>
            <p:cNvSpPr>
              <a:spLocks noChangeShapeType="1"/>
            </p:cNvSpPr>
            <p:nvPr/>
          </p:nvSpPr>
          <p:spPr bwMode="auto">
            <a:xfrm>
              <a:off x="1074" y="138"/>
              <a:ext cx="0" cy="630"/>
            </a:xfrm>
            <a:prstGeom prst="line">
              <a:avLst/>
            </a:prstGeom>
            <a:noFill/>
            <a:ln w="25400">
              <a:solidFill>
                <a:schemeClr val="tx1"/>
              </a:solidFill>
              <a:round/>
              <a:headEnd/>
              <a:tailEnd/>
            </a:ln>
          </p:spPr>
          <p:txBody>
            <a:bodyPr/>
            <a:lstStyle/>
            <a:p>
              <a:endParaRPr lang="en-US" dirty="0"/>
            </a:p>
          </p:txBody>
        </p:sp>
        <p:sp>
          <p:nvSpPr>
            <p:cNvPr id="26699" name="Text Box 128"/>
            <p:cNvSpPr txBox="1">
              <a:spLocks noChangeArrowheads="1"/>
            </p:cNvSpPr>
            <p:nvPr/>
          </p:nvSpPr>
          <p:spPr bwMode="auto">
            <a:xfrm>
              <a:off x="1071" y="215"/>
              <a:ext cx="348" cy="174"/>
            </a:xfrm>
            <a:prstGeom prst="rect">
              <a:avLst/>
            </a:prstGeom>
            <a:noFill/>
            <a:ln w="9525">
              <a:noFill/>
              <a:miter lim="800000"/>
              <a:headEnd/>
              <a:tailEnd/>
            </a:ln>
          </p:spPr>
          <p:txBody>
            <a:bodyPr>
              <a:spAutoFit/>
            </a:bodyPr>
            <a:lstStyle/>
            <a:p>
              <a:pPr algn="ctr" eaLnBrk="0" hangingPunct="0">
                <a:spcBef>
                  <a:spcPct val="50000"/>
                </a:spcBef>
              </a:pPr>
              <a:r>
                <a:rPr lang="en-US" sz="1200" b="1" dirty="0"/>
                <a:t>42K</a:t>
              </a:r>
            </a:p>
          </p:txBody>
        </p:sp>
        <p:sp>
          <p:nvSpPr>
            <p:cNvPr id="26700" name="Text Box 130"/>
            <p:cNvSpPr txBox="1">
              <a:spLocks noChangeArrowheads="1"/>
            </p:cNvSpPr>
            <p:nvPr/>
          </p:nvSpPr>
          <p:spPr bwMode="auto">
            <a:xfrm>
              <a:off x="234" y="174"/>
              <a:ext cx="834" cy="257"/>
            </a:xfrm>
            <a:prstGeom prst="rect">
              <a:avLst/>
            </a:prstGeom>
            <a:noFill/>
            <a:ln w="9525">
              <a:noFill/>
              <a:miter lim="800000"/>
              <a:headEnd/>
              <a:tailEnd/>
            </a:ln>
          </p:spPr>
          <p:txBody>
            <a:bodyPr>
              <a:spAutoFit/>
            </a:bodyPr>
            <a:lstStyle/>
            <a:p>
              <a:pPr eaLnBrk="0" hangingPunct="0">
                <a:lnSpc>
                  <a:spcPct val="85000"/>
                </a:lnSpc>
                <a:spcBef>
                  <a:spcPct val="50000"/>
                </a:spcBef>
              </a:pPr>
              <a:r>
                <a:rPr lang="en-US" sz="1200" b="1" dirty="0"/>
                <a:t>Worldwide Organizations</a:t>
              </a:r>
            </a:p>
          </p:txBody>
        </p:sp>
        <p:sp>
          <p:nvSpPr>
            <p:cNvPr id="26701" name="Text Box 132"/>
            <p:cNvSpPr txBox="1">
              <a:spLocks noChangeArrowheads="1"/>
            </p:cNvSpPr>
            <p:nvPr/>
          </p:nvSpPr>
          <p:spPr bwMode="auto">
            <a:xfrm>
              <a:off x="1059" y="539"/>
              <a:ext cx="348" cy="174"/>
            </a:xfrm>
            <a:prstGeom prst="rect">
              <a:avLst/>
            </a:prstGeom>
            <a:noFill/>
            <a:ln w="9525">
              <a:noFill/>
              <a:miter lim="800000"/>
              <a:headEnd/>
              <a:tailEnd/>
            </a:ln>
          </p:spPr>
          <p:txBody>
            <a:bodyPr>
              <a:spAutoFit/>
            </a:bodyPr>
            <a:lstStyle/>
            <a:p>
              <a:pPr algn="ctr" eaLnBrk="0" hangingPunct="0">
                <a:spcBef>
                  <a:spcPct val="50000"/>
                </a:spcBef>
              </a:pPr>
              <a:r>
                <a:rPr lang="en-US" sz="1200" b="1" dirty="0"/>
                <a:t>14M</a:t>
              </a:r>
            </a:p>
          </p:txBody>
        </p:sp>
        <p:sp>
          <p:nvSpPr>
            <p:cNvPr id="26702" name="Text Box 133"/>
            <p:cNvSpPr txBox="1">
              <a:spLocks noChangeArrowheads="1"/>
            </p:cNvSpPr>
            <p:nvPr/>
          </p:nvSpPr>
          <p:spPr bwMode="auto">
            <a:xfrm>
              <a:off x="222" y="498"/>
              <a:ext cx="834" cy="257"/>
            </a:xfrm>
            <a:prstGeom prst="rect">
              <a:avLst/>
            </a:prstGeom>
            <a:noFill/>
            <a:ln w="9525">
              <a:noFill/>
              <a:miter lim="800000"/>
              <a:headEnd/>
              <a:tailEnd/>
            </a:ln>
          </p:spPr>
          <p:txBody>
            <a:bodyPr>
              <a:spAutoFit/>
            </a:bodyPr>
            <a:lstStyle/>
            <a:p>
              <a:pPr eaLnBrk="0" hangingPunct="0">
                <a:lnSpc>
                  <a:spcPct val="85000"/>
                </a:lnSpc>
                <a:spcBef>
                  <a:spcPct val="50000"/>
                </a:spcBef>
              </a:pPr>
              <a:r>
                <a:rPr lang="en-US" sz="1200" b="1" dirty="0"/>
                <a:t>Worldwide PC Installed Base</a:t>
              </a:r>
            </a:p>
          </p:txBody>
        </p:sp>
      </p:grpSp>
      <p:sp>
        <p:nvSpPr>
          <p:cNvPr id="1075295" name="Rectangle 95"/>
          <p:cNvSpPr>
            <a:spLocks noChangeArrowheads="1"/>
          </p:cNvSpPr>
          <p:nvPr/>
        </p:nvSpPr>
        <p:spPr bwMode="auto">
          <a:xfrm>
            <a:off x="3740151" y="2570163"/>
            <a:ext cx="4772025" cy="1028700"/>
          </a:xfrm>
          <a:prstGeom prst="rect">
            <a:avLst/>
          </a:prstGeom>
          <a:gradFill rotWithShape="1">
            <a:gsLst>
              <a:gs pos="0">
                <a:srgbClr val="3F94D1"/>
              </a:gs>
              <a:gs pos="50000">
                <a:srgbClr val="8CB5E0"/>
              </a:gs>
              <a:gs pos="100000">
                <a:srgbClr val="3F94D1"/>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lIns="91436" tIns="45718" rIns="91436" bIns="45718" anchor="ctr"/>
          <a:lstStyle/>
          <a:p>
            <a:pPr eaLnBrk="0" hangingPunct="0">
              <a:defRPr/>
            </a:pPr>
            <a:endParaRPr lang="en-US" dirty="0">
              <a:ea typeface="MS PGothic" pitchFamily="34" charset="-128"/>
            </a:endParaRPr>
          </a:p>
        </p:txBody>
      </p:sp>
      <p:grpSp>
        <p:nvGrpSpPr>
          <p:cNvPr id="5" name="Group 106"/>
          <p:cNvGrpSpPr>
            <a:grpSpLocks/>
          </p:cNvGrpSpPr>
          <p:nvPr/>
        </p:nvGrpSpPr>
        <p:grpSpPr bwMode="auto">
          <a:xfrm>
            <a:off x="3816350" y="2636838"/>
            <a:ext cx="1047750" cy="895350"/>
            <a:chOff x="2304" y="1728"/>
            <a:chExt cx="660" cy="564"/>
          </a:xfrm>
        </p:grpSpPr>
        <p:sp>
          <p:nvSpPr>
            <p:cNvPr id="1075293" name="Rectangle 93"/>
            <p:cNvSpPr>
              <a:spLocks noChangeArrowheads="1"/>
            </p:cNvSpPr>
            <p:nvPr/>
          </p:nvSpPr>
          <p:spPr bwMode="auto">
            <a:xfrm>
              <a:off x="2304" y="1728"/>
              <a:ext cx="654" cy="564"/>
            </a:xfrm>
            <a:prstGeom prst="rect">
              <a:avLst/>
            </a:prstGeom>
            <a:gradFill rotWithShape="1">
              <a:gsLst>
                <a:gs pos="0">
                  <a:srgbClr val="EEA76C"/>
                </a:gs>
                <a:gs pos="50000">
                  <a:srgbClr val="F6CFAB"/>
                </a:gs>
                <a:gs pos="100000">
                  <a:srgbClr val="EEA76C"/>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sz="1800" dirty="0">
                <a:ea typeface="MS PGothic" pitchFamily="34" charset="-128"/>
              </a:endParaRPr>
            </a:p>
          </p:txBody>
        </p:sp>
        <p:sp>
          <p:nvSpPr>
            <p:cNvPr id="26695" name="Text Box 94"/>
            <p:cNvSpPr txBox="1">
              <a:spLocks noChangeArrowheads="1"/>
            </p:cNvSpPr>
            <p:nvPr/>
          </p:nvSpPr>
          <p:spPr bwMode="auto">
            <a:xfrm>
              <a:off x="2310" y="1902"/>
              <a:ext cx="654" cy="233"/>
            </a:xfrm>
            <a:prstGeom prst="rect">
              <a:avLst/>
            </a:prstGeom>
            <a:noFill/>
            <a:ln w="9525">
              <a:noFill/>
              <a:miter lim="800000"/>
              <a:headEnd/>
              <a:tailEnd/>
            </a:ln>
          </p:spPr>
          <p:txBody>
            <a:bodyPr>
              <a:spAutoFit/>
            </a:bodyPr>
            <a:lstStyle/>
            <a:p>
              <a:pPr algn="ctr" eaLnBrk="0" hangingPunct="0">
                <a:spcBef>
                  <a:spcPct val="50000"/>
                </a:spcBef>
              </a:pPr>
              <a:r>
                <a:rPr lang="en-US" sz="1800" b="1" dirty="0"/>
                <a:t>30%</a:t>
              </a:r>
            </a:p>
          </p:txBody>
        </p:sp>
      </p:grpSp>
      <p:grpSp>
        <p:nvGrpSpPr>
          <p:cNvPr id="6" name="Group 114"/>
          <p:cNvGrpSpPr>
            <a:grpSpLocks/>
          </p:cNvGrpSpPr>
          <p:nvPr/>
        </p:nvGrpSpPr>
        <p:grpSpPr bwMode="auto">
          <a:xfrm>
            <a:off x="2439988" y="2570163"/>
            <a:ext cx="1209675" cy="1028700"/>
            <a:chOff x="1422" y="948"/>
            <a:chExt cx="762" cy="648"/>
          </a:xfrm>
        </p:grpSpPr>
        <p:sp>
          <p:nvSpPr>
            <p:cNvPr id="1075315" name="Rectangle 115"/>
            <p:cNvSpPr>
              <a:spLocks noChangeArrowheads="1"/>
            </p:cNvSpPr>
            <p:nvPr/>
          </p:nvSpPr>
          <p:spPr bwMode="auto">
            <a:xfrm>
              <a:off x="1428" y="948"/>
              <a:ext cx="756" cy="648"/>
            </a:xfrm>
            <a:prstGeom prst="rect">
              <a:avLst/>
            </a:prstGeom>
            <a:gradFill rotWithShape="1">
              <a:gsLst>
                <a:gs pos="0">
                  <a:srgbClr val="66829E"/>
                </a:gs>
                <a:gs pos="50000">
                  <a:srgbClr val="7A91AA"/>
                </a:gs>
                <a:gs pos="100000">
                  <a:srgbClr val="66829E"/>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dirty="0">
                <a:solidFill>
                  <a:schemeClr val="bg1"/>
                </a:solidFill>
                <a:ea typeface="MS PGothic" pitchFamily="34" charset="-128"/>
              </a:endParaRPr>
            </a:p>
          </p:txBody>
        </p:sp>
        <p:sp>
          <p:nvSpPr>
            <p:cNvPr id="1075316" name="Text Box 116"/>
            <p:cNvSpPr txBox="1">
              <a:spLocks noChangeArrowheads="1"/>
            </p:cNvSpPr>
            <p:nvPr/>
          </p:nvSpPr>
          <p:spPr bwMode="auto">
            <a:xfrm>
              <a:off x="1422" y="1038"/>
              <a:ext cx="762" cy="523"/>
            </a:xfrm>
            <a:prstGeom prst="rect">
              <a:avLst/>
            </a:prstGeom>
            <a:noFill/>
            <a:ln w="9525">
              <a:noFill/>
              <a:miter lim="800000"/>
              <a:headEnd/>
              <a:tailEnd/>
            </a:ln>
            <a:effectLst/>
          </p:spPr>
          <p:txBody>
            <a:bodyPr>
              <a:spAutoFit/>
            </a:bodyPr>
            <a:lstStyle/>
            <a:p>
              <a:pPr algn="ctr" eaLnBrk="0" hangingPunct="0">
                <a:defRPr/>
              </a:pPr>
              <a:r>
                <a:rPr lang="en-US" sz="1400" b="1" dirty="0">
                  <a:solidFill>
                    <a:schemeClr val="bg1"/>
                  </a:solidFill>
                  <a:effectLst>
                    <a:outerShdw blurRad="38100" dist="38100" dir="2700000" algn="tl">
                      <a:srgbClr val="000000"/>
                    </a:outerShdw>
                  </a:effectLst>
                  <a:ea typeface="MS PGothic" pitchFamily="34" charset="-128"/>
                </a:rPr>
                <a:t>Core </a:t>
              </a:r>
              <a:br>
                <a:rPr lang="en-US" sz="1400" b="1" dirty="0">
                  <a:solidFill>
                    <a:schemeClr val="bg1"/>
                  </a:solidFill>
                  <a:effectLst>
                    <a:outerShdw blurRad="38100" dist="38100" dir="2700000" algn="tl">
                      <a:srgbClr val="000000"/>
                    </a:outerShdw>
                  </a:effectLst>
                  <a:ea typeface="MS PGothic" pitchFamily="34" charset="-128"/>
                </a:rPr>
              </a:br>
              <a:r>
                <a:rPr lang="en-US" sz="1400" b="1" dirty="0">
                  <a:solidFill>
                    <a:schemeClr val="bg1"/>
                  </a:solidFill>
                  <a:effectLst>
                    <a:outerShdw blurRad="38100" dist="38100" dir="2700000" algn="tl">
                      <a:srgbClr val="000000"/>
                    </a:outerShdw>
                  </a:effectLst>
                  <a:ea typeface="MS PGothic" pitchFamily="34" charset="-128"/>
                </a:rPr>
                <a:t>Mid-Market</a:t>
              </a:r>
            </a:p>
            <a:p>
              <a:pPr algn="ctr" eaLnBrk="0" hangingPunct="0">
                <a:defRPr/>
              </a:pPr>
              <a:r>
                <a:rPr lang="en-US" sz="1000" dirty="0">
                  <a:solidFill>
                    <a:schemeClr val="bg1"/>
                  </a:solidFill>
                  <a:effectLst>
                    <a:outerShdw blurRad="38100" dist="38100" dir="2700000" algn="tl">
                      <a:srgbClr val="000000"/>
                    </a:outerShdw>
                  </a:effectLst>
                  <a:ea typeface="MS PGothic" pitchFamily="34" charset="-128"/>
                </a:rPr>
                <a:t>(9.5 avg. servers </a:t>
              </a:r>
            </a:p>
            <a:p>
              <a:pPr algn="ctr" eaLnBrk="0" hangingPunct="0">
                <a:defRPr/>
              </a:pPr>
              <a:r>
                <a:rPr lang="en-US" sz="1000" dirty="0">
                  <a:solidFill>
                    <a:schemeClr val="bg1"/>
                  </a:solidFill>
                  <a:effectLst>
                    <a:outerShdw blurRad="38100" dist="38100" dir="2700000" algn="tl">
                      <a:srgbClr val="000000"/>
                    </a:outerShdw>
                  </a:effectLst>
                  <a:ea typeface="MS PGothic" pitchFamily="34" charset="-128"/>
                </a:rPr>
                <a:t>per org.)</a:t>
              </a:r>
            </a:p>
          </p:txBody>
        </p:sp>
      </p:grpSp>
      <p:grpSp>
        <p:nvGrpSpPr>
          <p:cNvPr id="7" name="Group 143"/>
          <p:cNvGrpSpPr>
            <a:grpSpLocks/>
          </p:cNvGrpSpPr>
          <p:nvPr/>
        </p:nvGrpSpPr>
        <p:grpSpPr bwMode="auto">
          <a:xfrm>
            <a:off x="415926" y="2574926"/>
            <a:ext cx="1933575" cy="1019175"/>
            <a:chOff x="204" y="129"/>
            <a:chExt cx="1218" cy="642"/>
          </a:xfrm>
        </p:grpSpPr>
        <p:sp>
          <p:nvSpPr>
            <p:cNvPr id="1075344" name="Rectangle 144"/>
            <p:cNvSpPr>
              <a:spLocks noChangeArrowheads="1"/>
            </p:cNvSpPr>
            <p:nvPr/>
          </p:nvSpPr>
          <p:spPr bwMode="auto">
            <a:xfrm>
              <a:off x="210" y="129"/>
              <a:ext cx="1212" cy="642"/>
            </a:xfrm>
            <a:prstGeom prst="rect">
              <a:avLst/>
            </a:prstGeom>
            <a:gradFill rotWithShape="1">
              <a:gsLst>
                <a:gs pos="0">
                  <a:srgbClr val="8FBCCB"/>
                </a:gs>
                <a:gs pos="50000">
                  <a:srgbClr val="B2D1DB"/>
                </a:gs>
                <a:gs pos="100000">
                  <a:srgbClr val="8FBCCB"/>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dirty="0">
                <a:ea typeface="MS PGothic" pitchFamily="34" charset="-128"/>
              </a:endParaRPr>
            </a:p>
          </p:txBody>
        </p:sp>
        <p:sp>
          <p:nvSpPr>
            <p:cNvPr id="26686" name="Line 145"/>
            <p:cNvSpPr>
              <a:spLocks noChangeShapeType="1"/>
            </p:cNvSpPr>
            <p:nvPr/>
          </p:nvSpPr>
          <p:spPr bwMode="auto">
            <a:xfrm>
              <a:off x="204" y="456"/>
              <a:ext cx="1212" cy="0"/>
            </a:xfrm>
            <a:prstGeom prst="line">
              <a:avLst/>
            </a:prstGeom>
            <a:noFill/>
            <a:ln w="25400">
              <a:solidFill>
                <a:schemeClr val="tx1"/>
              </a:solidFill>
              <a:round/>
              <a:headEnd/>
              <a:tailEnd/>
            </a:ln>
          </p:spPr>
          <p:txBody>
            <a:bodyPr/>
            <a:lstStyle/>
            <a:p>
              <a:endParaRPr lang="en-US" dirty="0"/>
            </a:p>
          </p:txBody>
        </p:sp>
        <p:sp>
          <p:nvSpPr>
            <p:cNvPr id="26687" name="Line 146"/>
            <p:cNvSpPr>
              <a:spLocks noChangeShapeType="1"/>
            </p:cNvSpPr>
            <p:nvPr/>
          </p:nvSpPr>
          <p:spPr bwMode="auto">
            <a:xfrm>
              <a:off x="1074" y="138"/>
              <a:ext cx="0" cy="630"/>
            </a:xfrm>
            <a:prstGeom prst="line">
              <a:avLst/>
            </a:prstGeom>
            <a:noFill/>
            <a:ln w="25400">
              <a:solidFill>
                <a:schemeClr val="tx1"/>
              </a:solidFill>
              <a:round/>
              <a:headEnd/>
              <a:tailEnd/>
            </a:ln>
          </p:spPr>
          <p:txBody>
            <a:bodyPr/>
            <a:lstStyle/>
            <a:p>
              <a:endParaRPr lang="en-US" dirty="0"/>
            </a:p>
          </p:txBody>
        </p:sp>
        <p:sp>
          <p:nvSpPr>
            <p:cNvPr id="26688" name="Text Box 147"/>
            <p:cNvSpPr txBox="1">
              <a:spLocks noChangeArrowheads="1"/>
            </p:cNvSpPr>
            <p:nvPr/>
          </p:nvSpPr>
          <p:spPr bwMode="auto">
            <a:xfrm>
              <a:off x="1071" y="215"/>
              <a:ext cx="348" cy="174"/>
            </a:xfrm>
            <a:prstGeom prst="rect">
              <a:avLst/>
            </a:prstGeom>
            <a:noFill/>
            <a:ln w="9525">
              <a:noFill/>
              <a:miter lim="800000"/>
              <a:headEnd/>
              <a:tailEnd/>
            </a:ln>
          </p:spPr>
          <p:txBody>
            <a:bodyPr>
              <a:spAutoFit/>
            </a:bodyPr>
            <a:lstStyle/>
            <a:p>
              <a:pPr algn="ctr" eaLnBrk="0" hangingPunct="0">
                <a:spcBef>
                  <a:spcPct val="50000"/>
                </a:spcBef>
              </a:pPr>
              <a:r>
                <a:rPr lang="en-US" sz="1200" b="1" dirty="0"/>
                <a:t>290K</a:t>
              </a:r>
            </a:p>
          </p:txBody>
        </p:sp>
        <p:sp>
          <p:nvSpPr>
            <p:cNvPr id="26689" name="Text Box 148"/>
            <p:cNvSpPr txBox="1">
              <a:spLocks noChangeArrowheads="1"/>
            </p:cNvSpPr>
            <p:nvPr/>
          </p:nvSpPr>
          <p:spPr bwMode="auto">
            <a:xfrm>
              <a:off x="234" y="174"/>
              <a:ext cx="834" cy="257"/>
            </a:xfrm>
            <a:prstGeom prst="rect">
              <a:avLst/>
            </a:prstGeom>
            <a:noFill/>
            <a:ln w="9525">
              <a:noFill/>
              <a:miter lim="800000"/>
              <a:headEnd/>
              <a:tailEnd/>
            </a:ln>
          </p:spPr>
          <p:txBody>
            <a:bodyPr>
              <a:spAutoFit/>
            </a:bodyPr>
            <a:lstStyle/>
            <a:p>
              <a:pPr eaLnBrk="0" hangingPunct="0">
                <a:lnSpc>
                  <a:spcPct val="85000"/>
                </a:lnSpc>
                <a:spcBef>
                  <a:spcPct val="50000"/>
                </a:spcBef>
              </a:pPr>
              <a:r>
                <a:rPr lang="en-US" sz="1200" b="1" dirty="0"/>
                <a:t>Worldwide Organizations</a:t>
              </a:r>
            </a:p>
          </p:txBody>
        </p:sp>
        <p:sp>
          <p:nvSpPr>
            <p:cNvPr id="26690" name="Text Box 149"/>
            <p:cNvSpPr txBox="1">
              <a:spLocks noChangeArrowheads="1"/>
            </p:cNvSpPr>
            <p:nvPr/>
          </p:nvSpPr>
          <p:spPr bwMode="auto">
            <a:xfrm>
              <a:off x="1059" y="539"/>
              <a:ext cx="348" cy="174"/>
            </a:xfrm>
            <a:prstGeom prst="rect">
              <a:avLst/>
            </a:prstGeom>
            <a:noFill/>
            <a:ln w="9525">
              <a:noFill/>
              <a:miter lim="800000"/>
              <a:headEnd/>
              <a:tailEnd/>
            </a:ln>
          </p:spPr>
          <p:txBody>
            <a:bodyPr>
              <a:spAutoFit/>
            </a:bodyPr>
            <a:lstStyle/>
            <a:p>
              <a:pPr algn="ctr" eaLnBrk="0" hangingPunct="0">
                <a:spcBef>
                  <a:spcPct val="50000"/>
                </a:spcBef>
              </a:pPr>
              <a:r>
                <a:rPr lang="en-US" sz="1200" b="1" dirty="0"/>
                <a:t>47M</a:t>
              </a:r>
            </a:p>
          </p:txBody>
        </p:sp>
        <p:sp>
          <p:nvSpPr>
            <p:cNvPr id="26691" name="Text Box 150"/>
            <p:cNvSpPr txBox="1">
              <a:spLocks noChangeArrowheads="1"/>
            </p:cNvSpPr>
            <p:nvPr/>
          </p:nvSpPr>
          <p:spPr bwMode="auto">
            <a:xfrm>
              <a:off x="222" y="498"/>
              <a:ext cx="834" cy="257"/>
            </a:xfrm>
            <a:prstGeom prst="rect">
              <a:avLst/>
            </a:prstGeom>
            <a:noFill/>
            <a:ln w="9525">
              <a:noFill/>
              <a:miter lim="800000"/>
              <a:headEnd/>
              <a:tailEnd/>
            </a:ln>
          </p:spPr>
          <p:txBody>
            <a:bodyPr>
              <a:spAutoFit/>
            </a:bodyPr>
            <a:lstStyle/>
            <a:p>
              <a:pPr eaLnBrk="0" hangingPunct="0">
                <a:lnSpc>
                  <a:spcPct val="85000"/>
                </a:lnSpc>
                <a:spcBef>
                  <a:spcPct val="50000"/>
                </a:spcBef>
              </a:pPr>
              <a:r>
                <a:rPr lang="en-US" sz="1200" b="1" dirty="0"/>
                <a:t>Worldwide PC Installed Base</a:t>
              </a:r>
            </a:p>
          </p:txBody>
        </p:sp>
      </p:grpSp>
      <p:sp>
        <p:nvSpPr>
          <p:cNvPr id="1075296" name="Rectangle 96"/>
          <p:cNvSpPr>
            <a:spLocks noChangeArrowheads="1"/>
          </p:cNvSpPr>
          <p:nvPr/>
        </p:nvSpPr>
        <p:spPr bwMode="auto">
          <a:xfrm>
            <a:off x="3740150" y="3873500"/>
            <a:ext cx="4381500" cy="1028700"/>
          </a:xfrm>
          <a:prstGeom prst="rect">
            <a:avLst/>
          </a:prstGeom>
          <a:gradFill rotWithShape="1">
            <a:gsLst>
              <a:gs pos="0">
                <a:srgbClr val="3F94D1"/>
              </a:gs>
              <a:gs pos="50000">
                <a:srgbClr val="8CB5E0"/>
              </a:gs>
              <a:gs pos="100000">
                <a:srgbClr val="3F94D1"/>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lIns="91436" tIns="45718" rIns="91436" bIns="45718" anchor="ctr"/>
          <a:lstStyle/>
          <a:p>
            <a:pPr eaLnBrk="0" hangingPunct="0">
              <a:defRPr/>
            </a:pPr>
            <a:endParaRPr lang="en-US" dirty="0">
              <a:ea typeface="MS PGothic" pitchFamily="34" charset="-128"/>
            </a:endParaRPr>
          </a:p>
        </p:txBody>
      </p:sp>
      <p:grpSp>
        <p:nvGrpSpPr>
          <p:cNvPr id="8" name="Group 105"/>
          <p:cNvGrpSpPr>
            <a:grpSpLocks/>
          </p:cNvGrpSpPr>
          <p:nvPr/>
        </p:nvGrpSpPr>
        <p:grpSpPr bwMode="auto">
          <a:xfrm>
            <a:off x="3816351" y="3940175"/>
            <a:ext cx="1743075" cy="895350"/>
            <a:chOff x="2304" y="2460"/>
            <a:chExt cx="1098" cy="564"/>
          </a:xfrm>
        </p:grpSpPr>
        <p:sp>
          <p:nvSpPr>
            <p:cNvPr id="1075299" name="Rectangle 99"/>
            <p:cNvSpPr>
              <a:spLocks noChangeArrowheads="1"/>
            </p:cNvSpPr>
            <p:nvPr/>
          </p:nvSpPr>
          <p:spPr bwMode="auto">
            <a:xfrm>
              <a:off x="2304" y="2460"/>
              <a:ext cx="1098" cy="564"/>
            </a:xfrm>
            <a:prstGeom prst="rect">
              <a:avLst/>
            </a:prstGeom>
            <a:gradFill rotWithShape="1">
              <a:gsLst>
                <a:gs pos="0">
                  <a:srgbClr val="EEA76C"/>
                </a:gs>
                <a:gs pos="50000">
                  <a:srgbClr val="F6CFAB"/>
                </a:gs>
                <a:gs pos="100000">
                  <a:srgbClr val="EEA76C"/>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sz="1800" dirty="0">
                <a:ea typeface="MS PGothic" pitchFamily="34" charset="-128"/>
              </a:endParaRPr>
            </a:p>
          </p:txBody>
        </p:sp>
        <p:sp>
          <p:nvSpPr>
            <p:cNvPr id="26684" name="Text Box 100"/>
            <p:cNvSpPr txBox="1">
              <a:spLocks noChangeArrowheads="1"/>
            </p:cNvSpPr>
            <p:nvPr/>
          </p:nvSpPr>
          <p:spPr bwMode="auto">
            <a:xfrm>
              <a:off x="2310" y="2634"/>
              <a:ext cx="1092" cy="233"/>
            </a:xfrm>
            <a:prstGeom prst="rect">
              <a:avLst/>
            </a:prstGeom>
            <a:noFill/>
            <a:ln w="9525">
              <a:noFill/>
              <a:miter lim="800000"/>
              <a:headEnd/>
              <a:tailEnd/>
            </a:ln>
          </p:spPr>
          <p:txBody>
            <a:bodyPr>
              <a:spAutoFit/>
            </a:bodyPr>
            <a:lstStyle/>
            <a:p>
              <a:pPr algn="ctr" eaLnBrk="0" hangingPunct="0">
                <a:spcBef>
                  <a:spcPct val="50000"/>
                </a:spcBef>
              </a:pPr>
              <a:r>
                <a:rPr lang="en-US" sz="1800" b="1" dirty="0"/>
                <a:t>48%</a:t>
              </a:r>
            </a:p>
          </p:txBody>
        </p:sp>
      </p:grpSp>
      <p:grpSp>
        <p:nvGrpSpPr>
          <p:cNvPr id="9" name="Group 117"/>
          <p:cNvGrpSpPr>
            <a:grpSpLocks/>
          </p:cNvGrpSpPr>
          <p:nvPr/>
        </p:nvGrpSpPr>
        <p:grpSpPr bwMode="auto">
          <a:xfrm>
            <a:off x="2439988" y="3873500"/>
            <a:ext cx="1209675" cy="1028700"/>
            <a:chOff x="1422" y="948"/>
            <a:chExt cx="762" cy="648"/>
          </a:xfrm>
        </p:grpSpPr>
        <p:sp>
          <p:nvSpPr>
            <p:cNvPr id="1075318" name="Rectangle 118"/>
            <p:cNvSpPr>
              <a:spLocks noChangeArrowheads="1"/>
            </p:cNvSpPr>
            <p:nvPr/>
          </p:nvSpPr>
          <p:spPr bwMode="auto">
            <a:xfrm>
              <a:off x="1428" y="948"/>
              <a:ext cx="756" cy="648"/>
            </a:xfrm>
            <a:prstGeom prst="rect">
              <a:avLst/>
            </a:prstGeom>
            <a:gradFill rotWithShape="1">
              <a:gsLst>
                <a:gs pos="0">
                  <a:srgbClr val="66829E"/>
                </a:gs>
                <a:gs pos="50000">
                  <a:srgbClr val="7A91AA"/>
                </a:gs>
                <a:gs pos="100000">
                  <a:srgbClr val="66829E"/>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dirty="0">
                <a:solidFill>
                  <a:schemeClr val="bg1"/>
                </a:solidFill>
                <a:ea typeface="MS PGothic" pitchFamily="34" charset="-128"/>
              </a:endParaRPr>
            </a:p>
          </p:txBody>
        </p:sp>
        <p:sp>
          <p:nvSpPr>
            <p:cNvPr id="1075319" name="Text Box 119"/>
            <p:cNvSpPr txBox="1">
              <a:spLocks noChangeArrowheads="1"/>
            </p:cNvSpPr>
            <p:nvPr/>
          </p:nvSpPr>
          <p:spPr bwMode="auto">
            <a:xfrm>
              <a:off x="1422" y="1038"/>
              <a:ext cx="762" cy="523"/>
            </a:xfrm>
            <a:prstGeom prst="rect">
              <a:avLst/>
            </a:prstGeom>
            <a:noFill/>
            <a:ln w="9525">
              <a:noFill/>
              <a:miter lim="800000"/>
              <a:headEnd/>
              <a:tailEnd/>
            </a:ln>
            <a:effectLst/>
          </p:spPr>
          <p:txBody>
            <a:bodyPr>
              <a:spAutoFit/>
            </a:bodyPr>
            <a:lstStyle/>
            <a:p>
              <a:pPr algn="ctr" eaLnBrk="0" hangingPunct="0">
                <a:defRPr/>
              </a:pPr>
              <a:r>
                <a:rPr lang="en-US" sz="1400" b="1" dirty="0">
                  <a:solidFill>
                    <a:schemeClr val="bg1"/>
                  </a:solidFill>
                  <a:effectLst>
                    <a:outerShdw blurRad="38100" dist="38100" dir="2700000" algn="tl">
                      <a:srgbClr val="000000"/>
                    </a:outerShdw>
                  </a:effectLst>
                  <a:ea typeface="MS PGothic" pitchFamily="34" charset="-128"/>
                </a:rPr>
                <a:t>Lower </a:t>
              </a:r>
              <a:br>
                <a:rPr lang="en-US" sz="1400" b="1" dirty="0">
                  <a:solidFill>
                    <a:schemeClr val="bg1"/>
                  </a:solidFill>
                  <a:effectLst>
                    <a:outerShdw blurRad="38100" dist="38100" dir="2700000" algn="tl">
                      <a:srgbClr val="000000"/>
                    </a:outerShdw>
                  </a:effectLst>
                  <a:ea typeface="MS PGothic" pitchFamily="34" charset="-128"/>
                </a:rPr>
              </a:br>
              <a:r>
                <a:rPr lang="en-US" sz="1400" b="1" dirty="0">
                  <a:solidFill>
                    <a:schemeClr val="bg1"/>
                  </a:solidFill>
                  <a:effectLst>
                    <a:outerShdw blurRad="38100" dist="38100" dir="2700000" algn="tl">
                      <a:srgbClr val="000000"/>
                    </a:outerShdw>
                  </a:effectLst>
                  <a:ea typeface="MS PGothic" pitchFamily="34" charset="-128"/>
                </a:rPr>
                <a:t>Mid-Market</a:t>
              </a:r>
            </a:p>
            <a:p>
              <a:pPr algn="ctr" eaLnBrk="0" hangingPunct="0">
                <a:defRPr/>
              </a:pPr>
              <a:r>
                <a:rPr lang="en-US" sz="1000" dirty="0">
                  <a:solidFill>
                    <a:schemeClr val="bg1"/>
                  </a:solidFill>
                  <a:effectLst>
                    <a:outerShdw blurRad="38100" dist="38100" dir="2700000" algn="tl">
                      <a:srgbClr val="000000"/>
                    </a:outerShdw>
                  </a:effectLst>
                  <a:ea typeface="MS PGothic" pitchFamily="34" charset="-128"/>
                </a:rPr>
                <a:t>(1.5 avg. servers </a:t>
              </a:r>
            </a:p>
            <a:p>
              <a:pPr algn="ctr" eaLnBrk="0" hangingPunct="0">
                <a:defRPr/>
              </a:pPr>
              <a:r>
                <a:rPr lang="en-US" sz="1000" dirty="0">
                  <a:solidFill>
                    <a:schemeClr val="bg1"/>
                  </a:solidFill>
                  <a:effectLst>
                    <a:outerShdw blurRad="38100" dist="38100" dir="2700000" algn="tl">
                      <a:srgbClr val="000000"/>
                    </a:outerShdw>
                  </a:effectLst>
                  <a:ea typeface="MS PGothic" pitchFamily="34" charset="-128"/>
                </a:rPr>
                <a:t>per org.)</a:t>
              </a:r>
            </a:p>
          </p:txBody>
        </p:sp>
      </p:grpSp>
      <p:grpSp>
        <p:nvGrpSpPr>
          <p:cNvPr id="10" name="Group 159"/>
          <p:cNvGrpSpPr>
            <a:grpSpLocks/>
          </p:cNvGrpSpPr>
          <p:nvPr/>
        </p:nvGrpSpPr>
        <p:grpSpPr bwMode="auto">
          <a:xfrm>
            <a:off x="415925" y="3878263"/>
            <a:ext cx="1966913" cy="1019175"/>
            <a:chOff x="162" y="2421"/>
            <a:chExt cx="1239" cy="642"/>
          </a:xfrm>
        </p:grpSpPr>
        <p:sp>
          <p:nvSpPr>
            <p:cNvPr id="1075352" name="Rectangle 152"/>
            <p:cNvSpPr>
              <a:spLocks noChangeArrowheads="1"/>
            </p:cNvSpPr>
            <p:nvPr/>
          </p:nvSpPr>
          <p:spPr bwMode="auto">
            <a:xfrm>
              <a:off x="168" y="2421"/>
              <a:ext cx="1212" cy="642"/>
            </a:xfrm>
            <a:prstGeom prst="rect">
              <a:avLst/>
            </a:prstGeom>
            <a:gradFill rotWithShape="1">
              <a:gsLst>
                <a:gs pos="0">
                  <a:srgbClr val="8FBCCB"/>
                </a:gs>
                <a:gs pos="50000">
                  <a:srgbClr val="B2D1DB"/>
                </a:gs>
                <a:gs pos="100000">
                  <a:srgbClr val="8FBCCB"/>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dirty="0">
                <a:ea typeface="MS PGothic" pitchFamily="34" charset="-128"/>
              </a:endParaRPr>
            </a:p>
          </p:txBody>
        </p:sp>
        <p:sp>
          <p:nvSpPr>
            <p:cNvPr id="26675" name="Line 153"/>
            <p:cNvSpPr>
              <a:spLocks noChangeShapeType="1"/>
            </p:cNvSpPr>
            <p:nvPr/>
          </p:nvSpPr>
          <p:spPr bwMode="auto">
            <a:xfrm>
              <a:off x="162" y="2748"/>
              <a:ext cx="1212" cy="0"/>
            </a:xfrm>
            <a:prstGeom prst="line">
              <a:avLst/>
            </a:prstGeom>
            <a:noFill/>
            <a:ln w="25400">
              <a:solidFill>
                <a:schemeClr val="tx1"/>
              </a:solidFill>
              <a:round/>
              <a:headEnd/>
              <a:tailEnd/>
            </a:ln>
          </p:spPr>
          <p:txBody>
            <a:bodyPr/>
            <a:lstStyle/>
            <a:p>
              <a:endParaRPr lang="en-US" dirty="0"/>
            </a:p>
          </p:txBody>
        </p:sp>
        <p:sp>
          <p:nvSpPr>
            <p:cNvPr id="26676" name="Line 154"/>
            <p:cNvSpPr>
              <a:spLocks noChangeShapeType="1"/>
            </p:cNvSpPr>
            <p:nvPr/>
          </p:nvSpPr>
          <p:spPr bwMode="auto">
            <a:xfrm>
              <a:off x="1032" y="2430"/>
              <a:ext cx="0" cy="630"/>
            </a:xfrm>
            <a:prstGeom prst="line">
              <a:avLst/>
            </a:prstGeom>
            <a:noFill/>
            <a:ln w="25400">
              <a:solidFill>
                <a:schemeClr val="tx1"/>
              </a:solidFill>
              <a:round/>
              <a:headEnd/>
              <a:tailEnd/>
            </a:ln>
          </p:spPr>
          <p:txBody>
            <a:bodyPr/>
            <a:lstStyle/>
            <a:p>
              <a:endParaRPr lang="en-US" dirty="0"/>
            </a:p>
          </p:txBody>
        </p:sp>
        <p:sp>
          <p:nvSpPr>
            <p:cNvPr id="26677" name="Text Box 155"/>
            <p:cNvSpPr txBox="1">
              <a:spLocks noChangeArrowheads="1"/>
            </p:cNvSpPr>
            <p:nvPr/>
          </p:nvSpPr>
          <p:spPr bwMode="auto">
            <a:xfrm>
              <a:off x="1029" y="2507"/>
              <a:ext cx="348" cy="174"/>
            </a:xfrm>
            <a:prstGeom prst="rect">
              <a:avLst/>
            </a:prstGeom>
            <a:noFill/>
            <a:ln w="9525">
              <a:noFill/>
              <a:miter lim="800000"/>
              <a:headEnd/>
              <a:tailEnd/>
            </a:ln>
          </p:spPr>
          <p:txBody>
            <a:bodyPr>
              <a:spAutoFit/>
            </a:bodyPr>
            <a:lstStyle/>
            <a:p>
              <a:pPr algn="ctr" eaLnBrk="0" hangingPunct="0">
                <a:spcBef>
                  <a:spcPct val="50000"/>
                </a:spcBef>
              </a:pPr>
              <a:r>
                <a:rPr lang="en-US" sz="1200" b="1" dirty="0"/>
                <a:t>666K</a:t>
              </a:r>
            </a:p>
          </p:txBody>
        </p:sp>
        <p:sp>
          <p:nvSpPr>
            <p:cNvPr id="26678" name="Text Box 156"/>
            <p:cNvSpPr txBox="1">
              <a:spLocks noChangeArrowheads="1"/>
            </p:cNvSpPr>
            <p:nvPr/>
          </p:nvSpPr>
          <p:spPr bwMode="auto">
            <a:xfrm>
              <a:off x="192" y="2466"/>
              <a:ext cx="834" cy="257"/>
            </a:xfrm>
            <a:prstGeom prst="rect">
              <a:avLst/>
            </a:prstGeom>
            <a:noFill/>
            <a:ln w="9525">
              <a:noFill/>
              <a:miter lim="800000"/>
              <a:headEnd/>
              <a:tailEnd/>
            </a:ln>
          </p:spPr>
          <p:txBody>
            <a:bodyPr>
              <a:spAutoFit/>
            </a:bodyPr>
            <a:lstStyle/>
            <a:p>
              <a:pPr eaLnBrk="0" hangingPunct="0">
                <a:lnSpc>
                  <a:spcPct val="85000"/>
                </a:lnSpc>
                <a:spcBef>
                  <a:spcPct val="50000"/>
                </a:spcBef>
              </a:pPr>
              <a:r>
                <a:rPr lang="en-US" sz="1200" b="1" dirty="0"/>
                <a:t>Worldwide Organizations</a:t>
              </a:r>
            </a:p>
          </p:txBody>
        </p:sp>
        <p:sp>
          <p:nvSpPr>
            <p:cNvPr id="26679" name="Text Box 157"/>
            <p:cNvSpPr txBox="1">
              <a:spLocks noChangeArrowheads="1"/>
            </p:cNvSpPr>
            <p:nvPr/>
          </p:nvSpPr>
          <p:spPr bwMode="auto">
            <a:xfrm>
              <a:off x="1017" y="2831"/>
              <a:ext cx="384" cy="174"/>
            </a:xfrm>
            <a:prstGeom prst="rect">
              <a:avLst/>
            </a:prstGeom>
            <a:noFill/>
            <a:ln w="9525">
              <a:noFill/>
              <a:miter lim="800000"/>
              <a:headEnd/>
              <a:tailEnd/>
            </a:ln>
          </p:spPr>
          <p:txBody>
            <a:bodyPr>
              <a:spAutoFit/>
            </a:bodyPr>
            <a:lstStyle/>
            <a:p>
              <a:pPr algn="ctr" eaLnBrk="0" hangingPunct="0">
                <a:spcBef>
                  <a:spcPct val="50000"/>
                </a:spcBef>
              </a:pPr>
              <a:r>
                <a:rPr lang="en-US" sz="1200" b="1" dirty="0"/>
                <a:t>22.2M</a:t>
              </a:r>
            </a:p>
          </p:txBody>
        </p:sp>
        <p:sp>
          <p:nvSpPr>
            <p:cNvPr id="26680" name="Text Box 158"/>
            <p:cNvSpPr txBox="1">
              <a:spLocks noChangeArrowheads="1"/>
            </p:cNvSpPr>
            <p:nvPr/>
          </p:nvSpPr>
          <p:spPr bwMode="auto">
            <a:xfrm>
              <a:off x="180" y="2790"/>
              <a:ext cx="834" cy="257"/>
            </a:xfrm>
            <a:prstGeom prst="rect">
              <a:avLst/>
            </a:prstGeom>
            <a:noFill/>
            <a:ln w="9525">
              <a:noFill/>
              <a:miter lim="800000"/>
              <a:headEnd/>
              <a:tailEnd/>
            </a:ln>
          </p:spPr>
          <p:txBody>
            <a:bodyPr>
              <a:spAutoFit/>
            </a:bodyPr>
            <a:lstStyle/>
            <a:p>
              <a:pPr eaLnBrk="0" hangingPunct="0">
                <a:lnSpc>
                  <a:spcPct val="85000"/>
                </a:lnSpc>
                <a:spcBef>
                  <a:spcPct val="50000"/>
                </a:spcBef>
              </a:pPr>
              <a:r>
                <a:rPr lang="en-US" sz="1200" b="1" dirty="0"/>
                <a:t>Worldwide PC Installed Base</a:t>
              </a:r>
            </a:p>
          </p:txBody>
        </p:sp>
      </p:grpSp>
      <p:sp>
        <p:nvSpPr>
          <p:cNvPr id="1075297" name="Rectangle 97"/>
          <p:cNvSpPr>
            <a:spLocks noChangeArrowheads="1"/>
          </p:cNvSpPr>
          <p:nvPr/>
        </p:nvSpPr>
        <p:spPr bwMode="auto">
          <a:xfrm>
            <a:off x="3740150" y="5191125"/>
            <a:ext cx="3257550" cy="1028700"/>
          </a:xfrm>
          <a:prstGeom prst="rect">
            <a:avLst/>
          </a:prstGeom>
          <a:gradFill rotWithShape="1">
            <a:gsLst>
              <a:gs pos="0">
                <a:srgbClr val="3F94D1"/>
              </a:gs>
              <a:gs pos="50000">
                <a:srgbClr val="8CB5E0"/>
              </a:gs>
              <a:gs pos="100000">
                <a:srgbClr val="3F94D1"/>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lIns="91436" tIns="45718" rIns="91436" bIns="45718" anchor="ctr"/>
          <a:lstStyle/>
          <a:p>
            <a:pPr eaLnBrk="0" hangingPunct="0">
              <a:defRPr/>
            </a:pPr>
            <a:endParaRPr lang="en-US" sz="1800" dirty="0">
              <a:ea typeface="MS PGothic" pitchFamily="34" charset="-128"/>
            </a:endParaRPr>
          </a:p>
        </p:txBody>
      </p:sp>
      <p:grpSp>
        <p:nvGrpSpPr>
          <p:cNvPr id="11" name="Group 104"/>
          <p:cNvGrpSpPr>
            <a:grpSpLocks/>
          </p:cNvGrpSpPr>
          <p:nvPr/>
        </p:nvGrpSpPr>
        <p:grpSpPr bwMode="auto">
          <a:xfrm>
            <a:off x="3816350" y="5257800"/>
            <a:ext cx="1619250" cy="895350"/>
            <a:chOff x="2304" y="3222"/>
            <a:chExt cx="1020" cy="564"/>
          </a:xfrm>
        </p:grpSpPr>
        <p:sp>
          <p:nvSpPr>
            <p:cNvPr id="1075302" name="Rectangle 102"/>
            <p:cNvSpPr>
              <a:spLocks noChangeArrowheads="1"/>
            </p:cNvSpPr>
            <p:nvPr/>
          </p:nvSpPr>
          <p:spPr bwMode="auto">
            <a:xfrm>
              <a:off x="2304" y="3222"/>
              <a:ext cx="1020" cy="564"/>
            </a:xfrm>
            <a:prstGeom prst="rect">
              <a:avLst/>
            </a:prstGeom>
            <a:gradFill rotWithShape="1">
              <a:gsLst>
                <a:gs pos="0">
                  <a:srgbClr val="EEA76C"/>
                </a:gs>
                <a:gs pos="50000">
                  <a:srgbClr val="F6CFAB"/>
                </a:gs>
                <a:gs pos="100000">
                  <a:srgbClr val="EEA76C"/>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sz="1400" dirty="0">
                <a:ea typeface="MS PGothic" pitchFamily="34" charset="-128"/>
              </a:endParaRPr>
            </a:p>
          </p:txBody>
        </p:sp>
        <p:sp>
          <p:nvSpPr>
            <p:cNvPr id="26673" name="Text Box 103"/>
            <p:cNvSpPr txBox="1">
              <a:spLocks noChangeArrowheads="1"/>
            </p:cNvSpPr>
            <p:nvPr/>
          </p:nvSpPr>
          <p:spPr bwMode="auto">
            <a:xfrm>
              <a:off x="2310" y="3396"/>
              <a:ext cx="1008" cy="233"/>
            </a:xfrm>
            <a:prstGeom prst="rect">
              <a:avLst/>
            </a:prstGeom>
            <a:noFill/>
            <a:ln w="9525">
              <a:noFill/>
              <a:miter lim="800000"/>
              <a:headEnd/>
              <a:tailEnd/>
            </a:ln>
          </p:spPr>
          <p:txBody>
            <a:bodyPr>
              <a:spAutoFit/>
            </a:bodyPr>
            <a:lstStyle/>
            <a:p>
              <a:pPr algn="ctr" eaLnBrk="0" hangingPunct="0">
                <a:spcBef>
                  <a:spcPct val="50000"/>
                </a:spcBef>
              </a:pPr>
              <a:r>
                <a:rPr lang="en-US" sz="1800" b="1" dirty="0"/>
                <a:t>42%</a:t>
              </a:r>
            </a:p>
          </p:txBody>
        </p:sp>
      </p:grpSp>
      <p:grpSp>
        <p:nvGrpSpPr>
          <p:cNvPr id="12" name="Group 123"/>
          <p:cNvGrpSpPr>
            <a:grpSpLocks/>
          </p:cNvGrpSpPr>
          <p:nvPr/>
        </p:nvGrpSpPr>
        <p:grpSpPr bwMode="auto">
          <a:xfrm>
            <a:off x="2439988" y="5181600"/>
            <a:ext cx="1209675" cy="1028700"/>
            <a:chOff x="1437" y="3174"/>
            <a:chExt cx="762" cy="648"/>
          </a:xfrm>
        </p:grpSpPr>
        <p:sp>
          <p:nvSpPr>
            <p:cNvPr id="1075321" name="Rectangle 121"/>
            <p:cNvSpPr>
              <a:spLocks noChangeArrowheads="1"/>
            </p:cNvSpPr>
            <p:nvPr/>
          </p:nvSpPr>
          <p:spPr bwMode="auto">
            <a:xfrm>
              <a:off x="1443" y="3174"/>
              <a:ext cx="756" cy="648"/>
            </a:xfrm>
            <a:prstGeom prst="rect">
              <a:avLst/>
            </a:prstGeom>
            <a:gradFill rotWithShape="1">
              <a:gsLst>
                <a:gs pos="0">
                  <a:srgbClr val="66829E"/>
                </a:gs>
                <a:gs pos="50000">
                  <a:srgbClr val="7A91AA"/>
                </a:gs>
                <a:gs pos="100000">
                  <a:srgbClr val="66829E"/>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dirty="0">
                <a:solidFill>
                  <a:schemeClr val="bg1"/>
                </a:solidFill>
                <a:ea typeface="MS PGothic" pitchFamily="34" charset="-128"/>
              </a:endParaRPr>
            </a:p>
          </p:txBody>
        </p:sp>
        <p:sp>
          <p:nvSpPr>
            <p:cNvPr id="1075322" name="Text Box 122"/>
            <p:cNvSpPr txBox="1">
              <a:spLocks noChangeArrowheads="1"/>
            </p:cNvSpPr>
            <p:nvPr/>
          </p:nvSpPr>
          <p:spPr bwMode="auto">
            <a:xfrm>
              <a:off x="1437" y="3360"/>
              <a:ext cx="762" cy="330"/>
            </a:xfrm>
            <a:prstGeom prst="rect">
              <a:avLst/>
            </a:prstGeom>
            <a:noFill/>
            <a:ln w="9525">
              <a:noFill/>
              <a:miter lim="800000"/>
              <a:headEnd/>
              <a:tailEnd/>
            </a:ln>
            <a:effectLst/>
          </p:spPr>
          <p:txBody>
            <a:bodyPr>
              <a:spAutoFit/>
            </a:bodyPr>
            <a:lstStyle/>
            <a:p>
              <a:pPr algn="ctr" eaLnBrk="0" hangingPunct="0">
                <a:defRPr/>
              </a:pPr>
              <a:r>
                <a:rPr lang="en-US" sz="1400" b="1" dirty="0">
                  <a:solidFill>
                    <a:schemeClr val="bg1"/>
                  </a:solidFill>
                  <a:effectLst>
                    <a:outerShdw blurRad="38100" dist="38100" dir="2700000" algn="tl">
                      <a:srgbClr val="000000"/>
                    </a:outerShdw>
                  </a:effectLst>
                  <a:ea typeface="MS PGothic" pitchFamily="34" charset="-128"/>
                </a:rPr>
                <a:t>Small</a:t>
              </a:r>
            </a:p>
            <a:p>
              <a:pPr algn="ctr" eaLnBrk="0" hangingPunct="0">
                <a:defRPr/>
              </a:pPr>
              <a:r>
                <a:rPr lang="en-US" sz="1400" b="1" dirty="0">
                  <a:solidFill>
                    <a:schemeClr val="bg1"/>
                  </a:solidFill>
                  <a:effectLst>
                    <a:outerShdw blurRad="38100" dist="38100" dir="2700000" algn="tl">
                      <a:srgbClr val="000000"/>
                    </a:outerShdw>
                  </a:effectLst>
                  <a:ea typeface="MS PGothic" pitchFamily="34" charset="-128"/>
                </a:rPr>
                <a:t>Business</a:t>
              </a:r>
            </a:p>
          </p:txBody>
        </p:sp>
      </p:grpSp>
      <p:grpSp>
        <p:nvGrpSpPr>
          <p:cNvPr id="13" name="Group 162"/>
          <p:cNvGrpSpPr>
            <a:grpSpLocks/>
          </p:cNvGrpSpPr>
          <p:nvPr/>
        </p:nvGrpSpPr>
        <p:grpSpPr bwMode="auto">
          <a:xfrm>
            <a:off x="415925" y="5176838"/>
            <a:ext cx="1966913" cy="1019175"/>
            <a:chOff x="162" y="2421"/>
            <a:chExt cx="1239" cy="642"/>
          </a:xfrm>
        </p:grpSpPr>
        <p:sp>
          <p:nvSpPr>
            <p:cNvPr id="1075363" name="Rectangle 163"/>
            <p:cNvSpPr>
              <a:spLocks noChangeArrowheads="1"/>
            </p:cNvSpPr>
            <p:nvPr/>
          </p:nvSpPr>
          <p:spPr bwMode="auto">
            <a:xfrm>
              <a:off x="168" y="2421"/>
              <a:ext cx="1212" cy="642"/>
            </a:xfrm>
            <a:prstGeom prst="rect">
              <a:avLst/>
            </a:prstGeom>
            <a:gradFill rotWithShape="1">
              <a:gsLst>
                <a:gs pos="0">
                  <a:srgbClr val="8FBCCB"/>
                </a:gs>
                <a:gs pos="50000">
                  <a:srgbClr val="B2D1DB"/>
                </a:gs>
                <a:gs pos="100000">
                  <a:srgbClr val="8FBCCB"/>
                </a:gs>
              </a:gsLst>
              <a:lin ang="2700000" scaled="1"/>
            </a:gradFill>
            <a:ln w="25400">
              <a:solidFill>
                <a:schemeClr val="tx1"/>
              </a:solidFill>
              <a:miter lim="800000"/>
              <a:headEnd/>
              <a:tailEnd/>
            </a:ln>
            <a:effectLst>
              <a:outerShdw dist="53882" dir="2700000" algn="ctr" rotWithShape="0">
                <a:schemeClr val="bg2">
                  <a:alpha val="50000"/>
                </a:schemeClr>
              </a:outerShdw>
            </a:effectLst>
          </p:spPr>
          <p:txBody>
            <a:bodyPr wrap="none" anchor="ctr"/>
            <a:lstStyle/>
            <a:p>
              <a:pPr eaLnBrk="0" hangingPunct="0">
                <a:defRPr/>
              </a:pPr>
              <a:endParaRPr lang="en-US" dirty="0">
                <a:ea typeface="MS PGothic" pitchFamily="34" charset="-128"/>
              </a:endParaRPr>
            </a:p>
          </p:txBody>
        </p:sp>
        <p:sp>
          <p:nvSpPr>
            <p:cNvPr id="26664" name="Line 164"/>
            <p:cNvSpPr>
              <a:spLocks noChangeShapeType="1"/>
            </p:cNvSpPr>
            <p:nvPr/>
          </p:nvSpPr>
          <p:spPr bwMode="auto">
            <a:xfrm>
              <a:off x="162" y="2748"/>
              <a:ext cx="1212" cy="0"/>
            </a:xfrm>
            <a:prstGeom prst="line">
              <a:avLst/>
            </a:prstGeom>
            <a:noFill/>
            <a:ln w="25400">
              <a:solidFill>
                <a:schemeClr val="tx1"/>
              </a:solidFill>
              <a:round/>
              <a:headEnd/>
              <a:tailEnd/>
            </a:ln>
          </p:spPr>
          <p:txBody>
            <a:bodyPr/>
            <a:lstStyle/>
            <a:p>
              <a:endParaRPr lang="en-US" dirty="0"/>
            </a:p>
          </p:txBody>
        </p:sp>
        <p:sp>
          <p:nvSpPr>
            <p:cNvPr id="26665" name="Line 165"/>
            <p:cNvSpPr>
              <a:spLocks noChangeShapeType="1"/>
            </p:cNvSpPr>
            <p:nvPr/>
          </p:nvSpPr>
          <p:spPr bwMode="auto">
            <a:xfrm>
              <a:off x="1032" y="2430"/>
              <a:ext cx="0" cy="630"/>
            </a:xfrm>
            <a:prstGeom prst="line">
              <a:avLst/>
            </a:prstGeom>
            <a:noFill/>
            <a:ln w="25400">
              <a:solidFill>
                <a:schemeClr val="tx1"/>
              </a:solidFill>
              <a:round/>
              <a:headEnd/>
              <a:tailEnd/>
            </a:ln>
          </p:spPr>
          <p:txBody>
            <a:bodyPr/>
            <a:lstStyle/>
            <a:p>
              <a:endParaRPr lang="en-US" dirty="0"/>
            </a:p>
          </p:txBody>
        </p:sp>
        <p:sp>
          <p:nvSpPr>
            <p:cNvPr id="26666" name="Text Box 166"/>
            <p:cNvSpPr txBox="1">
              <a:spLocks noChangeArrowheads="1"/>
            </p:cNvSpPr>
            <p:nvPr/>
          </p:nvSpPr>
          <p:spPr bwMode="auto">
            <a:xfrm>
              <a:off x="1029" y="2507"/>
              <a:ext cx="348" cy="174"/>
            </a:xfrm>
            <a:prstGeom prst="rect">
              <a:avLst/>
            </a:prstGeom>
            <a:noFill/>
            <a:ln w="9525">
              <a:noFill/>
              <a:miter lim="800000"/>
              <a:headEnd/>
              <a:tailEnd/>
            </a:ln>
          </p:spPr>
          <p:txBody>
            <a:bodyPr>
              <a:spAutoFit/>
            </a:bodyPr>
            <a:lstStyle/>
            <a:p>
              <a:pPr algn="ctr" eaLnBrk="0" hangingPunct="0">
                <a:spcBef>
                  <a:spcPct val="50000"/>
                </a:spcBef>
              </a:pPr>
              <a:r>
                <a:rPr lang="en-US" sz="1200" b="1" dirty="0"/>
                <a:t>40M</a:t>
              </a:r>
            </a:p>
          </p:txBody>
        </p:sp>
        <p:sp>
          <p:nvSpPr>
            <p:cNvPr id="26667" name="Text Box 167"/>
            <p:cNvSpPr txBox="1">
              <a:spLocks noChangeArrowheads="1"/>
            </p:cNvSpPr>
            <p:nvPr/>
          </p:nvSpPr>
          <p:spPr bwMode="auto">
            <a:xfrm>
              <a:off x="192" y="2466"/>
              <a:ext cx="834" cy="257"/>
            </a:xfrm>
            <a:prstGeom prst="rect">
              <a:avLst/>
            </a:prstGeom>
            <a:noFill/>
            <a:ln w="9525">
              <a:noFill/>
              <a:miter lim="800000"/>
              <a:headEnd/>
              <a:tailEnd/>
            </a:ln>
          </p:spPr>
          <p:txBody>
            <a:bodyPr>
              <a:spAutoFit/>
            </a:bodyPr>
            <a:lstStyle/>
            <a:p>
              <a:pPr eaLnBrk="0" hangingPunct="0">
                <a:lnSpc>
                  <a:spcPct val="85000"/>
                </a:lnSpc>
                <a:spcBef>
                  <a:spcPct val="50000"/>
                </a:spcBef>
              </a:pPr>
              <a:r>
                <a:rPr lang="en-US" sz="1200" b="1" dirty="0"/>
                <a:t>Worldwide Organizations</a:t>
              </a:r>
            </a:p>
          </p:txBody>
        </p:sp>
        <p:sp>
          <p:nvSpPr>
            <p:cNvPr id="26668" name="Text Box 168"/>
            <p:cNvSpPr txBox="1">
              <a:spLocks noChangeArrowheads="1"/>
            </p:cNvSpPr>
            <p:nvPr/>
          </p:nvSpPr>
          <p:spPr bwMode="auto">
            <a:xfrm>
              <a:off x="1017" y="2831"/>
              <a:ext cx="384" cy="174"/>
            </a:xfrm>
            <a:prstGeom prst="rect">
              <a:avLst/>
            </a:prstGeom>
            <a:noFill/>
            <a:ln w="9525">
              <a:noFill/>
              <a:miter lim="800000"/>
              <a:headEnd/>
              <a:tailEnd/>
            </a:ln>
          </p:spPr>
          <p:txBody>
            <a:bodyPr>
              <a:spAutoFit/>
            </a:bodyPr>
            <a:lstStyle/>
            <a:p>
              <a:pPr algn="ctr" eaLnBrk="0" hangingPunct="0">
                <a:spcBef>
                  <a:spcPct val="50000"/>
                </a:spcBef>
              </a:pPr>
              <a:r>
                <a:rPr lang="en-US" sz="1200" b="1" dirty="0"/>
                <a:t>142M</a:t>
              </a:r>
            </a:p>
          </p:txBody>
        </p:sp>
        <p:sp>
          <p:nvSpPr>
            <p:cNvPr id="26669" name="Text Box 169"/>
            <p:cNvSpPr txBox="1">
              <a:spLocks noChangeArrowheads="1"/>
            </p:cNvSpPr>
            <p:nvPr/>
          </p:nvSpPr>
          <p:spPr bwMode="auto">
            <a:xfrm>
              <a:off x="180" y="2790"/>
              <a:ext cx="834" cy="257"/>
            </a:xfrm>
            <a:prstGeom prst="rect">
              <a:avLst/>
            </a:prstGeom>
            <a:noFill/>
            <a:ln w="9525">
              <a:noFill/>
              <a:miter lim="800000"/>
              <a:headEnd/>
              <a:tailEnd/>
            </a:ln>
          </p:spPr>
          <p:txBody>
            <a:bodyPr>
              <a:spAutoFit/>
            </a:bodyPr>
            <a:lstStyle/>
            <a:p>
              <a:pPr eaLnBrk="0" hangingPunct="0">
                <a:lnSpc>
                  <a:spcPct val="85000"/>
                </a:lnSpc>
                <a:spcBef>
                  <a:spcPct val="50000"/>
                </a:spcBef>
              </a:pPr>
              <a:r>
                <a:rPr lang="en-US" sz="1200" b="1" dirty="0"/>
                <a:t>Worldwide PC Installed Base</a:t>
              </a:r>
            </a:p>
          </p:txBody>
        </p:sp>
      </p:grpSp>
      <p:sp>
        <p:nvSpPr>
          <p:cNvPr id="83" name="Rounded Rectangle 82"/>
          <p:cNvSpPr/>
          <p:nvPr/>
        </p:nvSpPr>
        <p:spPr bwMode="auto">
          <a:xfrm>
            <a:off x="182880" y="3657600"/>
            <a:ext cx="8788400" cy="2865120"/>
          </a:xfrm>
          <a:prstGeom prst="roundRect">
            <a:avLst/>
          </a:prstGeom>
          <a:noFill/>
          <a:ln w="508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dissolve">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5"/>
          <p:cNvSpPr>
            <a:spLocks noChangeArrowheads="1"/>
          </p:cNvSpPr>
          <p:nvPr/>
        </p:nvSpPr>
        <p:spPr bwMode="auto">
          <a:xfrm>
            <a:off x="7145168" y="5679572"/>
            <a:ext cx="1423779" cy="307773"/>
          </a:xfrm>
          <a:prstGeom prst="rect">
            <a:avLst/>
          </a:prstGeom>
          <a:noFill/>
          <a:ln w="9525">
            <a:noFill/>
            <a:miter lim="800000"/>
            <a:headEnd/>
            <a:tailEnd/>
          </a:ln>
        </p:spPr>
        <p:txBody>
          <a:bodyPr wrap="none" lIns="91436" tIns="45718" rIns="91436" bIns="45718">
            <a:spAutoFit/>
          </a:bodyPr>
          <a:lstStyle/>
          <a:p>
            <a:pPr algn="ctr"/>
            <a:r>
              <a:rPr lang="en-US" sz="1400" dirty="0">
                <a:solidFill>
                  <a:srgbClr val="FFFFCC"/>
                </a:solidFill>
                <a:latin typeface="Trebuchet MS" pitchFamily="34" charset="0"/>
              </a:rPr>
              <a:t>$40-</a:t>
            </a:r>
            <a:r>
              <a:rPr lang="en-US" sz="1400" dirty="0" smtClean="0">
                <a:solidFill>
                  <a:srgbClr val="FFFFCC"/>
                </a:solidFill>
                <a:latin typeface="Trebuchet MS" pitchFamily="34" charset="0"/>
              </a:rPr>
              <a:t>$75/month</a:t>
            </a:r>
            <a:endParaRPr lang="en-US" sz="1400" dirty="0">
              <a:solidFill>
                <a:srgbClr val="FFFFCC"/>
              </a:solidFill>
              <a:latin typeface="Trebuchet MS" pitchFamily="34" charset="0"/>
            </a:endParaRPr>
          </a:p>
        </p:txBody>
      </p:sp>
      <p:sp>
        <p:nvSpPr>
          <p:cNvPr id="9" name="Freeform 152"/>
          <p:cNvSpPr>
            <a:spLocks/>
          </p:cNvSpPr>
          <p:nvPr/>
        </p:nvSpPr>
        <p:spPr bwMode="auto">
          <a:xfrm rot="21422207">
            <a:off x="201613" y="428626"/>
            <a:ext cx="8869362" cy="3197225"/>
          </a:xfrm>
          <a:custGeom>
            <a:avLst/>
            <a:gdLst/>
            <a:ahLst/>
            <a:cxnLst>
              <a:cxn ang="0">
                <a:pos x="2539" y="0"/>
              </a:cxn>
              <a:cxn ang="0">
                <a:pos x="2920" y="392"/>
              </a:cxn>
              <a:cxn ang="0">
                <a:pos x="2538" y="756"/>
              </a:cxn>
              <a:cxn ang="0">
                <a:pos x="2538" y="611"/>
              </a:cxn>
              <a:cxn ang="0">
                <a:pos x="2456" y="611"/>
              </a:cxn>
              <a:cxn ang="0">
                <a:pos x="2295" y="614"/>
              </a:cxn>
              <a:cxn ang="0">
                <a:pos x="2215" y="615"/>
              </a:cxn>
              <a:cxn ang="0">
                <a:pos x="2135" y="619"/>
              </a:cxn>
              <a:cxn ang="0">
                <a:pos x="2054" y="625"/>
              </a:cxn>
              <a:cxn ang="0">
                <a:pos x="1973" y="634"/>
              </a:cxn>
              <a:cxn ang="0">
                <a:pos x="1890" y="644"/>
              </a:cxn>
              <a:cxn ang="0">
                <a:pos x="1805" y="658"/>
              </a:cxn>
              <a:cxn ang="0">
                <a:pos x="1718" y="674"/>
              </a:cxn>
              <a:cxn ang="0">
                <a:pos x="1628" y="694"/>
              </a:cxn>
              <a:cxn ang="0">
                <a:pos x="1534" y="717"/>
              </a:cxn>
              <a:cxn ang="0">
                <a:pos x="1437" y="745"/>
              </a:cxn>
              <a:cxn ang="0">
                <a:pos x="1335" y="778"/>
              </a:cxn>
              <a:cxn ang="0">
                <a:pos x="1230" y="814"/>
              </a:cxn>
              <a:cxn ang="0">
                <a:pos x="1116" y="856"/>
              </a:cxn>
              <a:cxn ang="0">
                <a:pos x="1010" y="899"/>
              </a:cxn>
              <a:cxn ang="0">
                <a:pos x="912" y="942"/>
              </a:cxn>
              <a:cxn ang="0">
                <a:pos x="821" y="985"/>
              </a:cxn>
              <a:cxn ang="0">
                <a:pos x="736" y="1031"/>
              </a:cxn>
              <a:cxn ang="0">
                <a:pos x="657" y="1077"/>
              </a:cxn>
              <a:cxn ang="0">
                <a:pos x="580" y="1128"/>
              </a:cxn>
              <a:cxn ang="0">
                <a:pos x="507" y="1180"/>
              </a:cxn>
              <a:cxn ang="0">
                <a:pos x="436" y="1236"/>
              </a:cxn>
              <a:cxn ang="0">
                <a:pos x="366" y="1295"/>
              </a:cxn>
              <a:cxn ang="0">
                <a:pos x="296" y="1358"/>
              </a:cxn>
              <a:cxn ang="0">
                <a:pos x="226" y="1426"/>
              </a:cxn>
              <a:cxn ang="0">
                <a:pos x="154" y="1499"/>
              </a:cxn>
              <a:cxn ang="0">
                <a:pos x="79" y="1579"/>
              </a:cxn>
              <a:cxn ang="0">
                <a:pos x="0" y="1664"/>
              </a:cxn>
              <a:cxn ang="0">
                <a:pos x="56" y="1561"/>
              </a:cxn>
              <a:cxn ang="0">
                <a:pos x="116" y="1461"/>
              </a:cxn>
              <a:cxn ang="0">
                <a:pos x="180" y="1363"/>
              </a:cxn>
              <a:cxn ang="0">
                <a:pos x="247" y="1266"/>
              </a:cxn>
              <a:cxn ang="0">
                <a:pos x="320" y="1171"/>
              </a:cxn>
              <a:cxn ang="0">
                <a:pos x="396" y="1080"/>
              </a:cxn>
              <a:cxn ang="0">
                <a:pos x="478" y="992"/>
              </a:cxn>
              <a:cxn ang="0">
                <a:pos x="563" y="907"/>
              </a:cxn>
              <a:cxn ang="0">
                <a:pos x="654" y="825"/>
              </a:cxn>
              <a:cxn ang="0">
                <a:pos x="750" y="748"/>
              </a:cxn>
              <a:cxn ang="0">
                <a:pos x="851" y="673"/>
              </a:cxn>
              <a:cxn ang="0">
                <a:pos x="958" y="602"/>
              </a:cxn>
              <a:cxn ang="0">
                <a:pos x="1071" y="537"/>
              </a:cxn>
              <a:cxn ang="0">
                <a:pos x="1190" y="475"/>
              </a:cxn>
              <a:cxn ang="0">
                <a:pos x="1315" y="419"/>
              </a:cxn>
              <a:cxn ang="0">
                <a:pos x="1432" y="372"/>
              </a:cxn>
              <a:cxn ang="0">
                <a:pos x="1551" y="330"/>
              </a:cxn>
              <a:cxn ang="0">
                <a:pos x="1669" y="291"/>
              </a:cxn>
              <a:cxn ang="0">
                <a:pos x="1787" y="256"/>
              </a:cxn>
              <a:cxn ang="0">
                <a:pos x="1906" y="228"/>
              </a:cxn>
              <a:cxn ang="0">
                <a:pos x="2021" y="202"/>
              </a:cxn>
              <a:cxn ang="0">
                <a:pos x="2133" y="179"/>
              </a:cxn>
              <a:cxn ang="0">
                <a:pos x="2243" y="161"/>
              </a:cxn>
              <a:cxn ang="0">
                <a:pos x="2346" y="147"/>
              </a:cxn>
              <a:cxn ang="0">
                <a:pos x="2446" y="137"/>
              </a:cxn>
              <a:cxn ang="0">
                <a:pos x="2539" y="131"/>
              </a:cxn>
              <a:cxn ang="0">
                <a:pos x="2539" y="0"/>
              </a:cxn>
            </a:cxnLst>
            <a:rect l="0" t="0" r="r" b="b"/>
            <a:pathLst>
              <a:path w="2920" h="1664">
                <a:moveTo>
                  <a:pt x="2539" y="0"/>
                </a:moveTo>
                <a:lnTo>
                  <a:pt x="2920" y="392"/>
                </a:lnTo>
                <a:lnTo>
                  <a:pt x="2538" y="756"/>
                </a:lnTo>
                <a:lnTo>
                  <a:pt x="2538" y="611"/>
                </a:lnTo>
                <a:lnTo>
                  <a:pt x="2456" y="611"/>
                </a:lnTo>
                <a:lnTo>
                  <a:pt x="2295" y="614"/>
                </a:lnTo>
                <a:lnTo>
                  <a:pt x="2215" y="615"/>
                </a:lnTo>
                <a:lnTo>
                  <a:pt x="2135" y="619"/>
                </a:lnTo>
                <a:lnTo>
                  <a:pt x="2054" y="625"/>
                </a:lnTo>
                <a:lnTo>
                  <a:pt x="1973" y="634"/>
                </a:lnTo>
                <a:lnTo>
                  <a:pt x="1890" y="644"/>
                </a:lnTo>
                <a:lnTo>
                  <a:pt x="1805" y="658"/>
                </a:lnTo>
                <a:lnTo>
                  <a:pt x="1718" y="674"/>
                </a:lnTo>
                <a:lnTo>
                  <a:pt x="1628" y="694"/>
                </a:lnTo>
                <a:lnTo>
                  <a:pt x="1534" y="717"/>
                </a:lnTo>
                <a:lnTo>
                  <a:pt x="1437" y="745"/>
                </a:lnTo>
                <a:lnTo>
                  <a:pt x="1335" y="778"/>
                </a:lnTo>
                <a:lnTo>
                  <a:pt x="1230" y="814"/>
                </a:lnTo>
                <a:lnTo>
                  <a:pt x="1116" y="856"/>
                </a:lnTo>
                <a:lnTo>
                  <a:pt x="1010" y="899"/>
                </a:lnTo>
                <a:lnTo>
                  <a:pt x="912" y="942"/>
                </a:lnTo>
                <a:lnTo>
                  <a:pt x="821" y="985"/>
                </a:lnTo>
                <a:lnTo>
                  <a:pt x="736" y="1031"/>
                </a:lnTo>
                <a:lnTo>
                  <a:pt x="657" y="1077"/>
                </a:lnTo>
                <a:lnTo>
                  <a:pt x="580" y="1128"/>
                </a:lnTo>
                <a:lnTo>
                  <a:pt x="507" y="1180"/>
                </a:lnTo>
                <a:lnTo>
                  <a:pt x="436" y="1236"/>
                </a:lnTo>
                <a:lnTo>
                  <a:pt x="366" y="1295"/>
                </a:lnTo>
                <a:lnTo>
                  <a:pt x="296" y="1358"/>
                </a:lnTo>
                <a:lnTo>
                  <a:pt x="226" y="1426"/>
                </a:lnTo>
                <a:lnTo>
                  <a:pt x="154" y="1499"/>
                </a:lnTo>
                <a:lnTo>
                  <a:pt x="79" y="1579"/>
                </a:lnTo>
                <a:lnTo>
                  <a:pt x="0" y="1664"/>
                </a:lnTo>
                <a:lnTo>
                  <a:pt x="56" y="1561"/>
                </a:lnTo>
                <a:lnTo>
                  <a:pt x="116" y="1461"/>
                </a:lnTo>
                <a:lnTo>
                  <a:pt x="180" y="1363"/>
                </a:lnTo>
                <a:lnTo>
                  <a:pt x="247" y="1266"/>
                </a:lnTo>
                <a:lnTo>
                  <a:pt x="320" y="1171"/>
                </a:lnTo>
                <a:lnTo>
                  <a:pt x="396" y="1080"/>
                </a:lnTo>
                <a:lnTo>
                  <a:pt x="478" y="992"/>
                </a:lnTo>
                <a:lnTo>
                  <a:pt x="563" y="907"/>
                </a:lnTo>
                <a:lnTo>
                  <a:pt x="654" y="825"/>
                </a:lnTo>
                <a:lnTo>
                  <a:pt x="750" y="748"/>
                </a:lnTo>
                <a:lnTo>
                  <a:pt x="851" y="673"/>
                </a:lnTo>
                <a:lnTo>
                  <a:pt x="958" y="602"/>
                </a:lnTo>
                <a:lnTo>
                  <a:pt x="1071" y="537"/>
                </a:lnTo>
                <a:lnTo>
                  <a:pt x="1190" y="475"/>
                </a:lnTo>
                <a:lnTo>
                  <a:pt x="1315" y="419"/>
                </a:lnTo>
                <a:lnTo>
                  <a:pt x="1432" y="372"/>
                </a:lnTo>
                <a:lnTo>
                  <a:pt x="1551" y="330"/>
                </a:lnTo>
                <a:lnTo>
                  <a:pt x="1669" y="291"/>
                </a:lnTo>
                <a:lnTo>
                  <a:pt x="1787" y="256"/>
                </a:lnTo>
                <a:lnTo>
                  <a:pt x="1906" y="228"/>
                </a:lnTo>
                <a:lnTo>
                  <a:pt x="2021" y="202"/>
                </a:lnTo>
                <a:lnTo>
                  <a:pt x="2133" y="179"/>
                </a:lnTo>
                <a:lnTo>
                  <a:pt x="2243" y="161"/>
                </a:lnTo>
                <a:lnTo>
                  <a:pt x="2346" y="147"/>
                </a:lnTo>
                <a:lnTo>
                  <a:pt x="2446" y="137"/>
                </a:lnTo>
                <a:lnTo>
                  <a:pt x="2539" y="131"/>
                </a:lnTo>
                <a:lnTo>
                  <a:pt x="2539" y="0"/>
                </a:lnTo>
                <a:close/>
              </a:path>
            </a:pathLst>
          </a:custGeom>
          <a:gradFill>
            <a:gsLst>
              <a:gs pos="0">
                <a:srgbClr val="00B050"/>
              </a:gs>
              <a:gs pos="50000">
                <a:schemeClr val="accent1">
                  <a:shade val="67500"/>
                  <a:satMod val="115000"/>
                </a:schemeClr>
              </a:gs>
              <a:gs pos="100000">
                <a:schemeClr val="accent1">
                  <a:shade val="100000"/>
                  <a:satMod val="115000"/>
                </a:schemeClr>
              </a:gs>
            </a:gsLst>
            <a:lin ang="5400000" scaled="0"/>
          </a:gradFill>
          <a:ln w="19050">
            <a:solidFill>
              <a:schemeClr val="bg1"/>
            </a:solidFill>
            <a:headEnd/>
            <a:tailEnd/>
          </a:ln>
        </p:spPr>
        <p:style>
          <a:lnRef idx="1">
            <a:schemeClr val="accent1"/>
          </a:lnRef>
          <a:fillRef idx="3">
            <a:schemeClr val="accent1"/>
          </a:fillRef>
          <a:effectRef idx="2">
            <a:schemeClr val="accent1"/>
          </a:effectRef>
          <a:fontRef idx="minor">
            <a:schemeClr val="lt1"/>
          </a:fontRef>
        </p:style>
        <p:txBody>
          <a:bodyPr lIns="91436" tIns="45718" rIns="91436" bIns="45718"/>
          <a:lstStyle/>
          <a:p>
            <a:pPr>
              <a:defRPr/>
            </a:pPr>
            <a:endParaRPr lang="en-US" dirty="0">
              <a:solidFill>
                <a:schemeClr val="bg1"/>
              </a:solidFill>
            </a:endParaRPr>
          </a:p>
        </p:txBody>
      </p:sp>
      <p:sp>
        <p:nvSpPr>
          <p:cNvPr id="11" name="Oval 10"/>
          <p:cNvSpPr/>
          <p:nvPr/>
        </p:nvSpPr>
        <p:spPr>
          <a:xfrm>
            <a:off x="7343040" y="675280"/>
            <a:ext cx="742703" cy="653324"/>
          </a:xfrm>
          <a:prstGeom prst="ellipse">
            <a:avLst/>
          </a:prstGeom>
          <a:solidFill>
            <a:schemeClr val="accent2">
              <a:lumMod val="20000"/>
              <a:lumOff val="80000"/>
            </a:schemeClr>
          </a:solidFill>
        </p:spPr>
        <p:style>
          <a:lnRef idx="0">
            <a:schemeClr val="accent4"/>
          </a:lnRef>
          <a:fillRef idx="3">
            <a:schemeClr val="accent4"/>
          </a:fillRef>
          <a:effectRef idx="3">
            <a:schemeClr val="accent4"/>
          </a:effectRef>
          <a:fontRef idx="minor">
            <a:schemeClr val="lt1"/>
          </a:fontRef>
        </p:style>
        <p:txBody>
          <a:bodyPr lIns="74063" tIns="37032" rIns="74063" bIns="37032" anchor="ctr"/>
          <a:lstStyle/>
          <a:p>
            <a:pPr algn="ctr">
              <a:defRPr/>
            </a:pPr>
            <a:r>
              <a:rPr lang="en-US" sz="3200" dirty="0">
                <a:solidFill>
                  <a:schemeClr val="accent2"/>
                </a:solidFill>
                <a:effectLst>
                  <a:outerShdw blurRad="38100" dist="38100" dir="2700000" algn="tl">
                    <a:srgbClr val="000000">
                      <a:alpha val="43137"/>
                    </a:srgbClr>
                  </a:outerShdw>
                </a:effectLst>
              </a:rPr>
              <a:t>$</a:t>
            </a:r>
          </a:p>
        </p:txBody>
      </p:sp>
      <p:sp>
        <p:nvSpPr>
          <p:cNvPr id="17" name="Rectangle 16"/>
          <p:cNvSpPr/>
          <p:nvPr/>
        </p:nvSpPr>
        <p:spPr>
          <a:xfrm>
            <a:off x="4871683" y="3002412"/>
            <a:ext cx="2495550" cy="8699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p:cNvSpPr txBox="1"/>
          <p:nvPr/>
        </p:nvSpPr>
        <p:spPr>
          <a:xfrm>
            <a:off x="7148158" y="1940376"/>
            <a:ext cx="1390650" cy="646327"/>
          </a:xfrm>
          <a:prstGeom prst="rect">
            <a:avLst/>
          </a:prstGeom>
          <a:noFill/>
        </p:spPr>
        <p:txBody>
          <a:bodyPr lIns="91436" tIns="45718" rIns="91436" bIns="45718">
            <a:spAutoFit/>
          </a:bodyPr>
          <a:lstStyle/>
          <a:p>
            <a:pPr>
              <a:defRPr/>
            </a:pPr>
            <a:r>
              <a:rPr lang="en-US" sz="2000" dirty="0">
                <a:solidFill>
                  <a:schemeClr val="bg1"/>
                </a:solidFill>
                <a:effectLst>
                  <a:outerShdw blurRad="38100" dist="38100" dir="2700000" algn="tl">
                    <a:srgbClr val="000000">
                      <a:alpha val="43137"/>
                    </a:srgbClr>
                  </a:outerShdw>
                </a:effectLst>
                <a:latin typeface="Trebuchet MS" pitchFamily="34" charset="0"/>
                <a:ea typeface="ＭＳ Ｐゴシック" pitchFamily="34" charset="-128"/>
              </a:rPr>
              <a:t>Business </a:t>
            </a:r>
            <a:r>
              <a:rPr lang="en-US" sz="1600" dirty="0">
                <a:solidFill>
                  <a:schemeClr val="bg1"/>
                </a:solidFill>
                <a:effectLst>
                  <a:outerShdw blurRad="38100" dist="38100" dir="2700000" algn="tl">
                    <a:srgbClr val="000000">
                      <a:alpha val="43137"/>
                    </a:srgbClr>
                  </a:outerShdw>
                </a:effectLst>
                <a:latin typeface="Trebuchet MS" pitchFamily="34" charset="0"/>
                <a:ea typeface="ＭＳ Ｐゴシック" pitchFamily="34" charset="-128"/>
              </a:rPr>
              <a:t>Applications</a:t>
            </a:r>
            <a:endParaRPr lang="en-US" sz="2000" dirty="0">
              <a:solidFill>
                <a:schemeClr val="bg1"/>
              </a:solidFill>
              <a:effectLst>
                <a:outerShdw blurRad="38100" dist="38100" dir="2700000" algn="tl">
                  <a:srgbClr val="000000">
                    <a:alpha val="43137"/>
                  </a:srgbClr>
                </a:outerShdw>
              </a:effectLst>
              <a:latin typeface="Trebuchet MS" pitchFamily="34" charset="0"/>
              <a:ea typeface="ＭＳ Ｐゴシック" pitchFamily="34" charset="-128"/>
            </a:endParaRPr>
          </a:p>
        </p:txBody>
      </p:sp>
      <p:sp>
        <p:nvSpPr>
          <p:cNvPr id="20" name="TextBox 19"/>
          <p:cNvSpPr txBox="1"/>
          <p:nvPr/>
        </p:nvSpPr>
        <p:spPr>
          <a:xfrm>
            <a:off x="4116391" y="2465727"/>
            <a:ext cx="1466850" cy="646327"/>
          </a:xfrm>
          <a:prstGeom prst="rect">
            <a:avLst/>
          </a:prstGeom>
          <a:noFill/>
        </p:spPr>
        <p:txBody>
          <a:bodyPr lIns="91436" tIns="45718" rIns="91436" bIns="45718">
            <a:spAutoFit/>
          </a:bodyPr>
          <a:lstStyle/>
          <a:p>
            <a:pPr>
              <a:defRPr/>
            </a:pPr>
            <a:r>
              <a:rPr lang="en-US" sz="2000" dirty="0">
                <a:solidFill>
                  <a:schemeClr val="bg1"/>
                </a:solidFill>
                <a:effectLst>
                  <a:outerShdw blurRad="38100" dist="38100" dir="2700000" algn="tl">
                    <a:srgbClr val="000000">
                      <a:alpha val="43137"/>
                    </a:srgbClr>
                  </a:outerShdw>
                </a:effectLst>
                <a:latin typeface="Trebuchet MS" pitchFamily="34" charset="0"/>
                <a:ea typeface="ＭＳ Ｐゴシック" pitchFamily="34" charset="-128"/>
              </a:rPr>
              <a:t>Web</a:t>
            </a:r>
          </a:p>
          <a:p>
            <a:pPr>
              <a:defRPr/>
            </a:pPr>
            <a:r>
              <a:rPr lang="en-US" sz="1600" dirty="0">
                <a:solidFill>
                  <a:schemeClr val="bg1"/>
                </a:solidFill>
                <a:effectLst>
                  <a:outerShdw blurRad="38100" dist="38100" dir="2700000" algn="tl">
                    <a:srgbClr val="000000">
                      <a:alpha val="43137"/>
                    </a:srgbClr>
                  </a:outerShdw>
                </a:effectLst>
                <a:latin typeface="Trebuchet MS" pitchFamily="34" charset="0"/>
                <a:ea typeface="ＭＳ Ｐゴシック" pitchFamily="34" charset="-128"/>
              </a:rPr>
              <a:t>Conferencing</a:t>
            </a:r>
          </a:p>
        </p:txBody>
      </p:sp>
      <p:sp>
        <p:nvSpPr>
          <p:cNvPr id="22" name="TextBox 21"/>
          <p:cNvSpPr txBox="1"/>
          <p:nvPr/>
        </p:nvSpPr>
        <p:spPr>
          <a:xfrm>
            <a:off x="5643208" y="1964188"/>
            <a:ext cx="1343025" cy="584771"/>
          </a:xfrm>
          <a:prstGeom prst="rect">
            <a:avLst/>
          </a:prstGeom>
          <a:noFill/>
        </p:spPr>
        <p:txBody>
          <a:bodyPr lIns="91436" tIns="45718" rIns="91436" bIns="45718">
            <a:spAutoFit/>
          </a:bodyPr>
          <a:lstStyle/>
          <a:p>
            <a:pPr>
              <a:defRPr/>
            </a:pPr>
            <a:r>
              <a:rPr lang="en-US" sz="2000" dirty="0">
                <a:solidFill>
                  <a:schemeClr val="bg1"/>
                </a:solidFill>
                <a:effectLst>
                  <a:outerShdw blurRad="38100" dist="38100" dir="2700000" algn="tl">
                    <a:srgbClr val="000000">
                      <a:alpha val="43137"/>
                    </a:srgbClr>
                  </a:outerShdw>
                </a:effectLst>
                <a:latin typeface="Trebuchet MS" pitchFamily="34" charset="0"/>
                <a:ea typeface="ＭＳ Ｐゴシック" pitchFamily="34" charset="-128"/>
              </a:rPr>
              <a:t>Unified</a:t>
            </a:r>
          </a:p>
          <a:p>
            <a:pPr>
              <a:defRPr/>
            </a:pPr>
            <a:r>
              <a:rPr lang="en-US" sz="1200" dirty="0">
                <a:solidFill>
                  <a:schemeClr val="bg1"/>
                </a:solidFill>
                <a:effectLst>
                  <a:outerShdw blurRad="38100" dist="38100" dir="2700000" algn="tl">
                    <a:srgbClr val="000000">
                      <a:alpha val="43137"/>
                    </a:srgbClr>
                  </a:outerShdw>
                </a:effectLst>
                <a:latin typeface="Trebuchet MS" pitchFamily="34" charset="0"/>
                <a:ea typeface="ＭＳ Ｐゴシック" pitchFamily="34" charset="-128"/>
              </a:rPr>
              <a:t>Communications</a:t>
            </a:r>
          </a:p>
        </p:txBody>
      </p:sp>
      <p:sp>
        <p:nvSpPr>
          <p:cNvPr id="23" name="TextBox 22"/>
          <p:cNvSpPr txBox="1"/>
          <p:nvPr/>
        </p:nvSpPr>
        <p:spPr>
          <a:xfrm>
            <a:off x="1486664" y="3529063"/>
            <a:ext cx="666750" cy="400050"/>
          </a:xfrm>
          <a:prstGeom prst="rect">
            <a:avLst/>
          </a:prstGeom>
          <a:noFill/>
        </p:spPr>
        <p:txBody>
          <a:bodyPr lIns="91436" tIns="45718" rIns="91436" bIns="45718">
            <a:spAutoFit/>
          </a:bodyPr>
          <a:lstStyle/>
          <a:p>
            <a:pPr>
              <a:defRPr/>
            </a:pPr>
            <a:r>
              <a:rPr lang="en-US" sz="2000" dirty="0">
                <a:solidFill>
                  <a:schemeClr val="bg1"/>
                </a:solidFill>
                <a:effectLst>
                  <a:outerShdw blurRad="38100" dist="38100" dir="2700000" algn="tl">
                    <a:srgbClr val="000000">
                      <a:alpha val="43137"/>
                    </a:srgbClr>
                  </a:outerShdw>
                </a:effectLst>
                <a:latin typeface="Trebuchet MS" pitchFamily="34" charset="0"/>
                <a:ea typeface="ＭＳ Ｐゴシック" pitchFamily="34" charset="-128"/>
              </a:rPr>
              <a:t>Mail</a:t>
            </a:r>
            <a:endParaRPr lang="en-US" sz="2000" dirty="0">
              <a:solidFill>
                <a:schemeClr val="bg1"/>
              </a:solidFill>
              <a:effectLst>
                <a:outerShdw blurRad="38100" dist="38100" dir="2700000" algn="tl">
                  <a:srgbClr val="000000">
                    <a:alpha val="43137"/>
                  </a:srgbClr>
                </a:outerShdw>
              </a:effectLst>
              <a:latin typeface="+mj-lt"/>
              <a:ea typeface="ＭＳ Ｐゴシック" pitchFamily="34" charset="-128"/>
            </a:endParaRPr>
          </a:p>
        </p:txBody>
      </p:sp>
      <p:sp>
        <p:nvSpPr>
          <p:cNvPr id="25" name="Title 57"/>
          <p:cNvSpPr txBox="1">
            <a:spLocks/>
          </p:cNvSpPr>
          <p:nvPr/>
        </p:nvSpPr>
        <p:spPr>
          <a:xfrm>
            <a:off x="306387" y="339551"/>
            <a:ext cx="8380413" cy="346249"/>
          </a:xfrm>
          <a:prstGeom prst="rect">
            <a:avLst/>
          </a:prstGeom>
        </p:spPr>
        <p:txBody>
          <a:bodyPr lIns="0" tIns="0" rIns="0" bIns="0">
            <a:spAutoFit/>
          </a:bodyPr>
          <a:lstStyle/>
          <a:p>
            <a:pPr defTabSz="914327" fontAlgn="auto">
              <a:lnSpc>
                <a:spcPct val="90000"/>
              </a:lnSpc>
              <a:spcAft>
                <a:spcPts val="0"/>
              </a:spcAft>
              <a:defRPr/>
            </a:pPr>
            <a:r>
              <a:rPr lang="en-US" sz="2500" b="1" dirty="0" smtClean="0">
                <a:solidFill>
                  <a:schemeClr val="bg1"/>
                </a:solidFill>
                <a:latin typeface="+mj-lt"/>
                <a:ea typeface="+mj-ea"/>
                <a:cs typeface="+mj-cs"/>
              </a:rPr>
              <a:t>Microsoft Communication Services</a:t>
            </a:r>
            <a:endParaRPr lang="en-US" sz="2500" b="1" dirty="0">
              <a:solidFill>
                <a:schemeClr val="bg1"/>
              </a:solidFill>
              <a:latin typeface="+mj-lt"/>
              <a:ea typeface="+mj-ea"/>
              <a:cs typeface="+mj-cs"/>
            </a:endParaRPr>
          </a:p>
        </p:txBody>
      </p:sp>
      <p:sp>
        <p:nvSpPr>
          <p:cNvPr id="31" name="Oval 30"/>
          <p:cNvSpPr/>
          <p:nvPr/>
        </p:nvSpPr>
        <p:spPr>
          <a:xfrm>
            <a:off x="1614135" y="2527896"/>
            <a:ext cx="285749" cy="267651"/>
          </a:xfrm>
          <a:prstGeom prst="ellipse">
            <a:avLst/>
          </a:prstGeom>
          <a:solidFill>
            <a:schemeClr val="bg1"/>
          </a:solidFill>
        </p:spPr>
        <p:style>
          <a:lnRef idx="0">
            <a:schemeClr val="accent5"/>
          </a:lnRef>
          <a:fillRef idx="3">
            <a:schemeClr val="accent5"/>
          </a:fillRef>
          <a:effectRef idx="3">
            <a:schemeClr val="accent5"/>
          </a:effectRef>
          <a:fontRef idx="minor">
            <a:schemeClr val="lt1"/>
          </a:fontRef>
        </p:style>
      </p:sp>
      <p:sp>
        <p:nvSpPr>
          <p:cNvPr id="32" name="Oval 31"/>
          <p:cNvSpPr/>
          <p:nvPr/>
        </p:nvSpPr>
        <p:spPr>
          <a:xfrm>
            <a:off x="3100034" y="1772479"/>
            <a:ext cx="333374" cy="324801"/>
          </a:xfrm>
          <a:prstGeom prst="ellipse">
            <a:avLst/>
          </a:prstGeom>
          <a:solidFill>
            <a:schemeClr val="bg1"/>
          </a:solidFill>
        </p:spPr>
        <p:style>
          <a:lnRef idx="0">
            <a:schemeClr val="accent5"/>
          </a:lnRef>
          <a:fillRef idx="3">
            <a:schemeClr val="accent5"/>
          </a:fillRef>
          <a:effectRef idx="3">
            <a:schemeClr val="accent5"/>
          </a:effectRef>
          <a:fontRef idx="minor">
            <a:schemeClr val="lt1"/>
          </a:fontRef>
        </p:style>
      </p:sp>
      <p:sp>
        <p:nvSpPr>
          <p:cNvPr id="33" name="Oval 32"/>
          <p:cNvSpPr/>
          <p:nvPr/>
        </p:nvSpPr>
        <p:spPr>
          <a:xfrm>
            <a:off x="4547834" y="1295400"/>
            <a:ext cx="371474" cy="353376"/>
          </a:xfrm>
          <a:prstGeom prst="ellipse">
            <a:avLst/>
          </a:prstGeom>
          <a:solidFill>
            <a:schemeClr val="bg1"/>
          </a:solidFill>
        </p:spPr>
        <p:style>
          <a:lnRef idx="0">
            <a:schemeClr val="accent5"/>
          </a:lnRef>
          <a:fillRef idx="3">
            <a:schemeClr val="accent5"/>
          </a:fillRef>
          <a:effectRef idx="3">
            <a:schemeClr val="accent5"/>
          </a:effectRef>
          <a:fontRef idx="minor">
            <a:schemeClr val="lt1"/>
          </a:fontRef>
        </p:style>
      </p:sp>
      <p:sp>
        <p:nvSpPr>
          <p:cNvPr id="34" name="Oval 33"/>
          <p:cNvSpPr/>
          <p:nvPr/>
        </p:nvSpPr>
        <p:spPr>
          <a:xfrm>
            <a:off x="5944882" y="977196"/>
            <a:ext cx="419099" cy="391476"/>
          </a:xfrm>
          <a:prstGeom prst="ellipse">
            <a:avLst/>
          </a:prstGeom>
          <a:solidFill>
            <a:schemeClr val="accent2">
              <a:lumMod val="20000"/>
              <a:lumOff val="80000"/>
            </a:schemeClr>
          </a:solidFill>
        </p:spPr>
        <p:style>
          <a:lnRef idx="0">
            <a:schemeClr val="accent5"/>
          </a:lnRef>
          <a:fillRef idx="3">
            <a:schemeClr val="accent5"/>
          </a:fillRef>
          <a:effectRef idx="3">
            <a:schemeClr val="accent5"/>
          </a:effectRef>
          <a:fontRef idx="minor">
            <a:schemeClr val="lt1"/>
          </a:fontRef>
        </p:style>
      </p:sp>
      <p:sp>
        <p:nvSpPr>
          <p:cNvPr id="36" name="TextBox 35"/>
          <p:cNvSpPr txBox="1"/>
          <p:nvPr/>
        </p:nvSpPr>
        <p:spPr>
          <a:xfrm>
            <a:off x="2593711" y="3054424"/>
            <a:ext cx="1457325" cy="646327"/>
          </a:xfrm>
          <a:prstGeom prst="rect">
            <a:avLst/>
          </a:prstGeom>
          <a:noFill/>
        </p:spPr>
        <p:txBody>
          <a:bodyPr lIns="91436" tIns="45718" rIns="91436" bIns="45718">
            <a:spAutoFit/>
          </a:bodyPr>
          <a:lstStyle/>
          <a:p>
            <a:pPr>
              <a:defRPr/>
            </a:pPr>
            <a:r>
              <a:rPr lang="en-US" sz="2000" dirty="0">
                <a:solidFill>
                  <a:schemeClr val="bg1"/>
                </a:solidFill>
                <a:effectLst>
                  <a:outerShdw blurRad="38100" dist="38100" dir="2700000" algn="tl">
                    <a:srgbClr val="000000">
                      <a:alpha val="43137"/>
                    </a:srgbClr>
                  </a:outerShdw>
                </a:effectLst>
                <a:latin typeface="Trebuchet MS" pitchFamily="34" charset="0"/>
                <a:ea typeface="ＭＳ Ｐゴシック" pitchFamily="34" charset="-128"/>
              </a:rPr>
              <a:t>Document</a:t>
            </a:r>
          </a:p>
          <a:p>
            <a:pPr>
              <a:defRPr/>
            </a:pPr>
            <a:r>
              <a:rPr lang="en-US" sz="1600" dirty="0">
                <a:solidFill>
                  <a:schemeClr val="bg1"/>
                </a:solidFill>
                <a:effectLst>
                  <a:outerShdw blurRad="38100" dist="38100" dir="2700000" algn="tl">
                    <a:srgbClr val="000000">
                      <a:alpha val="43137"/>
                    </a:srgbClr>
                  </a:outerShdw>
                </a:effectLst>
                <a:latin typeface="Trebuchet MS" pitchFamily="34" charset="0"/>
                <a:ea typeface="ＭＳ Ｐゴシック" pitchFamily="34" charset="-128"/>
              </a:rPr>
              <a:t>Collaboration</a:t>
            </a:r>
          </a:p>
        </p:txBody>
      </p:sp>
      <p:cxnSp>
        <p:nvCxnSpPr>
          <p:cNvPr id="13343" name="Straight Connector 39"/>
          <p:cNvCxnSpPr>
            <a:cxnSpLocks noChangeShapeType="1"/>
          </p:cNvCxnSpPr>
          <p:nvPr/>
        </p:nvCxnSpPr>
        <p:spPr bwMode="auto">
          <a:xfrm rot="5400000">
            <a:off x="890233" y="4628013"/>
            <a:ext cx="3362325" cy="28575"/>
          </a:xfrm>
          <a:prstGeom prst="line">
            <a:avLst/>
          </a:prstGeom>
          <a:noFill/>
          <a:ln w="9525" algn="ctr">
            <a:solidFill>
              <a:srgbClr val="FFFF00"/>
            </a:solidFill>
            <a:round/>
            <a:headEnd/>
            <a:tailEnd/>
          </a:ln>
        </p:spPr>
      </p:cxnSp>
      <p:cxnSp>
        <p:nvCxnSpPr>
          <p:cNvPr id="13344" name="Straight Connector 41"/>
          <p:cNvCxnSpPr>
            <a:cxnSpLocks noChangeShapeType="1"/>
          </p:cNvCxnSpPr>
          <p:nvPr/>
        </p:nvCxnSpPr>
        <p:spPr bwMode="auto">
          <a:xfrm rot="5400000">
            <a:off x="2104671" y="4308925"/>
            <a:ext cx="4000500" cy="47625"/>
          </a:xfrm>
          <a:prstGeom prst="line">
            <a:avLst/>
          </a:prstGeom>
          <a:noFill/>
          <a:ln w="9525" algn="ctr">
            <a:solidFill>
              <a:srgbClr val="FFFF00"/>
            </a:solidFill>
            <a:round/>
            <a:headEnd/>
            <a:tailEnd/>
          </a:ln>
        </p:spPr>
      </p:cxnSp>
      <p:cxnSp>
        <p:nvCxnSpPr>
          <p:cNvPr id="13345" name="Straight Connector 42"/>
          <p:cNvCxnSpPr>
            <a:cxnSpLocks noChangeShapeType="1"/>
          </p:cNvCxnSpPr>
          <p:nvPr/>
        </p:nvCxnSpPr>
        <p:spPr bwMode="auto">
          <a:xfrm rot="5400000">
            <a:off x="3561996" y="4213675"/>
            <a:ext cx="4191000" cy="47625"/>
          </a:xfrm>
          <a:prstGeom prst="line">
            <a:avLst/>
          </a:prstGeom>
          <a:noFill/>
          <a:ln w="9525" algn="ctr">
            <a:solidFill>
              <a:srgbClr val="FFFF00"/>
            </a:solidFill>
            <a:round/>
            <a:headEnd/>
            <a:tailEnd/>
          </a:ln>
        </p:spPr>
      </p:cxnSp>
      <p:cxnSp>
        <p:nvCxnSpPr>
          <p:cNvPr id="13346" name="Straight Connector 43"/>
          <p:cNvCxnSpPr>
            <a:cxnSpLocks noChangeShapeType="1"/>
          </p:cNvCxnSpPr>
          <p:nvPr/>
        </p:nvCxnSpPr>
        <p:spPr bwMode="auto">
          <a:xfrm rot="5400000">
            <a:off x="5047895" y="4204151"/>
            <a:ext cx="4200525" cy="57150"/>
          </a:xfrm>
          <a:prstGeom prst="line">
            <a:avLst/>
          </a:prstGeom>
          <a:noFill/>
          <a:ln w="9525" algn="ctr">
            <a:solidFill>
              <a:srgbClr val="FFFF00"/>
            </a:solidFill>
            <a:round/>
            <a:headEnd/>
            <a:tailEnd/>
          </a:ln>
        </p:spPr>
      </p:cxnSp>
      <p:pic>
        <p:nvPicPr>
          <p:cNvPr id="13347" name="Picture 45" descr="LiveMeeting_white"/>
          <p:cNvPicPr>
            <a:picLocks noChangeAspect="1" noChangeArrowheads="1"/>
          </p:cNvPicPr>
          <p:nvPr/>
        </p:nvPicPr>
        <p:blipFill>
          <a:blip r:embed="rId3" cstate="email"/>
          <a:srcRect/>
          <a:stretch>
            <a:fillRect/>
          </a:stretch>
        </p:blipFill>
        <p:spPr bwMode="auto">
          <a:xfrm>
            <a:off x="4211283" y="4270826"/>
            <a:ext cx="1370013" cy="333375"/>
          </a:xfrm>
          <a:prstGeom prst="rect">
            <a:avLst/>
          </a:prstGeom>
          <a:noFill/>
          <a:ln w="9525">
            <a:noFill/>
            <a:miter lim="800000"/>
            <a:headEnd/>
            <a:tailEnd/>
          </a:ln>
        </p:spPr>
      </p:pic>
      <p:pic>
        <p:nvPicPr>
          <p:cNvPr id="13348" name="Picture 72" descr="5"/>
          <p:cNvPicPr>
            <a:picLocks noChangeAspect="1" noChangeArrowheads="1"/>
          </p:cNvPicPr>
          <p:nvPr/>
        </p:nvPicPr>
        <p:blipFill>
          <a:blip r:embed="rId4" cstate="email"/>
          <a:srcRect/>
          <a:stretch>
            <a:fillRect/>
          </a:stretch>
        </p:blipFill>
        <p:spPr bwMode="auto">
          <a:xfrm>
            <a:off x="5744808" y="4270826"/>
            <a:ext cx="1400175" cy="433387"/>
          </a:xfrm>
          <a:prstGeom prst="rect">
            <a:avLst/>
          </a:prstGeom>
          <a:noFill/>
          <a:ln w="9525">
            <a:noFill/>
            <a:miter lim="800000"/>
            <a:headEnd/>
            <a:tailEnd/>
          </a:ln>
        </p:spPr>
      </p:pic>
      <p:pic>
        <p:nvPicPr>
          <p:cNvPr id="13349" name="Picture 77" descr="10"/>
          <p:cNvPicPr>
            <a:picLocks noChangeAspect="1" noChangeArrowheads="1"/>
          </p:cNvPicPr>
          <p:nvPr/>
        </p:nvPicPr>
        <p:blipFill>
          <a:blip r:embed="rId5" cstate="email"/>
          <a:srcRect/>
          <a:stretch>
            <a:fillRect/>
          </a:stretch>
        </p:blipFill>
        <p:spPr bwMode="auto">
          <a:xfrm>
            <a:off x="7189433" y="4213676"/>
            <a:ext cx="1358900" cy="473075"/>
          </a:xfrm>
          <a:prstGeom prst="rect">
            <a:avLst/>
          </a:prstGeom>
          <a:noFill/>
          <a:ln w="9525">
            <a:noFill/>
            <a:miter lim="800000"/>
            <a:headEnd/>
            <a:tailEnd/>
          </a:ln>
        </p:spPr>
      </p:pic>
      <p:pic>
        <p:nvPicPr>
          <p:cNvPr id="13350" name="Picture 16" descr="exchange hosted services logo rev"/>
          <p:cNvPicPr>
            <a:picLocks noChangeAspect="1" noChangeArrowheads="1"/>
          </p:cNvPicPr>
          <p:nvPr/>
        </p:nvPicPr>
        <p:blipFill>
          <a:blip r:embed="rId6" cstate="email"/>
          <a:srcRect/>
          <a:stretch>
            <a:fillRect/>
          </a:stretch>
        </p:blipFill>
        <p:spPr bwMode="auto">
          <a:xfrm>
            <a:off x="1210539" y="4354320"/>
            <a:ext cx="1142999" cy="352303"/>
          </a:xfrm>
          <a:prstGeom prst="rect">
            <a:avLst/>
          </a:prstGeom>
          <a:noFill/>
          <a:ln w="9525">
            <a:noFill/>
            <a:miter lim="800000"/>
            <a:headEnd/>
            <a:tailEnd/>
          </a:ln>
        </p:spPr>
      </p:pic>
      <p:cxnSp>
        <p:nvCxnSpPr>
          <p:cNvPr id="13351" name="Straight Connector 61"/>
          <p:cNvCxnSpPr>
            <a:cxnSpLocks noChangeShapeType="1"/>
          </p:cNvCxnSpPr>
          <p:nvPr/>
        </p:nvCxnSpPr>
        <p:spPr bwMode="auto">
          <a:xfrm rot="10800000" flipV="1">
            <a:off x="1103194" y="5980562"/>
            <a:ext cx="7397513" cy="1706"/>
          </a:xfrm>
          <a:prstGeom prst="line">
            <a:avLst/>
          </a:prstGeom>
          <a:noFill/>
          <a:ln w="9525" algn="ctr">
            <a:solidFill>
              <a:srgbClr val="FFFF00"/>
            </a:solidFill>
            <a:round/>
            <a:headEnd/>
            <a:tailEnd/>
          </a:ln>
        </p:spPr>
      </p:cxnSp>
      <p:cxnSp>
        <p:nvCxnSpPr>
          <p:cNvPr id="13352" name="Straight Connector 68"/>
          <p:cNvCxnSpPr>
            <a:cxnSpLocks noChangeShapeType="1"/>
          </p:cNvCxnSpPr>
          <p:nvPr/>
        </p:nvCxnSpPr>
        <p:spPr bwMode="auto">
          <a:xfrm rot="10800000">
            <a:off x="1114568" y="5618330"/>
            <a:ext cx="7386140" cy="9809"/>
          </a:xfrm>
          <a:prstGeom prst="line">
            <a:avLst/>
          </a:prstGeom>
          <a:noFill/>
          <a:ln w="9525" algn="ctr">
            <a:solidFill>
              <a:srgbClr val="FFFF00"/>
            </a:solidFill>
            <a:round/>
            <a:headEnd/>
            <a:tailEnd/>
          </a:ln>
        </p:spPr>
      </p:cxnSp>
      <p:cxnSp>
        <p:nvCxnSpPr>
          <p:cNvPr id="13353" name="Straight Connector 69"/>
          <p:cNvCxnSpPr>
            <a:cxnSpLocks noChangeShapeType="1"/>
          </p:cNvCxnSpPr>
          <p:nvPr/>
        </p:nvCxnSpPr>
        <p:spPr bwMode="auto">
          <a:xfrm rot="10800000">
            <a:off x="1080450" y="4708478"/>
            <a:ext cx="7420259" cy="14785"/>
          </a:xfrm>
          <a:prstGeom prst="line">
            <a:avLst/>
          </a:prstGeom>
          <a:noFill/>
          <a:ln w="9525" algn="ctr">
            <a:solidFill>
              <a:srgbClr val="FFFF00"/>
            </a:solidFill>
            <a:round/>
            <a:headEnd/>
            <a:tailEnd/>
          </a:ln>
        </p:spPr>
      </p:cxnSp>
      <p:sp>
        <p:nvSpPr>
          <p:cNvPr id="13354" name="Rectangle 70"/>
          <p:cNvSpPr>
            <a:spLocks noChangeArrowheads="1"/>
          </p:cNvSpPr>
          <p:nvPr/>
        </p:nvSpPr>
        <p:spPr bwMode="auto">
          <a:xfrm>
            <a:off x="1221268" y="5690331"/>
            <a:ext cx="1329202" cy="307773"/>
          </a:xfrm>
          <a:prstGeom prst="rect">
            <a:avLst/>
          </a:prstGeom>
          <a:noFill/>
          <a:ln w="9525">
            <a:noFill/>
            <a:miter lim="800000"/>
            <a:headEnd/>
            <a:tailEnd/>
          </a:ln>
        </p:spPr>
        <p:txBody>
          <a:bodyPr wrap="none" lIns="91436" tIns="45718" rIns="91436" bIns="45718">
            <a:spAutoFit/>
          </a:bodyPr>
          <a:lstStyle/>
          <a:p>
            <a:pPr algn="ctr"/>
            <a:r>
              <a:rPr lang="en-US" sz="1400" dirty="0" smtClean="0">
                <a:solidFill>
                  <a:srgbClr val="FFFFCC"/>
                </a:solidFill>
                <a:latin typeface="Trebuchet MS" pitchFamily="34" charset="0"/>
              </a:rPr>
              <a:t>$5-</a:t>
            </a:r>
            <a:r>
              <a:rPr lang="en-US" sz="1400" dirty="0">
                <a:solidFill>
                  <a:srgbClr val="FFFFCC"/>
                </a:solidFill>
                <a:latin typeface="Trebuchet MS" pitchFamily="34" charset="0"/>
              </a:rPr>
              <a:t>$20/month</a:t>
            </a:r>
          </a:p>
        </p:txBody>
      </p:sp>
      <p:sp>
        <p:nvSpPr>
          <p:cNvPr id="13355" name="Rectangle 71"/>
          <p:cNvSpPr>
            <a:spLocks noChangeArrowheads="1"/>
          </p:cNvSpPr>
          <p:nvPr/>
        </p:nvSpPr>
        <p:spPr bwMode="auto">
          <a:xfrm>
            <a:off x="2592868" y="5690331"/>
            <a:ext cx="1329202" cy="307773"/>
          </a:xfrm>
          <a:prstGeom prst="rect">
            <a:avLst/>
          </a:prstGeom>
          <a:noFill/>
          <a:ln w="9525">
            <a:noFill/>
            <a:miter lim="800000"/>
            <a:headEnd/>
            <a:tailEnd/>
          </a:ln>
        </p:spPr>
        <p:txBody>
          <a:bodyPr wrap="none" lIns="91436" tIns="45718" rIns="91436" bIns="45718">
            <a:spAutoFit/>
          </a:bodyPr>
          <a:lstStyle/>
          <a:p>
            <a:pPr algn="ctr"/>
            <a:r>
              <a:rPr lang="en-US" sz="1400" dirty="0">
                <a:solidFill>
                  <a:srgbClr val="FFFFCC"/>
                </a:solidFill>
                <a:latin typeface="Trebuchet MS" pitchFamily="34" charset="0"/>
              </a:rPr>
              <a:t>$5-</a:t>
            </a:r>
            <a:r>
              <a:rPr lang="en-US" sz="1400" dirty="0" smtClean="0">
                <a:solidFill>
                  <a:srgbClr val="FFFFCC"/>
                </a:solidFill>
                <a:latin typeface="Trebuchet MS" pitchFamily="34" charset="0"/>
              </a:rPr>
              <a:t>$50/month</a:t>
            </a:r>
            <a:endParaRPr lang="en-US" sz="1400" dirty="0">
              <a:solidFill>
                <a:srgbClr val="FFFFCC"/>
              </a:solidFill>
              <a:latin typeface="Trebuchet MS" pitchFamily="34" charset="0"/>
            </a:endParaRPr>
          </a:p>
        </p:txBody>
      </p:sp>
      <p:sp>
        <p:nvSpPr>
          <p:cNvPr id="13357" name="Rectangle 73"/>
          <p:cNvSpPr>
            <a:spLocks noChangeArrowheads="1"/>
          </p:cNvSpPr>
          <p:nvPr/>
        </p:nvSpPr>
        <p:spPr bwMode="auto">
          <a:xfrm>
            <a:off x="4101746" y="5679572"/>
            <a:ext cx="1338828" cy="310342"/>
          </a:xfrm>
          <a:prstGeom prst="rect">
            <a:avLst/>
          </a:prstGeom>
          <a:noFill/>
          <a:ln w="9525">
            <a:noFill/>
            <a:miter lim="800000"/>
            <a:headEnd/>
            <a:tailEnd/>
          </a:ln>
        </p:spPr>
        <p:txBody>
          <a:bodyPr wrap="none" lIns="91436" tIns="45718" rIns="91436" bIns="45718">
            <a:spAutoFit/>
          </a:bodyPr>
          <a:lstStyle/>
          <a:p>
            <a:pPr algn="ctr"/>
            <a:r>
              <a:rPr lang="en-US" sz="1400" dirty="0">
                <a:solidFill>
                  <a:srgbClr val="FFFFCC"/>
                </a:solidFill>
                <a:latin typeface="Trebuchet MS" pitchFamily="34" charset="0"/>
              </a:rPr>
              <a:t>$5-$20/month</a:t>
            </a:r>
          </a:p>
        </p:txBody>
      </p:sp>
      <p:sp>
        <p:nvSpPr>
          <p:cNvPr id="13358" name="Rectangle 74"/>
          <p:cNvSpPr>
            <a:spLocks noChangeArrowheads="1"/>
          </p:cNvSpPr>
          <p:nvPr/>
        </p:nvSpPr>
        <p:spPr bwMode="auto">
          <a:xfrm>
            <a:off x="5668793" y="5679572"/>
            <a:ext cx="1423780" cy="307773"/>
          </a:xfrm>
          <a:prstGeom prst="rect">
            <a:avLst/>
          </a:prstGeom>
          <a:noFill/>
          <a:ln w="9525">
            <a:noFill/>
            <a:miter lim="800000"/>
            <a:headEnd/>
            <a:tailEnd/>
          </a:ln>
        </p:spPr>
        <p:txBody>
          <a:bodyPr wrap="none" lIns="91436" tIns="45718" rIns="91436" bIns="45718">
            <a:spAutoFit/>
          </a:bodyPr>
          <a:lstStyle/>
          <a:p>
            <a:pPr algn="ctr"/>
            <a:r>
              <a:rPr lang="en-US" sz="1400" dirty="0">
                <a:solidFill>
                  <a:srgbClr val="FFFFCC"/>
                </a:solidFill>
                <a:latin typeface="Trebuchet MS" pitchFamily="34" charset="0"/>
              </a:rPr>
              <a:t>$</a:t>
            </a:r>
            <a:r>
              <a:rPr lang="en-US" sz="1400" dirty="0" smtClean="0">
                <a:solidFill>
                  <a:srgbClr val="FFFFCC"/>
                </a:solidFill>
                <a:latin typeface="Trebuchet MS" pitchFamily="34" charset="0"/>
              </a:rPr>
              <a:t>25-$75/month</a:t>
            </a:r>
            <a:endParaRPr lang="en-US" sz="1400" dirty="0">
              <a:solidFill>
                <a:srgbClr val="FFFFCC"/>
              </a:solidFill>
              <a:latin typeface="Trebuchet MS" pitchFamily="34" charset="0"/>
            </a:endParaRPr>
          </a:p>
        </p:txBody>
      </p:sp>
      <p:sp>
        <p:nvSpPr>
          <p:cNvPr id="13365" name="Rectangle 82"/>
          <p:cNvSpPr>
            <a:spLocks noChangeArrowheads="1"/>
          </p:cNvSpPr>
          <p:nvPr/>
        </p:nvSpPr>
        <p:spPr bwMode="auto">
          <a:xfrm>
            <a:off x="1216455" y="4713384"/>
            <a:ext cx="1265237" cy="964367"/>
          </a:xfrm>
          <a:prstGeom prst="rect">
            <a:avLst/>
          </a:prstGeom>
          <a:noFill/>
          <a:ln w="9525">
            <a:noFill/>
            <a:miter lim="800000"/>
            <a:headEnd/>
            <a:tailEnd/>
          </a:ln>
        </p:spPr>
        <p:txBody>
          <a:bodyPr lIns="91436" tIns="45718" rIns="91436" bIns="45718">
            <a:spAutoFit/>
          </a:bodyPr>
          <a:lstStyle/>
          <a:p>
            <a:r>
              <a:rPr lang="en-US" sz="1400" dirty="0">
                <a:solidFill>
                  <a:schemeClr val="bg1"/>
                </a:solidFill>
                <a:latin typeface="Trebuchet MS" pitchFamily="34" charset="0"/>
              </a:rPr>
              <a:t>Web access through to full client &amp; mobile push</a:t>
            </a:r>
          </a:p>
        </p:txBody>
      </p:sp>
      <p:sp>
        <p:nvSpPr>
          <p:cNvPr id="13366" name="Rectangle 84"/>
          <p:cNvSpPr>
            <a:spLocks noChangeArrowheads="1"/>
          </p:cNvSpPr>
          <p:nvPr/>
        </p:nvSpPr>
        <p:spPr bwMode="auto">
          <a:xfrm>
            <a:off x="2588055" y="4713384"/>
            <a:ext cx="1265237" cy="746358"/>
          </a:xfrm>
          <a:prstGeom prst="rect">
            <a:avLst/>
          </a:prstGeom>
          <a:noFill/>
          <a:ln w="9525">
            <a:noFill/>
            <a:miter lim="800000"/>
            <a:headEnd/>
            <a:tailEnd/>
          </a:ln>
        </p:spPr>
        <p:txBody>
          <a:bodyPr lIns="91436" tIns="45718" rIns="91436" bIns="45718">
            <a:spAutoFit/>
          </a:bodyPr>
          <a:lstStyle/>
          <a:p>
            <a:r>
              <a:rPr lang="en-US" sz="1400" dirty="0">
                <a:solidFill>
                  <a:schemeClr val="bg1"/>
                </a:solidFill>
                <a:latin typeface="Trebuchet MS" pitchFamily="34" charset="0"/>
              </a:rPr>
              <a:t>Document sharing and collaboration</a:t>
            </a:r>
          </a:p>
        </p:txBody>
      </p:sp>
      <p:sp>
        <p:nvSpPr>
          <p:cNvPr id="13368" name="Rectangle 45"/>
          <p:cNvSpPr>
            <a:spLocks noChangeArrowheads="1"/>
          </p:cNvSpPr>
          <p:nvPr/>
        </p:nvSpPr>
        <p:spPr bwMode="auto">
          <a:xfrm>
            <a:off x="4101746" y="4702626"/>
            <a:ext cx="1389062" cy="528350"/>
          </a:xfrm>
          <a:prstGeom prst="rect">
            <a:avLst/>
          </a:prstGeom>
          <a:noFill/>
          <a:ln w="9525">
            <a:noFill/>
            <a:miter lim="800000"/>
            <a:headEnd/>
            <a:tailEnd/>
          </a:ln>
        </p:spPr>
        <p:txBody>
          <a:bodyPr lIns="91436" tIns="45718" rIns="91436" bIns="45718">
            <a:spAutoFit/>
          </a:bodyPr>
          <a:lstStyle/>
          <a:p>
            <a:r>
              <a:rPr lang="en-US" sz="1400" dirty="0">
                <a:solidFill>
                  <a:schemeClr val="bg1"/>
                </a:solidFill>
                <a:latin typeface="Trebuchet MS" pitchFamily="34" charset="0"/>
              </a:rPr>
              <a:t>Web Conferencing</a:t>
            </a:r>
          </a:p>
        </p:txBody>
      </p:sp>
      <p:sp>
        <p:nvSpPr>
          <p:cNvPr id="13369" name="Rectangle 46"/>
          <p:cNvSpPr>
            <a:spLocks noChangeArrowheads="1"/>
          </p:cNvSpPr>
          <p:nvPr/>
        </p:nvSpPr>
        <p:spPr bwMode="auto">
          <a:xfrm>
            <a:off x="5663846" y="4702626"/>
            <a:ext cx="1389062" cy="964367"/>
          </a:xfrm>
          <a:prstGeom prst="rect">
            <a:avLst/>
          </a:prstGeom>
          <a:noFill/>
          <a:ln w="9525">
            <a:noFill/>
            <a:miter lim="800000"/>
            <a:headEnd/>
            <a:tailEnd/>
          </a:ln>
        </p:spPr>
        <p:txBody>
          <a:bodyPr lIns="91436" tIns="45718" rIns="91436" bIns="45718">
            <a:spAutoFit/>
          </a:bodyPr>
          <a:lstStyle/>
          <a:p>
            <a:r>
              <a:rPr lang="en-US" sz="1400" dirty="0">
                <a:solidFill>
                  <a:schemeClr val="bg1"/>
                </a:solidFill>
                <a:latin typeface="Trebuchet MS" pitchFamily="34" charset="0"/>
              </a:rPr>
              <a:t>Integrated e-mail, IM and VoIP capabilities</a:t>
            </a:r>
          </a:p>
        </p:txBody>
      </p:sp>
      <p:sp>
        <p:nvSpPr>
          <p:cNvPr id="13370" name="Rectangle 47"/>
          <p:cNvSpPr>
            <a:spLocks noChangeArrowheads="1"/>
          </p:cNvSpPr>
          <p:nvPr/>
        </p:nvSpPr>
        <p:spPr bwMode="auto">
          <a:xfrm>
            <a:off x="7140221" y="4702626"/>
            <a:ext cx="1389062" cy="746358"/>
          </a:xfrm>
          <a:prstGeom prst="rect">
            <a:avLst/>
          </a:prstGeom>
          <a:noFill/>
          <a:ln w="9525">
            <a:noFill/>
            <a:miter lim="800000"/>
            <a:headEnd/>
            <a:tailEnd/>
          </a:ln>
        </p:spPr>
        <p:txBody>
          <a:bodyPr lIns="91436" tIns="45718" rIns="91436" bIns="45718">
            <a:spAutoFit/>
          </a:bodyPr>
          <a:lstStyle/>
          <a:p>
            <a:r>
              <a:rPr lang="en-US" sz="1400" dirty="0">
                <a:solidFill>
                  <a:schemeClr val="bg1"/>
                </a:solidFill>
                <a:latin typeface="Trebuchet MS" pitchFamily="34" charset="0"/>
              </a:rPr>
              <a:t>Business Apps like Dynamics CRM</a:t>
            </a:r>
          </a:p>
        </p:txBody>
      </p:sp>
      <p:pic>
        <p:nvPicPr>
          <p:cNvPr id="13371" name="Picture 50" descr="ExchSvr_bL_r.png"/>
          <p:cNvPicPr>
            <a:picLocks noChangeAspect="1"/>
          </p:cNvPicPr>
          <p:nvPr/>
        </p:nvPicPr>
        <p:blipFill>
          <a:blip r:embed="rId7" cstate="email">
            <a:lum bright="100000" contrast="100000"/>
          </a:blip>
          <a:srcRect/>
          <a:stretch>
            <a:fillRect/>
          </a:stretch>
        </p:blipFill>
        <p:spPr bwMode="auto">
          <a:xfrm>
            <a:off x="1255997" y="4103207"/>
            <a:ext cx="1223962" cy="242887"/>
          </a:xfrm>
          <a:prstGeom prst="rect">
            <a:avLst/>
          </a:prstGeom>
          <a:noFill/>
          <a:ln w="9525">
            <a:noFill/>
            <a:miter lim="800000"/>
            <a:headEnd/>
            <a:tailEnd/>
          </a:ln>
        </p:spPr>
      </p:pic>
      <p:pic>
        <p:nvPicPr>
          <p:cNvPr id="13372" name="Picture 57" descr="ofc-ShrPtSvr07-2_rgb_r.eps"/>
          <p:cNvPicPr>
            <a:picLocks noChangeAspect="1"/>
          </p:cNvPicPr>
          <p:nvPr/>
        </p:nvPicPr>
        <p:blipFill>
          <a:blip r:embed="rId8" cstate="email"/>
          <a:srcRect/>
          <a:stretch>
            <a:fillRect/>
          </a:stretch>
        </p:blipFill>
        <p:spPr bwMode="auto">
          <a:xfrm>
            <a:off x="2624567" y="4351433"/>
            <a:ext cx="1285875" cy="323850"/>
          </a:xfrm>
          <a:prstGeom prst="rect">
            <a:avLst/>
          </a:prstGeom>
          <a:noFill/>
          <a:ln w="9525">
            <a:noFill/>
            <a:miter lim="800000"/>
            <a:headEnd/>
            <a:tailEnd/>
          </a:ln>
        </p:spPr>
      </p:pic>
      <p:sp>
        <p:nvSpPr>
          <p:cNvPr id="50" name="Oval 49"/>
          <p:cNvSpPr/>
          <p:nvPr/>
        </p:nvSpPr>
        <p:spPr>
          <a:xfrm>
            <a:off x="1614134" y="2506834"/>
            <a:ext cx="285749" cy="267651"/>
          </a:xfrm>
          <a:prstGeom prst="ellipse">
            <a:avLst/>
          </a:prstGeom>
          <a:solidFill>
            <a:schemeClr val="accent2">
              <a:lumMod val="20000"/>
              <a:lumOff val="80000"/>
            </a:schemeClr>
          </a:solidFill>
        </p:spPr>
        <p:style>
          <a:lnRef idx="0">
            <a:schemeClr val="accent5"/>
          </a:lnRef>
          <a:fillRef idx="3">
            <a:schemeClr val="accent5"/>
          </a:fillRef>
          <a:effectRef idx="3">
            <a:schemeClr val="accent5"/>
          </a:effectRef>
          <a:fontRef idx="minor">
            <a:schemeClr val="lt1"/>
          </a:fontRef>
        </p:style>
      </p:sp>
      <p:sp>
        <p:nvSpPr>
          <p:cNvPr id="51" name="Oval 50"/>
          <p:cNvSpPr/>
          <p:nvPr/>
        </p:nvSpPr>
        <p:spPr>
          <a:xfrm>
            <a:off x="3100034" y="1752600"/>
            <a:ext cx="333374" cy="324801"/>
          </a:xfrm>
          <a:prstGeom prst="ellipse">
            <a:avLst/>
          </a:prstGeom>
          <a:solidFill>
            <a:schemeClr val="accent2">
              <a:lumMod val="20000"/>
              <a:lumOff val="80000"/>
            </a:schemeClr>
          </a:solidFill>
        </p:spPr>
        <p:style>
          <a:lnRef idx="0">
            <a:schemeClr val="accent5"/>
          </a:lnRef>
          <a:fillRef idx="3">
            <a:schemeClr val="accent5"/>
          </a:fillRef>
          <a:effectRef idx="3">
            <a:schemeClr val="accent5"/>
          </a:effectRef>
          <a:fontRef idx="minor">
            <a:schemeClr val="lt1"/>
          </a:fontRef>
        </p:style>
      </p:sp>
      <p:sp>
        <p:nvSpPr>
          <p:cNvPr id="52" name="Oval 51"/>
          <p:cNvSpPr/>
          <p:nvPr/>
        </p:nvSpPr>
        <p:spPr>
          <a:xfrm>
            <a:off x="4547834" y="1295401"/>
            <a:ext cx="371474" cy="353376"/>
          </a:xfrm>
          <a:prstGeom prst="ellipse">
            <a:avLst/>
          </a:prstGeom>
          <a:solidFill>
            <a:schemeClr val="accent2">
              <a:lumMod val="20000"/>
              <a:lumOff val="80000"/>
            </a:schemeClr>
          </a:solidFill>
        </p:spPr>
        <p:style>
          <a:lnRef idx="0">
            <a:schemeClr val="accent5"/>
          </a:lnRef>
          <a:fillRef idx="3">
            <a:schemeClr val="accent5"/>
          </a:fillRef>
          <a:effectRef idx="3">
            <a:schemeClr val="accent5"/>
          </a:effectRef>
          <a:fontRef idx="minor">
            <a:schemeClr val="lt1"/>
          </a:fontRef>
        </p:style>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urved Connector 5"/>
          <p:cNvCxnSpPr/>
          <p:nvPr/>
        </p:nvCxnSpPr>
        <p:spPr>
          <a:xfrm>
            <a:off x="609600" y="2438400"/>
            <a:ext cx="7162800" cy="2590800"/>
          </a:xfrm>
          <a:prstGeom prst="curvedConnector3">
            <a:avLst>
              <a:gd name="adj1" fmla="val 58735"/>
            </a:avLst>
          </a:prstGeom>
          <a:ln w="50800">
            <a:solidFill>
              <a:srgbClr val="FFC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4800" y="1676400"/>
            <a:ext cx="1649803" cy="707882"/>
          </a:xfrm>
          <a:prstGeom prst="rect">
            <a:avLst/>
          </a:prstGeom>
          <a:noFill/>
        </p:spPr>
        <p:txBody>
          <a:bodyPr wrap="none" lIns="91436" tIns="45718" rIns="91436" bIns="45718">
            <a:spAutoFit/>
          </a:bodyPr>
          <a:lstStyle/>
          <a:p>
            <a:pPr algn="ctr">
              <a:defRPr/>
            </a:pPr>
            <a:r>
              <a:rPr lang="en-US" sz="2000" dirty="0">
                <a:solidFill>
                  <a:schemeClr val="bg1"/>
                </a:solidFill>
                <a:effectLst>
                  <a:outerShdw blurRad="38100" dist="38100" dir="2700000" algn="tl">
                    <a:srgbClr val="000000">
                      <a:alpha val="43137"/>
                    </a:srgbClr>
                  </a:outerShdw>
                </a:effectLst>
                <a:cs typeface="+mn-cs"/>
              </a:rPr>
              <a:t>Propensity </a:t>
            </a:r>
          </a:p>
          <a:p>
            <a:pPr algn="ctr">
              <a:defRPr/>
            </a:pPr>
            <a:r>
              <a:rPr lang="en-US" sz="2000" dirty="0">
                <a:solidFill>
                  <a:schemeClr val="bg1"/>
                </a:solidFill>
                <a:effectLst>
                  <a:outerShdw blurRad="38100" dist="38100" dir="2700000" algn="tl">
                    <a:srgbClr val="000000">
                      <a:alpha val="43137"/>
                    </a:srgbClr>
                  </a:outerShdw>
                </a:effectLst>
                <a:cs typeface="+mn-cs"/>
              </a:rPr>
              <a:t>to Outsource</a:t>
            </a:r>
          </a:p>
        </p:txBody>
      </p:sp>
      <p:sp>
        <p:nvSpPr>
          <p:cNvPr id="11" name="Rectangle 2"/>
          <p:cNvSpPr txBox="1">
            <a:spLocks noChangeArrowheads="1"/>
          </p:cNvSpPr>
          <p:nvPr/>
        </p:nvSpPr>
        <p:spPr bwMode="auto">
          <a:xfrm>
            <a:off x="241300" y="304800"/>
            <a:ext cx="8534400" cy="685800"/>
          </a:xfrm>
          <a:prstGeom prst="rect">
            <a:avLst/>
          </a:prstGeom>
          <a:noFill/>
          <a:ln w="9525">
            <a:noFill/>
            <a:miter lim="800000"/>
            <a:headEnd/>
            <a:tailEnd/>
          </a:ln>
          <a:effectLst/>
        </p:spPr>
        <p:txBody>
          <a:bodyPr lIns="91436" tIns="45718" rIns="91436" bIns="45718"/>
          <a:lstStyle/>
          <a:p>
            <a:pPr marL="342886" indent="-342886">
              <a:buClr>
                <a:srgbClr val="0099CC"/>
              </a:buClr>
              <a:defRPr/>
            </a:pPr>
            <a:r>
              <a:rPr lang="en-US" sz="2500" b="1" dirty="0" smtClean="0">
                <a:solidFill>
                  <a:schemeClr val="bg1"/>
                </a:solidFill>
                <a:latin typeface="+mj-lt"/>
                <a:ea typeface="+mj-ea"/>
                <a:cs typeface="+mj-cs"/>
              </a:rPr>
              <a:t>End-customer</a:t>
            </a:r>
            <a:r>
              <a:rPr lang="en-US" sz="4000" b="1" dirty="0" smtClean="0">
                <a:solidFill>
                  <a:schemeClr val="bg1"/>
                </a:solidFill>
                <a:latin typeface="+mj-lt"/>
                <a:ea typeface="+mj-ea"/>
                <a:cs typeface="+mj-cs"/>
              </a:rPr>
              <a:t> </a:t>
            </a:r>
            <a:r>
              <a:rPr lang="en-US" sz="2500" b="1" dirty="0" smtClean="0">
                <a:solidFill>
                  <a:schemeClr val="bg1"/>
                </a:solidFill>
                <a:latin typeface="+mj-lt"/>
                <a:ea typeface="+mj-ea"/>
                <a:cs typeface="+mj-cs"/>
              </a:rPr>
              <a:t>sweet</a:t>
            </a:r>
            <a:r>
              <a:rPr lang="en-US" sz="4000" b="1" dirty="0" smtClean="0">
                <a:solidFill>
                  <a:schemeClr val="bg1"/>
                </a:solidFill>
                <a:latin typeface="+mj-lt"/>
                <a:ea typeface="+mj-ea"/>
                <a:cs typeface="+mj-cs"/>
              </a:rPr>
              <a:t> </a:t>
            </a:r>
            <a:r>
              <a:rPr lang="en-US" sz="2500" b="1" dirty="0" smtClean="0">
                <a:solidFill>
                  <a:schemeClr val="bg1"/>
                </a:solidFill>
                <a:latin typeface="+mj-lt"/>
                <a:ea typeface="+mj-ea"/>
                <a:cs typeface="+mj-cs"/>
              </a:rPr>
              <a:t>spot</a:t>
            </a:r>
          </a:p>
        </p:txBody>
      </p:sp>
      <p:sp>
        <p:nvSpPr>
          <p:cNvPr id="14341" name="TextBox 12"/>
          <p:cNvSpPr txBox="1">
            <a:spLocks noChangeArrowheads="1"/>
          </p:cNvSpPr>
          <p:nvPr/>
        </p:nvSpPr>
        <p:spPr bwMode="auto">
          <a:xfrm>
            <a:off x="4953000" y="6248400"/>
            <a:ext cx="1250655" cy="400105"/>
          </a:xfrm>
          <a:prstGeom prst="rect">
            <a:avLst/>
          </a:prstGeom>
          <a:noFill/>
          <a:ln w="9525">
            <a:noFill/>
            <a:miter lim="800000"/>
            <a:headEnd/>
            <a:tailEnd/>
          </a:ln>
        </p:spPr>
        <p:txBody>
          <a:bodyPr wrap="none" lIns="91436" tIns="45718" rIns="91436" bIns="45718">
            <a:spAutoFit/>
          </a:bodyPr>
          <a:lstStyle/>
          <a:p>
            <a:r>
              <a:rPr lang="en-US" sz="2000" dirty="0" smtClean="0">
                <a:solidFill>
                  <a:schemeClr val="bg1"/>
                </a:solidFill>
              </a:rPr>
              <a:t># of emp.</a:t>
            </a:r>
            <a:endParaRPr lang="en-US" sz="2000" dirty="0">
              <a:solidFill>
                <a:schemeClr val="bg1"/>
              </a:solidFill>
            </a:endParaRPr>
          </a:p>
        </p:txBody>
      </p:sp>
      <p:cxnSp>
        <p:nvCxnSpPr>
          <p:cNvPr id="15" name="Straight Arrow Connector 14"/>
          <p:cNvCxnSpPr/>
          <p:nvPr/>
        </p:nvCxnSpPr>
        <p:spPr>
          <a:xfrm flipV="1">
            <a:off x="609600" y="5867400"/>
            <a:ext cx="7467600" cy="76200"/>
          </a:xfrm>
          <a:prstGeom prst="straightConnector1">
            <a:avLst/>
          </a:prstGeom>
          <a:ln>
            <a:solidFill>
              <a:schemeClr val="bg1"/>
            </a:solidFill>
            <a:tailEnd type="arrow"/>
          </a:ln>
        </p:spPr>
        <p:style>
          <a:lnRef idx="2">
            <a:schemeClr val="accent4"/>
          </a:lnRef>
          <a:fillRef idx="0">
            <a:schemeClr val="accent4"/>
          </a:fillRef>
          <a:effectRef idx="1">
            <a:schemeClr val="accent4"/>
          </a:effectRef>
          <a:fontRef idx="minor">
            <a:schemeClr val="tx1"/>
          </a:fontRef>
        </p:style>
      </p:cxnSp>
      <p:sp>
        <p:nvSpPr>
          <p:cNvPr id="14343" name="TextBox 16"/>
          <p:cNvSpPr txBox="1">
            <a:spLocks noChangeArrowheads="1"/>
          </p:cNvSpPr>
          <p:nvPr/>
        </p:nvSpPr>
        <p:spPr bwMode="auto">
          <a:xfrm>
            <a:off x="5181600" y="4800600"/>
            <a:ext cx="697619" cy="400105"/>
          </a:xfrm>
          <a:prstGeom prst="rect">
            <a:avLst/>
          </a:prstGeom>
          <a:noFill/>
          <a:ln w="9525">
            <a:noFill/>
            <a:miter lim="800000"/>
            <a:headEnd/>
            <a:tailEnd/>
          </a:ln>
        </p:spPr>
        <p:txBody>
          <a:bodyPr wrap="none" lIns="91436" tIns="45718" rIns="91436" bIns="45718">
            <a:spAutoFit/>
          </a:bodyPr>
          <a:lstStyle/>
          <a:p>
            <a:r>
              <a:rPr lang="en-US" sz="2000" dirty="0">
                <a:solidFill>
                  <a:schemeClr val="bg1"/>
                </a:solidFill>
              </a:rPr>
              <a:t>15%</a:t>
            </a:r>
          </a:p>
        </p:txBody>
      </p:sp>
      <p:sp>
        <p:nvSpPr>
          <p:cNvPr id="14344" name="TextBox 17"/>
          <p:cNvSpPr txBox="1">
            <a:spLocks noChangeArrowheads="1"/>
          </p:cNvSpPr>
          <p:nvPr/>
        </p:nvSpPr>
        <p:spPr bwMode="auto">
          <a:xfrm>
            <a:off x="3962400" y="3276600"/>
            <a:ext cx="697619" cy="400105"/>
          </a:xfrm>
          <a:prstGeom prst="rect">
            <a:avLst/>
          </a:prstGeom>
          <a:noFill/>
          <a:ln w="9525">
            <a:noFill/>
            <a:miter lim="800000"/>
            <a:headEnd/>
            <a:tailEnd/>
          </a:ln>
        </p:spPr>
        <p:txBody>
          <a:bodyPr wrap="none" lIns="91436" tIns="45718" rIns="91436" bIns="45718">
            <a:spAutoFit/>
          </a:bodyPr>
          <a:lstStyle/>
          <a:p>
            <a:r>
              <a:rPr lang="en-US" sz="2000" dirty="0">
                <a:solidFill>
                  <a:schemeClr val="bg1"/>
                </a:solidFill>
              </a:rPr>
              <a:t>30%</a:t>
            </a:r>
          </a:p>
        </p:txBody>
      </p:sp>
      <p:cxnSp>
        <p:nvCxnSpPr>
          <p:cNvPr id="20" name="Curved Connector 19"/>
          <p:cNvCxnSpPr/>
          <p:nvPr/>
        </p:nvCxnSpPr>
        <p:spPr>
          <a:xfrm flipV="1">
            <a:off x="762000" y="2286000"/>
            <a:ext cx="7086600" cy="3276600"/>
          </a:xfrm>
          <a:prstGeom prst="curvedConnector3">
            <a:avLst>
              <a:gd name="adj1" fmla="val 69152"/>
            </a:avLst>
          </a:prstGeom>
        </p:spPr>
        <p:style>
          <a:lnRef idx="3">
            <a:schemeClr val="accent3"/>
          </a:lnRef>
          <a:fillRef idx="0">
            <a:schemeClr val="accent3"/>
          </a:fillRef>
          <a:effectRef idx="2">
            <a:schemeClr val="accent3"/>
          </a:effectRef>
          <a:fontRef idx="minor">
            <a:schemeClr val="tx1"/>
          </a:fontRef>
        </p:style>
      </p:cxnSp>
      <p:sp>
        <p:nvSpPr>
          <p:cNvPr id="14346" name="TextBox 21"/>
          <p:cNvSpPr txBox="1">
            <a:spLocks noChangeArrowheads="1"/>
          </p:cNvSpPr>
          <p:nvPr/>
        </p:nvSpPr>
        <p:spPr bwMode="auto">
          <a:xfrm>
            <a:off x="1981200" y="2667000"/>
            <a:ext cx="697619" cy="400105"/>
          </a:xfrm>
          <a:prstGeom prst="rect">
            <a:avLst/>
          </a:prstGeom>
          <a:noFill/>
          <a:ln w="9525">
            <a:noFill/>
            <a:miter lim="800000"/>
            <a:headEnd/>
            <a:tailEnd/>
          </a:ln>
        </p:spPr>
        <p:txBody>
          <a:bodyPr wrap="none" lIns="91436" tIns="45718" rIns="91436" bIns="45718">
            <a:spAutoFit/>
          </a:bodyPr>
          <a:lstStyle/>
          <a:p>
            <a:r>
              <a:rPr lang="en-US" sz="2000" dirty="0">
                <a:solidFill>
                  <a:schemeClr val="bg1"/>
                </a:solidFill>
              </a:rPr>
              <a:t>48%</a:t>
            </a:r>
          </a:p>
        </p:txBody>
      </p:sp>
      <p:sp>
        <p:nvSpPr>
          <p:cNvPr id="24" name="TextBox 23"/>
          <p:cNvSpPr txBox="1"/>
          <p:nvPr/>
        </p:nvSpPr>
        <p:spPr>
          <a:xfrm>
            <a:off x="379740" y="4876800"/>
            <a:ext cx="1524768" cy="707882"/>
          </a:xfrm>
          <a:prstGeom prst="rect">
            <a:avLst/>
          </a:prstGeom>
          <a:noFill/>
        </p:spPr>
        <p:txBody>
          <a:bodyPr wrap="none" lIns="91436" tIns="45718" rIns="91436" bIns="45718">
            <a:spAutoFit/>
          </a:bodyPr>
          <a:lstStyle/>
          <a:p>
            <a:pPr algn="ctr">
              <a:defRPr/>
            </a:pPr>
            <a:r>
              <a:rPr lang="en-US" sz="2000" dirty="0">
                <a:solidFill>
                  <a:schemeClr val="accent3"/>
                </a:solidFill>
                <a:cs typeface="+mn-cs"/>
              </a:rPr>
              <a:t>Complexity </a:t>
            </a:r>
          </a:p>
          <a:p>
            <a:pPr algn="ctr">
              <a:defRPr/>
            </a:pPr>
            <a:r>
              <a:rPr lang="en-US" sz="2000" dirty="0">
                <a:solidFill>
                  <a:schemeClr val="accent3"/>
                </a:solidFill>
                <a:cs typeface="+mn-cs"/>
              </a:rPr>
              <a:t>of Needs</a:t>
            </a:r>
          </a:p>
        </p:txBody>
      </p:sp>
      <p:sp>
        <p:nvSpPr>
          <p:cNvPr id="14348" name="Line 109"/>
          <p:cNvSpPr>
            <a:spLocks noChangeShapeType="1"/>
          </p:cNvSpPr>
          <p:nvPr/>
        </p:nvSpPr>
        <p:spPr bwMode="auto">
          <a:xfrm>
            <a:off x="1905000" y="1219200"/>
            <a:ext cx="0" cy="4762500"/>
          </a:xfrm>
          <a:prstGeom prst="line">
            <a:avLst/>
          </a:prstGeom>
          <a:noFill/>
          <a:ln w="38100">
            <a:solidFill>
              <a:schemeClr val="accent2"/>
            </a:solidFill>
            <a:prstDash val="sysDot"/>
            <a:round/>
            <a:headEnd/>
            <a:tailEnd/>
          </a:ln>
        </p:spPr>
        <p:txBody>
          <a:bodyPr wrap="none" lIns="91436" tIns="45718" rIns="91436" bIns="45718" anchor="ctr"/>
          <a:lstStyle/>
          <a:p>
            <a:endParaRPr lang="en-US" dirty="0"/>
          </a:p>
        </p:txBody>
      </p:sp>
      <p:sp>
        <p:nvSpPr>
          <p:cNvPr id="14349" name="Line 109"/>
          <p:cNvSpPr>
            <a:spLocks noChangeShapeType="1"/>
          </p:cNvSpPr>
          <p:nvPr/>
        </p:nvSpPr>
        <p:spPr bwMode="auto">
          <a:xfrm>
            <a:off x="3124200" y="1143000"/>
            <a:ext cx="0" cy="4762500"/>
          </a:xfrm>
          <a:prstGeom prst="line">
            <a:avLst/>
          </a:prstGeom>
          <a:noFill/>
          <a:ln w="38100">
            <a:solidFill>
              <a:schemeClr val="accent2"/>
            </a:solidFill>
            <a:prstDash val="sysDot"/>
            <a:round/>
            <a:headEnd/>
            <a:tailEnd/>
          </a:ln>
        </p:spPr>
        <p:txBody>
          <a:bodyPr wrap="none" lIns="91436" tIns="45718" rIns="91436" bIns="45718" anchor="ctr"/>
          <a:lstStyle/>
          <a:p>
            <a:endParaRPr lang="en-US" dirty="0"/>
          </a:p>
        </p:txBody>
      </p:sp>
      <p:sp>
        <p:nvSpPr>
          <p:cNvPr id="14350" name="Line 109"/>
          <p:cNvSpPr>
            <a:spLocks noChangeShapeType="1"/>
          </p:cNvSpPr>
          <p:nvPr/>
        </p:nvSpPr>
        <p:spPr bwMode="auto">
          <a:xfrm>
            <a:off x="5181600" y="1219200"/>
            <a:ext cx="0" cy="4762500"/>
          </a:xfrm>
          <a:prstGeom prst="line">
            <a:avLst/>
          </a:prstGeom>
          <a:noFill/>
          <a:ln w="38100">
            <a:solidFill>
              <a:schemeClr val="accent2"/>
            </a:solidFill>
            <a:prstDash val="sysDot"/>
            <a:round/>
            <a:headEnd/>
            <a:tailEnd/>
          </a:ln>
        </p:spPr>
        <p:txBody>
          <a:bodyPr wrap="none" lIns="91436" tIns="45718" rIns="91436" bIns="45718" anchor="ctr"/>
          <a:lstStyle/>
          <a:p>
            <a:endParaRPr lang="en-US" dirty="0"/>
          </a:p>
        </p:txBody>
      </p:sp>
      <p:sp>
        <p:nvSpPr>
          <p:cNvPr id="14351" name="Line 109"/>
          <p:cNvSpPr>
            <a:spLocks noChangeShapeType="1"/>
          </p:cNvSpPr>
          <p:nvPr/>
        </p:nvSpPr>
        <p:spPr bwMode="auto">
          <a:xfrm>
            <a:off x="6705600" y="1219200"/>
            <a:ext cx="0" cy="4762500"/>
          </a:xfrm>
          <a:prstGeom prst="line">
            <a:avLst/>
          </a:prstGeom>
          <a:noFill/>
          <a:ln w="38100">
            <a:solidFill>
              <a:schemeClr val="accent2"/>
            </a:solidFill>
            <a:prstDash val="sysDot"/>
            <a:round/>
            <a:headEnd/>
            <a:tailEnd/>
          </a:ln>
        </p:spPr>
        <p:txBody>
          <a:bodyPr wrap="none" lIns="91436" tIns="45718" rIns="91436" bIns="45718" anchor="ctr"/>
          <a:lstStyle/>
          <a:p>
            <a:endParaRPr lang="en-US" dirty="0"/>
          </a:p>
        </p:txBody>
      </p:sp>
      <p:sp>
        <p:nvSpPr>
          <p:cNvPr id="14352" name="TextBox 34"/>
          <p:cNvSpPr txBox="1">
            <a:spLocks noChangeArrowheads="1"/>
          </p:cNvSpPr>
          <p:nvPr/>
        </p:nvSpPr>
        <p:spPr bwMode="auto">
          <a:xfrm>
            <a:off x="1905000" y="5943600"/>
            <a:ext cx="982953" cy="400105"/>
          </a:xfrm>
          <a:prstGeom prst="rect">
            <a:avLst/>
          </a:prstGeom>
          <a:noFill/>
          <a:ln w="9525">
            <a:noFill/>
            <a:miter lim="800000"/>
            <a:headEnd/>
            <a:tailEnd/>
          </a:ln>
        </p:spPr>
        <p:txBody>
          <a:bodyPr wrap="none" lIns="91436" tIns="45718" rIns="91436" bIns="45718">
            <a:spAutoFit/>
          </a:bodyPr>
          <a:lstStyle/>
          <a:p>
            <a:r>
              <a:rPr lang="en-US" sz="2000" dirty="0">
                <a:solidFill>
                  <a:schemeClr val="bg1"/>
                </a:solidFill>
              </a:rPr>
              <a:t>50-100</a:t>
            </a:r>
          </a:p>
        </p:txBody>
      </p:sp>
      <p:sp>
        <p:nvSpPr>
          <p:cNvPr id="14353" name="TextBox 35"/>
          <p:cNvSpPr txBox="1">
            <a:spLocks noChangeArrowheads="1"/>
          </p:cNvSpPr>
          <p:nvPr/>
        </p:nvSpPr>
        <p:spPr bwMode="auto">
          <a:xfrm>
            <a:off x="3581400" y="5943600"/>
            <a:ext cx="1125621" cy="400105"/>
          </a:xfrm>
          <a:prstGeom prst="rect">
            <a:avLst/>
          </a:prstGeom>
          <a:noFill/>
          <a:ln w="9525">
            <a:noFill/>
            <a:miter lim="800000"/>
            <a:headEnd/>
            <a:tailEnd/>
          </a:ln>
        </p:spPr>
        <p:txBody>
          <a:bodyPr wrap="none" lIns="91436" tIns="45718" rIns="91436" bIns="45718">
            <a:spAutoFit/>
          </a:bodyPr>
          <a:lstStyle/>
          <a:p>
            <a:r>
              <a:rPr lang="en-US" sz="2000" dirty="0">
                <a:solidFill>
                  <a:schemeClr val="bg1"/>
                </a:solidFill>
              </a:rPr>
              <a:t>100-500</a:t>
            </a:r>
          </a:p>
        </p:txBody>
      </p:sp>
      <p:sp>
        <p:nvSpPr>
          <p:cNvPr id="14354" name="TextBox 36"/>
          <p:cNvSpPr txBox="1">
            <a:spLocks noChangeArrowheads="1"/>
          </p:cNvSpPr>
          <p:nvPr/>
        </p:nvSpPr>
        <p:spPr bwMode="auto">
          <a:xfrm>
            <a:off x="5562601" y="5943600"/>
            <a:ext cx="1268288" cy="400105"/>
          </a:xfrm>
          <a:prstGeom prst="rect">
            <a:avLst/>
          </a:prstGeom>
          <a:noFill/>
          <a:ln w="9525">
            <a:noFill/>
            <a:miter lim="800000"/>
            <a:headEnd/>
            <a:tailEnd/>
          </a:ln>
        </p:spPr>
        <p:txBody>
          <a:bodyPr wrap="none" lIns="91436" tIns="45718" rIns="91436" bIns="45718">
            <a:spAutoFit/>
          </a:bodyPr>
          <a:lstStyle/>
          <a:p>
            <a:r>
              <a:rPr lang="en-US" sz="2000" dirty="0">
                <a:solidFill>
                  <a:schemeClr val="bg1"/>
                </a:solidFill>
              </a:rPr>
              <a:t>500-1000</a:t>
            </a:r>
          </a:p>
        </p:txBody>
      </p:sp>
      <p:sp>
        <p:nvSpPr>
          <p:cNvPr id="19" name="5-Point Star 18"/>
          <p:cNvSpPr/>
          <p:nvPr/>
        </p:nvSpPr>
        <p:spPr bwMode="auto">
          <a:xfrm>
            <a:off x="1474033" y="3435246"/>
            <a:ext cx="1858296" cy="15240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eaLnBrk="1" hangingPunct="1"/>
            <a:r>
              <a:rPr lang="en-US" sz="1300" dirty="0" smtClean="0">
                <a:solidFill>
                  <a:schemeClr val="bg1"/>
                </a:solidFill>
                <a:effectLst>
                  <a:outerShdw blurRad="38100" dist="38100" dir="2700000" algn="tl">
                    <a:srgbClr val="000000">
                      <a:alpha val="43137"/>
                    </a:srgbClr>
                  </a:outerShdw>
                </a:effectLst>
                <a:latin typeface="Segoe" pitchFamily="34" charset="0"/>
              </a:rPr>
              <a:t>Sweet Spot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82323" y="228865"/>
            <a:ext cx="8380677" cy="438582"/>
          </a:xfrm>
        </p:spPr>
        <p:txBody>
          <a:bodyPr/>
          <a:lstStyle/>
          <a:p>
            <a:r>
              <a:rPr lang="en-US" sz="2400" b="1" dirty="0" smtClean="0"/>
              <a:t>Discovery and Positioning</a:t>
            </a:r>
          </a:p>
        </p:txBody>
      </p:sp>
      <p:graphicFrame>
        <p:nvGraphicFramePr>
          <p:cNvPr id="26" name="Table 25"/>
          <p:cNvGraphicFramePr>
            <a:graphicFrameLocks noGrp="1"/>
          </p:cNvGraphicFramePr>
          <p:nvPr/>
        </p:nvGraphicFramePr>
        <p:xfrm>
          <a:off x="533400" y="1143000"/>
          <a:ext cx="8001000" cy="5610860"/>
        </p:xfrm>
        <a:graphic>
          <a:graphicData uri="http://schemas.openxmlformats.org/drawingml/2006/table">
            <a:tbl>
              <a:tblPr firstRow="1" bandRow="1">
                <a:tableStyleId>{5C22544A-7EE6-4342-B048-85BDC9FD1C3A}</a:tableStyleId>
              </a:tblPr>
              <a:tblGrid>
                <a:gridCol w="2000250"/>
                <a:gridCol w="2000250"/>
                <a:gridCol w="2000250"/>
                <a:gridCol w="2000250"/>
              </a:tblGrid>
              <a:tr h="370840">
                <a:tc>
                  <a:txBody>
                    <a:bodyPr/>
                    <a:lstStyle/>
                    <a:p>
                      <a:r>
                        <a:rPr lang="en-US" sz="1800" dirty="0" smtClean="0">
                          <a:solidFill>
                            <a:schemeClr val="bg2"/>
                          </a:solidFill>
                        </a:rPr>
                        <a:t>Buyer Type</a:t>
                      </a:r>
                      <a:endParaRPr lang="en-US" sz="1800" dirty="0">
                        <a:solidFill>
                          <a:schemeClr val="bg2"/>
                        </a:solidFill>
                      </a:endParaRPr>
                    </a:p>
                  </a:txBody>
                  <a:tcPr/>
                </a:tc>
                <a:tc>
                  <a:txBody>
                    <a:bodyPr/>
                    <a:lstStyle/>
                    <a:p>
                      <a:r>
                        <a:rPr lang="en-US" sz="1800" dirty="0" smtClean="0">
                          <a:solidFill>
                            <a:schemeClr val="bg2"/>
                          </a:solidFill>
                        </a:rPr>
                        <a:t>Positioning</a:t>
                      </a:r>
                      <a:endParaRPr lang="en-US" sz="1800" dirty="0">
                        <a:solidFill>
                          <a:schemeClr val="bg2"/>
                        </a:solidFill>
                      </a:endParaRPr>
                    </a:p>
                  </a:txBody>
                  <a:tcPr/>
                </a:tc>
                <a:tc>
                  <a:txBody>
                    <a:bodyPr/>
                    <a:lstStyle/>
                    <a:p>
                      <a:r>
                        <a:rPr lang="en-US" sz="1800" dirty="0" smtClean="0">
                          <a:solidFill>
                            <a:schemeClr val="bg2"/>
                          </a:solidFill>
                        </a:rPr>
                        <a:t>Objection</a:t>
                      </a:r>
                      <a:endParaRPr lang="en-US" sz="1800" dirty="0">
                        <a:solidFill>
                          <a:schemeClr val="bg2"/>
                        </a:solidFill>
                      </a:endParaRPr>
                    </a:p>
                  </a:txBody>
                  <a:tcPr/>
                </a:tc>
                <a:tc>
                  <a:txBody>
                    <a:bodyPr/>
                    <a:lstStyle/>
                    <a:p>
                      <a:r>
                        <a:rPr lang="en-US" sz="1800" dirty="0" smtClean="0">
                          <a:solidFill>
                            <a:schemeClr val="bg2"/>
                          </a:solidFill>
                        </a:rPr>
                        <a:t>Handling</a:t>
                      </a:r>
                      <a:endParaRPr lang="en-US" sz="1800" dirty="0">
                        <a:solidFill>
                          <a:schemeClr val="bg2"/>
                        </a:solidFill>
                      </a:endParaRPr>
                    </a:p>
                  </a:txBody>
                  <a:tcPr/>
                </a:tc>
              </a:tr>
              <a:tr h="1602740">
                <a:tc>
                  <a:txBody>
                    <a:bodyPr/>
                    <a:lstStyle/>
                    <a:p>
                      <a:r>
                        <a:rPr lang="en-US" sz="1400" dirty="0" smtClean="0"/>
                        <a:t>Innovator</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a:tc>
                <a:tc>
                  <a:txBody>
                    <a:bodyPr/>
                    <a:lstStyle/>
                    <a:p>
                      <a:r>
                        <a:rPr lang="en-US" sz="1400" b="1" dirty="0" smtClean="0"/>
                        <a:t>Productivity</a:t>
                      </a:r>
                      <a:r>
                        <a:rPr lang="en-US" sz="1400" b="1" baseline="0" dirty="0" smtClean="0"/>
                        <a:t> </a:t>
                      </a:r>
                    </a:p>
                    <a:p>
                      <a:r>
                        <a:rPr lang="en-US" sz="1400" baseline="0" dirty="0" smtClean="0"/>
                        <a:t>(Anywhere access, collaboration, speed) &amp; growth</a:t>
                      </a:r>
                    </a:p>
                    <a:p>
                      <a:endParaRPr lang="en-US" sz="1400" baseline="0" dirty="0" smtClean="0"/>
                    </a:p>
                    <a:p>
                      <a:r>
                        <a:rPr lang="en-US" sz="1400" baseline="0" dirty="0" smtClean="0"/>
                        <a:t>Premium</a:t>
                      </a:r>
                      <a:endParaRPr lang="en-US" sz="1400" dirty="0"/>
                    </a:p>
                  </a:txBody>
                  <a:tcPr/>
                </a:tc>
                <a:tc>
                  <a:txBody>
                    <a:bodyPr/>
                    <a:lstStyle/>
                    <a:p>
                      <a:r>
                        <a:rPr lang="en-US" sz="1400" dirty="0" smtClean="0"/>
                        <a:t>Will I really get the benefit? Can I</a:t>
                      </a:r>
                      <a:r>
                        <a:rPr lang="en-US" sz="1400" baseline="0" dirty="0" smtClean="0"/>
                        <a:t> trust my service provider</a:t>
                      </a:r>
                      <a:endParaRPr lang="en-US" sz="1400" dirty="0"/>
                    </a:p>
                  </a:txBody>
                  <a:tcPr/>
                </a:tc>
                <a:tc>
                  <a:txBody>
                    <a:bodyPr/>
                    <a:lstStyle/>
                    <a:p>
                      <a:r>
                        <a:rPr lang="en-US" sz="1400" dirty="0" smtClean="0"/>
                        <a:t>Productivity</a:t>
                      </a:r>
                      <a:r>
                        <a:rPr lang="en-US" sz="1400" baseline="0" dirty="0" smtClean="0"/>
                        <a:t> – 8 mailboxes &amp; better performance for organization</a:t>
                      </a:r>
                      <a:endParaRPr lang="en-US" sz="1400" dirty="0"/>
                    </a:p>
                  </a:txBody>
                  <a:tcPr/>
                </a:tc>
              </a:tr>
              <a:tr h="1818640">
                <a:tc>
                  <a:txBody>
                    <a:bodyPr/>
                    <a:lstStyle/>
                    <a:p>
                      <a:r>
                        <a:rPr lang="en-US" sz="1400" dirty="0" smtClean="0"/>
                        <a:t>Pragmatist</a:t>
                      </a:r>
                      <a:endParaRPr lang="en-US" sz="1400" dirty="0"/>
                    </a:p>
                  </a:txBody>
                  <a:tcPr/>
                </a:tc>
                <a:tc>
                  <a:txBody>
                    <a:bodyPr/>
                    <a:lstStyle/>
                    <a:p>
                      <a:r>
                        <a:rPr lang="en-US" sz="1400" b="1" dirty="0" smtClean="0"/>
                        <a:t>Features</a:t>
                      </a:r>
                      <a:r>
                        <a:rPr lang="en-US" sz="1400" dirty="0" smtClean="0"/>
                        <a:t> </a:t>
                      </a:r>
                      <a:r>
                        <a:rPr lang="en-US" sz="1400" b="1" dirty="0" smtClean="0"/>
                        <a:t>You</a:t>
                      </a:r>
                      <a:r>
                        <a:rPr lang="en-US" sz="1400" b="1" baseline="0" dirty="0" smtClean="0"/>
                        <a:t> Need At Best price</a:t>
                      </a:r>
                      <a:endParaRPr lang="en-US" sz="1400" dirty="0" smtClean="0"/>
                    </a:p>
                    <a:p>
                      <a:r>
                        <a:rPr lang="en-US" sz="1400" dirty="0" smtClean="0"/>
                        <a:t>(Faster speed, scheduling, domain name, mobile e-mail, free Outlook</a:t>
                      </a:r>
                      <a:r>
                        <a:rPr lang="en-US" sz="1400" baseline="0" dirty="0" smtClean="0"/>
                        <a:t>)</a:t>
                      </a:r>
                    </a:p>
                    <a:p>
                      <a:endParaRPr lang="en-US" sz="1400" baseline="0" dirty="0" smtClean="0"/>
                    </a:p>
                    <a:p>
                      <a:r>
                        <a:rPr lang="en-US" sz="1400" dirty="0" smtClean="0"/>
                        <a:t>Preferred</a:t>
                      </a:r>
                      <a:endParaRPr lang="en-US" sz="1400" dirty="0"/>
                    </a:p>
                  </a:txBody>
                  <a:tcPr/>
                </a:tc>
                <a:tc>
                  <a:txBody>
                    <a:bodyPr/>
                    <a:lstStyle/>
                    <a:p>
                      <a:r>
                        <a:rPr lang="en-US" sz="1400" dirty="0" smtClean="0"/>
                        <a:t>Why</a:t>
                      </a:r>
                      <a:r>
                        <a:rPr lang="en-US" sz="1400" baseline="0" dirty="0" smtClean="0"/>
                        <a:t> does that feature make my staff’s life easier? Is it difficult to use? How good is support?</a:t>
                      </a:r>
                      <a:endParaRPr lang="en-US" sz="1400" dirty="0"/>
                    </a:p>
                  </a:txBody>
                  <a:tcPr/>
                </a:tc>
                <a:tc>
                  <a:txBody>
                    <a:bodyPr/>
                    <a:lstStyle/>
                    <a:p>
                      <a:r>
                        <a:rPr lang="en-US" sz="1400" dirty="0" smtClean="0"/>
                        <a:t>Easy</a:t>
                      </a:r>
                      <a:r>
                        <a:rPr lang="en-US" sz="1400" baseline="0" dirty="0" smtClean="0"/>
                        <a:t> to use features – get started with 4 mailboxes and enough bandwidth – domain name, mailbox, Outlook cost avoidance with support.</a:t>
                      </a:r>
                      <a:endParaRPr lang="en-US" sz="1400" dirty="0"/>
                    </a:p>
                  </a:txBody>
                  <a:tcPr/>
                </a:tc>
              </a:tr>
              <a:tr h="1818640">
                <a:tc>
                  <a:txBody>
                    <a:bodyPr/>
                    <a:lstStyle/>
                    <a:p>
                      <a:r>
                        <a:rPr lang="en-US" sz="1400" dirty="0" smtClean="0"/>
                        <a:t>Minimalist</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a:tc>
                <a:tc>
                  <a:txBody>
                    <a:bodyPr/>
                    <a:lstStyle/>
                    <a:p>
                      <a:r>
                        <a:rPr lang="en-US" sz="1400" b="1" dirty="0" smtClean="0"/>
                        <a:t>Reliability</a:t>
                      </a:r>
                    </a:p>
                    <a:p>
                      <a:r>
                        <a:rPr lang="en-US" sz="1400" dirty="0" smtClean="0"/>
                        <a:t>(Backups, security, reliability, value</a:t>
                      </a:r>
                      <a:r>
                        <a:rPr lang="en-US" sz="1400" baseline="0" dirty="0" smtClean="0"/>
                        <a:t>)</a:t>
                      </a:r>
                    </a:p>
                    <a:p>
                      <a:endParaRPr lang="en-US" sz="1400" baseline="0" dirty="0" smtClean="0"/>
                    </a:p>
                    <a:p>
                      <a:r>
                        <a:rPr lang="en-US" sz="1400" dirty="0" smtClean="0"/>
                        <a:t>Starter</a:t>
                      </a:r>
                      <a:endParaRPr lang="en-US" sz="1400" dirty="0"/>
                    </a:p>
                  </a:txBody>
                  <a:tcPr/>
                </a:tc>
                <a:tc>
                  <a:txBody>
                    <a:bodyPr/>
                    <a:lstStyle/>
                    <a:p>
                      <a:r>
                        <a:rPr lang="en-US" sz="1400" dirty="0" smtClean="0"/>
                        <a:t>Aren’t all the providers the same?</a:t>
                      </a:r>
                      <a:endParaRPr lang="en-US" sz="1400" dirty="0"/>
                    </a:p>
                  </a:txBody>
                  <a:tcPr/>
                </a:tc>
                <a:tc>
                  <a:txBody>
                    <a:bodyPr/>
                    <a:lstStyle/>
                    <a:p>
                      <a:r>
                        <a:rPr lang="en-US" sz="1400" dirty="0" smtClean="0"/>
                        <a:t>Reliability</a:t>
                      </a:r>
                      <a:r>
                        <a:rPr lang="en-US" sz="1400" baseline="0" dirty="0" smtClean="0"/>
                        <a:t> &amp; strength of support for not just the network but the applications that you rely upon to do business.</a:t>
                      </a:r>
                      <a:endParaRPr lang="en-US" sz="1400" dirty="0"/>
                    </a:p>
                  </a:txBody>
                  <a:tcPr/>
                </a:tc>
              </a:tr>
            </a:tbl>
          </a:graphicData>
        </a:graphic>
      </p:graphicFrame>
      <p:pic>
        <p:nvPicPr>
          <p:cNvPr id="25" name="Picture 12" descr="maria photo copy"/>
          <p:cNvPicPr>
            <a:picLocks noChangeAspect="1" noChangeArrowheads="1"/>
          </p:cNvPicPr>
          <p:nvPr/>
        </p:nvPicPr>
        <p:blipFill>
          <a:blip r:embed="rId3" cstate="email"/>
          <a:srcRect/>
          <a:stretch>
            <a:fillRect/>
          </a:stretch>
        </p:blipFill>
        <p:spPr bwMode="auto">
          <a:xfrm>
            <a:off x="838200" y="1828800"/>
            <a:ext cx="1297858"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2" descr="tae photo copy"/>
          <p:cNvPicPr>
            <a:picLocks noChangeAspect="1" noChangeArrowheads="1"/>
          </p:cNvPicPr>
          <p:nvPr/>
        </p:nvPicPr>
        <p:blipFill>
          <a:blip r:embed="rId4" cstate="email"/>
          <a:srcRect/>
          <a:stretch>
            <a:fillRect/>
          </a:stretch>
        </p:blipFill>
        <p:spPr bwMode="auto">
          <a:xfrm>
            <a:off x="838201" y="3429000"/>
            <a:ext cx="1363415" cy="1226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2" descr="dieter photo copy"/>
          <p:cNvPicPr>
            <a:picLocks noChangeAspect="1" noChangeArrowheads="1"/>
          </p:cNvPicPr>
          <p:nvPr/>
        </p:nvPicPr>
        <p:blipFill>
          <a:blip r:embed="rId5" cstate="email"/>
          <a:srcRect/>
          <a:stretch>
            <a:fillRect/>
          </a:stretch>
        </p:blipFill>
        <p:spPr bwMode="auto">
          <a:xfrm>
            <a:off x="838200" y="5257800"/>
            <a:ext cx="1381422" cy="129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45378" y="326157"/>
            <a:ext cx="8380677" cy="1731243"/>
          </a:xfrm>
        </p:spPr>
        <p:txBody>
          <a:bodyPr/>
          <a:lstStyle/>
          <a:p>
            <a:pPr marL="342886" indent="-342886" defTabSz="914363">
              <a:spcBef>
                <a:spcPct val="20000"/>
              </a:spcBef>
              <a:defRPr/>
            </a:pPr>
            <a:r>
              <a:rPr sz="2700" b="1" dirty="0" smtClean="0"/>
              <a:t>Owner Manager Attitudes </a:t>
            </a:r>
            <a:r>
              <a:rPr lang="en-US" sz="2700" b="1" dirty="0" smtClean="0"/>
              <a:t>H</a:t>
            </a:r>
            <a:r>
              <a:rPr sz="2700" b="1" dirty="0" smtClean="0"/>
              <a:t>elp </a:t>
            </a:r>
            <a:r>
              <a:rPr lang="en-US" sz="2700" b="1" dirty="0" smtClean="0"/>
              <a:t>S</a:t>
            </a:r>
            <a:r>
              <a:rPr sz="2700" b="1" dirty="0" smtClean="0"/>
              <a:t>ales w</a:t>
            </a:r>
            <a:r>
              <a:rPr lang="en-US" sz="2700" b="1" dirty="0" smtClean="0"/>
              <a:t>ith C</a:t>
            </a:r>
            <a:r>
              <a:rPr sz="2700" b="1" dirty="0" smtClean="0"/>
              <a:t>ustomer </a:t>
            </a:r>
            <a:r>
              <a:rPr lang="en-US" sz="2700" b="1" dirty="0" smtClean="0"/>
              <a:t>C</a:t>
            </a:r>
            <a:r>
              <a:rPr sz="2700" b="1" dirty="0" smtClean="0"/>
              <a:t>onversations</a:t>
            </a:r>
            <a:br>
              <a:rPr sz="2700" b="1" dirty="0" smtClean="0"/>
            </a:br>
            <a:r>
              <a:rPr sz="2000" b="1" i="1" dirty="0" smtClean="0"/>
              <a:t/>
            </a:r>
            <a:br>
              <a:rPr sz="2000" b="1" i="1" dirty="0" smtClean="0"/>
            </a:br>
            <a:r>
              <a:rPr sz="2700" b="1" dirty="0" smtClean="0"/>
              <a:t/>
            </a:r>
            <a:br>
              <a:rPr sz="2700" b="1" dirty="0" smtClean="0"/>
            </a:br>
            <a:endParaRPr sz="2000" dirty="0" smtClean="0"/>
          </a:p>
        </p:txBody>
      </p:sp>
      <p:pic>
        <p:nvPicPr>
          <p:cNvPr id="24579" name="Picture 12" descr="maria photo copy"/>
          <p:cNvPicPr>
            <a:picLocks noChangeAspect="1" noChangeArrowheads="1"/>
          </p:cNvPicPr>
          <p:nvPr/>
        </p:nvPicPr>
        <p:blipFill>
          <a:blip r:embed="rId3" cstate="email"/>
          <a:srcRect/>
          <a:stretch>
            <a:fillRect/>
          </a:stretch>
        </p:blipFill>
        <p:spPr bwMode="auto">
          <a:xfrm>
            <a:off x="228866" y="2305934"/>
            <a:ext cx="2514864" cy="2361406"/>
          </a:xfrm>
          <a:prstGeom prst="rect">
            <a:avLst/>
          </a:prstGeom>
          <a:noFill/>
          <a:ln w="9525">
            <a:noFill/>
            <a:miter lim="800000"/>
            <a:headEnd/>
            <a:tailEnd/>
          </a:ln>
        </p:spPr>
      </p:pic>
      <p:pic>
        <p:nvPicPr>
          <p:cNvPr id="24580" name="Picture 12" descr="tae photo copy"/>
          <p:cNvPicPr>
            <a:picLocks noChangeAspect="1" noChangeArrowheads="1"/>
          </p:cNvPicPr>
          <p:nvPr/>
        </p:nvPicPr>
        <p:blipFill>
          <a:blip r:embed="rId4" cstate="email"/>
          <a:srcRect/>
          <a:stretch>
            <a:fillRect/>
          </a:stretch>
        </p:blipFill>
        <p:spPr bwMode="auto">
          <a:xfrm>
            <a:off x="3124729" y="2229204"/>
            <a:ext cx="2709333" cy="2438135"/>
          </a:xfrm>
          <a:prstGeom prst="rect">
            <a:avLst/>
          </a:prstGeom>
          <a:noFill/>
          <a:ln w="9525">
            <a:noFill/>
            <a:miter lim="800000"/>
            <a:headEnd/>
            <a:tailEnd/>
          </a:ln>
        </p:spPr>
      </p:pic>
      <p:pic>
        <p:nvPicPr>
          <p:cNvPr id="24581" name="Picture 12" descr="dieter photo copy"/>
          <p:cNvPicPr>
            <a:picLocks noChangeAspect="1" noChangeArrowheads="1"/>
          </p:cNvPicPr>
          <p:nvPr/>
        </p:nvPicPr>
        <p:blipFill>
          <a:blip r:embed="rId5" cstate="email"/>
          <a:srcRect/>
          <a:stretch>
            <a:fillRect/>
          </a:stretch>
        </p:blipFill>
        <p:spPr bwMode="auto">
          <a:xfrm>
            <a:off x="6248136" y="2229204"/>
            <a:ext cx="2600854" cy="2438135"/>
          </a:xfrm>
          <a:prstGeom prst="rect">
            <a:avLst/>
          </a:prstGeom>
          <a:noFill/>
          <a:ln w="9525">
            <a:noFill/>
            <a:miter lim="800000"/>
            <a:headEnd/>
            <a:tailEnd/>
          </a:ln>
        </p:spPr>
      </p:pic>
      <p:sp>
        <p:nvSpPr>
          <p:cNvPr id="24582" name="TextBox 5"/>
          <p:cNvSpPr txBox="1">
            <a:spLocks noChangeArrowheads="1"/>
          </p:cNvSpPr>
          <p:nvPr/>
        </p:nvSpPr>
        <p:spPr bwMode="auto">
          <a:xfrm>
            <a:off x="304271" y="4819475"/>
            <a:ext cx="2492375" cy="1200325"/>
          </a:xfrm>
          <a:prstGeom prst="rect">
            <a:avLst/>
          </a:prstGeom>
          <a:noFill/>
          <a:ln w="9525">
            <a:noFill/>
            <a:miter lim="800000"/>
            <a:headEnd/>
            <a:tailEnd/>
          </a:ln>
        </p:spPr>
        <p:txBody>
          <a:bodyPr lIns="91436" tIns="45718" rIns="91436" bIns="45718">
            <a:spAutoFit/>
          </a:bodyPr>
          <a:lstStyle/>
          <a:p>
            <a:pPr algn="ctr"/>
            <a:r>
              <a:rPr lang="en-US" sz="1800" dirty="0">
                <a:solidFill>
                  <a:schemeClr val="bg1"/>
                </a:solidFill>
              </a:rPr>
              <a:t>40% of </a:t>
            </a:r>
            <a:r>
              <a:rPr lang="en-US" sz="1800" dirty="0" smtClean="0">
                <a:solidFill>
                  <a:schemeClr val="bg1"/>
                </a:solidFill>
              </a:rPr>
              <a:t>market</a:t>
            </a:r>
            <a:endParaRPr lang="en-US" sz="1800" dirty="0">
              <a:solidFill>
                <a:schemeClr val="bg1"/>
              </a:solidFill>
            </a:endParaRPr>
          </a:p>
          <a:p>
            <a:pPr algn="ctr"/>
            <a:r>
              <a:rPr lang="en-US" sz="1800" dirty="0" smtClean="0">
                <a:solidFill>
                  <a:schemeClr val="bg1"/>
                </a:solidFill>
              </a:rPr>
              <a:t>Attitude </a:t>
            </a:r>
            <a:r>
              <a:rPr lang="en-US" sz="1800" dirty="0">
                <a:solidFill>
                  <a:schemeClr val="bg1"/>
                </a:solidFill>
              </a:rPr>
              <a:t>of IT </a:t>
            </a:r>
            <a:r>
              <a:rPr lang="en-US" sz="1800" dirty="0" smtClean="0">
                <a:solidFill>
                  <a:schemeClr val="bg1"/>
                </a:solidFill>
              </a:rPr>
              <a:t>is strategic </a:t>
            </a:r>
            <a:r>
              <a:rPr lang="en-US" sz="1800" dirty="0">
                <a:solidFill>
                  <a:schemeClr val="bg1"/>
                </a:solidFill>
              </a:rPr>
              <a:t>to growth</a:t>
            </a:r>
          </a:p>
          <a:p>
            <a:pPr algn="ctr"/>
            <a:r>
              <a:rPr lang="en-US" sz="1800" dirty="0">
                <a:solidFill>
                  <a:schemeClr val="bg1"/>
                </a:solidFill>
              </a:rPr>
              <a:t>65% of IT spending</a:t>
            </a:r>
          </a:p>
        </p:txBody>
      </p:sp>
      <p:sp>
        <p:nvSpPr>
          <p:cNvPr id="24583" name="TextBox 6"/>
          <p:cNvSpPr txBox="1">
            <a:spLocks noChangeArrowheads="1"/>
          </p:cNvSpPr>
          <p:nvPr/>
        </p:nvSpPr>
        <p:spPr bwMode="auto">
          <a:xfrm>
            <a:off x="3048000" y="4819475"/>
            <a:ext cx="2819136" cy="1200325"/>
          </a:xfrm>
          <a:prstGeom prst="rect">
            <a:avLst/>
          </a:prstGeom>
          <a:noFill/>
          <a:ln w="9525">
            <a:noFill/>
            <a:miter lim="800000"/>
            <a:headEnd/>
            <a:tailEnd/>
          </a:ln>
        </p:spPr>
        <p:txBody>
          <a:bodyPr lIns="91436" tIns="45718" rIns="91436" bIns="45718">
            <a:spAutoFit/>
          </a:bodyPr>
          <a:lstStyle/>
          <a:p>
            <a:pPr algn="ctr"/>
            <a:r>
              <a:rPr lang="en-US" sz="1800" dirty="0">
                <a:solidFill>
                  <a:schemeClr val="bg1"/>
                </a:solidFill>
              </a:rPr>
              <a:t>40% of </a:t>
            </a:r>
            <a:r>
              <a:rPr lang="en-US" sz="1800" dirty="0" smtClean="0">
                <a:solidFill>
                  <a:schemeClr val="bg1"/>
                </a:solidFill>
              </a:rPr>
              <a:t>market</a:t>
            </a:r>
            <a:endParaRPr lang="en-US" sz="1800" dirty="0">
              <a:solidFill>
                <a:schemeClr val="bg1"/>
              </a:solidFill>
            </a:endParaRPr>
          </a:p>
          <a:p>
            <a:pPr algn="ctr"/>
            <a:r>
              <a:rPr lang="en-US" sz="1800" dirty="0">
                <a:solidFill>
                  <a:schemeClr val="bg1"/>
                </a:solidFill>
              </a:rPr>
              <a:t>Attitude of IT is a tool for doing business</a:t>
            </a:r>
          </a:p>
          <a:p>
            <a:pPr algn="ctr"/>
            <a:r>
              <a:rPr lang="en-US" sz="1800" dirty="0">
                <a:solidFill>
                  <a:schemeClr val="bg1"/>
                </a:solidFill>
              </a:rPr>
              <a:t> 25% of IT </a:t>
            </a:r>
            <a:r>
              <a:rPr lang="en-US" sz="1800" dirty="0" smtClean="0">
                <a:solidFill>
                  <a:schemeClr val="bg1"/>
                </a:solidFill>
              </a:rPr>
              <a:t>spending</a:t>
            </a:r>
            <a:endParaRPr lang="en-US" sz="1800" dirty="0">
              <a:solidFill>
                <a:schemeClr val="bg1"/>
              </a:solidFill>
            </a:endParaRPr>
          </a:p>
        </p:txBody>
      </p:sp>
      <p:sp>
        <p:nvSpPr>
          <p:cNvPr id="24584" name="TextBox 7"/>
          <p:cNvSpPr txBox="1">
            <a:spLocks noChangeArrowheads="1"/>
          </p:cNvSpPr>
          <p:nvPr/>
        </p:nvSpPr>
        <p:spPr bwMode="auto">
          <a:xfrm>
            <a:off x="6477000" y="4744068"/>
            <a:ext cx="2211917" cy="1200325"/>
          </a:xfrm>
          <a:prstGeom prst="rect">
            <a:avLst/>
          </a:prstGeom>
          <a:noFill/>
          <a:ln w="9525">
            <a:noFill/>
            <a:miter lim="800000"/>
            <a:headEnd/>
            <a:tailEnd/>
          </a:ln>
        </p:spPr>
        <p:txBody>
          <a:bodyPr lIns="91436" tIns="45718" rIns="91436" bIns="45718">
            <a:spAutoFit/>
          </a:bodyPr>
          <a:lstStyle/>
          <a:p>
            <a:pPr algn="ctr"/>
            <a:r>
              <a:rPr lang="en-US" sz="1800" dirty="0">
                <a:solidFill>
                  <a:schemeClr val="bg1"/>
                </a:solidFill>
              </a:rPr>
              <a:t>20% of </a:t>
            </a:r>
            <a:r>
              <a:rPr lang="en-US" sz="1800" dirty="0" smtClean="0">
                <a:solidFill>
                  <a:schemeClr val="bg1"/>
                </a:solidFill>
              </a:rPr>
              <a:t>market</a:t>
            </a:r>
            <a:endParaRPr lang="en-US" sz="1800" dirty="0">
              <a:solidFill>
                <a:schemeClr val="bg1"/>
              </a:solidFill>
            </a:endParaRPr>
          </a:p>
          <a:p>
            <a:pPr algn="ctr"/>
            <a:r>
              <a:rPr lang="en-US" sz="1800" dirty="0">
                <a:solidFill>
                  <a:schemeClr val="bg1"/>
                </a:solidFill>
              </a:rPr>
              <a:t>Attitude of IT is a necessary evil</a:t>
            </a:r>
          </a:p>
          <a:p>
            <a:pPr algn="ctr"/>
            <a:r>
              <a:rPr lang="en-US" sz="1800" dirty="0">
                <a:solidFill>
                  <a:schemeClr val="bg1"/>
                </a:solidFill>
              </a:rPr>
              <a:t>10% of IT </a:t>
            </a:r>
            <a:r>
              <a:rPr lang="en-US" sz="1800" dirty="0" smtClean="0">
                <a:solidFill>
                  <a:schemeClr val="bg1"/>
                </a:solidFill>
              </a:rPr>
              <a:t>spending</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8579" name="Text Box 3"/>
          <p:cNvSpPr txBox="1">
            <a:spLocks noChangeArrowheads="1"/>
          </p:cNvSpPr>
          <p:nvPr/>
        </p:nvSpPr>
        <p:spPr bwMode="auto">
          <a:xfrm>
            <a:off x="5465866" y="1219200"/>
            <a:ext cx="3175861" cy="523216"/>
          </a:xfrm>
          <a:prstGeom prst="rect">
            <a:avLst/>
          </a:prstGeom>
          <a:noFill/>
          <a:ln w="9525">
            <a:noFill/>
            <a:miter lim="800000"/>
            <a:headEnd/>
            <a:tailEnd/>
          </a:ln>
          <a:effectLst>
            <a:outerShdw dist="35921" dir="2700000" algn="ctr" rotWithShape="0">
              <a:schemeClr val="bg2"/>
            </a:outerShdw>
          </a:effectLst>
        </p:spPr>
        <p:txBody>
          <a:bodyPr wrap="none" lIns="91436" tIns="45718" rIns="91436" bIns="45718">
            <a:spAutoFit/>
          </a:bodyPr>
          <a:lstStyle/>
          <a:p>
            <a:pPr algn="ctr">
              <a:defRPr/>
            </a:pPr>
            <a:r>
              <a:rPr lang="en-US" sz="1400" b="1" dirty="0">
                <a:solidFill>
                  <a:schemeClr val="bg1"/>
                </a:solidFill>
                <a:latin typeface="Arial" charset="0"/>
              </a:rPr>
              <a:t>Ratio of IT* Spending Proportion to</a:t>
            </a:r>
          </a:p>
          <a:p>
            <a:pPr algn="ctr">
              <a:defRPr/>
            </a:pPr>
            <a:r>
              <a:rPr lang="en-US" sz="1400" b="1" dirty="0">
                <a:solidFill>
                  <a:schemeClr val="bg1"/>
                </a:solidFill>
                <a:latin typeface="Arial" charset="0"/>
              </a:rPr>
              <a:t>Segment Proportion</a:t>
            </a:r>
          </a:p>
        </p:txBody>
      </p:sp>
      <p:sp>
        <p:nvSpPr>
          <p:cNvPr id="3608580" name="Text Box 4"/>
          <p:cNvSpPr txBox="1">
            <a:spLocks noChangeArrowheads="1"/>
          </p:cNvSpPr>
          <p:nvPr/>
        </p:nvSpPr>
        <p:spPr bwMode="auto">
          <a:xfrm>
            <a:off x="1228584" y="1358443"/>
            <a:ext cx="2187899" cy="307773"/>
          </a:xfrm>
          <a:prstGeom prst="rect">
            <a:avLst/>
          </a:prstGeom>
          <a:noFill/>
          <a:ln w="9525">
            <a:noFill/>
            <a:miter lim="800000"/>
            <a:headEnd/>
            <a:tailEnd/>
          </a:ln>
          <a:effectLst>
            <a:outerShdw dist="35921" dir="2700000" algn="ctr" rotWithShape="0">
              <a:schemeClr val="bg2"/>
            </a:outerShdw>
          </a:effectLst>
        </p:spPr>
        <p:txBody>
          <a:bodyPr wrap="none" lIns="91436" tIns="45718" rIns="91436" bIns="45718">
            <a:spAutoFit/>
          </a:bodyPr>
          <a:lstStyle/>
          <a:p>
            <a:pPr algn="ctr">
              <a:defRPr/>
            </a:pPr>
            <a:r>
              <a:rPr lang="en-US" sz="1400" b="1" dirty="0">
                <a:solidFill>
                  <a:schemeClr val="bg1"/>
                </a:solidFill>
                <a:latin typeface="Arial" charset="0"/>
              </a:rPr>
              <a:t>Total IT* </a:t>
            </a:r>
            <a:r>
              <a:rPr lang="en-US" sz="1400" b="1" dirty="0" smtClean="0">
                <a:solidFill>
                  <a:schemeClr val="bg1"/>
                </a:solidFill>
                <a:latin typeface="Arial" charset="0"/>
              </a:rPr>
              <a:t>$46,456 Million</a:t>
            </a:r>
            <a:endParaRPr lang="en-US" sz="1400" b="1" dirty="0">
              <a:solidFill>
                <a:schemeClr val="bg1"/>
              </a:solidFill>
              <a:latin typeface="Arial" charset="0"/>
            </a:endParaRPr>
          </a:p>
        </p:txBody>
      </p:sp>
      <p:sp>
        <p:nvSpPr>
          <p:cNvPr id="5126" name="Text Box 5"/>
          <p:cNvSpPr txBox="1">
            <a:spLocks noChangeArrowheads="1"/>
          </p:cNvSpPr>
          <p:nvPr/>
        </p:nvSpPr>
        <p:spPr bwMode="auto">
          <a:xfrm>
            <a:off x="4603750" y="5863566"/>
            <a:ext cx="4610290" cy="237672"/>
          </a:xfrm>
          <a:prstGeom prst="rect">
            <a:avLst/>
          </a:prstGeom>
          <a:noFill/>
          <a:ln w="9525">
            <a:noFill/>
            <a:miter lim="800000"/>
            <a:headEnd/>
            <a:tailEnd/>
          </a:ln>
        </p:spPr>
        <p:txBody>
          <a:bodyPr wrap="none" lIns="91436" tIns="45718" rIns="91436" bIns="45718">
            <a:spAutoFit/>
          </a:bodyPr>
          <a:lstStyle/>
          <a:p>
            <a:pPr algn="l"/>
            <a:r>
              <a:rPr lang="en-US" sz="1400" b="1" baseline="30000" dirty="0">
                <a:solidFill>
                  <a:schemeClr val="bg1"/>
                </a:solidFill>
                <a:latin typeface="Arial" charset="0"/>
              </a:rPr>
              <a:t>Note: IT spending on PC hardware/software, networking, Internet, peripherals</a:t>
            </a:r>
          </a:p>
        </p:txBody>
      </p:sp>
      <p:sp>
        <p:nvSpPr>
          <p:cNvPr id="5127" name="Rectangle 6"/>
          <p:cNvSpPr>
            <a:spLocks noGrp="1" noChangeArrowheads="1"/>
          </p:cNvSpPr>
          <p:nvPr>
            <p:ph type="title"/>
          </p:nvPr>
        </p:nvSpPr>
        <p:spPr>
          <a:xfrm>
            <a:off x="685800" y="228600"/>
            <a:ext cx="7772400" cy="1143000"/>
          </a:xfrm>
        </p:spPr>
        <p:txBody>
          <a:bodyPr/>
          <a:lstStyle/>
          <a:p>
            <a:pPr eaLnBrk="1" hangingPunct="1"/>
            <a:r>
              <a:rPr lang="en-US" sz="2400" b="1" dirty="0" smtClean="0"/>
              <a:t>Spending on IT: Driven by Innovators and Integrators </a:t>
            </a:r>
            <a:r>
              <a:rPr sz="1400" dirty="0" smtClean="0"/>
              <a:t/>
            </a:r>
            <a:br>
              <a:rPr sz="1400" dirty="0" smtClean="0"/>
            </a:br>
            <a:r>
              <a:rPr sz="1400" dirty="0" smtClean="0"/>
              <a:t>In the SB market these two </a:t>
            </a:r>
            <a:r>
              <a:rPr lang="en-US" sz="1400" dirty="0" smtClean="0"/>
              <a:t>s</a:t>
            </a:r>
            <a:r>
              <a:rPr sz="1400" dirty="0" smtClean="0"/>
              <a:t>egments drive 60% of the opportunity </a:t>
            </a:r>
            <a:endParaRPr sz="800" dirty="0" smtClean="0"/>
          </a:p>
        </p:txBody>
      </p:sp>
      <p:sp>
        <p:nvSpPr>
          <p:cNvPr id="5128" name="Text Box 7"/>
          <p:cNvSpPr txBox="1">
            <a:spLocks noChangeArrowheads="1"/>
          </p:cNvSpPr>
          <p:nvPr/>
        </p:nvSpPr>
        <p:spPr bwMode="auto">
          <a:xfrm>
            <a:off x="6467475" y="6162016"/>
            <a:ext cx="2890838" cy="233398"/>
          </a:xfrm>
          <a:prstGeom prst="rect">
            <a:avLst/>
          </a:prstGeom>
          <a:noFill/>
          <a:ln w="9525" algn="ctr">
            <a:noFill/>
            <a:miter lim="800000"/>
            <a:headEnd/>
            <a:tailEnd/>
          </a:ln>
        </p:spPr>
        <p:txBody>
          <a:bodyPr lIns="91436" tIns="45718" rIns="91436" bIns="45718">
            <a:spAutoFit/>
          </a:bodyPr>
          <a:lstStyle/>
          <a:p>
            <a:pPr algn="l"/>
            <a:r>
              <a:rPr lang="en-US" sz="900" dirty="0">
                <a:latin typeface="Arial" charset="0"/>
              </a:rPr>
              <a:t>2007 (U.S.) (SB) Slide Code (5001)</a:t>
            </a:r>
          </a:p>
        </p:txBody>
      </p:sp>
      <p:graphicFrame>
        <p:nvGraphicFramePr>
          <p:cNvPr id="13" name="Object 8"/>
          <p:cNvGraphicFramePr>
            <a:graphicFrameLocks noChangeAspect="1"/>
          </p:cNvGraphicFramePr>
          <p:nvPr/>
        </p:nvGraphicFramePr>
        <p:xfrm>
          <a:off x="153988" y="1636808"/>
          <a:ext cx="3302000" cy="4821237"/>
        </p:xfrm>
        <a:graphic>
          <a:graphicData uri="http://schemas.openxmlformats.org/drawingml/2006/chart">
            <c:chart xmlns:c="http://schemas.openxmlformats.org/drawingml/2006/chart" xmlns:r="http://schemas.openxmlformats.org/officeDocument/2006/relationships" r:id="rId3"/>
          </a:graphicData>
        </a:graphic>
      </p:graphicFrame>
      <p:sp>
        <p:nvSpPr>
          <p:cNvPr id="5129" name="Text Box 9"/>
          <p:cNvSpPr txBox="1">
            <a:spLocks noChangeArrowheads="1"/>
          </p:cNvSpPr>
          <p:nvPr/>
        </p:nvSpPr>
        <p:spPr bwMode="auto">
          <a:xfrm>
            <a:off x="3187700" y="1857470"/>
            <a:ext cx="990600" cy="553994"/>
          </a:xfrm>
          <a:prstGeom prst="rect">
            <a:avLst/>
          </a:prstGeom>
          <a:noFill/>
          <a:ln w="9525" algn="ctr">
            <a:noFill/>
            <a:miter lim="800000"/>
            <a:headEnd/>
            <a:tailEnd/>
          </a:ln>
        </p:spPr>
        <p:txBody>
          <a:bodyPr lIns="91436" tIns="45718" rIns="91436" bIns="45718">
            <a:spAutoFit/>
          </a:bodyPr>
          <a:lstStyle/>
          <a:p>
            <a:pPr algn="ctr"/>
            <a:r>
              <a:rPr lang="en-US" sz="1000" dirty="0">
                <a:solidFill>
                  <a:schemeClr val="bg1"/>
                </a:solidFill>
                <a:latin typeface="Arial" charset="0"/>
              </a:rPr>
              <a:t>Avg. IT Spend</a:t>
            </a:r>
          </a:p>
          <a:p>
            <a:pPr algn="ctr"/>
            <a:r>
              <a:rPr lang="en-US" sz="1000" dirty="0">
                <a:solidFill>
                  <a:schemeClr val="bg1"/>
                </a:solidFill>
                <a:latin typeface="Arial" charset="0"/>
              </a:rPr>
              <a:t>Per Firm - </a:t>
            </a:r>
            <a:r>
              <a:rPr lang="en-US" sz="1000" dirty="0" smtClean="0">
                <a:solidFill>
                  <a:schemeClr val="bg1"/>
                </a:solidFill>
                <a:latin typeface="Arial" charset="0"/>
              </a:rPr>
              <a:t>$6,389</a:t>
            </a:r>
            <a:endParaRPr lang="en-US" sz="1000" dirty="0">
              <a:solidFill>
                <a:schemeClr val="bg1"/>
              </a:solidFill>
              <a:latin typeface="Arial" charset="0"/>
            </a:endParaRPr>
          </a:p>
        </p:txBody>
      </p:sp>
      <p:sp>
        <p:nvSpPr>
          <p:cNvPr id="5130" name="Text Box 10"/>
          <p:cNvSpPr txBox="1">
            <a:spLocks noChangeArrowheads="1"/>
          </p:cNvSpPr>
          <p:nvPr/>
        </p:nvSpPr>
        <p:spPr bwMode="auto">
          <a:xfrm>
            <a:off x="3200400" y="2795683"/>
            <a:ext cx="990600" cy="553994"/>
          </a:xfrm>
          <a:prstGeom prst="rect">
            <a:avLst/>
          </a:prstGeom>
          <a:noFill/>
          <a:ln w="9525" algn="ctr">
            <a:noFill/>
            <a:miter lim="800000"/>
            <a:headEnd/>
            <a:tailEnd/>
          </a:ln>
        </p:spPr>
        <p:txBody>
          <a:bodyPr lIns="91436" tIns="45718" rIns="91436" bIns="45718">
            <a:spAutoFit/>
          </a:bodyPr>
          <a:lstStyle/>
          <a:p>
            <a:pPr algn="ctr"/>
            <a:r>
              <a:rPr lang="en-US" sz="1000" dirty="0">
                <a:solidFill>
                  <a:schemeClr val="bg1"/>
                </a:solidFill>
                <a:latin typeface="Arial" charset="0"/>
              </a:rPr>
              <a:t>Avg. IT Spend</a:t>
            </a:r>
          </a:p>
          <a:p>
            <a:pPr algn="ctr"/>
            <a:r>
              <a:rPr lang="en-US" sz="1000" dirty="0">
                <a:solidFill>
                  <a:schemeClr val="bg1"/>
                </a:solidFill>
                <a:latin typeface="Arial" charset="0"/>
              </a:rPr>
              <a:t>Per Firm - </a:t>
            </a:r>
            <a:r>
              <a:rPr lang="en-US" sz="1000" dirty="0" smtClean="0">
                <a:solidFill>
                  <a:schemeClr val="bg1"/>
                </a:solidFill>
                <a:latin typeface="Arial" charset="0"/>
              </a:rPr>
              <a:t>$11,003</a:t>
            </a:r>
            <a:endParaRPr lang="en-US" sz="1000" dirty="0">
              <a:solidFill>
                <a:schemeClr val="bg1"/>
              </a:solidFill>
              <a:latin typeface="Arial" charset="0"/>
            </a:endParaRPr>
          </a:p>
        </p:txBody>
      </p:sp>
      <p:sp>
        <p:nvSpPr>
          <p:cNvPr id="5131" name="Text Box 11"/>
          <p:cNvSpPr txBox="1">
            <a:spLocks noChangeArrowheads="1"/>
          </p:cNvSpPr>
          <p:nvPr/>
        </p:nvSpPr>
        <p:spPr bwMode="auto">
          <a:xfrm>
            <a:off x="3200400" y="3633883"/>
            <a:ext cx="990600" cy="553994"/>
          </a:xfrm>
          <a:prstGeom prst="rect">
            <a:avLst/>
          </a:prstGeom>
          <a:noFill/>
          <a:ln w="9525" algn="ctr">
            <a:noFill/>
            <a:miter lim="800000"/>
            <a:headEnd/>
            <a:tailEnd/>
          </a:ln>
        </p:spPr>
        <p:txBody>
          <a:bodyPr lIns="91436" tIns="45718" rIns="91436" bIns="45718">
            <a:spAutoFit/>
          </a:bodyPr>
          <a:lstStyle/>
          <a:p>
            <a:pPr algn="ctr"/>
            <a:r>
              <a:rPr lang="en-US" sz="1000" dirty="0">
                <a:solidFill>
                  <a:schemeClr val="bg1"/>
                </a:solidFill>
                <a:latin typeface="Arial" charset="0"/>
              </a:rPr>
              <a:t>Avg. IT Spend</a:t>
            </a:r>
          </a:p>
          <a:p>
            <a:pPr algn="ctr"/>
            <a:r>
              <a:rPr lang="en-US" sz="1000" dirty="0">
                <a:solidFill>
                  <a:schemeClr val="bg1"/>
                </a:solidFill>
                <a:latin typeface="Arial" charset="0"/>
              </a:rPr>
              <a:t>Per Firm - </a:t>
            </a:r>
            <a:r>
              <a:rPr lang="en-US" sz="1000" dirty="0" smtClean="0">
                <a:solidFill>
                  <a:schemeClr val="bg1"/>
                </a:solidFill>
                <a:latin typeface="Arial" charset="0"/>
              </a:rPr>
              <a:t>$18,283</a:t>
            </a:r>
            <a:endParaRPr lang="en-US" sz="1000" dirty="0">
              <a:solidFill>
                <a:schemeClr val="bg1"/>
              </a:solidFill>
              <a:latin typeface="Arial" charset="0"/>
            </a:endParaRPr>
          </a:p>
        </p:txBody>
      </p:sp>
      <p:sp>
        <p:nvSpPr>
          <p:cNvPr id="5132" name="Text Box 12"/>
          <p:cNvSpPr txBox="1">
            <a:spLocks noChangeArrowheads="1"/>
          </p:cNvSpPr>
          <p:nvPr/>
        </p:nvSpPr>
        <p:spPr bwMode="auto">
          <a:xfrm>
            <a:off x="3200400" y="4635595"/>
            <a:ext cx="990600" cy="553994"/>
          </a:xfrm>
          <a:prstGeom prst="rect">
            <a:avLst/>
          </a:prstGeom>
          <a:noFill/>
          <a:ln w="9525" algn="ctr">
            <a:noFill/>
            <a:miter lim="800000"/>
            <a:headEnd/>
            <a:tailEnd/>
          </a:ln>
        </p:spPr>
        <p:txBody>
          <a:bodyPr lIns="91436" tIns="45718" rIns="91436" bIns="45718">
            <a:spAutoFit/>
          </a:bodyPr>
          <a:lstStyle/>
          <a:p>
            <a:pPr algn="ctr"/>
            <a:r>
              <a:rPr lang="en-US" sz="1000" dirty="0">
                <a:solidFill>
                  <a:schemeClr val="bg1"/>
                </a:solidFill>
                <a:latin typeface="Arial" charset="0"/>
              </a:rPr>
              <a:t>Avg. IT Spend</a:t>
            </a:r>
          </a:p>
          <a:p>
            <a:pPr algn="ctr"/>
            <a:r>
              <a:rPr lang="en-US" sz="1000" dirty="0">
                <a:solidFill>
                  <a:schemeClr val="bg1"/>
                </a:solidFill>
                <a:latin typeface="Arial" charset="0"/>
              </a:rPr>
              <a:t>Per Firm - </a:t>
            </a:r>
            <a:r>
              <a:rPr lang="en-US" sz="1000" dirty="0" smtClean="0">
                <a:solidFill>
                  <a:schemeClr val="bg1"/>
                </a:solidFill>
                <a:latin typeface="Arial" charset="0"/>
              </a:rPr>
              <a:t>$20,930</a:t>
            </a:r>
            <a:endParaRPr lang="en-US" sz="1000" dirty="0">
              <a:solidFill>
                <a:schemeClr val="bg1"/>
              </a:solidFill>
              <a:latin typeface="Arial" charset="0"/>
            </a:endParaRPr>
          </a:p>
        </p:txBody>
      </p:sp>
      <p:graphicFrame>
        <p:nvGraphicFramePr>
          <p:cNvPr id="14" name="Object 14"/>
          <p:cNvGraphicFramePr>
            <a:graphicFrameLocks noChangeAspect="1"/>
          </p:cNvGraphicFramePr>
          <p:nvPr/>
        </p:nvGraphicFramePr>
        <p:xfrm>
          <a:off x="4497388" y="1626529"/>
          <a:ext cx="45466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Oval 14"/>
          <p:cNvSpPr/>
          <p:nvPr/>
        </p:nvSpPr>
        <p:spPr bwMode="auto">
          <a:xfrm>
            <a:off x="2362200" y="3379402"/>
            <a:ext cx="898635" cy="211258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r" defTabSz="914363"/>
            <a:endParaRPr lang="en-US" sz="1200" baseline="-25000" dirty="0" smtClean="0">
              <a:latin typeface="Arial Unicode MS" pitchFamily="34" charset="-128"/>
              <a:cs typeface="Arial"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2.xml><?xml version="1.0" encoding="utf-8"?>
<p:tagLst xmlns:a="http://schemas.openxmlformats.org/drawingml/2006/main" xmlns:r="http://schemas.openxmlformats.org/officeDocument/2006/relationships" xmlns:p="http://schemas.openxmlformats.org/presentationml/2006/main">
  <p:tag name="TIMING" val="|0|0"/>
</p:tagLst>
</file>

<file path=ppt/tags/tag3.xml><?xml version="1.0" encoding="utf-8"?>
<p:tagLst xmlns:a="http://schemas.openxmlformats.org/drawingml/2006/main" xmlns:r="http://schemas.openxmlformats.org/officeDocument/2006/relationships" xmlns:p="http://schemas.openxmlformats.org/presentationml/2006/main">
  <p:tag name="TIMING" val="|0|0"/>
</p:tagLst>
</file>

<file path=ppt/tags/tag4.xml><?xml version="1.0" encoding="utf-8"?>
<p:tagLst xmlns:a="http://schemas.openxmlformats.org/drawingml/2006/main" xmlns:r="http://schemas.openxmlformats.org/officeDocument/2006/relationships" xmlns:p="http://schemas.openxmlformats.org/presentationml/2006/main">
  <p:tag name="TIMING" val="|0|.6|11.3|1.8|0|0"/>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Segoe"/>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D46F7EC7E95947B67BEC980D487292" ma:contentTypeVersion="0" ma:contentTypeDescription="Create a new document." ma:contentTypeScope="" ma:versionID="5e8459bbc925ded571ac90d9a99ef01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9031FC-0FA0-4811-83D4-666A2EB78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EBCA74A-D822-411A-98CB-C734931BC0D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72C84E40-232B-4482-838D-093056EBC6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CommSector_Template(Blue)</Template>
  <TotalTime>0</TotalTime>
  <Words>2031</Words>
  <Application>Microsoft Office PowerPoint</Application>
  <PresentationFormat>On-screen Show (4:3)</PresentationFormat>
  <Paragraphs>487</Paragraphs>
  <Slides>33</Slides>
  <Notes>33</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Blank Presentation</vt:lpstr>
      <vt:lpstr>Microsoft Office Excel 97-2003 Worksheet</vt:lpstr>
      <vt:lpstr>Microsoft in Small &amp; Medium Business</vt:lpstr>
      <vt:lpstr>Agenda</vt:lpstr>
      <vt:lpstr>Understanding who I am selling to build to the needs of the customer</vt:lpstr>
      <vt:lpstr>Small businesses desire these solutions, hosted by their provider. </vt:lpstr>
      <vt:lpstr>Slide 5</vt:lpstr>
      <vt:lpstr>Slide 6</vt:lpstr>
      <vt:lpstr>Discovery and Positioning</vt:lpstr>
      <vt:lpstr>Owner Manager Attitudes Help Sales with Customer Conversations   </vt:lpstr>
      <vt:lpstr>Spending on IT: Driven by Innovators and Integrators  In the SB market these two segments drive 60% of the opportunity </vt:lpstr>
      <vt:lpstr>Best Targets</vt:lpstr>
      <vt:lpstr>Slide 11</vt:lpstr>
      <vt:lpstr>Slide 12</vt:lpstr>
      <vt:lpstr>Channel evolution</vt:lpstr>
      <vt:lpstr>Better Together</vt:lpstr>
      <vt:lpstr>Aligning to Customer Needs</vt:lpstr>
      <vt:lpstr>Why Better Communications?</vt:lpstr>
      <vt:lpstr>Microsoft Online Services Business Productivity Online Suite </vt:lpstr>
      <vt:lpstr>Microsoft Communication Services</vt:lpstr>
      <vt:lpstr>What Is Microsoft Communication Services </vt:lpstr>
      <vt:lpstr>Selling Business Decision Makers</vt:lpstr>
      <vt:lpstr>Slide 21</vt:lpstr>
      <vt:lpstr>Appendix</vt:lpstr>
      <vt:lpstr>Partner Hosted Compared to MOS</vt:lpstr>
      <vt:lpstr>Software plus Services –  Power of Choice</vt:lpstr>
      <vt:lpstr>Key Takeaways</vt:lpstr>
      <vt:lpstr>Key Takeaways</vt:lpstr>
      <vt:lpstr>Key Takeaways</vt:lpstr>
      <vt:lpstr>Start-Up Hosting</vt:lpstr>
      <vt:lpstr>Sawtooth</vt:lpstr>
      <vt:lpstr>Sawtooth</vt:lpstr>
      <vt:lpstr>Sales Outpaces Expense</vt:lpstr>
      <vt:lpstr>Small Businesses know Microsoft Office Outlook &amp; want productivity</vt:lpstr>
      <vt:lpstr>Big Opportunities in Small Business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2009-05-20T13:26:41Z</dcterms:created>
  <dcterms:modified xsi:type="dcterms:W3CDTF">2009-06-19T00:34:54Z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0x01010085D46F7EC7E95947B67BEC980D487292</vt:lpwstr>
  </property>
  <property fmtid="{D5CDD505-2E9C-101B-9397-08002B2CF9AE}" pid="3" name="_MarkAsFinal">
    <vt:bool>true</vt:bool>
  </property>
</Properties>
</file>