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5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3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75784"/>
    <a:srgbClr val="A8BEE2"/>
    <a:srgbClr val="3C86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796" autoAdjust="0"/>
  </p:normalViewPr>
  <p:slideViewPr>
    <p:cSldViewPr>
      <p:cViewPr>
        <p:scale>
          <a:sx n="80" d="100"/>
          <a:sy n="80" d="100"/>
        </p:scale>
        <p:origin x="-864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07F26-010F-4C92-977D-59BF416DD698}" type="datetimeFigureOut">
              <a:rPr lang="en-US" smtClean="0"/>
              <a:t>6/18/2009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83A43-B9E2-4654-A111-8747968D84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61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61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61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61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fld id="{AE6DA61F-3399-41A2-84E2-B45D2905D8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1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1" charset="0"/>
        <a:ea typeface="MS PGothic" pitchFamily="34" charset="-128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1" charset="0"/>
        <a:ea typeface="MS PGothic" pitchFamily="34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1" charset="0"/>
        <a:ea typeface="MS PGothic" pitchFamily="34" charset="-128"/>
        <a:cs typeface="MS PGothic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1" charset="0"/>
        <a:ea typeface="MS PGothic" pitchFamily="34" charset="-128"/>
        <a:cs typeface="MS PGothic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A61F-3399-41A2-84E2-B45D2905D82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b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F2BE-BC49-441E-B901-81B18E148CA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8F2BE-BC49-441E-B901-81B18E148CA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8F2BE-BC49-441E-B901-81B18E148CA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F2BE-BC49-441E-B901-81B18E148CA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F2BE-BC49-441E-B901-81B18E148CA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F2BE-BC49-441E-B901-81B18E148CA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8F2BE-BC49-441E-B901-81B18E148CA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b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F2BE-BC49-441E-B901-81B18E148CA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b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8F2BE-BC49-441E-B901-81B18E148CA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ost_Days_PPT_cover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5334000"/>
            <a:ext cx="4572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ost_Days_PPT_cover_Asia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5334000"/>
            <a:ext cx="4572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st_Days_PPT_whit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C86B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C86BD"/>
                </a:solidFill>
              </a:defRPr>
            </a:lvl1pPr>
            <a:lvl2pPr>
              <a:defRPr>
                <a:solidFill>
                  <a:srgbClr val="3C86BD"/>
                </a:solidFill>
              </a:defRPr>
            </a:lvl2pPr>
            <a:lvl3pPr>
              <a:defRPr>
                <a:solidFill>
                  <a:srgbClr val="3C86BD"/>
                </a:solidFill>
              </a:defRPr>
            </a:lvl3pPr>
            <a:lvl4pPr>
              <a:defRPr>
                <a:solidFill>
                  <a:srgbClr val="3C86BD"/>
                </a:solidFill>
              </a:defRPr>
            </a:lvl4pPr>
            <a:lvl5pPr>
              <a:defRPr>
                <a:solidFill>
                  <a:srgbClr val="3C86B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60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Segoe" pitchFamily="61" charset="0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Segoe" pitchFamily="61" charset="0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Segoe" pitchFamily="61" charset="0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Segoe" pitchFamily="61" charset="0"/>
          <a:ea typeface="MS PGothic" pitchFamily="34" charset="-128"/>
          <a:cs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3C86BD"/>
          </a:solidFill>
          <a:latin typeface="Segoe" pitchFamily="61" charset="0"/>
          <a:ea typeface="MS PGothic" pitchFamily="34" charset="-128"/>
          <a:cs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3C86BD"/>
          </a:solidFill>
          <a:latin typeface="Segoe" pitchFamily="61" charset="0"/>
          <a:ea typeface="MS PGothic" pitchFamily="34" charset="-128"/>
          <a:cs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3C86BD"/>
          </a:solidFill>
          <a:latin typeface="Segoe" pitchFamily="61" charset="0"/>
          <a:ea typeface="MS PGothic" pitchFamily="34" charset="-128"/>
          <a:cs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3C86BD"/>
          </a:solidFill>
          <a:latin typeface="Segoe" pitchFamily="61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8BEE2"/>
        </a:buClr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8BEE2"/>
        </a:buClr>
        <a:buChar char="–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8BEE2"/>
        </a:buClr>
        <a:buChar char="•"/>
        <a:defRPr sz="16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8BEE2"/>
        </a:buClr>
        <a:buChar char="–"/>
        <a:defRPr sz="16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8BEE2"/>
        </a:buClr>
        <a:buChar char="»"/>
        <a:defRPr sz="16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C86BD"/>
        </a:buClr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C86BD"/>
        </a:buClr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C86BD"/>
        </a:buClr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C86BD"/>
        </a:buClr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81000" y="2337137"/>
            <a:ext cx="41014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2800" dirty="0" smtClean="0">
                <a:solidFill>
                  <a:schemeClr val="bg1"/>
                </a:solidFill>
                <a:latin typeface="Calibri"/>
              </a:rPr>
              <a:t>A set of static banner ads that you can use on your Web site, in customer communications, e-mail signatures, and campaigns</a:t>
            </a:r>
            <a:endParaRPr lang="en-US" sz="28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Segoe" pitchFamily="34" charset="0"/>
                <a:ea typeface="+mj-ea"/>
                <a:cs typeface="+mj-cs"/>
              </a:rPr>
              <a:t>Banner Ads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80261" y="1619250"/>
            <a:ext cx="4587539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81000" y="2337137"/>
            <a:ext cx="41014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2800" dirty="0" smtClean="0">
                <a:solidFill>
                  <a:schemeClr val="bg1"/>
                </a:solidFill>
              </a:rPr>
              <a:t>A list of online training resources, demos, tutorials, and product information to help you get the technical depth you need to build and sell hosting solutions </a:t>
            </a:r>
            <a:endParaRPr lang="en-US" sz="28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Training Resource Guide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1" y="1143000"/>
            <a:ext cx="4038600" cy="521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81000" y="2337137"/>
            <a:ext cx="41014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2800" dirty="0" smtClean="0">
                <a:solidFill>
                  <a:schemeClr val="bg1"/>
                </a:solidFill>
                <a:latin typeface="Calibri"/>
              </a:rPr>
              <a:t>An outline of the set of materials available in the kit along with practical guidance on customizing and using the materials</a:t>
            </a:r>
            <a:endParaRPr lang="en-US" sz="28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Segoe" pitchFamily="34" charset="0"/>
                <a:ea typeface="+mj-ea"/>
                <a:cs typeface="+mj-cs"/>
              </a:rPr>
              <a:t>Sales Kit Guidance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79132" y="1600200"/>
            <a:ext cx="4588668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325201" y="1420203"/>
            <a:ext cx="8382000" cy="664797"/>
          </a:xfrm>
        </p:spPr>
        <p:txBody>
          <a:bodyPr/>
          <a:lstStyle/>
          <a:p>
            <a:r>
              <a:rPr dirty="0" smtClean="0"/>
              <a:t>W</a:t>
            </a:r>
            <a:r>
              <a:rPr lang="en-US" dirty="0" smtClean="0"/>
              <a:t>indows </a:t>
            </a:r>
            <a:r>
              <a:rPr dirty="0" smtClean="0"/>
              <a:t>S</a:t>
            </a:r>
            <a:r>
              <a:rPr lang="en-US" dirty="0" smtClean="0"/>
              <a:t>erver 20</a:t>
            </a:r>
            <a:r>
              <a:rPr dirty="0" smtClean="0"/>
              <a:t>08</a:t>
            </a:r>
            <a:r>
              <a:rPr lang="en-US" dirty="0" smtClean="0"/>
              <a:t> Mar</a:t>
            </a:r>
            <a:r>
              <a:rPr dirty="0" smtClean="0"/>
              <a:t>keting</a:t>
            </a:r>
            <a:r>
              <a:rPr lang="en-US" dirty="0" smtClean="0"/>
              <a:t> S</a:t>
            </a:r>
            <a:r>
              <a:rPr dirty="0" smtClean="0"/>
              <a:t>ite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7799" y="304800"/>
            <a:ext cx="685095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943201" y="2629001"/>
            <a:ext cx="5867400" cy="609398"/>
          </a:xfrm>
        </p:spPr>
        <p:txBody>
          <a:bodyPr/>
          <a:lstStyle/>
          <a:p>
            <a:r>
              <a:rPr lang="en-US" sz="2400" dirty="0" smtClean="0"/>
              <a:t>Hyper-V Marketing Web Site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0" y="152400"/>
            <a:ext cx="5320452" cy="634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68002" y="2106002"/>
            <a:ext cx="6858001" cy="664797"/>
          </a:xfrm>
        </p:spPr>
        <p:txBody>
          <a:bodyPr/>
          <a:lstStyle/>
          <a:p>
            <a:r>
              <a:rPr lang="en-US" dirty="0" smtClean="0"/>
              <a:t>SQL08 Marketing Web Site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914400"/>
            <a:ext cx="7746431" cy="446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1000" y="2894538"/>
            <a:ext cx="8382000" cy="2210862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Materials mentioned in this module are posted on the Microsoft Partner Portal</a:t>
            </a:r>
          </a:p>
          <a:p>
            <a:pPr algn="ctr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4953000"/>
            <a:ext cx="4572000" cy="8382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Web Hoster Sales &amp; Marketing Kit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772400" cy="685800"/>
          </a:xfrm>
        </p:spPr>
        <p:txBody>
          <a:bodyPr/>
          <a:lstStyle/>
          <a:p>
            <a:r>
              <a:rPr sz="3200" dirty="0" smtClean="0"/>
              <a:t>Web Hoster Sales Kit</a:t>
            </a:r>
            <a:r>
              <a:rPr lang="en-US" sz="3200" dirty="0" smtClean="0"/>
              <a:t> v1.0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1000" y="1295400"/>
            <a:ext cx="8382000" cy="4758226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>
                <a:solidFill>
                  <a:srgbClr val="0070C0"/>
                </a:solidFill>
              </a:rPr>
              <a:t>What is it?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A set of easily customizable collateral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Why?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Provides knowledge from a business perspective and a technical perspective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Helps sales people articulate Windows based hosting solutions 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Helps marketing people build better materials and campaigns</a:t>
            </a: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81000" y="2413337"/>
            <a:ext cx="41014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2800" dirty="0" smtClean="0">
                <a:solidFill>
                  <a:schemeClr val="bg1"/>
                </a:solidFill>
                <a:latin typeface="Calibri"/>
              </a:rPr>
              <a:t>A concise, point by point reference to position Windows Hosting </a:t>
            </a:r>
          </a:p>
          <a:p>
            <a:pPr fontAlgn="b"/>
            <a:r>
              <a:rPr lang="en-US" sz="2800" dirty="0" smtClean="0">
                <a:solidFill>
                  <a:schemeClr val="bg1"/>
                </a:solidFill>
                <a:latin typeface="Calibri"/>
              </a:rPr>
              <a:t>Platform against the competition</a:t>
            </a:r>
            <a:endParaRPr lang="en-US" sz="28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Sales FAQ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89826" y="838200"/>
            <a:ext cx="4195307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995" y="914400"/>
            <a:ext cx="4172910" cy="536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381000" y="2337137"/>
            <a:ext cx="41014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2800" dirty="0" smtClean="0">
                <a:solidFill>
                  <a:schemeClr val="bg1"/>
                </a:solidFill>
                <a:latin typeface="Calibri"/>
              </a:rPr>
              <a:t>A telesales script template to help position, sell, and overcome objections in sales conversations</a:t>
            </a:r>
            <a:endParaRPr lang="en-US" sz="28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Telesales Script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81000" y="2298918"/>
            <a:ext cx="41014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2800" dirty="0" smtClean="0">
                <a:solidFill>
                  <a:schemeClr val="bg1"/>
                </a:solidFill>
                <a:latin typeface="Calibri"/>
              </a:rPr>
              <a:t>A persuasive set of slides for you to talk to SMBs </a:t>
            </a:r>
          </a:p>
          <a:p>
            <a:pPr fontAlgn="b"/>
            <a:r>
              <a:rPr lang="en-US" sz="2800" smtClean="0">
                <a:solidFill>
                  <a:schemeClr val="bg1"/>
                </a:solidFill>
                <a:latin typeface="Calibri"/>
              </a:rPr>
              <a:t>as well </a:t>
            </a:r>
            <a:r>
              <a:rPr lang="en-US" sz="2800" dirty="0" smtClean="0">
                <a:solidFill>
                  <a:schemeClr val="bg1"/>
                </a:solidFill>
                <a:latin typeface="Calibri"/>
              </a:rPr>
              <a:t>as Web developers and designers about your offerings</a:t>
            </a:r>
            <a:endParaRPr lang="en-US" sz="28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Customizable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Sales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 Deck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69729" y="1828800"/>
            <a:ext cx="4598071" cy="342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57200" y="2057400"/>
            <a:ext cx="41014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2800" dirty="0" smtClean="0">
                <a:solidFill>
                  <a:schemeClr val="bg1"/>
                </a:solidFill>
              </a:rPr>
              <a:t>A four-page, color document to be used as a handout at a trade show, a leave-behind with customers after a sales call, or as a follow-up to a telesales call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Customizable Brochure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990600"/>
            <a:ext cx="4038599" cy="535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81000" y="2337137"/>
            <a:ext cx="41014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2800" dirty="0" smtClean="0">
                <a:solidFill>
                  <a:schemeClr val="bg1"/>
                </a:solidFill>
                <a:latin typeface="Calibri"/>
              </a:rPr>
              <a:t>A framework that provides key messages to use in marketing materials that communicate the value of hosting services</a:t>
            </a:r>
            <a:endParaRPr lang="en-US" sz="28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Messaging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 Framework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2854" y="914400"/>
            <a:ext cx="414494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81000" y="2337137"/>
            <a:ext cx="41014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2800" dirty="0" smtClean="0">
                <a:solidFill>
                  <a:schemeClr val="bg1"/>
                </a:solidFill>
                <a:latin typeface="Calibri"/>
              </a:rPr>
              <a:t>A set of e-mails that you can customize to create compelling outbound communications to drive demand using special offers and promotions</a:t>
            </a:r>
            <a:endParaRPr lang="en-US" sz="28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Customizable Email Templates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3600" y="1295400"/>
            <a:ext cx="3076575" cy="50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Segoe"/>
        <a:ea typeface="MS PGothic"/>
        <a:cs typeface="MS PGothic"/>
      </a:majorFont>
      <a:minorFont>
        <a:latin typeface="Segoe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1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1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D46F7EC7E95947B67BEC980D487292" ma:contentTypeVersion="0" ma:contentTypeDescription="Create a new document." ma:contentTypeScope="" ma:versionID="5e8459bbc925ded571ac90d9a99ef01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149C410-AE92-4FBF-8555-35D81F9C65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E9FADE7-C9B1-49CE-9FB9-B0637AE1C4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4BE0D6-5B41-4192-AC47-9B3FE3C414BE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Starr Dual G5:Applications:Microsoft Office 2004:Templates:Presentations:Designs:Bold Stripes</Template>
  <TotalTime>0</TotalTime>
  <Words>310</Words>
  <Application>Microsoft Office PowerPoint</Application>
  <PresentationFormat>On-screen Show (4:3)</PresentationFormat>
  <Paragraphs>49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 Presentation</vt:lpstr>
      <vt:lpstr>Slide 1</vt:lpstr>
      <vt:lpstr>Web Hoster Sales &amp; Marketing Kit</vt:lpstr>
      <vt:lpstr>Web Hoster Sales Kit v1.0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Windows Server 2008 Marketing Site</vt:lpstr>
      <vt:lpstr>Hyper-V Marketing Web Site</vt:lpstr>
      <vt:lpstr>SQL08 Marketing Web Site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2009-05-20T13:31:42Z</dcterms:created>
  <dcterms:modified xsi:type="dcterms:W3CDTF">2009-06-19T00:55:34Z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0x01010085D46F7EC7E95947B67BEC980D487292</vt:lpwstr>
  </property>
  <property fmtid="{D5CDD505-2E9C-101B-9397-08002B2CF9AE}" pid="3" name="_MarkAsFinal">
    <vt:bool>true</vt:bool>
  </property>
</Properties>
</file>