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268" r:id="rId6"/>
    <p:sldId id="270" r:id="rId7"/>
    <p:sldId id="299" r:id="rId8"/>
    <p:sldId id="271" r:id="rId9"/>
    <p:sldId id="294" r:id="rId10"/>
    <p:sldId id="287" r:id="rId11"/>
    <p:sldId id="274" r:id="rId12"/>
    <p:sldId id="277" r:id="rId13"/>
    <p:sldId id="278" r:id="rId14"/>
    <p:sldId id="283" r:id="rId15"/>
    <p:sldId id="300" r:id="rId16"/>
    <p:sldId id="301" r:id="rId17"/>
    <p:sldId id="306" r:id="rId18"/>
    <p:sldId id="297" r:id="rId19"/>
    <p:sldId id="305" r:id="rId20"/>
    <p:sldId id="296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784"/>
    <a:srgbClr val="000000"/>
    <a:srgbClr val="A8BEE2"/>
    <a:srgbClr val="3C86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691" autoAdjust="0"/>
  </p:normalViewPr>
  <p:slideViewPr>
    <p:cSldViewPr>
      <p:cViewPr>
        <p:scale>
          <a:sx n="90" d="100"/>
          <a:sy n="90" d="100"/>
        </p:scale>
        <p:origin x="-59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ta\FY07\LDVCS\Go%20To%20Market%20Plans\UC%20Business%20Plan%20Template\MSFT%20CS%20UC%20Market%20Opportunity%20Planning%20V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FY07\LDVCS\Go%20To%20Market%20Plans\UC%20Business%20Plan%20Template\MSFT%20CS%20UC%20Market%20Opportunity%20Planning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[MSFT CS UC Market Opportunity Planning V4.xlsx]Retail DHUC $$ Sum!PivotTable3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nl-NL" baseline="0"/>
              <a:t>Potential Retail DHUC Net New Revenue</a:t>
            </a:r>
            <a:endParaRPr lang="nl-NL"/>
          </a:p>
        </c:rich>
      </c:tx>
      <c:layout/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7802281778128454"/>
          <c:y val="0.15373914305283587"/>
          <c:w val="0.79443433357051363"/>
          <c:h val="0.55169064162403925"/>
        </c:manualLayout>
      </c:layout>
      <c:barChart>
        <c:barDir val="col"/>
        <c:grouping val="stacked"/>
        <c:ser>
          <c:idx val="0"/>
          <c:order val="0"/>
          <c:tx>
            <c:strRef>
              <c:f>'Retail DHUC $$ Sum'!$C$10:$C$11</c:f>
              <c:strCache>
                <c:ptCount val="1"/>
                <c:pt idx="0">
                  <c:v>E-mail (MAPI)</c:v>
                </c:pt>
              </c:strCache>
            </c:strRef>
          </c:tx>
          <c:cat>
            <c:strRef>
              <c:f>'Retail DHUC $$ Sum'!$B$12:$B$16</c:f>
              <c:strCache>
                <c:ptCount val="5"/>
                <c:pt idx="0">
                  <c:v>Sum of Yr 1 Revenue</c:v>
                </c:pt>
                <c:pt idx="1">
                  <c:v>Sum of Yr 2 Revenue</c:v>
                </c:pt>
                <c:pt idx="2">
                  <c:v>Sum of Yr 3 Revenu</c:v>
                </c:pt>
                <c:pt idx="3">
                  <c:v>Sum of Yr 4 Revenue</c:v>
                </c:pt>
                <c:pt idx="4">
                  <c:v>Sum of Yr 5 Revenue</c:v>
                </c:pt>
              </c:strCache>
            </c:strRef>
          </c:cat>
          <c:val>
            <c:numRef>
              <c:f>'Retail DHUC $$ Sum'!$C$12:$C$16</c:f>
              <c:numCache>
                <c:formatCode>_-[$$-409]* #,##0.00_ ;_-[$$-409]* \-#,##0.00\ ;_-[$$-409]* "-"??_ ;_-@_ </c:formatCode>
                <c:ptCount val="5"/>
                <c:pt idx="0">
                  <c:v>156000</c:v>
                </c:pt>
                <c:pt idx="1">
                  <c:v>187200</c:v>
                </c:pt>
                <c:pt idx="2">
                  <c:v>224640</c:v>
                </c:pt>
                <c:pt idx="3">
                  <c:v>269568</c:v>
                </c:pt>
                <c:pt idx="4">
                  <c:v>323481.59999999998</c:v>
                </c:pt>
              </c:numCache>
            </c:numRef>
          </c:val>
        </c:ser>
        <c:ser>
          <c:idx val="1"/>
          <c:order val="1"/>
          <c:tx>
            <c:strRef>
              <c:f>'Retail DHUC $$ Sum'!$D$10:$D$11</c:f>
              <c:strCache>
                <c:ptCount val="1"/>
                <c:pt idx="0">
                  <c:v>OCS Conferencing</c:v>
                </c:pt>
              </c:strCache>
            </c:strRef>
          </c:tx>
          <c:cat>
            <c:strRef>
              <c:f>'Retail DHUC $$ Sum'!$B$12:$B$16</c:f>
              <c:strCache>
                <c:ptCount val="5"/>
                <c:pt idx="0">
                  <c:v>Sum of Yr 1 Revenue</c:v>
                </c:pt>
                <c:pt idx="1">
                  <c:v>Sum of Yr 2 Revenue</c:v>
                </c:pt>
                <c:pt idx="2">
                  <c:v>Sum of Yr 3 Revenu</c:v>
                </c:pt>
                <c:pt idx="3">
                  <c:v>Sum of Yr 4 Revenue</c:v>
                </c:pt>
                <c:pt idx="4">
                  <c:v>Sum of Yr 5 Revenue</c:v>
                </c:pt>
              </c:strCache>
            </c:strRef>
          </c:cat>
          <c:val>
            <c:numRef>
              <c:f>'Retail DHUC $$ Sum'!$D$12:$D$16</c:f>
              <c:numCache>
                <c:formatCode>_-[$$-409]* #,##0.00_ ;_-[$$-409]* \-#,##0.00\ ;_-[$$-409]* "-"??_ ;_-@_ </c:formatCode>
                <c:ptCount val="5"/>
                <c:pt idx="0">
                  <c:v>54600</c:v>
                </c:pt>
                <c:pt idx="1">
                  <c:v>65520</c:v>
                </c:pt>
                <c:pt idx="2">
                  <c:v>157248</c:v>
                </c:pt>
                <c:pt idx="3">
                  <c:v>188697.60000000001</c:v>
                </c:pt>
                <c:pt idx="4">
                  <c:v>226437.11999999997</c:v>
                </c:pt>
              </c:numCache>
            </c:numRef>
          </c:val>
        </c:ser>
        <c:ser>
          <c:idx val="2"/>
          <c:order val="2"/>
          <c:tx>
            <c:strRef>
              <c:f>'Retail DHUC $$ Sum'!$E$10:$E$11</c:f>
              <c:strCache>
                <c:ptCount val="1"/>
                <c:pt idx="0">
                  <c:v>OCS Softphone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cat>
            <c:strRef>
              <c:f>'Retail DHUC $$ Sum'!$B$12:$B$16</c:f>
              <c:strCache>
                <c:ptCount val="5"/>
                <c:pt idx="0">
                  <c:v>Sum of Yr 1 Revenue</c:v>
                </c:pt>
                <c:pt idx="1">
                  <c:v>Sum of Yr 2 Revenue</c:v>
                </c:pt>
                <c:pt idx="2">
                  <c:v>Sum of Yr 3 Revenu</c:v>
                </c:pt>
                <c:pt idx="3">
                  <c:v>Sum of Yr 4 Revenue</c:v>
                </c:pt>
                <c:pt idx="4">
                  <c:v>Sum of Yr 5 Revenue</c:v>
                </c:pt>
              </c:strCache>
            </c:strRef>
          </c:cat>
          <c:val>
            <c:numRef>
              <c:f>'Retail DHUC $$ Sum'!$E$12:$E$16</c:f>
              <c:numCache>
                <c:formatCode>_-[$$-409]* #,##0.00_ ;_-[$$-409]* \-#,##0.00\ ;_-[$$-409]* "-"??_ ;_-@_ </c:formatCode>
                <c:ptCount val="5"/>
                <c:pt idx="0">
                  <c:v>70200</c:v>
                </c:pt>
                <c:pt idx="1">
                  <c:v>84240</c:v>
                </c:pt>
                <c:pt idx="2">
                  <c:v>202176</c:v>
                </c:pt>
                <c:pt idx="3">
                  <c:v>242611.20000000001</c:v>
                </c:pt>
                <c:pt idx="4">
                  <c:v>291133.44</c:v>
                </c:pt>
              </c:numCache>
            </c:numRef>
          </c:val>
        </c:ser>
        <c:ser>
          <c:idx val="3"/>
          <c:order val="3"/>
          <c:tx>
            <c:strRef>
              <c:f>'Retail DHUC $$ Sum'!$F$10:$F$11</c:f>
              <c:strCache>
                <c:ptCount val="1"/>
                <c:pt idx="0">
                  <c:v>OCS Standard</c:v>
                </c:pt>
              </c:strCache>
            </c:strRef>
          </c:tx>
          <c:cat>
            <c:strRef>
              <c:f>'Retail DHUC $$ Sum'!$B$12:$B$16</c:f>
              <c:strCache>
                <c:ptCount val="5"/>
                <c:pt idx="0">
                  <c:v>Sum of Yr 1 Revenue</c:v>
                </c:pt>
                <c:pt idx="1">
                  <c:v>Sum of Yr 2 Revenue</c:v>
                </c:pt>
                <c:pt idx="2">
                  <c:v>Sum of Yr 3 Revenu</c:v>
                </c:pt>
                <c:pt idx="3">
                  <c:v>Sum of Yr 4 Revenue</c:v>
                </c:pt>
                <c:pt idx="4">
                  <c:v>Sum of Yr 5 Revenue</c:v>
                </c:pt>
              </c:strCache>
            </c:strRef>
          </c:cat>
          <c:val>
            <c:numRef>
              <c:f>'Retail DHUC $$ Sum'!$F$12:$F$16</c:f>
              <c:numCache>
                <c:formatCode>_-[$$-409]* #,##0.00_ ;_-[$$-409]* \-#,##0.00\ ;_-[$$-409]* "-"??_ ;_-@_ </c:formatCode>
                <c:ptCount val="5"/>
                <c:pt idx="0">
                  <c:v>31200</c:v>
                </c:pt>
                <c:pt idx="1">
                  <c:v>37440</c:v>
                </c:pt>
                <c:pt idx="2">
                  <c:v>89856</c:v>
                </c:pt>
                <c:pt idx="3">
                  <c:v>107827.2</c:v>
                </c:pt>
                <c:pt idx="4">
                  <c:v>129392.63999999998</c:v>
                </c:pt>
              </c:numCache>
            </c:numRef>
          </c:val>
        </c:ser>
        <c:ser>
          <c:idx val="4"/>
          <c:order val="4"/>
          <c:tx>
            <c:strRef>
              <c:f>'Retail DHUC $$ Sum'!$G$10:$G$11</c:f>
              <c:strCache>
                <c:ptCount val="1"/>
                <c:pt idx="0">
                  <c:v>Unified Messaging (UM)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cat>
            <c:strRef>
              <c:f>'Retail DHUC $$ Sum'!$B$12:$B$16</c:f>
              <c:strCache>
                <c:ptCount val="5"/>
                <c:pt idx="0">
                  <c:v>Sum of Yr 1 Revenue</c:v>
                </c:pt>
                <c:pt idx="1">
                  <c:v>Sum of Yr 2 Revenue</c:v>
                </c:pt>
                <c:pt idx="2">
                  <c:v>Sum of Yr 3 Revenu</c:v>
                </c:pt>
                <c:pt idx="3">
                  <c:v>Sum of Yr 4 Revenue</c:v>
                </c:pt>
                <c:pt idx="4">
                  <c:v>Sum of Yr 5 Revenue</c:v>
                </c:pt>
              </c:strCache>
            </c:strRef>
          </c:cat>
          <c:val>
            <c:numRef>
              <c:f>'Retail DHUC $$ Sum'!$G$12:$G$16</c:f>
              <c:numCache>
                <c:formatCode>_-[$$-409]* #,##0.00_ ;_-[$$-409]* \-#,##0.00\ ;_-[$$-409]* "-"??_ ;_-@_ </c:formatCode>
                <c:ptCount val="5"/>
                <c:pt idx="0">
                  <c:v>37440</c:v>
                </c:pt>
                <c:pt idx="1">
                  <c:v>67392</c:v>
                </c:pt>
                <c:pt idx="2">
                  <c:v>134784</c:v>
                </c:pt>
                <c:pt idx="3">
                  <c:v>161740.79999999999</c:v>
                </c:pt>
                <c:pt idx="4">
                  <c:v>194088.95999999973</c:v>
                </c:pt>
              </c:numCache>
            </c:numRef>
          </c:val>
        </c:ser>
        <c:overlap val="100"/>
        <c:axId val="67187840"/>
        <c:axId val="67189376"/>
      </c:barChart>
      <c:catAx>
        <c:axId val="67187840"/>
        <c:scaling>
          <c:orientation val="minMax"/>
        </c:scaling>
        <c:axPos val="b"/>
        <c:tickLblPos val="nextTo"/>
        <c:crossAx val="67189376"/>
        <c:crosses val="autoZero"/>
        <c:auto val="1"/>
        <c:lblAlgn val="ctr"/>
        <c:lblOffset val="100"/>
      </c:catAx>
      <c:valAx>
        <c:axId val="67189376"/>
        <c:scaling>
          <c:orientation val="minMax"/>
        </c:scaling>
        <c:axPos val="l"/>
        <c:majorGridlines/>
        <c:numFmt formatCode="_-[$$-409]* #,##0.00_ ;_-[$$-409]* \-#,##0.00\ ;_-[$$-409]* &quot;-&quot;??_ ;_-@_ " sourceLinked="1"/>
        <c:tickLblPos val="nextTo"/>
        <c:crossAx val="67187840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b"/>
      <c:layout>
        <c:manualLayout>
          <c:xMode val="edge"/>
          <c:yMode val="edge"/>
          <c:x val="8.1984039343096352E-2"/>
          <c:y val="0.84720366207435271"/>
          <c:w val="0.88110184012648118"/>
          <c:h val="0.1221137683065272"/>
        </c:manualLayout>
      </c:layout>
    </c:legend>
    <c:plotVisOnly val="1"/>
  </c:chart>
  <c:spPr>
    <a:noFill/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nl-NL" dirty="0"/>
              <a:t>All Up </a:t>
            </a:r>
            <a:r>
              <a:rPr lang="nl-NL" dirty="0" smtClean="0"/>
              <a:t>DHUC </a:t>
            </a:r>
            <a:r>
              <a:rPr lang="nl-NL" dirty="0"/>
              <a:t>Net New </a:t>
            </a:r>
            <a:r>
              <a:rPr lang="nl-NL" dirty="0" err="1"/>
              <a:t>Subscribers</a:t>
            </a:r>
            <a:endParaRPr lang="nl-NL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'Subscriber Summary'!$B$16</c:f>
              <c:strCache>
                <c:ptCount val="1"/>
                <c:pt idx="0">
                  <c:v>DHUC Net New Subscribers</c:v>
                </c:pt>
              </c:strCache>
            </c:strRef>
          </c:tx>
          <c:dLbls>
            <c:numFmt formatCode="#,##0" sourceLinked="0"/>
            <c:showVal val="1"/>
          </c:dLbls>
          <c:trendline>
            <c:spPr>
              <a:ln>
                <a:solidFill>
                  <a:srgbClr val="1F497D"/>
                </a:solidFill>
              </a:ln>
            </c:spPr>
            <c:trendlineType val="linear"/>
          </c:trendline>
          <c:cat>
            <c:strRef>
              <c:f>'Subscriber Summary'!$C$11:$G$11</c:f>
              <c:strCache>
                <c:ptCount val="5"/>
                <c:pt idx="0">
                  <c:v>Yr 1</c:v>
                </c:pt>
                <c:pt idx="1">
                  <c:v>Yr 2</c:v>
                </c:pt>
                <c:pt idx="2">
                  <c:v>Yr 3</c:v>
                </c:pt>
                <c:pt idx="3">
                  <c:v>Yr 4</c:v>
                </c:pt>
                <c:pt idx="4">
                  <c:v>Yr 5</c:v>
                </c:pt>
              </c:strCache>
            </c:strRef>
          </c:cat>
          <c:val>
            <c:numRef>
              <c:f>'Subscriber Summary'!$C$16:$G$16</c:f>
              <c:numCache>
                <c:formatCode>_-* #,##0.00_-;_-* #,##0.00\-;_-* "-"??_-;_-@_-</c:formatCode>
                <c:ptCount val="5"/>
                <c:pt idx="0">
                  <c:v>4000</c:v>
                </c:pt>
                <c:pt idx="1">
                  <c:v>4800</c:v>
                </c:pt>
                <c:pt idx="2">
                  <c:v>5760</c:v>
                </c:pt>
                <c:pt idx="3">
                  <c:v>6912</c:v>
                </c:pt>
                <c:pt idx="4">
                  <c:v>8294.4</c:v>
                </c:pt>
              </c:numCache>
            </c:numRef>
          </c:val>
        </c:ser>
        <c:gapWidth val="75"/>
        <c:overlap val="-25"/>
        <c:axId val="67222912"/>
        <c:axId val="69100672"/>
      </c:barChart>
      <c:catAx>
        <c:axId val="67222912"/>
        <c:scaling>
          <c:orientation val="minMax"/>
        </c:scaling>
        <c:axPos val="b"/>
        <c:majorTickMark val="none"/>
        <c:tickLblPos val="nextTo"/>
        <c:crossAx val="69100672"/>
        <c:crosses val="autoZero"/>
        <c:auto val="1"/>
        <c:lblAlgn val="ctr"/>
        <c:lblOffset val="100"/>
      </c:catAx>
      <c:valAx>
        <c:axId val="69100672"/>
        <c:scaling>
          <c:orientation val="minMax"/>
        </c:scaling>
        <c:axPos val="l"/>
        <c:majorGridlines/>
        <c:numFmt formatCode="_-* #,##0.00_-;_-* #,##0.00\-;_-* &quot;-&quot;??_-;_-@_-" sourceLinked="1"/>
        <c:majorTickMark val="none"/>
        <c:tickLblPos val="nextTo"/>
        <c:spPr>
          <a:ln w="6350">
            <a:noFill/>
          </a:ln>
        </c:spPr>
        <c:crossAx val="67222912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legend>
      <c:legendPos val="b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EB25F-F9A7-403D-98C9-5BCB06B57674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B4FE175-C53B-4F16-B7FE-FF7970039586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Aug ‘06 OCS Enterprise TAP Member</a:t>
          </a:r>
          <a:endParaRPr lang="en-US" sz="1400" b="1" dirty="0">
            <a:solidFill>
              <a:schemeClr val="bg1"/>
            </a:solidFill>
          </a:endParaRPr>
        </a:p>
      </dgm:t>
    </dgm:pt>
    <dgm:pt modelId="{F9061EA7-9C1F-4191-9E8D-FF8146F348E4}" type="parTrans" cxnId="{3A9F8681-204F-4721-820B-AD9149A9849A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5FD9D8FA-C217-49B9-91E6-8595C077EB3A}" type="sibTrans" cxnId="{3A9F8681-204F-4721-820B-AD9149A9849A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B38CE384-EC43-4F6B-BA7C-D1174C221A67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Feb ‘07 Finished Design &amp; Plan</a:t>
          </a:r>
          <a:endParaRPr lang="en-US" sz="1400" b="1" dirty="0">
            <a:solidFill>
              <a:schemeClr val="bg1"/>
            </a:solidFill>
          </a:endParaRPr>
        </a:p>
      </dgm:t>
    </dgm:pt>
    <dgm:pt modelId="{C8467743-DE97-4CEA-ABD9-6586C8C85E8D}" type="parTrans" cxnId="{0078D6C5-0D6A-4FE5-81D9-52B6690A9213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8378392B-2CA7-4792-8733-0F2DFB46550C}" type="sibTrans" cxnId="{0078D6C5-0D6A-4FE5-81D9-52B6690A9213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48EC8AEA-D290-49A8-923E-2085FA14E65A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Apr ‘07 completed migration to OCS</a:t>
          </a:r>
          <a:endParaRPr lang="en-US" sz="1400" b="1" dirty="0">
            <a:solidFill>
              <a:schemeClr val="bg1"/>
            </a:solidFill>
          </a:endParaRPr>
        </a:p>
      </dgm:t>
    </dgm:pt>
    <dgm:pt modelId="{36E7742A-3649-4B1A-B153-EF304A3FBE2B}" type="parTrans" cxnId="{D027EBA9-999C-4E43-8B99-85558A19607F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42BD07B2-4EB2-47B2-921E-588DD5128FC0}" type="sibTrans" cxnId="{D027EBA9-999C-4E43-8B99-85558A19607F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E98AD39A-0498-45CF-9A55-6DB6462E71D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Sep ‘08 UC Lighthouse with 250 Users &amp; Voice Specialized Partner</a:t>
          </a:r>
          <a:endParaRPr lang="en-US" sz="1400" b="1" dirty="0">
            <a:solidFill>
              <a:schemeClr val="bg1"/>
            </a:solidFill>
          </a:endParaRPr>
        </a:p>
      </dgm:t>
    </dgm:pt>
    <dgm:pt modelId="{88A1AE46-7700-49AB-8797-3A9BB197D45C}" type="parTrans" cxnId="{A3CE279A-A745-4768-8838-1213B9B7B5CD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4BC57568-F536-4953-B1EB-8315677A7632}" type="sibTrans" cxnId="{A3CE279A-A745-4768-8838-1213B9B7B5CD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5281D33A-340A-4FC6-9F41-2A1D9CE83459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Sep ‘08 OCS R2 TAP member</a:t>
          </a:r>
          <a:endParaRPr lang="en-US" sz="1400" b="1" dirty="0">
            <a:solidFill>
              <a:schemeClr val="bg1"/>
            </a:solidFill>
          </a:endParaRPr>
        </a:p>
      </dgm:t>
    </dgm:pt>
    <dgm:pt modelId="{D83D6713-BDA0-47E7-82C0-4685B8378C9C}" type="parTrans" cxnId="{DB25B954-7382-4DD5-8DD9-CBF24575E80E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B9B632F7-DA75-49C1-9968-7320EFA2BA06}" type="sibTrans" cxnId="{DB25B954-7382-4DD5-8DD9-CBF24575E80E}">
      <dgm:prSet/>
      <dgm:spPr/>
      <dgm:t>
        <a:bodyPr/>
        <a:lstStyle/>
        <a:p>
          <a:endParaRPr lang="en-US" sz="2400" b="1">
            <a:solidFill>
              <a:schemeClr val="bg1"/>
            </a:solidFill>
          </a:endParaRPr>
        </a:p>
      </dgm:t>
    </dgm:pt>
    <dgm:pt modelId="{C69CFF8C-8C2F-496E-AD37-ADA44AB56ABA}" type="pres">
      <dgm:prSet presAssocID="{D9DEB25F-F9A7-403D-98C9-5BCB06B57674}" presName="Name0" presStyleCnt="0">
        <dgm:presLayoutVars>
          <dgm:dir/>
          <dgm:resizeHandles val="exact"/>
        </dgm:presLayoutVars>
      </dgm:prSet>
      <dgm:spPr/>
    </dgm:pt>
    <dgm:pt modelId="{77F3CECB-B93A-4CC5-A8E2-A49C2559E18A}" type="pres">
      <dgm:prSet presAssocID="{D9DEB25F-F9A7-403D-98C9-5BCB06B57674}" presName="arrow" presStyleLbl="bgShp" presStyleIdx="0" presStyleCnt="1"/>
      <dgm:spPr/>
    </dgm:pt>
    <dgm:pt modelId="{1FA13E84-5E59-455F-A6AD-A1BD38A45580}" type="pres">
      <dgm:prSet presAssocID="{D9DEB25F-F9A7-403D-98C9-5BCB06B57674}" presName="points" presStyleCnt="0"/>
      <dgm:spPr/>
    </dgm:pt>
    <dgm:pt modelId="{0D7C6D18-6350-4822-BAF5-35B55FF0C053}" type="pres">
      <dgm:prSet presAssocID="{9B4FE175-C53B-4F16-B7FE-FF7970039586}" presName="compositeA" presStyleCnt="0"/>
      <dgm:spPr/>
    </dgm:pt>
    <dgm:pt modelId="{51432670-CF8C-4894-B9D9-12D0A88D9AE3}" type="pres">
      <dgm:prSet presAssocID="{9B4FE175-C53B-4F16-B7FE-FF7970039586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6C68B-7F45-4BAC-86D8-D30859229553}" type="pres">
      <dgm:prSet presAssocID="{9B4FE175-C53B-4F16-B7FE-FF7970039586}" presName="circleA" presStyleLbl="node1" presStyleIdx="0" presStyleCnt="5"/>
      <dgm:spPr/>
    </dgm:pt>
    <dgm:pt modelId="{6EAFC62F-B408-4821-8104-AC2E741E7593}" type="pres">
      <dgm:prSet presAssocID="{9B4FE175-C53B-4F16-B7FE-FF7970039586}" presName="spaceA" presStyleCnt="0"/>
      <dgm:spPr/>
    </dgm:pt>
    <dgm:pt modelId="{0FF4C879-D1E6-4F5C-A74A-87B844959C38}" type="pres">
      <dgm:prSet presAssocID="{5FD9D8FA-C217-49B9-91E6-8595C077EB3A}" presName="space" presStyleCnt="0"/>
      <dgm:spPr/>
    </dgm:pt>
    <dgm:pt modelId="{B89CD268-CD0D-4506-AFC7-A6CE96FD43E5}" type="pres">
      <dgm:prSet presAssocID="{B38CE384-EC43-4F6B-BA7C-D1174C221A67}" presName="compositeB" presStyleCnt="0"/>
      <dgm:spPr/>
    </dgm:pt>
    <dgm:pt modelId="{92DB601A-B6CF-4CD1-84A5-88C5BC4338F9}" type="pres">
      <dgm:prSet presAssocID="{B38CE384-EC43-4F6B-BA7C-D1174C221A67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958B5-A615-490F-860A-1F81DD8B6353}" type="pres">
      <dgm:prSet presAssocID="{B38CE384-EC43-4F6B-BA7C-D1174C221A67}" presName="circleB" presStyleLbl="node1" presStyleIdx="1" presStyleCnt="5"/>
      <dgm:spPr/>
    </dgm:pt>
    <dgm:pt modelId="{09A7990A-E023-40B4-8774-3D011A645CB0}" type="pres">
      <dgm:prSet presAssocID="{B38CE384-EC43-4F6B-BA7C-D1174C221A67}" presName="spaceB" presStyleCnt="0"/>
      <dgm:spPr/>
    </dgm:pt>
    <dgm:pt modelId="{EF80A397-6C66-45CC-97A2-BF89BD11DFBF}" type="pres">
      <dgm:prSet presAssocID="{8378392B-2CA7-4792-8733-0F2DFB46550C}" presName="space" presStyleCnt="0"/>
      <dgm:spPr/>
    </dgm:pt>
    <dgm:pt modelId="{71108338-1A31-42FD-B526-B603E1957F66}" type="pres">
      <dgm:prSet presAssocID="{48EC8AEA-D290-49A8-923E-2085FA14E65A}" presName="compositeA" presStyleCnt="0"/>
      <dgm:spPr/>
    </dgm:pt>
    <dgm:pt modelId="{875223D2-48B8-4546-BAC1-83AF2E5A95E5}" type="pres">
      <dgm:prSet presAssocID="{48EC8AEA-D290-49A8-923E-2085FA14E65A}" presName="textA" presStyleLbl="revTx" presStyleIdx="2" presStyleCnt="5" custScaleX="1133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6F9F9-1BB7-4365-9CBA-4E5EAFD9B20F}" type="pres">
      <dgm:prSet presAssocID="{48EC8AEA-D290-49A8-923E-2085FA14E65A}" presName="circleA" presStyleLbl="node1" presStyleIdx="2" presStyleCnt="5"/>
      <dgm:spPr/>
    </dgm:pt>
    <dgm:pt modelId="{9F232B15-26DF-4302-9DB9-A2094A0771E1}" type="pres">
      <dgm:prSet presAssocID="{48EC8AEA-D290-49A8-923E-2085FA14E65A}" presName="spaceA" presStyleCnt="0"/>
      <dgm:spPr/>
    </dgm:pt>
    <dgm:pt modelId="{E41247AD-E0A1-4F4F-B4E5-6F28A5A2D745}" type="pres">
      <dgm:prSet presAssocID="{42BD07B2-4EB2-47B2-921E-588DD5128FC0}" presName="space" presStyleCnt="0"/>
      <dgm:spPr/>
    </dgm:pt>
    <dgm:pt modelId="{CFF9B7C3-5418-4AB8-823B-A9C2D3E687CD}" type="pres">
      <dgm:prSet presAssocID="{E98AD39A-0498-45CF-9A55-6DB6462E71D9}" presName="compositeB" presStyleCnt="0"/>
      <dgm:spPr/>
    </dgm:pt>
    <dgm:pt modelId="{62122DD0-534D-4FBF-A311-36DFBA12E78D}" type="pres">
      <dgm:prSet presAssocID="{E98AD39A-0498-45CF-9A55-6DB6462E71D9}" presName="textB" presStyleLbl="revTx" presStyleIdx="3" presStyleCnt="5" custScaleX="143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611E7-93B8-4E1B-8E86-E148FBDBD367}" type="pres">
      <dgm:prSet presAssocID="{E98AD39A-0498-45CF-9A55-6DB6462E71D9}" presName="circleB" presStyleLbl="node1" presStyleIdx="3" presStyleCnt="5"/>
      <dgm:spPr/>
    </dgm:pt>
    <dgm:pt modelId="{255AD9CA-F225-45D7-9A7E-AC73F42843BA}" type="pres">
      <dgm:prSet presAssocID="{E98AD39A-0498-45CF-9A55-6DB6462E71D9}" presName="spaceB" presStyleCnt="0"/>
      <dgm:spPr/>
    </dgm:pt>
    <dgm:pt modelId="{8E5F2B4B-D3DD-4BB1-80FD-6FB0C2762A3E}" type="pres">
      <dgm:prSet presAssocID="{4BC57568-F536-4953-B1EB-8315677A7632}" presName="space" presStyleCnt="0"/>
      <dgm:spPr/>
    </dgm:pt>
    <dgm:pt modelId="{5CD1A895-DE4A-4A2A-9372-3E6940BFE30E}" type="pres">
      <dgm:prSet presAssocID="{5281D33A-340A-4FC6-9F41-2A1D9CE83459}" presName="compositeA" presStyleCnt="0"/>
      <dgm:spPr/>
    </dgm:pt>
    <dgm:pt modelId="{103A3809-6E2B-41EE-9094-5A1FFE5C4194}" type="pres">
      <dgm:prSet presAssocID="{5281D33A-340A-4FC6-9F41-2A1D9CE83459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18672-1AB8-452B-9DB7-8519F7DC1543}" type="pres">
      <dgm:prSet presAssocID="{5281D33A-340A-4FC6-9F41-2A1D9CE83459}" presName="circleA" presStyleLbl="node1" presStyleIdx="4" presStyleCnt="5"/>
      <dgm:spPr/>
    </dgm:pt>
    <dgm:pt modelId="{BFC1844A-5244-4ADC-A9BB-D002BAE9929A}" type="pres">
      <dgm:prSet presAssocID="{5281D33A-340A-4FC6-9F41-2A1D9CE83459}" presName="spaceA" presStyleCnt="0"/>
      <dgm:spPr/>
    </dgm:pt>
  </dgm:ptLst>
  <dgm:cxnLst>
    <dgm:cxn modelId="{DA04474F-6D2E-44E9-B5D5-28ED6C3A0DB0}" type="presOf" srcId="{E98AD39A-0498-45CF-9A55-6DB6462E71D9}" destId="{62122DD0-534D-4FBF-A311-36DFBA12E78D}" srcOrd="0" destOrd="0" presId="urn:microsoft.com/office/officeart/2005/8/layout/hProcess11"/>
    <dgm:cxn modelId="{1AED4F9B-89D3-480F-83DD-965FBA551D46}" type="presOf" srcId="{5281D33A-340A-4FC6-9F41-2A1D9CE83459}" destId="{103A3809-6E2B-41EE-9094-5A1FFE5C4194}" srcOrd="0" destOrd="0" presId="urn:microsoft.com/office/officeart/2005/8/layout/hProcess11"/>
    <dgm:cxn modelId="{3A9F8681-204F-4721-820B-AD9149A9849A}" srcId="{D9DEB25F-F9A7-403D-98C9-5BCB06B57674}" destId="{9B4FE175-C53B-4F16-B7FE-FF7970039586}" srcOrd="0" destOrd="0" parTransId="{F9061EA7-9C1F-4191-9E8D-FF8146F348E4}" sibTransId="{5FD9D8FA-C217-49B9-91E6-8595C077EB3A}"/>
    <dgm:cxn modelId="{6F8B54B6-1425-484C-889E-5D6885D4234F}" type="presOf" srcId="{48EC8AEA-D290-49A8-923E-2085FA14E65A}" destId="{875223D2-48B8-4546-BAC1-83AF2E5A95E5}" srcOrd="0" destOrd="0" presId="urn:microsoft.com/office/officeart/2005/8/layout/hProcess11"/>
    <dgm:cxn modelId="{A3CE279A-A745-4768-8838-1213B9B7B5CD}" srcId="{D9DEB25F-F9A7-403D-98C9-5BCB06B57674}" destId="{E98AD39A-0498-45CF-9A55-6DB6462E71D9}" srcOrd="3" destOrd="0" parTransId="{88A1AE46-7700-49AB-8797-3A9BB197D45C}" sibTransId="{4BC57568-F536-4953-B1EB-8315677A7632}"/>
    <dgm:cxn modelId="{F2839954-7E5B-459E-928D-7229A7CABBDD}" type="presOf" srcId="{9B4FE175-C53B-4F16-B7FE-FF7970039586}" destId="{51432670-CF8C-4894-B9D9-12D0A88D9AE3}" srcOrd="0" destOrd="0" presId="urn:microsoft.com/office/officeart/2005/8/layout/hProcess11"/>
    <dgm:cxn modelId="{0078D6C5-0D6A-4FE5-81D9-52B6690A9213}" srcId="{D9DEB25F-F9A7-403D-98C9-5BCB06B57674}" destId="{B38CE384-EC43-4F6B-BA7C-D1174C221A67}" srcOrd="1" destOrd="0" parTransId="{C8467743-DE97-4CEA-ABD9-6586C8C85E8D}" sibTransId="{8378392B-2CA7-4792-8733-0F2DFB46550C}"/>
    <dgm:cxn modelId="{830A75BF-CBB1-44A2-B497-869360F60021}" type="presOf" srcId="{B38CE384-EC43-4F6B-BA7C-D1174C221A67}" destId="{92DB601A-B6CF-4CD1-84A5-88C5BC4338F9}" srcOrd="0" destOrd="0" presId="urn:microsoft.com/office/officeart/2005/8/layout/hProcess11"/>
    <dgm:cxn modelId="{D027EBA9-999C-4E43-8B99-85558A19607F}" srcId="{D9DEB25F-F9A7-403D-98C9-5BCB06B57674}" destId="{48EC8AEA-D290-49A8-923E-2085FA14E65A}" srcOrd="2" destOrd="0" parTransId="{36E7742A-3649-4B1A-B153-EF304A3FBE2B}" sibTransId="{42BD07B2-4EB2-47B2-921E-588DD5128FC0}"/>
    <dgm:cxn modelId="{DB25B954-7382-4DD5-8DD9-CBF24575E80E}" srcId="{D9DEB25F-F9A7-403D-98C9-5BCB06B57674}" destId="{5281D33A-340A-4FC6-9F41-2A1D9CE83459}" srcOrd="4" destOrd="0" parTransId="{D83D6713-BDA0-47E7-82C0-4685B8378C9C}" sibTransId="{B9B632F7-DA75-49C1-9968-7320EFA2BA06}"/>
    <dgm:cxn modelId="{86677AE6-35C9-4B23-BB38-A4869440D6C0}" type="presOf" srcId="{D9DEB25F-F9A7-403D-98C9-5BCB06B57674}" destId="{C69CFF8C-8C2F-496E-AD37-ADA44AB56ABA}" srcOrd="0" destOrd="0" presId="urn:microsoft.com/office/officeart/2005/8/layout/hProcess11"/>
    <dgm:cxn modelId="{1B5FA480-CD00-4F68-BAFC-82876C90631B}" type="presParOf" srcId="{C69CFF8C-8C2F-496E-AD37-ADA44AB56ABA}" destId="{77F3CECB-B93A-4CC5-A8E2-A49C2559E18A}" srcOrd="0" destOrd="0" presId="urn:microsoft.com/office/officeart/2005/8/layout/hProcess11"/>
    <dgm:cxn modelId="{FCB30F39-2AB9-4F6A-8828-2B368D4351D4}" type="presParOf" srcId="{C69CFF8C-8C2F-496E-AD37-ADA44AB56ABA}" destId="{1FA13E84-5E59-455F-A6AD-A1BD38A45580}" srcOrd="1" destOrd="0" presId="urn:microsoft.com/office/officeart/2005/8/layout/hProcess11"/>
    <dgm:cxn modelId="{659611CB-21F7-4760-A895-665FF003567C}" type="presParOf" srcId="{1FA13E84-5E59-455F-A6AD-A1BD38A45580}" destId="{0D7C6D18-6350-4822-BAF5-35B55FF0C053}" srcOrd="0" destOrd="0" presId="urn:microsoft.com/office/officeart/2005/8/layout/hProcess11"/>
    <dgm:cxn modelId="{BDC924FF-B38A-4D5A-B623-5FF70EA15E10}" type="presParOf" srcId="{0D7C6D18-6350-4822-BAF5-35B55FF0C053}" destId="{51432670-CF8C-4894-B9D9-12D0A88D9AE3}" srcOrd="0" destOrd="0" presId="urn:microsoft.com/office/officeart/2005/8/layout/hProcess11"/>
    <dgm:cxn modelId="{E37A7EC8-BDCC-48C0-9AD2-C75F76416C17}" type="presParOf" srcId="{0D7C6D18-6350-4822-BAF5-35B55FF0C053}" destId="{3AA6C68B-7F45-4BAC-86D8-D30859229553}" srcOrd="1" destOrd="0" presId="urn:microsoft.com/office/officeart/2005/8/layout/hProcess11"/>
    <dgm:cxn modelId="{33E166B0-4F4D-4A16-A187-D9F4FFA3321A}" type="presParOf" srcId="{0D7C6D18-6350-4822-BAF5-35B55FF0C053}" destId="{6EAFC62F-B408-4821-8104-AC2E741E7593}" srcOrd="2" destOrd="0" presId="urn:microsoft.com/office/officeart/2005/8/layout/hProcess11"/>
    <dgm:cxn modelId="{CFFFB4DC-9197-48D8-8A81-99A6D1EE987E}" type="presParOf" srcId="{1FA13E84-5E59-455F-A6AD-A1BD38A45580}" destId="{0FF4C879-D1E6-4F5C-A74A-87B844959C38}" srcOrd="1" destOrd="0" presId="urn:microsoft.com/office/officeart/2005/8/layout/hProcess11"/>
    <dgm:cxn modelId="{B7987EBB-5F86-47C8-9F16-B5503732FB49}" type="presParOf" srcId="{1FA13E84-5E59-455F-A6AD-A1BD38A45580}" destId="{B89CD268-CD0D-4506-AFC7-A6CE96FD43E5}" srcOrd="2" destOrd="0" presId="urn:microsoft.com/office/officeart/2005/8/layout/hProcess11"/>
    <dgm:cxn modelId="{DCCCB664-818A-449D-883D-45658FD1910A}" type="presParOf" srcId="{B89CD268-CD0D-4506-AFC7-A6CE96FD43E5}" destId="{92DB601A-B6CF-4CD1-84A5-88C5BC4338F9}" srcOrd="0" destOrd="0" presId="urn:microsoft.com/office/officeart/2005/8/layout/hProcess11"/>
    <dgm:cxn modelId="{6749B897-1E3C-45B0-9B87-4F94BBC17C14}" type="presParOf" srcId="{B89CD268-CD0D-4506-AFC7-A6CE96FD43E5}" destId="{977958B5-A615-490F-860A-1F81DD8B6353}" srcOrd="1" destOrd="0" presId="urn:microsoft.com/office/officeart/2005/8/layout/hProcess11"/>
    <dgm:cxn modelId="{BC2043D9-A878-4D02-8333-72011C960D09}" type="presParOf" srcId="{B89CD268-CD0D-4506-AFC7-A6CE96FD43E5}" destId="{09A7990A-E023-40B4-8774-3D011A645CB0}" srcOrd="2" destOrd="0" presId="urn:microsoft.com/office/officeart/2005/8/layout/hProcess11"/>
    <dgm:cxn modelId="{3D47D784-8EDA-49A3-B6AE-59AC3EF4EBAB}" type="presParOf" srcId="{1FA13E84-5E59-455F-A6AD-A1BD38A45580}" destId="{EF80A397-6C66-45CC-97A2-BF89BD11DFBF}" srcOrd="3" destOrd="0" presId="urn:microsoft.com/office/officeart/2005/8/layout/hProcess11"/>
    <dgm:cxn modelId="{F0315841-739F-4839-9600-8018955D0A4B}" type="presParOf" srcId="{1FA13E84-5E59-455F-A6AD-A1BD38A45580}" destId="{71108338-1A31-42FD-B526-B603E1957F66}" srcOrd="4" destOrd="0" presId="urn:microsoft.com/office/officeart/2005/8/layout/hProcess11"/>
    <dgm:cxn modelId="{6E32EAD7-C303-49B5-AA4A-6D9CDBF0A5FB}" type="presParOf" srcId="{71108338-1A31-42FD-B526-B603E1957F66}" destId="{875223D2-48B8-4546-BAC1-83AF2E5A95E5}" srcOrd="0" destOrd="0" presId="urn:microsoft.com/office/officeart/2005/8/layout/hProcess11"/>
    <dgm:cxn modelId="{EDE28404-9445-4114-A0ED-0DE818673884}" type="presParOf" srcId="{71108338-1A31-42FD-B526-B603E1957F66}" destId="{0AD6F9F9-1BB7-4365-9CBA-4E5EAFD9B20F}" srcOrd="1" destOrd="0" presId="urn:microsoft.com/office/officeart/2005/8/layout/hProcess11"/>
    <dgm:cxn modelId="{42185AE5-0DD0-4291-8F24-CA1A1AED9934}" type="presParOf" srcId="{71108338-1A31-42FD-B526-B603E1957F66}" destId="{9F232B15-26DF-4302-9DB9-A2094A0771E1}" srcOrd="2" destOrd="0" presId="urn:microsoft.com/office/officeart/2005/8/layout/hProcess11"/>
    <dgm:cxn modelId="{6BC4B5C1-32A1-4183-855E-74BA1587A2C3}" type="presParOf" srcId="{1FA13E84-5E59-455F-A6AD-A1BD38A45580}" destId="{E41247AD-E0A1-4F4F-B4E5-6F28A5A2D745}" srcOrd="5" destOrd="0" presId="urn:microsoft.com/office/officeart/2005/8/layout/hProcess11"/>
    <dgm:cxn modelId="{CA5C4D1C-85DE-4546-A7FD-D5FAC05AF1FD}" type="presParOf" srcId="{1FA13E84-5E59-455F-A6AD-A1BD38A45580}" destId="{CFF9B7C3-5418-4AB8-823B-A9C2D3E687CD}" srcOrd="6" destOrd="0" presId="urn:microsoft.com/office/officeart/2005/8/layout/hProcess11"/>
    <dgm:cxn modelId="{2353E33F-3103-4F53-B442-5FD4556BDCC7}" type="presParOf" srcId="{CFF9B7C3-5418-4AB8-823B-A9C2D3E687CD}" destId="{62122DD0-534D-4FBF-A311-36DFBA12E78D}" srcOrd="0" destOrd="0" presId="urn:microsoft.com/office/officeart/2005/8/layout/hProcess11"/>
    <dgm:cxn modelId="{67848919-E381-4E2B-9F7E-1DEB61CAF0FB}" type="presParOf" srcId="{CFF9B7C3-5418-4AB8-823B-A9C2D3E687CD}" destId="{340611E7-93B8-4E1B-8E86-E148FBDBD367}" srcOrd="1" destOrd="0" presId="urn:microsoft.com/office/officeart/2005/8/layout/hProcess11"/>
    <dgm:cxn modelId="{D68DAE02-20D2-417E-A546-4AB7443F7E44}" type="presParOf" srcId="{CFF9B7C3-5418-4AB8-823B-A9C2D3E687CD}" destId="{255AD9CA-F225-45D7-9A7E-AC73F42843BA}" srcOrd="2" destOrd="0" presId="urn:microsoft.com/office/officeart/2005/8/layout/hProcess11"/>
    <dgm:cxn modelId="{3193EB24-69AE-4425-A1B7-E0C7A28D28A2}" type="presParOf" srcId="{1FA13E84-5E59-455F-A6AD-A1BD38A45580}" destId="{8E5F2B4B-D3DD-4BB1-80FD-6FB0C2762A3E}" srcOrd="7" destOrd="0" presId="urn:microsoft.com/office/officeart/2005/8/layout/hProcess11"/>
    <dgm:cxn modelId="{E5018BCD-C45F-43D4-98E6-324F24F18114}" type="presParOf" srcId="{1FA13E84-5E59-455F-A6AD-A1BD38A45580}" destId="{5CD1A895-DE4A-4A2A-9372-3E6940BFE30E}" srcOrd="8" destOrd="0" presId="urn:microsoft.com/office/officeart/2005/8/layout/hProcess11"/>
    <dgm:cxn modelId="{9FB438B9-D4BE-46B8-8A92-A8CDE5209754}" type="presParOf" srcId="{5CD1A895-DE4A-4A2A-9372-3E6940BFE30E}" destId="{103A3809-6E2B-41EE-9094-5A1FFE5C4194}" srcOrd="0" destOrd="0" presId="urn:microsoft.com/office/officeart/2005/8/layout/hProcess11"/>
    <dgm:cxn modelId="{B0139AD5-6149-4307-8BF7-C452227C3B55}" type="presParOf" srcId="{5CD1A895-DE4A-4A2A-9372-3E6940BFE30E}" destId="{D4518672-1AB8-452B-9DB7-8519F7DC1543}" srcOrd="1" destOrd="0" presId="urn:microsoft.com/office/officeart/2005/8/layout/hProcess11"/>
    <dgm:cxn modelId="{9D48028B-A289-4A04-A7B8-9FE961D7F8C1}" type="presParOf" srcId="{5CD1A895-DE4A-4A2A-9372-3E6940BFE30E}" destId="{BFC1844A-5244-4ADC-A9BB-D002BAE9929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F3CECB-B93A-4CC5-A8E2-A49C2559E18A}">
      <dsp:nvSpPr>
        <dsp:cNvPr id="0" name=""/>
        <dsp:cNvSpPr/>
      </dsp:nvSpPr>
      <dsp:spPr>
        <a:xfrm>
          <a:off x="0" y="603365"/>
          <a:ext cx="8383980" cy="804487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32670-CF8C-4894-B9D9-12D0A88D9AE3}">
      <dsp:nvSpPr>
        <dsp:cNvPr id="0" name=""/>
        <dsp:cNvSpPr/>
      </dsp:nvSpPr>
      <dsp:spPr>
        <a:xfrm>
          <a:off x="3246" y="0"/>
          <a:ext cx="1307950" cy="80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Aug ‘06 OCS Enterprise TAP Member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3246" y="0"/>
        <a:ext cx="1307950" cy="804487"/>
      </dsp:txXfrm>
    </dsp:sp>
    <dsp:sp modelId="{3AA6C68B-7F45-4BAC-86D8-D30859229553}">
      <dsp:nvSpPr>
        <dsp:cNvPr id="0" name=""/>
        <dsp:cNvSpPr/>
      </dsp:nvSpPr>
      <dsp:spPr>
        <a:xfrm>
          <a:off x="556660" y="905048"/>
          <a:ext cx="201121" cy="201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B601A-B6CF-4CD1-84A5-88C5BC4338F9}">
      <dsp:nvSpPr>
        <dsp:cNvPr id="0" name=""/>
        <dsp:cNvSpPr/>
      </dsp:nvSpPr>
      <dsp:spPr>
        <a:xfrm>
          <a:off x="1376593" y="1206730"/>
          <a:ext cx="1307950" cy="80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Feb ‘07 Finished Design &amp; Plan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376593" y="1206730"/>
        <a:ext cx="1307950" cy="804487"/>
      </dsp:txXfrm>
    </dsp:sp>
    <dsp:sp modelId="{977958B5-A615-490F-860A-1F81DD8B6353}">
      <dsp:nvSpPr>
        <dsp:cNvPr id="0" name=""/>
        <dsp:cNvSpPr/>
      </dsp:nvSpPr>
      <dsp:spPr>
        <a:xfrm>
          <a:off x="1930007" y="905048"/>
          <a:ext cx="201121" cy="201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223D2-48B8-4546-BAC1-83AF2E5A95E5}">
      <dsp:nvSpPr>
        <dsp:cNvPr id="0" name=""/>
        <dsp:cNvSpPr/>
      </dsp:nvSpPr>
      <dsp:spPr>
        <a:xfrm>
          <a:off x="2749941" y="0"/>
          <a:ext cx="1482979" cy="80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Apr ‘07 completed migration to OCS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749941" y="0"/>
        <a:ext cx="1482979" cy="804487"/>
      </dsp:txXfrm>
    </dsp:sp>
    <dsp:sp modelId="{0AD6F9F9-1BB7-4365-9CBA-4E5EAFD9B20F}">
      <dsp:nvSpPr>
        <dsp:cNvPr id="0" name=""/>
        <dsp:cNvSpPr/>
      </dsp:nvSpPr>
      <dsp:spPr>
        <a:xfrm>
          <a:off x="3390870" y="905048"/>
          <a:ext cx="201121" cy="201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22DD0-534D-4FBF-A311-36DFBA12E78D}">
      <dsp:nvSpPr>
        <dsp:cNvPr id="0" name=""/>
        <dsp:cNvSpPr/>
      </dsp:nvSpPr>
      <dsp:spPr>
        <a:xfrm>
          <a:off x="4298318" y="1206730"/>
          <a:ext cx="1870669" cy="80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Sep ‘08 UC Lighthouse with 250 Users &amp; Voice Specialized Partner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4298318" y="1206730"/>
        <a:ext cx="1870669" cy="804487"/>
      </dsp:txXfrm>
    </dsp:sp>
    <dsp:sp modelId="{340611E7-93B8-4E1B-8E86-E148FBDBD367}">
      <dsp:nvSpPr>
        <dsp:cNvPr id="0" name=""/>
        <dsp:cNvSpPr/>
      </dsp:nvSpPr>
      <dsp:spPr>
        <a:xfrm>
          <a:off x="5133092" y="905048"/>
          <a:ext cx="201121" cy="201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A3809-6E2B-41EE-9094-5A1FFE5C4194}">
      <dsp:nvSpPr>
        <dsp:cNvPr id="0" name=""/>
        <dsp:cNvSpPr/>
      </dsp:nvSpPr>
      <dsp:spPr>
        <a:xfrm>
          <a:off x="6234385" y="0"/>
          <a:ext cx="1307950" cy="80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</a:rPr>
            <a:t>Sep ‘08 OCS R2 TAP member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6234385" y="0"/>
        <a:ext cx="1307950" cy="804487"/>
      </dsp:txXfrm>
    </dsp:sp>
    <dsp:sp modelId="{D4518672-1AB8-452B-9DB7-8519F7DC1543}">
      <dsp:nvSpPr>
        <dsp:cNvPr id="0" name=""/>
        <dsp:cNvSpPr/>
      </dsp:nvSpPr>
      <dsp:spPr>
        <a:xfrm>
          <a:off x="6787799" y="905048"/>
          <a:ext cx="201121" cy="201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0.19718</cdr:x>
      <cdr:y>0.50704</cdr:y>
    </cdr:from>
    <cdr:to>
      <cdr:x>0.34014</cdr:x>
      <cdr:y>0.56005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32" y="2571768"/>
          <a:ext cx="725089" cy="2688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tx1"/>
              </a:solidFill>
            </a:rPr>
            <a:t>100%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0.3662</cdr:x>
      <cdr:y>0.47887</cdr:y>
    </cdr:from>
    <cdr:to>
      <cdr:x>0.47328</cdr:x>
      <cdr:y>0.53392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57388" y="2428892"/>
          <a:ext cx="543156" cy="279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Segoe"/>
            </a:defRPr>
          </a:lvl1pPr>
          <a:lvl2pPr marL="457200" indent="0">
            <a:defRPr sz="1100">
              <a:latin typeface="Segoe"/>
            </a:defRPr>
          </a:lvl2pPr>
          <a:lvl3pPr marL="914400" indent="0">
            <a:defRPr sz="1100">
              <a:latin typeface="Segoe"/>
            </a:defRPr>
          </a:lvl3pPr>
          <a:lvl4pPr marL="1371600" indent="0">
            <a:defRPr sz="1100">
              <a:latin typeface="Segoe"/>
            </a:defRPr>
          </a:lvl4pPr>
          <a:lvl5pPr marL="1828800" indent="0">
            <a:defRPr sz="1100">
              <a:latin typeface="Segoe"/>
            </a:defRPr>
          </a:lvl5pPr>
          <a:lvl6pPr marL="2286000" indent="0">
            <a:defRPr sz="1100">
              <a:latin typeface="Segoe"/>
            </a:defRPr>
          </a:lvl6pPr>
          <a:lvl7pPr marL="2743200" indent="0">
            <a:defRPr sz="1100">
              <a:latin typeface="Segoe"/>
            </a:defRPr>
          </a:lvl7pPr>
          <a:lvl8pPr marL="3200400" indent="0">
            <a:defRPr sz="1100">
              <a:latin typeface="Segoe"/>
            </a:defRPr>
          </a:lvl8pPr>
          <a:lvl9pPr marL="3657600" indent="0">
            <a:defRPr sz="1100">
              <a:latin typeface="Segoe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FFFFFF"/>
              </a:solidFill>
            </a:rPr>
            <a:t>31%</a:t>
          </a:r>
          <a:endParaRPr lang="en-US" sz="11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0.52113</cdr:x>
      <cdr:y>0.32394</cdr:y>
    </cdr:from>
    <cdr:to>
      <cdr:x>0.62821</cdr:x>
      <cdr:y>0.37899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43206" y="1643074"/>
          <a:ext cx="543155" cy="279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Segoe"/>
            </a:defRPr>
          </a:lvl1pPr>
          <a:lvl2pPr marL="457200" indent="0">
            <a:defRPr sz="1100">
              <a:latin typeface="Segoe"/>
            </a:defRPr>
          </a:lvl2pPr>
          <a:lvl3pPr marL="914400" indent="0">
            <a:defRPr sz="1100">
              <a:latin typeface="Segoe"/>
            </a:defRPr>
          </a:lvl3pPr>
          <a:lvl4pPr marL="1371600" indent="0">
            <a:defRPr sz="1100">
              <a:latin typeface="Segoe"/>
            </a:defRPr>
          </a:lvl4pPr>
          <a:lvl5pPr marL="1828800" indent="0">
            <a:defRPr sz="1100">
              <a:latin typeface="Segoe"/>
            </a:defRPr>
          </a:lvl5pPr>
          <a:lvl6pPr marL="2286000" indent="0">
            <a:defRPr sz="1100">
              <a:latin typeface="Segoe"/>
            </a:defRPr>
          </a:lvl6pPr>
          <a:lvl7pPr marL="2743200" indent="0">
            <a:defRPr sz="1100">
              <a:latin typeface="Segoe"/>
            </a:defRPr>
          </a:lvl7pPr>
          <a:lvl8pPr marL="3200400" indent="0">
            <a:defRPr sz="1100">
              <a:latin typeface="Segoe"/>
            </a:defRPr>
          </a:lvl8pPr>
          <a:lvl9pPr marL="3657600" indent="0">
            <a:defRPr sz="1100">
              <a:latin typeface="Segoe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rgbClr val="FFFFFF"/>
              </a:solidFill>
            </a:rPr>
            <a:t>28%</a:t>
          </a:r>
          <a:endParaRPr lang="en-US" sz="1100" dirty="0">
            <a:solidFill>
              <a:srgbClr val="FFFFFF"/>
            </a:solidFill>
          </a:endParaRPr>
        </a:p>
      </cdr:txBody>
    </cdr:sp>
  </cdr:relSizeAnchor>
  <cdr:relSizeAnchor xmlns:cdr="http://schemas.openxmlformats.org/drawingml/2006/chartDrawing">
    <cdr:from>
      <cdr:x>0.08451</cdr:x>
      <cdr:y>0.78873</cdr:y>
    </cdr:from>
    <cdr:to>
      <cdr:x>0.95775</cdr:x>
      <cdr:y>0.84507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8628" y="4000528"/>
          <a:ext cx="4429156" cy="2857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5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Segoe"/>
            </a:defRPr>
          </a:lvl1pPr>
          <a:lvl2pPr marL="457200" indent="0">
            <a:defRPr sz="1100">
              <a:latin typeface="Segoe"/>
            </a:defRPr>
          </a:lvl2pPr>
          <a:lvl3pPr marL="914400" indent="0">
            <a:defRPr sz="1100">
              <a:latin typeface="Segoe"/>
            </a:defRPr>
          </a:lvl3pPr>
          <a:lvl4pPr marL="1371600" indent="0">
            <a:defRPr sz="1100">
              <a:latin typeface="Segoe"/>
            </a:defRPr>
          </a:lvl4pPr>
          <a:lvl5pPr marL="1828800" indent="0">
            <a:defRPr sz="1100">
              <a:latin typeface="Segoe"/>
            </a:defRPr>
          </a:lvl5pPr>
          <a:lvl6pPr marL="2286000" indent="0">
            <a:defRPr sz="1100">
              <a:latin typeface="Segoe"/>
            </a:defRPr>
          </a:lvl6pPr>
          <a:lvl7pPr marL="2743200" indent="0">
            <a:defRPr sz="1100">
              <a:latin typeface="Segoe"/>
            </a:defRPr>
          </a:lvl7pPr>
          <a:lvl8pPr marL="3200400" indent="0">
            <a:defRPr sz="1100">
              <a:latin typeface="Segoe"/>
            </a:defRPr>
          </a:lvl8pPr>
          <a:lvl9pPr marL="3657600" indent="0">
            <a:defRPr sz="1100">
              <a:latin typeface="Segoe"/>
            </a:defRPr>
          </a:lvl9pPr>
        </a:lstStyle>
        <a:p xmlns:a="http://schemas.openxmlformats.org/drawingml/2006/main">
          <a:pPr>
            <a:tabLst>
              <a:tab pos="182880" algn="l"/>
              <a:tab pos="365760" algn="l"/>
              <a:tab pos="548640" algn="l"/>
              <a:tab pos="731520" algn="l"/>
              <a:tab pos="914400" algn="l"/>
              <a:tab pos="1097280" algn="l"/>
              <a:tab pos="1280160" algn="l"/>
              <a:tab pos="1463040" algn="l"/>
              <a:tab pos="1645920" algn="l"/>
              <a:tab pos="1828800" algn="l"/>
              <a:tab pos="2011680" algn="l"/>
              <a:tab pos="2194560" algn="l"/>
              <a:tab pos="2377440" algn="l"/>
              <a:tab pos="2560320" algn="l"/>
              <a:tab pos="2743200" algn="l"/>
              <a:tab pos="2926080" algn="l"/>
              <a:tab pos="3108960" algn="l"/>
              <a:tab pos="3291840" algn="l"/>
              <a:tab pos="3474720" algn="l"/>
              <a:tab pos="3657600" algn="l"/>
              <a:tab pos="3840480" algn="l"/>
              <a:tab pos="4023360" algn="l"/>
              <a:tab pos="4206240" algn="l"/>
              <a:tab pos="4389120" algn="l"/>
              <a:tab pos="4572000" algn="l"/>
            </a:tabLst>
          </a:pPr>
          <a:r>
            <a:rPr lang="en-US" sz="1100" dirty="0" smtClean="0">
              <a:solidFill>
                <a:srgbClr val="FFFFFF"/>
              </a:solidFill>
            </a:rPr>
            <a:t>ARPU</a:t>
          </a:r>
          <a:r>
            <a:rPr lang="en-US" dirty="0" smtClean="0">
              <a:solidFill>
                <a:srgbClr val="FFFFFF"/>
              </a:solidFill>
            </a:rPr>
            <a:t>	</a:t>
          </a:r>
          <a:r>
            <a:rPr lang="en-US" smtClean="0">
              <a:solidFill>
                <a:srgbClr val="FFFFFF"/>
              </a:solidFill>
            </a:rPr>
            <a:t>		</a:t>
          </a:r>
          <a:r>
            <a:rPr lang="en-US" sz="1100" smtClean="0">
              <a:solidFill>
                <a:srgbClr val="FFFFFF"/>
              </a:solidFill>
            </a:rPr>
            <a:t>$28		</a:t>
          </a:r>
          <a:r>
            <a:rPr lang="en-US" sz="1100" dirty="0" smtClean="0">
              <a:solidFill>
                <a:srgbClr val="FFFFFF"/>
              </a:solidFill>
            </a:rPr>
            <a:t>	</a:t>
          </a:r>
          <a:r>
            <a:rPr lang="en-US" sz="1100" smtClean="0">
              <a:solidFill>
                <a:srgbClr val="FFFFFF"/>
              </a:solidFill>
            </a:rPr>
            <a:t>$52	</a:t>
          </a:r>
          <a:r>
            <a:rPr lang="en-US" sz="1100" dirty="0" smtClean="0">
              <a:solidFill>
                <a:srgbClr val="FFFFFF"/>
              </a:solidFill>
            </a:rPr>
            <a:t>		</a:t>
          </a:r>
          <a:r>
            <a:rPr lang="en-US" sz="1100" smtClean="0">
              <a:solidFill>
                <a:srgbClr val="FFFFFF"/>
              </a:solidFill>
            </a:rPr>
            <a:t>$65		</a:t>
          </a:r>
          <a:r>
            <a:rPr lang="en-US" sz="1100" dirty="0" smtClean="0">
              <a:solidFill>
                <a:srgbClr val="FFFFFF"/>
              </a:solidFill>
            </a:rPr>
            <a:t>		</a:t>
          </a:r>
          <a:r>
            <a:rPr lang="en-US" sz="1100" smtClean="0">
              <a:solidFill>
                <a:srgbClr val="FFFFFF"/>
              </a:solidFill>
            </a:rPr>
            <a:t>$77			$83</a:t>
          </a:r>
          <a:endParaRPr lang="en-US" sz="1100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A6270-46F6-459E-AD11-44E2B3C8611C}" type="datetimeFigureOut">
              <a:rPr lang="en-US" smtClean="0"/>
              <a:t>6/18/2009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186DA-CB27-45E6-A48D-C443912B7E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fld id="{AE6DA61F-3399-41A2-84E2-B45D2905D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BC7F3-7A61-47BC-81B7-831455CB6C35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84995" name="Rectangle 11059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 algn="ctr">
            <a:headEnd type="none" w="med" len="med"/>
            <a:tailEnd type="none" w="med" len="med"/>
          </a:ln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884027" y="0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/>
          <a:lstStyle/>
          <a:p>
            <a:pPr algn="r"/>
            <a:fld id="{4140FE89-701C-477A-86C0-6306B0978C85}" type="datetime8">
              <a:rPr lang="en-US" sz="1200">
                <a:solidFill>
                  <a:schemeClr val="tx1"/>
                </a:solidFill>
                <a:effectLst/>
                <a:latin typeface="Times New Roman" pitchFamily="18" charset="0"/>
              </a:rPr>
              <a:pPr algn="r"/>
              <a:t>6/18/2009 5:55 PM</a:t>
            </a:fld>
            <a:endParaRPr lang="en-US" sz="12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900" name="Rectangle 7"/>
          <p:cNvSpPr txBox="1">
            <a:spLocks noGrp="1" noChangeArrowheads="1"/>
          </p:cNvSpPr>
          <p:nvPr/>
        </p:nvSpPr>
        <p:spPr bwMode="auto">
          <a:xfrm>
            <a:off x="5582997" y="8684926"/>
            <a:ext cx="127345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54B3D0A2-0082-42E5-9078-906073FF5F10}" type="slidenum">
              <a:rPr lang="en-US" sz="1200">
                <a:solidFill>
                  <a:schemeClr val="tx1"/>
                </a:solidFill>
                <a:effectLst/>
                <a:latin typeface="Times New Roman" pitchFamily="18" charset="0"/>
              </a:rPr>
              <a:pPr algn="r"/>
              <a:t>5</a:t>
            </a:fld>
            <a:endParaRPr lang="en-US" sz="12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AF69C-2C80-4BA1-AE6E-2C8141DF50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AF69C-2C80-4BA1-AE6E-2C8141DF50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ost_Days_PPT_cover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5334000"/>
            <a:ext cx="4572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st_Days_PPT_divider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599" y="4406900"/>
            <a:ext cx="5218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599" y="2906713"/>
            <a:ext cx="5218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ost_Days_PPT_whit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7578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8" r:id="rId4"/>
    <p:sldLayoutId id="2147483659" r:id="rId5"/>
    <p:sldLayoutId id="2147483662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•"/>
        <a:defRPr sz="16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–"/>
        <a:defRPr sz="16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6.png"/><Relationship Id="rId21" Type="http://schemas.openxmlformats.org/officeDocument/2006/relationships/image" Target="../media/image91.png"/><Relationship Id="rId42" Type="http://schemas.openxmlformats.org/officeDocument/2006/relationships/image" Target="../media/image112.gif"/><Relationship Id="rId47" Type="http://schemas.openxmlformats.org/officeDocument/2006/relationships/image" Target="../media/image117.jpeg"/><Relationship Id="rId63" Type="http://schemas.openxmlformats.org/officeDocument/2006/relationships/image" Target="../media/image133.jpeg"/><Relationship Id="rId68" Type="http://schemas.openxmlformats.org/officeDocument/2006/relationships/image" Target="../media/image138.jpeg"/><Relationship Id="rId84" Type="http://schemas.openxmlformats.org/officeDocument/2006/relationships/image" Target="../media/image154.png"/><Relationship Id="rId89" Type="http://schemas.openxmlformats.org/officeDocument/2006/relationships/image" Target="../media/image159.png"/><Relationship Id="rId7" Type="http://schemas.openxmlformats.org/officeDocument/2006/relationships/image" Target="../media/image77.gif"/><Relationship Id="rId71" Type="http://schemas.openxmlformats.org/officeDocument/2006/relationships/image" Target="../media/image141.jpeg"/><Relationship Id="rId92" Type="http://schemas.openxmlformats.org/officeDocument/2006/relationships/image" Target="../media/image162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6.jpeg"/><Relationship Id="rId29" Type="http://schemas.openxmlformats.org/officeDocument/2006/relationships/image" Target="../media/image99.jpeg"/><Relationship Id="rId107" Type="http://schemas.openxmlformats.org/officeDocument/2006/relationships/image" Target="../media/image177.png"/><Relationship Id="rId11" Type="http://schemas.openxmlformats.org/officeDocument/2006/relationships/image" Target="../media/image81.jpeg"/><Relationship Id="rId24" Type="http://schemas.openxmlformats.org/officeDocument/2006/relationships/image" Target="../media/image94.png"/><Relationship Id="rId32" Type="http://schemas.openxmlformats.org/officeDocument/2006/relationships/image" Target="../media/image102.jpeg"/><Relationship Id="rId37" Type="http://schemas.openxmlformats.org/officeDocument/2006/relationships/image" Target="../media/image107.jpeg"/><Relationship Id="rId40" Type="http://schemas.openxmlformats.org/officeDocument/2006/relationships/image" Target="../media/image110.gif"/><Relationship Id="rId45" Type="http://schemas.openxmlformats.org/officeDocument/2006/relationships/image" Target="../media/image115.gif"/><Relationship Id="rId53" Type="http://schemas.openxmlformats.org/officeDocument/2006/relationships/image" Target="../media/image123.jpeg"/><Relationship Id="rId58" Type="http://schemas.openxmlformats.org/officeDocument/2006/relationships/image" Target="../media/image128.jpeg"/><Relationship Id="rId66" Type="http://schemas.openxmlformats.org/officeDocument/2006/relationships/image" Target="../media/image136.jpeg"/><Relationship Id="rId74" Type="http://schemas.openxmlformats.org/officeDocument/2006/relationships/image" Target="../media/image144.jpeg"/><Relationship Id="rId79" Type="http://schemas.openxmlformats.org/officeDocument/2006/relationships/image" Target="../media/image149.jpeg"/><Relationship Id="rId87" Type="http://schemas.openxmlformats.org/officeDocument/2006/relationships/image" Target="../media/image157.png"/><Relationship Id="rId102" Type="http://schemas.openxmlformats.org/officeDocument/2006/relationships/image" Target="../media/image172.png"/><Relationship Id="rId5" Type="http://schemas.openxmlformats.org/officeDocument/2006/relationships/image" Target="../media/image75.png"/><Relationship Id="rId61" Type="http://schemas.openxmlformats.org/officeDocument/2006/relationships/image" Target="../media/image131.jpeg"/><Relationship Id="rId82" Type="http://schemas.openxmlformats.org/officeDocument/2006/relationships/image" Target="../media/image152.jpeg"/><Relationship Id="rId90" Type="http://schemas.openxmlformats.org/officeDocument/2006/relationships/image" Target="../media/image160.jpeg"/><Relationship Id="rId95" Type="http://schemas.openxmlformats.org/officeDocument/2006/relationships/image" Target="../media/image165.png"/><Relationship Id="rId19" Type="http://schemas.openxmlformats.org/officeDocument/2006/relationships/image" Target="../media/image89.jpe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jpeg"/><Relationship Id="rId30" Type="http://schemas.openxmlformats.org/officeDocument/2006/relationships/image" Target="../media/image100.png"/><Relationship Id="rId35" Type="http://schemas.openxmlformats.org/officeDocument/2006/relationships/image" Target="../media/image105.jpeg"/><Relationship Id="rId43" Type="http://schemas.openxmlformats.org/officeDocument/2006/relationships/image" Target="../media/image113.png"/><Relationship Id="rId48" Type="http://schemas.openxmlformats.org/officeDocument/2006/relationships/image" Target="../media/image118.jpeg"/><Relationship Id="rId56" Type="http://schemas.openxmlformats.org/officeDocument/2006/relationships/image" Target="../media/image126.jpeg"/><Relationship Id="rId64" Type="http://schemas.openxmlformats.org/officeDocument/2006/relationships/image" Target="../media/image134.png"/><Relationship Id="rId69" Type="http://schemas.openxmlformats.org/officeDocument/2006/relationships/image" Target="../media/image139.jpeg"/><Relationship Id="rId77" Type="http://schemas.openxmlformats.org/officeDocument/2006/relationships/image" Target="../media/image147.jpeg"/><Relationship Id="rId100" Type="http://schemas.openxmlformats.org/officeDocument/2006/relationships/image" Target="../media/image170.png"/><Relationship Id="rId105" Type="http://schemas.openxmlformats.org/officeDocument/2006/relationships/image" Target="../media/image175.png"/><Relationship Id="rId8" Type="http://schemas.openxmlformats.org/officeDocument/2006/relationships/image" Target="../media/image78.png"/><Relationship Id="rId51" Type="http://schemas.openxmlformats.org/officeDocument/2006/relationships/image" Target="../media/image121.jpeg"/><Relationship Id="rId72" Type="http://schemas.openxmlformats.org/officeDocument/2006/relationships/image" Target="../media/image142.png"/><Relationship Id="rId80" Type="http://schemas.openxmlformats.org/officeDocument/2006/relationships/image" Target="../media/image150.png"/><Relationship Id="rId85" Type="http://schemas.openxmlformats.org/officeDocument/2006/relationships/image" Target="../media/image155.png"/><Relationship Id="rId93" Type="http://schemas.openxmlformats.org/officeDocument/2006/relationships/image" Target="../media/image163.jpeg"/><Relationship Id="rId98" Type="http://schemas.openxmlformats.org/officeDocument/2006/relationships/image" Target="../media/image168.png"/><Relationship Id="rId3" Type="http://schemas.openxmlformats.org/officeDocument/2006/relationships/image" Target="../media/image73.png"/><Relationship Id="rId12" Type="http://schemas.openxmlformats.org/officeDocument/2006/relationships/image" Target="../media/image82.jpeg"/><Relationship Id="rId17" Type="http://schemas.openxmlformats.org/officeDocument/2006/relationships/image" Target="../media/image87.jpeg"/><Relationship Id="rId25" Type="http://schemas.openxmlformats.org/officeDocument/2006/relationships/image" Target="../media/image95.gif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46" Type="http://schemas.openxmlformats.org/officeDocument/2006/relationships/image" Target="../media/image116.gif"/><Relationship Id="rId59" Type="http://schemas.openxmlformats.org/officeDocument/2006/relationships/image" Target="../media/image129.jpeg"/><Relationship Id="rId67" Type="http://schemas.openxmlformats.org/officeDocument/2006/relationships/image" Target="../media/image137.jpeg"/><Relationship Id="rId103" Type="http://schemas.openxmlformats.org/officeDocument/2006/relationships/image" Target="../media/image173.png"/><Relationship Id="rId20" Type="http://schemas.openxmlformats.org/officeDocument/2006/relationships/image" Target="../media/image90.jpeg"/><Relationship Id="rId41" Type="http://schemas.openxmlformats.org/officeDocument/2006/relationships/image" Target="../media/image111.jpeg"/><Relationship Id="rId54" Type="http://schemas.openxmlformats.org/officeDocument/2006/relationships/image" Target="../media/image124.jpeg"/><Relationship Id="rId62" Type="http://schemas.openxmlformats.org/officeDocument/2006/relationships/image" Target="../media/image132.jpeg"/><Relationship Id="rId70" Type="http://schemas.openxmlformats.org/officeDocument/2006/relationships/image" Target="../media/image140.png"/><Relationship Id="rId75" Type="http://schemas.openxmlformats.org/officeDocument/2006/relationships/image" Target="../media/image145.jpeg"/><Relationship Id="rId83" Type="http://schemas.openxmlformats.org/officeDocument/2006/relationships/image" Target="../media/image153.png"/><Relationship Id="rId88" Type="http://schemas.openxmlformats.org/officeDocument/2006/relationships/image" Target="../media/image158.png"/><Relationship Id="rId91" Type="http://schemas.openxmlformats.org/officeDocument/2006/relationships/image" Target="../media/image161.png"/><Relationship Id="rId96" Type="http://schemas.openxmlformats.org/officeDocument/2006/relationships/image" Target="../media/image16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jpeg"/><Relationship Id="rId15" Type="http://schemas.openxmlformats.org/officeDocument/2006/relationships/image" Target="../media/image85.gif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106.jpeg"/><Relationship Id="rId49" Type="http://schemas.openxmlformats.org/officeDocument/2006/relationships/image" Target="../media/image119.jpeg"/><Relationship Id="rId57" Type="http://schemas.openxmlformats.org/officeDocument/2006/relationships/image" Target="../media/image127.jpeg"/><Relationship Id="rId106" Type="http://schemas.openxmlformats.org/officeDocument/2006/relationships/image" Target="../media/image176.png"/><Relationship Id="rId10" Type="http://schemas.openxmlformats.org/officeDocument/2006/relationships/image" Target="../media/image80.jpeg"/><Relationship Id="rId31" Type="http://schemas.openxmlformats.org/officeDocument/2006/relationships/image" Target="../media/image101.png"/><Relationship Id="rId44" Type="http://schemas.openxmlformats.org/officeDocument/2006/relationships/image" Target="../media/image114.png"/><Relationship Id="rId52" Type="http://schemas.openxmlformats.org/officeDocument/2006/relationships/image" Target="../media/image122.jpeg"/><Relationship Id="rId60" Type="http://schemas.openxmlformats.org/officeDocument/2006/relationships/image" Target="../media/image130.jpeg"/><Relationship Id="rId65" Type="http://schemas.openxmlformats.org/officeDocument/2006/relationships/image" Target="../media/image135.png"/><Relationship Id="rId73" Type="http://schemas.openxmlformats.org/officeDocument/2006/relationships/image" Target="../media/image143.png"/><Relationship Id="rId78" Type="http://schemas.openxmlformats.org/officeDocument/2006/relationships/image" Target="../media/image148.jpeg"/><Relationship Id="rId81" Type="http://schemas.openxmlformats.org/officeDocument/2006/relationships/image" Target="../media/image151.png"/><Relationship Id="rId86" Type="http://schemas.openxmlformats.org/officeDocument/2006/relationships/image" Target="../media/image156.png"/><Relationship Id="rId94" Type="http://schemas.openxmlformats.org/officeDocument/2006/relationships/image" Target="../media/image164.png"/><Relationship Id="rId99" Type="http://schemas.openxmlformats.org/officeDocument/2006/relationships/image" Target="../media/image169.png"/><Relationship Id="rId101" Type="http://schemas.openxmlformats.org/officeDocument/2006/relationships/image" Target="../media/image171.png"/><Relationship Id="rId4" Type="http://schemas.openxmlformats.org/officeDocument/2006/relationships/image" Target="../media/image74.png"/><Relationship Id="rId9" Type="http://schemas.openxmlformats.org/officeDocument/2006/relationships/image" Target="../media/image79.jpeg"/><Relationship Id="rId13" Type="http://schemas.openxmlformats.org/officeDocument/2006/relationships/image" Target="../media/image83.jpeg"/><Relationship Id="rId18" Type="http://schemas.openxmlformats.org/officeDocument/2006/relationships/image" Target="../media/image88.png"/><Relationship Id="rId39" Type="http://schemas.openxmlformats.org/officeDocument/2006/relationships/image" Target="../media/image109.jpeg"/><Relationship Id="rId34" Type="http://schemas.openxmlformats.org/officeDocument/2006/relationships/image" Target="../media/image104.jpeg"/><Relationship Id="rId50" Type="http://schemas.openxmlformats.org/officeDocument/2006/relationships/image" Target="../media/image120.jpeg"/><Relationship Id="rId55" Type="http://schemas.openxmlformats.org/officeDocument/2006/relationships/image" Target="../media/image125.png"/><Relationship Id="rId76" Type="http://schemas.openxmlformats.org/officeDocument/2006/relationships/image" Target="../media/image146.gif"/><Relationship Id="rId97" Type="http://schemas.openxmlformats.org/officeDocument/2006/relationships/image" Target="../media/image167.png"/><Relationship Id="rId104" Type="http://schemas.openxmlformats.org/officeDocument/2006/relationships/image" Target="../media/image1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artner.microsoft.com/UCNo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icrosoft.com/casestudie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785818"/>
          </a:xfrm>
        </p:spPr>
        <p:txBody>
          <a:bodyPr/>
          <a:lstStyle/>
          <a:p>
            <a:r>
              <a:rPr lang="en-US" dirty="0" smtClean="0"/>
              <a:t>UC Devices</a:t>
            </a:r>
            <a:br>
              <a:rPr lang="en-US" dirty="0" smtClean="0"/>
            </a:br>
            <a:r>
              <a:rPr lang="en-US" sz="2400" dirty="0" smtClean="0">
                <a:solidFill>
                  <a:srgbClr val="FFC000"/>
                </a:solidFill>
              </a:rPr>
              <a:t>Cut up to 60% off Typical IP Telephony Costs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1066800"/>
            <a:ext cx="4386266" cy="5076844"/>
          </a:xfrm>
        </p:spPr>
        <p:txBody>
          <a:bodyPr/>
          <a:lstStyle/>
          <a:p>
            <a:r>
              <a:rPr lang="en-US" sz="2400" dirty="0" smtClean="0"/>
              <a:t>Extending Communicator experience</a:t>
            </a:r>
          </a:p>
          <a:p>
            <a:pPr lvl="1"/>
            <a:r>
              <a:rPr lang="en-US" sz="2000" dirty="0" smtClean="0"/>
              <a:t>Personal computer, Web and mobile devices</a:t>
            </a:r>
          </a:p>
          <a:p>
            <a:pPr lvl="1"/>
            <a:r>
              <a:rPr lang="en-US" sz="2000" dirty="0" smtClean="0"/>
              <a:t>Dedicated communications devices</a:t>
            </a:r>
          </a:p>
          <a:p>
            <a:pPr lvl="0"/>
            <a:r>
              <a:rPr lang="en-US" sz="2400" dirty="0" smtClean="0"/>
              <a:t>Software for innovative IP phones</a:t>
            </a:r>
          </a:p>
          <a:p>
            <a:pPr lvl="1"/>
            <a:r>
              <a:rPr lang="en-US" sz="2000" dirty="0" smtClean="0"/>
              <a:t>Implementations design with embedded software</a:t>
            </a:r>
          </a:p>
          <a:p>
            <a:pPr lvl="1"/>
            <a:r>
              <a:rPr lang="en-US" sz="2000" dirty="0" smtClean="0"/>
              <a:t>Partners deliver production devices</a:t>
            </a:r>
          </a:p>
          <a:p>
            <a:endParaRPr lang="en-US" sz="2400" dirty="0"/>
          </a:p>
        </p:txBody>
      </p:sp>
      <p:pic>
        <p:nvPicPr>
          <p:cNvPr id="5" name="Rectangle 5"/>
          <p:cNvPicPr>
            <a:picLocks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29200" y="1411359"/>
            <a:ext cx="2286000" cy="16764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6" name="Rectangle 3"/>
          <p:cNvPicPr>
            <a:picLocks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477000" y="2249559"/>
            <a:ext cx="2286000" cy="16764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Rectangle 6"/>
          <p:cNvPicPr>
            <a:picLocks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029200" y="3544959"/>
            <a:ext cx="2286000" cy="16764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9" name="Rectangle 2"/>
          <p:cNvPicPr>
            <a:picLocks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477000" y="4383159"/>
            <a:ext cx="2286000" cy="16764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6286480" y="4500570"/>
            <a:ext cx="2714644" cy="1785950"/>
          </a:xfrm>
          <a:prstGeom prst="round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pic>
        <p:nvPicPr>
          <p:cNvPr id="373763" name="Picture 3" descr="Roundtable-scree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500042"/>
            <a:ext cx="463867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5429280" cy="1076348"/>
          </a:xfrm>
        </p:spPr>
        <p:txBody>
          <a:bodyPr/>
          <a:lstStyle/>
          <a:p>
            <a:r>
              <a:rPr lang="en-US" dirty="0" smtClean="0"/>
              <a:t>Conference Anytime with People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To Reduce Travel Costs with High Quality Virtual Meetings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1295400"/>
            <a:ext cx="4357718" cy="4991086"/>
          </a:xfrm>
        </p:spPr>
        <p:txBody>
          <a:bodyPr/>
          <a:lstStyle/>
          <a:p>
            <a:pPr eaLnBrk="1" hangingPunct="1"/>
            <a:r>
              <a:rPr lang="en-US" dirty="0" smtClean="0"/>
              <a:t>Schedule or “Meet Now!” to:</a:t>
            </a:r>
          </a:p>
          <a:p>
            <a:pPr lvl="1" eaLnBrk="1" hangingPunct="1"/>
            <a:r>
              <a:rPr lang="en-US" sz="1800" dirty="0" smtClean="0"/>
              <a:t>Make decisions</a:t>
            </a:r>
          </a:p>
          <a:p>
            <a:pPr lvl="1" eaLnBrk="1" hangingPunct="1"/>
            <a:r>
              <a:rPr lang="en-US" sz="1800" dirty="0" smtClean="0"/>
              <a:t>Report progress</a:t>
            </a:r>
          </a:p>
          <a:p>
            <a:pPr lvl="1" eaLnBrk="1" hangingPunct="1"/>
            <a:r>
              <a:rPr lang="en-US" sz="1800" dirty="0" smtClean="0"/>
              <a:t>Fix problems</a:t>
            </a:r>
          </a:p>
          <a:p>
            <a:pPr eaLnBrk="1" hangingPunct="1"/>
            <a:r>
              <a:rPr lang="nl-NL" dirty="0" smtClean="0"/>
              <a:t>Record and playback to:</a:t>
            </a:r>
          </a:p>
          <a:p>
            <a:pPr lvl="1" eaLnBrk="1" hangingPunct="1"/>
            <a:r>
              <a:rPr lang="en-US" sz="2000" dirty="0" smtClean="0"/>
              <a:t>Keep everyone updated</a:t>
            </a:r>
          </a:p>
          <a:p>
            <a:pPr lvl="1" eaLnBrk="1" hangingPunct="1"/>
            <a:r>
              <a:rPr lang="en-US" sz="2000" dirty="0" smtClean="0"/>
              <a:t>Learn the business</a:t>
            </a:r>
            <a:endParaRPr lang="en-US" dirty="0" smtClean="0"/>
          </a:p>
          <a:p>
            <a:pPr eaLnBrk="1" hangingPunct="1"/>
            <a:r>
              <a:rPr lang="en-US" dirty="0" smtClean="0"/>
              <a:t>Conference innovation</a:t>
            </a:r>
          </a:p>
          <a:p>
            <a:pPr lvl="1" eaLnBrk="1" hangingPunct="1"/>
            <a:r>
              <a:rPr lang="en-US" sz="2000" dirty="0" smtClean="0"/>
              <a:t>Panoramic video with RoundTable</a:t>
            </a:r>
          </a:p>
          <a:p>
            <a:pPr lvl="1" eaLnBrk="1" hangingPunct="1"/>
            <a:r>
              <a:rPr lang="en-US" sz="2000" dirty="0" smtClean="0"/>
              <a:t>Schedule with Outlook </a:t>
            </a:r>
          </a:p>
          <a:p>
            <a:pPr lvl="1" eaLnBrk="1" hangingPunct="1"/>
            <a:r>
              <a:rPr lang="en-US" sz="2000" dirty="0" smtClean="0"/>
              <a:t>Works with Communicator</a:t>
            </a:r>
          </a:p>
          <a:p>
            <a:pPr lvl="1" eaLnBrk="1" hangingPunct="1"/>
            <a:r>
              <a:rPr lang="en-US" sz="2000" dirty="0" smtClean="0"/>
              <a:t>OCS manage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party attendees</a:t>
            </a:r>
            <a:r>
              <a:rPr lang="en-US" sz="2000" baseline="30000" dirty="0" smtClean="0">
                <a:solidFill>
                  <a:srgbClr val="FFC000"/>
                </a:solidFill>
              </a:rPr>
              <a:t> New!</a:t>
            </a:r>
            <a:endParaRPr lang="en-US" sz="2000" dirty="0" smtClean="0"/>
          </a:p>
        </p:txBody>
      </p:sp>
      <p:pic>
        <p:nvPicPr>
          <p:cNvPr id="373766" name="Rectangle 276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3357562"/>
            <a:ext cx="17748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643702" y="5429264"/>
            <a:ext cx="2214578" cy="500066"/>
            <a:chOff x="3840" y="816"/>
            <a:chExt cx="1536" cy="375"/>
          </a:xfrm>
        </p:grpSpPr>
        <p:pic>
          <p:nvPicPr>
            <p:cNvPr id="41995" name="Rectangle 2560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invGray">
            <a:xfrm>
              <a:off x="4128" y="864"/>
              <a:ext cx="124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6" name="Rectangle 795650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840" y="816"/>
              <a:ext cx="27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Rectangle 3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invGray">
          <a:xfrm>
            <a:off x="6429388" y="4572008"/>
            <a:ext cx="23002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ectangle 3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43702" y="5857892"/>
            <a:ext cx="2000264" cy="35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ctangle 2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356" y="5076052"/>
            <a:ext cx="2571768" cy="32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2895600" cy="1162050"/>
          </a:xfrm>
        </p:spPr>
        <p:txBody>
          <a:bodyPr/>
          <a:lstStyle/>
          <a:p>
            <a:r>
              <a:rPr lang="en-US" dirty="0" smtClean="0"/>
              <a:t>Coordinate with Office Administrator</a:t>
            </a:r>
            <a:br>
              <a:rPr lang="en-US" dirty="0" smtClean="0"/>
            </a:br>
            <a:r>
              <a:rPr lang="en-US" sz="1800" dirty="0" smtClean="0">
                <a:solidFill>
                  <a:srgbClr val="FFC000"/>
                </a:solidFill>
              </a:rPr>
              <a:t>To Streamline Office Communications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1" y="1447800"/>
            <a:ext cx="2667000" cy="45577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Office Communicator Attendant Console </a:t>
            </a:r>
            <a:r>
              <a:rPr lang="en-US" sz="1800" baseline="30000" dirty="0" smtClean="0">
                <a:solidFill>
                  <a:srgbClr val="FFC000"/>
                </a:solidFill>
              </a:rPr>
              <a:t>New!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All incoming calls centrally managed by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Receptionist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Operator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Office manager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Secretary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Executive admin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Use IM to find people, and route calls to them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Organize the attendant by established team contact lists</a:t>
            </a:r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152400"/>
            <a:ext cx="6248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0600"/>
          </a:xfrm>
        </p:spPr>
        <p:txBody>
          <a:bodyPr/>
          <a:lstStyle/>
          <a:p>
            <a:r>
              <a:rPr lang="en-US" dirty="0" smtClean="0"/>
              <a:t>Persistent Group Chat to Improve Team Sharing</a:t>
            </a:r>
            <a:br>
              <a:rPr lang="en-US" dirty="0" smtClean="0"/>
            </a:br>
            <a:r>
              <a:rPr lang="en-US" sz="2000" dirty="0" smtClean="0">
                <a:solidFill>
                  <a:srgbClr val="FFC000"/>
                </a:solidFill>
              </a:rPr>
              <a:t>To enable people to carry on topic-specific, multi-party discussions that persist over time 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 descr="GCC-Screen-Sho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47800" y="1537231"/>
            <a:ext cx="6096000" cy="45975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nl-NL" dirty="0" err="1" smtClean="0"/>
              <a:t>How</a:t>
            </a:r>
            <a:r>
              <a:rPr lang="nl-NL" dirty="0" smtClean="0"/>
              <a:t> Do </a:t>
            </a:r>
            <a:r>
              <a:rPr lang="nl-NL" dirty="0" err="1" smtClean="0"/>
              <a:t>Hosters</a:t>
            </a:r>
            <a:r>
              <a:rPr lang="nl-NL" dirty="0" smtClean="0"/>
              <a:t> </a:t>
            </a:r>
            <a:r>
              <a:rPr lang="nl-NL" dirty="0" err="1" smtClean="0"/>
              <a:t>Get</a:t>
            </a:r>
            <a:r>
              <a:rPr lang="nl-NL" dirty="0" smtClean="0"/>
              <a:t> </a:t>
            </a:r>
            <a:r>
              <a:rPr lang="nl-NL" dirty="0" err="1" smtClean="0"/>
              <a:t>Involved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181600" y="1143000"/>
            <a:ext cx="3962400" cy="5029200"/>
          </a:xfrm>
        </p:spPr>
        <p:txBody>
          <a:bodyPr/>
          <a:lstStyle/>
          <a:p>
            <a:pPr lvl="0"/>
            <a:r>
              <a:rPr lang="en-US" sz="2400" dirty="0" smtClean="0"/>
              <a:t>Dedicated Hosted UC</a:t>
            </a:r>
          </a:p>
          <a:p>
            <a:pPr lvl="1"/>
            <a:r>
              <a:rPr lang="en-US" sz="2000" dirty="0" smtClean="0"/>
              <a:t>Full Enterprise UC solution</a:t>
            </a:r>
          </a:p>
          <a:p>
            <a:pPr lvl="1"/>
            <a:r>
              <a:rPr lang="en-US" sz="2000" dirty="0" smtClean="0"/>
              <a:t>Custom design</a:t>
            </a:r>
          </a:p>
          <a:p>
            <a:pPr lvl="1"/>
            <a:r>
              <a:rPr lang="en-US" sz="2000" dirty="0" smtClean="0"/>
              <a:t>Dedicated </a:t>
            </a:r>
          </a:p>
          <a:p>
            <a:pPr lvl="1"/>
            <a:r>
              <a:rPr lang="en-US" sz="2000" dirty="0" smtClean="0"/>
              <a:t>Offered in SPLA</a:t>
            </a:r>
          </a:p>
          <a:p>
            <a:pPr lvl="0"/>
            <a:r>
              <a:rPr lang="en-US" sz="2400" dirty="0" smtClean="0"/>
              <a:t>Hosters will</a:t>
            </a:r>
          </a:p>
          <a:p>
            <a:pPr lvl="1"/>
            <a:r>
              <a:rPr lang="en-US" sz="2000" dirty="0" smtClean="0"/>
              <a:t>Host &amp; ‘Run’ solution</a:t>
            </a:r>
          </a:p>
          <a:p>
            <a:pPr lvl="1"/>
            <a:r>
              <a:rPr lang="en-US" sz="2000" dirty="0" smtClean="0"/>
              <a:t>Subcontract Voice Partners</a:t>
            </a:r>
          </a:p>
          <a:p>
            <a:pPr lvl="0"/>
            <a:r>
              <a:rPr lang="en-US" sz="2400" dirty="0" smtClean="0"/>
              <a:t>UC Voice Partners will</a:t>
            </a:r>
          </a:p>
          <a:p>
            <a:pPr lvl="1"/>
            <a:r>
              <a:rPr lang="en-US" sz="2000" dirty="0" smtClean="0"/>
              <a:t>Plan, and Build solution</a:t>
            </a:r>
          </a:p>
          <a:p>
            <a:pPr lvl="1"/>
            <a:r>
              <a:rPr lang="en-US" sz="2000" dirty="0" smtClean="0"/>
              <a:t>Subcontract hosters</a:t>
            </a:r>
          </a:p>
          <a:p>
            <a:pPr>
              <a:buNone/>
            </a:pPr>
            <a:endParaRPr lang="nl-NL" sz="2400" dirty="0"/>
          </a:p>
        </p:txBody>
      </p:sp>
      <p:sp>
        <p:nvSpPr>
          <p:cNvPr id="123" name="Rectangle 122"/>
          <p:cNvSpPr/>
          <p:nvPr/>
        </p:nvSpPr>
        <p:spPr>
          <a:xfrm>
            <a:off x="228600" y="3979868"/>
            <a:ext cx="4953000" cy="2185982"/>
          </a:xfrm>
          <a:prstGeom prst="rect">
            <a:avLst/>
          </a:prstGeom>
          <a:noFill/>
          <a:ln w="55000" cap="flat" cmpd="thickThin" algn="ctr">
            <a:solidFill>
              <a:srgbClr val="FFC0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52400" y="755650"/>
            <a:ext cx="4114800" cy="2514600"/>
          </a:xfrm>
          <a:prstGeom prst="rect">
            <a:avLst/>
          </a:prstGeom>
          <a:noFill/>
          <a:ln w="55000" cap="flat" cmpd="thickThin" algn="ctr">
            <a:solidFill>
              <a:srgbClr val="FFC000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Segoe"/>
              <a:ea typeface="+mn-ea"/>
              <a:cs typeface="+mn-cs"/>
            </a:endParaRPr>
          </a:p>
        </p:txBody>
      </p:sp>
      <p:cxnSp>
        <p:nvCxnSpPr>
          <p:cNvPr id="125" name="Elbow Connector 846"/>
          <p:cNvCxnSpPr>
            <a:stCxn id="131" idx="1"/>
          </p:cNvCxnSpPr>
          <p:nvPr/>
        </p:nvCxnSpPr>
        <p:spPr>
          <a:xfrm rot="10800000" flipH="1">
            <a:off x="1066800" y="1771650"/>
            <a:ext cx="66675" cy="3348038"/>
          </a:xfrm>
          <a:prstGeom prst="bentConnector4">
            <a:avLst>
              <a:gd name="adj1" fmla="val -342857"/>
              <a:gd name="adj2" fmla="val 57126"/>
            </a:avLst>
          </a:prstGeom>
          <a:noFill/>
          <a:ln w="762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26" name="Shape 125"/>
          <p:cNvCxnSpPr/>
          <p:nvPr/>
        </p:nvCxnSpPr>
        <p:spPr>
          <a:xfrm rot="16200000" flipH="1">
            <a:off x="1809750" y="1663700"/>
            <a:ext cx="927100" cy="1549400"/>
          </a:xfrm>
          <a:prstGeom prst="bentConnector2">
            <a:avLst/>
          </a:prstGeom>
          <a:noFill/>
          <a:ln w="762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27" name="TextBox 116"/>
          <p:cNvSpPr txBox="1">
            <a:spLocks noChangeArrowheads="1"/>
          </p:cNvSpPr>
          <p:nvPr/>
        </p:nvSpPr>
        <p:spPr bwMode="auto">
          <a:xfrm>
            <a:off x="152400" y="67945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Customer Premises</a:t>
            </a:r>
            <a:endParaRPr lang="nl-NL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28" name="Shape 127"/>
          <p:cNvCxnSpPr>
            <a:endCxn id="241" idx="0"/>
          </p:cNvCxnSpPr>
          <p:nvPr/>
        </p:nvCxnSpPr>
        <p:spPr>
          <a:xfrm>
            <a:off x="3733800" y="2901950"/>
            <a:ext cx="142875" cy="627063"/>
          </a:xfrm>
          <a:prstGeom prst="bentConnector2">
            <a:avLst/>
          </a:prstGeom>
          <a:noFill/>
          <a:ln w="762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29" name="Elbow Connector 128"/>
          <p:cNvCxnSpPr>
            <a:stCxn id="134" idx="0"/>
          </p:cNvCxnSpPr>
          <p:nvPr/>
        </p:nvCxnSpPr>
        <p:spPr>
          <a:xfrm rot="16200000" flipV="1">
            <a:off x="-163842" y="2549855"/>
            <a:ext cx="1670050" cy="22794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chemeClr val="tx2">
                <a:lumMod val="90000"/>
              </a:schemeClr>
            </a:solidFill>
            <a:prstDash val="solid"/>
          </a:ln>
          <a:effectLst/>
        </p:spPr>
      </p:cxnSp>
      <p:cxnSp>
        <p:nvCxnSpPr>
          <p:cNvPr id="130" name="Elbow Connector 28"/>
          <p:cNvCxnSpPr>
            <a:stCxn id="131" idx="1"/>
            <a:endCxn id="134" idx="2"/>
          </p:cNvCxnSpPr>
          <p:nvPr/>
        </p:nvCxnSpPr>
        <p:spPr>
          <a:xfrm rot="10800000">
            <a:off x="785154" y="3775850"/>
            <a:ext cx="281647" cy="1343045"/>
          </a:xfrm>
          <a:prstGeom prst="bentConnector2">
            <a:avLst/>
          </a:prstGeom>
          <a:noFill/>
          <a:ln w="38100" cap="flat" cmpd="sng" algn="ctr">
            <a:solidFill>
              <a:schemeClr val="tx2">
                <a:lumMod val="90000"/>
              </a:schemeClr>
            </a:solidFill>
            <a:prstDash val="solid"/>
          </a:ln>
          <a:effectLst/>
        </p:spPr>
      </p:cxnSp>
      <p:sp>
        <p:nvSpPr>
          <p:cNvPr id="131" name="Text Box 8"/>
          <p:cNvSpPr txBox="1">
            <a:spLocks noChangeArrowheads="1"/>
          </p:cNvSpPr>
          <p:nvPr/>
        </p:nvSpPr>
        <p:spPr bwMode="auto">
          <a:xfrm>
            <a:off x="1066800" y="464185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Dedicated Hosted Server Roles</a:t>
            </a:r>
          </a:p>
        </p:txBody>
      </p:sp>
      <p:pic>
        <p:nvPicPr>
          <p:cNvPr id="132" name="Picture 13" descr="clou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" y="304165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11" descr="Untitled-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3D4D6"/>
              </a:clrFrom>
              <a:clrTo>
                <a:srgbClr val="D3D4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88" y="4641850"/>
            <a:ext cx="874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" name="Text Box 14"/>
          <p:cNvSpPr txBox="1">
            <a:spLocks noChangeArrowheads="1"/>
          </p:cNvSpPr>
          <p:nvPr/>
        </p:nvSpPr>
        <p:spPr bwMode="auto">
          <a:xfrm>
            <a:off x="295275" y="3498850"/>
            <a:ext cx="9797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"/>
              </a:rPr>
              <a:t>IP Network</a:t>
            </a:r>
          </a:p>
        </p:txBody>
      </p:sp>
      <p:sp>
        <p:nvSpPr>
          <p:cNvPr id="135" name="TextBox 76"/>
          <p:cNvSpPr txBox="1">
            <a:spLocks noChangeArrowheads="1"/>
          </p:cNvSpPr>
          <p:nvPr/>
        </p:nvSpPr>
        <p:spPr bwMode="auto">
          <a:xfrm>
            <a:off x="228600" y="5719763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Service </a:t>
            </a: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Provider</a:t>
            </a:r>
            <a:endParaRPr lang="nl-NL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282"/>
          <p:cNvGrpSpPr>
            <a:grpSpLocks/>
          </p:cNvGrpSpPr>
          <p:nvPr/>
        </p:nvGrpSpPr>
        <p:grpSpPr bwMode="auto">
          <a:xfrm>
            <a:off x="3143240" y="5191125"/>
            <a:ext cx="773113" cy="981075"/>
            <a:chOff x="927" y="2508"/>
            <a:chExt cx="487" cy="618"/>
          </a:xfrm>
        </p:grpSpPr>
        <p:grpSp>
          <p:nvGrpSpPr>
            <p:cNvPr id="3" name="Group 281"/>
            <p:cNvGrpSpPr>
              <a:grpSpLocks/>
            </p:cNvGrpSpPr>
            <p:nvPr/>
          </p:nvGrpSpPr>
          <p:grpSpPr bwMode="auto">
            <a:xfrm>
              <a:off x="934" y="2508"/>
              <a:ext cx="295" cy="288"/>
              <a:chOff x="934" y="2508"/>
              <a:chExt cx="295" cy="288"/>
            </a:xfrm>
          </p:grpSpPr>
          <p:sp>
            <p:nvSpPr>
              <p:cNvPr id="140" name="Oval 24701"/>
              <p:cNvSpPr>
                <a:spLocks noChangeArrowheads="1"/>
              </p:cNvSpPr>
              <p:nvPr/>
            </p:nvSpPr>
            <p:spPr bwMode="auto">
              <a:xfrm>
                <a:off x="940" y="2508"/>
                <a:ext cx="283" cy="276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endParaRPr>
              </a:p>
            </p:txBody>
          </p:sp>
          <p:pic>
            <p:nvPicPr>
              <p:cNvPr id="141" name="Rectangle 2470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934" y="2508"/>
                <a:ext cx="29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8" name="Rectangle 2469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84" y="2543"/>
              <a:ext cx="194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TextBox 24700"/>
            <p:cNvSpPr txBox="1">
              <a:spLocks noChangeArrowheads="1"/>
            </p:cNvSpPr>
            <p:nvPr/>
          </p:nvSpPr>
          <p:spPr bwMode="auto">
            <a:xfrm>
              <a:off x="927" y="2796"/>
              <a:ext cx="48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E-mail/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Fax</a:t>
              </a:r>
            </a:p>
          </p:txBody>
        </p:sp>
      </p:grpSp>
      <p:grpSp>
        <p:nvGrpSpPr>
          <p:cNvPr id="4" name="Group 280"/>
          <p:cNvGrpSpPr>
            <a:grpSpLocks/>
          </p:cNvGrpSpPr>
          <p:nvPr/>
        </p:nvGrpSpPr>
        <p:grpSpPr bwMode="auto">
          <a:xfrm>
            <a:off x="3797301" y="5191125"/>
            <a:ext cx="950912" cy="765175"/>
            <a:chOff x="1282" y="2508"/>
            <a:chExt cx="599" cy="482"/>
          </a:xfrm>
        </p:grpSpPr>
        <p:sp>
          <p:nvSpPr>
            <p:cNvPr id="143" name="TextBox 24693"/>
            <p:cNvSpPr txBox="1">
              <a:spLocks noChangeArrowheads="1"/>
            </p:cNvSpPr>
            <p:nvPr/>
          </p:nvSpPr>
          <p:spPr bwMode="auto">
            <a:xfrm>
              <a:off x="1282" y="2796"/>
              <a:ext cx="59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Calendar</a:t>
              </a:r>
            </a:p>
          </p:txBody>
        </p:sp>
        <p:grpSp>
          <p:nvGrpSpPr>
            <p:cNvPr id="5" name="Group 279"/>
            <p:cNvGrpSpPr>
              <a:grpSpLocks/>
            </p:cNvGrpSpPr>
            <p:nvPr/>
          </p:nvGrpSpPr>
          <p:grpSpPr bwMode="auto">
            <a:xfrm>
              <a:off x="1330" y="2508"/>
              <a:ext cx="295" cy="343"/>
              <a:chOff x="1329" y="2508"/>
              <a:chExt cx="295" cy="343"/>
            </a:xfrm>
          </p:grpSpPr>
          <p:sp>
            <p:nvSpPr>
              <p:cNvPr id="145" name="Oval 24695"/>
              <p:cNvSpPr>
                <a:spLocks noChangeArrowheads="1"/>
              </p:cNvSpPr>
              <p:nvPr/>
            </p:nvSpPr>
            <p:spPr bwMode="auto">
              <a:xfrm>
                <a:off x="1335" y="2508"/>
                <a:ext cx="283" cy="276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endParaRPr>
              </a:p>
            </p:txBody>
          </p:sp>
          <p:pic>
            <p:nvPicPr>
              <p:cNvPr id="146" name="Rectangle 24696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1329" y="2508"/>
                <a:ext cx="29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" name="Rectangle 24697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1351" y="2550"/>
                <a:ext cx="215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" name="Group 284"/>
          <p:cNvGrpSpPr>
            <a:grpSpLocks/>
          </p:cNvGrpSpPr>
          <p:nvPr/>
        </p:nvGrpSpPr>
        <p:grpSpPr bwMode="auto">
          <a:xfrm>
            <a:off x="2285984" y="5191125"/>
            <a:ext cx="1108075" cy="981075"/>
            <a:chOff x="510" y="2508"/>
            <a:chExt cx="698" cy="618"/>
          </a:xfrm>
        </p:grpSpPr>
        <p:sp>
          <p:nvSpPr>
            <p:cNvPr id="149" name="TextBox 24686"/>
            <p:cNvSpPr txBox="1">
              <a:spLocks noChangeArrowheads="1"/>
            </p:cNvSpPr>
            <p:nvPr/>
          </p:nvSpPr>
          <p:spPr bwMode="auto">
            <a:xfrm>
              <a:off x="510" y="2796"/>
              <a:ext cx="6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Unified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Messaging</a:t>
              </a:r>
            </a:p>
          </p:txBody>
        </p:sp>
        <p:grpSp>
          <p:nvGrpSpPr>
            <p:cNvPr id="7" name="Group 283"/>
            <p:cNvGrpSpPr>
              <a:grpSpLocks/>
            </p:cNvGrpSpPr>
            <p:nvPr/>
          </p:nvGrpSpPr>
          <p:grpSpPr bwMode="auto">
            <a:xfrm>
              <a:off x="555" y="2508"/>
              <a:ext cx="314" cy="288"/>
              <a:chOff x="555" y="2508"/>
              <a:chExt cx="314" cy="288"/>
            </a:xfrm>
          </p:grpSpPr>
          <p:sp>
            <p:nvSpPr>
              <p:cNvPr id="151" name="Oval 24688"/>
              <p:cNvSpPr>
                <a:spLocks noChangeArrowheads="1"/>
              </p:cNvSpPr>
              <p:nvPr/>
            </p:nvSpPr>
            <p:spPr bwMode="auto">
              <a:xfrm>
                <a:off x="561" y="2508"/>
                <a:ext cx="302" cy="276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endParaRPr>
              </a:p>
            </p:txBody>
          </p:sp>
          <p:pic>
            <p:nvPicPr>
              <p:cNvPr id="152" name="Rectangle 24689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555" y="2508"/>
                <a:ext cx="3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80"/>
              <p:cNvGrpSpPr>
                <a:grpSpLocks/>
              </p:cNvGrpSpPr>
              <p:nvPr/>
            </p:nvGrpSpPr>
            <p:grpSpPr bwMode="auto">
              <a:xfrm>
                <a:off x="622" y="2556"/>
                <a:ext cx="208" cy="204"/>
                <a:chOff x="192" y="2976"/>
                <a:chExt cx="288" cy="336"/>
              </a:xfrm>
            </p:grpSpPr>
            <p:pic>
              <p:nvPicPr>
                <p:cNvPr id="154" name="Rectangle 24691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192" y="2976"/>
                  <a:ext cx="22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5" name="Rectangle 24692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290" y="3112"/>
                  <a:ext cx="190" cy="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9" name="Group 248"/>
          <p:cNvGrpSpPr>
            <a:grpSpLocks/>
          </p:cNvGrpSpPr>
          <p:nvPr/>
        </p:nvGrpSpPr>
        <p:grpSpPr bwMode="auto">
          <a:xfrm>
            <a:off x="1857356" y="4260850"/>
            <a:ext cx="549275" cy="990600"/>
            <a:chOff x="3992" y="2443"/>
            <a:chExt cx="346" cy="624"/>
          </a:xfrm>
        </p:grpSpPr>
        <p:sp>
          <p:nvSpPr>
            <p:cNvPr id="157" name="Oval 24676"/>
            <p:cNvSpPr>
              <a:spLocks noChangeArrowheads="1"/>
            </p:cNvSpPr>
            <p:nvPr/>
          </p:nvSpPr>
          <p:spPr bwMode="auto">
            <a:xfrm>
              <a:off x="4005" y="2450"/>
              <a:ext cx="332" cy="27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76999"/>
                  </a:srgbClr>
                </a:gs>
                <a:gs pos="100000">
                  <a:srgbClr val="0C4DDE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/>
              </a:endParaRPr>
            </a:p>
          </p:txBody>
        </p:sp>
        <p:pic>
          <p:nvPicPr>
            <p:cNvPr id="158" name="Rectangle 24677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992" y="2443"/>
              <a:ext cx="3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200"/>
            <p:cNvGrpSpPr>
              <a:grpSpLocks/>
            </p:cNvGrpSpPr>
            <p:nvPr/>
          </p:nvGrpSpPr>
          <p:grpSpPr bwMode="auto">
            <a:xfrm>
              <a:off x="4086" y="2462"/>
              <a:ext cx="190" cy="253"/>
              <a:chOff x="2063" y="2181"/>
              <a:chExt cx="319" cy="454"/>
            </a:xfrm>
          </p:grpSpPr>
          <p:pic>
            <p:nvPicPr>
              <p:cNvPr id="161" name="Rectangle 24680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2063" y="2181"/>
                <a:ext cx="309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2" name="Rectangle 24681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2242" y="2443"/>
                <a:ext cx="14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0" name="TextBox 24679"/>
            <p:cNvSpPr txBox="1">
              <a:spLocks noChangeArrowheads="1"/>
            </p:cNvSpPr>
            <p:nvPr/>
          </p:nvSpPr>
          <p:spPr bwMode="auto">
            <a:xfrm>
              <a:off x="4059" y="2737"/>
              <a:ext cx="2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IM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/>
              </a:endParaRPr>
            </a:p>
          </p:txBody>
        </p:sp>
      </p:grpSp>
      <p:grpSp>
        <p:nvGrpSpPr>
          <p:cNvPr id="11" name="Group 220"/>
          <p:cNvGrpSpPr>
            <a:grpSpLocks/>
          </p:cNvGrpSpPr>
          <p:nvPr/>
        </p:nvGrpSpPr>
        <p:grpSpPr bwMode="auto">
          <a:xfrm>
            <a:off x="4533900" y="4260850"/>
            <a:ext cx="695325" cy="1006475"/>
            <a:chOff x="3840" y="2640"/>
            <a:chExt cx="438" cy="634"/>
          </a:xfrm>
        </p:grpSpPr>
        <p:grpSp>
          <p:nvGrpSpPr>
            <p:cNvPr id="12" name="Group 221"/>
            <p:cNvGrpSpPr>
              <a:grpSpLocks/>
            </p:cNvGrpSpPr>
            <p:nvPr/>
          </p:nvGrpSpPr>
          <p:grpSpPr bwMode="auto">
            <a:xfrm>
              <a:off x="3840" y="2640"/>
              <a:ext cx="346" cy="288"/>
              <a:chOff x="960" y="1872"/>
              <a:chExt cx="346" cy="288"/>
            </a:xfrm>
          </p:grpSpPr>
          <p:grpSp>
            <p:nvGrpSpPr>
              <p:cNvPr id="13" name="Group 222"/>
              <p:cNvGrpSpPr>
                <a:grpSpLocks/>
              </p:cNvGrpSpPr>
              <p:nvPr/>
            </p:nvGrpSpPr>
            <p:grpSpPr bwMode="auto">
              <a:xfrm>
                <a:off x="960" y="1872"/>
                <a:ext cx="346" cy="288"/>
                <a:chOff x="4614" y="3118"/>
                <a:chExt cx="495" cy="495"/>
              </a:xfrm>
            </p:grpSpPr>
            <p:sp>
              <p:nvSpPr>
                <p:cNvPr id="170" name="Oval 24669"/>
                <p:cNvSpPr>
                  <a:spLocks noChangeArrowheads="1"/>
                </p:cNvSpPr>
                <p:nvPr/>
              </p:nvSpPr>
              <p:spPr bwMode="auto">
                <a:xfrm>
                  <a:off x="4624" y="3128"/>
                  <a:ext cx="475" cy="4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EB7F8"/>
                    </a:gs>
                    <a:gs pos="100000">
                      <a:srgbClr val="0C4DD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"/>
                  </a:endParaRPr>
                </a:p>
              </p:txBody>
            </p:sp>
            <p:pic>
              <p:nvPicPr>
                <p:cNvPr id="171" name="Rectangle 24670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4614" y="3118"/>
                  <a:ext cx="495" cy="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225"/>
              <p:cNvGrpSpPr>
                <a:grpSpLocks/>
              </p:cNvGrpSpPr>
              <p:nvPr/>
            </p:nvGrpSpPr>
            <p:grpSpPr bwMode="auto">
              <a:xfrm>
                <a:off x="1037" y="1889"/>
                <a:ext cx="193" cy="253"/>
                <a:chOff x="1398" y="2178"/>
                <a:chExt cx="324" cy="454"/>
              </a:xfrm>
            </p:grpSpPr>
            <p:pic>
              <p:nvPicPr>
                <p:cNvPr id="168" name="Rectangle 24667"/>
                <p:cNvPicPr>
                  <a:picLocks noChangeAspect="1" noChangeArrowheads="1"/>
                </p:cNvPicPr>
                <p:nvPr/>
              </p:nvPicPr>
              <p:blipFill>
                <a:blip r:embed="rId12" cstate="email"/>
                <a:srcRect/>
                <a:stretch>
                  <a:fillRect/>
                </a:stretch>
              </p:blipFill>
              <p:spPr bwMode="auto">
                <a:xfrm>
                  <a:off x="1398" y="2178"/>
                  <a:ext cx="308" cy="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9" name="Rectangle 24668"/>
                <p:cNvPicPr>
                  <a:picLocks noChangeAspect="1" noChangeArrowheads="1"/>
                </p:cNvPicPr>
                <p:nvPr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1582" y="2442"/>
                  <a:ext cx="140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65" name="TextBox 24664"/>
            <p:cNvSpPr txBox="1">
              <a:spLocks noChangeArrowheads="1"/>
            </p:cNvSpPr>
            <p:nvPr/>
          </p:nvSpPr>
          <p:spPr bwMode="auto">
            <a:xfrm>
              <a:off x="3855" y="2944"/>
              <a:ext cx="42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Video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Conf.</a:t>
              </a:r>
            </a:p>
          </p:txBody>
        </p:sp>
      </p:grpSp>
      <p:grpSp>
        <p:nvGrpSpPr>
          <p:cNvPr id="15" name="Group 229"/>
          <p:cNvGrpSpPr>
            <a:grpSpLocks/>
          </p:cNvGrpSpPr>
          <p:nvPr/>
        </p:nvGrpSpPr>
        <p:grpSpPr bwMode="auto">
          <a:xfrm>
            <a:off x="3368679" y="4260850"/>
            <a:ext cx="700088" cy="1006475"/>
            <a:chOff x="3840" y="2640"/>
            <a:chExt cx="441" cy="634"/>
          </a:xfrm>
        </p:grpSpPr>
        <p:grpSp>
          <p:nvGrpSpPr>
            <p:cNvPr id="16" name="Group 230"/>
            <p:cNvGrpSpPr>
              <a:grpSpLocks/>
            </p:cNvGrpSpPr>
            <p:nvPr/>
          </p:nvGrpSpPr>
          <p:grpSpPr bwMode="auto">
            <a:xfrm>
              <a:off x="3840" y="2640"/>
              <a:ext cx="346" cy="288"/>
              <a:chOff x="960" y="1872"/>
              <a:chExt cx="346" cy="288"/>
            </a:xfrm>
          </p:grpSpPr>
          <p:grpSp>
            <p:nvGrpSpPr>
              <p:cNvPr id="17" name="Group 231"/>
              <p:cNvGrpSpPr>
                <a:grpSpLocks/>
              </p:cNvGrpSpPr>
              <p:nvPr/>
            </p:nvGrpSpPr>
            <p:grpSpPr bwMode="auto">
              <a:xfrm>
                <a:off x="960" y="1872"/>
                <a:ext cx="346" cy="288"/>
                <a:chOff x="4614" y="3118"/>
                <a:chExt cx="495" cy="495"/>
              </a:xfrm>
            </p:grpSpPr>
            <p:sp>
              <p:nvSpPr>
                <p:cNvPr id="179" name="Oval 24661"/>
                <p:cNvSpPr>
                  <a:spLocks noChangeArrowheads="1"/>
                </p:cNvSpPr>
                <p:nvPr/>
              </p:nvSpPr>
              <p:spPr bwMode="auto">
                <a:xfrm>
                  <a:off x="4624" y="3128"/>
                  <a:ext cx="475" cy="4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EB7F8"/>
                    </a:gs>
                    <a:gs pos="100000">
                      <a:srgbClr val="0C4DD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"/>
                  </a:endParaRPr>
                </a:p>
              </p:txBody>
            </p:sp>
            <p:pic>
              <p:nvPicPr>
                <p:cNvPr id="180" name="Rectangle 24662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4614" y="3118"/>
                  <a:ext cx="495" cy="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234"/>
              <p:cNvGrpSpPr>
                <a:grpSpLocks/>
              </p:cNvGrpSpPr>
              <p:nvPr/>
            </p:nvGrpSpPr>
            <p:grpSpPr bwMode="auto">
              <a:xfrm>
                <a:off x="1037" y="1889"/>
                <a:ext cx="193" cy="253"/>
                <a:chOff x="1398" y="2178"/>
                <a:chExt cx="324" cy="454"/>
              </a:xfrm>
            </p:grpSpPr>
            <p:pic>
              <p:nvPicPr>
                <p:cNvPr id="177" name="Rectangle 24659"/>
                <p:cNvPicPr>
                  <a:picLocks noChangeAspect="1" noChangeArrowheads="1"/>
                </p:cNvPicPr>
                <p:nvPr/>
              </p:nvPicPr>
              <p:blipFill>
                <a:blip r:embed="rId12" cstate="email"/>
                <a:srcRect/>
                <a:stretch>
                  <a:fillRect/>
                </a:stretch>
              </p:blipFill>
              <p:spPr bwMode="auto">
                <a:xfrm>
                  <a:off x="1398" y="2178"/>
                  <a:ext cx="308" cy="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8" name="Rectangle 24660"/>
                <p:cNvPicPr>
                  <a:picLocks noChangeAspect="1" noChangeArrowheads="1"/>
                </p:cNvPicPr>
                <p:nvPr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1582" y="2442"/>
                  <a:ext cx="140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74" name="TextBox 24656"/>
            <p:cNvSpPr txBox="1">
              <a:spLocks noChangeArrowheads="1"/>
            </p:cNvSpPr>
            <p:nvPr/>
          </p:nvSpPr>
          <p:spPr bwMode="auto">
            <a:xfrm>
              <a:off x="3877" y="2944"/>
              <a:ext cx="4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Web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Conf.</a:t>
              </a:r>
            </a:p>
          </p:txBody>
        </p:sp>
      </p:grpSp>
      <p:grpSp>
        <p:nvGrpSpPr>
          <p:cNvPr id="19" name="Group 238"/>
          <p:cNvGrpSpPr>
            <a:grpSpLocks/>
          </p:cNvGrpSpPr>
          <p:nvPr/>
        </p:nvGrpSpPr>
        <p:grpSpPr bwMode="auto">
          <a:xfrm>
            <a:off x="3948113" y="4260850"/>
            <a:ext cx="709612" cy="1006475"/>
            <a:chOff x="3840" y="2640"/>
            <a:chExt cx="447" cy="634"/>
          </a:xfrm>
        </p:grpSpPr>
        <p:grpSp>
          <p:nvGrpSpPr>
            <p:cNvPr id="20" name="Group 239"/>
            <p:cNvGrpSpPr>
              <a:grpSpLocks/>
            </p:cNvGrpSpPr>
            <p:nvPr/>
          </p:nvGrpSpPr>
          <p:grpSpPr bwMode="auto">
            <a:xfrm>
              <a:off x="3840" y="2640"/>
              <a:ext cx="346" cy="288"/>
              <a:chOff x="960" y="1872"/>
              <a:chExt cx="346" cy="288"/>
            </a:xfrm>
          </p:grpSpPr>
          <p:grpSp>
            <p:nvGrpSpPr>
              <p:cNvPr id="21" name="Group 240"/>
              <p:cNvGrpSpPr>
                <a:grpSpLocks/>
              </p:cNvGrpSpPr>
              <p:nvPr/>
            </p:nvGrpSpPr>
            <p:grpSpPr bwMode="auto">
              <a:xfrm>
                <a:off x="960" y="1872"/>
                <a:ext cx="346" cy="288"/>
                <a:chOff x="4614" y="3118"/>
                <a:chExt cx="495" cy="495"/>
              </a:xfrm>
            </p:grpSpPr>
            <p:sp>
              <p:nvSpPr>
                <p:cNvPr id="188" name="Oval 24653"/>
                <p:cNvSpPr>
                  <a:spLocks noChangeArrowheads="1"/>
                </p:cNvSpPr>
                <p:nvPr/>
              </p:nvSpPr>
              <p:spPr bwMode="auto">
                <a:xfrm>
                  <a:off x="4624" y="3128"/>
                  <a:ext cx="475" cy="47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EB7F8"/>
                    </a:gs>
                    <a:gs pos="100000">
                      <a:srgbClr val="0C4DDE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"/>
                  </a:endParaRPr>
                </a:p>
              </p:txBody>
            </p:sp>
            <p:pic>
              <p:nvPicPr>
                <p:cNvPr id="189" name="Rectangle 24654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4614" y="3118"/>
                  <a:ext cx="495" cy="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2" name="Group 243"/>
              <p:cNvGrpSpPr>
                <a:grpSpLocks/>
              </p:cNvGrpSpPr>
              <p:nvPr/>
            </p:nvGrpSpPr>
            <p:grpSpPr bwMode="auto">
              <a:xfrm>
                <a:off x="1037" y="1889"/>
                <a:ext cx="193" cy="253"/>
                <a:chOff x="1398" y="2178"/>
                <a:chExt cx="324" cy="454"/>
              </a:xfrm>
            </p:grpSpPr>
            <p:pic>
              <p:nvPicPr>
                <p:cNvPr id="186" name="Rectangle 24651"/>
                <p:cNvPicPr>
                  <a:picLocks noChangeAspect="1" noChangeArrowheads="1"/>
                </p:cNvPicPr>
                <p:nvPr/>
              </p:nvPicPr>
              <p:blipFill>
                <a:blip r:embed="rId12" cstate="email"/>
                <a:srcRect/>
                <a:stretch>
                  <a:fillRect/>
                </a:stretch>
              </p:blipFill>
              <p:spPr bwMode="auto">
                <a:xfrm>
                  <a:off x="1398" y="2178"/>
                  <a:ext cx="308" cy="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7" name="Rectangle 24652"/>
                <p:cNvPicPr>
                  <a:picLocks noChangeAspect="1" noChangeArrowheads="1"/>
                </p:cNvPicPr>
                <p:nvPr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1582" y="2442"/>
                  <a:ext cx="140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83" name="TextBox 24648"/>
            <p:cNvSpPr txBox="1">
              <a:spLocks noChangeArrowheads="1"/>
            </p:cNvSpPr>
            <p:nvPr/>
          </p:nvSpPr>
          <p:spPr bwMode="auto">
            <a:xfrm>
              <a:off x="3852" y="2944"/>
              <a:ext cx="43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Audio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Conf.</a:t>
              </a:r>
            </a:p>
          </p:txBody>
        </p:sp>
      </p:grpSp>
      <p:grpSp>
        <p:nvGrpSpPr>
          <p:cNvPr id="23" name="Group 284"/>
          <p:cNvGrpSpPr>
            <a:grpSpLocks/>
          </p:cNvGrpSpPr>
          <p:nvPr/>
        </p:nvGrpSpPr>
        <p:grpSpPr bwMode="auto">
          <a:xfrm>
            <a:off x="4581526" y="5175250"/>
            <a:ext cx="665163" cy="981075"/>
            <a:chOff x="555" y="2508"/>
            <a:chExt cx="419" cy="618"/>
          </a:xfrm>
        </p:grpSpPr>
        <p:sp>
          <p:nvSpPr>
            <p:cNvPr id="191" name="TextBox 24686"/>
            <p:cNvSpPr txBox="1">
              <a:spLocks noChangeArrowheads="1"/>
            </p:cNvSpPr>
            <p:nvPr/>
          </p:nvSpPr>
          <p:spPr bwMode="auto">
            <a:xfrm>
              <a:off x="557" y="2796"/>
              <a:ext cx="41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Voice</a:t>
              </a:r>
              <a:b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</a:b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Mail</a:t>
              </a:r>
            </a:p>
          </p:txBody>
        </p:sp>
        <p:grpSp>
          <p:nvGrpSpPr>
            <p:cNvPr id="24" name="Group 283"/>
            <p:cNvGrpSpPr>
              <a:grpSpLocks/>
            </p:cNvGrpSpPr>
            <p:nvPr/>
          </p:nvGrpSpPr>
          <p:grpSpPr bwMode="auto">
            <a:xfrm>
              <a:off x="555" y="2508"/>
              <a:ext cx="314" cy="288"/>
              <a:chOff x="555" y="2508"/>
              <a:chExt cx="314" cy="288"/>
            </a:xfrm>
          </p:grpSpPr>
          <p:sp>
            <p:nvSpPr>
              <p:cNvPr id="193" name="Oval 24688"/>
              <p:cNvSpPr>
                <a:spLocks noChangeArrowheads="1"/>
              </p:cNvSpPr>
              <p:nvPr/>
            </p:nvSpPr>
            <p:spPr bwMode="auto">
              <a:xfrm>
                <a:off x="561" y="2508"/>
                <a:ext cx="302" cy="276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endParaRPr>
              </a:p>
            </p:txBody>
          </p:sp>
          <p:pic>
            <p:nvPicPr>
              <p:cNvPr id="194" name="Rectangle 24689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555" y="2508"/>
                <a:ext cx="31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 180"/>
              <p:cNvGrpSpPr>
                <a:grpSpLocks/>
              </p:cNvGrpSpPr>
              <p:nvPr/>
            </p:nvGrpSpPr>
            <p:grpSpPr bwMode="auto">
              <a:xfrm>
                <a:off x="622" y="2556"/>
                <a:ext cx="208" cy="204"/>
                <a:chOff x="192" y="2976"/>
                <a:chExt cx="288" cy="336"/>
              </a:xfrm>
            </p:grpSpPr>
            <p:pic>
              <p:nvPicPr>
                <p:cNvPr id="196" name="Rectangle 24691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192" y="2976"/>
                  <a:ext cx="229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7" name="Rectangle 24692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290" y="3112"/>
                  <a:ext cx="190" cy="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198" name="Picture 11" descr="orng light flat circl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52400" y="2432050"/>
            <a:ext cx="2590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18" descr="orng light flat circle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77800" y="1423988"/>
            <a:ext cx="26416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23" descr="GEL Rounded Bar steel-gray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135063" y="2222500"/>
            <a:ext cx="1079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24" descr="GEL Rounded Bar steel-gray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87375" y="2222500"/>
            <a:ext cx="1079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01"/>
          <p:cNvGrpSpPr>
            <a:grpSpLocks/>
          </p:cNvGrpSpPr>
          <p:nvPr/>
        </p:nvGrpSpPr>
        <p:grpSpPr bwMode="auto">
          <a:xfrm>
            <a:off x="819150" y="2127250"/>
            <a:ext cx="741363" cy="576263"/>
            <a:chOff x="2352" y="2448"/>
            <a:chExt cx="465" cy="363"/>
          </a:xfrm>
        </p:grpSpPr>
        <p:pic>
          <p:nvPicPr>
            <p:cNvPr id="203" name="Picture 26" descr="Untitled-1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D3D4D6"/>
                </a:clrFrom>
                <a:clrTo>
                  <a:srgbClr val="D3D4D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2448"/>
              <a:ext cx="39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" name="Picture 27" descr="other phone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2688" y="2493"/>
              <a:ext cx="12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" name="Picture 28" descr="pbX phone 3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04813" y="2174875"/>
            <a:ext cx="3048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33" descr="GEL Rounded Bar steel-gray"/>
          <p:cNvPicPr>
            <a:picLocks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090613" y="1454150"/>
            <a:ext cx="109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34" descr="GEL Rounded Bar steel-gray"/>
          <p:cNvPicPr>
            <a:picLocks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1804988" y="1500188"/>
            <a:ext cx="109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36" descr="GEL Rounded Bar steel-gray"/>
          <p:cNvPicPr>
            <a:picLocks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00075" y="1423988"/>
            <a:ext cx="109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39"/>
          <p:cNvGrpSpPr>
            <a:grpSpLocks/>
          </p:cNvGrpSpPr>
          <p:nvPr/>
        </p:nvGrpSpPr>
        <p:grpSpPr bwMode="auto">
          <a:xfrm>
            <a:off x="1547813" y="1195388"/>
            <a:ext cx="738187" cy="576262"/>
            <a:chOff x="2352" y="2448"/>
            <a:chExt cx="465" cy="363"/>
          </a:xfrm>
        </p:grpSpPr>
        <p:pic>
          <p:nvPicPr>
            <p:cNvPr id="210" name="Picture 40" descr="Untitled-1"/>
            <p:cNvPicPr>
              <a:picLocks noChangeAspect="1" noChangeArrowheads="1"/>
            </p:cNvPicPr>
            <p:nvPr/>
          </p:nvPicPr>
          <p:blipFill>
            <a:blip r:embed="rId22" cstate="email">
              <a:clrChange>
                <a:clrFrom>
                  <a:srgbClr val="D3D4D6"/>
                </a:clrFrom>
                <a:clrTo>
                  <a:srgbClr val="D3D4D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2448"/>
              <a:ext cx="39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1" name="Picture 41" descr="other phone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2688" y="2493"/>
              <a:ext cx="12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oup 42"/>
          <p:cNvGrpSpPr>
            <a:grpSpLocks/>
          </p:cNvGrpSpPr>
          <p:nvPr/>
        </p:nvGrpSpPr>
        <p:grpSpPr bwMode="auto">
          <a:xfrm>
            <a:off x="819150" y="1195388"/>
            <a:ext cx="738188" cy="576262"/>
            <a:chOff x="2352" y="2448"/>
            <a:chExt cx="465" cy="363"/>
          </a:xfrm>
        </p:grpSpPr>
        <p:pic>
          <p:nvPicPr>
            <p:cNvPr id="213" name="Picture 43" descr="Untitled-1"/>
            <p:cNvPicPr>
              <a:picLocks noChangeAspect="1" noChangeArrowheads="1"/>
            </p:cNvPicPr>
            <p:nvPr/>
          </p:nvPicPr>
          <p:blipFill>
            <a:blip r:embed="rId22" cstate="email">
              <a:clrChange>
                <a:clrFrom>
                  <a:srgbClr val="D3D4D6"/>
                </a:clrFrom>
                <a:clrTo>
                  <a:srgbClr val="D3D4D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2448"/>
              <a:ext cx="39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" name="Picture 44" descr="other phone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2688" y="2493"/>
              <a:ext cx="12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" name="Picture 45" descr="pbX phone 3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404813" y="1195388"/>
            <a:ext cx="3048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48" descr="6-00129_dot03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814388" y="1195388"/>
            <a:ext cx="1238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49" descr="6-00129_dot03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1536700" y="1195388"/>
            <a:ext cx="1238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50" descr="6-00129_dot03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814388" y="2116138"/>
            <a:ext cx="1238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52"/>
          <p:cNvGrpSpPr>
            <a:grpSpLocks/>
          </p:cNvGrpSpPr>
          <p:nvPr/>
        </p:nvGrpSpPr>
        <p:grpSpPr bwMode="auto">
          <a:xfrm>
            <a:off x="1544638" y="2116138"/>
            <a:ext cx="741362" cy="576262"/>
            <a:chOff x="2352" y="2448"/>
            <a:chExt cx="465" cy="363"/>
          </a:xfrm>
        </p:grpSpPr>
        <p:pic>
          <p:nvPicPr>
            <p:cNvPr id="220" name="Picture 53" descr="Untitled-1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D3D4D6"/>
                </a:clrFrom>
                <a:clrTo>
                  <a:srgbClr val="D3D4D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2" y="2448"/>
              <a:ext cx="396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1" name="Picture 54" descr="other phone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2688" y="2493"/>
              <a:ext cx="129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2" name="Picture 55" descr="6-00129_dot03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1536700" y="2116138"/>
            <a:ext cx="1238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" name="Picture 56" descr="6-00129_dot03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250825" y="2116138"/>
            <a:ext cx="1238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57" descr="6-00129_dot03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250825" y="1195388"/>
            <a:ext cx="1238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" name="Text Box 17"/>
          <p:cNvSpPr txBox="1">
            <a:spLocks noChangeArrowheads="1"/>
          </p:cNvSpPr>
          <p:nvPr/>
        </p:nvSpPr>
        <p:spPr bwMode="auto">
          <a:xfrm>
            <a:off x="2743200" y="2209800"/>
            <a:ext cx="15383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Media Gateway</a:t>
            </a:r>
            <a:b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or SIP Trunk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6" name="Picture 18" descr="load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3048000" y="2762250"/>
            <a:ext cx="685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857"/>
          <p:cNvGrpSpPr>
            <a:grpSpLocks/>
          </p:cNvGrpSpPr>
          <p:nvPr/>
        </p:nvGrpSpPr>
        <p:grpSpPr bwMode="auto">
          <a:xfrm>
            <a:off x="1285852" y="3336926"/>
            <a:ext cx="2133600" cy="523875"/>
            <a:chOff x="5638800" y="5786918"/>
            <a:chExt cx="2143874" cy="523220"/>
          </a:xfrm>
        </p:grpSpPr>
        <p:cxnSp>
          <p:nvCxnSpPr>
            <p:cNvPr id="228" name="Straight Connector 227"/>
            <p:cNvCxnSpPr/>
            <p:nvPr/>
          </p:nvCxnSpPr>
          <p:spPr>
            <a:xfrm>
              <a:off x="5638800" y="5943884"/>
              <a:ext cx="457807" cy="1585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229" name="Straight Connector 228"/>
            <p:cNvCxnSpPr/>
            <p:nvPr/>
          </p:nvCxnSpPr>
          <p:spPr>
            <a:xfrm>
              <a:off x="5638800" y="6170613"/>
              <a:ext cx="457807" cy="1586"/>
            </a:xfrm>
            <a:prstGeom prst="line">
              <a:avLst/>
            </a:prstGeom>
            <a:noFill/>
            <a:ln w="38100" cap="flat" cmpd="sng" algn="ctr">
              <a:solidFill>
                <a:srgbClr val="FFFF99"/>
              </a:solidFill>
              <a:prstDash val="solid"/>
            </a:ln>
            <a:effectLst/>
          </p:spPr>
        </p:cxnSp>
        <p:sp>
          <p:nvSpPr>
            <p:cNvPr id="230" name="TextBox 860"/>
            <p:cNvSpPr txBox="1">
              <a:spLocks noChangeArrowheads="1"/>
            </p:cNvSpPr>
            <p:nvPr/>
          </p:nvSpPr>
          <p:spPr bwMode="auto">
            <a:xfrm>
              <a:off x="6030074" y="5786918"/>
              <a:ext cx="1752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</a:rPr>
                <a:t>Media (RTP) Path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itchFamily="34" charset="0"/>
                </a:rPr>
                <a:t>Signaling (SIP) Path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1" name="Group 249"/>
          <p:cNvGrpSpPr>
            <a:grpSpLocks/>
          </p:cNvGrpSpPr>
          <p:nvPr/>
        </p:nvGrpSpPr>
        <p:grpSpPr bwMode="auto">
          <a:xfrm>
            <a:off x="2285984" y="4260850"/>
            <a:ext cx="1149350" cy="990600"/>
            <a:chOff x="3799" y="2443"/>
            <a:chExt cx="724" cy="624"/>
          </a:xfrm>
        </p:grpSpPr>
        <p:sp>
          <p:nvSpPr>
            <p:cNvPr id="232" name="Oval 24641"/>
            <p:cNvSpPr>
              <a:spLocks noChangeArrowheads="1"/>
            </p:cNvSpPr>
            <p:nvPr/>
          </p:nvSpPr>
          <p:spPr bwMode="auto">
            <a:xfrm>
              <a:off x="4005" y="2450"/>
              <a:ext cx="332" cy="27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alpha val="76999"/>
                  </a:srgbClr>
                </a:gs>
                <a:gs pos="100000">
                  <a:srgbClr val="0C4DDE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/>
              </a:endParaRPr>
            </a:p>
          </p:txBody>
        </p:sp>
        <p:pic>
          <p:nvPicPr>
            <p:cNvPr id="233" name="Rectangle 24642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992" y="2443"/>
              <a:ext cx="3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7" name="Group 252"/>
            <p:cNvGrpSpPr>
              <a:grpSpLocks/>
            </p:cNvGrpSpPr>
            <p:nvPr/>
          </p:nvGrpSpPr>
          <p:grpSpPr bwMode="auto">
            <a:xfrm>
              <a:off x="4086" y="2462"/>
              <a:ext cx="190" cy="253"/>
              <a:chOff x="2063" y="2181"/>
              <a:chExt cx="319" cy="454"/>
            </a:xfrm>
          </p:grpSpPr>
          <p:pic>
            <p:nvPicPr>
              <p:cNvPr id="236" name="Rectangle 24645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2063" y="2181"/>
                <a:ext cx="309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7" name="Rectangle 24646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2242" y="2443"/>
                <a:ext cx="140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35" name="TextBox 24644"/>
            <p:cNvSpPr txBox="1">
              <a:spLocks noChangeArrowheads="1"/>
            </p:cNvSpPr>
            <p:nvPr/>
          </p:nvSpPr>
          <p:spPr bwMode="auto">
            <a:xfrm>
              <a:off x="3799" y="2737"/>
              <a:ext cx="7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VoIP Call</a:t>
              </a:r>
              <a:b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</a:b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"/>
                </a:rPr>
                <a:t>Processing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/>
              </a:endParaRPr>
            </a:p>
          </p:txBody>
        </p:sp>
      </p:grpSp>
      <p:cxnSp>
        <p:nvCxnSpPr>
          <p:cNvPr id="238" name="Shape 237"/>
          <p:cNvCxnSpPr>
            <a:endCxn id="241" idx="2"/>
          </p:cNvCxnSpPr>
          <p:nvPr/>
        </p:nvCxnSpPr>
        <p:spPr>
          <a:xfrm flipV="1">
            <a:off x="1757338" y="3803650"/>
            <a:ext cx="2119337" cy="387356"/>
          </a:xfrm>
          <a:prstGeom prst="bentConnector2">
            <a:avLst/>
          </a:prstGeom>
          <a:noFill/>
          <a:ln w="76200" cap="flat" cmpd="sng" algn="ctr">
            <a:solidFill>
              <a:srgbClr val="C00000"/>
            </a:solidFill>
            <a:prstDash val="solid"/>
          </a:ln>
          <a:effectLst/>
        </p:spPr>
      </p:cxnSp>
      <p:pic>
        <p:nvPicPr>
          <p:cNvPr id="239" name="Picture 18" descr="load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1071538" y="4051306"/>
            <a:ext cx="685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13" descr="clou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3122612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Text Box 14"/>
          <p:cNvSpPr txBox="1">
            <a:spLocks noChangeArrowheads="1"/>
          </p:cNvSpPr>
          <p:nvPr/>
        </p:nvSpPr>
        <p:spPr bwMode="auto">
          <a:xfrm>
            <a:off x="3581400" y="3529013"/>
            <a:ext cx="590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egoe"/>
              </a:rPr>
              <a:t>PSTN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-24"/>
            <a:ext cx="6357982" cy="928694"/>
          </a:xfrm>
        </p:spPr>
        <p:txBody>
          <a:bodyPr/>
          <a:lstStyle/>
          <a:p>
            <a:r>
              <a:rPr lang="en-US" dirty="0" smtClean="0"/>
              <a:t>Growing Community Ecosystem of UC Competent Partners </a:t>
            </a:r>
            <a:endParaRPr lang="en-US" dirty="0"/>
          </a:p>
        </p:txBody>
      </p:sp>
      <p:grpSp>
        <p:nvGrpSpPr>
          <p:cNvPr id="3" name="Group 95"/>
          <p:cNvGrpSpPr/>
          <p:nvPr/>
        </p:nvGrpSpPr>
        <p:grpSpPr>
          <a:xfrm>
            <a:off x="0" y="285728"/>
            <a:ext cx="9144000" cy="6335486"/>
            <a:chOff x="0" y="668595"/>
            <a:chExt cx="10963275" cy="6630987"/>
          </a:xfrm>
        </p:grpSpPr>
        <p:sp>
          <p:nvSpPr>
            <p:cNvPr id="125" name="Freeform 5"/>
            <p:cNvSpPr>
              <a:spLocks/>
            </p:cNvSpPr>
            <p:nvPr/>
          </p:nvSpPr>
          <p:spPr bwMode="auto">
            <a:xfrm>
              <a:off x="0" y="1040684"/>
              <a:ext cx="10963275" cy="581731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1" y="55"/>
                </a:cxn>
                <a:cxn ang="0">
                  <a:pos x="453" y="137"/>
                </a:cxn>
                <a:cxn ang="0">
                  <a:pos x="739" y="212"/>
                </a:cxn>
                <a:cxn ang="0">
                  <a:pos x="959" y="265"/>
                </a:cxn>
                <a:cxn ang="0">
                  <a:pos x="1202" y="320"/>
                </a:cxn>
                <a:cxn ang="0">
                  <a:pos x="1464" y="373"/>
                </a:cxn>
                <a:cxn ang="0">
                  <a:pos x="1742" y="425"/>
                </a:cxn>
                <a:cxn ang="0">
                  <a:pos x="2034" y="471"/>
                </a:cxn>
                <a:cxn ang="0">
                  <a:pos x="2337" y="513"/>
                </a:cxn>
                <a:cxn ang="0">
                  <a:pos x="2650" y="546"/>
                </a:cxn>
                <a:cxn ang="0">
                  <a:pos x="2968" y="569"/>
                </a:cxn>
                <a:cxn ang="0">
                  <a:pos x="3291" y="582"/>
                </a:cxn>
                <a:cxn ang="0">
                  <a:pos x="3452" y="583"/>
                </a:cxn>
                <a:cxn ang="0">
                  <a:pos x="3776" y="577"/>
                </a:cxn>
                <a:cxn ang="0">
                  <a:pos x="4097" y="559"/>
                </a:cxn>
                <a:cxn ang="0">
                  <a:pos x="4412" y="530"/>
                </a:cxn>
                <a:cxn ang="0">
                  <a:pos x="4720" y="492"/>
                </a:cxn>
                <a:cxn ang="0">
                  <a:pos x="5019" y="448"/>
                </a:cxn>
                <a:cxn ang="0">
                  <a:pos x="5304" y="399"/>
                </a:cxn>
                <a:cxn ang="0">
                  <a:pos x="5574" y="346"/>
                </a:cxn>
                <a:cxn ang="0">
                  <a:pos x="5826" y="291"/>
                </a:cxn>
                <a:cxn ang="0">
                  <a:pos x="6059" y="238"/>
                </a:cxn>
                <a:cxn ang="0">
                  <a:pos x="6269" y="185"/>
                </a:cxn>
                <a:cxn ang="0">
                  <a:pos x="6610" y="91"/>
                </a:cxn>
                <a:cxn ang="0">
                  <a:pos x="6828" y="25"/>
                </a:cxn>
                <a:cxn ang="0">
                  <a:pos x="6905" y="4018"/>
                </a:cxn>
                <a:cxn ang="0">
                  <a:pos x="6827" y="3994"/>
                </a:cxn>
                <a:cxn ang="0">
                  <a:pos x="6608" y="3926"/>
                </a:cxn>
                <a:cxn ang="0">
                  <a:pos x="6267" y="3832"/>
                </a:cxn>
                <a:cxn ang="0">
                  <a:pos x="6057" y="3779"/>
                </a:cxn>
                <a:cxn ang="0">
                  <a:pos x="5826" y="3725"/>
                </a:cxn>
                <a:cxn ang="0">
                  <a:pos x="5574" y="3670"/>
                </a:cxn>
                <a:cxn ang="0">
                  <a:pos x="5304" y="3618"/>
                </a:cxn>
                <a:cxn ang="0">
                  <a:pos x="5017" y="3568"/>
                </a:cxn>
                <a:cxn ang="0">
                  <a:pos x="4720" y="3525"/>
                </a:cxn>
                <a:cxn ang="0">
                  <a:pos x="4412" y="3487"/>
                </a:cxn>
                <a:cxn ang="0">
                  <a:pos x="4097" y="3460"/>
                </a:cxn>
                <a:cxn ang="0">
                  <a:pos x="3776" y="3441"/>
                </a:cxn>
                <a:cxn ang="0">
                  <a:pos x="3452" y="3437"/>
                </a:cxn>
                <a:cxn ang="0">
                  <a:pos x="3291" y="3438"/>
                </a:cxn>
                <a:cxn ang="0">
                  <a:pos x="2968" y="3453"/>
                </a:cxn>
                <a:cxn ang="0">
                  <a:pos x="2650" y="3477"/>
                </a:cxn>
                <a:cxn ang="0">
                  <a:pos x="2337" y="3510"/>
                </a:cxn>
                <a:cxn ang="0">
                  <a:pos x="2034" y="3552"/>
                </a:cxn>
                <a:cxn ang="0">
                  <a:pos x="1742" y="3598"/>
                </a:cxn>
                <a:cxn ang="0">
                  <a:pos x="1464" y="3650"/>
                </a:cxn>
                <a:cxn ang="0">
                  <a:pos x="1202" y="3703"/>
                </a:cxn>
                <a:cxn ang="0">
                  <a:pos x="959" y="3756"/>
                </a:cxn>
                <a:cxn ang="0">
                  <a:pos x="739" y="3809"/>
                </a:cxn>
                <a:cxn ang="0">
                  <a:pos x="453" y="3884"/>
                </a:cxn>
                <a:cxn ang="0">
                  <a:pos x="171" y="3965"/>
                </a:cxn>
                <a:cxn ang="0">
                  <a:pos x="0" y="4018"/>
                </a:cxn>
              </a:cxnLst>
              <a:rect l="0" t="0" r="r" b="b"/>
              <a:pathLst>
                <a:path w="6906" h="4018">
                  <a:moveTo>
                    <a:pt x="0" y="2"/>
                  </a:moveTo>
                  <a:lnTo>
                    <a:pt x="0" y="2"/>
                  </a:lnTo>
                  <a:lnTo>
                    <a:pt x="78" y="26"/>
                  </a:lnTo>
                  <a:lnTo>
                    <a:pt x="171" y="55"/>
                  </a:lnTo>
                  <a:lnTo>
                    <a:pt x="296" y="93"/>
                  </a:lnTo>
                  <a:lnTo>
                    <a:pt x="453" y="137"/>
                  </a:lnTo>
                  <a:lnTo>
                    <a:pt x="637" y="186"/>
                  </a:lnTo>
                  <a:lnTo>
                    <a:pt x="739" y="212"/>
                  </a:lnTo>
                  <a:lnTo>
                    <a:pt x="847" y="238"/>
                  </a:lnTo>
                  <a:lnTo>
                    <a:pt x="959" y="265"/>
                  </a:lnTo>
                  <a:lnTo>
                    <a:pt x="1079" y="292"/>
                  </a:lnTo>
                  <a:lnTo>
                    <a:pt x="1202" y="320"/>
                  </a:lnTo>
                  <a:lnTo>
                    <a:pt x="1330" y="347"/>
                  </a:lnTo>
                  <a:lnTo>
                    <a:pt x="1464" y="373"/>
                  </a:lnTo>
                  <a:lnTo>
                    <a:pt x="1601" y="399"/>
                  </a:lnTo>
                  <a:lnTo>
                    <a:pt x="1742" y="425"/>
                  </a:lnTo>
                  <a:lnTo>
                    <a:pt x="1887" y="448"/>
                  </a:lnTo>
                  <a:lnTo>
                    <a:pt x="2034" y="471"/>
                  </a:lnTo>
                  <a:lnTo>
                    <a:pt x="2185" y="492"/>
                  </a:lnTo>
                  <a:lnTo>
                    <a:pt x="2337" y="513"/>
                  </a:lnTo>
                  <a:lnTo>
                    <a:pt x="2493" y="530"/>
                  </a:lnTo>
                  <a:lnTo>
                    <a:pt x="2650" y="546"/>
                  </a:lnTo>
                  <a:lnTo>
                    <a:pt x="2808" y="559"/>
                  </a:lnTo>
                  <a:lnTo>
                    <a:pt x="2968" y="569"/>
                  </a:lnTo>
                  <a:lnTo>
                    <a:pt x="3129" y="577"/>
                  </a:lnTo>
                  <a:lnTo>
                    <a:pt x="3291" y="582"/>
                  </a:lnTo>
                  <a:lnTo>
                    <a:pt x="3452" y="583"/>
                  </a:lnTo>
                  <a:lnTo>
                    <a:pt x="3452" y="583"/>
                  </a:lnTo>
                  <a:lnTo>
                    <a:pt x="3613" y="582"/>
                  </a:lnTo>
                  <a:lnTo>
                    <a:pt x="3776" y="577"/>
                  </a:lnTo>
                  <a:lnTo>
                    <a:pt x="3937" y="569"/>
                  </a:lnTo>
                  <a:lnTo>
                    <a:pt x="4097" y="559"/>
                  </a:lnTo>
                  <a:lnTo>
                    <a:pt x="4255" y="546"/>
                  </a:lnTo>
                  <a:lnTo>
                    <a:pt x="4412" y="530"/>
                  </a:lnTo>
                  <a:lnTo>
                    <a:pt x="4567" y="511"/>
                  </a:lnTo>
                  <a:lnTo>
                    <a:pt x="4720" y="492"/>
                  </a:lnTo>
                  <a:lnTo>
                    <a:pt x="4871" y="471"/>
                  </a:lnTo>
                  <a:lnTo>
                    <a:pt x="5019" y="448"/>
                  </a:lnTo>
                  <a:lnTo>
                    <a:pt x="5163" y="423"/>
                  </a:lnTo>
                  <a:lnTo>
                    <a:pt x="5304" y="399"/>
                  </a:lnTo>
                  <a:lnTo>
                    <a:pt x="5440" y="373"/>
                  </a:lnTo>
                  <a:lnTo>
                    <a:pt x="5574" y="346"/>
                  </a:lnTo>
                  <a:lnTo>
                    <a:pt x="5702" y="318"/>
                  </a:lnTo>
                  <a:lnTo>
                    <a:pt x="5826" y="291"/>
                  </a:lnTo>
                  <a:lnTo>
                    <a:pt x="5945" y="264"/>
                  </a:lnTo>
                  <a:lnTo>
                    <a:pt x="6059" y="238"/>
                  </a:lnTo>
                  <a:lnTo>
                    <a:pt x="6167" y="210"/>
                  </a:lnTo>
                  <a:lnTo>
                    <a:pt x="6269" y="185"/>
                  </a:lnTo>
                  <a:lnTo>
                    <a:pt x="6453" y="136"/>
                  </a:lnTo>
                  <a:lnTo>
                    <a:pt x="6610" y="91"/>
                  </a:lnTo>
                  <a:lnTo>
                    <a:pt x="6735" y="54"/>
                  </a:lnTo>
                  <a:lnTo>
                    <a:pt x="6828" y="25"/>
                  </a:lnTo>
                  <a:lnTo>
                    <a:pt x="6906" y="0"/>
                  </a:lnTo>
                  <a:lnTo>
                    <a:pt x="6905" y="4018"/>
                  </a:lnTo>
                  <a:lnTo>
                    <a:pt x="6905" y="4018"/>
                  </a:lnTo>
                  <a:lnTo>
                    <a:pt x="6827" y="3994"/>
                  </a:lnTo>
                  <a:lnTo>
                    <a:pt x="6734" y="3963"/>
                  </a:lnTo>
                  <a:lnTo>
                    <a:pt x="6608" y="3926"/>
                  </a:lnTo>
                  <a:lnTo>
                    <a:pt x="6452" y="3881"/>
                  </a:lnTo>
                  <a:lnTo>
                    <a:pt x="6267" y="3832"/>
                  </a:lnTo>
                  <a:lnTo>
                    <a:pt x="6165" y="3807"/>
                  </a:lnTo>
                  <a:lnTo>
                    <a:pt x="6057" y="3779"/>
                  </a:lnTo>
                  <a:lnTo>
                    <a:pt x="5945" y="3752"/>
                  </a:lnTo>
                  <a:lnTo>
                    <a:pt x="5826" y="3725"/>
                  </a:lnTo>
                  <a:lnTo>
                    <a:pt x="5702" y="3697"/>
                  </a:lnTo>
                  <a:lnTo>
                    <a:pt x="5574" y="3670"/>
                  </a:lnTo>
                  <a:lnTo>
                    <a:pt x="5440" y="3644"/>
                  </a:lnTo>
                  <a:lnTo>
                    <a:pt x="5304" y="3618"/>
                  </a:lnTo>
                  <a:lnTo>
                    <a:pt x="5163" y="3592"/>
                  </a:lnTo>
                  <a:lnTo>
                    <a:pt x="5017" y="3568"/>
                  </a:lnTo>
                  <a:lnTo>
                    <a:pt x="4871" y="3546"/>
                  </a:lnTo>
                  <a:lnTo>
                    <a:pt x="4720" y="3525"/>
                  </a:lnTo>
                  <a:lnTo>
                    <a:pt x="4567" y="3505"/>
                  </a:lnTo>
                  <a:lnTo>
                    <a:pt x="4412" y="3487"/>
                  </a:lnTo>
                  <a:lnTo>
                    <a:pt x="4255" y="3473"/>
                  </a:lnTo>
                  <a:lnTo>
                    <a:pt x="4097" y="3460"/>
                  </a:lnTo>
                  <a:lnTo>
                    <a:pt x="3937" y="3450"/>
                  </a:lnTo>
                  <a:lnTo>
                    <a:pt x="3776" y="3441"/>
                  </a:lnTo>
                  <a:lnTo>
                    <a:pt x="3613" y="3437"/>
                  </a:lnTo>
                  <a:lnTo>
                    <a:pt x="3452" y="3437"/>
                  </a:lnTo>
                  <a:lnTo>
                    <a:pt x="3452" y="3437"/>
                  </a:lnTo>
                  <a:lnTo>
                    <a:pt x="3291" y="3438"/>
                  </a:lnTo>
                  <a:lnTo>
                    <a:pt x="3129" y="3444"/>
                  </a:lnTo>
                  <a:lnTo>
                    <a:pt x="2968" y="3453"/>
                  </a:lnTo>
                  <a:lnTo>
                    <a:pt x="2808" y="3463"/>
                  </a:lnTo>
                  <a:lnTo>
                    <a:pt x="2650" y="3477"/>
                  </a:lnTo>
                  <a:lnTo>
                    <a:pt x="2493" y="3493"/>
                  </a:lnTo>
                  <a:lnTo>
                    <a:pt x="2337" y="3510"/>
                  </a:lnTo>
                  <a:lnTo>
                    <a:pt x="2185" y="3530"/>
                  </a:lnTo>
                  <a:lnTo>
                    <a:pt x="2034" y="3552"/>
                  </a:lnTo>
                  <a:lnTo>
                    <a:pt x="1887" y="3574"/>
                  </a:lnTo>
                  <a:lnTo>
                    <a:pt x="1742" y="3598"/>
                  </a:lnTo>
                  <a:lnTo>
                    <a:pt x="1601" y="3624"/>
                  </a:lnTo>
                  <a:lnTo>
                    <a:pt x="1464" y="3650"/>
                  </a:lnTo>
                  <a:lnTo>
                    <a:pt x="1330" y="3676"/>
                  </a:lnTo>
                  <a:lnTo>
                    <a:pt x="1202" y="3703"/>
                  </a:lnTo>
                  <a:lnTo>
                    <a:pt x="1079" y="3730"/>
                  </a:lnTo>
                  <a:lnTo>
                    <a:pt x="959" y="3756"/>
                  </a:lnTo>
                  <a:lnTo>
                    <a:pt x="847" y="3784"/>
                  </a:lnTo>
                  <a:lnTo>
                    <a:pt x="739" y="3809"/>
                  </a:lnTo>
                  <a:lnTo>
                    <a:pt x="637" y="3835"/>
                  </a:lnTo>
                  <a:lnTo>
                    <a:pt x="453" y="3884"/>
                  </a:lnTo>
                  <a:lnTo>
                    <a:pt x="296" y="3929"/>
                  </a:lnTo>
                  <a:lnTo>
                    <a:pt x="171" y="3965"/>
                  </a:lnTo>
                  <a:lnTo>
                    <a:pt x="78" y="3994"/>
                  </a:lnTo>
                  <a:lnTo>
                    <a:pt x="0" y="401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MS PGothic" pitchFamily="34" charset="-128"/>
                <a:cs typeface="+mn-cs"/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0" y="668595"/>
              <a:ext cx="10961688" cy="1158251"/>
            </a:xfrm>
            <a:custGeom>
              <a:avLst/>
              <a:gdLst/>
              <a:ahLst/>
              <a:cxnLst>
                <a:cxn ang="0">
                  <a:pos x="0" y="201"/>
                </a:cxn>
                <a:cxn ang="0">
                  <a:pos x="0" y="12"/>
                </a:cxn>
                <a:cxn ang="0">
                  <a:pos x="172" y="79"/>
                </a:cxn>
                <a:cxn ang="0">
                  <a:pos x="457" y="183"/>
                </a:cxn>
                <a:cxn ang="0">
                  <a:pos x="643" y="245"/>
                </a:cxn>
                <a:cxn ang="0">
                  <a:pos x="854" y="311"/>
                </a:cxn>
                <a:cxn ang="0">
                  <a:pos x="1087" y="380"/>
                </a:cxn>
                <a:cxn ang="0">
                  <a:pos x="1341" y="449"/>
                </a:cxn>
                <a:cxn ang="0">
                  <a:pos x="1611" y="515"/>
                </a:cxn>
                <a:cxn ang="0">
                  <a:pos x="1896" y="577"/>
                </a:cxn>
                <a:cxn ang="0">
                  <a:pos x="2194" y="633"/>
                </a:cxn>
                <a:cxn ang="0">
                  <a:pos x="2501" y="680"/>
                </a:cxn>
                <a:cxn ang="0">
                  <a:pos x="2815" y="716"/>
                </a:cxn>
                <a:cxn ang="0">
                  <a:pos x="2973" y="729"/>
                </a:cxn>
                <a:cxn ang="0">
                  <a:pos x="3133" y="739"/>
                </a:cxn>
                <a:cxn ang="0">
                  <a:pos x="3293" y="747"/>
                </a:cxn>
                <a:cxn ang="0">
                  <a:pos x="3452" y="748"/>
                </a:cxn>
                <a:cxn ang="0">
                  <a:pos x="3533" y="748"/>
                </a:cxn>
                <a:cxn ang="0">
                  <a:pos x="3693" y="744"/>
                </a:cxn>
                <a:cxn ang="0">
                  <a:pos x="3852" y="735"/>
                </a:cxn>
                <a:cxn ang="0">
                  <a:pos x="4010" y="724"/>
                </a:cxn>
                <a:cxn ang="0">
                  <a:pos x="4248" y="699"/>
                </a:cxn>
                <a:cxn ang="0">
                  <a:pos x="4558" y="656"/>
                </a:cxn>
                <a:cxn ang="0">
                  <a:pos x="4861" y="604"/>
                </a:cxn>
                <a:cxn ang="0">
                  <a:pos x="5153" y="544"/>
                </a:cxn>
                <a:cxn ang="0">
                  <a:pos x="5432" y="478"/>
                </a:cxn>
                <a:cxn ang="0">
                  <a:pos x="5693" y="409"/>
                </a:cxn>
                <a:cxn ang="0">
                  <a:pos x="5937" y="339"/>
                </a:cxn>
                <a:cxn ang="0">
                  <a:pos x="6160" y="270"/>
                </a:cxn>
                <a:cxn ang="0">
                  <a:pos x="6358" y="204"/>
                </a:cxn>
                <a:cxn ang="0">
                  <a:pos x="6605" y="117"/>
                </a:cxn>
                <a:cxn ang="0">
                  <a:pos x="6826" y="32"/>
                </a:cxn>
                <a:cxn ang="0">
                  <a:pos x="6905" y="216"/>
                </a:cxn>
                <a:cxn ang="0">
                  <a:pos x="6827" y="242"/>
                </a:cxn>
                <a:cxn ang="0">
                  <a:pos x="6610" y="308"/>
                </a:cxn>
                <a:cxn ang="0">
                  <a:pos x="6270" y="401"/>
                </a:cxn>
                <a:cxn ang="0">
                  <a:pos x="6062" y="453"/>
                </a:cxn>
                <a:cxn ang="0">
                  <a:pos x="5830" y="508"/>
                </a:cxn>
                <a:cxn ang="0">
                  <a:pos x="5578" y="562"/>
                </a:cxn>
                <a:cxn ang="0">
                  <a:pos x="5308" y="616"/>
                </a:cxn>
                <a:cxn ang="0">
                  <a:pos x="5023" y="665"/>
                </a:cxn>
                <a:cxn ang="0">
                  <a:pos x="4725" y="709"/>
                </a:cxn>
                <a:cxn ang="0">
                  <a:pos x="4416" y="747"/>
                </a:cxn>
                <a:cxn ang="0">
                  <a:pos x="4100" y="775"/>
                </a:cxn>
                <a:cxn ang="0">
                  <a:pos x="3777" y="793"/>
                </a:cxn>
                <a:cxn ang="0">
                  <a:pos x="3452" y="800"/>
                </a:cxn>
                <a:cxn ang="0">
                  <a:pos x="3290" y="798"/>
                </a:cxn>
                <a:cxn ang="0">
                  <a:pos x="2966" y="785"/>
                </a:cxn>
                <a:cxn ang="0">
                  <a:pos x="2645" y="761"/>
                </a:cxn>
                <a:cxn ang="0">
                  <a:pos x="2333" y="726"/>
                </a:cxn>
                <a:cxn ang="0">
                  <a:pos x="2030" y="685"/>
                </a:cxn>
                <a:cxn ang="0">
                  <a:pos x="1738" y="636"/>
                </a:cxn>
                <a:cxn ang="0">
                  <a:pos x="1460" y="584"/>
                </a:cxn>
                <a:cxn ang="0">
                  <a:pos x="1198" y="529"/>
                </a:cxn>
                <a:cxn ang="0">
                  <a:pos x="956" y="473"/>
                </a:cxn>
                <a:cxn ang="0">
                  <a:pos x="735" y="417"/>
                </a:cxn>
                <a:cxn ang="0">
                  <a:pos x="450" y="341"/>
                </a:cxn>
                <a:cxn ang="0">
                  <a:pos x="170" y="256"/>
                </a:cxn>
                <a:cxn ang="0">
                  <a:pos x="0" y="201"/>
                </a:cxn>
              </a:cxnLst>
              <a:rect l="0" t="0" r="r" b="b"/>
              <a:pathLst>
                <a:path w="6905" h="800">
                  <a:moveTo>
                    <a:pt x="0" y="201"/>
                  </a:moveTo>
                  <a:lnTo>
                    <a:pt x="0" y="20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9" y="43"/>
                  </a:lnTo>
                  <a:lnTo>
                    <a:pt x="172" y="79"/>
                  </a:lnTo>
                  <a:lnTo>
                    <a:pt x="301" y="127"/>
                  </a:lnTo>
                  <a:lnTo>
                    <a:pt x="457" y="183"/>
                  </a:lnTo>
                  <a:lnTo>
                    <a:pt x="547" y="213"/>
                  </a:lnTo>
                  <a:lnTo>
                    <a:pt x="643" y="245"/>
                  </a:lnTo>
                  <a:lnTo>
                    <a:pt x="745" y="278"/>
                  </a:lnTo>
                  <a:lnTo>
                    <a:pt x="854" y="311"/>
                  </a:lnTo>
                  <a:lnTo>
                    <a:pt x="968" y="345"/>
                  </a:lnTo>
                  <a:lnTo>
                    <a:pt x="1087" y="380"/>
                  </a:lnTo>
                  <a:lnTo>
                    <a:pt x="1211" y="414"/>
                  </a:lnTo>
                  <a:lnTo>
                    <a:pt x="1341" y="449"/>
                  </a:lnTo>
                  <a:lnTo>
                    <a:pt x="1473" y="482"/>
                  </a:lnTo>
                  <a:lnTo>
                    <a:pt x="1611" y="515"/>
                  </a:lnTo>
                  <a:lnTo>
                    <a:pt x="1752" y="547"/>
                  </a:lnTo>
                  <a:lnTo>
                    <a:pt x="1896" y="577"/>
                  </a:lnTo>
                  <a:lnTo>
                    <a:pt x="2044" y="606"/>
                  </a:lnTo>
                  <a:lnTo>
                    <a:pt x="2194" y="633"/>
                  </a:lnTo>
                  <a:lnTo>
                    <a:pt x="2346" y="657"/>
                  </a:lnTo>
                  <a:lnTo>
                    <a:pt x="2501" y="680"/>
                  </a:lnTo>
                  <a:lnTo>
                    <a:pt x="2657" y="699"/>
                  </a:lnTo>
                  <a:lnTo>
                    <a:pt x="2815" y="716"/>
                  </a:lnTo>
                  <a:lnTo>
                    <a:pt x="2894" y="724"/>
                  </a:lnTo>
                  <a:lnTo>
                    <a:pt x="2973" y="729"/>
                  </a:lnTo>
                  <a:lnTo>
                    <a:pt x="3052" y="735"/>
                  </a:lnTo>
                  <a:lnTo>
                    <a:pt x="3133" y="739"/>
                  </a:lnTo>
                  <a:lnTo>
                    <a:pt x="3212" y="744"/>
                  </a:lnTo>
                  <a:lnTo>
                    <a:pt x="3293" y="747"/>
                  </a:lnTo>
                  <a:lnTo>
                    <a:pt x="3372" y="748"/>
                  </a:lnTo>
                  <a:lnTo>
                    <a:pt x="3452" y="748"/>
                  </a:lnTo>
                  <a:lnTo>
                    <a:pt x="3452" y="748"/>
                  </a:lnTo>
                  <a:lnTo>
                    <a:pt x="3533" y="748"/>
                  </a:lnTo>
                  <a:lnTo>
                    <a:pt x="3612" y="747"/>
                  </a:lnTo>
                  <a:lnTo>
                    <a:pt x="3693" y="744"/>
                  </a:lnTo>
                  <a:lnTo>
                    <a:pt x="3772" y="739"/>
                  </a:lnTo>
                  <a:lnTo>
                    <a:pt x="3852" y="735"/>
                  </a:lnTo>
                  <a:lnTo>
                    <a:pt x="3931" y="729"/>
                  </a:lnTo>
                  <a:lnTo>
                    <a:pt x="4010" y="724"/>
                  </a:lnTo>
                  <a:lnTo>
                    <a:pt x="4090" y="716"/>
                  </a:lnTo>
                  <a:lnTo>
                    <a:pt x="4248" y="699"/>
                  </a:lnTo>
                  <a:lnTo>
                    <a:pt x="4405" y="679"/>
                  </a:lnTo>
                  <a:lnTo>
                    <a:pt x="4558" y="656"/>
                  </a:lnTo>
                  <a:lnTo>
                    <a:pt x="4711" y="631"/>
                  </a:lnTo>
                  <a:lnTo>
                    <a:pt x="4861" y="604"/>
                  </a:lnTo>
                  <a:lnTo>
                    <a:pt x="5009" y="574"/>
                  </a:lnTo>
                  <a:lnTo>
                    <a:pt x="5153" y="544"/>
                  </a:lnTo>
                  <a:lnTo>
                    <a:pt x="5294" y="511"/>
                  </a:lnTo>
                  <a:lnTo>
                    <a:pt x="5432" y="478"/>
                  </a:lnTo>
                  <a:lnTo>
                    <a:pt x="5564" y="444"/>
                  </a:lnTo>
                  <a:lnTo>
                    <a:pt x="5693" y="409"/>
                  </a:lnTo>
                  <a:lnTo>
                    <a:pt x="5817" y="374"/>
                  </a:lnTo>
                  <a:lnTo>
                    <a:pt x="5937" y="339"/>
                  </a:lnTo>
                  <a:lnTo>
                    <a:pt x="6052" y="305"/>
                  </a:lnTo>
                  <a:lnTo>
                    <a:pt x="6160" y="270"/>
                  </a:lnTo>
                  <a:lnTo>
                    <a:pt x="6262" y="237"/>
                  </a:lnTo>
                  <a:lnTo>
                    <a:pt x="6358" y="204"/>
                  </a:lnTo>
                  <a:lnTo>
                    <a:pt x="6447" y="174"/>
                  </a:lnTo>
                  <a:lnTo>
                    <a:pt x="6605" y="117"/>
                  </a:lnTo>
                  <a:lnTo>
                    <a:pt x="6732" y="69"/>
                  </a:lnTo>
                  <a:lnTo>
                    <a:pt x="6826" y="32"/>
                  </a:lnTo>
                  <a:lnTo>
                    <a:pt x="6905" y="0"/>
                  </a:lnTo>
                  <a:lnTo>
                    <a:pt x="6905" y="216"/>
                  </a:lnTo>
                  <a:lnTo>
                    <a:pt x="6905" y="216"/>
                  </a:lnTo>
                  <a:lnTo>
                    <a:pt x="6827" y="242"/>
                  </a:lnTo>
                  <a:lnTo>
                    <a:pt x="6735" y="270"/>
                  </a:lnTo>
                  <a:lnTo>
                    <a:pt x="6610" y="308"/>
                  </a:lnTo>
                  <a:lnTo>
                    <a:pt x="6454" y="351"/>
                  </a:lnTo>
                  <a:lnTo>
                    <a:pt x="6270" y="401"/>
                  </a:lnTo>
                  <a:lnTo>
                    <a:pt x="6170" y="427"/>
                  </a:lnTo>
                  <a:lnTo>
                    <a:pt x="6062" y="453"/>
                  </a:lnTo>
                  <a:lnTo>
                    <a:pt x="5948" y="480"/>
                  </a:lnTo>
                  <a:lnTo>
                    <a:pt x="5830" y="508"/>
                  </a:lnTo>
                  <a:lnTo>
                    <a:pt x="5706" y="535"/>
                  </a:lnTo>
                  <a:lnTo>
                    <a:pt x="5578" y="562"/>
                  </a:lnTo>
                  <a:lnTo>
                    <a:pt x="5445" y="590"/>
                  </a:lnTo>
                  <a:lnTo>
                    <a:pt x="5308" y="616"/>
                  </a:lnTo>
                  <a:lnTo>
                    <a:pt x="5167" y="640"/>
                  </a:lnTo>
                  <a:lnTo>
                    <a:pt x="5023" y="665"/>
                  </a:lnTo>
                  <a:lnTo>
                    <a:pt x="4875" y="688"/>
                  </a:lnTo>
                  <a:lnTo>
                    <a:pt x="4725" y="709"/>
                  </a:lnTo>
                  <a:lnTo>
                    <a:pt x="4571" y="728"/>
                  </a:lnTo>
                  <a:lnTo>
                    <a:pt x="4416" y="747"/>
                  </a:lnTo>
                  <a:lnTo>
                    <a:pt x="4259" y="761"/>
                  </a:lnTo>
                  <a:lnTo>
                    <a:pt x="4100" y="775"/>
                  </a:lnTo>
                  <a:lnTo>
                    <a:pt x="3938" y="785"/>
                  </a:lnTo>
                  <a:lnTo>
                    <a:pt x="3777" y="793"/>
                  </a:lnTo>
                  <a:lnTo>
                    <a:pt x="3615" y="798"/>
                  </a:lnTo>
                  <a:lnTo>
                    <a:pt x="3452" y="800"/>
                  </a:lnTo>
                  <a:lnTo>
                    <a:pt x="3452" y="800"/>
                  </a:lnTo>
                  <a:lnTo>
                    <a:pt x="3290" y="798"/>
                  </a:lnTo>
                  <a:lnTo>
                    <a:pt x="3127" y="793"/>
                  </a:lnTo>
                  <a:lnTo>
                    <a:pt x="2966" y="785"/>
                  </a:lnTo>
                  <a:lnTo>
                    <a:pt x="2805" y="774"/>
                  </a:lnTo>
                  <a:lnTo>
                    <a:pt x="2645" y="761"/>
                  </a:lnTo>
                  <a:lnTo>
                    <a:pt x="2488" y="745"/>
                  </a:lnTo>
                  <a:lnTo>
                    <a:pt x="2333" y="726"/>
                  </a:lnTo>
                  <a:lnTo>
                    <a:pt x="2179" y="706"/>
                  </a:lnTo>
                  <a:lnTo>
                    <a:pt x="2030" y="685"/>
                  </a:lnTo>
                  <a:lnTo>
                    <a:pt x="1881" y="662"/>
                  </a:lnTo>
                  <a:lnTo>
                    <a:pt x="1738" y="636"/>
                  </a:lnTo>
                  <a:lnTo>
                    <a:pt x="1597" y="610"/>
                  </a:lnTo>
                  <a:lnTo>
                    <a:pt x="1460" y="584"/>
                  </a:lnTo>
                  <a:lnTo>
                    <a:pt x="1326" y="557"/>
                  </a:lnTo>
                  <a:lnTo>
                    <a:pt x="1198" y="529"/>
                  </a:lnTo>
                  <a:lnTo>
                    <a:pt x="1074" y="501"/>
                  </a:lnTo>
                  <a:lnTo>
                    <a:pt x="956" y="473"/>
                  </a:lnTo>
                  <a:lnTo>
                    <a:pt x="843" y="444"/>
                  </a:lnTo>
                  <a:lnTo>
                    <a:pt x="735" y="417"/>
                  </a:lnTo>
                  <a:lnTo>
                    <a:pt x="634" y="391"/>
                  </a:lnTo>
                  <a:lnTo>
                    <a:pt x="450" y="341"/>
                  </a:lnTo>
                  <a:lnTo>
                    <a:pt x="295" y="295"/>
                  </a:lnTo>
                  <a:lnTo>
                    <a:pt x="170" y="256"/>
                  </a:lnTo>
                  <a:lnTo>
                    <a:pt x="78" y="227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MS PGothic" pitchFamily="34" charset="-128"/>
                <a:cs typeface="+mn-cs"/>
              </a:endParaRPr>
            </a:p>
          </p:txBody>
        </p:sp>
        <p:sp>
          <p:nvSpPr>
            <p:cNvPr id="127" name="Freeform 7"/>
            <p:cNvSpPr>
              <a:spLocks/>
            </p:cNvSpPr>
            <p:nvPr/>
          </p:nvSpPr>
          <p:spPr bwMode="auto">
            <a:xfrm>
              <a:off x="0" y="6066045"/>
              <a:ext cx="10961688" cy="1233537"/>
            </a:xfrm>
            <a:custGeom>
              <a:avLst/>
              <a:gdLst/>
              <a:ahLst/>
              <a:cxnLst>
                <a:cxn ang="0">
                  <a:pos x="0" y="599"/>
                </a:cxn>
                <a:cxn ang="0">
                  <a:pos x="0" y="840"/>
                </a:cxn>
                <a:cxn ang="0">
                  <a:pos x="172" y="771"/>
                </a:cxn>
                <a:cxn ang="0">
                  <a:pos x="457" y="666"/>
                </a:cxn>
                <a:cxn ang="0">
                  <a:pos x="643" y="603"/>
                </a:cxn>
                <a:cxn ang="0">
                  <a:pos x="854" y="537"/>
                </a:cxn>
                <a:cxn ang="0">
                  <a:pos x="1087" y="466"/>
                </a:cxn>
                <a:cxn ang="0">
                  <a:pos x="1341" y="397"/>
                </a:cxn>
                <a:cxn ang="0">
                  <a:pos x="1611" y="330"/>
                </a:cxn>
                <a:cxn ang="0">
                  <a:pos x="1896" y="267"/>
                </a:cxn>
                <a:cxn ang="0">
                  <a:pos x="2194" y="209"/>
                </a:cxn>
                <a:cxn ang="0">
                  <a:pos x="2501" y="162"/>
                </a:cxn>
                <a:cxn ang="0">
                  <a:pos x="2815" y="124"/>
                </a:cxn>
                <a:cxn ang="0">
                  <a:pos x="2973" y="111"/>
                </a:cxn>
                <a:cxn ang="0">
                  <a:pos x="3133" y="101"/>
                </a:cxn>
                <a:cxn ang="0">
                  <a:pos x="3293" y="95"/>
                </a:cxn>
                <a:cxn ang="0">
                  <a:pos x="3452" y="93"/>
                </a:cxn>
                <a:cxn ang="0">
                  <a:pos x="3533" y="93"/>
                </a:cxn>
                <a:cxn ang="0">
                  <a:pos x="3693" y="97"/>
                </a:cxn>
                <a:cxn ang="0">
                  <a:pos x="3852" y="105"/>
                </a:cxn>
                <a:cxn ang="0">
                  <a:pos x="4010" y="118"/>
                </a:cxn>
                <a:cxn ang="0">
                  <a:pos x="4248" y="143"/>
                </a:cxn>
                <a:cxn ang="0">
                  <a:pos x="4558" y="186"/>
                </a:cxn>
                <a:cxn ang="0">
                  <a:pos x="4861" y="239"/>
                </a:cxn>
                <a:cxn ang="0">
                  <a:pos x="5153" y="300"/>
                </a:cxn>
                <a:cxn ang="0">
                  <a:pos x="5432" y="367"/>
                </a:cxn>
                <a:cxn ang="0">
                  <a:pos x="5693" y="436"/>
                </a:cxn>
                <a:cxn ang="0">
                  <a:pos x="5937" y="508"/>
                </a:cxn>
                <a:cxn ang="0">
                  <a:pos x="6160" y="577"/>
                </a:cxn>
                <a:cxn ang="0">
                  <a:pos x="6358" y="645"/>
                </a:cxn>
                <a:cxn ang="0">
                  <a:pos x="6605" y="734"/>
                </a:cxn>
                <a:cxn ang="0">
                  <a:pos x="6826" y="819"/>
                </a:cxn>
                <a:cxn ang="0">
                  <a:pos x="6905" y="584"/>
                </a:cxn>
                <a:cxn ang="0">
                  <a:pos x="6827" y="559"/>
                </a:cxn>
                <a:cxn ang="0">
                  <a:pos x="6610" y="492"/>
                </a:cxn>
                <a:cxn ang="0">
                  <a:pos x="6270" y="399"/>
                </a:cxn>
                <a:cxn ang="0">
                  <a:pos x="6062" y="347"/>
                </a:cxn>
                <a:cxn ang="0">
                  <a:pos x="5830" y="292"/>
                </a:cxn>
                <a:cxn ang="0">
                  <a:pos x="5578" y="238"/>
                </a:cxn>
                <a:cxn ang="0">
                  <a:pos x="5308" y="185"/>
                </a:cxn>
                <a:cxn ang="0">
                  <a:pos x="5023" y="136"/>
                </a:cxn>
                <a:cxn ang="0">
                  <a:pos x="4725" y="91"/>
                </a:cxn>
                <a:cxn ang="0">
                  <a:pos x="4416" y="55"/>
                </a:cxn>
                <a:cxn ang="0">
                  <a:pos x="4100" y="26"/>
                </a:cxn>
                <a:cxn ang="0">
                  <a:pos x="3777" y="8"/>
                </a:cxn>
                <a:cxn ang="0">
                  <a:pos x="3452" y="0"/>
                </a:cxn>
                <a:cxn ang="0">
                  <a:pos x="3290" y="2"/>
                </a:cxn>
                <a:cxn ang="0">
                  <a:pos x="2966" y="15"/>
                </a:cxn>
                <a:cxn ang="0">
                  <a:pos x="2645" y="39"/>
                </a:cxn>
                <a:cxn ang="0">
                  <a:pos x="2333" y="74"/>
                </a:cxn>
                <a:cxn ang="0">
                  <a:pos x="2030" y="116"/>
                </a:cxn>
                <a:cxn ang="0">
                  <a:pos x="1738" y="164"/>
                </a:cxn>
                <a:cxn ang="0">
                  <a:pos x="1460" y="216"/>
                </a:cxn>
                <a:cxn ang="0">
                  <a:pos x="1198" y="272"/>
                </a:cxn>
                <a:cxn ang="0">
                  <a:pos x="956" y="328"/>
                </a:cxn>
                <a:cxn ang="0">
                  <a:pos x="735" y="383"/>
                </a:cxn>
                <a:cxn ang="0">
                  <a:pos x="450" y="461"/>
                </a:cxn>
                <a:cxn ang="0">
                  <a:pos x="170" y="544"/>
                </a:cxn>
                <a:cxn ang="0">
                  <a:pos x="0" y="599"/>
                </a:cxn>
              </a:cxnLst>
              <a:rect l="0" t="0" r="r" b="b"/>
              <a:pathLst>
                <a:path w="6905" h="852">
                  <a:moveTo>
                    <a:pt x="0" y="599"/>
                  </a:moveTo>
                  <a:lnTo>
                    <a:pt x="0" y="599"/>
                  </a:lnTo>
                  <a:lnTo>
                    <a:pt x="0" y="840"/>
                  </a:lnTo>
                  <a:lnTo>
                    <a:pt x="0" y="840"/>
                  </a:lnTo>
                  <a:lnTo>
                    <a:pt x="79" y="809"/>
                  </a:lnTo>
                  <a:lnTo>
                    <a:pt x="172" y="771"/>
                  </a:lnTo>
                  <a:lnTo>
                    <a:pt x="301" y="724"/>
                  </a:lnTo>
                  <a:lnTo>
                    <a:pt x="457" y="666"/>
                  </a:lnTo>
                  <a:lnTo>
                    <a:pt x="547" y="636"/>
                  </a:lnTo>
                  <a:lnTo>
                    <a:pt x="643" y="603"/>
                  </a:lnTo>
                  <a:lnTo>
                    <a:pt x="745" y="570"/>
                  </a:lnTo>
                  <a:lnTo>
                    <a:pt x="854" y="537"/>
                  </a:lnTo>
                  <a:lnTo>
                    <a:pt x="968" y="501"/>
                  </a:lnTo>
                  <a:lnTo>
                    <a:pt x="1087" y="466"/>
                  </a:lnTo>
                  <a:lnTo>
                    <a:pt x="1211" y="432"/>
                  </a:lnTo>
                  <a:lnTo>
                    <a:pt x="1341" y="397"/>
                  </a:lnTo>
                  <a:lnTo>
                    <a:pt x="1473" y="363"/>
                  </a:lnTo>
                  <a:lnTo>
                    <a:pt x="1611" y="330"/>
                  </a:lnTo>
                  <a:lnTo>
                    <a:pt x="1752" y="297"/>
                  </a:lnTo>
                  <a:lnTo>
                    <a:pt x="1896" y="267"/>
                  </a:lnTo>
                  <a:lnTo>
                    <a:pt x="2044" y="236"/>
                  </a:lnTo>
                  <a:lnTo>
                    <a:pt x="2194" y="209"/>
                  </a:lnTo>
                  <a:lnTo>
                    <a:pt x="2346" y="185"/>
                  </a:lnTo>
                  <a:lnTo>
                    <a:pt x="2501" y="162"/>
                  </a:lnTo>
                  <a:lnTo>
                    <a:pt x="2657" y="141"/>
                  </a:lnTo>
                  <a:lnTo>
                    <a:pt x="2815" y="124"/>
                  </a:lnTo>
                  <a:lnTo>
                    <a:pt x="2894" y="117"/>
                  </a:lnTo>
                  <a:lnTo>
                    <a:pt x="2973" y="111"/>
                  </a:lnTo>
                  <a:lnTo>
                    <a:pt x="3052" y="105"/>
                  </a:lnTo>
                  <a:lnTo>
                    <a:pt x="3133" y="101"/>
                  </a:lnTo>
                  <a:lnTo>
                    <a:pt x="3212" y="97"/>
                  </a:lnTo>
                  <a:lnTo>
                    <a:pt x="3293" y="95"/>
                  </a:lnTo>
                  <a:lnTo>
                    <a:pt x="3372" y="93"/>
                  </a:lnTo>
                  <a:lnTo>
                    <a:pt x="3452" y="93"/>
                  </a:lnTo>
                  <a:lnTo>
                    <a:pt x="3452" y="93"/>
                  </a:lnTo>
                  <a:lnTo>
                    <a:pt x="3533" y="93"/>
                  </a:lnTo>
                  <a:lnTo>
                    <a:pt x="3612" y="95"/>
                  </a:lnTo>
                  <a:lnTo>
                    <a:pt x="3693" y="97"/>
                  </a:lnTo>
                  <a:lnTo>
                    <a:pt x="3772" y="101"/>
                  </a:lnTo>
                  <a:lnTo>
                    <a:pt x="3852" y="105"/>
                  </a:lnTo>
                  <a:lnTo>
                    <a:pt x="3931" y="111"/>
                  </a:lnTo>
                  <a:lnTo>
                    <a:pt x="4010" y="118"/>
                  </a:lnTo>
                  <a:lnTo>
                    <a:pt x="4090" y="126"/>
                  </a:lnTo>
                  <a:lnTo>
                    <a:pt x="4248" y="143"/>
                  </a:lnTo>
                  <a:lnTo>
                    <a:pt x="4405" y="163"/>
                  </a:lnTo>
                  <a:lnTo>
                    <a:pt x="4558" y="186"/>
                  </a:lnTo>
                  <a:lnTo>
                    <a:pt x="4711" y="212"/>
                  </a:lnTo>
                  <a:lnTo>
                    <a:pt x="4861" y="239"/>
                  </a:lnTo>
                  <a:lnTo>
                    <a:pt x="5009" y="269"/>
                  </a:lnTo>
                  <a:lnTo>
                    <a:pt x="5153" y="300"/>
                  </a:lnTo>
                  <a:lnTo>
                    <a:pt x="5294" y="333"/>
                  </a:lnTo>
                  <a:lnTo>
                    <a:pt x="5432" y="367"/>
                  </a:lnTo>
                  <a:lnTo>
                    <a:pt x="5564" y="402"/>
                  </a:lnTo>
                  <a:lnTo>
                    <a:pt x="5693" y="436"/>
                  </a:lnTo>
                  <a:lnTo>
                    <a:pt x="5817" y="472"/>
                  </a:lnTo>
                  <a:lnTo>
                    <a:pt x="5937" y="508"/>
                  </a:lnTo>
                  <a:lnTo>
                    <a:pt x="6052" y="543"/>
                  </a:lnTo>
                  <a:lnTo>
                    <a:pt x="6160" y="577"/>
                  </a:lnTo>
                  <a:lnTo>
                    <a:pt x="6262" y="612"/>
                  </a:lnTo>
                  <a:lnTo>
                    <a:pt x="6358" y="645"/>
                  </a:lnTo>
                  <a:lnTo>
                    <a:pt x="6447" y="677"/>
                  </a:lnTo>
                  <a:lnTo>
                    <a:pt x="6605" y="734"/>
                  </a:lnTo>
                  <a:lnTo>
                    <a:pt x="6732" y="782"/>
                  </a:lnTo>
                  <a:lnTo>
                    <a:pt x="6826" y="819"/>
                  </a:lnTo>
                  <a:lnTo>
                    <a:pt x="6905" y="852"/>
                  </a:lnTo>
                  <a:lnTo>
                    <a:pt x="6905" y="584"/>
                  </a:lnTo>
                  <a:lnTo>
                    <a:pt x="6905" y="584"/>
                  </a:lnTo>
                  <a:lnTo>
                    <a:pt x="6827" y="559"/>
                  </a:lnTo>
                  <a:lnTo>
                    <a:pt x="6735" y="530"/>
                  </a:lnTo>
                  <a:lnTo>
                    <a:pt x="6610" y="492"/>
                  </a:lnTo>
                  <a:lnTo>
                    <a:pt x="6454" y="449"/>
                  </a:lnTo>
                  <a:lnTo>
                    <a:pt x="6270" y="399"/>
                  </a:lnTo>
                  <a:lnTo>
                    <a:pt x="6170" y="373"/>
                  </a:lnTo>
                  <a:lnTo>
                    <a:pt x="6062" y="347"/>
                  </a:lnTo>
                  <a:lnTo>
                    <a:pt x="5948" y="320"/>
                  </a:lnTo>
                  <a:lnTo>
                    <a:pt x="5830" y="292"/>
                  </a:lnTo>
                  <a:lnTo>
                    <a:pt x="5706" y="265"/>
                  </a:lnTo>
                  <a:lnTo>
                    <a:pt x="5578" y="238"/>
                  </a:lnTo>
                  <a:lnTo>
                    <a:pt x="5445" y="212"/>
                  </a:lnTo>
                  <a:lnTo>
                    <a:pt x="5308" y="185"/>
                  </a:lnTo>
                  <a:lnTo>
                    <a:pt x="5167" y="160"/>
                  </a:lnTo>
                  <a:lnTo>
                    <a:pt x="5023" y="136"/>
                  </a:lnTo>
                  <a:lnTo>
                    <a:pt x="4875" y="113"/>
                  </a:lnTo>
                  <a:lnTo>
                    <a:pt x="4725" y="91"/>
                  </a:lnTo>
                  <a:lnTo>
                    <a:pt x="4571" y="72"/>
                  </a:lnTo>
                  <a:lnTo>
                    <a:pt x="4416" y="55"/>
                  </a:lnTo>
                  <a:lnTo>
                    <a:pt x="4259" y="39"/>
                  </a:lnTo>
                  <a:lnTo>
                    <a:pt x="4100" y="26"/>
                  </a:lnTo>
                  <a:lnTo>
                    <a:pt x="3938" y="15"/>
                  </a:lnTo>
                  <a:lnTo>
                    <a:pt x="3777" y="8"/>
                  </a:lnTo>
                  <a:lnTo>
                    <a:pt x="3615" y="2"/>
                  </a:lnTo>
                  <a:lnTo>
                    <a:pt x="3452" y="0"/>
                  </a:lnTo>
                  <a:lnTo>
                    <a:pt x="3452" y="0"/>
                  </a:lnTo>
                  <a:lnTo>
                    <a:pt x="3290" y="2"/>
                  </a:lnTo>
                  <a:lnTo>
                    <a:pt x="3127" y="8"/>
                  </a:lnTo>
                  <a:lnTo>
                    <a:pt x="2966" y="15"/>
                  </a:lnTo>
                  <a:lnTo>
                    <a:pt x="2805" y="26"/>
                  </a:lnTo>
                  <a:lnTo>
                    <a:pt x="2645" y="39"/>
                  </a:lnTo>
                  <a:lnTo>
                    <a:pt x="2488" y="55"/>
                  </a:lnTo>
                  <a:lnTo>
                    <a:pt x="2333" y="74"/>
                  </a:lnTo>
                  <a:lnTo>
                    <a:pt x="2179" y="94"/>
                  </a:lnTo>
                  <a:lnTo>
                    <a:pt x="2030" y="116"/>
                  </a:lnTo>
                  <a:lnTo>
                    <a:pt x="1881" y="140"/>
                  </a:lnTo>
                  <a:lnTo>
                    <a:pt x="1738" y="164"/>
                  </a:lnTo>
                  <a:lnTo>
                    <a:pt x="1597" y="190"/>
                  </a:lnTo>
                  <a:lnTo>
                    <a:pt x="1460" y="216"/>
                  </a:lnTo>
                  <a:lnTo>
                    <a:pt x="1326" y="244"/>
                  </a:lnTo>
                  <a:lnTo>
                    <a:pt x="1198" y="272"/>
                  </a:lnTo>
                  <a:lnTo>
                    <a:pt x="1074" y="300"/>
                  </a:lnTo>
                  <a:lnTo>
                    <a:pt x="956" y="328"/>
                  </a:lnTo>
                  <a:lnTo>
                    <a:pt x="843" y="356"/>
                  </a:lnTo>
                  <a:lnTo>
                    <a:pt x="735" y="383"/>
                  </a:lnTo>
                  <a:lnTo>
                    <a:pt x="634" y="409"/>
                  </a:lnTo>
                  <a:lnTo>
                    <a:pt x="450" y="461"/>
                  </a:lnTo>
                  <a:lnTo>
                    <a:pt x="295" y="505"/>
                  </a:lnTo>
                  <a:lnTo>
                    <a:pt x="170" y="544"/>
                  </a:lnTo>
                  <a:lnTo>
                    <a:pt x="78" y="573"/>
                  </a:lnTo>
                  <a:lnTo>
                    <a:pt x="0" y="599"/>
                  </a:lnTo>
                  <a:lnTo>
                    <a:pt x="0" y="5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4" name="Group 188"/>
          <p:cNvGrpSpPr/>
          <p:nvPr/>
        </p:nvGrpSpPr>
        <p:grpSpPr>
          <a:xfrm>
            <a:off x="286932" y="1221603"/>
            <a:ext cx="8644864" cy="4496556"/>
            <a:chOff x="382476" y="1458389"/>
            <a:chExt cx="11523483" cy="4496556"/>
          </a:xfrm>
        </p:grpSpPr>
        <p:pic>
          <p:nvPicPr>
            <p:cNvPr id="130" name="Picture 6" descr="\\server2.silverfoxprod.com\FTP_root\clients\White_Whale\1-01175_GregSmiley\Logos\rr_edited\hp_sig_2c_crop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6539" y="1458389"/>
              <a:ext cx="752736" cy="446506"/>
            </a:xfrm>
            <a:prstGeom prst="rect">
              <a:avLst/>
            </a:prstGeom>
            <a:noFill/>
          </p:spPr>
        </p:pic>
        <p:pic>
          <p:nvPicPr>
            <p:cNvPr id="131" name="Picture 9" descr="\\server2.silverfoxprod.com\FTP_root\clients\White_Whale\1-01175_GregSmiley\Logos\rr_edited\Dimension_Data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47127" y="1537813"/>
              <a:ext cx="476752" cy="569475"/>
            </a:xfrm>
            <a:prstGeom prst="rect">
              <a:avLst/>
            </a:prstGeom>
            <a:noFill/>
          </p:spPr>
        </p:pic>
        <p:pic>
          <p:nvPicPr>
            <p:cNvPr id="132" name="Picture 11" descr="\\server2.silverfoxprod.com\FTP_root\clients\White_Whale\1-01175_GregSmiley\Logos\rr_edited\Dell_Black_K_small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002936" y="1656872"/>
              <a:ext cx="636504" cy="636670"/>
            </a:xfrm>
            <a:prstGeom prst="rect">
              <a:avLst/>
            </a:prstGeom>
            <a:noFill/>
          </p:spPr>
        </p:pic>
        <p:pic>
          <p:nvPicPr>
            <p:cNvPr id="133" name="Picture 12" descr="\\server2.silverfoxprod.com\FTP_root\clients\White_Whale\1-01175_GregSmiley\Logos\Zip Logos.Descriptions 9.28\Platinum\NortelBlue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760602" y="1964667"/>
              <a:ext cx="981509" cy="265017"/>
            </a:xfrm>
            <a:prstGeom prst="rect">
              <a:avLst/>
            </a:prstGeom>
            <a:noFill/>
          </p:spPr>
        </p:pic>
        <p:pic>
          <p:nvPicPr>
            <p:cNvPr id="134" name="Picture 13" descr="\\server2.silverfoxprod.com\FTP_root\clients\White_Whale\1-01175_GregSmiley\Logos\Zip Logos.Descriptions 9.28\Platinum\BT_100pix_pos.gif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943010" y="2007833"/>
              <a:ext cx="705690" cy="397245"/>
            </a:xfrm>
            <a:prstGeom prst="rect">
              <a:avLst/>
            </a:prstGeom>
            <a:noFill/>
          </p:spPr>
        </p:pic>
        <p:pic>
          <p:nvPicPr>
            <p:cNvPr id="135" name="Picture 14" descr="\\server2.silverfoxprod.com\FTP_root\clients\White_Whale\1-01175_GregSmiley\Logos\rr_edited\unisys_tagline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82476" y="2300619"/>
              <a:ext cx="813074" cy="376145"/>
            </a:xfrm>
            <a:prstGeom prst="rect">
              <a:avLst/>
            </a:prstGeom>
            <a:noFill/>
          </p:spPr>
        </p:pic>
        <p:pic>
          <p:nvPicPr>
            <p:cNvPr id="136" name="Picture 15" descr="\\server2.silverfoxprod.com\FTP_root\clients\White_Whale\1-01175_GregSmiley\Logos\Zip Logos.Descriptions 9.28\Gold\QuestSoftware_Logo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237146" y="2019223"/>
              <a:ext cx="1444017" cy="262618"/>
            </a:xfrm>
            <a:prstGeom prst="rect">
              <a:avLst/>
            </a:prstGeom>
            <a:noFill/>
          </p:spPr>
        </p:pic>
        <p:pic>
          <p:nvPicPr>
            <p:cNvPr id="137" name="Picture 16" descr="\\server2.silverfoxprod.com\FTP_root\clients\White_Whale\1-01175_GregSmiley\Logos\Zip Logos.Descriptions 9.28\Gold\Polycom_Logo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1323750" y="2530626"/>
              <a:ext cx="1205009" cy="338823"/>
            </a:xfrm>
            <a:prstGeom prst="rect">
              <a:avLst/>
            </a:prstGeom>
            <a:noFill/>
          </p:spPr>
        </p:pic>
        <p:pic>
          <p:nvPicPr>
            <p:cNvPr id="138" name="Picture 17" descr="\\server2.silverfoxprod.com\FTP_root\clients\White_Whale\1-01175_GregSmiley\Logos\Zip Logos.Descriptions 9.28\Gold\NextiraOne Expert Logo+tag_RGB.jp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5586212" y="1911821"/>
              <a:ext cx="1444017" cy="412684"/>
            </a:xfrm>
            <a:prstGeom prst="rect">
              <a:avLst/>
            </a:prstGeom>
            <a:noFill/>
          </p:spPr>
        </p:pic>
        <p:pic>
          <p:nvPicPr>
            <p:cNvPr id="139" name="Picture 19" descr="\\server2.silverfoxprod.com\FTP_root\clients\White_Whale\1-01175_GregSmiley\Logos\Zip Logos.Descriptions 9.28\Gold\LG-Nortel_logo.jp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8865981" y="1735886"/>
              <a:ext cx="1780617" cy="319250"/>
            </a:xfrm>
            <a:prstGeom prst="rect">
              <a:avLst/>
            </a:prstGeom>
            <a:noFill/>
          </p:spPr>
        </p:pic>
        <p:pic>
          <p:nvPicPr>
            <p:cNvPr id="140" name="Picture 20" descr="\\server2.silverfoxprod.com\FTP_root\clients\White_Whale\1-01175_GregSmiley\Logos\Zip Logos.Descriptions 9.28\Gold\FaceTime_RGB_bmp.jpg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691755" y="2544072"/>
              <a:ext cx="1159575" cy="231976"/>
            </a:xfrm>
            <a:prstGeom prst="rect">
              <a:avLst/>
            </a:prstGeom>
            <a:noFill/>
          </p:spPr>
        </p:pic>
        <p:pic>
          <p:nvPicPr>
            <p:cNvPr id="141" name="Picture 21" descr="\\server2.silverfoxprod.com\FTP_root\clients\White_Whale\1-01175_GregSmiley\Logos\rr_edited\emc2.png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10827983" y="1502387"/>
              <a:ext cx="1052022" cy="396635"/>
            </a:xfrm>
            <a:prstGeom prst="rect">
              <a:avLst/>
            </a:prstGeom>
            <a:noFill/>
          </p:spPr>
        </p:pic>
        <p:pic>
          <p:nvPicPr>
            <p:cNvPr id="142" name="Picture 22" descr="\\server2.silverfoxprod.com\FTP_root\clients\White_Whale\1-01175_GregSmiley\Logos\Zip Logos.Descriptions 9.28\Silver\SAP Logo.gif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8355047" y="2498778"/>
              <a:ext cx="658561" cy="324523"/>
            </a:xfrm>
            <a:prstGeom prst="rect">
              <a:avLst/>
            </a:prstGeom>
            <a:noFill/>
          </p:spPr>
        </p:pic>
        <p:pic>
          <p:nvPicPr>
            <p:cNvPr id="143" name="Picture 23" descr="\\server2.silverfoxprod.com\FTP_root\clients\White_Whale\1-01175_GregSmiley\Logos\Zip Logos.Descriptions 9.28\Silver\GN Logo.JPG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4871632" y="1973665"/>
              <a:ext cx="540731" cy="349171"/>
            </a:xfrm>
            <a:prstGeom prst="rect">
              <a:avLst/>
            </a:prstGeom>
            <a:noFill/>
          </p:spPr>
        </p:pic>
        <p:pic>
          <p:nvPicPr>
            <p:cNvPr id="144" name="Picture 24" descr="\\server2.silverfoxprod.com\FTP_root\clients\White_Whale\1-01175_GregSmiley\Logos\Zip Logos.Descriptions 9.28\Silver\dialogic_RGB.jpg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7307195" y="2537959"/>
              <a:ext cx="892753" cy="267638"/>
            </a:xfrm>
            <a:prstGeom prst="rect">
              <a:avLst/>
            </a:prstGeom>
            <a:noFill/>
          </p:spPr>
        </p:pic>
        <p:pic>
          <p:nvPicPr>
            <p:cNvPr id="145" name="Picture 25" descr="\\server2.silverfoxprod.com\FTP_root\clients\White_Whale\1-01175_GregSmiley\Logos\rr_edited\avanade_accemture-microsoft.pn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6020348" y="2532358"/>
              <a:ext cx="1156987" cy="240476"/>
            </a:xfrm>
            <a:prstGeom prst="rect">
              <a:avLst/>
            </a:prstGeom>
            <a:noFill/>
          </p:spPr>
        </p:pic>
        <p:pic>
          <p:nvPicPr>
            <p:cNvPr id="146" name="Picture 2" descr="\\server2.silverfoxprod.com\FTP_root\clients\White_Whale\1-01175_GregSmiley\Logos\Breadth Partner logos\Akonix_logo_rgb.jpg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2025891" y="3928879"/>
              <a:ext cx="539370" cy="156288"/>
            </a:xfrm>
            <a:prstGeom prst="rect">
              <a:avLst/>
            </a:prstGeom>
            <a:noFill/>
          </p:spPr>
        </p:pic>
        <p:pic>
          <p:nvPicPr>
            <p:cNvPr id="147" name="Picture 3" descr="\\server2.silverfoxprod.com\FTP_root\clients\White_Whale\1-01175_GregSmiley\Logos\Breadth Partner logos\AudioCodes Logo High Res.jpg"/>
            <p:cNvPicPr>
              <a:picLocks noChangeAspect="1" noChangeArrowheads="1"/>
            </p:cNvPicPr>
            <p:nvPr/>
          </p:nvPicPr>
          <p:blipFill>
            <a:blip r:embed="rId20" cstate="email"/>
            <a:srcRect/>
            <a:stretch>
              <a:fillRect/>
            </a:stretch>
          </p:blipFill>
          <p:spPr bwMode="auto">
            <a:xfrm>
              <a:off x="2100011" y="4433973"/>
              <a:ext cx="734459" cy="113095"/>
            </a:xfrm>
            <a:prstGeom prst="rect">
              <a:avLst/>
            </a:prstGeom>
            <a:noFill/>
          </p:spPr>
        </p:pic>
        <p:pic>
          <p:nvPicPr>
            <p:cNvPr id="148" name="Picture 4" descr="\\server2.silverfoxprod.com\FTP_root\clients\White_Whale\1-01175_GregSmiley\Logos\Breadth Partner logos\2e2_logo.BMP"/>
            <p:cNvPicPr>
              <a:picLocks noChangeAspect="1" noChangeArrowheads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4285134" y="3958597"/>
              <a:ext cx="466667" cy="156797"/>
            </a:xfrm>
            <a:prstGeom prst="rect">
              <a:avLst/>
            </a:prstGeom>
            <a:noFill/>
          </p:spPr>
        </p:pic>
        <p:pic>
          <p:nvPicPr>
            <p:cNvPr id="149" name="Picture 5" descr="\\server2.silverfoxprod.com\FTP_root\clients\White_Whale\1-01175_GregSmiley\Logos\rr_edited\2S.png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511863" y="3368475"/>
              <a:ext cx="306445" cy="282775"/>
            </a:xfrm>
            <a:prstGeom prst="rect">
              <a:avLst/>
            </a:prstGeom>
            <a:noFill/>
          </p:spPr>
        </p:pic>
        <p:pic>
          <p:nvPicPr>
            <p:cNvPr id="150" name="Picture 6" descr="\\server2.silverfoxprod.com\FTP_root\clients\White_Whale\1-01175_GregSmiley\Logos\rr_edited\Adtech_logo.png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7041920" y="3509120"/>
              <a:ext cx="830030" cy="173881"/>
            </a:xfrm>
            <a:prstGeom prst="rect">
              <a:avLst/>
            </a:prstGeom>
            <a:noFill/>
          </p:spPr>
        </p:pic>
        <p:pic>
          <p:nvPicPr>
            <p:cNvPr id="151" name="Picture 7" descr="\\server2.silverfoxprod.com\FTP_root\clients\White_Whale\1-01175_GregSmiley\Logos\rr_edited\Arvato_logo.png"/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1220173" y="3803968"/>
              <a:ext cx="732282" cy="291782"/>
            </a:xfrm>
            <a:prstGeom prst="rect">
              <a:avLst/>
            </a:prstGeom>
            <a:noFill/>
          </p:spPr>
        </p:pic>
        <p:pic>
          <p:nvPicPr>
            <p:cNvPr id="152" name="Picture 8" descr="\\server2.silverfoxprod.com\FTP_root\clients\White_Whale\1-01175_GregSmiley\Logos\Breadth Partner logos\Axians _logoLD.gif"/>
            <p:cNvPicPr>
              <a:picLocks noChangeAspect="1" noChangeArrowheads="1"/>
            </p:cNvPicPr>
            <p:nvPr/>
          </p:nvPicPr>
          <p:blipFill>
            <a:blip r:embed="rId25" cstate="email"/>
            <a:srcRect/>
            <a:stretch>
              <a:fillRect/>
            </a:stretch>
          </p:blipFill>
          <p:spPr bwMode="auto">
            <a:xfrm>
              <a:off x="3367193" y="3386666"/>
              <a:ext cx="712115" cy="232834"/>
            </a:xfrm>
            <a:prstGeom prst="rect">
              <a:avLst/>
            </a:prstGeom>
            <a:noFill/>
          </p:spPr>
        </p:pic>
        <p:pic>
          <p:nvPicPr>
            <p:cNvPr id="153" name="Picture 10" descr="\\server2.silverfoxprod.com\FTP_root\clients\White_Whale\1-01175_GregSmiley\Logos\rr_edited\Axislogo.png"/>
            <p:cNvPicPr>
              <a:picLocks noChangeAspect="1" noChangeArrowheads="1"/>
            </p:cNvPicPr>
            <p:nvPr/>
          </p:nvPicPr>
          <p:blipFill>
            <a:blip r:embed="rId26" cstate="email"/>
            <a:srcRect/>
            <a:stretch>
              <a:fillRect/>
            </a:stretch>
          </p:blipFill>
          <p:spPr bwMode="auto">
            <a:xfrm>
              <a:off x="9096016" y="2553953"/>
              <a:ext cx="560357" cy="271798"/>
            </a:xfrm>
            <a:prstGeom prst="rect">
              <a:avLst/>
            </a:prstGeom>
            <a:noFill/>
          </p:spPr>
        </p:pic>
        <p:pic>
          <p:nvPicPr>
            <p:cNvPr id="154" name="Picture 11" descr="\\server2.silverfoxprod.com\FTP_root\clients\White_Whale\1-01175_GregSmiley\Logos\Breadth Partner logos\commlogik-logo2.jpg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4258901" y="3449733"/>
              <a:ext cx="611533" cy="243851"/>
            </a:xfrm>
            <a:prstGeom prst="rect">
              <a:avLst/>
            </a:prstGeom>
            <a:noFill/>
          </p:spPr>
        </p:pic>
        <p:pic>
          <p:nvPicPr>
            <p:cNvPr id="155" name="Picture 12" descr="\\server2.silverfoxprod.com\FTP_root\clients\White_Whale\1-01175_GregSmiley\Logos\rr_edited\Computacenter.png"/>
            <p:cNvPicPr>
              <a:picLocks noChangeAspect="1" noChangeArrowheads="1"/>
            </p:cNvPicPr>
            <p:nvPr/>
          </p:nvPicPr>
          <p:blipFill>
            <a:blip r:embed="rId28" cstate="email"/>
            <a:srcRect/>
            <a:stretch>
              <a:fillRect/>
            </a:stretch>
          </p:blipFill>
          <p:spPr bwMode="auto">
            <a:xfrm>
              <a:off x="421865" y="3864108"/>
              <a:ext cx="600823" cy="189309"/>
            </a:xfrm>
            <a:prstGeom prst="rect">
              <a:avLst/>
            </a:prstGeom>
            <a:noFill/>
          </p:spPr>
        </p:pic>
        <p:pic>
          <p:nvPicPr>
            <p:cNvPr id="156" name="Picture 13" descr="\\server2.silverfoxprod.com\FTP_root\clients\White_Whale\1-01175_GregSmiley\Logos\Breadth Partner logos\Core_BTS Logo.jpg"/>
            <p:cNvPicPr>
              <a:picLocks noChangeAspect="1" noChangeArrowheads="1"/>
            </p:cNvPicPr>
            <p:nvPr/>
          </p:nvPicPr>
          <p:blipFill>
            <a:blip r:embed="rId29" cstate="email"/>
            <a:srcRect/>
            <a:stretch>
              <a:fillRect/>
            </a:stretch>
          </p:blipFill>
          <p:spPr bwMode="auto">
            <a:xfrm>
              <a:off x="3125600" y="3020576"/>
              <a:ext cx="650518" cy="154425"/>
            </a:xfrm>
            <a:prstGeom prst="rect">
              <a:avLst/>
            </a:prstGeom>
            <a:noFill/>
          </p:spPr>
        </p:pic>
        <p:pic>
          <p:nvPicPr>
            <p:cNvPr id="157" name="Picture 14" descr="\\server2.silverfoxprod.com\FTP_root\clients\White_Whale\1-01175_GregSmiley\Logos\rr_edited\compugen.png"/>
            <p:cNvPicPr>
              <a:picLocks noChangeAspect="1" noChangeArrowheads="1"/>
            </p:cNvPicPr>
            <p:nvPr/>
          </p:nvPicPr>
          <p:blipFill>
            <a:blip r:embed="rId30" cstate="email"/>
            <a:srcRect/>
            <a:stretch>
              <a:fillRect/>
            </a:stretch>
          </p:blipFill>
          <p:spPr bwMode="auto">
            <a:xfrm>
              <a:off x="1169074" y="3067361"/>
              <a:ext cx="724850" cy="122698"/>
            </a:xfrm>
            <a:prstGeom prst="rect">
              <a:avLst/>
            </a:prstGeom>
            <a:noFill/>
          </p:spPr>
        </p:pic>
        <p:pic>
          <p:nvPicPr>
            <p:cNvPr id="158" name="Picture 15" descr="\\server2.silverfoxprod.com\FTP_root\clients\White_Whale\1-01175_GregSmiley\Logos\rr_edited\Data3.png"/>
            <p:cNvPicPr>
              <a:picLocks noChangeAspect="1" noChangeArrowheads="1"/>
            </p:cNvPicPr>
            <p:nvPr/>
          </p:nvPicPr>
          <p:blipFill>
            <a:blip r:embed="rId31" cstate="email"/>
            <a:srcRect/>
            <a:stretch>
              <a:fillRect/>
            </a:stretch>
          </p:blipFill>
          <p:spPr bwMode="auto">
            <a:xfrm>
              <a:off x="2687700" y="3463433"/>
              <a:ext cx="541426" cy="164275"/>
            </a:xfrm>
            <a:prstGeom prst="rect">
              <a:avLst/>
            </a:prstGeom>
            <a:noFill/>
          </p:spPr>
        </p:pic>
        <p:pic>
          <p:nvPicPr>
            <p:cNvPr id="159" name="Picture 16" descr="\\server2.silverfoxprod.com\FTP_root\clients\White_Whale\1-01175_GregSmiley\Logos\Breadth Partner logos\Desca Logo.jpg"/>
            <p:cNvPicPr>
              <a:picLocks noChangeAspect="1" noChangeArrowheads="1"/>
            </p:cNvPicPr>
            <p:nvPr/>
          </p:nvPicPr>
          <p:blipFill>
            <a:blip r:embed="rId32" cstate="email"/>
            <a:srcRect/>
            <a:stretch>
              <a:fillRect/>
            </a:stretch>
          </p:blipFill>
          <p:spPr bwMode="auto">
            <a:xfrm>
              <a:off x="427140" y="2958932"/>
              <a:ext cx="472210" cy="216510"/>
            </a:xfrm>
            <a:prstGeom prst="rect">
              <a:avLst/>
            </a:prstGeom>
            <a:noFill/>
          </p:spPr>
        </p:pic>
        <p:pic>
          <p:nvPicPr>
            <p:cNvPr id="160" name="Picture 17" descr="\\server2.silverfoxprod.com\FTP_root\clients\White_Whale\1-01175_GregSmiley\Logos\rr_edited\Dyntek_logo.png"/>
            <p:cNvPicPr>
              <a:picLocks noChangeAspect="1" noChangeArrowheads="1"/>
            </p:cNvPicPr>
            <p:nvPr/>
          </p:nvPicPr>
          <p:blipFill>
            <a:blip r:embed="rId33" cstate="email"/>
            <a:srcRect/>
            <a:stretch>
              <a:fillRect/>
            </a:stretch>
          </p:blipFill>
          <p:spPr bwMode="auto">
            <a:xfrm>
              <a:off x="3006762" y="4307313"/>
              <a:ext cx="658428" cy="284478"/>
            </a:xfrm>
            <a:prstGeom prst="rect">
              <a:avLst/>
            </a:prstGeom>
            <a:noFill/>
          </p:spPr>
        </p:pic>
        <p:pic>
          <p:nvPicPr>
            <p:cNvPr id="161" name="Picture 18" descr="\\server2.silverfoxprod.com\FTP_root\clients\White_Whale\1-01175_GregSmiley\Logos\rr_edited\Ementor_logo.jpg"/>
            <p:cNvPicPr>
              <a:picLocks noChangeAspect="1" noChangeArrowheads="1"/>
            </p:cNvPicPr>
            <p:nvPr/>
          </p:nvPicPr>
          <p:blipFill>
            <a:blip r:embed="rId34" cstate="email"/>
            <a:srcRect/>
            <a:stretch>
              <a:fillRect/>
            </a:stretch>
          </p:blipFill>
          <p:spPr bwMode="auto">
            <a:xfrm>
              <a:off x="1229101" y="4320300"/>
              <a:ext cx="692827" cy="321556"/>
            </a:xfrm>
            <a:prstGeom prst="rect">
              <a:avLst/>
            </a:prstGeom>
            <a:noFill/>
          </p:spPr>
        </p:pic>
        <p:pic>
          <p:nvPicPr>
            <p:cNvPr id="162" name="Picture 19" descr="\\server2.silverfoxprod.com\FTP_root\clients\White_Whale\1-01175_GregSmiley\Logos\Breadth Partner logos\GijimaAs_logo.jpg"/>
            <p:cNvPicPr>
              <a:picLocks noChangeAspect="1" noChangeArrowheads="1"/>
            </p:cNvPicPr>
            <p:nvPr/>
          </p:nvPicPr>
          <p:blipFill>
            <a:blip r:embed="rId35" cstate="email"/>
            <a:srcRect/>
            <a:stretch>
              <a:fillRect/>
            </a:stretch>
          </p:blipFill>
          <p:spPr bwMode="auto">
            <a:xfrm>
              <a:off x="2312825" y="5473722"/>
              <a:ext cx="609104" cy="177811"/>
            </a:xfrm>
            <a:prstGeom prst="rect">
              <a:avLst/>
            </a:prstGeom>
            <a:noFill/>
          </p:spPr>
        </p:pic>
        <p:pic>
          <p:nvPicPr>
            <p:cNvPr id="163" name="Picture 20" descr="\\server2.silverfoxprod.com\FTP_root\clients\White_Whale\1-01175_GregSmiley\Logos\Breadth Partner logos\glueckkanja_logo.jpg"/>
            <p:cNvPicPr>
              <a:picLocks noChangeAspect="1" noChangeArrowheads="1"/>
            </p:cNvPicPr>
            <p:nvPr/>
          </p:nvPicPr>
          <p:blipFill>
            <a:blip r:embed="rId36" cstate="email"/>
            <a:srcRect/>
            <a:stretch>
              <a:fillRect/>
            </a:stretch>
          </p:blipFill>
          <p:spPr bwMode="auto">
            <a:xfrm>
              <a:off x="6143402" y="4423311"/>
              <a:ext cx="721900" cy="155450"/>
            </a:xfrm>
            <a:prstGeom prst="rect">
              <a:avLst/>
            </a:prstGeom>
            <a:noFill/>
          </p:spPr>
        </p:pic>
        <p:pic>
          <p:nvPicPr>
            <p:cNvPr id="164" name="Picture 21" descr="\\server2.silverfoxprod.com\FTP_root\clients\White_Whale\1-01175_GregSmiley\Logos\Breadth Partner logos\Gold SystemsColor_logo.jpg"/>
            <p:cNvPicPr>
              <a:picLocks noChangeAspect="1" noChangeArrowheads="1"/>
            </p:cNvPicPr>
            <p:nvPr/>
          </p:nvPicPr>
          <p:blipFill>
            <a:blip r:embed="rId37" cstate="email"/>
            <a:srcRect/>
            <a:stretch>
              <a:fillRect/>
            </a:stretch>
          </p:blipFill>
          <p:spPr bwMode="auto">
            <a:xfrm>
              <a:off x="3821584" y="4371827"/>
              <a:ext cx="865717" cy="160219"/>
            </a:xfrm>
            <a:prstGeom prst="rect">
              <a:avLst/>
            </a:prstGeom>
            <a:noFill/>
          </p:spPr>
        </p:pic>
        <p:pic>
          <p:nvPicPr>
            <p:cNvPr id="165" name="Picture 23" descr="\\server2.silverfoxprod.com\FTP_root\clients\White_Whale\1-01175_GregSmiley\Logos\rr_edited\GTSI_logo.png"/>
            <p:cNvPicPr>
              <a:picLocks noChangeAspect="1" noChangeArrowheads="1"/>
            </p:cNvPicPr>
            <p:nvPr/>
          </p:nvPicPr>
          <p:blipFill>
            <a:blip r:embed="rId38" cstate="email"/>
            <a:srcRect/>
            <a:stretch>
              <a:fillRect/>
            </a:stretch>
          </p:blipFill>
          <p:spPr bwMode="auto">
            <a:xfrm>
              <a:off x="7713622" y="4370917"/>
              <a:ext cx="720314" cy="245247"/>
            </a:xfrm>
            <a:prstGeom prst="rect">
              <a:avLst/>
            </a:prstGeom>
            <a:noFill/>
          </p:spPr>
        </p:pic>
        <p:pic>
          <p:nvPicPr>
            <p:cNvPr id="166" name="Picture 24" descr="\\server2.silverfoxprod.com\FTP_root\clients\White_Whale\1-01175_GregSmiley\Logos\Breadth Partner logos\Heartland_logo_JS.jpg"/>
            <p:cNvPicPr>
              <a:picLocks noChangeAspect="1" noChangeArrowheads="1"/>
            </p:cNvPicPr>
            <p:nvPr/>
          </p:nvPicPr>
          <p:blipFill>
            <a:blip r:embed="rId39" cstate="email"/>
            <a:srcRect/>
            <a:stretch>
              <a:fillRect/>
            </a:stretch>
          </p:blipFill>
          <p:spPr bwMode="auto">
            <a:xfrm>
              <a:off x="6390670" y="3371744"/>
              <a:ext cx="442093" cy="332423"/>
            </a:xfrm>
            <a:prstGeom prst="rect">
              <a:avLst/>
            </a:prstGeom>
            <a:noFill/>
          </p:spPr>
        </p:pic>
        <p:pic>
          <p:nvPicPr>
            <p:cNvPr id="167" name="Picture 25" descr="\\server2.silverfoxprod.com\FTP_root\clients\White_Whale\1-01175_GregSmiley\Logos\Breadth Partner logos\intech_logo_3d_1566.gif"/>
            <p:cNvPicPr>
              <a:picLocks noChangeAspect="1" noChangeArrowheads="1"/>
            </p:cNvPicPr>
            <p:nvPr/>
          </p:nvPicPr>
          <p:blipFill>
            <a:blip r:embed="rId40" cstate="email"/>
            <a:srcRect/>
            <a:stretch>
              <a:fillRect/>
            </a:stretch>
          </p:blipFill>
          <p:spPr bwMode="auto">
            <a:xfrm>
              <a:off x="2868716" y="4709590"/>
              <a:ext cx="541426" cy="345828"/>
            </a:xfrm>
            <a:prstGeom prst="rect">
              <a:avLst/>
            </a:prstGeom>
            <a:noFill/>
          </p:spPr>
        </p:pic>
        <p:pic>
          <p:nvPicPr>
            <p:cNvPr id="168" name="Picture 26" descr="\\server2.silverfoxprod.com\FTP_root\clients\White_Whale\1-01175_GregSmiley\Logos\Breadth Partner logos\Intellinet_logo.jpg"/>
            <p:cNvPicPr>
              <a:picLocks noChangeAspect="1" noChangeArrowheads="1"/>
            </p:cNvPicPr>
            <p:nvPr/>
          </p:nvPicPr>
          <p:blipFill>
            <a:blip r:embed="rId41" cstate="email"/>
            <a:srcRect/>
            <a:stretch>
              <a:fillRect/>
            </a:stretch>
          </p:blipFill>
          <p:spPr bwMode="auto">
            <a:xfrm>
              <a:off x="7464383" y="5235178"/>
              <a:ext cx="836470" cy="232704"/>
            </a:xfrm>
            <a:prstGeom prst="rect">
              <a:avLst/>
            </a:prstGeom>
            <a:noFill/>
          </p:spPr>
        </p:pic>
        <p:pic>
          <p:nvPicPr>
            <p:cNvPr id="169" name="Picture 27" descr="\\server2.silverfoxprod.com\FTP_root\clients\White_Whale\1-01175_GregSmiley\Logos\Breadth Partner logos\juniper_logo_rgb.gif"/>
            <p:cNvPicPr>
              <a:picLocks noChangeAspect="1" noChangeArrowheads="1"/>
            </p:cNvPicPr>
            <p:nvPr/>
          </p:nvPicPr>
          <p:blipFill>
            <a:blip r:embed="rId42" cstate="email"/>
            <a:srcRect/>
            <a:stretch>
              <a:fillRect/>
            </a:stretch>
          </p:blipFill>
          <p:spPr bwMode="auto">
            <a:xfrm>
              <a:off x="11034408" y="3885825"/>
              <a:ext cx="749296" cy="270783"/>
            </a:xfrm>
            <a:prstGeom prst="rect">
              <a:avLst/>
            </a:prstGeom>
            <a:noFill/>
          </p:spPr>
        </p:pic>
        <p:pic>
          <p:nvPicPr>
            <p:cNvPr id="170" name="Picture 28" descr="\\server2.silverfoxprod.com\FTP_root\clients\White_Whale\1-01175_GregSmiley\Logos\rr_edited\kapsch.png"/>
            <p:cNvPicPr>
              <a:picLocks noChangeAspect="1" noChangeArrowheads="1"/>
            </p:cNvPicPr>
            <p:nvPr/>
          </p:nvPicPr>
          <p:blipFill>
            <a:blip r:embed="rId43" cstate="email"/>
            <a:srcRect/>
            <a:stretch>
              <a:fillRect/>
            </a:stretch>
          </p:blipFill>
          <p:spPr bwMode="auto">
            <a:xfrm>
              <a:off x="1034307" y="3462937"/>
              <a:ext cx="817295" cy="132882"/>
            </a:xfrm>
            <a:prstGeom prst="rect">
              <a:avLst/>
            </a:prstGeom>
            <a:noFill/>
          </p:spPr>
        </p:pic>
        <p:pic>
          <p:nvPicPr>
            <p:cNvPr id="171" name="Picture 29" descr="\\server2.silverfoxprod.com\FTP_root\clients\White_Whale\1-01175_GregSmiley\Logos\rr_edited\kpn.png"/>
            <p:cNvPicPr>
              <a:picLocks noChangeAspect="1" noChangeArrowheads="1"/>
            </p:cNvPicPr>
            <p:nvPr/>
          </p:nvPicPr>
          <p:blipFill>
            <a:blip r:embed="rId44" cstate="email"/>
            <a:srcRect/>
            <a:stretch>
              <a:fillRect/>
            </a:stretch>
          </p:blipFill>
          <p:spPr bwMode="auto">
            <a:xfrm>
              <a:off x="6677859" y="5231422"/>
              <a:ext cx="634482" cy="293181"/>
            </a:xfrm>
            <a:prstGeom prst="rect">
              <a:avLst/>
            </a:prstGeom>
            <a:noFill/>
          </p:spPr>
        </p:pic>
        <p:pic>
          <p:nvPicPr>
            <p:cNvPr id="172" name="Picture 30" descr="\\server2.silverfoxprod.com\FTP_root\clients\White_Whale\1-01175_GregSmiley\Logos\Breadth Partner logos\lanlogo.gif"/>
            <p:cNvPicPr>
              <a:picLocks noChangeAspect="1" noChangeArrowheads="1"/>
            </p:cNvPicPr>
            <p:nvPr/>
          </p:nvPicPr>
          <p:blipFill>
            <a:blip r:embed="rId45" cstate="email"/>
            <a:srcRect/>
            <a:stretch>
              <a:fillRect/>
            </a:stretch>
          </p:blipFill>
          <p:spPr bwMode="auto">
            <a:xfrm>
              <a:off x="3605950" y="4802400"/>
              <a:ext cx="721900" cy="290126"/>
            </a:xfrm>
            <a:prstGeom prst="rect">
              <a:avLst/>
            </a:prstGeom>
            <a:noFill/>
          </p:spPr>
        </p:pic>
        <p:pic>
          <p:nvPicPr>
            <p:cNvPr id="173" name="Picture 31" descr="\\server2.silverfoxprod.com\FTP_root\clients\White_Whale\1-01175_GregSmiley\Logos\Breadth Partner logos\LegendCorpLogoOFFICIAL.gif"/>
            <p:cNvPicPr>
              <a:picLocks noChangeAspect="1" noChangeArrowheads="1"/>
            </p:cNvPicPr>
            <p:nvPr/>
          </p:nvPicPr>
          <p:blipFill>
            <a:blip r:embed="rId46" cstate="email"/>
            <a:srcRect/>
            <a:stretch>
              <a:fillRect/>
            </a:stretch>
          </p:blipFill>
          <p:spPr bwMode="auto">
            <a:xfrm>
              <a:off x="6937798" y="4846792"/>
              <a:ext cx="812138" cy="167113"/>
            </a:xfrm>
            <a:prstGeom prst="rect">
              <a:avLst/>
            </a:prstGeom>
            <a:noFill/>
          </p:spPr>
        </p:pic>
        <p:pic>
          <p:nvPicPr>
            <p:cNvPr id="174" name="Picture 32" descr="\\server2.silverfoxprod.com\FTP_root\clients\White_Whale\1-01175_GregSmiley\Logos\Breadth Partner logos\Logista Logo Shadow_JS.jpg"/>
            <p:cNvPicPr>
              <a:picLocks noChangeAspect="1" noChangeArrowheads="1"/>
            </p:cNvPicPr>
            <p:nvPr/>
          </p:nvPicPr>
          <p:blipFill>
            <a:blip r:embed="rId47" cstate="email"/>
            <a:srcRect/>
            <a:stretch>
              <a:fillRect/>
            </a:stretch>
          </p:blipFill>
          <p:spPr bwMode="auto">
            <a:xfrm>
              <a:off x="7872097" y="4819437"/>
              <a:ext cx="420168" cy="248169"/>
            </a:xfrm>
            <a:prstGeom prst="rect">
              <a:avLst/>
            </a:prstGeom>
            <a:noFill/>
          </p:spPr>
        </p:pic>
        <p:pic>
          <p:nvPicPr>
            <p:cNvPr id="175" name="Picture 33" descr="\\server2.silverfoxprod.com\FTP_root\clients\White_Whale\1-01175_GregSmiley\Logos\Breadth Partner logos\MethodIQ_Logo.jpg"/>
            <p:cNvPicPr>
              <a:picLocks noChangeAspect="1" noChangeArrowheads="1"/>
            </p:cNvPicPr>
            <p:nvPr/>
          </p:nvPicPr>
          <p:blipFill>
            <a:blip r:embed="rId48" cstate="email"/>
            <a:srcRect/>
            <a:stretch>
              <a:fillRect/>
            </a:stretch>
          </p:blipFill>
          <p:spPr bwMode="auto">
            <a:xfrm>
              <a:off x="5607706" y="5234041"/>
              <a:ext cx="909312" cy="239356"/>
            </a:xfrm>
            <a:prstGeom prst="rect">
              <a:avLst/>
            </a:prstGeom>
            <a:noFill/>
          </p:spPr>
        </p:pic>
        <p:pic>
          <p:nvPicPr>
            <p:cNvPr id="176" name="Picture 34" descr="\\server2.silverfoxprod.com\FTP_root\clients\White_Whale\1-01175_GregSmiley\Logos\rr_edited\MTS Allstream_logo.jpg"/>
            <p:cNvPicPr>
              <a:picLocks noChangeAspect="1" noChangeArrowheads="1"/>
            </p:cNvPicPr>
            <p:nvPr/>
          </p:nvPicPr>
          <p:blipFill>
            <a:blip r:embed="rId49" cstate="email"/>
            <a:srcRect/>
            <a:stretch>
              <a:fillRect/>
            </a:stretch>
          </p:blipFill>
          <p:spPr bwMode="auto">
            <a:xfrm>
              <a:off x="6993762" y="4351379"/>
              <a:ext cx="589926" cy="308787"/>
            </a:xfrm>
            <a:prstGeom prst="rect">
              <a:avLst/>
            </a:prstGeom>
            <a:noFill/>
          </p:spPr>
        </p:pic>
        <p:pic>
          <p:nvPicPr>
            <p:cNvPr id="177" name="Picture 35" descr="\\server2.silverfoxprod.com\FTP_root\clients\White_Whale\1-01175_GregSmiley\Logos\Breadth Partner logos\NSPI_logo_special_1-01.jpg"/>
            <p:cNvPicPr>
              <a:picLocks noChangeAspect="1" noChangeArrowheads="1"/>
            </p:cNvPicPr>
            <p:nvPr/>
          </p:nvPicPr>
          <p:blipFill>
            <a:blip r:embed="rId50" cstate="email"/>
            <a:srcRect/>
            <a:stretch>
              <a:fillRect/>
            </a:stretch>
          </p:blipFill>
          <p:spPr bwMode="auto">
            <a:xfrm>
              <a:off x="9141619" y="5366395"/>
              <a:ext cx="551888" cy="165053"/>
            </a:xfrm>
            <a:prstGeom prst="rect">
              <a:avLst/>
            </a:prstGeom>
            <a:noFill/>
          </p:spPr>
        </p:pic>
        <p:pic>
          <p:nvPicPr>
            <p:cNvPr id="178" name="Picture 177" descr="\\server2.silverfoxprod.com\FTP_root\clients\White_Whale\1-01175_GregSmiley\Logos\Breadth Partner logos\NWN_logo.jpg"/>
            <p:cNvPicPr>
              <a:picLocks noChangeAspect="1" noChangeArrowheads="1"/>
            </p:cNvPicPr>
            <p:nvPr/>
          </p:nvPicPr>
          <p:blipFill>
            <a:blip r:embed="rId51" cstate="email"/>
            <a:srcRect/>
            <a:stretch>
              <a:fillRect/>
            </a:stretch>
          </p:blipFill>
          <p:spPr bwMode="auto">
            <a:xfrm>
              <a:off x="488466" y="4349042"/>
              <a:ext cx="541426" cy="300118"/>
            </a:xfrm>
            <a:prstGeom prst="rect">
              <a:avLst/>
            </a:prstGeom>
            <a:noFill/>
          </p:spPr>
        </p:pic>
        <p:pic>
          <p:nvPicPr>
            <p:cNvPr id="179" name="Picture 178" descr="\\server2.silverfoxprod.com\FTP_root\clients\White_Whale\1-01175_GregSmiley\Logos\Breadth Partner logos\Onx_logo.JPG"/>
            <p:cNvPicPr>
              <a:picLocks noChangeAspect="1" noChangeArrowheads="1"/>
            </p:cNvPicPr>
            <p:nvPr/>
          </p:nvPicPr>
          <p:blipFill>
            <a:blip r:embed="rId52" cstate="email"/>
            <a:srcRect/>
            <a:stretch>
              <a:fillRect/>
            </a:stretch>
          </p:blipFill>
          <p:spPr bwMode="auto">
            <a:xfrm>
              <a:off x="4814544" y="3007999"/>
              <a:ext cx="666196" cy="175708"/>
            </a:xfrm>
            <a:prstGeom prst="rect">
              <a:avLst/>
            </a:prstGeom>
            <a:noFill/>
          </p:spPr>
        </p:pic>
        <p:pic>
          <p:nvPicPr>
            <p:cNvPr id="180" name="Picture 40" descr="\\server2.silverfoxprod.com\FTP_root\clients\White_Whale\1-01175_GregSmiley\Logos\Breadth Partner logos\PEI_logowTag150dpi.jpg"/>
            <p:cNvPicPr>
              <a:picLocks noChangeAspect="1" noChangeArrowheads="1"/>
            </p:cNvPicPr>
            <p:nvPr/>
          </p:nvPicPr>
          <p:blipFill>
            <a:blip r:embed="rId53" cstate="email"/>
            <a:srcRect/>
            <a:stretch>
              <a:fillRect/>
            </a:stretch>
          </p:blipFill>
          <p:spPr bwMode="auto">
            <a:xfrm>
              <a:off x="1228237" y="4905022"/>
              <a:ext cx="583236" cy="310273"/>
            </a:xfrm>
            <a:prstGeom prst="rect">
              <a:avLst/>
            </a:prstGeom>
            <a:noFill/>
          </p:spPr>
        </p:pic>
        <p:pic>
          <p:nvPicPr>
            <p:cNvPr id="181" name="Picture 41" descr="\\server2.silverfoxprod.com\FTP_root\clients\White_Whale\1-01175_GregSmiley\Logos\Breadth Partner logos\POSTCTI_logo.jpg"/>
            <p:cNvPicPr>
              <a:picLocks noChangeAspect="1" noChangeArrowheads="1"/>
            </p:cNvPicPr>
            <p:nvPr/>
          </p:nvPicPr>
          <p:blipFill>
            <a:blip r:embed="rId54" cstate="email"/>
            <a:srcRect/>
            <a:stretch>
              <a:fillRect/>
            </a:stretch>
          </p:blipFill>
          <p:spPr bwMode="auto">
            <a:xfrm>
              <a:off x="8609709" y="3492500"/>
              <a:ext cx="729717" cy="201083"/>
            </a:xfrm>
            <a:prstGeom prst="rect">
              <a:avLst/>
            </a:prstGeom>
            <a:noFill/>
          </p:spPr>
        </p:pic>
        <p:pic>
          <p:nvPicPr>
            <p:cNvPr id="182" name="Picture 43" descr="\\server2.silverfoxprod.com\FTP_root\clients\White_Whale\1-01175_GregSmiley\Logos\rr_edited\ProjectLeadershipAssociates.png"/>
            <p:cNvPicPr>
              <a:picLocks noChangeAspect="1" noChangeArrowheads="1"/>
            </p:cNvPicPr>
            <p:nvPr/>
          </p:nvPicPr>
          <p:blipFill>
            <a:blip r:embed="rId55" cstate="email"/>
            <a:srcRect/>
            <a:stretch>
              <a:fillRect/>
            </a:stretch>
          </p:blipFill>
          <p:spPr bwMode="auto">
            <a:xfrm>
              <a:off x="10845091" y="3381367"/>
              <a:ext cx="1035958" cy="245790"/>
            </a:xfrm>
            <a:prstGeom prst="rect">
              <a:avLst/>
            </a:prstGeom>
            <a:noFill/>
          </p:spPr>
        </p:pic>
        <p:pic>
          <p:nvPicPr>
            <p:cNvPr id="183" name="Picture 44" descr="\\server2.silverfoxprod.com\FTP_root\clients\White_Whale\1-01175_GregSmiley\Logos\Breadth Partner logos\quintec logo.jpg"/>
            <p:cNvPicPr>
              <a:picLocks noChangeAspect="1" noChangeArrowheads="1"/>
            </p:cNvPicPr>
            <p:nvPr/>
          </p:nvPicPr>
          <p:blipFill>
            <a:blip r:embed="rId56" cstate="email"/>
            <a:srcRect/>
            <a:stretch>
              <a:fillRect/>
            </a:stretch>
          </p:blipFill>
          <p:spPr bwMode="auto">
            <a:xfrm>
              <a:off x="4909388" y="3958002"/>
              <a:ext cx="589168" cy="167798"/>
            </a:xfrm>
            <a:prstGeom prst="rect">
              <a:avLst/>
            </a:prstGeom>
            <a:noFill/>
          </p:spPr>
        </p:pic>
        <p:pic>
          <p:nvPicPr>
            <p:cNvPr id="184" name="Picture 45" descr="\\server2.silverfoxprod.com\FTP_root\clients\White_Whale\1-01175_GregSmiley\Logos\Breadth Partner logos\Resolute Logo_JS.jpg"/>
            <p:cNvPicPr>
              <a:picLocks noChangeAspect="1" noChangeArrowheads="1"/>
            </p:cNvPicPr>
            <p:nvPr/>
          </p:nvPicPr>
          <p:blipFill>
            <a:blip r:embed="rId57" cstate="email"/>
            <a:srcRect/>
            <a:stretch>
              <a:fillRect/>
            </a:stretch>
          </p:blipFill>
          <p:spPr bwMode="auto">
            <a:xfrm>
              <a:off x="5631673" y="3005052"/>
              <a:ext cx="625741" cy="169948"/>
            </a:xfrm>
            <a:prstGeom prst="rect">
              <a:avLst/>
            </a:prstGeom>
            <a:noFill/>
          </p:spPr>
        </p:pic>
        <p:pic>
          <p:nvPicPr>
            <p:cNvPr id="185" name="Picture 46" descr="\\server2.silverfoxprod.com\FTP_root\clients\White_Whale\1-01175_GregSmiley\Logos\rr_edited\Bell_Canada_logo.jpg"/>
            <p:cNvPicPr>
              <a:picLocks noChangeAspect="1" noChangeArrowheads="1"/>
            </p:cNvPicPr>
            <p:nvPr/>
          </p:nvPicPr>
          <p:blipFill>
            <a:blip r:embed="rId58" cstate="email"/>
            <a:srcRect/>
            <a:stretch>
              <a:fillRect/>
            </a:stretch>
          </p:blipFill>
          <p:spPr bwMode="auto">
            <a:xfrm>
              <a:off x="10330511" y="3847710"/>
              <a:ext cx="592120" cy="270783"/>
            </a:xfrm>
            <a:prstGeom prst="rect">
              <a:avLst/>
            </a:prstGeom>
            <a:noFill/>
          </p:spPr>
        </p:pic>
        <p:pic>
          <p:nvPicPr>
            <p:cNvPr id="186" name="Picture 47" descr="\\server2.silverfoxprod.com\FTP_root\clients\White_Whale\1-01175_GregSmiley\Logos\rr_edited\Dassaultsystemes_logo.jpg"/>
            <p:cNvPicPr>
              <a:picLocks noChangeAspect="1" noChangeArrowheads="1"/>
            </p:cNvPicPr>
            <p:nvPr/>
          </p:nvPicPr>
          <p:blipFill>
            <a:blip r:embed="rId59" cstate="email"/>
            <a:srcRect/>
            <a:stretch>
              <a:fillRect/>
            </a:stretch>
          </p:blipFill>
          <p:spPr bwMode="auto">
            <a:xfrm>
              <a:off x="5354384" y="4720167"/>
              <a:ext cx="535925" cy="352378"/>
            </a:xfrm>
            <a:prstGeom prst="rect">
              <a:avLst/>
            </a:prstGeom>
            <a:noFill/>
          </p:spPr>
        </p:pic>
        <p:pic>
          <p:nvPicPr>
            <p:cNvPr id="187" name="Picture 48" descr="\\server2.silverfoxprod.com\FTP_root\clients\White_Whale\1-01175_GregSmiley\Logos\rr_edited\Ericsson_logo.jpg"/>
            <p:cNvPicPr>
              <a:picLocks noChangeAspect="1" noChangeArrowheads="1"/>
            </p:cNvPicPr>
            <p:nvPr/>
          </p:nvPicPr>
          <p:blipFill>
            <a:blip r:embed="rId60" cstate="email"/>
            <a:srcRect/>
            <a:stretch>
              <a:fillRect/>
            </a:stretch>
          </p:blipFill>
          <p:spPr bwMode="auto">
            <a:xfrm>
              <a:off x="1345464" y="5598878"/>
              <a:ext cx="713730" cy="222468"/>
            </a:xfrm>
            <a:prstGeom prst="rect">
              <a:avLst/>
            </a:prstGeom>
            <a:noFill/>
          </p:spPr>
        </p:pic>
        <p:pic>
          <p:nvPicPr>
            <p:cNvPr id="188" name="Picture 49" descr="\\server2.silverfoxprod.com\FTP_root\clients\White_Whale\1-01175_GregSmiley\Logos\Breadth Partner logos\f5b_logo.jpg"/>
            <p:cNvPicPr>
              <a:picLocks noChangeAspect="1" noChangeArrowheads="1"/>
            </p:cNvPicPr>
            <p:nvPr/>
          </p:nvPicPr>
          <p:blipFill>
            <a:blip r:embed="rId61" cstate="email"/>
            <a:srcRect/>
            <a:stretch>
              <a:fillRect/>
            </a:stretch>
          </p:blipFill>
          <p:spPr bwMode="auto">
            <a:xfrm>
              <a:off x="10478475" y="4270719"/>
              <a:ext cx="378526" cy="331427"/>
            </a:xfrm>
            <a:prstGeom prst="rect">
              <a:avLst/>
            </a:prstGeom>
            <a:noFill/>
          </p:spPr>
        </p:pic>
        <p:pic>
          <p:nvPicPr>
            <p:cNvPr id="189" name="Picture 50" descr="\\server2.silverfoxprod.com\FTP_root\clients\White_Whale\1-01175_GregSmiley\Logos\rr_edited\Foundry_logo.jpg"/>
            <p:cNvPicPr>
              <a:picLocks noChangeAspect="1" noChangeArrowheads="1"/>
            </p:cNvPicPr>
            <p:nvPr/>
          </p:nvPicPr>
          <p:blipFill>
            <a:blip r:embed="rId62" cstate="email"/>
            <a:srcRect/>
            <a:stretch>
              <a:fillRect/>
            </a:stretch>
          </p:blipFill>
          <p:spPr bwMode="auto">
            <a:xfrm>
              <a:off x="9490778" y="3387154"/>
              <a:ext cx="543518" cy="285326"/>
            </a:xfrm>
            <a:prstGeom prst="rect">
              <a:avLst/>
            </a:prstGeom>
            <a:noFill/>
          </p:spPr>
        </p:pic>
        <p:pic>
          <p:nvPicPr>
            <p:cNvPr id="190" name="Picture 51" descr="\\server2.silverfoxprod.com\FTP_root\clients\White_Whale\1-01175_GregSmiley\Logos\Breadth Partner logos\Palm_ logo_.jpg"/>
            <p:cNvPicPr>
              <a:picLocks noChangeAspect="1" noChangeArrowheads="1"/>
            </p:cNvPicPr>
            <p:nvPr/>
          </p:nvPicPr>
          <p:blipFill>
            <a:blip r:embed="rId63" cstate="email"/>
            <a:srcRect/>
            <a:stretch>
              <a:fillRect/>
            </a:stretch>
          </p:blipFill>
          <p:spPr bwMode="auto">
            <a:xfrm>
              <a:off x="5639448" y="3858886"/>
              <a:ext cx="349159" cy="349250"/>
            </a:xfrm>
            <a:prstGeom prst="rect">
              <a:avLst/>
            </a:prstGeom>
            <a:noFill/>
          </p:spPr>
        </p:pic>
        <p:pic>
          <p:nvPicPr>
            <p:cNvPr id="191" name="Picture 52" descr="\\server2.silverfoxprod.com\FTP_root\clients\White_Whale\1-01175_GregSmiley\Logos\rr_edited\plantronics.png"/>
            <p:cNvPicPr>
              <a:picLocks noChangeAspect="1" noChangeArrowheads="1"/>
            </p:cNvPicPr>
            <p:nvPr/>
          </p:nvPicPr>
          <p:blipFill>
            <a:blip r:embed="rId64" cstate="email"/>
            <a:srcRect/>
            <a:stretch>
              <a:fillRect/>
            </a:stretch>
          </p:blipFill>
          <p:spPr bwMode="auto">
            <a:xfrm>
              <a:off x="7792066" y="3892292"/>
              <a:ext cx="952248" cy="235208"/>
            </a:xfrm>
            <a:prstGeom prst="rect">
              <a:avLst/>
            </a:prstGeom>
            <a:noFill/>
          </p:spPr>
        </p:pic>
        <p:pic>
          <p:nvPicPr>
            <p:cNvPr id="192" name="Picture 53" descr="\\server2.silverfoxprod.com\FTP_root\clients\White_Whale\1-01175_GregSmiley\Logos\rr_edited\quintum.png"/>
            <p:cNvPicPr>
              <a:picLocks noChangeAspect="1" noChangeArrowheads="1"/>
            </p:cNvPicPr>
            <p:nvPr/>
          </p:nvPicPr>
          <p:blipFill>
            <a:blip r:embed="rId65" cstate="email"/>
            <a:srcRect/>
            <a:stretch>
              <a:fillRect/>
            </a:stretch>
          </p:blipFill>
          <p:spPr bwMode="auto">
            <a:xfrm>
              <a:off x="6157896" y="3891296"/>
              <a:ext cx="645560" cy="214598"/>
            </a:xfrm>
            <a:prstGeom prst="rect">
              <a:avLst/>
            </a:prstGeom>
            <a:noFill/>
          </p:spPr>
        </p:pic>
        <p:pic>
          <p:nvPicPr>
            <p:cNvPr id="193" name="Picture 54" descr="\\server2.silverfoxprod.com\FTP_root\clients\White_Whale\1-01175_GregSmiley\Logos\rr_edited\SamsungDM_logo.jpg"/>
            <p:cNvPicPr>
              <a:picLocks noChangeAspect="1" noChangeArrowheads="1"/>
            </p:cNvPicPr>
            <p:nvPr/>
          </p:nvPicPr>
          <p:blipFill>
            <a:blip r:embed="rId66" cstate="email"/>
            <a:srcRect/>
            <a:stretch>
              <a:fillRect/>
            </a:stretch>
          </p:blipFill>
          <p:spPr bwMode="auto">
            <a:xfrm>
              <a:off x="1929768" y="4804213"/>
              <a:ext cx="721899" cy="244841"/>
            </a:xfrm>
            <a:prstGeom prst="rect">
              <a:avLst/>
            </a:prstGeom>
            <a:noFill/>
          </p:spPr>
        </p:pic>
        <p:pic>
          <p:nvPicPr>
            <p:cNvPr id="194" name="Picture 55" descr="\\server2.silverfoxprod.com\FTP_root\clients\White_Whale\1-01175_GregSmiley\Logos\rr_edited\SCEGroup_logo.jpg"/>
            <p:cNvPicPr>
              <a:picLocks noChangeAspect="1" noChangeArrowheads="1"/>
            </p:cNvPicPr>
            <p:nvPr/>
          </p:nvPicPr>
          <p:blipFill>
            <a:blip r:embed="rId67" cstate="email"/>
            <a:srcRect/>
            <a:stretch>
              <a:fillRect/>
            </a:stretch>
          </p:blipFill>
          <p:spPr bwMode="auto">
            <a:xfrm>
              <a:off x="8559687" y="4364657"/>
              <a:ext cx="713163" cy="235082"/>
            </a:xfrm>
            <a:prstGeom prst="rect">
              <a:avLst/>
            </a:prstGeom>
            <a:noFill/>
          </p:spPr>
        </p:pic>
        <p:pic>
          <p:nvPicPr>
            <p:cNvPr id="195" name="Picture 56" descr="\\server2.silverfoxprod.com\FTP_root\clients\White_Whale\1-01175_GregSmiley\Logos\Breadth Partner logos\siemens_logo.jpg"/>
            <p:cNvPicPr>
              <a:picLocks noChangeAspect="1" noChangeArrowheads="1"/>
            </p:cNvPicPr>
            <p:nvPr/>
          </p:nvPicPr>
          <p:blipFill>
            <a:blip r:embed="rId68" cstate="email"/>
            <a:srcRect/>
            <a:stretch>
              <a:fillRect/>
            </a:stretch>
          </p:blipFill>
          <p:spPr bwMode="auto">
            <a:xfrm>
              <a:off x="11043152" y="4459734"/>
              <a:ext cx="829057" cy="130829"/>
            </a:xfrm>
            <a:prstGeom prst="rect">
              <a:avLst/>
            </a:prstGeom>
            <a:noFill/>
          </p:spPr>
        </p:pic>
        <p:pic>
          <p:nvPicPr>
            <p:cNvPr id="196" name="Picture 57" descr="\\server2.silverfoxprod.com\FTP_root\clients\White_Whale\1-01175_GregSmiley\Logos\Breadth Partner logos\SKT Logo.jpg"/>
            <p:cNvPicPr>
              <a:picLocks noChangeAspect="1" noChangeArrowheads="1"/>
            </p:cNvPicPr>
            <p:nvPr/>
          </p:nvPicPr>
          <p:blipFill>
            <a:blip r:embed="rId69" cstate="email"/>
            <a:srcRect/>
            <a:stretch>
              <a:fillRect/>
            </a:stretch>
          </p:blipFill>
          <p:spPr bwMode="auto">
            <a:xfrm>
              <a:off x="9184485" y="4723382"/>
              <a:ext cx="617564" cy="337818"/>
            </a:xfrm>
            <a:prstGeom prst="rect">
              <a:avLst/>
            </a:prstGeom>
            <a:noFill/>
          </p:spPr>
        </p:pic>
        <p:pic>
          <p:nvPicPr>
            <p:cNvPr id="197" name="Picture 58" descr="\\server2.silverfoxprod.com\FTP_root\clients\White_Whale\1-01175_GregSmiley\Logos\rr_edited\spie.png"/>
            <p:cNvPicPr>
              <a:picLocks noChangeAspect="1" noChangeArrowheads="1"/>
            </p:cNvPicPr>
            <p:nvPr/>
          </p:nvPicPr>
          <p:blipFill>
            <a:blip r:embed="rId70" cstate="email"/>
            <a:srcRect/>
            <a:stretch>
              <a:fillRect/>
            </a:stretch>
          </p:blipFill>
          <p:spPr bwMode="auto">
            <a:xfrm>
              <a:off x="8464909" y="4716157"/>
              <a:ext cx="606480" cy="260855"/>
            </a:xfrm>
            <a:prstGeom prst="rect">
              <a:avLst/>
            </a:prstGeom>
            <a:noFill/>
          </p:spPr>
        </p:pic>
        <p:pic>
          <p:nvPicPr>
            <p:cNvPr id="198" name="Picture 59" descr="\\server2.silverfoxprod.com\FTP_root\clients\White_Whale\1-01175_GregSmiley\Logos\rr_edited\Stauffer_logo.jpg"/>
            <p:cNvPicPr>
              <a:picLocks noChangeAspect="1" noChangeArrowheads="1"/>
            </p:cNvPicPr>
            <p:nvPr/>
          </p:nvPicPr>
          <p:blipFill>
            <a:blip r:embed="rId71" cstate="email"/>
            <a:srcRect/>
            <a:stretch>
              <a:fillRect/>
            </a:stretch>
          </p:blipFill>
          <p:spPr bwMode="auto">
            <a:xfrm>
              <a:off x="525425" y="4951625"/>
              <a:ext cx="580965" cy="458358"/>
            </a:xfrm>
            <a:prstGeom prst="rect">
              <a:avLst/>
            </a:prstGeom>
            <a:noFill/>
          </p:spPr>
        </p:pic>
        <p:pic>
          <p:nvPicPr>
            <p:cNvPr id="199" name="Picture 60" descr="\\server2.silverfoxprod.com\FTP_root\clients\White_Whale\1-01175_GregSmiley\Logos\rr_edited\swisscom.png"/>
            <p:cNvPicPr>
              <a:picLocks noChangeAspect="1" noChangeArrowheads="1"/>
            </p:cNvPicPr>
            <p:nvPr/>
          </p:nvPicPr>
          <p:blipFill>
            <a:blip r:embed="rId72" cstate="email"/>
            <a:srcRect/>
            <a:stretch>
              <a:fillRect/>
            </a:stretch>
          </p:blipFill>
          <p:spPr bwMode="auto">
            <a:xfrm>
              <a:off x="4405050" y="4773788"/>
              <a:ext cx="758272" cy="239210"/>
            </a:xfrm>
            <a:prstGeom prst="rect">
              <a:avLst/>
            </a:prstGeom>
            <a:noFill/>
          </p:spPr>
        </p:pic>
        <p:pic>
          <p:nvPicPr>
            <p:cNvPr id="200" name="Picture 61" descr="\\server2.silverfoxprod.com\FTP_root\clients\White_Whale\1-01175_GregSmiley\Logos\rr_edited\tdc.png"/>
            <p:cNvPicPr>
              <a:picLocks noChangeAspect="1" noChangeArrowheads="1"/>
            </p:cNvPicPr>
            <p:nvPr/>
          </p:nvPicPr>
          <p:blipFill>
            <a:blip r:embed="rId73" cstate="email"/>
            <a:srcRect/>
            <a:stretch>
              <a:fillRect/>
            </a:stretch>
          </p:blipFill>
          <p:spPr bwMode="auto">
            <a:xfrm>
              <a:off x="9468192" y="4324841"/>
              <a:ext cx="832393" cy="236935"/>
            </a:xfrm>
            <a:prstGeom prst="rect">
              <a:avLst/>
            </a:prstGeom>
            <a:noFill/>
          </p:spPr>
        </p:pic>
        <p:pic>
          <p:nvPicPr>
            <p:cNvPr id="201" name="Picture 62" descr="\\server2.silverfoxprod.com\FTP_root\clients\White_Whale\1-01175_GregSmiley\Logos\Breadth Partner logos\Telrex Logo - 300dpi CMYK.jpg"/>
            <p:cNvPicPr>
              <a:picLocks noChangeAspect="1" noChangeArrowheads="1"/>
            </p:cNvPicPr>
            <p:nvPr/>
          </p:nvPicPr>
          <p:blipFill>
            <a:blip r:embed="rId74" cstate="email"/>
            <a:srcRect l="5660" t="10189" r="4953" b="11226"/>
            <a:stretch>
              <a:fillRect/>
            </a:stretch>
          </p:blipFill>
          <p:spPr bwMode="auto">
            <a:xfrm>
              <a:off x="11046123" y="2321066"/>
              <a:ext cx="859836" cy="222390"/>
            </a:xfrm>
            <a:prstGeom prst="rect">
              <a:avLst/>
            </a:prstGeom>
            <a:noFill/>
          </p:spPr>
        </p:pic>
        <p:pic>
          <p:nvPicPr>
            <p:cNvPr id="202" name="Picture 63" descr="\\server2.silverfoxprod.com\FTP_root\clients\White_Whale\1-01175_GregSmiley\Logos\Breadth Partner logos\telus_logo.jpg"/>
            <p:cNvPicPr>
              <a:picLocks noChangeAspect="1" noChangeArrowheads="1"/>
            </p:cNvPicPr>
            <p:nvPr/>
          </p:nvPicPr>
          <p:blipFill>
            <a:blip r:embed="rId75" cstate="email"/>
            <a:srcRect/>
            <a:stretch>
              <a:fillRect/>
            </a:stretch>
          </p:blipFill>
          <p:spPr bwMode="auto">
            <a:xfrm>
              <a:off x="6961706" y="3940047"/>
              <a:ext cx="767019" cy="212355"/>
            </a:xfrm>
            <a:prstGeom prst="rect">
              <a:avLst/>
            </a:prstGeom>
            <a:noFill/>
          </p:spPr>
        </p:pic>
        <p:pic>
          <p:nvPicPr>
            <p:cNvPr id="203" name="Picture 64" descr="\\server2.silverfoxprod.com\FTP_root\clients\White_Whale\1-01175_GregSmiley\Logos\Breadth Partner logos\Tietonator_Logo_pos_black_red.gif"/>
            <p:cNvPicPr>
              <a:picLocks noChangeAspect="1" noChangeArrowheads="1"/>
            </p:cNvPicPr>
            <p:nvPr/>
          </p:nvPicPr>
          <p:blipFill>
            <a:blip r:embed="rId76" cstate="email"/>
            <a:srcRect/>
            <a:stretch>
              <a:fillRect/>
            </a:stretch>
          </p:blipFill>
          <p:spPr bwMode="auto">
            <a:xfrm>
              <a:off x="9999161" y="2869725"/>
              <a:ext cx="927949" cy="252663"/>
            </a:xfrm>
            <a:prstGeom prst="rect">
              <a:avLst/>
            </a:prstGeom>
            <a:noFill/>
          </p:spPr>
        </p:pic>
        <p:pic>
          <p:nvPicPr>
            <p:cNvPr id="204" name="Picture 65" descr="\\server2.silverfoxprod.com\FTP_root\clients\White_Whale\1-01175_GregSmiley\Logos\rr_edited\Via Grouplogo.jpg"/>
            <p:cNvPicPr>
              <a:picLocks noChangeAspect="1" noChangeArrowheads="1"/>
            </p:cNvPicPr>
            <p:nvPr/>
          </p:nvPicPr>
          <p:blipFill>
            <a:blip r:embed="rId77" cstate="email"/>
            <a:srcRect/>
            <a:stretch>
              <a:fillRect/>
            </a:stretch>
          </p:blipFill>
          <p:spPr bwMode="auto">
            <a:xfrm>
              <a:off x="10253416" y="3407833"/>
              <a:ext cx="392061" cy="229889"/>
            </a:xfrm>
            <a:prstGeom prst="rect">
              <a:avLst/>
            </a:prstGeom>
            <a:noFill/>
          </p:spPr>
        </p:pic>
        <p:pic>
          <p:nvPicPr>
            <p:cNvPr id="205" name="Picture 66" descr="\\server2.silverfoxprod.com\FTP_root\clients\White_Whale\1-01175_GregSmiley\Logos\Breadth Partner logos\Tsystems_logo_gray_4C.jpg"/>
            <p:cNvPicPr>
              <a:picLocks noChangeAspect="1" noChangeArrowheads="1"/>
            </p:cNvPicPr>
            <p:nvPr/>
          </p:nvPicPr>
          <p:blipFill>
            <a:blip r:embed="rId78" cstate="email"/>
            <a:srcRect/>
            <a:stretch>
              <a:fillRect/>
            </a:stretch>
          </p:blipFill>
          <p:spPr bwMode="auto">
            <a:xfrm>
              <a:off x="9915630" y="2441125"/>
              <a:ext cx="1023856" cy="238494"/>
            </a:xfrm>
            <a:prstGeom prst="rect">
              <a:avLst/>
            </a:prstGeom>
            <a:noFill/>
          </p:spPr>
        </p:pic>
        <p:pic>
          <p:nvPicPr>
            <p:cNvPr id="206" name="Picture 67" descr="\\server2.silverfoxprod.com\FTP_root\clients\White_Whale\1-01175_GregSmiley\Logos\Breadth Partner logos\UnisLumin_logo.jpg"/>
            <p:cNvPicPr>
              <a:picLocks noChangeAspect="1" noChangeArrowheads="1"/>
            </p:cNvPicPr>
            <p:nvPr/>
          </p:nvPicPr>
          <p:blipFill>
            <a:blip r:embed="rId79" cstate="email"/>
            <a:srcRect/>
            <a:stretch>
              <a:fillRect/>
            </a:stretch>
          </p:blipFill>
          <p:spPr bwMode="auto">
            <a:xfrm>
              <a:off x="6497875" y="3038208"/>
              <a:ext cx="897949" cy="126616"/>
            </a:xfrm>
            <a:prstGeom prst="rect">
              <a:avLst/>
            </a:prstGeom>
            <a:noFill/>
          </p:spPr>
        </p:pic>
        <p:pic>
          <p:nvPicPr>
            <p:cNvPr id="207" name="Picture 68" descr="\\server2.silverfoxprod.com\FTP_root\clients\White_Whale\1-01175_GregSmiley\Logos\rr_edited\vail.png"/>
            <p:cNvPicPr>
              <a:picLocks noChangeAspect="1" noChangeArrowheads="1"/>
            </p:cNvPicPr>
            <p:nvPr/>
          </p:nvPicPr>
          <p:blipFill>
            <a:blip r:embed="rId80" cstate="email"/>
            <a:srcRect/>
            <a:stretch>
              <a:fillRect/>
            </a:stretch>
          </p:blipFill>
          <p:spPr bwMode="auto">
            <a:xfrm>
              <a:off x="11151928" y="2945114"/>
              <a:ext cx="554095" cy="144103"/>
            </a:xfrm>
            <a:prstGeom prst="rect">
              <a:avLst/>
            </a:prstGeom>
            <a:noFill/>
          </p:spPr>
        </p:pic>
        <p:pic>
          <p:nvPicPr>
            <p:cNvPr id="208" name="Picture 69" descr="\\server2.silverfoxprod.com\FTP_root\clients\White_Whale\1-01175_GregSmiley\Logos\rr_edited\webcall.png"/>
            <p:cNvPicPr>
              <a:picLocks noChangeAspect="1" noChangeArrowheads="1"/>
            </p:cNvPicPr>
            <p:nvPr/>
          </p:nvPicPr>
          <p:blipFill>
            <a:blip r:embed="rId81" cstate="email"/>
            <a:srcRect/>
            <a:stretch>
              <a:fillRect/>
            </a:stretch>
          </p:blipFill>
          <p:spPr bwMode="auto">
            <a:xfrm>
              <a:off x="2119180" y="3074718"/>
              <a:ext cx="771206" cy="100283"/>
            </a:xfrm>
            <a:prstGeom prst="rect">
              <a:avLst/>
            </a:prstGeom>
            <a:noFill/>
          </p:spPr>
        </p:pic>
        <p:pic>
          <p:nvPicPr>
            <p:cNvPr id="209" name="Picture 70" descr="\\server2.silverfoxprod.com\FTP_root\clients\White_Whale\1-01175_GregSmiley\Logos\Breadth Partner logos\WMdata_Logica_52mm[1].jpg"/>
            <p:cNvPicPr>
              <a:picLocks noChangeAspect="1" noChangeArrowheads="1"/>
            </p:cNvPicPr>
            <p:nvPr/>
          </p:nvPicPr>
          <p:blipFill>
            <a:blip r:embed="rId82" cstate="email"/>
            <a:srcRect/>
            <a:stretch>
              <a:fillRect/>
            </a:stretch>
          </p:blipFill>
          <p:spPr bwMode="auto">
            <a:xfrm>
              <a:off x="447167" y="5749315"/>
              <a:ext cx="621471" cy="205630"/>
            </a:xfrm>
            <a:prstGeom prst="rect">
              <a:avLst/>
            </a:prstGeom>
            <a:noFill/>
          </p:spPr>
        </p:pic>
        <p:pic>
          <p:nvPicPr>
            <p:cNvPr id="210" name="Picture 71" descr="\\server2.silverfoxprod.com\FTP_root\clients\White_Whale\1-01175_GregSmiley\Logos\rr_edited\citrix.png"/>
            <p:cNvPicPr>
              <a:picLocks noChangeAspect="1" noChangeArrowheads="1"/>
            </p:cNvPicPr>
            <p:nvPr/>
          </p:nvPicPr>
          <p:blipFill>
            <a:blip r:embed="rId83" cstate="email"/>
            <a:srcRect/>
            <a:stretch>
              <a:fillRect/>
            </a:stretch>
          </p:blipFill>
          <p:spPr bwMode="auto">
            <a:xfrm>
              <a:off x="9611595" y="3875302"/>
              <a:ext cx="599884" cy="231032"/>
            </a:xfrm>
            <a:prstGeom prst="rect">
              <a:avLst/>
            </a:prstGeom>
            <a:noFill/>
          </p:spPr>
        </p:pic>
        <p:pic>
          <p:nvPicPr>
            <p:cNvPr id="211" name="Picture 210" descr="EnablingTechnologies.png"/>
            <p:cNvPicPr>
              <a:picLocks noChangeAspect="1"/>
            </p:cNvPicPr>
            <p:nvPr/>
          </p:nvPicPr>
          <p:blipFill>
            <a:blip r:embed="rId84" cstate="email"/>
            <a:srcRect/>
            <a:stretch>
              <a:fillRect/>
            </a:stretch>
          </p:blipFill>
          <p:spPr bwMode="auto">
            <a:xfrm>
              <a:off x="9920651" y="4740632"/>
              <a:ext cx="992612" cy="38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2" name="Picture 3" descr="\\server2.silverfoxprod.com\FTP_root\clients\White_Whale\1-01175_GregSmiley\Logos\rr_edited\4PatientCare_Logo.png"/>
            <p:cNvPicPr>
              <a:picLocks noChangeAspect="1" noChangeArrowheads="1"/>
            </p:cNvPicPr>
            <p:nvPr/>
          </p:nvPicPr>
          <p:blipFill>
            <a:blip r:embed="rId85" cstate="email"/>
            <a:srcRect/>
            <a:stretch>
              <a:fillRect/>
            </a:stretch>
          </p:blipFill>
          <p:spPr bwMode="auto">
            <a:xfrm>
              <a:off x="11056595" y="4921332"/>
              <a:ext cx="753547" cy="302523"/>
            </a:xfrm>
            <a:prstGeom prst="rect">
              <a:avLst/>
            </a:prstGeom>
            <a:noFill/>
          </p:spPr>
        </p:pic>
        <p:pic>
          <p:nvPicPr>
            <p:cNvPr id="213" name="Picture 212" descr="Logo-A-Telindus-CMYK.png"/>
            <p:cNvPicPr>
              <a:picLocks noChangeAspect="1"/>
            </p:cNvPicPr>
            <p:nvPr/>
          </p:nvPicPr>
          <p:blipFill>
            <a:blip r:embed="rId86" cstate="email"/>
            <a:stretch>
              <a:fillRect/>
            </a:stretch>
          </p:blipFill>
          <p:spPr>
            <a:xfrm>
              <a:off x="3164158" y="5281084"/>
              <a:ext cx="867042" cy="216188"/>
            </a:xfrm>
            <a:prstGeom prst="rect">
              <a:avLst/>
            </a:prstGeom>
          </p:spPr>
        </p:pic>
        <p:pic>
          <p:nvPicPr>
            <p:cNvPr id="214" name="Picture 213" descr="applianx by aculab logo.png"/>
            <p:cNvPicPr>
              <a:picLocks noChangeAspect="1"/>
            </p:cNvPicPr>
            <p:nvPr/>
          </p:nvPicPr>
          <p:blipFill>
            <a:blip r:embed="rId87" cstate="email"/>
            <a:stretch>
              <a:fillRect/>
            </a:stretch>
          </p:blipFill>
          <p:spPr>
            <a:xfrm>
              <a:off x="11067284" y="5682812"/>
              <a:ext cx="813578" cy="269204"/>
            </a:xfrm>
            <a:prstGeom prst="rect">
              <a:avLst/>
            </a:prstGeom>
          </p:spPr>
        </p:pic>
        <p:pic>
          <p:nvPicPr>
            <p:cNvPr id="215" name="Picture 214" descr="CAI_logo.png"/>
            <p:cNvPicPr>
              <a:picLocks noChangeAspect="1"/>
            </p:cNvPicPr>
            <p:nvPr/>
          </p:nvPicPr>
          <p:blipFill>
            <a:blip r:embed="rId88" cstate="email"/>
            <a:stretch>
              <a:fillRect/>
            </a:stretch>
          </p:blipFill>
          <p:spPr>
            <a:xfrm>
              <a:off x="9903421" y="5401294"/>
              <a:ext cx="440434" cy="203708"/>
            </a:xfrm>
            <a:prstGeom prst="rect">
              <a:avLst/>
            </a:prstGeom>
          </p:spPr>
        </p:pic>
        <p:pic>
          <p:nvPicPr>
            <p:cNvPr id="216" name="Picture 215" descr="Infowan_logo.png"/>
            <p:cNvPicPr>
              <a:picLocks noChangeAspect="1"/>
            </p:cNvPicPr>
            <p:nvPr/>
          </p:nvPicPr>
          <p:blipFill>
            <a:blip r:embed="rId89" cstate="email"/>
            <a:stretch>
              <a:fillRect/>
            </a:stretch>
          </p:blipFill>
          <p:spPr>
            <a:xfrm>
              <a:off x="10538255" y="5488508"/>
              <a:ext cx="283874" cy="283948"/>
            </a:xfrm>
            <a:prstGeom prst="rect">
              <a:avLst/>
            </a:prstGeom>
          </p:spPr>
        </p:pic>
        <p:pic>
          <p:nvPicPr>
            <p:cNvPr id="217" name="Picture 216" descr="_Berbee_Color.jpg"/>
            <p:cNvPicPr>
              <a:picLocks noChangeAspect="1"/>
            </p:cNvPicPr>
            <p:nvPr/>
          </p:nvPicPr>
          <p:blipFill>
            <a:blip r:embed="rId90" cstate="email"/>
            <a:stretch>
              <a:fillRect/>
            </a:stretch>
          </p:blipFill>
          <p:spPr>
            <a:xfrm>
              <a:off x="6134090" y="4845844"/>
              <a:ext cx="669222" cy="165943"/>
            </a:xfrm>
            <a:prstGeom prst="rect">
              <a:avLst/>
            </a:prstGeom>
          </p:spPr>
        </p:pic>
        <p:pic>
          <p:nvPicPr>
            <p:cNvPr id="218" name="Picture 217" descr="lynx.png"/>
            <p:cNvPicPr>
              <a:picLocks noChangeAspect="1"/>
            </p:cNvPicPr>
            <p:nvPr/>
          </p:nvPicPr>
          <p:blipFill>
            <a:blip r:embed="rId91" cstate="email"/>
            <a:stretch>
              <a:fillRect/>
            </a:stretch>
          </p:blipFill>
          <p:spPr>
            <a:xfrm>
              <a:off x="5708222" y="3406511"/>
              <a:ext cx="534319" cy="271278"/>
            </a:xfrm>
            <a:prstGeom prst="rect">
              <a:avLst/>
            </a:prstGeom>
          </p:spPr>
        </p:pic>
        <p:pic>
          <p:nvPicPr>
            <p:cNvPr id="219" name="Picture 218" descr="avtexLogo_black_HiRes.jpg"/>
            <p:cNvPicPr>
              <a:picLocks noChangeAspect="1"/>
            </p:cNvPicPr>
            <p:nvPr/>
          </p:nvPicPr>
          <p:blipFill>
            <a:blip r:embed="rId92" cstate="email"/>
            <a:stretch>
              <a:fillRect/>
            </a:stretch>
          </p:blipFill>
          <p:spPr>
            <a:xfrm>
              <a:off x="5473823" y="4296834"/>
              <a:ext cx="631170" cy="323426"/>
            </a:xfrm>
            <a:prstGeom prst="rect">
              <a:avLst/>
            </a:prstGeom>
          </p:spPr>
        </p:pic>
        <p:pic>
          <p:nvPicPr>
            <p:cNvPr id="220" name="Picture 219" descr="TANDBERG_logo_horz__black_high_resolution.jpg"/>
            <p:cNvPicPr>
              <a:picLocks noChangeAspect="1"/>
            </p:cNvPicPr>
            <p:nvPr/>
          </p:nvPicPr>
          <p:blipFill>
            <a:blip r:embed="rId93" cstate="email"/>
            <a:stretch>
              <a:fillRect/>
            </a:stretch>
          </p:blipFill>
          <p:spPr>
            <a:xfrm>
              <a:off x="3459849" y="3968741"/>
              <a:ext cx="624254" cy="118119"/>
            </a:xfrm>
            <a:prstGeom prst="rect">
              <a:avLst/>
            </a:prstGeom>
          </p:spPr>
        </p:pic>
        <p:pic>
          <p:nvPicPr>
            <p:cNvPr id="221" name="Picture 220" descr="ASUS_logo.png"/>
            <p:cNvPicPr>
              <a:picLocks noChangeAspect="1"/>
            </p:cNvPicPr>
            <p:nvPr/>
          </p:nvPicPr>
          <p:blipFill>
            <a:blip r:embed="rId94" cstate="email"/>
            <a:stretch>
              <a:fillRect/>
            </a:stretch>
          </p:blipFill>
          <p:spPr>
            <a:xfrm>
              <a:off x="4980489" y="3463290"/>
              <a:ext cx="556116" cy="185420"/>
            </a:xfrm>
            <a:prstGeom prst="rect">
              <a:avLst/>
            </a:prstGeom>
          </p:spPr>
        </p:pic>
        <p:pic>
          <p:nvPicPr>
            <p:cNvPr id="222" name="Picture 221" descr="CROC_En_Logo_2007.png"/>
            <p:cNvPicPr>
              <a:picLocks noChangeAspect="1"/>
            </p:cNvPicPr>
            <p:nvPr/>
          </p:nvPicPr>
          <p:blipFill>
            <a:blip r:embed="rId95" cstate="email"/>
            <a:stretch>
              <a:fillRect/>
            </a:stretch>
          </p:blipFill>
          <p:spPr>
            <a:xfrm>
              <a:off x="8359920" y="2983480"/>
              <a:ext cx="580668" cy="186442"/>
            </a:xfrm>
            <a:prstGeom prst="rect">
              <a:avLst/>
            </a:prstGeom>
          </p:spPr>
        </p:pic>
        <p:pic>
          <p:nvPicPr>
            <p:cNvPr id="223" name="Picture 222" descr="AT&amp;T.jpg"/>
            <p:cNvPicPr>
              <a:picLocks noChangeAspect="1"/>
            </p:cNvPicPr>
            <p:nvPr/>
          </p:nvPicPr>
          <p:blipFill>
            <a:blip r:embed="rId96" cstate="email"/>
            <a:stretch>
              <a:fillRect/>
            </a:stretch>
          </p:blipFill>
          <p:spPr>
            <a:xfrm>
              <a:off x="7543952" y="2931584"/>
              <a:ext cx="655589" cy="378883"/>
            </a:xfrm>
            <a:prstGeom prst="rect">
              <a:avLst/>
            </a:prstGeom>
          </p:spPr>
        </p:pic>
        <p:pic>
          <p:nvPicPr>
            <p:cNvPr id="224" name="Picture 223" descr="gif_necblue_l_2007.png"/>
            <p:cNvPicPr>
              <a:picLocks noChangeAspect="1"/>
            </p:cNvPicPr>
            <p:nvPr/>
          </p:nvPicPr>
          <p:blipFill>
            <a:blip r:embed="rId97" cstate="email"/>
            <a:srcRect l="11662" t="23330" r="11662" b="23330"/>
            <a:stretch>
              <a:fillRect/>
            </a:stretch>
          </p:blipFill>
          <p:spPr>
            <a:xfrm>
              <a:off x="3984910" y="2495365"/>
              <a:ext cx="977382" cy="340048"/>
            </a:xfrm>
            <a:prstGeom prst="rect">
              <a:avLst/>
            </a:prstGeom>
          </p:spPr>
        </p:pic>
        <p:pic>
          <p:nvPicPr>
            <p:cNvPr id="225" name="Picture 224" descr="Accenture_External_blk [Converted].png"/>
            <p:cNvPicPr>
              <a:picLocks noChangeAspect="1"/>
            </p:cNvPicPr>
            <p:nvPr/>
          </p:nvPicPr>
          <p:blipFill>
            <a:blip r:embed="rId98" cstate="email"/>
            <a:stretch>
              <a:fillRect/>
            </a:stretch>
          </p:blipFill>
          <p:spPr>
            <a:xfrm>
              <a:off x="5063213" y="2432016"/>
              <a:ext cx="813890" cy="364134"/>
            </a:xfrm>
            <a:prstGeom prst="rect">
              <a:avLst/>
            </a:prstGeom>
          </p:spPr>
        </p:pic>
        <p:pic>
          <p:nvPicPr>
            <p:cNvPr id="226" name="Picture 225" descr="Full LongviewSystems Logo.png"/>
            <p:cNvPicPr>
              <a:picLocks noChangeAspect="1"/>
            </p:cNvPicPr>
            <p:nvPr/>
          </p:nvPicPr>
          <p:blipFill>
            <a:blip r:embed="rId99" cstate="email"/>
            <a:stretch>
              <a:fillRect/>
            </a:stretch>
          </p:blipFill>
          <p:spPr>
            <a:xfrm>
              <a:off x="2643797" y="3945956"/>
              <a:ext cx="701951" cy="140027"/>
            </a:xfrm>
            <a:prstGeom prst="rect">
              <a:avLst/>
            </a:prstGeom>
          </p:spPr>
        </p:pic>
        <p:pic>
          <p:nvPicPr>
            <p:cNvPr id="227" name="Picture 226" descr="Micromenders_logo.png"/>
            <p:cNvPicPr>
              <a:picLocks noChangeAspect="1"/>
            </p:cNvPicPr>
            <p:nvPr/>
          </p:nvPicPr>
          <p:blipFill>
            <a:blip r:embed="rId100" cstate="email"/>
            <a:srcRect/>
            <a:stretch>
              <a:fillRect/>
            </a:stretch>
          </p:blipFill>
          <p:spPr>
            <a:xfrm>
              <a:off x="9123712" y="3091960"/>
              <a:ext cx="795651" cy="126327"/>
            </a:xfrm>
            <a:prstGeom prst="rect">
              <a:avLst/>
            </a:prstGeom>
          </p:spPr>
        </p:pic>
        <p:pic>
          <p:nvPicPr>
            <p:cNvPr id="228" name="Picture 227" descr="Namescape_Logo [Converted].png"/>
            <p:cNvPicPr>
              <a:picLocks noChangeAspect="1"/>
            </p:cNvPicPr>
            <p:nvPr/>
          </p:nvPicPr>
          <p:blipFill>
            <a:blip r:embed="rId101" cstate="email"/>
            <a:stretch>
              <a:fillRect/>
            </a:stretch>
          </p:blipFill>
          <p:spPr>
            <a:xfrm>
              <a:off x="8891755" y="3954282"/>
              <a:ext cx="606613" cy="130023"/>
            </a:xfrm>
            <a:prstGeom prst="rect">
              <a:avLst/>
            </a:prstGeom>
          </p:spPr>
        </p:pic>
        <p:pic>
          <p:nvPicPr>
            <p:cNvPr id="229" name="Picture 228" descr="NetConnect-logo_CMYK.png"/>
            <p:cNvPicPr>
              <a:picLocks noChangeAspect="1"/>
            </p:cNvPicPr>
            <p:nvPr/>
          </p:nvPicPr>
          <p:blipFill>
            <a:blip r:embed="rId102" cstate="email"/>
            <a:srcRect/>
            <a:stretch>
              <a:fillRect/>
            </a:stretch>
          </p:blipFill>
          <p:spPr>
            <a:xfrm>
              <a:off x="4287576" y="5317387"/>
              <a:ext cx="1093082" cy="122447"/>
            </a:xfrm>
            <a:prstGeom prst="rect">
              <a:avLst/>
            </a:prstGeom>
          </p:spPr>
        </p:pic>
        <p:pic>
          <p:nvPicPr>
            <p:cNvPr id="230" name="Picture 229" descr="InterCall_logo_RGB_gradient_horz_lrg.png"/>
            <p:cNvPicPr>
              <a:picLocks noChangeAspect="1"/>
            </p:cNvPicPr>
            <p:nvPr/>
          </p:nvPicPr>
          <p:blipFill>
            <a:blip r:embed="rId103" cstate="email"/>
            <a:stretch>
              <a:fillRect/>
            </a:stretch>
          </p:blipFill>
          <p:spPr>
            <a:xfrm>
              <a:off x="2011217" y="3466709"/>
              <a:ext cx="639623" cy="164183"/>
            </a:xfrm>
            <a:prstGeom prst="rect">
              <a:avLst/>
            </a:prstGeom>
          </p:spPr>
        </p:pic>
        <p:pic>
          <p:nvPicPr>
            <p:cNvPr id="231" name="Picture 230" descr="securent_logo_CMYK.png"/>
            <p:cNvPicPr>
              <a:picLocks noChangeAspect="1"/>
            </p:cNvPicPr>
            <p:nvPr/>
          </p:nvPicPr>
          <p:blipFill>
            <a:blip r:embed="rId104" cstate="email"/>
            <a:stretch>
              <a:fillRect/>
            </a:stretch>
          </p:blipFill>
          <p:spPr>
            <a:xfrm>
              <a:off x="8400091" y="5260686"/>
              <a:ext cx="557589" cy="155400"/>
            </a:xfrm>
            <a:prstGeom prst="rect">
              <a:avLst/>
            </a:prstGeom>
          </p:spPr>
        </p:pic>
        <p:pic>
          <p:nvPicPr>
            <p:cNvPr id="232" name="Picture 231" descr="Premiere_logo.png"/>
            <p:cNvPicPr>
              <a:picLocks noChangeAspect="1"/>
            </p:cNvPicPr>
            <p:nvPr/>
          </p:nvPicPr>
          <p:blipFill>
            <a:blip r:embed="rId105" cstate="email"/>
            <a:srcRect/>
            <a:stretch>
              <a:fillRect/>
            </a:stretch>
          </p:blipFill>
          <p:spPr>
            <a:xfrm>
              <a:off x="3940045" y="3009623"/>
              <a:ext cx="683667" cy="175960"/>
            </a:xfrm>
            <a:prstGeom prst="rect">
              <a:avLst/>
            </a:prstGeom>
          </p:spPr>
        </p:pic>
        <p:pic>
          <p:nvPicPr>
            <p:cNvPr id="233" name="Picture 232" descr="Inacom Logos 001.png"/>
            <p:cNvPicPr>
              <a:picLocks noChangeAspect="1"/>
            </p:cNvPicPr>
            <p:nvPr/>
          </p:nvPicPr>
          <p:blipFill>
            <a:blip r:embed="rId106" cstate="email"/>
            <a:stretch>
              <a:fillRect/>
            </a:stretch>
          </p:blipFill>
          <p:spPr>
            <a:xfrm>
              <a:off x="8005424" y="3501455"/>
              <a:ext cx="486354" cy="218376"/>
            </a:xfrm>
            <a:prstGeom prst="rect">
              <a:avLst/>
            </a:prstGeom>
          </p:spPr>
        </p:pic>
        <p:pic>
          <p:nvPicPr>
            <p:cNvPr id="234" name="Picture 233" descr="Alsy_logoshadow.png"/>
            <p:cNvPicPr>
              <a:picLocks noChangeAspect="1"/>
            </p:cNvPicPr>
            <p:nvPr/>
          </p:nvPicPr>
          <p:blipFill>
            <a:blip r:embed="rId107" cstate="email"/>
            <a:stretch>
              <a:fillRect/>
            </a:stretch>
          </p:blipFill>
          <p:spPr>
            <a:xfrm>
              <a:off x="4863900" y="4332750"/>
              <a:ext cx="489872" cy="2286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18"/>
            <a:ext cx="7772400" cy="685800"/>
          </a:xfrm>
        </p:spPr>
        <p:txBody>
          <a:bodyPr/>
          <a:lstStyle/>
          <a:p>
            <a:r>
              <a:rPr lang="en-US" dirty="0" smtClean="0"/>
              <a:t>What’s in it for the partner?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714744" y="871502"/>
          <a:ext cx="5072097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7215206" y="2085948"/>
            <a:ext cx="642942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/>
                </a:solidFill>
              </a:rPr>
              <a:t>19%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072462" y="1800196"/>
            <a:ext cx="642942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tx1"/>
                </a:solidFill>
              </a:rPr>
              <a:t>15%</a:t>
            </a:r>
            <a:endParaRPr lang="en-US" sz="11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14282" y="800064"/>
          <a:ext cx="328614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7158" y="4267200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Deploy Lighthouse wins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Get license revenue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Compound revenue growth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Less dependent on new subscribers over time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Steady ARPU growth</a:t>
            </a:r>
          </a:p>
          <a:p>
            <a:endParaRPr 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1706733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Revenue as % Net New Subscribers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500826" y="2157386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786710" y="18716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6" idx="1"/>
          </p:cNvCxnSpPr>
          <p:nvPr/>
        </p:nvCxnSpPr>
        <p:spPr>
          <a:xfrm rot="16200000" flipH="1">
            <a:off x="7054471" y="2032369"/>
            <a:ext cx="178595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Achieve Hosting Competence to provide good service level agreements to partners and customers</a:t>
            </a:r>
          </a:p>
          <a:p>
            <a:r>
              <a:rPr lang="en-US" dirty="0" smtClean="0"/>
              <a:t>Find out where there are UC Competent partners in your area through MSPP</a:t>
            </a:r>
          </a:p>
          <a:p>
            <a:r>
              <a:rPr lang="nl-NL" dirty="0" err="1" smtClean="0"/>
              <a:t>Learn</a:t>
            </a:r>
            <a:r>
              <a:rPr lang="nl-NL" dirty="0" smtClean="0"/>
              <a:t> more online </a:t>
            </a:r>
            <a:r>
              <a:rPr lang="nl-NL" dirty="0" err="1" smtClean="0"/>
              <a:t>about</a:t>
            </a:r>
            <a:r>
              <a:rPr lang="nl-NL" dirty="0" smtClean="0"/>
              <a:t> Microsoft </a:t>
            </a:r>
            <a:r>
              <a:rPr lang="nl-NL" dirty="0" err="1" smtClean="0"/>
              <a:t>Unified</a:t>
            </a:r>
            <a:r>
              <a:rPr lang="nl-NL" dirty="0" smtClean="0"/>
              <a:t> Communications </a:t>
            </a:r>
            <a:r>
              <a:rPr lang="nl-NL" dirty="0" err="1" smtClean="0"/>
              <a:t>through</a:t>
            </a:r>
            <a:r>
              <a:rPr lang="nl-NL" dirty="0" smtClean="0"/>
              <a:t> MSPP</a:t>
            </a:r>
          </a:p>
          <a:p>
            <a:pPr lvl="1"/>
            <a:r>
              <a:rPr lang="en-US" sz="2400" dirty="0" smtClean="0">
                <a:hlinkClick r:id="rId3"/>
              </a:rPr>
              <a:t>http://partner.microsoft.com/UCNow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Does Unified Communications Help Firms Save Money?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599" y="2906713"/>
            <a:ext cx="5334001" cy="1131887"/>
          </a:xfrm>
        </p:spPr>
        <p:txBody>
          <a:bodyPr/>
          <a:lstStyle/>
          <a:p>
            <a:r>
              <a:rPr lang="en-US" dirty="0" smtClean="0"/>
              <a:t>Larry Velez, Director Industry Initiatives</a:t>
            </a:r>
          </a:p>
          <a:p>
            <a:r>
              <a:rPr lang="en-US" dirty="0" smtClean="0"/>
              <a:t>Unified Communications Group</a:t>
            </a:r>
          </a:p>
          <a:p>
            <a:r>
              <a:rPr lang="en-US" dirty="0" smtClean="0"/>
              <a:t>1 December 2008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Industry trends</a:t>
            </a:r>
          </a:p>
          <a:p>
            <a:r>
              <a:rPr lang="en-US" dirty="0" smtClean="0"/>
              <a:t>Microsoft simplifies UC Solutions through software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Key value propositions for cost savings</a:t>
            </a:r>
          </a:p>
          <a:p>
            <a:r>
              <a:rPr lang="en-US" dirty="0" smtClean="0"/>
              <a:t>What’s new with Microsoft UC?</a:t>
            </a:r>
          </a:p>
          <a:p>
            <a:r>
              <a:rPr lang="en-US" dirty="0" smtClean="0"/>
              <a:t>How do hosters get involved?</a:t>
            </a:r>
          </a:p>
          <a:p>
            <a:r>
              <a:rPr lang="nl-NL" dirty="0" err="1" smtClean="0"/>
              <a:t>Call</a:t>
            </a:r>
            <a:r>
              <a:rPr lang="nl-NL" dirty="0" smtClean="0"/>
              <a:t> to </a:t>
            </a:r>
            <a:r>
              <a:rPr lang="nl-NL" dirty="0" err="1" smtClean="0"/>
              <a:t>action</a:t>
            </a:r>
            <a:r>
              <a:rPr lang="nl-NL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57200"/>
            <a:ext cx="2819400" cy="685800"/>
          </a:xfrm>
        </p:spPr>
        <p:txBody>
          <a:bodyPr/>
          <a:lstStyle/>
          <a:p>
            <a:r>
              <a:rPr lang="en-US" dirty="0" smtClean="0"/>
              <a:t>Industry Trends</a:t>
            </a:r>
            <a:endParaRPr lang="en-US" dirty="0"/>
          </a:p>
        </p:txBody>
      </p:sp>
      <p:sp>
        <p:nvSpPr>
          <p:cNvPr id="6" name="Text Placeholder 17"/>
          <p:cNvSpPr txBox="1">
            <a:spLocks/>
          </p:cNvSpPr>
          <p:nvPr/>
        </p:nvSpPr>
        <p:spPr>
          <a:xfrm>
            <a:off x="2971800" y="1828800"/>
            <a:ext cx="3048000" cy="434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 means something different to everyone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 businesses overwhelmed with technology trends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8BEE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packaged custom and standard UC solutions to eliminate complexity is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growing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 rot="16200000">
            <a:off x="3962399" y="276507"/>
            <a:ext cx="1219201" cy="7685787"/>
          </a:xfrm>
          <a:prstGeom prst="roundRect">
            <a:avLst>
              <a:gd name="adj" fmla="val 0"/>
            </a:avLst>
          </a:prstGeom>
          <a:solidFill>
            <a:srgbClr val="00B050">
              <a:alpha val="70000"/>
            </a:srgbClr>
          </a:solidFill>
          <a:ln w="9525" cap="flat" cmpd="sng" algn="ctr">
            <a:solidFill>
              <a:srgbClr val="6BC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 prstMaterial="dkEdge">
            <a:bevelT w="127000" h="120650" prst="coolSlant"/>
          </a:sp3d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0099FF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2129205" y="1389902"/>
            <a:ext cx="1210218" cy="1129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6" name="Rectangle 577553"/>
          <p:cNvSpPr>
            <a:spLocks noChangeArrowheads="1"/>
          </p:cNvSpPr>
          <p:nvPr/>
        </p:nvSpPr>
        <p:spPr bwMode="auto">
          <a:xfrm>
            <a:off x="2161882" y="1395766"/>
            <a:ext cx="1144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uLnTx/>
                <a:uFillTx/>
                <a:latin typeface="Segoe"/>
              </a:rPr>
              <a:t>Unified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0" kern="0" dirty="0" smtClean="0">
                <a:solidFill>
                  <a:srgbClr val="003366">
                    <a:lumMod val="75000"/>
                  </a:srgbClr>
                </a:solidFill>
                <a:latin typeface="Segoe"/>
              </a:rPr>
              <a:t>Messaging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366">
                  <a:lumMod val="75000"/>
                </a:srgbClr>
              </a:solidFill>
              <a:uLnTx/>
              <a:uFillTx/>
              <a:latin typeface="Segoe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email">
            <a:duotone>
              <a:srgbClr val="0099FF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5529047" y="1369891"/>
            <a:ext cx="2823770" cy="1129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9" name="Rectangle 577553"/>
          <p:cNvSpPr>
            <a:spLocks noChangeArrowheads="1"/>
          </p:cNvSpPr>
          <p:nvPr/>
        </p:nvSpPr>
        <p:spPr bwMode="auto">
          <a:xfrm>
            <a:off x="5898820" y="1395766"/>
            <a:ext cx="2084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0" kern="0" dirty="0" smtClean="0">
                <a:solidFill>
                  <a:srgbClr val="003366">
                    <a:lumMod val="75000"/>
                  </a:srgbClr>
                </a:solidFill>
                <a:latin typeface="Segoe"/>
              </a:rPr>
              <a:t>On-premise and </a:t>
            </a:r>
            <a:br>
              <a:rPr lang="en-US" sz="1600" i="0" kern="0" dirty="0" smtClean="0">
                <a:solidFill>
                  <a:srgbClr val="003366">
                    <a:lumMod val="75000"/>
                  </a:srgbClr>
                </a:solidFill>
                <a:latin typeface="Segoe"/>
              </a:rPr>
            </a:br>
            <a:r>
              <a:rPr lang="en-US" sz="1600" i="0" kern="0" dirty="0" smtClean="0">
                <a:solidFill>
                  <a:srgbClr val="003366">
                    <a:lumMod val="75000"/>
                  </a:srgbClr>
                </a:solidFill>
                <a:latin typeface="Segoe"/>
              </a:rPr>
              <a:t>Hosted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uLnTx/>
                <a:uFillTx/>
                <a:latin typeface="Segoe"/>
              </a:rPr>
              <a:t>Conferencing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366">
                  <a:lumMod val="75000"/>
                </a:srgbClr>
              </a:solidFill>
              <a:uLnTx/>
              <a:uFillTx/>
              <a:latin typeface="Segoe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email">
            <a:duotone>
              <a:srgbClr val="0099FF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378406" y="1389902"/>
            <a:ext cx="1071570" cy="1129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2" name="Rectangle 577553"/>
          <p:cNvSpPr>
            <a:spLocks noChangeArrowheads="1"/>
          </p:cNvSpPr>
          <p:nvPr/>
        </p:nvSpPr>
        <p:spPr bwMode="auto">
          <a:xfrm>
            <a:off x="3388246" y="1395766"/>
            <a:ext cx="1051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3366">
                    <a:lumMod val="75000"/>
                  </a:srgbClr>
                </a:solidFill>
                <a:latin typeface="Segoe"/>
              </a:rPr>
              <a:t>Software-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3366">
                    <a:lumMod val="75000"/>
                  </a:srgbClr>
                </a:solidFill>
                <a:latin typeface="Segoe"/>
              </a:rPr>
              <a:t>powered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3366">
                    <a:lumMod val="75000"/>
                  </a:srgbClr>
                </a:solidFill>
                <a:latin typeface="Segoe"/>
              </a:rPr>
              <a:t>VoIP</a:t>
            </a:r>
            <a:endParaRPr lang="en-US" sz="1600" kern="0" dirty="0">
              <a:solidFill>
                <a:srgbClr val="003366">
                  <a:lumMod val="75000"/>
                </a:srgbClr>
              </a:solidFill>
              <a:latin typeface="Segoe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email">
            <a:duotone>
              <a:srgbClr val="0099FF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739197" y="1380283"/>
            <a:ext cx="1365044" cy="1129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" name="Rectangle 577553"/>
          <p:cNvSpPr>
            <a:spLocks noChangeArrowheads="1"/>
          </p:cNvSpPr>
          <p:nvPr/>
        </p:nvSpPr>
        <p:spPr bwMode="auto">
          <a:xfrm>
            <a:off x="787571" y="1395766"/>
            <a:ext cx="1268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uLnTx/>
                <a:uFillTx/>
                <a:latin typeface="Segoe"/>
              </a:rPr>
              <a:t>E-mail and </a:t>
            </a:r>
            <a:b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uLnTx/>
                <a:uFillTx/>
                <a:latin typeface="Segoe"/>
              </a:rPr>
            </a:b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uLnTx/>
                <a:uFillTx/>
                <a:latin typeface="Segoe"/>
              </a:rPr>
              <a:t>Calendaring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366">
                  <a:lumMod val="75000"/>
                </a:srgbClr>
              </a:solidFill>
              <a:uLnTx/>
              <a:uFillTx/>
              <a:latin typeface="Segoe"/>
            </a:endParaRPr>
          </a:p>
        </p:txBody>
      </p:sp>
      <p:sp>
        <p:nvSpPr>
          <p:cNvPr id="16" name="L-Shape 15"/>
          <p:cNvSpPr/>
          <p:nvPr/>
        </p:nvSpPr>
        <p:spPr>
          <a:xfrm>
            <a:off x="6324600" y="2214402"/>
            <a:ext cx="2105577" cy="1295400"/>
          </a:xfrm>
          <a:prstGeom prst="corner">
            <a:avLst>
              <a:gd name="adj1" fmla="val 43446"/>
              <a:gd name="adj2" fmla="val 295873"/>
            </a:avLst>
          </a:prstGeom>
          <a:solidFill>
            <a:srgbClr val="00B050">
              <a:alpha val="70000"/>
            </a:srgbClr>
          </a:solidFill>
          <a:ln w="9525" cap="flat" cmpd="sng" algn="ctr">
            <a:solidFill>
              <a:srgbClr val="6BC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 prstMaterial="dkEdge">
            <a:bevelT w="127000" h="120650" prst="coolSlant"/>
          </a:sp3d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pic>
        <p:nvPicPr>
          <p:cNvPr id="17" name="Rectangl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ltGray">
          <a:xfrm>
            <a:off x="6398221" y="2688165"/>
            <a:ext cx="1958335" cy="3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-Shape 17"/>
          <p:cNvSpPr/>
          <p:nvPr/>
        </p:nvSpPr>
        <p:spPr>
          <a:xfrm>
            <a:off x="732532" y="2214401"/>
            <a:ext cx="3839468" cy="1295400"/>
          </a:xfrm>
          <a:prstGeom prst="corner">
            <a:avLst>
              <a:gd name="adj1" fmla="val 49817"/>
              <a:gd name="adj2" fmla="val 163983"/>
            </a:avLst>
          </a:prstGeom>
          <a:solidFill>
            <a:srgbClr val="00B050">
              <a:alpha val="70000"/>
            </a:srgbClr>
          </a:solidFill>
          <a:ln w="9525" cap="flat" cmpd="sng" algn="ctr">
            <a:solidFill>
              <a:srgbClr val="6BC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 prstMaterial="dkEdge">
            <a:bevelT w="127000" h="120650" prst="coolSlant"/>
          </a:sp3d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pic>
        <p:nvPicPr>
          <p:cNvPr id="19" name="Rectangle 2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ltGray">
          <a:xfrm>
            <a:off x="1573479" y="2976401"/>
            <a:ext cx="2157575" cy="35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9" cstate="email">
            <a:duotone>
              <a:srgbClr val="0099FF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4479470" y="1380282"/>
            <a:ext cx="1028311" cy="1129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22" name="Rectangle 577553"/>
          <p:cNvSpPr>
            <a:spLocks noChangeArrowheads="1"/>
          </p:cNvSpPr>
          <p:nvPr/>
        </p:nvSpPr>
        <p:spPr bwMode="auto">
          <a:xfrm>
            <a:off x="4503748" y="1395766"/>
            <a:ext cx="9797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uLnTx/>
                <a:uFillTx/>
                <a:latin typeface="Segoe"/>
              </a:rPr>
              <a:t>IM and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uLnTx/>
                <a:uFillTx/>
                <a:latin typeface="Segoe"/>
              </a:rPr>
              <a:t> </a:t>
            </a:r>
            <a:b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uLnTx/>
                <a:uFillTx/>
                <a:latin typeface="Segoe"/>
              </a:rPr>
            </a:b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003366">
                    <a:lumMod val="75000"/>
                  </a:srgbClr>
                </a:solidFill>
                <a:uLnTx/>
                <a:uFillTx/>
                <a:latin typeface="Segoe"/>
              </a:rPr>
              <a:t>Presence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3366">
                  <a:lumMod val="75000"/>
                </a:srgbClr>
              </a:solidFill>
              <a:uLnTx/>
              <a:uFillTx/>
              <a:latin typeface="Segoe"/>
            </a:endParaRPr>
          </a:p>
        </p:txBody>
      </p:sp>
      <p:sp>
        <p:nvSpPr>
          <p:cNvPr id="23" name="L-Shape 22"/>
          <p:cNvSpPr/>
          <p:nvPr/>
        </p:nvSpPr>
        <p:spPr>
          <a:xfrm flipH="1" flipV="1">
            <a:off x="2743200" y="2214401"/>
            <a:ext cx="3581400" cy="1295397"/>
          </a:xfrm>
          <a:prstGeom prst="corner">
            <a:avLst>
              <a:gd name="adj1" fmla="val 52806"/>
              <a:gd name="adj2" fmla="val 143301"/>
            </a:avLst>
          </a:prstGeom>
          <a:solidFill>
            <a:srgbClr val="00B0F0">
              <a:alpha val="70000"/>
            </a:srgbClr>
          </a:solidFill>
          <a:ln w="9525" cap="flat" cmpd="sng" algn="ctr">
            <a:solidFill>
              <a:srgbClr val="6BC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 prstMaterial="dkEdge">
            <a:bevelT w="127000" h="120650" prst="coolSlant"/>
          </a:sp3d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pic>
        <p:nvPicPr>
          <p:cNvPr id="24" name="Rectangle 3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ltGray">
          <a:xfrm>
            <a:off x="3435184" y="2301945"/>
            <a:ext cx="2197433" cy="44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Windows Server active directory logo rev h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ltGray">
          <a:xfrm>
            <a:off x="3321834" y="3806435"/>
            <a:ext cx="2500330" cy="62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Simplifies “UC Solutions” Through Software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14348" y="4943315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Customers standardizing on Microsoft software get new functions at much lower costs compared to stand-alone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107"/>
            <a:ext cx="8229600" cy="865392"/>
          </a:xfrm>
        </p:spPr>
        <p:txBody>
          <a:bodyPr/>
          <a:lstStyle/>
          <a:p>
            <a:r>
              <a:rPr lang="en-US" dirty="0" smtClean="0"/>
              <a:t>Case Study: Telekom Austria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568" y="3014354"/>
            <a:ext cx="8496795" cy="353884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“The integration of Office Communications Server 2007 with Active Directory was very swift. Once the new servers were installed, users were easily migrated.”</a:t>
            </a:r>
          </a:p>
          <a:p>
            <a:r>
              <a:rPr lang="en-US" dirty="0" smtClean="0"/>
              <a:t>“By holding video and audio conferences with several participants, internal communications between sites have vastly improved and we no longer have to travel to face-to-face meetings,“ </a:t>
            </a:r>
          </a:p>
          <a:p>
            <a:r>
              <a:rPr lang="en-US" dirty="0" smtClean="0"/>
              <a:t>“Being able to set up Web conferences in Office Communications Server 2007 is a major step forward for us.”</a:t>
            </a:r>
          </a:p>
          <a:p>
            <a:r>
              <a:rPr lang="en-US" dirty="0" smtClean="0"/>
              <a:t>“By using the Polycom handsets and Office Communications Server 2007, you don’t require a second IP address and you can call directly from your computer,”</a:t>
            </a:r>
          </a:p>
          <a:p>
            <a:r>
              <a:rPr lang="en-US" dirty="0" smtClean="0"/>
              <a:t>“We might even consider replacing our PBX system somewhere</a:t>
            </a:r>
            <a:br>
              <a:rPr lang="en-US" dirty="0" smtClean="0"/>
            </a:br>
            <a:r>
              <a:rPr lang="en-US" dirty="0" smtClean="0"/>
              <a:t> down the line, provided Office Communications Server 2007 can</a:t>
            </a:r>
            <a:br>
              <a:rPr lang="en-US" dirty="0" smtClean="0"/>
            </a:br>
            <a:r>
              <a:rPr lang="en-US" dirty="0" smtClean="0"/>
              <a:t> deliver the same features.”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39387" y="904956"/>
          <a:ext cx="8383980" cy="201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114800" y="5867400"/>
            <a:ext cx="3616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i="1" dirty="0" smtClean="0"/>
              <a:t>Hannes Krall, Systems Manager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5" y="785794"/>
            <a:ext cx="90122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2852"/>
            <a:ext cx="8839200" cy="685800"/>
          </a:xfrm>
        </p:spPr>
        <p:txBody>
          <a:bodyPr/>
          <a:lstStyle/>
          <a:p>
            <a:r>
              <a:rPr lang="en-US" dirty="0" smtClean="0"/>
              <a:t>Many Firms are Unifying Communications with Software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41020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www.microsoft.com/casestudies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/>
          <p:cNvSpPr/>
          <p:nvPr/>
        </p:nvSpPr>
        <p:spPr bwMode="auto">
          <a:xfrm>
            <a:off x="285720" y="3586178"/>
            <a:ext cx="2714644" cy="178595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6286512" y="3729054"/>
            <a:ext cx="2714644" cy="178595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6286512" y="1482202"/>
            <a:ext cx="2714644" cy="178595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285720" y="1371600"/>
            <a:ext cx="8715436" cy="4500594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058152" cy="685800"/>
          </a:xfrm>
        </p:spPr>
        <p:txBody>
          <a:bodyPr/>
          <a:lstStyle/>
          <a:p>
            <a:r>
              <a:rPr lang="en-US" dirty="0" smtClean="0"/>
              <a:t>Access E-mail, Fax, Calendar, Contacts Anywhere</a:t>
            </a:r>
            <a:br>
              <a:rPr lang="en-US" dirty="0" smtClean="0"/>
            </a:br>
            <a:r>
              <a:rPr lang="en-US" sz="2400" dirty="0" smtClean="0">
                <a:solidFill>
                  <a:srgbClr val="FFC000"/>
                </a:solidFill>
              </a:rPr>
              <a:t>To Reduce Time in Getting Work Done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122" name="Rectangle 1032206"/>
          <p:cNvSpPr>
            <a:spLocks noChangeArrowheads="1"/>
          </p:cNvSpPr>
          <p:nvPr/>
        </p:nvSpPr>
        <p:spPr bwMode="auto">
          <a:xfrm>
            <a:off x="2928926" y="4657748"/>
            <a:ext cx="3643338" cy="1218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411480" indent="-411480"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1800" b="1" dirty="0">
                <a:solidFill>
                  <a:schemeClr val="bg1"/>
                </a:solidFill>
                <a:latin typeface="Segoe" pitchFamily="34" charset="0"/>
              </a:rPr>
              <a:t>Built-in: no special server or services required</a:t>
            </a:r>
          </a:p>
          <a:p>
            <a:pPr marL="411480" indent="-411480">
              <a:buClr>
                <a:schemeClr val="folHlink"/>
              </a:buClr>
              <a:buSzPct val="75000"/>
              <a:buFont typeface="Wingdings 2" pitchFamily="18" charset="2"/>
              <a:buChar char="¢"/>
            </a:pPr>
            <a:r>
              <a:rPr lang="en-US" sz="1800" b="1" dirty="0">
                <a:solidFill>
                  <a:schemeClr val="bg1"/>
                </a:solidFill>
                <a:latin typeface="Segoe" pitchFamily="34" charset="0"/>
              </a:rPr>
              <a:t>Rich access for the many, not the few</a:t>
            </a:r>
          </a:p>
        </p:txBody>
      </p:sp>
      <p:pic>
        <p:nvPicPr>
          <p:cNvPr id="127" name="Picture 32" descr="arrow_12"/>
          <p:cNvPicPr>
            <a:picLocks noChangeAspect="1" noChangeArrowheads="1"/>
          </p:cNvPicPr>
          <p:nvPr/>
        </p:nvPicPr>
        <p:blipFill>
          <a:blip r:embed="rId3" cstate="email"/>
          <a:srcRect l="6604" r="5118"/>
          <a:stretch>
            <a:fillRect/>
          </a:stretch>
        </p:blipFill>
        <p:spPr bwMode="auto">
          <a:xfrm>
            <a:off x="3143240" y="1781738"/>
            <a:ext cx="3143272" cy="325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Rectangle 10301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invGray">
          <a:xfrm>
            <a:off x="2967990" y="3058483"/>
            <a:ext cx="3670934" cy="60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6528434" y="1435424"/>
            <a:ext cx="2413636" cy="1687830"/>
            <a:chOff x="3796" y="1452"/>
            <a:chExt cx="1267" cy="886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4236" y="1773"/>
              <a:ext cx="691" cy="565"/>
              <a:chOff x="3872" y="1493"/>
              <a:chExt cx="836" cy="724"/>
            </a:xfrm>
          </p:grpSpPr>
          <p:pic>
            <p:nvPicPr>
              <p:cNvPr id="132" name="Rectangle 1030169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292140">
                <a:off x="4402" y="1493"/>
                <a:ext cx="306" cy="724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133" name="Rectangle 1030170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872" y="1689"/>
                <a:ext cx="403" cy="502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</p:grpSp>
        <p:pic>
          <p:nvPicPr>
            <p:cNvPr id="131" name="Picture 38" descr="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796" y="1452"/>
              <a:ext cx="126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6551324" y="3833819"/>
            <a:ext cx="2306956" cy="1394460"/>
            <a:chOff x="3958" y="2711"/>
            <a:chExt cx="1211" cy="732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4310" y="2711"/>
              <a:ext cx="502" cy="384"/>
              <a:chOff x="1693" y="1426"/>
              <a:chExt cx="916" cy="701"/>
            </a:xfrm>
          </p:grpSpPr>
          <p:pic>
            <p:nvPicPr>
              <p:cNvPr id="137" name="Rectangle 1030154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1693" y="1426"/>
                <a:ext cx="916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138" name="Rectangle 1030155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007" y="1682"/>
                <a:ext cx="299" cy="27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p:spPr>
          </p:pic>
        </p:grpSp>
        <p:pic>
          <p:nvPicPr>
            <p:cNvPr id="136" name="Picture 43" descr="2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3958" y="3077"/>
              <a:ext cx="121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09574" y="3629983"/>
            <a:ext cx="2468880" cy="1525906"/>
            <a:chOff x="584" y="2604"/>
            <a:chExt cx="1296" cy="801"/>
          </a:xfrm>
        </p:grpSpPr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1004" y="2610"/>
              <a:ext cx="572" cy="532"/>
              <a:chOff x="712" y="2591"/>
              <a:chExt cx="642" cy="594"/>
            </a:xfrm>
          </p:grpSpPr>
          <p:pic>
            <p:nvPicPr>
              <p:cNvPr id="142" name="Rectangle 1030161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712" y="2611"/>
                <a:ext cx="341" cy="4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>
                    <a:alpha val="50000"/>
                  </a:schemeClr>
                </a:outerShdw>
              </a:effectLst>
            </p:spPr>
          </p:pic>
          <p:pic>
            <p:nvPicPr>
              <p:cNvPr id="143" name="Rectangle 1030165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980" y="2857"/>
                <a:ext cx="366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>
                    <a:alpha val="50000"/>
                  </a:schemeClr>
                </a:outerShdw>
              </a:effectLst>
            </p:spPr>
          </p:pic>
          <p:pic>
            <p:nvPicPr>
              <p:cNvPr id="144" name="Rectangle 1030166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1104" y="2591"/>
                <a:ext cx="2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>
                    <a:alpha val="50000"/>
                  </a:schemeClr>
                </a:outerShdw>
              </a:effectLst>
            </p:spPr>
          </p:pic>
        </p:grpSp>
        <p:pic>
          <p:nvPicPr>
            <p:cNvPr id="141" name="Picture 49" descr="3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584" y="3035"/>
              <a:ext cx="129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318134" y="1479239"/>
            <a:ext cx="2537460" cy="1575434"/>
            <a:chOff x="850900" y="2341563"/>
            <a:chExt cx="2114550" cy="1312862"/>
          </a:xfrm>
        </p:grpSpPr>
        <p:pic>
          <p:nvPicPr>
            <p:cNvPr id="146" name="Rectangle 1030159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1416050" y="2838450"/>
              <a:ext cx="1050925" cy="8159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147" name="Picture 49" descr="3"/>
            <p:cNvPicPr>
              <a:picLocks noChangeAspect="1" noChangeArrowheads="1"/>
            </p:cNvPicPr>
            <p:nvPr/>
          </p:nvPicPr>
          <p:blipFill>
            <a:blip r:embed="rId16" cstate="email"/>
            <a:srcRect r="-2779"/>
            <a:stretch>
              <a:fillRect/>
            </a:stretch>
          </p:blipFill>
          <p:spPr bwMode="auto">
            <a:xfrm>
              <a:off x="850900" y="2341563"/>
              <a:ext cx="2114550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4643438" y="5461538"/>
            <a:ext cx="4214842" cy="896420"/>
          </a:xfrm>
          <a:prstGeom prst="roundRect">
            <a:avLst/>
          </a:prstGeom>
          <a:solidFill>
            <a:schemeClr val="accent4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 smtClean="0"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1266" name="Shape 1727489"/>
          <p:cNvSpPr>
            <a:spLocks noGrp="1" noChangeArrowheads="1"/>
          </p:cNvSpPr>
          <p:nvPr>
            <p:ph type="title"/>
          </p:nvPr>
        </p:nvSpPr>
        <p:spPr>
          <a:xfrm>
            <a:off x="357158" y="-24"/>
            <a:ext cx="6357982" cy="1071570"/>
          </a:xfrm>
        </p:spPr>
        <p:txBody>
          <a:bodyPr/>
          <a:lstStyle/>
          <a:p>
            <a:r>
              <a:rPr lang="en-US" dirty="0" smtClean="0"/>
              <a:t>Communicate Over the Internet</a:t>
            </a:r>
            <a:br>
              <a:rPr lang="en-US" dirty="0" smtClean="0"/>
            </a:br>
            <a:r>
              <a:rPr lang="en-US" sz="2400" dirty="0" smtClean="0">
                <a:solidFill>
                  <a:srgbClr val="FFC000"/>
                </a:solidFill>
              </a:rPr>
              <a:t>To Save Phone Charges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1066800"/>
            <a:ext cx="4343400" cy="5076844"/>
          </a:xfrm>
        </p:spPr>
        <p:txBody>
          <a:bodyPr/>
          <a:lstStyle/>
          <a:p>
            <a:r>
              <a:rPr lang="en-US" sz="2400" dirty="0" smtClean="0"/>
              <a:t>Check availability from any</a:t>
            </a:r>
          </a:p>
          <a:p>
            <a:pPr lvl="1"/>
            <a:r>
              <a:rPr lang="en-US" sz="2000" dirty="0" smtClean="0"/>
              <a:t>Microsoft Office application</a:t>
            </a:r>
          </a:p>
          <a:p>
            <a:pPr lvl="1"/>
            <a:r>
              <a:rPr lang="en-US" sz="2000" dirty="0" smtClean="0"/>
              <a:t>Windows Mobile device</a:t>
            </a:r>
          </a:p>
          <a:p>
            <a:pPr lvl="1"/>
            <a:r>
              <a:rPr lang="en-US" sz="2000" dirty="0" smtClean="0"/>
              <a:t>Browser</a:t>
            </a:r>
            <a:endParaRPr lang="en-US" sz="3200" dirty="0" smtClean="0"/>
          </a:p>
          <a:p>
            <a:r>
              <a:rPr lang="en-US" sz="2400" dirty="0" smtClean="0"/>
              <a:t>See and/or Talk from your PC with off the shelf devices</a:t>
            </a:r>
          </a:p>
          <a:p>
            <a:r>
              <a:rPr lang="en-US" sz="2400" dirty="0" smtClean="0"/>
              <a:t>One Number Calling </a:t>
            </a:r>
            <a:r>
              <a:rPr lang="en-US" sz="2400" baseline="30000" dirty="0" smtClean="0">
                <a:solidFill>
                  <a:srgbClr val="FFC000"/>
                </a:solidFill>
              </a:rPr>
              <a:t>New!</a:t>
            </a:r>
            <a:endParaRPr lang="en-US" sz="2400" dirty="0" smtClean="0"/>
          </a:p>
          <a:p>
            <a:r>
              <a:rPr lang="en-US" sz="2400" dirty="0" smtClean="0"/>
              <a:t>Do it securely…</a:t>
            </a:r>
          </a:p>
          <a:p>
            <a:pPr lvl="1"/>
            <a:r>
              <a:rPr lang="en-US" sz="2000" dirty="0" smtClean="0"/>
              <a:t>…with no network complexity</a:t>
            </a:r>
          </a:p>
          <a:p>
            <a:pPr lvl="1"/>
            <a:r>
              <a:rPr lang="en-US" sz="2000" dirty="0" smtClean="0"/>
              <a:t>…with trusted third parties</a:t>
            </a:r>
            <a:endParaRPr lang="nl-NL" sz="2000" dirty="0" smtClean="0"/>
          </a:p>
          <a:p>
            <a:pPr lvl="1"/>
            <a:r>
              <a:rPr lang="en-US" sz="2000" dirty="0" smtClean="0"/>
              <a:t>…from office, home or hotel</a:t>
            </a:r>
          </a:p>
          <a:p>
            <a:pPr lvl="1"/>
            <a:r>
              <a:rPr lang="en-US" sz="2000" dirty="0" smtClean="0"/>
              <a:t>…SIP trunk to IP network</a:t>
            </a:r>
            <a:r>
              <a:rPr lang="en-US" sz="2000" baseline="30000" dirty="0" smtClean="0">
                <a:solidFill>
                  <a:srgbClr val="FFC000"/>
                </a:solidFill>
              </a:rPr>
              <a:t> New!</a:t>
            </a:r>
            <a:r>
              <a:rPr lang="en-US" sz="2000" dirty="0" smtClean="0"/>
              <a:t> </a:t>
            </a:r>
          </a:p>
        </p:txBody>
      </p:sp>
      <p:pic>
        <p:nvPicPr>
          <p:cNvPr id="13" name="Rectangle 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3194" y="5520538"/>
            <a:ext cx="2161221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ectangl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1386" y="5888486"/>
            <a:ext cx="1856014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ctangle 3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79376" y="5763258"/>
            <a:ext cx="1752601" cy="35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all window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571480"/>
            <a:ext cx="3071834" cy="120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5072066" y="1500174"/>
            <a:ext cx="3271793" cy="385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8" cstate="email"/>
          <a:stretch>
            <a:fillRect/>
          </a:stretch>
        </p:blipFill>
        <p:spPr bwMode="auto">
          <a:xfrm>
            <a:off x="4476098" y="1500174"/>
            <a:ext cx="4667902" cy="396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video1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00760" y="1785926"/>
            <a:ext cx="27781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1|1|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Segoe"/>
        <a:ea typeface="MS PGothic"/>
        <a:cs typeface="MS PGothic"/>
      </a:majorFont>
      <a:minorFont>
        <a:latin typeface="Segoe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1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1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46F7EC7E95947B67BEC980D487292" ma:contentTypeVersion="0" ma:contentTypeDescription="Create a new document." ma:contentTypeScope="" ma:versionID="5e8459bbc925ded571ac90d9a99ef01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CDD0DF-5D40-4414-A722-A14A786DBD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11B726F-93FB-4AA0-AB99-7B6F7C73742F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1A2B32F-E072-48D4-B8B3-11C4161553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Starr Dual G5:Applications:Microsoft Office 2004:Templates:Presentations:Designs:Bold Stripes</Template>
  <TotalTime>0</TotalTime>
  <Words>707</Words>
  <Application>Microsoft Office PowerPoint</Application>
  <PresentationFormat>On-screen Show (4:3)</PresentationFormat>
  <Paragraphs>159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Slide 1</vt:lpstr>
      <vt:lpstr>How Does Unified Communications Help Firms Save Money?</vt:lpstr>
      <vt:lpstr>Agenda</vt:lpstr>
      <vt:lpstr>Industry Trends</vt:lpstr>
      <vt:lpstr>Microsoft Simplifies “UC Solutions” Through Software</vt:lpstr>
      <vt:lpstr>Case Study: Telekom Austria</vt:lpstr>
      <vt:lpstr>Many Firms are Unifying Communications with Software</vt:lpstr>
      <vt:lpstr>Access E-mail, Fax, Calendar, Contacts Anywhere To Reduce Time in Getting Work Done</vt:lpstr>
      <vt:lpstr>Communicate Over the Internet To Save Phone Charges</vt:lpstr>
      <vt:lpstr>UC Devices Cut up to 60% off Typical IP Telephony Costs</vt:lpstr>
      <vt:lpstr>Conference Anytime with People To Reduce Travel Costs with High Quality Virtual Meetings</vt:lpstr>
      <vt:lpstr>Coordinate with Office Administrator To Streamline Office Communications</vt:lpstr>
      <vt:lpstr>Persistent Group Chat to Improve Team Sharing To enable people to carry on topic-specific, multi-party discussions that persist over time </vt:lpstr>
      <vt:lpstr>How Do Hosters Get Involved?</vt:lpstr>
      <vt:lpstr>Growing Community Ecosystem of UC Competent Partners </vt:lpstr>
      <vt:lpstr>What’s in it for the partner?</vt:lpstr>
      <vt:lpstr>Call to Action!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2009-05-20T13:32:06Z</dcterms:created>
  <dcterms:modified xsi:type="dcterms:W3CDTF">2009-06-19T00:58:47Z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0x01010085D46F7EC7E95947B67BEC980D487292</vt:lpwstr>
  </property>
  <property fmtid="{D5CDD505-2E9C-101B-9397-08002B2CF9AE}" pid="3" name="_MarkAsFinal">
    <vt:bool>true</vt:bool>
  </property>
</Properties>
</file>