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20"/>
  </p:notesMasterIdLst>
  <p:sldIdLst>
    <p:sldId id="265" r:id="rId5"/>
    <p:sldId id="268" r:id="rId6"/>
    <p:sldId id="267" r:id="rId7"/>
    <p:sldId id="269" r:id="rId8"/>
    <p:sldId id="280" r:id="rId9"/>
    <p:sldId id="281" r:id="rId10"/>
    <p:sldId id="282" r:id="rId11"/>
    <p:sldId id="283" r:id="rId12"/>
    <p:sldId id="284" r:id="rId13"/>
    <p:sldId id="285" r:id="rId14"/>
    <p:sldId id="286" r:id="rId15"/>
    <p:sldId id="287" r:id="rId16"/>
    <p:sldId id="288" r:id="rId17"/>
    <p:sldId id="289" r:id="rId18"/>
    <p:sldId id="266"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Arial" pitchFamily="-60" charset="0"/>
        <a:ea typeface="MS PGothic" charset="0"/>
        <a:cs typeface="MS PGothic" charset="0"/>
      </a:defRPr>
    </a:lvl5pPr>
    <a:lvl6pPr marL="2286000" algn="l" defTabSz="457200" rtl="0" eaLnBrk="1" latinLnBrk="0" hangingPunct="1">
      <a:defRPr sz="2400" kern="1200">
        <a:solidFill>
          <a:schemeClr val="tx1"/>
        </a:solidFill>
        <a:latin typeface="Arial" pitchFamily="-60" charset="0"/>
        <a:ea typeface="MS PGothic" charset="0"/>
        <a:cs typeface="MS PGothic" charset="0"/>
      </a:defRPr>
    </a:lvl6pPr>
    <a:lvl7pPr marL="2743200" algn="l" defTabSz="457200" rtl="0" eaLnBrk="1" latinLnBrk="0" hangingPunct="1">
      <a:defRPr sz="2400" kern="1200">
        <a:solidFill>
          <a:schemeClr val="tx1"/>
        </a:solidFill>
        <a:latin typeface="Arial" pitchFamily="-60" charset="0"/>
        <a:ea typeface="MS PGothic" charset="0"/>
        <a:cs typeface="MS PGothic" charset="0"/>
      </a:defRPr>
    </a:lvl7pPr>
    <a:lvl8pPr marL="3200400" algn="l" defTabSz="457200" rtl="0" eaLnBrk="1" latinLnBrk="0" hangingPunct="1">
      <a:defRPr sz="2400" kern="1200">
        <a:solidFill>
          <a:schemeClr val="tx1"/>
        </a:solidFill>
        <a:latin typeface="Arial" pitchFamily="-60" charset="0"/>
        <a:ea typeface="MS PGothic" charset="0"/>
        <a:cs typeface="MS PGothic" charset="0"/>
      </a:defRPr>
    </a:lvl8pPr>
    <a:lvl9pPr marL="3657600" algn="l" defTabSz="457200" rtl="0" eaLnBrk="1" latinLnBrk="0" hangingPunct="1">
      <a:defRPr sz="2400" kern="1200">
        <a:solidFill>
          <a:schemeClr val="tx1"/>
        </a:solidFill>
        <a:latin typeface="Arial" pitchFamily="-60"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75784"/>
    <a:srgbClr val="A8BEE2"/>
    <a:srgbClr val="3C86B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2" autoAdjust="0"/>
    <p:restoredTop sz="94667" autoAdjust="0"/>
  </p:normalViewPr>
  <p:slideViewPr>
    <p:cSldViewPr>
      <p:cViewPr varScale="1">
        <p:scale>
          <a:sx n="106" d="100"/>
          <a:sy n="106" d="100"/>
        </p:scale>
        <p:origin x="-96" y="-180"/>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61" charset="0"/>
                <a:ea typeface="MS PGothic" pitchFamily="34" charset="-128"/>
                <a:cs typeface="MS PGothic" pitchFamily="34" charset="-128"/>
              </a:defRPr>
            </a:lvl1pPr>
          </a:lstStyle>
          <a:p>
            <a:pPr>
              <a:defRPr/>
            </a:pPr>
            <a:endParaRPr lang="en-US" dirty="0"/>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61" charset="0"/>
                <a:ea typeface="MS PGothic" pitchFamily="34" charset="-128"/>
                <a:cs typeface="MS PGothic" pitchFamily="34" charset="-128"/>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61" charset="0"/>
                <a:ea typeface="MS PGothic" pitchFamily="34" charset="-128"/>
                <a:cs typeface="MS PGothic" pitchFamily="34" charset="-128"/>
              </a:defRPr>
            </a:lvl1pPr>
          </a:lstStyle>
          <a:p>
            <a:pPr>
              <a:defRPr/>
            </a:pPr>
            <a:endParaRPr lang="en-US" dirty="0"/>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pitchFamily="61" charset="0"/>
                <a:ea typeface="MS PGothic" pitchFamily="34" charset="-128"/>
                <a:cs typeface="MS PGothic" pitchFamily="34" charset="-128"/>
              </a:defRPr>
            </a:lvl1pPr>
          </a:lstStyle>
          <a:p>
            <a:pPr>
              <a:defRPr/>
            </a:pPr>
            <a:fld id="{AE6DA61F-3399-41A2-84E2-B45D2905D82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1pPr>
    <a:lvl2pPr marL="4572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2pPr>
    <a:lvl3pPr marL="9144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3pPr>
    <a:lvl4pPr marL="13716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4pPr>
    <a:lvl5pPr marL="1828800" algn="l" rtl="0" eaLnBrk="0" fontAlgn="base" hangingPunct="0">
      <a:spcBef>
        <a:spcPct val="30000"/>
      </a:spcBef>
      <a:spcAft>
        <a:spcPct val="0"/>
      </a:spcAft>
      <a:defRPr sz="1200" kern="1200">
        <a:solidFill>
          <a:schemeClr val="tx1"/>
        </a:solidFill>
        <a:latin typeface="Arial" pitchFamily="61" charset="0"/>
        <a:ea typeface="MS PGothic" pitchFamily="34" charset="-128"/>
        <a:cs typeface="MS PGothic"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500" kern="1200" dirty="0" smtClean="0">
                <a:solidFill>
                  <a:schemeClr val="tx1"/>
                </a:solidFill>
                <a:latin typeface="Segoe" pitchFamily="34" charset="0"/>
                <a:ea typeface="MS PGothic" pitchFamily="34" charset="-128"/>
                <a:cs typeface="MS PGothic" pitchFamily="34" charset="-128"/>
              </a:rPr>
              <a:t>Microsoft’s end-to-end web development/deployment/business</a:t>
            </a:r>
            <a:r>
              <a:rPr lang="en-US" sz="500" kern="1200" baseline="0" dirty="0" smtClean="0">
                <a:solidFill>
                  <a:schemeClr val="tx1"/>
                </a:solidFill>
                <a:latin typeface="Segoe" pitchFamily="34" charset="0"/>
                <a:ea typeface="MS PGothic" pitchFamily="34" charset="-128"/>
                <a:cs typeface="MS PGothic" pitchFamily="34" charset="-128"/>
              </a:rPr>
              <a:t> platform allows web developers to concentrate their resources on developing innovative, competitive and profitable applications.</a:t>
            </a:r>
          </a:p>
          <a:p>
            <a:endParaRPr lang="en-US" sz="500" kern="1200" baseline="0" dirty="0" smtClean="0">
              <a:solidFill>
                <a:schemeClr val="tx1"/>
              </a:solidFill>
              <a:latin typeface="Segoe" pitchFamily="34" charset="0"/>
              <a:ea typeface="MS PGothic" pitchFamily="34" charset="-128"/>
              <a:cs typeface="MS PGothic" pitchFamily="34" charset="-128"/>
            </a:endParaRPr>
          </a:p>
          <a:p>
            <a:r>
              <a:rPr lang="en-US" sz="500" kern="1200" dirty="0" smtClean="0">
                <a:solidFill>
                  <a:schemeClr val="tx1"/>
                </a:solidFill>
                <a:latin typeface="Segoe" pitchFamily="34" charset="0"/>
                <a:ea typeface="MS PGothic" pitchFamily="34" charset="-128"/>
                <a:cs typeface="MS PGothic" pitchFamily="34" charset="-128"/>
              </a:rPr>
              <a:t>Microsoft has the tools, like Visual Studio 2008 and Expression Studio, that help create great user experiences and let designers and developers collaborate seamlessly.</a:t>
            </a:r>
          </a:p>
          <a:p>
            <a:r>
              <a:rPr lang="en-US" sz="500" kern="1200" dirty="0" smtClean="0">
                <a:solidFill>
                  <a:schemeClr val="tx1"/>
                </a:solidFill>
                <a:latin typeface="Segoe" pitchFamily="34" charset="0"/>
                <a:ea typeface="MS PGothic" pitchFamily="34" charset="-128"/>
                <a:cs typeface="MS PGothic" pitchFamily="34" charset="-128"/>
              </a:rPr>
              <a:t>We have the cutting edge application technologies to help developers leverage their skills to build outstanding web applications and deliver to many devices.</a:t>
            </a:r>
          </a:p>
          <a:p>
            <a:r>
              <a:rPr lang="en-US" sz="500" kern="1200" dirty="0" smtClean="0">
                <a:solidFill>
                  <a:schemeClr val="tx1"/>
                </a:solidFill>
                <a:latin typeface="Segoe" pitchFamily="34" charset="0"/>
                <a:ea typeface="MS PGothic" pitchFamily="34" charset="-128"/>
                <a:cs typeface="MS PGothic" pitchFamily="34" charset="-128"/>
              </a:rPr>
              <a:t>We have the rock solid integrated, optimized, and secure servers that help hosters develop</a:t>
            </a:r>
            <a:r>
              <a:rPr lang="en-US" sz="500" kern="1200" baseline="0" dirty="0" smtClean="0">
                <a:solidFill>
                  <a:schemeClr val="tx1"/>
                </a:solidFill>
                <a:latin typeface="Segoe" pitchFamily="34" charset="0"/>
                <a:ea typeface="MS PGothic" pitchFamily="34" charset="-128"/>
                <a:cs typeface="MS PGothic" pitchFamily="34" charset="-128"/>
              </a:rPr>
              <a:t> offerings that</a:t>
            </a:r>
            <a:r>
              <a:rPr lang="en-US" sz="500" kern="1200" dirty="0" smtClean="0">
                <a:solidFill>
                  <a:schemeClr val="tx1"/>
                </a:solidFill>
                <a:latin typeface="Segoe" pitchFamily="34" charset="0"/>
                <a:ea typeface="MS PGothic" pitchFamily="34" charset="-128"/>
                <a:cs typeface="MS PGothic" pitchFamily="34" charset="-128"/>
              </a:rPr>
              <a:t> scale from one off small business needs, all the way to large enterprise environments.</a:t>
            </a:r>
          </a:p>
          <a:p>
            <a:r>
              <a:rPr lang="en-US" sz="500" kern="1200" dirty="0" smtClean="0">
                <a:solidFill>
                  <a:schemeClr val="tx1"/>
                </a:solidFill>
                <a:latin typeface="Segoe" pitchFamily="34" charset="0"/>
                <a:ea typeface="MS PGothic" pitchFamily="34" charset="-128"/>
                <a:cs typeface="MS PGothic" pitchFamily="34" charset="-128"/>
              </a:rPr>
              <a:t>We have dynamic services to help developers build rich features quickly, and take advantage of Microsoft’s reach as a brand and a partner to grow their businesses. </a:t>
            </a:r>
          </a:p>
          <a:p>
            <a:r>
              <a:rPr lang="en-US" sz="500" kern="1200" dirty="0" smtClean="0">
                <a:solidFill>
                  <a:schemeClr val="tx1"/>
                </a:solidFill>
                <a:latin typeface="Segoe" pitchFamily="34" charset="0"/>
                <a:ea typeface="MS PGothic" pitchFamily="34" charset="-128"/>
                <a:cs typeface="MS PGothic" pitchFamily="34" charset="-128"/>
              </a:rPr>
              <a:t>And of course, we can deliver those features to multiple devices across platforms and browsers. This extends applications and brands to the desktop, mobile phone, game console, etc… </a:t>
            </a:r>
          </a:p>
          <a:p>
            <a:endParaRPr lang="en-US" sz="500" b="1"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6DA61F-3399-41A2-84E2-B45D2905D825}" type="slidenum">
              <a:rPr lang="en-US" smtClean="0"/>
              <a:pPr>
                <a:defRPr/>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3" descr="Host_Days_PPT_cover.jpg"/>
          <p:cNvPicPr>
            <a:picLocks noChangeAspect="1"/>
          </p:cNvPicPr>
          <p:nvPr userDrawn="1"/>
        </p:nvPicPr>
        <p:blipFill>
          <a:blip r:embed="rId2" cstate="email"/>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3505200" y="5334000"/>
            <a:ext cx="4572000" cy="838200"/>
          </a:xfrm>
        </p:spPr>
        <p:txBody>
          <a:body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descr="Host_Days_PPT_divider.jpg"/>
          <p:cNvPicPr>
            <a:picLocks noChangeAspect="1"/>
          </p:cNvPicPr>
          <p:nvPr userDrawn="1"/>
        </p:nvPicPr>
        <p:blipFill>
          <a:blip r:embed="rId2" cstate="email"/>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3276599" y="4406900"/>
            <a:ext cx="5218113"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76599" y="2906713"/>
            <a:ext cx="5218113"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572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447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Lst>
  <p:timing>
    <p:tnLst>
      <p:par>
        <p:cTn id="1" dur="indefinite" restart="never" nodeType="tmRoot"/>
      </p:par>
    </p:tnLst>
  </p:timing>
  <p:txStyles>
    <p:titleStyle>
      <a:lvl1pPr algn="l" rtl="0" eaLnBrk="0" fontAlgn="base" hangingPunct="0">
        <a:spcBef>
          <a:spcPct val="0"/>
        </a:spcBef>
        <a:spcAft>
          <a:spcPct val="0"/>
        </a:spcAft>
        <a:defRPr sz="2500">
          <a:solidFill>
            <a:schemeClr val="bg1"/>
          </a:solidFill>
          <a:latin typeface="+mj-lt"/>
          <a:ea typeface="+mj-ea"/>
          <a:cs typeface="+mj-cs"/>
        </a:defRPr>
      </a:lvl1pPr>
      <a:lvl2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2pPr>
      <a:lvl3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3pPr>
      <a:lvl4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4pPr>
      <a:lvl5pPr algn="l" rtl="0" eaLnBrk="0" fontAlgn="base" hangingPunct="0">
        <a:spcBef>
          <a:spcPct val="0"/>
        </a:spcBef>
        <a:spcAft>
          <a:spcPct val="0"/>
        </a:spcAft>
        <a:defRPr sz="2500">
          <a:solidFill>
            <a:schemeClr val="bg1"/>
          </a:solidFill>
          <a:latin typeface="Segoe" pitchFamily="61" charset="0"/>
          <a:ea typeface="MS PGothic" pitchFamily="34" charset="-128"/>
          <a:cs typeface="MS PGothic" pitchFamily="34" charset="-128"/>
        </a:defRPr>
      </a:lvl5pPr>
      <a:lvl6pPr marL="4572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6pPr>
      <a:lvl7pPr marL="9144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7pPr>
      <a:lvl8pPr marL="13716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8pPr>
      <a:lvl9pPr marL="1828800" algn="l" rtl="0" fontAlgn="base">
        <a:spcBef>
          <a:spcPct val="0"/>
        </a:spcBef>
        <a:spcAft>
          <a:spcPct val="0"/>
        </a:spcAft>
        <a:defRPr sz="2500">
          <a:solidFill>
            <a:srgbClr val="3C86BD"/>
          </a:solidFill>
          <a:latin typeface="Segoe" pitchFamily="61" charset="0"/>
          <a:ea typeface="MS PGothic" pitchFamily="34" charset="-128"/>
          <a:cs typeface="MS PGothic" pitchFamily="34" charset="-128"/>
        </a:defRPr>
      </a:lvl9pPr>
    </p:titleStyle>
    <p:bodyStyle>
      <a:lvl1pPr marL="342900" indent="-342900" algn="l" rtl="0" eaLnBrk="0" fontAlgn="base" hangingPunct="0">
        <a:spcBef>
          <a:spcPct val="20000"/>
        </a:spcBef>
        <a:spcAft>
          <a:spcPct val="0"/>
        </a:spcAft>
        <a:buClr>
          <a:srgbClr val="A8BEE2"/>
        </a:buClr>
        <a:buChar char="•"/>
        <a:defRPr sz="2000">
          <a:solidFill>
            <a:srgbClr val="FFFFFF"/>
          </a:solidFill>
          <a:latin typeface="+mn-lt"/>
          <a:ea typeface="+mn-ea"/>
          <a:cs typeface="+mn-cs"/>
        </a:defRPr>
      </a:lvl1pPr>
      <a:lvl2pPr marL="742950" indent="-285750" algn="l" rtl="0" eaLnBrk="0" fontAlgn="base" hangingPunct="0">
        <a:spcBef>
          <a:spcPct val="20000"/>
        </a:spcBef>
        <a:spcAft>
          <a:spcPct val="0"/>
        </a:spcAft>
        <a:buClr>
          <a:srgbClr val="A8BEE2"/>
        </a:buClr>
        <a:buChar char="–"/>
        <a:defRPr sz="2800">
          <a:solidFill>
            <a:srgbClr val="FFFFFF"/>
          </a:solidFill>
          <a:latin typeface="+mn-lt"/>
          <a:ea typeface="+mn-ea"/>
          <a:cs typeface="+mn-cs"/>
        </a:defRPr>
      </a:lvl2pPr>
      <a:lvl3pPr marL="11430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3pPr>
      <a:lvl4pPr marL="16002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4pPr>
      <a:lvl5pPr marL="2057400" indent="-228600" algn="l" rtl="0" eaLnBrk="0" fontAlgn="base" hangingPunct="0">
        <a:spcBef>
          <a:spcPct val="20000"/>
        </a:spcBef>
        <a:spcAft>
          <a:spcPct val="0"/>
        </a:spcAft>
        <a:buClr>
          <a:srgbClr val="A8BEE2"/>
        </a:buClr>
        <a:buChar char="»"/>
        <a:defRPr sz="1600">
          <a:solidFill>
            <a:srgbClr val="FFFFFF"/>
          </a:solidFill>
          <a:latin typeface="+mn-lt"/>
          <a:ea typeface="+mn-ea"/>
          <a:cs typeface="+mn-cs"/>
        </a:defRPr>
      </a:lvl5pPr>
      <a:lvl6pPr marL="2514600" indent="-228600" algn="l" rtl="0" fontAlgn="base">
        <a:spcBef>
          <a:spcPct val="20000"/>
        </a:spcBef>
        <a:spcAft>
          <a:spcPct val="0"/>
        </a:spcAft>
        <a:buClr>
          <a:srgbClr val="3C86BD"/>
        </a:buClr>
        <a:buChar char="»"/>
        <a:defRPr sz="1600">
          <a:solidFill>
            <a:schemeClr val="tx1"/>
          </a:solidFill>
          <a:latin typeface="+mn-lt"/>
          <a:ea typeface="+mn-ea"/>
          <a:cs typeface="+mn-cs"/>
        </a:defRPr>
      </a:lvl6pPr>
      <a:lvl7pPr marL="2971800" indent="-228600" algn="l" rtl="0" fontAlgn="base">
        <a:spcBef>
          <a:spcPct val="20000"/>
        </a:spcBef>
        <a:spcAft>
          <a:spcPct val="0"/>
        </a:spcAft>
        <a:buClr>
          <a:srgbClr val="3C86BD"/>
        </a:buClr>
        <a:buChar char="»"/>
        <a:defRPr sz="1600">
          <a:solidFill>
            <a:schemeClr val="tx1"/>
          </a:solidFill>
          <a:latin typeface="+mn-lt"/>
          <a:ea typeface="+mn-ea"/>
          <a:cs typeface="+mn-cs"/>
        </a:defRPr>
      </a:lvl7pPr>
      <a:lvl8pPr marL="3429000" indent="-228600" algn="l" rtl="0" fontAlgn="base">
        <a:spcBef>
          <a:spcPct val="20000"/>
        </a:spcBef>
        <a:spcAft>
          <a:spcPct val="0"/>
        </a:spcAft>
        <a:buClr>
          <a:srgbClr val="3C86BD"/>
        </a:buClr>
        <a:buChar char="»"/>
        <a:defRPr sz="1600">
          <a:solidFill>
            <a:schemeClr val="tx1"/>
          </a:solidFill>
          <a:latin typeface="+mn-lt"/>
          <a:ea typeface="+mn-ea"/>
          <a:cs typeface="+mn-cs"/>
        </a:defRPr>
      </a:lvl8pPr>
      <a:lvl9pPr marL="3886200" indent="-228600" algn="l" rtl="0" fontAlgn="base">
        <a:spcBef>
          <a:spcPct val="20000"/>
        </a:spcBef>
        <a:spcAft>
          <a:spcPct val="0"/>
        </a:spcAft>
        <a:buClr>
          <a:srgbClr val="3C86BD"/>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www.microsoft.com/hosting/hostingserviceproviders.mspx" TargetMode="External"/><Relationship Id="rId2" Type="http://schemas.openxmlformats.org/officeDocument/2006/relationships/hyperlink" Target="http://www.microsoft.com/sqlserver/2008/en/us/web.aspx"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62000"/>
          </a:xfrm>
        </p:spPr>
        <p:txBody>
          <a:bodyPr/>
          <a:lstStyle/>
          <a:p>
            <a:r>
              <a:rPr lang="en-US" sz="3200" b="1" dirty="0" smtClean="0"/>
              <a:t>Microsoft Partner Benefits</a:t>
            </a:r>
            <a:endParaRPr lang="en-US" sz="3200" b="1" dirty="0"/>
          </a:p>
        </p:txBody>
      </p:sp>
      <p:sp>
        <p:nvSpPr>
          <p:cNvPr id="3" name="Text Placeholder 2"/>
          <p:cNvSpPr txBox="1">
            <a:spLocks/>
          </p:cNvSpPr>
          <p:nvPr/>
        </p:nvSpPr>
        <p:spPr>
          <a:xfrm>
            <a:off x="541688" y="1501247"/>
            <a:ext cx="8151936" cy="4067040"/>
          </a:xfrm>
          <a:prstGeom prst="rect">
            <a:avLst/>
          </a:prstGeom>
        </p:spPr>
        <p:txBody>
          <a:bodyPr/>
          <a:lstStyle/>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Shared sales approach between Microsoft and partners to acquire and retain customer.</a:t>
            </a:r>
          </a:p>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Partner training resources.</a:t>
            </a:r>
          </a:p>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Entitled to integrated technical and sales support</a:t>
            </a:r>
          </a:p>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Microsoft deep investment ensures long term product roadmap.</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endParaRPr kumimoji="0" lang="en-US" sz="2400" b="0" i="0" u="none" strike="noStrike" kern="0" cap="none" spc="0" normalizeH="0" baseline="0" noProof="0" dirty="0" smtClean="0">
              <a:ln>
                <a:noFill/>
              </a:ln>
              <a:solidFill>
                <a:srgbClr val="FFFFFF"/>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26063"/>
          </a:xfrm>
        </p:spPr>
        <p:txBody>
          <a:bodyPr/>
          <a:lstStyle/>
          <a:p>
            <a:r>
              <a:rPr lang="en-US" sz="3200" b="1" dirty="0" smtClean="0"/>
              <a:t>SQL Server SKU Offerings</a:t>
            </a:r>
            <a:endParaRPr lang="en-US" sz="3200" b="1" dirty="0"/>
          </a:p>
        </p:txBody>
      </p:sp>
      <p:sp>
        <p:nvSpPr>
          <p:cNvPr id="3" name="Text Placeholder 2"/>
          <p:cNvSpPr txBox="1">
            <a:spLocks/>
          </p:cNvSpPr>
          <p:nvPr/>
        </p:nvSpPr>
        <p:spPr>
          <a:xfrm>
            <a:off x="541689" y="1002111"/>
            <a:ext cx="7892628" cy="5170089"/>
          </a:xfrm>
          <a:prstGeom prst="rect">
            <a:avLst/>
          </a:prstGeom>
        </p:spPr>
        <p:txBody>
          <a:bodyPr/>
          <a:lstStyle/>
          <a:p>
            <a:pPr marL="395288"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1" i="0" strike="noStrike" kern="0" cap="none" spc="0" normalizeH="0" baseline="0" noProof="0" dirty="0" smtClean="0">
                <a:ln>
                  <a:noFill/>
                </a:ln>
                <a:solidFill>
                  <a:schemeClr val="bg1"/>
                </a:solidFill>
                <a:effectLst/>
                <a:uLnTx/>
                <a:uFillTx/>
                <a:latin typeface="+mn-lt"/>
                <a:ea typeface="+mn-ea"/>
                <a:cs typeface="+mn-cs"/>
              </a:rPr>
              <a:t>Enterprise</a:t>
            </a:r>
            <a:r>
              <a:rPr kumimoji="0" lang="en-US" b="1" i="0" u="none" strike="noStrike" kern="0" cap="none" spc="0" normalizeH="0" baseline="0" noProof="0" dirty="0" smtClean="0">
                <a:ln>
                  <a:noFill/>
                </a:ln>
                <a:solidFill>
                  <a:schemeClr val="bg1"/>
                </a:solidFill>
                <a:effectLst/>
                <a:uLnTx/>
                <a:uFillTx/>
                <a:latin typeface="+mn-lt"/>
                <a:ea typeface="+mn-ea"/>
                <a:cs typeface="+mn-cs"/>
              </a:rPr>
              <a:t>: </a:t>
            </a:r>
            <a:r>
              <a:rPr kumimoji="0" lang="en-US" b="0" i="0" u="none" strike="noStrike" kern="0" cap="none" spc="0" normalizeH="0" baseline="0" noProof="0" dirty="0" smtClean="0">
                <a:ln>
                  <a:noFill/>
                </a:ln>
                <a:solidFill>
                  <a:srgbClr val="FFFFFF"/>
                </a:solidFill>
                <a:effectLst/>
                <a:uLnTx/>
                <a:uFillTx/>
                <a:latin typeface="+mn-lt"/>
                <a:ea typeface="+mn-ea"/>
                <a:cs typeface="+mn-cs"/>
              </a:rPr>
              <a:t>A comprehensive data platform for advanced hosted application needs in high-end shared or virtual dedicated hosting.</a:t>
            </a:r>
          </a:p>
          <a:p>
            <a:pPr marL="395288"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1" i="0" strike="noStrike" kern="0" cap="none" spc="0" normalizeH="0" baseline="0" noProof="0" dirty="0" smtClean="0">
                <a:ln>
                  <a:noFill/>
                </a:ln>
                <a:solidFill>
                  <a:schemeClr val="bg1"/>
                </a:solidFill>
                <a:effectLst/>
                <a:uLnTx/>
                <a:uFillTx/>
                <a:latin typeface="+mn-lt"/>
                <a:ea typeface="+mn-ea"/>
                <a:cs typeface="+mn-cs"/>
              </a:rPr>
              <a:t>Web:</a:t>
            </a:r>
            <a:r>
              <a:rPr kumimoji="0" lang="en-US" b="0" i="0" u="none" strike="noStrike" kern="0" cap="none" spc="0" normalizeH="0" baseline="0" noProof="0" dirty="0" smtClean="0">
                <a:ln>
                  <a:noFill/>
                </a:ln>
                <a:solidFill>
                  <a:schemeClr val="bg1"/>
                </a:solidFill>
                <a:effectLst/>
                <a:uLnTx/>
                <a:uFillTx/>
                <a:latin typeface="+mn-lt"/>
                <a:ea typeface="+mn-ea"/>
                <a:cs typeface="+mn-cs"/>
              </a:rPr>
              <a:t> </a:t>
            </a:r>
            <a:r>
              <a:rPr kumimoji="0" lang="en-US" b="0" i="0" u="none" strike="noStrike" kern="0" cap="none" spc="0" normalizeH="0" baseline="0" noProof="0" dirty="0" smtClean="0">
                <a:ln>
                  <a:noFill/>
                </a:ln>
                <a:solidFill>
                  <a:srgbClr val="FFFFFF"/>
                </a:solidFill>
                <a:effectLst/>
                <a:uLnTx/>
                <a:uFillTx/>
                <a:latin typeface="+mn-lt"/>
                <a:ea typeface="+mn-ea"/>
                <a:cs typeface="+mn-cs"/>
              </a:rPr>
              <a:t>A low-cost, highly scalable database for discount shared or dedicated hosting.</a:t>
            </a:r>
          </a:p>
          <a:p>
            <a:pPr marL="858838" marR="0" lvl="2" indent="-2286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1600" b="0" i="0" u="none" strike="noStrike" kern="0" cap="none" spc="0" normalizeH="0" baseline="0" noProof="0" dirty="0" smtClean="0">
                <a:ln>
                  <a:noFill/>
                </a:ln>
                <a:solidFill>
                  <a:srgbClr val="FFFFFF"/>
                </a:solidFill>
                <a:effectLst/>
                <a:uLnTx/>
                <a:uFillTx/>
                <a:latin typeface="+mn-lt"/>
                <a:ea typeface="+mn-ea"/>
                <a:cs typeface="+mn-cs"/>
              </a:rPr>
              <a:t>$15 per month per CPU</a:t>
            </a:r>
          </a:p>
          <a:p>
            <a:pPr marL="858838" marR="0" lvl="2" indent="-2286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1600" b="0" i="0" u="none" strike="noStrike" kern="0" cap="none" spc="0" normalizeH="0" baseline="0" noProof="0" dirty="0" smtClean="0">
                <a:ln>
                  <a:noFill/>
                </a:ln>
                <a:solidFill>
                  <a:srgbClr val="FFFFFF"/>
                </a:solidFill>
                <a:effectLst/>
                <a:uLnTx/>
                <a:uFillTx/>
                <a:latin typeface="+mn-lt"/>
                <a:ea typeface="+mn-ea"/>
                <a:cs typeface="+mn-cs"/>
              </a:rPr>
              <a:t>no limits on memory or database size and use up to 4 CPUs</a:t>
            </a:r>
          </a:p>
          <a:p>
            <a:pPr marL="395288"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1" i="0" strike="noStrike" kern="0" cap="none" spc="0" normalizeH="0" baseline="0" noProof="0" dirty="0" smtClean="0">
                <a:ln>
                  <a:noFill/>
                </a:ln>
                <a:solidFill>
                  <a:srgbClr val="FFFFFF"/>
                </a:solidFill>
                <a:effectLst/>
                <a:uLnTx/>
                <a:uFillTx/>
                <a:latin typeface="+mn-lt"/>
                <a:ea typeface="+mn-ea"/>
                <a:cs typeface="+mn-cs"/>
              </a:rPr>
              <a:t>Express: </a:t>
            </a:r>
            <a:r>
              <a:rPr kumimoji="0" lang="en-US" b="0" i="0" u="none" strike="noStrike" kern="0" cap="none" spc="0" normalizeH="0" baseline="0" noProof="0" dirty="0" smtClean="0">
                <a:ln>
                  <a:noFill/>
                </a:ln>
                <a:solidFill>
                  <a:srgbClr val="FFFFFF"/>
                </a:solidFill>
                <a:effectLst/>
                <a:uLnTx/>
                <a:uFillTx/>
                <a:latin typeface="+mn-lt"/>
                <a:ea typeface="+mn-ea"/>
                <a:cs typeface="+mn-cs"/>
              </a:rPr>
              <a:t>A free version of SQL Server 2008 for entry-level dedicated hosting.</a:t>
            </a:r>
          </a:p>
          <a:p>
            <a:pPr marL="395288"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1" i="0" strike="noStrike" kern="0" cap="none" spc="0" normalizeH="0" baseline="0" noProof="0" dirty="0" smtClean="0">
                <a:ln>
                  <a:noFill/>
                </a:ln>
                <a:solidFill>
                  <a:srgbClr val="FFFFFF"/>
                </a:solidFill>
                <a:effectLst/>
                <a:uLnTx/>
                <a:uFillTx/>
                <a:latin typeface="+mn-lt"/>
                <a:ea typeface="+mn-ea"/>
                <a:cs typeface="+mn-cs"/>
              </a:rPr>
              <a:t>Standard: </a:t>
            </a:r>
            <a:r>
              <a:rPr kumimoji="0" lang="en-US" b="0" i="0" u="none" strike="noStrike" kern="0" cap="none" spc="0" normalizeH="0" baseline="0" noProof="0" dirty="0" smtClean="0">
                <a:ln>
                  <a:noFill/>
                </a:ln>
                <a:solidFill>
                  <a:srgbClr val="FFFFFF"/>
                </a:solidFill>
                <a:effectLst/>
                <a:uLnTx/>
                <a:uFillTx/>
                <a:latin typeface="+mn-lt"/>
                <a:ea typeface="+mn-ea"/>
                <a:cs typeface="+mn-cs"/>
              </a:rPr>
              <a:t>Extends Web edition to include high availability and advanced BI capabilities.</a:t>
            </a:r>
          </a:p>
          <a:p>
            <a:pPr marL="395288"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1" i="0" strike="noStrike" kern="0" cap="none" spc="0" normalizeH="0" baseline="0" noProof="0" dirty="0" smtClean="0">
                <a:ln>
                  <a:noFill/>
                </a:ln>
                <a:solidFill>
                  <a:srgbClr val="FFFFFF"/>
                </a:solidFill>
                <a:effectLst/>
                <a:uLnTx/>
                <a:uFillTx/>
                <a:latin typeface="+mn-lt"/>
                <a:ea typeface="+mn-ea"/>
                <a:cs typeface="+mn-cs"/>
              </a:rPr>
              <a:t>Workgroup: </a:t>
            </a:r>
            <a:r>
              <a:rPr kumimoji="0" lang="en-US" b="0" i="0" u="none" strike="noStrike" kern="0" cap="none" spc="0" normalizeH="0" baseline="0" noProof="0" dirty="0" smtClean="0">
                <a:ln>
                  <a:noFill/>
                </a:ln>
                <a:solidFill>
                  <a:srgbClr val="FFFFFF"/>
                </a:solidFill>
                <a:effectLst/>
                <a:uLnTx/>
                <a:uFillTx/>
                <a:latin typeface="+mn-lt"/>
                <a:ea typeface="+mn-ea"/>
                <a:cs typeface="+mn-cs"/>
              </a:rPr>
              <a:t>Web edition is recommended instead for hosting solutions</a:t>
            </a:r>
            <a:r>
              <a:rPr kumimoji="0" lang="en-US" sz="2800" b="0" i="0" u="none" strike="noStrike" kern="0" cap="none" spc="0" normalizeH="0" baseline="0" noProof="0" dirty="0" smtClean="0">
                <a:ln>
                  <a:noFill/>
                </a:ln>
                <a:solidFill>
                  <a:srgbClr val="FFFFFF"/>
                </a:solidFill>
                <a:effectLst/>
                <a:uLnTx/>
                <a:uFillTx/>
                <a:latin typeface="+mn-lt"/>
                <a:ea typeface="+mn-ea"/>
                <a:cs typeface="+mn-cs"/>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0"/>
            <a:ext cx="8208962" cy="568351"/>
          </a:xfrm>
        </p:spPr>
        <p:txBody>
          <a:bodyPr/>
          <a:lstStyle/>
          <a:p>
            <a:r>
              <a:rPr lang="en-US" sz="3200" b="1" dirty="0" smtClean="0"/>
              <a:t>SQL Server 2008 Feature Comparison</a:t>
            </a:r>
            <a:endParaRPr lang="en-US" sz="3200" b="1" dirty="0"/>
          </a:p>
        </p:txBody>
      </p:sp>
      <p:graphicFrame>
        <p:nvGraphicFramePr>
          <p:cNvPr id="5" name="Table 4"/>
          <p:cNvGraphicFramePr>
            <a:graphicFrameLocks noGrp="1"/>
          </p:cNvGraphicFramePr>
          <p:nvPr/>
        </p:nvGraphicFramePr>
        <p:xfrm>
          <a:off x="381000" y="990600"/>
          <a:ext cx="8124968" cy="5072196"/>
        </p:xfrm>
        <a:graphic>
          <a:graphicData uri="http://schemas.openxmlformats.org/drawingml/2006/table">
            <a:tbl>
              <a:tblPr/>
              <a:tblGrid>
                <a:gridCol w="2420205"/>
                <a:gridCol w="1642279"/>
                <a:gridCol w="2031242"/>
                <a:gridCol w="2031242"/>
              </a:tblGrid>
              <a:tr h="318411">
                <a:tc>
                  <a:txBody>
                    <a:bodyPr/>
                    <a:lstStyle/>
                    <a:p>
                      <a:pPr marL="0" marR="0">
                        <a:lnSpc>
                          <a:spcPct val="115000"/>
                        </a:lnSpc>
                        <a:spcBef>
                          <a:spcPts val="0"/>
                        </a:spcBef>
                        <a:spcAft>
                          <a:spcPts val="0"/>
                        </a:spcAft>
                      </a:pPr>
                      <a:r>
                        <a:rPr lang="en-US" sz="1800" b="1" dirty="0">
                          <a:solidFill>
                            <a:srgbClr val="FFFFFF"/>
                          </a:solidFill>
                          <a:latin typeface="Arial"/>
                          <a:ea typeface="Times New Roman"/>
                          <a:cs typeface="Times New Roman"/>
                        </a:rPr>
                        <a:t>Feature</a:t>
                      </a:r>
                      <a:endParaRPr lang="en-US" sz="18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C0504D"/>
                    </a:solidFill>
                  </a:tcPr>
                </a:tc>
                <a:tc>
                  <a:txBody>
                    <a:bodyPr/>
                    <a:lstStyle/>
                    <a:p>
                      <a:pPr marL="0" marR="0" algn="ctr">
                        <a:lnSpc>
                          <a:spcPct val="115000"/>
                        </a:lnSpc>
                        <a:spcBef>
                          <a:spcPts val="0"/>
                        </a:spcBef>
                        <a:spcAft>
                          <a:spcPts val="0"/>
                        </a:spcAft>
                      </a:pPr>
                      <a:r>
                        <a:rPr lang="en-US" sz="1800" b="1" dirty="0">
                          <a:solidFill>
                            <a:srgbClr val="FFFFFF"/>
                          </a:solidFill>
                          <a:latin typeface="Arial"/>
                          <a:ea typeface="Times New Roman"/>
                          <a:cs typeface="Times New Roman"/>
                        </a:rPr>
                        <a:t>Express</a:t>
                      </a:r>
                      <a:endParaRPr lang="en-US" sz="18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C0504D"/>
                    </a:solidFill>
                  </a:tcPr>
                </a:tc>
                <a:tc>
                  <a:txBody>
                    <a:bodyPr/>
                    <a:lstStyle/>
                    <a:p>
                      <a:pPr marL="0" marR="0" algn="ctr">
                        <a:lnSpc>
                          <a:spcPct val="115000"/>
                        </a:lnSpc>
                        <a:spcBef>
                          <a:spcPts val="0"/>
                        </a:spcBef>
                        <a:spcAft>
                          <a:spcPts val="0"/>
                        </a:spcAft>
                      </a:pPr>
                      <a:r>
                        <a:rPr lang="en-US" sz="1800" b="1" dirty="0">
                          <a:solidFill>
                            <a:srgbClr val="FFFFFF"/>
                          </a:solidFill>
                          <a:latin typeface="Arial"/>
                          <a:ea typeface="Times New Roman"/>
                          <a:cs typeface="Times New Roman"/>
                        </a:rPr>
                        <a:t>Web</a:t>
                      </a:r>
                      <a:endParaRPr lang="en-US" sz="18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C0504D"/>
                    </a:solidFill>
                  </a:tcPr>
                </a:tc>
                <a:tc>
                  <a:txBody>
                    <a:bodyPr/>
                    <a:lstStyle/>
                    <a:p>
                      <a:pPr marL="0" marR="0" algn="ctr">
                        <a:lnSpc>
                          <a:spcPct val="115000"/>
                        </a:lnSpc>
                        <a:spcBef>
                          <a:spcPts val="0"/>
                        </a:spcBef>
                        <a:spcAft>
                          <a:spcPts val="0"/>
                        </a:spcAft>
                      </a:pPr>
                      <a:r>
                        <a:rPr lang="en-US" sz="1800" b="1" dirty="0">
                          <a:solidFill>
                            <a:srgbClr val="FFFFFF"/>
                          </a:solidFill>
                          <a:latin typeface="Arial"/>
                          <a:ea typeface="Times New Roman"/>
                          <a:cs typeface="Times New Roman"/>
                        </a:rPr>
                        <a:t>Enterprise</a:t>
                      </a:r>
                      <a:endParaRPr lang="en-US" sz="18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C0504D"/>
                    </a:solidFill>
                  </a:tcPr>
                </a:tc>
              </a:tr>
              <a:tr h="254667">
                <a:tc>
                  <a:txBody>
                    <a:bodyPr/>
                    <a:lstStyle/>
                    <a:p>
                      <a:pPr marL="0" marR="0">
                        <a:lnSpc>
                          <a:spcPct val="115000"/>
                        </a:lnSpc>
                        <a:spcBef>
                          <a:spcPts val="0"/>
                        </a:spcBef>
                        <a:spcAft>
                          <a:spcPts val="1000"/>
                        </a:spcAft>
                      </a:pPr>
                      <a:r>
                        <a:rPr lang="en-US" sz="1400" b="1" dirty="0">
                          <a:latin typeface="Arial"/>
                          <a:ea typeface="Times New Roman"/>
                          <a:cs typeface="Times New Roman"/>
                        </a:rPr>
                        <a:t>CPU Supported</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1</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4</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32</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RAM Supported</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1 GB</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Unlimited</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Unlimited</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DB Size Limit</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4 GB</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Unlimited</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Unlimited</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473455">
                <a:tc>
                  <a:txBody>
                    <a:bodyPr/>
                    <a:lstStyle/>
                    <a:p>
                      <a:pPr marL="0" marR="0">
                        <a:lnSpc>
                          <a:spcPct val="100000"/>
                        </a:lnSpc>
                        <a:spcBef>
                          <a:spcPts val="0"/>
                        </a:spcBef>
                        <a:spcAft>
                          <a:spcPts val="0"/>
                        </a:spcAft>
                      </a:pPr>
                      <a:r>
                        <a:rPr lang="en-US" sz="1400" b="1" dirty="0">
                          <a:latin typeface="Arial"/>
                          <a:ea typeface="Times New Roman"/>
                          <a:cs typeface="Times New Roman"/>
                        </a:rPr>
                        <a:t>Policy-Based Management</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Resource Governor</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Performance Studio</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SQL Driver for PHP</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526904">
                <a:tc>
                  <a:txBody>
                    <a:bodyPr/>
                    <a:lstStyle/>
                    <a:p>
                      <a:pPr marL="0" marR="0">
                        <a:lnSpc>
                          <a:spcPct val="115000"/>
                        </a:lnSpc>
                        <a:spcBef>
                          <a:spcPts val="0"/>
                        </a:spcBef>
                        <a:spcAft>
                          <a:spcPts val="0"/>
                        </a:spcAft>
                      </a:pPr>
                      <a:r>
                        <a:rPr lang="en-US" sz="1400" b="1" dirty="0">
                          <a:latin typeface="Arial"/>
                          <a:ea typeface="Times New Roman"/>
                          <a:cs typeface="Times New Roman"/>
                        </a:rPr>
                        <a:t>ADO.NET Data Services</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Advanced Data Types</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526904">
                <a:tc>
                  <a:txBody>
                    <a:bodyPr/>
                    <a:lstStyle/>
                    <a:p>
                      <a:pPr marL="0" marR="0">
                        <a:lnSpc>
                          <a:spcPct val="115000"/>
                        </a:lnSpc>
                        <a:spcBef>
                          <a:spcPts val="0"/>
                        </a:spcBef>
                        <a:spcAft>
                          <a:spcPts val="0"/>
                        </a:spcAft>
                      </a:pPr>
                      <a:r>
                        <a:rPr lang="en-US" sz="1400" b="1" dirty="0">
                          <a:latin typeface="Arial"/>
                          <a:ea typeface="Times New Roman"/>
                          <a:cs typeface="Times New Roman"/>
                        </a:rPr>
                        <a:t>Transparent Data Encryption</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All-actions-audited</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No</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254667">
                <a:tc>
                  <a:txBody>
                    <a:bodyPr/>
                    <a:lstStyle/>
                    <a:p>
                      <a:pPr marL="0" marR="0">
                        <a:lnSpc>
                          <a:spcPct val="115000"/>
                        </a:lnSpc>
                        <a:spcBef>
                          <a:spcPts val="0"/>
                        </a:spcBef>
                        <a:spcAft>
                          <a:spcPts val="0"/>
                        </a:spcAft>
                      </a:pPr>
                      <a:r>
                        <a:rPr lang="en-US" sz="1400" b="1" dirty="0">
                          <a:latin typeface="Arial"/>
                          <a:ea typeface="Times New Roman"/>
                          <a:cs typeface="Times New Roman"/>
                        </a:rPr>
                        <a:t>Reporting Services</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Express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Express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Full</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473455">
                <a:tc>
                  <a:txBody>
                    <a:bodyPr/>
                    <a:lstStyle/>
                    <a:p>
                      <a:pPr marL="0" marR="0">
                        <a:lnSpc>
                          <a:spcPct val="100000"/>
                        </a:lnSpc>
                        <a:spcBef>
                          <a:spcPts val="0"/>
                        </a:spcBef>
                        <a:spcAft>
                          <a:spcPts val="0"/>
                        </a:spcAft>
                      </a:pPr>
                      <a:r>
                        <a:rPr lang="en-US" sz="1400" b="1" dirty="0">
                          <a:latin typeface="Arial"/>
                          <a:ea typeface="Times New Roman"/>
                          <a:cs typeface="Times New Roman"/>
                        </a:rPr>
                        <a:t>Database Publishing Wizard</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latin typeface="Arial"/>
                          <a:ea typeface="Times New Roman"/>
                          <a:cs typeface="Times New Roman"/>
                        </a:rPr>
                        <a:t>Yes</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461064">
                <a:tc>
                  <a:txBody>
                    <a:bodyPr/>
                    <a:lstStyle/>
                    <a:p>
                      <a:pPr marL="0" marR="0">
                        <a:lnSpc>
                          <a:spcPct val="115000"/>
                        </a:lnSpc>
                        <a:spcBef>
                          <a:spcPts val="0"/>
                        </a:spcBef>
                        <a:spcAft>
                          <a:spcPts val="0"/>
                        </a:spcAft>
                      </a:pPr>
                      <a:r>
                        <a:rPr lang="en-US" sz="1400" b="1" dirty="0">
                          <a:latin typeface="Arial"/>
                          <a:ea typeface="Times New Roman"/>
                          <a:cs typeface="Times New Roman"/>
                        </a:rPr>
                        <a:t>Hosting Option</a:t>
                      </a:r>
                      <a:endParaRPr lang="en-US" sz="1400" dirty="0">
                        <a:latin typeface="Calibri"/>
                        <a:ea typeface="Calibri"/>
                        <a:cs typeface="Times New Roman"/>
                      </a:endParaRPr>
                    </a:p>
                  </a:txBody>
                  <a:tcPr marL="68580" marR="68580" marT="0" marB="0">
                    <a:lnL w="12700" cap="flat" cmpd="sng" algn="ctr">
                      <a:solidFill>
                        <a:srgbClr val="C0504D"/>
                      </a:solidFill>
                      <a:prstDash val="solid"/>
                      <a:round/>
                      <a:headEnd type="none" w="med" len="med"/>
                      <a:tailEnd type="none" w="med" len="med"/>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smtClean="0">
                          <a:solidFill>
                            <a:srgbClr val="000000"/>
                          </a:solidFill>
                          <a:latin typeface="Arial"/>
                          <a:ea typeface="Times New Roman"/>
                          <a:cs typeface="Times New Roman"/>
                        </a:rPr>
                        <a:t>Entry-level Dedicated</a:t>
                      </a:r>
                      <a:endParaRPr lang="en-US" sz="1200" dirty="0">
                        <a:latin typeface="Calibri"/>
                        <a:ea typeface="Calibri"/>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smtClean="0">
                          <a:solidFill>
                            <a:srgbClr val="000000"/>
                          </a:solidFill>
                          <a:latin typeface="Arial"/>
                          <a:ea typeface="Times New Roman"/>
                          <a:cs typeface="Times New Roman"/>
                        </a:rPr>
                        <a:t>Dedicated</a:t>
                      </a:r>
                      <a:r>
                        <a:rPr lang="en-US" sz="1200" baseline="0" dirty="0" smtClean="0">
                          <a:solidFill>
                            <a:srgbClr val="000000"/>
                          </a:solidFill>
                          <a:latin typeface="Arial"/>
                          <a:ea typeface="Times New Roman"/>
                          <a:cs typeface="Times New Roman"/>
                        </a:rPr>
                        <a:t> &amp; Shared</a:t>
                      </a:r>
                      <a:endParaRPr lang="en-US" sz="1200" dirty="0" smtClean="0">
                        <a:solidFill>
                          <a:srgbClr val="000000"/>
                        </a:solidFill>
                        <a:latin typeface="Arial"/>
                        <a:ea typeface="Times New Roman"/>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latin typeface="Arial"/>
                          <a:ea typeface="Times New Roman"/>
                          <a:cs typeface="Times New Roman"/>
                        </a:rPr>
                        <a:t>Advanced </a:t>
                      </a:r>
                      <a:r>
                        <a:rPr lang="en-US" sz="1200" smtClean="0">
                          <a:solidFill>
                            <a:srgbClr val="000000"/>
                          </a:solidFill>
                          <a:latin typeface="Arial"/>
                          <a:ea typeface="Times New Roman"/>
                          <a:cs typeface="Times New Roman"/>
                        </a:rPr>
                        <a:t>Shared &amp; </a:t>
                      </a:r>
                      <a:r>
                        <a:rPr lang="en-US" sz="1200" dirty="0" smtClean="0">
                          <a:solidFill>
                            <a:srgbClr val="000000"/>
                          </a:solidFill>
                          <a:latin typeface="Arial"/>
                          <a:ea typeface="Times New Roman"/>
                          <a:cs typeface="Times New Roman"/>
                        </a:rPr>
                        <a:t>Dedicated</a:t>
                      </a:r>
                      <a:endParaRPr lang="en-US" sz="1200" dirty="0">
                        <a:latin typeface="Calibri"/>
                        <a:ea typeface="Calibri"/>
                        <a:cs typeface="Times New Roman"/>
                      </a:endParaRPr>
                    </a:p>
                  </a:txBody>
                  <a:tcPr marL="68580" marR="68580" marT="0" marB="0">
                    <a:lnL>
                      <a:noFill/>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bl>
          </a:graphicData>
        </a:graphic>
      </p:graphicFrame>
      <p:sp>
        <p:nvSpPr>
          <p:cNvPr id="6" name="TextBox 5"/>
          <p:cNvSpPr txBox="1"/>
          <p:nvPr/>
        </p:nvSpPr>
        <p:spPr>
          <a:xfrm>
            <a:off x="381000" y="457200"/>
            <a:ext cx="8352430" cy="461665"/>
          </a:xfrm>
          <a:prstGeom prst="rect">
            <a:avLst/>
          </a:prstGeom>
          <a:noFill/>
        </p:spPr>
        <p:txBody>
          <a:bodyPr wrap="square" rtlCol="0">
            <a:spAutoFit/>
          </a:bodyPr>
          <a:lstStyle/>
          <a:p>
            <a:r>
              <a:rPr lang="en-US" sz="1200" dirty="0" smtClean="0"/>
              <a:t>Visit </a:t>
            </a:r>
            <a:r>
              <a:rPr lang="en-US" sz="1200" u="sng" dirty="0" smtClean="0"/>
              <a:t>http://msdn.microsoft.com/library/cc645993.aspx </a:t>
            </a:r>
            <a:r>
              <a:rPr lang="en-US" sz="1200" dirty="0" smtClean="0"/>
              <a:t>for a more detailed comparison including Standard and Workgroup editions.</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001" y="66492"/>
            <a:ext cx="8208962" cy="619308"/>
          </a:xfrm>
        </p:spPr>
        <p:txBody>
          <a:bodyPr/>
          <a:lstStyle/>
          <a:p>
            <a:r>
              <a:rPr lang="en-US" sz="3200" b="1" dirty="0" smtClean="0"/>
              <a:t>Why Choose MS SQL Server 2008</a:t>
            </a:r>
          </a:p>
        </p:txBody>
      </p:sp>
      <p:graphicFrame>
        <p:nvGraphicFramePr>
          <p:cNvPr id="3" name="Table 2"/>
          <p:cNvGraphicFramePr>
            <a:graphicFrameLocks noGrp="1"/>
          </p:cNvGraphicFramePr>
          <p:nvPr/>
        </p:nvGraphicFramePr>
        <p:xfrm>
          <a:off x="341195" y="914402"/>
          <a:ext cx="8188656" cy="4951613"/>
        </p:xfrm>
        <a:graphic>
          <a:graphicData uri="http://schemas.openxmlformats.org/drawingml/2006/table">
            <a:tbl>
              <a:tblPr firstRow="1" bandRow="1">
                <a:tableStyleId>{5C22544A-7EE6-4342-B048-85BDC9FD1C3A}</a:tableStyleId>
              </a:tblPr>
              <a:tblGrid>
                <a:gridCol w="3250137"/>
                <a:gridCol w="4938519"/>
              </a:tblGrid>
              <a:tr h="377525">
                <a:tc>
                  <a:txBody>
                    <a:bodyPr/>
                    <a:lstStyle/>
                    <a:p>
                      <a:r>
                        <a:rPr lang="en-US" dirty="0" smtClean="0">
                          <a:solidFill>
                            <a:sysClr val="windowText" lastClr="000000"/>
                          </a:solidFill>
                        </a:rPr>
                        <a:t>AREA</a:t>
                      </a:r>
                      <a:endParaRPr lang="en-US" dirty="0">
                        <a:solidFill>
                          <a:sysClr val="windowText" lastClr="000000"/>
                        </a:solidFill>
                      </a:endParaRPr>
                    </a:p>
                  </a:txBody>
                  <a:tcPr/>
                </a:tc>
                <a:tc>
                  <a:txBody>
                    <a:bodyPr/>
                    <a:lstStyle/>
                    <a:p>
                      <a:r>
                        <a:rPr lang="en-US" dirty="0" smtClean="0">
                          <a:solidFill>
                            <a:sysClr val="windowText" lastClr="000000"/>
                          </a:solidFill>
                        </a:rPr>
                        <a:t>SQL Server</a:t>
                      </a:r>
                      <a:endParaRPr lang="en-US" dirty="0">
                        <a:solidFill>
                          <a:sysClr val="windowText" lastClr="000000"/>
                        </a:solidFill>
                      </a:endParaRPr>
                    </a:p>
                  </a:txBody>
                  <a:tcPr/>
                </a:tc>
              </a:tr>
              <a:tr h="1115336">
                <a:tc>
                  <a:txBody>
                    <a:bodyPr/>
                    <a:lstStyle/>
                    <a:p>
                      <a:r>
                        <a:rPr lang="en-US" sz="1800" dirty="0" smtClean="0"/>
                        <a:t>Performance and scale</a:t>
                      </a:r>
                    </a:p>
                  </a:txBody>
                  <a:tcPr/>
                </a:tc>
                <a:tc>
                  <a:txBody>
                    <a:bodyPr/>
                    <a:lstStyle/>
                    <a:p>
                      <a:pPr marL="0" marR="0" lvl="1" indent="0" algn="l" defTabSz="914363" rtl="0" eaLnBrk="1" fontAlgn="auto" latinLnBrk="0" hangingPunct="1">
                        <a:lnSpc>
                          <a:spcPct val="100000"/>
                        </a:lnSpc>
                        <a:spcBef>
                          <a:spcPts val="0"/>
                        </a:spcBef>
                        <a:spcAft>
                          <a:spcPts val="0"/>
                        </a:spcAft>
                        <a:buClrTx/>
                        <a:buSzTx/>
                        <a:buFontTx/>
                        <a:buNone/>
                        <a:tabLst/>
                        <a:defRPr/>
                      </a:pPr>
                      <a:r>
                        <a:rPr lang="en-US" sz="1600" dirty="0" smtClean="0"/>
                        <a:t>Leading</a:t>
                      </a:r>
                      <a:r>
                        <a:rPr lang="en-US" sz="1600" baseline="0" dirty="0" smtClean="0"/>
                        <a:t> TPC-H and TPC-E benchmarks;</a:t>
                      </a:r>
                    </a:p>
                    <a:p>
                      <a:pPr marL="0" marR="0" lvl="1" indent="0" algn="l" defTabSz="914363" rtl="0" eaLnBrk="1" fontAlgn="auto" latinLnBrk="0" hangingPunct="1">
                        <a:lnSpc>
                          <a:spcPct val="100000"/>
                        </a:lnSpc>
                        <a:spcBef>
                          <a:spcPts val="0"/>
                        </a:spcBef>
                        <a:spcAft>
                          <a:spcPts val="0"/>
                        </a:spcAft>
                        <a:buClrTx/>
                        <a:buSzTx/>
                        <a:buFontTx/>
                        <a:buNone/>
                        <a:tabLst/>
                        <a:defRPr/>
                      </a:pPr>
                      <a:r>
                        <a:rPr lang="en-US" sz="1600" dirty="0" smtClean="0"/>
                        <a:t>Scales from simple to high-volume Web applications with the same set of technical skills</a:t>
                      </a:r>
                    </a:p>
                  </a:txBody>
                  <a:tcPr/>
                </a:tc>
              </a:tr>
              <a:tr h="849432">
                <a:tc>
                  <a:txBody>
                    <a:bodyPr/>
                    <a:lstStyle/>
                    <a:p>
                      <a:r>
                        <a:rPr lang="en-US" sz="1800" kern="1200" dirty="0" smtClean="0">
                          <a:solidFill>
                            <a:schemeClr val="dk1"/>
                          </a:solidFill>
                          <a:latin typeface="+mn-lt"/>
                          <a:ea typeface="+mn-ea"/>
                          <a:cs typeface="+mn-cs"/>
                        </a:rPr>
                        <a:t>Security</a:t>
                      </a:r>
                      <a:endParaRPr lang="en-US" sz="1800" kern="1200" dirty="0">
                        <a:solidFill>
                          <a:schemeClr val="dk1"/>
                        </a:solidFill>
                        <a:latin typeface="+mn-lt"/>
                        <a:ea typeface="+mn-ea"/>
                        <a:cs typeface="+mn-cs"/>
                      </a:endParaRPr>
                    </a:p>
                  </a:txBody>
                  <a:tcPr/>
                </a:tc>
                <a:tc>
                  <a:txBody>
                    <a:bodyPr/>
                    <a:lstStyle/>
                    <a:p>
                      <a:pPr marL="0" lvl="2" indent="0"/>
                      <a:r>
                        <a:rPr lang="en-US" sz="1600" dirty="0" smtClean="0"/>
                        <a:t>Powerful encryption and key management capabilities;</a:t>
                      </a:r>
                    </a:p>
                    <a:p>
                      <a:pPr marL="0" lvl="2" indent="0"/>
                      <a:r>
                        <a:rPr lang="en-US" sz="1600" dirty="0" smtClean="0"/>
                        <a:t>Enhanced auditing;</a:t>
                      </a:r>
                      <a:endParaRPr lang="en-US" sz="1600" kern="1200" dirty="0" smtClean="0">
                        <a:solidFill>
                          <a:schemeClr val="dk1"/>
                        </a:solidFill>
                        <a:latin typeface="+mn-lt"/>
                        <a:ea typeface="+mn-ea"/>
                        <a:cs typeface="+mn-cs"/>
                      </a:endParaRPr>
                    </a:p>
                  </a:txBody>
                  <a:tcPr/>
                </a:tc>
              </a:tr>
              <a:tr h="1629717">
                <a:tc>
                  <a:txBody>
                    <a:bodyPr/>
                    <a:lstStyle/>
                    <a:p>
                      <a:r>
                        <a:rPr lang="en-US" sz="1800" dirty="0" smtClean="0"/>
                        <a:t>Manageability and high availability</a:t>
                      </a:r>
                      <a:endParaRPr lang="en-US" b="1" dirty="0"/>
                    </a:p>
                  </a:txBody>
                  <a:tcPr/>
                </a:tc>
                <a:tc>
                  <a:txBody>
                    <a:bodyPr/>
                    <a:lstStyle/>
                    <a:p>
                      <a:pPr marL="0" lvl="2" indent="0"/>
                      <a:r>
                        <a:rPr lang="en-US" sz="1600" kern="1200" dirty="0" smtClean="0">
                          <a:solidFill>
                            <a:schemeClr val="dk1"/>
                          </a:solidFill>
                          <a:latin typeface="+mn-lt"/>
                          <a:ea typeface="+mn-ea"/>
                          <a:cs typeface="+mn-cs"/>
                        </a:rPr>
                        <a:t>Automation of common tasks.</a:t>
                      </a:r>
                    </a:p>
                    <a:p>
                      <a:pPr marL="0" lvl="2" indent="0"/>
                      <a:r>
                        <a:rPr lang="en-US" sz="1600" kern="1200" dirty="0" smtClean="0">
                          <a:solidFill>
                            <a:schemeClr val="dk1"/>
                          </a:solidFill>
                          <a:latin typeface="+mn-lt"/>
                          <a:ea typeface="+mn-ea"/>
                          <a:cs typeface="+mn-cs"/>
                        </a:rPr>
                        <a:t>Query Analyzer and Profiler;</a:t>
                      </a:r>
                    </a:p>
                    <a:p>
                      <a:pPr marL="0" marR="0" lvl="1" indent="0" algn="l" defTabSz="914363" rtl="0" eaLnBrk="1" fontAlgn="auto" latinLnBrk="0" hangingPunct="1">
                        <a:lnSpc>
                          <a:spcPct val="100000"/>
                        </a:lnSpc>
                        <a:spcBef>
                          <a:spcPts val="0"/>
                        </a:spcBef>
                        <a:spcAft>
                          <a:spcPts val="0"/>
                        </a:spcAft>
                        <a:buClrTx/>
                        <a:buSzTx/>
                        <a:buFontTx/>
                        <a:buNone/>
                        <a:tabLst/>
                        <a:defRPr/>
                      </a:pPr>
                      <a:r>
                        <a:rPr lang="en-US" sz="1600" dirty="0" smtClean="0"/>
                        <a:t>Rich integrated HA capabilities: database mirroring, failover clustering, database snapshots, snapshot isolation, log shipping, online operations, </a:t>
                      </a:r>
                      <a:r>
                        <a:rPr lang="en-US" sz="1600" baseline="0" dirty="0" smtClean="0"/>
                        <a:t>online backup</a:t>
                      </a:r>
                      <a:endParaRPr lang="en-US" sz="1600" dirty="0" smtClean="0"/>
                    </a:p>
                  </a:txBody>
                  <a:tcPr/>
                </a:tc>
              </a:tr>
              <a:tr h="979603">
                <a:tc>
                  <a:txBody>
                    <a:bodyPr/>
                    <a:lstStyle/>
                    <a:p>
                      <a:r>
                        <a:rPr lang="en-US" sz="1800" kern="1200" dirty="0" smtClean="0">
                          <a:solidFill>
                            <a:schemeClr val="dk1"/>
                          </a:solidFill>
                          <a:latin typeface="+mn-lt"/>
                          <a:ea typeface="+mn-ea"/>
                          <a:cs typeface="+mn-cs"/>
                        </a:rPr>
                        <a:t>Product roadmap and business consideration</a:t>
                      </a:r>
                      <a:endParaRPr lang="en-US" sz="1800" kern="1200" dirty="0">
                        <a:solidFill>
                          <a:schemeClr val="dk1"/>
                        </a:solidFill>
                        <a:latin typeface="+mn-lt"/>
                        <a:ea typeface="+mn-ea"/>
                        <a:cs typeface="+mn-cs"/>
                      </a:endParaRPr>
                    </a:p>
                  </a:txBody>
                  <a:tcPr/>
                </a:tc>
                <a:tc>
                  <a:txBody>
                    <a:bodyPr/>
                    <a:lstStyle/>
                    <a:p>
                      <a:pPr marL="0" marR="0" lvl="1" indent="0" algn="l" defTabSz="914363" rtl="0" eaLnBrk="1" fontAlgn="auto" latinLnBrk="0" hangingPunct="1">
                        <a:lnSpc>
                          <a:spcPct val="100000"/>
                        </a:lnSpc>
                        <a:spcBef>
                          <a:spcPts val="0"/>
                        </a:spcBef>
                        <a:spcAft>
                          <a:spcPts val="0"/>
                        </a:spcAft>
                        <a:buClrTx/>
                        <a:buSzTx/>
                        <a:buFontTx/>
                        <a:buNone/>
                        <a:tabLst/>
                        <a:defRPr/>
                      </a:pPr>
                      <a:r>
                        <a:rPr lang="en-US" sz="1600" dirty="0" smtClean="0"/>
                        <a:t>Deep</a:t>
                      </a:r>
                      <a:r>
                        <a:rPr lang="en-US" sz="1600" baseline="0" dirty="0" smtClean="0"/>
                        <a:t> investment;</a:t>
                      </a:r>
                    </a:p>
                    <a:p>
                      <a:pPr marL="0" marR="0" lvl="1" indent="0" algn="l" defTabSz="914363" rtl="0" eaLnBrk="1" fontAlgn="auto" latinLnBrk="0" hangingPunct="1">
                        <a:lnSpc>
                          <a:spcPct val="100000"/>
                        </a:lnSpc>
                        <a:spcBef>
                          <a:spcPts val="0"/>
                        </a:spcBef>
                        <a:spcAft>
                          <a:spcPts val="0"/>
                        </a:spcAft>
                        <a:buClrTx/>
                        <a:buSzTx/>
                        <a:buFontTx/>
                        <a:buNone/>
                        <a:tabLst/>
                        <a:defRPr/>
                      </a:pPr>
                      <a:r>
                        <a:rPr lang="en-US" sz="1600" dirty="0" smtClean="0"/>
                        <a:t>Vast partner ecosystem;</a:t>
                      </a:r>
                    </a:p>
                    <a:p>
                      <a:pPr marL="0" marR="0" lvl="1" indent="0" algn="l" defTabSz="914363"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62000"/>
          </a:xfrm>
        </p:spPr>
        <p:txBody>
          <a:bodyPr/>
          <a:lstStyle/>
          <a:p>
            <a:r>
              <a:rPr lang="en-US" sz="3200" b="1" dirty="0" smtClean="0"/>
              <a:t>Additional Resources</a:t>
            </a:r>
            <a:endParaRPr lang="en-US" sz="3200" b="1" dirty="0"/>
          </a:p>
        </p:txBody>
      </p:sp>
      <p:sp>
        <p:nvSpPr>
          <p:cNvPr id="3" name="Text Placeholder 2"/>
          <p:cNvSpPr txBox="1">
            <a:spLocks/>
          </p:cNvSpPr>
          <p:nvPr/>
        </p:nvSpPr>
        <p:spPr>
          <a:xfrm>
            <a:off x="286604" y="1165895"/>
            <a:ext cx="8679976" cy="5057484"/>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SQL Server 2008 Web</a:t>
            </a:r>
          </a:p>
          <a:p>
            <a:pPr marL="800100" lvl="1" indent="-342900">
              <a:spcBef>
                <a:spcPct val="20000"/>
              </a:spcBef>
              <a:buClr>
                <a:srgbClr val="A8BEE2"/>
              </a:buClr>
              <a:buFontTx/>
              <a:buChar char="•"/>
            </a:pPr>
            <a:r>
              <a:rPr kumimoji="0" lang="en-US" sz="1400" b="0" i="0" u="none" strike="noStrike" kern="0" cap="none" spc="0" normalizeH="0" baseline="0" noProof="0" dirty="0" smtClean="0">
                <a:ln>
                  <a:noFill/>
                </a:ln>
                <a:solidFill>
                  <a:srgbClr val="FFFFFF"/>
                </a:solidFill>
                <a:effectLst/>
                <a:uLnTx/>
                <a:uFillTx/>
                <a:latin typeface="+mn-lt"/>
                <a:ea typeface="+mn-ea"/>
                <a:cs typeface="+mn-cs"/>
              </a:rPr>
              <a:t>http://www.microsoft.com/sqlserver/2008/en/us/web.aspx</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SQL Server Driver for PHP</a:t>
            </a:r>
          </a:p>
          <a:p>
            <a:pPr marL="800100" lvl="1" indent="-342900">
              <a:spcBef>
                <a:spcPct val="20000"/>
              </a:spcBef>
              <a:buClr>
                <a:srgbClr val="A8BEE2"/>
              </a:buClr>
              <a:buFontTx/>
              <a:buChar char="•"/>
            </a:pPr>
            <a:r>
              <a:rPr kumimoji="0" lang="en-US" sz="1400" b="0" i="0" u="none" strike="noStrike" kern="0" cap="none" spc="0" normalizeH="0" baseline="0" noProof="0" dirty="0" smtClean="0">
                <a:ln>
                  <a:noFill/>
                </a:ln>
                <a:solidFill>
                  <a:srgbClr val="FFFFFF"/>
                </a:solidFill>
                <a:effectLst/>
                <a:uLnTx/>
                <a:uFillTx/>
                <a:latin typeface="+mn-lt"/>
                <a:ea typeface="+mn-ea"/>
                <a:cs typeface="+mn-cs"/>
              </a:rPr>
              <a:t>http://blogs.msdn.com/sqlphp</a:t>
            </a:r>
            <a:endParaRPr kumimoji="0" lang="en-US" sz="1400" b="0" i="0" u="none" strike="noStrike" kern="0" cap="none" spc="0" normalizeH="0" baseline="0" noProof="0" dirty="0" smtClean="0">
              <a:ln>
                <a:noFill/>
              </a:ln>
              <a:solidFill>
                <a:srgbClr val="FFFFFF"/>
              </a:solidFill>
              <a:effectLst/>
              <a:uLnTx/>
              <a:uFillTx/>
              <a:latin typeface="+mn-lt"/>
              <a:ea typeface="+mn-ea"/>
              <a:cs typeface="+mn-cs"/>
              <a:hlinkClick r:id="rId2"/>
            </a:endParaRP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Partner training resources</a:t>
            </a:r>
          </a:p>
          <a:p>
            <a:pPr marL="800100" lvl="1" indent="-342900">
              <a:spcBef>
                <a:spcPct val="20000"/>
              </a:spcBef>
              <a:buClr>
                <a:srgbClr val="A8BEE2"/>
              </a:buClr>
              <a:buFontTx/>
              <a:buChar char="•"/>
            </a:pPr>
            <a:r>
              <a:rPr lang="en-US" sz="1400" kern="0" dirty="0" smtClean="0">
                <a:solidFill>
                  <a:srgbClr val="FFFFFF"/>
                </a:solidFill>
                <a:latin typeface="+mn-lt"/>
                <a:ea typeface="+mn-ea"/>
                <a:cs typeface="+mn-cs"/>
              </a:rPr>
              <a:t> </a:t>
            </a:r>
            <a:r>
              <a:rPr kumimoji="0" lang="en-US" sz="1400" b="0" i="0" u="sng" strike="noStrike" kern="0" cap="none" spc="0" normalizeH="0" baseline="0" noProof="0" dirty="0" smtClean="0">
                <a:ln>
                  <a:noFill/>
                </a:ln>
                <a:solidFill>
                  <a:srgbClr val="FFFFFF"/>
                </a:solidFill>
                <a:effectLst/>
                <a:uLnTx/>
                <a:uFillTx/>
                <a:latin typeface="+mn-lt"/>
                <a:ea typeface="+mn-ea"/>
                <a:cs typeface="+mn-cs"/>
              </a:rPr>
              <a:t>https://partner.microsoft.com/global/productssolutions/servers/pssqlserver/pssqlserver2008</a:t>
            </a:r>
            <a:endParaRPr kumimoji="0" lang="en-US" sz="1400" b="0" i="0" u="none" strike="noStrike" kern="0" cap="none" spc="0" normalizeH="0" baseline="0" noProof="0" dirty="0" smtClean="0">
              <a:ln>
                <a:noFill/>
              </a:ln>
              <a:solidFill>
                <a:srgbClr val="FFFFFF"/>
              </a:solidFill>
              <a:effectLst/>
              <a:uLnTx/>
              <a:uFillTx/>
              <a:latin typeface="+mn-lt"/>
              <a:ea typeface="+mn-ea"/>
              <a:cs typeface="+mn-cs"/>
              <a:hlinkClick r:id="rId3"/>
            </a:endParaRP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Hyper-V Licensing whitepaper on virtual dedicated hosting</a:t>
            </a:r>
          </a:p>
          <a:p>
            <a:pPr marL="800100" lvl="1" indent="-342900">
              <a:spcBef>
                <a:spcPct val="20000"/>
              </a:spcBef>
              <a:buClr>
                <a:srgbClr val="A8BEE2"/>
              </a:buClr>
              <a:buFontTx/>
              <a:buChar char="•"/>
            </a:pPr>
            <a:r>
              <a:rPr kumimoji="0" lang="en-US" sz="1400" b="0" i="0" u="none" strike="noStrike" kern="0" cap="none" spc="0" normalizeH="0" baseline="0" noProof="0" dirty="0" smtClean="0">
                <a:ln>
                  <a:noFill/>
                </a:ln>
                <a:solidFill>
                  <a:srgbClr val="FFFFFF"/>
                </a:solidFill>
                <a:effectLst/>
                <a:uLnTx/>
                <a:uFillTx/>
                <a:latin typeface="+mn-lt"/>
                <a:ea typeface="+mn-ea"/>
                <a:cs typeface="+mn-cs"/>
              </a:rPr>
              <a:t>http://www.microsoft.com/hosting/hostingserviceproviders.mspx</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Why choose MS SQL Server 2008</a:t>
            </a:r>
          </a:p>
          <a:p>
            <a:pPr marL="800100" lvl="1" indent="-342900">
              <a:spcBef>
                <a:spcPct val="20000"/>
              </a:spcBef>
              <a:buClr>
                <a:srgbClr val="A8BEE2"/>
              </a:buClr>
              <a:buFontTx/>
              <a:buChar char="•"/>
            </a:pPr>
            <a:r>
              <a:rPr kumimoji="0" lang="en-US" sz="1400" b="0" i="0" u="none" strike="noStrike" kern="0" cap="none" spc="0" normalizeH="0" baseline="0" noProof="0" dirty="0" smtClean="0">
                <a:ln>
                  <a:noFill/>
                </a:ln>
                <a:solidFill>
                  <a:srgbClr val="FFFFFF"/>
                </a:solidFill>
                <a:effectLst/>
                <a:uLnTx/>
                <a:uFillTx/>
                <a:latin typeface="+mn-lt"/>
                <a:ea typeface="+mn-ea"/>
                <a:cs typeface="+mn-cs"/>
              </a:rPr>
              <a:t>http://www.microsoft.com/sqlserver/2008/en/us/compare-mysql.aspx</a:t>
            </a:r>
          </a:p>
          <a:p>
            <a:pPr marL="914400" marR="0" lvl="1" indent="-519113" algn="l" defTabSz="914400" rtl="0" eaLnBrk="0" fontAlgn="base" latinLnBrk="0" hangingPunct="0">
              <a:lnSpc>
                <a:spcPct val="100000"/>
              </a:lnSpc>
              <a:spcBef>
                <a:spcPct val="20000"/>
              </a:spcBef>
              <a:spcAft>
                <a:spcPct val="0"/>
              </a:spcAft>
              <a:buClr>
                <a:srgbClr val="A8BEE2"/>
              </a:buClr>
              <a:buSzTx/>
              <a:buFontTx/>
              <a:buNone/>
              <a:tabLst/>
              <a:defRPr/>
            </a:pP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sz="2800" dirty="0" smtClean="0"/>
              <a:t>SQL Server 2008 for Hosting</a:t>
            </a:r>
            <a:endParaRPr lang="en-US" sz="28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84847" y="277813"/>
            <a:ext cx="8208962"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Key Questions to Address</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
        <p:nvSpPr>
          <p:cNvPr id="5" name="Text Placeholder 2"/>
          <p:cNvSpPr txBox="1">
            <a:spLocks/>
          </p:cNvSpPr>
          <p:nvPr/>
        </p:nvSpPr>
        <p:spPr>
          <a:xfrm>
            <a:off x="304800" y="1066800"/>
            <a:ext cx="7988161" cy="4115787"/>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How can SQL Server save your costs?</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How can SQL Server help you increase customer base?</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How can SQL Server add value to your hosting offering?</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What benefits do you get as Microsoft partners?</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What edition of SQL Server is right for you?</a:t>
            </a:r>
            <a:endParaRPr kumimoji="0" lang="en-US" sz="2800" b="0" i="0" u="none" strike="noStrike" kern="0" cap="none" spc="0" normalizeH="0" baseline="0" noProof="0" dirty="0">
              <a:ln>
                <a:noFill/>
              </a:ln>
              <a:solidFill>
                <a:srgbClr val="FFFFFF"/>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4847" y="277813"/>
            <a:ext cx="8208962" cy="762000"/>
          </a:xfrm>
        </p:spPr>
        <p:txBody>
          <a:bodyPr/>
          <a:lstStyle/>
          <a:p>
            <a:r>
              <a:rPr lang="en-US" sz="3200" b="1" dirty="0" smtClean="0"/>
              <a:t>SQL Server Benefits at a Glance </a:t>
            </a:r>
            <a:endParaRPr lang="en-US" sz="3200" b="1" dirty="0"/>
          </a:p>
        </p:txBody>
      </p:sp>
      <p:sp>
        <p:nvSpPr>
          <p:cNvPr id="5" name="Text Placeholder 2"/>
          <p:cNvSpPr txBox="1">
            <a:spLocks/>
          </p:cNvSpPr>
          <p:nvPr/>
        </p:nvSpPr>
        <p:spPr>
          <a:xfrm>
            <a:off x="555336" y="1002114"/>
            <a:ext cx="8138287" cy="5685289"/>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0" i="0" u="none" strike="noStrike" kern="0" cap="none" spc="0" normalizeH="0" baseline="0" noProof="0" dirty="0" smtClean="0">
                <a:ln>
                  <a:noFill/>
                </a:ln>
                <a:solidFill>
                  <a:srgbClr val="FFFFFF"/>
                </a:solidFill>
                <a:effectLst/>
                <a:uLnTx/>
                <a:uFillTx/>
                <a:latin typeface="+mn-lt"/>
                <a:ea typeface="+mn-ea"/>
                <a:cs typeface="+mn-cs"/>
              </a:rPr>
              <a:t>Cost-effective solutions to save costs</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Reduced administration costs</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Low pricing Web SKU</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Virtualization reducing licensing costs (</a:t>
            </a:r>
            <a:r>
              <a:rPr kumimoji="0" lang="en-US" sz="1800" b="0" i="0" u="none" strike="noStrike" kern="0" cap="none" spc="0" normalizeH="0" baseline="0" noProof="0" dirty="0" smtClean="0">
                <a:ln>
                  <a:noFill/>
                </a:ln>
                <a:solidFill>
                  <a:srgbClr val="FFFFFF"/>
                </a:solidFill>
                <a:effectLst/>
                <a:uLnTx/>
                <a:uFillTx/>
                <a:latin typeface="+mn-lt"/>
                <a:ea typeface="+mn-ea"/>
                <a:cs typeface="+mn-cs"/>
              </a:rPr>
              <a:t>Enterprise SKU only</a:t>
            </a:r>
            <a:r>
              <a:rPr kumimoji="0" lang="en-US" sz="2000" b="0" i="0" u="none" strike="noStrike" kern="0" cap="none" spc="0" normalizeH="0" baseline="0" noProof="0" dirty="0" smtClean="0">
                <a:ln>
                  <a:noFill/>
                </a:ln>
                <a:solidFill>
                  <a:srgbClr val="FFFFFF"/>
                </a:solidFill>
                <a:effectLst/>
                <a:uLnTx/>
                <a:uFillTx/>
                <a:latin typeface="+mn-lt"/>
                <a:ea typeface="+mn-ea"/>
                <a:cs typeface="+mn-cs"/>
              </a:rPr>
              <a:t>)</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Storage cost savings through data compression</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0" i="0" u="none" strike="noStrike" kern="0" cap="none" spc="0" normalizeH="0" baseline="0" noProof="0" dirty="0" smtClean="0">
                <a:ln>
                  <a:noFill/>
                </a:ln>
                <a:solidFill>
                  <a:srgbClr val="FFFFFF"/>
                </a:solidFill>
                <a:effectLst/>
                <a:uLnTx/>
                <a:uFillTx/>
                <a:latin typeface="+mn-lt"/>
                <a:ea typeface="+mn-ea"/>
                <a:cs typeface="+mn-cs"/>
              </a:rPr>
              <a:t>Compelling hosting offerings to attract more customers</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Integrated web platform</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Powerful and productive application support</a:t>
            </a:r>
          </a:p>
          <a:p>
            <a:pPr marL="742950"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Secure and reliable data platform</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0" i="0" u="none" strike="noStrike" kern="0" cap="none" spc="0" normalizeH="0" baseline="0" noProof="0" dirty="0" smtClean="0">
                <a:ln>
                  <a:noFill/>
                </a:ln>
                <a:solidFill>
                  <a:srgbClr val="FFFFFF"/>
                </a:solidFill>
                <a:effectLst/>
                <a:uLnTx/>
                <a:uFillTx/>
                <a:latin typeface="+mn-lt"/>
                <a:ea typeface="+mn-ea"/>
                <a:cs typeface="+mn-cs"/>
              </a:rPr>
              <a:t>Value added services to increase revenue</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0" i="0" u="none" strike="noStrike" kern="0" cap="none" spc="0" normalizeH="0" baseline="0" noProof="0" dirty="0" smtClean="0">
                <a:ln>
                  <a:noFill/>
                </a:ln>
                <a:solidFill>
                  <a:srgbClr val="FFFFFF"/>
                </a:solidFill>
                <a:effectLst/>
                <a:uLnTx/>
                <a:uFillTx/>
                <a:latin typeface="+mn-lt"/>
                <a:ea typeface="+mn-ea"/>
                <a:cs typeface="+mn-cs"/>
              </a:rPr>
              <a:t>Microsoft partner benefits</a:t>
            </a:r>
            <a:endParaRPr kumimoji="0" lang="en-US" b="0" i="0" u="none" strike="noStrike" kern="0" cap="none" spc="0" normalizeH="0" baseline="0" noProof="0" dirty="0">
              <a:ln>
                <a:noFill/>
              </a:ln>
              <a:solidFill>
                <a:srgbClr val="FFFFFF"/>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62000"/>
          </a:xfrm>
        </p:spPr>
        <p:txBody>
          <a:bodyPr/>
          <a:lstStyle/>
          <a:p>
            <a:r>
              <a:rPr lang="en-US" sz="3200" b="1" dirty="0" smtClean="0"/>
              <a:t>Cost-effective Solutions</a:t>
            </a:r>
            <a:endParaRPr lang="en-US" sz="3200" b="1" dirty="0"/>
          </a:p>
        </p:txBody>
      </p:sp>
      <p:sp>
        <p:nvSpPr>
          <p:cNvPr id="3" name="Text Placeholder 2"/>
          <p:cNvSpPr txBox="1">
            <a:spLocks/>
          </p:cNvSpPr>
          <p:nvPr/>
        </p:nvSpPr>
        <p:spPr>
          <a:xfrm>
            <a:off x="582631" y="1214651"/>
            <a:ext cx="7769799" cy="487225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b="0" i="0" u="none" strike="noStrike" kern="0" cap="none" spc="0" normalizeH="0" baseline="0" noProof="0" dirty="0" smtClean="0">
                <a:ln>
                  <a:noFill/>
                </a:ln>
                <a:solidFill>
                  <a:srgbClr val="FFFFFF"/>
                </a:solidFill>
                <a:effectLst/>
                <a:uLnTx/>
                <a:uFillTx/>
                <a:latin typeface="+mn-lt"/>
                <a:ea typeface="+mn-ea"/>
                <a:cs typeface="+mn-cs"/>
              </a:rPr>
              <a:t>Advanced capabilities reduce administration costs</a:t>
            </a:r>
          </a:p>
          <a:p>
            <a:pPr marL="860425"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Policy-Based Management allows administrators to define one set of configuration policies and apply them across all servers, enabling them to more efficiently manage their databases.</a:t>
            </a:r>
          </a:p>
          <a:p>
            <a:pPr marL="860425"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Performance Studio integrates the collection, analysis and troubleshooting of SQL Server diagnostics information, gathering all performance data across servers into one centralized dashboard.</a:t>
            </a:r>
          </a:p>
          <a:p>
            <a:pPr marL="860425" marR="0" lvl="1" indent="-28575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Windows PowerShell Script enables administrators to write powerful scripts to automate various administrative tasks.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62000"/>
          </a:xfrm>
        </p:spPr>
        <p:txBody>
          <a:bodyPr/>
          <a:lstStyle/>
          <a:p>
            <a:r>
              <a:rPr lang="en-US" sz="3200" b="1" dirty="0" smtClean="0"/>
              <a:t>Cost-effective Solutions</a:t>
            </a:r>
            <a:endParaRPr lang="en-US" sz="3200" b="1" dirty="0"/>
          </a:p>
        </p:txBody>
      </p:sp>
      <p:sp>
        <p:nvSpPr>
          <p:cNvPr id="3" name="Text Placeholder 2"/>
          <p:cNvSpPr txBox="1">
            <a:spLocks/>
          </p:cNvSpPr>
          <p:nvPr/>
        </p:nvSpPr>
        <p:spPr>
          <a:xfrm>
            <a:off x="541688" y="1951631"/>
            <a:ext cx="8151936" cy="3468408"/>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SQL Server 2008 Web offers a low monthly licensing fee that helps drive more profit.</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Virtualization on Hyper-V enables price competitive SQL Server Enterprise offerings.</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Data Compression reduces the storage needs. Achieving space savings of 30-40%, hosters can offer more users per server.</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endParaRPr kumimoji="0" lang="en-US" sz="2400" b="0" i="0" u="none" strike="noStrike" kern="0" cap="none" spc="0" normalizeH="0" baseline="0" noProof="0" dirty="0" smtClean="0">
              <a:ln>
                <a:noFill/>
              </a:ln>
              <a:solidFill>
                <a:srgbClr val="FFFFFF"/>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338" y="84464"/>
            <a:ext cx="8636001" cy="1102890"/>
          </a:xfrm>
        </p:spPr>
        <p:txBody>
          <a:bodyPr/>
          <a:lstStyle/>
          <a:p>
            <a:r>
              <a:rPr lang="en-US" sz="3200" b="1" dirty="0" smtClean="0"/>
              <a:t>Compelling Hosting Offerings</a:t>
            </a:r>
            <a:r>
              <a:rPr lang="en-US" b="1" dirty="0" smtClean="0"/>
              <a:t/>
            </a:r>
            <a:br>
              <a:rPr lang="en-US" b="1" dirty="0" smtClean="0"/>
            </a:br>
            <a:r>
              <a:rPr lang="en-US" sz="2800" b="1" dirty="0" smtClean="0"/>
              <a:t>- Integrated Web Platform Benefits </a:t>
            </a:r>
            <a:endParaRPr lang="en-US" b="1" dirty="0"/>
          </a:p>
        </p:txBody>
      </p:sp>
      <p:grpSp>
        <p:nvGrpSpPr>
          <p:cNvPr id="3" name="Group 56"/>
          <p:cNvGrpSpPr/>
          <p:nvPr/>
        </p:nvGrpSpPr>
        <p:grpSpPr>
          <a:xfrm>
            <a:off x="271605" y="1389983"/>
            <a:ext cx="8291313" cy="4782217"/>
            <a:chOff x="912046" y="1412876"/>
            <a:chExt cx="10364734" cy="5216524"/>
          </a:xfrm>
          <a:solidFill>
            <a:schemeClr val="accent6">
              <a:lumMod val="75000"/>
            </a:schemeClr>
          </a:solidFill>
        </p:grpSpPr>
        <p:sp>
          <p:nvSpPr>
            <p:cNvPr id="4" name="Rounded Rectangle 3"/>
            <p:cNvSpPr/>
            <p:nvPr/>
          </p:nvSpPr>
          <p:spPr bwMode="auto">
            <a:xfrm rot="5400000">
              <a:off x="1264352" y="1163575"/>
              <a:ext cx="1630361" cy="2138491"/>
            </a:xfrm>
            <a:prstGeom prst="roundRect">
              <a:avLst/>
            </a:prstGeom>
            <a:grpFill/>
            <a:ln>
              <a:gradFill>
                <a:gsLst>
                  <a:gs pos="0">
                    <a:schemeClr val="accent1">
                      <a:tint val="66000"/>
                      <a:satMod val="160000"/>
                      <a:alpha val="0"/>
                    </a:schemeClr>
                  </a:gs>
                  <a:gs pos="50000">
                    <a:schemeClr val="accent1">
                      <a:tint val="44500"/>
                      <a:satMod val="160000"/>
                      <a:alpha val="52000"/>
                    </a:schemeClr>
                  </a:gs>
                  <a:gs pos="100000">
                    <a:schemeClr val="accent1">
                      <a:tint val="23500"/>
                      <a:satMod val="160000"/>
                    </a:schemeClr>
                  </a:gs>
                </a:gsLst>
                <a:lin ang="11400000" scaled="0"/>
              </a:gradFill>
              <a:headEnd type="none" w="med" len="med"/>
              <a:tailEnd type="none" w="med" len="med"/>
            </a:ln>
            <a:effectLst>
              <a:outerShdw blurRad="330200" dist="38100" dir="10800000" algn="r" rotWithShape="0">
                <a:schemeClr val="accent1">
                  <a:lumMod val="50000"/>
                  <a:alpha val="29000"/>
                </a:schemeClr>
              </a:outerShdw>
            </a:effectLst>
            <a:scene3d>
              <a:camera prst="orthographicFront" fov="0">
                <a:rot lat="0" lon="0" rev="0"/>
              </a:camera>
              <a:lightRig rig="glow" dir="t">
                <a:rot lat="0" lon="0" rev="6360000"/>
              </a:lightRig>
            </a:scene3d>
            <a:sp3d prstMaterial="flat">
              <a:contourClr>
                <a:schemeClr val="accent1">
                  <a:satMod val="300000"/>
                </a:schemeClr>
              </a:contourClr>
            </a:sp3d>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Rounded Rectangle 4"/>
            <p:cNvSpPr/>
            <p:nvPr/>
          </p:nvSpPr>
          <p:spPr bwMode="auto">
            <a:xfrm>
              <a:off x="3453501" y="4800600"/>
              <a:ext cx="5281824" cy="1828800"/>
            </a:xfrm>
            <a:prstGeom prst="roundRect">
              <a:avLst>
                <a:gd name="adj" fmla="val 6026"/>
              </a:avLst>
            </a:prstGeom>
            <a:grpFill/>
            <a:ln>
              <a:gradFill>
                <a:gsLst>
                  <a:gs pos="0">
                    <a:schemeClr val="accent1">
                      <a:tint val="66000"/>
                      <a:satMod val="160000"/>
                      <a:alpha val="0"/>
                    </a:schemeClr>
                  </a:gs>
                  <a:gs pos="80000">
                    <a:schemeClr val="accent1">
                      <a:tint val="44500"/>
                      <a:satMod val="160000"/>
                      <a:alpha val="17000"/>
                    </a:schemeClr>
                  </a:gs>
                  <a:gs pos="100000">
                    <a:schemeClr val="accent1">
                      <a:tint val="23500"/>
                      <a:satMod val="160000"/>
                    </a:schemeClr>
                  </a:gs>
                </a:gsLst>
                <a:lin ang="16200000" scaled="0"/>
              </a:gradFill>
              <a:headEnd type="none" w="med" len="med"/>
              <a:tailEnd type="none" w="med" len="med"/>
            </a:ln>
            <a:effectLst>
              <a:outerShdw blurRad="330200" dist="38100" dir="10800000" algn="r" rotWithShape="0">
                <a:schemeClr val="accent1">
                  <a:lumMod val="50000"/>
                  <a:alpha val="29000"/>
                </a:schemeClr>
              </a:outerShdw>
            </a:effectLst>
            <a:scene3d>
              <a:camera prst="orthographicFront" fov="0">
                <a:rot lat="0" lon="0" rev="0"/>
              </a:camera>
              <a:lightRig rig="glow" dir="t">
                <a:rot lat="0" lon="0" rev="6360000"/>
              </a:lightRig>
            </a:scene3d>
            <a:sp3d prstMaterial="flat">
              <a:contourClr>
                <a:schemeClr val="accent1">
                  <a:satMod val="300000"/>
                </a:schemeClr>
              </a:contourClr>
            </a:sp3d>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defRPr/>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cxnSp>
          <p:nvCxnSpPr>
            <p:cNvPr id="6" name="Straight Connector 5"/>
            <p:cNvCxnSpPr/>
            <p:nvPr/>
          </p:nvCxnSpPr>
          <p:spPr>
            <a:xfrm>
              <a:off x="6107661" y="4094920"/>
              <a:ext cx="2901471" cy="1588"/>
            </a:xfrm>
            <a:prstGeom prst="line">
              <a:avLst/>
            </a:prstGeom>
            <a:grpFill/>
            <a:ln w="19050" cmpd="sng"/>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5400000">
              <a:off x="5343086" y="4030188"/>
              <a:ext cx="1501599" cy="1057"/>
            </a:xfrm>
            <a:prstGeom prst="line">
              <a:avLst/>
            </a:prstGeom>
            <a:grpFill/>
            <a:ln w="19050" cmpd="sng"/>
          </p:spPr>
          <p:style>
            <a:lnRef idx="2">
              <a:schemeClr val="accent1"/>
            </a:lnRef>
            <a:fillRef idx="0">
              <a:schemeClr val="accent1"/>
            </a:fillRef>
            <a:effectRef idx="1">
              <a:schemeClr val="accent1"/>
            </a:effectRef>
            <a:fontRef idx="minor">
              <a:schemeClr val="tx1"/>
            </a:fontRef>
          </p:style>
        </p:cxnSp>
        <p:sp>
          <p:nvSpPr>
            <p:cNvPr id="8" name="Freeform 16"/>
            <p:cNvSpPr>
              <a:spLocks/>
            </p:cNvSpPr>
            <p:nvPr/>
          </p:nvSpPr>
          <p:spPr bwMode="auto">
            <a:xfrm>
              <a:off x="5231316" y="3642879"/>
              <a:ext cx="1726194" cy="805883"/>
            </a:xfrm>
            <a:custGeom>
              <a:avLst/>
              <a:gdLst/>
              <a:ahLst/>
              <a:cxnLst>
                <a:cxn ang="0">
                  <a:pos x="963" y="862"/>
                </a:cxn>
                <a:cxn ang="0">
                  <a:pos x="956" y="863"/>
                </a:cxn>
                <a:cxn ang="0">
                  <a:pos x="940" y="864"/>
                </a:cxn>
                <a:cxn ang="0">
                  <a:pos x="898" y="857"/>
                </a:cxn>
                <a:cxn ang="0">
                  <a:pos x="874" y="845"/>
                </a:cxn>
                <a:cxn ang="0">
                  <a:pos x="836" y="892"/>
                </a:cxn>
                <a:cxn ang="0">
                  <a:pos x="764" y="916"/>
                </a:cxn>
                <a:cxn ang="0">
                  <a:pos x="730" y="911"/>
                </a:cxn>
                <a:cxn ang="0">
                  <a:pos x="709" y="903"/>
                </a:cxn>
                <a:cxn ang="0">
                  <a:pos x="639" y="987"/>
                </a:cxn>
                <a:cxn ang="0">
                  <a:pos x="583" y="1014"/>
                </a:cxn>
                <a:cxn ang="0">
                  <a:pos x="520" y="1024"/>
                </a:cxn>
                <a:cxn ang="0">
                  <a:pos x="386" y="975"/>
                </a:cxn>
                <a:cxn ang="0">
                  <a:pos x="318" y="866"/>
                </a:cxn>
                <a:cxn ang="0">
                  <a:pos x="279" y="881"/>
                </a:cxn>
                <a:cxn ang="0">
                  <a:pos x="222" y="888"/>
                </a:cxn>
                <a:cxn ang="0">
                  <a:pos x="65" y="823"/>
                </a:cxn>
                <a:cxn ang="0">
                  <a:pos x="0" y="666"/>
                </a:cxn>
                <a:cxn ang="0">
                  <a:pos x="43" y="534"/>
                </a:cxn>
                <a:cxn ang="0">
                  <a:pos x="144" y="458"/>
                </a:cxn>
                <a:cxn ang="0">
                  <a:pos x="139" y="440"/>
                </a:cxn>
                <a:cxn ang="0">
                  <a:pos x="136" y="410"/>
                </a:cxn>
                <a:cxn ang="0">
                  <a:pos x="183" y="295"/>
                </a:cxn>
                <a:cxn ang="0">
                  <a:pos x="298" y="248"/>
                </a:cxn>
                <a:cxn ang="0">
                  <a:pos x="346" y="255"/>
                </a:cxn>
                <a:cxn ang="0">
                  <a:pos x="378" y="269"/>
                </a:cxn>
                <a:cxn ang="0">
                  <a:pos x="440" y="207"/>
                </a:cxn>
                <a:cxn ang="0">
                  <a:pos x="536" y="180"/>
                </a:cxn>
                <a:cxn ang="0">
                  <a:pos x="607" y="194"/>
                </a:cxn>
                <a:cxn ang="0">
                  <a:pos x="648" y="218"/>
                </a:cxn>
                <a:cxn ang="0">
                  <a:pos x="715" y="67"/>
                </a:cxn>
                <a:cxn ang="0">
                  <a:pos x="878" y="0"/>
                </a:cxn>
                <a:cxn ang="0">
                  <a:pos x="964" y="17"/>
                </a:cxn>
                <a:cxn ang="0">
                  <a:pos x="1036" y="63"/>
                </a:cxn>
                <a:cxn ang="0">
                  <a:pos x="1107" y="205"/>
                </a:cxn>
                <a:cxn ang="0">
                  <a:pos x="1109" y="205"/>
                </a:cxn>
                <a:cxn ang="0">
                  <a:pos x="1122" y="204"/>
                </a:cxn>
                <a:cxn ang="0">
                  <a:pos x="1193" y="218"/>
                </a:cxn>
                <a:cxn ang="0">
                  <a:pos x="1251" y="257"/>
                </a:cxn>
                <a:cxn ang="0">
                  <a:pos x="1304" y="386"/>
                </a:cxn>
                <a:cxn ang="0">
                  <a:pos x="1302" y="414"/>
                </a:cxn>
                <a:cxn ang="0">
                  <a:pos x="1301" y="420"/>
                </a:cxn>
                <a:cxn ang="0">
                  <a:pos x="1301" y="421"/>
                </a:cxn>
                <a:cxn ang="0">
                  <a:pos x="1302" y="420"/>
                </a:cxn>
                <a:cxn ang="0">
                  <a:pos x="1335" y="410"/>
                </a:cxn>
                <a:cxn ang="0">
                  <a:pos x="1392" y="404"/>
                </a:cxn>
                <a:cxn ang="0">
                  <a:pos x="1492" y="424"/>
                </a:cxn>
                <a:cxn ang="0">
                  <a:pos x="1573" y="479"/>
                </a:cxn>
                <a:cxn ang="0">
                  <a:pos x="1648" y="660"/>
                </a:cxn>
                <a:cxn ang="0">
                  <a:pos x="1573" y="841"/>
                </a:cxn>
                <a:cxn ang="0">
                  <a:pos x="1392" y="916"/>
                </a:cxn>
                <a:cxn ang="0">
                  <a:pos x="1335" y="909"/>
                </a:cxn>
                <a:cxn ang="0">
                  <a:pos x="1291" y="895"/>
                </a:cxn>
                <a:cxn ang="0">
                  <a:pos x="1229" y="952"/>
                </a:cxn>
                <a:cxn ang="0">
                  <a:pos x="1136" y="976"/>
                </a:cxn>
                <a:cxn ang="0">
                  <a:pos x="1078" y="967"/>
                </a:cxn>
                <a:cxn ang="0">
                  <a:pos x="1028" y="942"/>
                </a:cxn>
                <a:cxn ang="0">
                  <a:pos x="987" y="903"/>
                </a:cxn>
                <a:cxn ang="0">
                  <a:pos x="963" y="862"/>
                </a:cxn>
              </a:cxnLst>
              <a:rect l="0" t="0" r="r" b="b"/>
              <a:pathLst>
                <a:path w="1648" h="1024">
                  <a:moveTo>
                    <a:pt x="963" y="862"/>
                  </a:moveTo>
                  <a:cubicBezTo>
                    <a:pt x="961" y="862"/>
                    <a:pt x="958" y="863"/>
                    <a:pt x="956" y="863"/>
                  </a:cubicBezTo>
                  <a:cubicBezTo>
                    <a:pt x="951" y="864"/>
                    <a:pt x="945" y="864"/>
                    <a:pt x="940" y="864"/>
                  </a:cubicBezTo>
                  <a:cubicBezTo>
                    <a:pt x="925" y="864"/>
                    <a:pt x="911" y="861"/>
                    <a:pt x="898" y="857"/>
                  </a:cubicBezTo>
                  <a:cubicBezTo>
                    <a:pt x="890" y="854"/>
                    <a:pt x="881" y="850"/>
                    <a:pt x="874" y="845"/>
                  </a:cubicBezTo>
                  <a:cubicBezTo>
                    <a:pt x="865" y="864"/>
                    <a:pt x="852" y="880"/>
                    <a:pt x="836" y="892"/>
                  </a:cubicBezTo>
                  <a:cubicBezTo>
                    <a:pt x="816" y="907"/>
                    <a:pt x="791" y="916"/>
                    <a:pt x="764" y="916"/>
                  </a:cubicBezTo>
                  <a:cubicBezTo>
                    <a:pt x="752" y="916"/>
                    <a:pt x="740" y="914"/>
                    <a:pt x="730" y="911"/>
                  </a:cubicBezTo>
                  <a:cubicBezTo>
                    <a:pt x="722" y="909"/>
                    <a:pt x="716" y="906"/>
                    <a:pt x="709" y="903"/>
                  </a:cubicBezTo>
                  <a:cubicBezTo>
                    <a:pt x="694" y="937"/>
                    <a:pt x="669" y="966"/>
                    <a:pt x="639" y="987"/>
                  </a:cubicBezTo>
                  <a:cubicBezTo>
                    <a:pt x="622" y="999"/>
                    <a:pt x="603" y="1008"/>
                    <a:pt x="583" y="1014"/>
                  </a:cubicBezTo>
                  <a:cubicBezTo>
                    <a:pt x="563" y="1021"/>
                    <a:pt x="542" y="1024"/>
                    <a:pt x="520" y="1024"/>
                  </a:cubicBezTo>
                  <a:cubicBezTo>
                    <a:pt x="469" y="1024"/>
                    <a:pt x="422" y="1006"/>
                    <a:pt x="386" y="975"/>
                  </a:cubicBezTo>
                  <a:cubicBezTo>
                    <a:pt x="353" y="947"/>
                    <a:pt x="329" y="909"/>
                    <a:pt x="318" y="866"/>
                  </a:cubicBezTo>
                  <a:cubicBezTo>
                    <a:pt x="306" y="872"/>
                    <a:pt x="293" y="877"/>
                    <a:pt x="279" y="881"/>
                  </a:cubicBezTo>
                  <a:cubicBezTo>
                    <a:pt x="261" y="885"/>
                    <a:pt x="242" y="888"/>
                    <a:pt x="222" y="888"/>
                  </a:cubicBezTo>
                  <a:cubicBezTo>
                    <a:pt x="161" y="888"/>
                    <a:pt x="105" y="863"/>
                    <a:pt x="65" y="823"/>
                  </a:cubicBezTo>
                  <a:cubicBezTo>
                    <a:pt x="25" y="783"/>
                    <a:pt x="0" y="727"/>
                    <a:pt x="0" y="666"/>
                  </a:cubicBezTo>
                  <a:cubicBezTo>
                    <a:pt x="0" y="617"/>
                    <a:pt x="16" y="571"/>
                    <a:pt x="43" y="534"/>
                  </a:cubicBezTo>
                  <a:cubicBezTo>
                    <a:pt x="68" y="500"/>
                    <a:pt x="103" y="474"/>
                    <a:pt x="144" y="458"/>
                  </a:cubicBezTo>
                  <a:cubicBezTo>
                    <a:pt x="142" y="452"/>
                    <a:pt x="140" y="446"/>
                    <a:pt x="139" y="440"/>
                  </a:cubicBezTo>
                  <a:cubicBezTo>
                    <a:pt x="137" y="430"/>
                    <a:pt x="136" y="420"/>
                    <a:pt x="136" y="410"/>
                  </a:cubicBezTo>
                  <a:cubicBezTo>
                    <a:pt x="136" y="365"/>
                    <a:pt x="154" y="325"/>
                    <a:pt x="183" y="295"/>
                  </a:cubicBezTo>
                  <a:cubicBezTo>
                    <a:pt x="213" y="266"/>
                    <a:pt x="253" y="248"/>
                    <a:pt x="298" y="248"/>
                  </a:cubicBezTo>
                  <a:cubicBezTo>
                    <a:pt x="315" y="248"/>
                    <a:pt x="331" y="250"/>
                    <a:pt x="346" y="255"/>
                  </a:cubicBezTo>
                  <a:cubicBezTo>
                    <a:pt x="357" y="259"/>
                    <a:pt x="368" y="263"/>
                    <a:pt x="378" y="269"/>
                  </a:cubicBezTo>
                  <a:cubicBezTo>
                    <a:pt x="393" y="244"/>
                    <a:pt x="414" y="223"/>
                    <a:pt x="440" y="207"/>
                  </a:cubicBezTo>
                  <a:cubicBezTo>
                    <a:pt x="468" y="190"/>
                    <a:pt x="501" y="180"/>
                    <a:pt x="536" y="180"/>
                  </a:cubicBezTo>
                  <a:cubicBezTo>
                    <a:pt x="561" y="180"/>
                    <a:pt x="585" y="185"/>
                    <a:pt x="607" y="194"/>
                  </a:cubicBezTo>
                  <a:cubicBezTo>
                    <a:pt x="622" y="200"/>
                    <a:pt x="636" y="208"/>
                    <a:pt x="648" y="218"/>
                  </a:cubicBezTo>
                  <a:cubicBezTo>
                    <a:pt x="651" y="159"/>
                    <a:pt x="676" y="106"/>
                    <a:pt x="715" y="67"/>
                  </a:cubicBezTo>
                  <a:cubicBezTo>
                    <a:pt x="757" y="26"/>
                    <a:pt x="815" y="0"/>
                    <a:pt x="878" y="0"/>
                  </a:cubicBezTo>
                  <a:cubicBezTo>
                    <a:pt x="909" y="0"/>
                    <a:pt x="938" y="6"/>
                    <a:pt x="964" y="17"/>
                  </a:cubicBezTo>
                  <a:cubicBezTo>
                    <a:pt x="991" y="28"/>
                    <a:pt x="1015" y="43"/>
                    <a:pt x="1036" y="63"/>
                  </a:cubicBezTo>
                  <a:cubicBezTo>
                    <a:pt x="1075" y="99"/>
                    <a:pt x="1101" y="149"/>
                    <a:pt x="1107" y="205"/>
                  </a:cubicBezTo>
                  <a:cubicBezTo>
                    <a:pt x="1107" y="205"/>
                    <a:pt x="1108" y="205"/>
                    <a:pt x="1109" y="205"/>
                  </a:cubicBezTo>
                  <a:cubicBezTo>
                    <a:pt x="1113" y="204"/>
                    <a:pt x="1117" y="204"/>
                    <a:pt x="1122" y="204"/>
                  </a:cubicBezTo>
                  <a:cubicBezTo>
                    <a:pt x="1147" y="204"/>
                    <a:pt x="1171" y="209"/>
                    <a:pt x="1193" y="218"/>
                  </a:cubicBezTo>
                  <a:cubicBezTo>
                    <a:pt x="1215" y="228"/>
                    <a:pt x="1234" y="241"/>
                    <a:pt x="1251" y="257"/>
                  </a:cubicBezTo>
                  <a:cubicBezTo>
                    <a:pt x="1284" y="290"/>
                    <a:pt x="1304" y="336"/>
                    <a:pt x="1304" y="386"/>
                  </a:cubicBezTo>
                  <a:cubicBezTo>
                    <a:pt x="1304" y="396"/>
                    <a:pt x="1303" y="405"/>
                    <a:pt x="1302" y="414"/>
                  </a:cubicBezTo>
                  <a:cubicBezTo>
                    <a:pt x="1302" y="416"/>
                    <a:pt x="1301" y="418"/>
                    <a:pt x="1301" y="420"/>
                  </a:cubicBezTo>
                  <a:cubicBezTo>
                    <a:pt x="1301" y="420"/>
                    <a:pt x="1301" y="421"/>
                    <a:pt x="1301" y="421"/>
                  </a:cubicBezTo>
                  <a:cubicBezTo>
                    <a:pt x="1301" y="421"/>
                    <a:pt x="1302" y="420"/>
                    <a:pt x="1302" y="420"/>
                  </a:cubicBezTo>
                  <a:cubicBezTo>
                    <a:pt x="1313" y="416"/>
                    <a:pt x="1324" y="413"/>
                    <a:pt x="1335" y="410"/>
                  </a:cubicBezTo>
                  <a:cubicBezTo>
                    <a:pt x="1353" y="406"/>
                    <a:pt x="1372" y="404"/>
                    <a:pt x="1392" y="404"/>
                  </a:cubicBezTo>
                  <a:cubicBezTo>
                    <a:pt x="1427" y="404"/>
                    <a:pt x="1461" y="411"/>
                    <a:pt x="1492" y="424"/>
                  </a:cubicBezTo>
                  <a:cubicBezTo>
                    <a:pt x="1522" y="437"/>
                    <a:pt x="1550" y="456"/>
                    <a:pt x="1573" y="479"/>
                  </a:cubicBezTo>
                  <a:cubicBezTo>
                    <a:pt x="1619" y="525"/>
                    <a:pt x="1648" y="589"/>
                    <a:pt x="1648" y="660"/>
                  </a:cubicBezTo>
                  <a:cubicBezTo>
                    <a:pt x="1648" y="730"/>
                    <a:pt x="1619" y="794"/>
                    <a:pt x="1573" y="841"/>
                  </a:cubicBezTo>
                  <a:cubicBezTo>
                    <a:pt x="1527" y="887"/>
                    <a:pt x="1463" y="916"/>
                    <a:pt x="1392" y="916"/>
                  </a:cubicBezTo>
                  <a:cubicBezTo>
                    <a:pt x="1372" y="916"/>
                    <a:pt x="1353" y="913"/>
                    <a:pt x="1335" y="909"/>
                  </a:cubicBezTo>
                  <a:cubicBezTo>
                    <a:pt x="1320" y="906"/>
                    <a:pt x="1305" y="901"/>
                    <a:pt x="1291" y="895"/>
                  </a:cubicBezTo>
                  <a:cubicBezTo>
                    <a:pt x="1275" y="918"/>
                    <a:pt x="1253" y="938"/>
                    <a:pt x="1229" y="952"/>
                  </a:cubicBezTo>
                  <a:cubicBezTo>
                    <a:pt x="1201" y="967"/>
                    <a:pt x="1170" y="976"/>
                    <a:pt x="1136" y="976"/>
                  </a:cubicBezTo>
                  <a:cubicBezTo>
                    <a:pt x="1116" y="976"/>
                    <a:pt x="1096" y="973"/>
                    <a:pt x="1078" y="967"/>
                  </a:cubicBezTo>
                  <a:cubicBezTo>
                    <a:pt x="1060" y="961"/>
                    <a:pt x="1043" y="953"/>
                    <a:pt x="1028" y="942"/>
                  </a:cubicBezTo>
                  <a:cubicBezTo>
                    <a:pt x="1012" y="931"/>
                    <a:pt x="999" y="918"/>
                    <a:pt x="987" y="903"/>
                  </a:cubicBezTo>
                  <a:cubicBezTo>
                    <a:pt x="978" y="891"/>
                    <a:pt x="969" y="877"/>
                    <a:pt x="963" y="862"/>
                  </a:cubicBezTo>
                  <a:close/>
                </a:path>
              </a:pathLst>
            </a:custGeom>
            <a:grpFill/>
            <a:ln>
              <a:headEnd/>
              <a:tailEnd/>
            </a:ln>
            <a:scene3d>
              <a:camera prst="orthographicFront" fov="0">
                <a:rot lat="0" lon="0" rev="0"/>
              </a:camera>
              <a:lightRig rig="glow" dir="t">
                <a:rot lat="0" lon="0" rev="6360000"/>
              </a:lightRig>
            </a:scene3d>
            <a:sp3d prstMaterial="flat">
              <a:bevelT w="95250" h="101600"/>
              <a:contourClr>
                <a:schemeClr val="accent1">
                  <a:satMod val="300000"/>
                </a:schemeClr>
              </a:contourClr>
            </a:sp3d>
          </p:spPr>
          <p:style>
            <a:lnRef idx="0">
              <a:schemeClr val="accent1"/>
            </a:lnRef>
            <a:fillRef idx="3">
              <a:schemeClr val="accent1"/>
            </a:fillRef>
            <a:effectRef idx="3">
              <a:schemeClr val="accent1"/>
            </a:effectRef>
            <a:fontRef idx="minor">
              <a:schemeClr val="lt1"/>
            </a:fontRef>
          </p:style>
          <p:txBody>
            <a:bodyPr vert="horz" wrap="square" lIns="0" tIns="91440" rIns="0" bIns="0" numCol="1" anchor="ctr" anchorCtr="0" compatLnSpc="1">
              <a:prstTxWarp prst="textNoShape">
                <a:avLst/>
              </a:prstTxWarp>
            </a:bodyPr>
            <a:lstStyle/>
            <a:p>
              <a:pPr algn="ctr"/>
              <a:r>
                <a:rPr lang="en-US" b="1" dirty="0" smtClean="0">
                  <a:solidFill>
                    <a:srgbClr val="FFFFFF"/>
                  </a:solidFill>
                  <a:effectLst>
                    <a:outerShdw blurRad="38100" dist="38100" dir="2700000" algn="tl">
                      <a:srgbClr val="000000">
                        <a:alpha val="43137"/>
                      </a:srgbClr>
                    </a:outerShdw>
                  </a:effectLst>
                </a:rPr>
                <a:t>Internet</a:t>
              </a:r>
              <a:endParaRPr lang="en-US" b="1" dirty="0">
                <a:solidFill>
                  <a:srgbClr val="FFFFFF"/>
                </a:solidFill>
                <a:effectLst>
                  <a:outerShdw blurRad="38100" dist="38100" dir="2700000" algn="tl">
                    <a:srgbClr val="000000">
                      <a:alpha val="43137"/>
                    </a:srgbClr>
                  </a:outerShdw>
                </a:effectLst>
              </a:endParaRPr>
            </a:p>
          </p:txBody>
        </p:sp>
        <p:sp>
          <p:nvSpPr>
            <p:cNvPr id="9" name="Rounded Rectangle 8"/>
            <p:cNvSpPr/>
            <p:nvPr/>
          </p:nvSpPr>
          <p:spPr bwMode="auto">
            <a:xfrm>
              <a:off x="912046" y="3471588"/>
              <a:ext cx="2259985" cy="1875660"/>
            </a:xfrm>
            <a:prstGeom prst="roundRect">
              <a:avLst>
                <a:gd name="adj" fmla="val 6174"/>
              </a:avLst>
            </a:prstGeom>
            <a:grpFill/>
            <a:ln>
              <a:headEnd type="none" w="med" len="med"/>
              <a:tailEnd type="none" w="med" len="med"/>
            </a:ln>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0" tIns="0" rIns="0" bIns="0" numCol="1" rtlCol="0" anchor="t" anchorCtr="0" compatLnSpc="1">
              <a:prstTxWarp prst="textNoShape">
                <a:avLst/>
              </a:prstTxWarp>
            </a:bodyPr>
            <a:lstStyle/>
            <a:p>
              <a:pPr algn="ctr" defTabSz="914099" fontAlgn="base">
                <a:spcBef>
                  <a:spcPct val="0"/>
                </a:spcBef>
                <a:spcAft>
                  <a:spcPct val="0"/>
                </a:spcAft>
              </a:pPr>
              <a:r>
                <a:rPr lang="en-US" sz="1600" b="1" dirty="0" smtClean="0">
                  <a:solidFill>
                    <a:srgbClr val="FFFFFF"/>
                  </a:solidFill>
                  <a:effectLst>
                    <a:outerShdw blurRad="38100" dist="38100" dir="2700000" algn="tl">
                      <a:srgbClr val="000000">
                        <a:alpha val="43137"/>
                      </a:srgbClr>
                    </a:outerShdw>
                  </a:effectLst>
                </a:rPr>
                <a:t>Technologies</a:t>
              </a:r>
            </a:p>
          </p:txBody>
        </p:sp>
        <p:sp>
          <p:nvSpPr>
            <p:cNvPr id="10" name="Rounded Rectangle 9"/>
            <p:cNvSpPr/>
            <p:nvPr/>
          </p:nvSpPr>
          <p:spPr bwMode="auto">
            <a:xfrm>
              <a:off x="3495110" y="1412876"/>
              <a:ext cx="5198606" cy="1870075"/>
            </a:xfrm>
            <a:prstGeom prst="roundRect">
              <a:avLst>
                <a:gd name="adj" fmla="val 8796"/>
              </a:avLst>
            </a:prstGeom>
            <a:grpFill/>
            <a:ln>
              <a:headEnd type="none" w="med" len="med"/>
              <a:tailEnd type="none" w="med" len="med"/>
            </a:ln>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0" tIns="0" rIns="0" bIns="0" numCol="1" rtlCol="0" anchor="t" anchorCtr="0" compatLnSpc="1">
              <a:prstTxWarp prst="textNoShape">
                <a:avLst/>
              </a:prstTxWarp>
            </a:bodyPr>
            <a:lstStyle/>
            <a:p>
              <a:pPr algn="ctr" defTabSz="914099" fontAlgn="base">
                <a:spcBef>
                  <a:spcPct val="0"/>
                </a:spcBef>
                <a:spcAft>
                  <a:spcPct val="0"/>
                </a:spcAft>
              </a:pPr>
              <a:r>
                <a:rPr lang="en-US" sz="1600" b="1" dirty="0" smtClean="0">
                  <a:solidFill>
                    <a:srgbClr val="FFFFFF"/>
                  </a:solidFill>
                  <a:effectLst>
                    <a:outerShdw blurRad="38100" dist="38100" dir="2700000" algn="tl">
                      <a:srgbClr val="000000">
                        <a:alpha val="43137"/>
                      </a:srgbClr>
                    </a:outerShdw>
                  </a:effectLst>
                </a:rPr>
                <a:t>End Users</a:t>
              </a:r>
            </a:p>
          </p:txBody>
        </p:sp>
        <p:sp>
          <p:nvSpPr>
            <p:cNvPr id="11" name="Rounded Rectangle 10"/>
            <p:cNvSpPr/>
            <p:nvPr/>
          </p:nvSpPr>
          <p:spPr bwMode="auto">
            <a:xfrm rot="10800000">
              <a:off x="9016795" y="1412876"/>
              <a:ext cx="2259985" cy="3666021"/>
            </a:xfrm>
            <a:prstGeom prst="roundRect">
              <a:avLst>
                <a:gd name="adj" fmla="val 7496"/>
              </a:avLst>
            </a:prstGeom>
            <a:grpFill/>
            <a:ln>
              <a:headEnd type="none" w="med" len="med"/>
              <a:tailEnd type="none" w="med" len="med"/>
            </a:ln>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0" tIns="0" rIns="0" bIns="0" numCol="1" rtlCol="0" anchor="t" anchorCtr="0" compatLnSpc="1">
              <a:prstTxWarp prst="textNoShape">
                <a:avLst/>
              </a:prstTxWarp>
            </a:bodyPr>
            <a:lstStyle/>
            <a:p>
              <a:pPr algn="ctr" defTabSz="914099" fontAlgn="base">
                <a:spcBef>
                  <a:spcPct val="0"/>
                </a:spcBef>
                <a:spcAft>
                  <a:spcPct val="0"/>
                </a:spcAft>
              </a:pPr>
              <a:endParaRPr lang="en-US" sz="1600" b="1" dirty="0" smtClean="0">
                <a:solidFill>
                  <a:srgbClr val="FFFFFF"/>
                </a:solidFill>
                <a:effectLst>
                  <a:outerShdw blurRad="38100" dist="38100" dir="2700000" algn="tl">
                    <a:srgbClr val="000000">
                      <a:alpha val="43137"/>
                    </a:srgbClr>
                  </a:outerShdw>
                </a:effectLst>
              </a:endParaRPr>
            </a:p>
          </p:txBody>
        </p:sp>
        <p:grpSp>
          <p:nvGrpSpPr>
            <p:cNvPr id="12" name="Group 89"/>
            <p:cNvGrpSpPr/>
            <p:nvPr/>
          </p:nvGrpSpPr>
          <p:grpSpPr>
            <a:xfrm>
              <a:off x="1098736" y="1801742"/>
              <a:ext cx="2029799" cy="610952"/>
              <a:chOff x="873544" y="1801742"/>
              <a:chExt cx="2132733" cy="855690"/>
            </a:xfrm>
            <a:grpFill/>
          </p:grpSpPr>
          <p:grpSp>
            <p:nvGrpSpPr>
              <p:cNvPr id="51" name="Group 81"/>
              <p:cNvGrpSpPr/>
              <p:nvPr/>
            </p:nvGrpSpPr>
            <p:grpSpPr>
              <a:xfrm>
                <a:off x="2065207" y="1821303"/>
                <a:ext cx="941070" cy="836129"/>
                <a:chOff x="5452412" y="1189394"/>
                <a:chExt cx="941070" cy="836129"/>
              </a:xfrm>
              <a:grpFill/>
            </p:grpSpPr>
            <p:pic>
              <p:nvPicPr>
                <p:cNvPr id="55" name="Picture 3" descr="\\server2\ftp_root\clients\White_Whale\1-01171_DuncanHuffman\Art\Expression_Studio_Boxshot.png"/>
                <p:cNvPicPr>
                  <a:picLocks noChangeAspect="1" noChangeArrowheads="1"/>
                </p:cNvPicPr>
                <p:nvPr/>
              </p:nvPicPr>
              <p:blipFill>
                <a:blip r:embed="rId3" cstate="email"/>
                <a:srcRect/>
                <a:stretch>
                  <a:fillRect/>
                </a:stretch>
              </p:blipFill>
              <p:spPr bwMode="auto">
                <a:xfrm>
                  <a:off x="5693328" y="1412875"/>
                  <a:ext cx="449275" cy="612648"/>
                </a:xfrm>
                <a:prstGeom prst="rect">
                  <a:avLst/>
                </a:prstGeom>
                <a:grpFill/>
              </p:spPr>
            </p:pic>
            <p:pic>
              <p:nvPicPr>
                <p:cNvPr id="56" name="Picture 3" descr="C:\program Files\Microsoft Resource DVD Artwork\DVD_ART\BoxShots_Logos\Expression\Expression Studio\Expression Studio logo -r.png"/>
                <p:cNvPicPr>
                  <a:picLocks noChangeAspect="1" noChangeArrowheads="1"/>
                </p:cNvPicPr>
                <p:nvPr/>
              </p:nvPicPr>
              <p:blipFill>
                <a:blip r:embed="rId4" cstate="email"/>
                <a:srcRect/>
                <a:stretch>
                  <a:fillRect/>
                </a:stretch>
              </p:blipFill>
              <p:spPr bwMode="auto">
                <a:xfrm>
                  <a:off x="5452412" y="1189394"/>
                  <a:ext cx="941070" cy="206094"/>
                </a:xfrm>
                <a:prstGeom prst="rect">
                  <a:avLst/>
                </a:prstGeom>
                <a:grpFill/>
              </p:spPr>
            </p:pic>
          </p:grpSp>
          <p:grpSp>
            <p:nvGrpSpPr>
              <p:cNvPr id="52" name="Group 86"/>
              <p:cNvGrpSpPr/>
              <p:nvPr/>
            </p:nvGrpSpPr>
            <p:grpSpPr>
              <a:xfrm>
                <a:off x="873544" y="1801742"/>
                <a:ext cx="1028700" cy="855690"/>
                <a:chOff x="2762580" y="1169833"/>
                <a:chExt cx="1028700" cy="855690"/>
              </a:xfrm>
              <a:grpFill/>
            </p:grpSpPr>
            <p:pic>
              <p:nvPicPr>
                <p:cNvPr id="53" name="Picture 2" descr="C:\program Files\Microsoft Resource DVD Artwork\DVD_ART\BoxShots_Logos\Visual Studio 2005 Professional Edition\Visual Studio 2005 Professional Edition box an.png"/>
                <p:cNvPicPr>
                  <a:picLocks noChangeAspect="1" noChangeArrowheads="1"/>
                </p:cNvPicPr>
                <p:nvPr/>
              </p:nvPicPr>
              <p:blipFill>
                <a:blip r:embed="rId5" cstate="email"/>
                <a:srcRect/>
                <a:stretch>
                  <a:fillRect/>
                </a:stretch>
              </p:blipFill>
              <p:spPr bwMode="auto">
                <a:xfrm>
                  <a:off x="3037964" y="1412875"/>
                  <a:ext cx="494203" cy="612648"/>
                </a:xfrm>
                <a:prstGeom prst="rect">
                  <a:avLst/>
                </a:prstGeom>
                <a:grpFill/>
              </p:spPr>
            </p:pic>
            <p:pic>
              <p:nvPicPr>
                <p:cNvPr id="54" name="Picture 4" descr="C:\program Files\Microsoft Resource DVD Artwork\DVD_ART\BoxShots_Logos\Visual Studio (generic)\Visual Studio logo reverse.png"/>
                <p:cNvPicPr>
                  <a:picLocks noChangeAspect="1" noChangeArrowheads="1"/>
                </p:cNvPicPr>
                <p:nvPr/>
              </p:nvPicPr>
              <p:blipFill>
                <a:blip r:embed="rId6" cstate="email"/>
                <a:srcRect/>
                <a:stretch>
                  <a:fillRect/>
                </a:stretch>
              </p:blipFill>
              <p:spPr bwMode="auto">
                <a:xfrm>
                  <a:off x="2762580" y="1169833"/>
                  <a:ext cx="1028700" cy="207593"/>
                </a:xfrm>
                <a:prstGeom prst="rect">
                  <a:avLst/>
                </a:prstGeom>
                <a:grpFill/>
              </p:spPr>
            </p:pic>
          </p:grpSp>
        </p:grpSp>
        <p:pic>
          <p:nvPicPr>
            <p:cNvPr id="13" name="Picture 6"/>
            <p:cNvPicPr>
              <a:picLocks noChangeAspect="1" noChangeArrowheads="1"/>
            </p:cNvPicPr>
            <p:nvPr/>
          </p:nvPicPr>
          <p:blipFill>
            <a:blip r:embed="rId7" cstate="email"/>
            <a:srcRect/>
            <a:stretch>
              <a:fillRect/>
            </a:stretch>
          </p:blipFill>
          <p:spPr bwMode="auto">
            <a:xfrm>
              <a:off x="2000895" y="4610387"/>
              <a:ext cx="465055" cy="133209"/>
            </a:xfrm>
            <a:prstGeom prst="rect">
              <a:avLst/>
            </a:prstGeom>
            <a:grpFill/>
            <a:ln w="9525">
              <a:noFill/>
              <a:miter lim="800000"/>
              <a:headEnd/>
              <a:tailEnd/>
            </a:ln>
            <a:effectLst/>
          </p:spPr>
        </p:pic>
        <p:pic>
          <p:nvPicPr>
            <p:cNvPr id="14" name="Picture 3" descr="C:\Program Files\Microsoft Resource DVD Artwork\DVD_ART\BoxShots_Logos\Silverlight\Silverlight h c reverse.png"/>
            <p:cNvPicPr>
              <a:picLocks noChangeAspect="1" noChangeArrowheads="1"/>
            </p:cNvPicPr>
            <p:nvPr/>
          </p:nvPicPr>
          <p:blipFill>
            <a:blip r:embed="rId8" cstate="email"/>
            <a:srcRect/>
            <a:stretch>
              <a:fillRect/>
            </a:stretch>
          </p:blipFill>
          <p:spPr bwMode="auto">
            <a:xfrm>
              <a:off x="2066524" y="4131092"/>
              <a:ext cx="685116" cy="174036"/>
            </a:xfrm>
            <a:prstGeom prst="rect">
              <a:avLst/>
            </a:prstGeom>
            <a:grpFill/>
          </p:spPr>
        </p:pic>
        <p:sp>
          <p:nvSpPr>
            <p:cNvPr id="15" name="TextBox 14"/>
            <p:cNvSpPr txBox="1"/>
            <p:nvPr/>
          </p:nvSpPr>
          <p:spPr>
            <a:xfrm>
              <a:off x="1089392" y="4312289"/>
              <a:ext cx="1134074" cy="121194"/>
            </a:xfrm>
            <a:prstGeom prst="rect">
              <a:avLst/>
            </a:prstGeom>
            <a:grpFill/>
          </p:spPr>
          <p:txBody>
            <a:bodyPr wrap="none" lIns="0" tIns="0" rIns="0" bIns="0" rtlCol="0">
              <a:spAutoFit/>
            </a:bodyPr>
            <a:lstStyle/>
            <a:p>
              <a:pPr>
                <a:lnSpc>
                  <a:spcPct val="90000"/>
                </a:lnSpc>
              </a:pPr>
              <a:r>
                <a:rPr lang="en-US" sz="900" b="1" dirty="0" smtClean="0"/>
                <a:t>Applications</a:t>
              </a:r>
              <a:endParaRPr lang="en-US" sz="1200" b="1" dirty="0"/>
            </a:p>
          </p:txBody>
        </p:sp>
        <p:pic>
          <p:nvPicPr>
            <p:cNvPr id="16" name="Picture 4" descr="C:\Program Files\Microsoft Resource DVD Artwork\DVD_ART\Artwork_Imagery\HARDWARE_IMAGERY\Illustration - Misc Hardware\Windows Vista Illustration Icons\Application.png"/>
            <p:cNvPicPr>
              <a:picLocks noChangeAspect="1" noChangeArrowheads="1"/>
            </p:cNvPicPr>
            <p:nvPr/>
          </p:nvPicPr>
          <p:blipFill>
            <a:blip r:embed="rId9" cstate="email"/>
            <a:srcRect/>
            <a:stretch>
              <a:fillRect/>
            </a:stretch>
          </p:blipFill>
          <p:spPr bwMode="auto">
            <a:xfrm>
              <a:off x="1240313" y="3790861"/>
              <a:ext cx="468099" cy="351165"/>
            </a:xfrm>
            <a:prstGeom prst="rect">
              <a:avLst/>
            </a:prstGeom>
            <a:grpFill/>
            <a:effectLst>
              <a:outerShdw blurRad="25400" dist="25400" dir="2700000" algn="ctr" rotWithShape="0">
                <a:srgbClr val="000000">
                  <a:alpha val="40000"/>
                </a:srgbClr>
              </a:outerShdw>
            </a:effectLst>
          </p:spPr>
        </p:pic>
        <p:pic>
          <p:nvPicPr>
            <p:cNvPr id="17" name="Picture 2" descr="C:\Program Files\Microsoft Resource DVD Artwork\DVD_ART\BoxShots_Logos\ASP.net\ASP.net logo reverse.png"/>
            <p:cNvPicPr>
              <a:picLocks noChangeAspect="1" noChangeArrowheads="1"/>
            </p:cNvPicPr>
            <p:nvPr/>
          </p:nvPicPr>
          <p:blipFill>
            <a:blip r:embed="rId10" cstate="email"/>
            <a:srcRect/>
            <a:stretch>
              <a:fillRect/>
            </a:stretch>
          </p:blipFill>
          <p:spPr bwMode="auto">
            <a:xfrm>
              <a:off x="1100806" y="4162522"/>
              <a:ext cx="518400" cy="137174"/>
            </a:xfrm>
            <a:prstGeom prst="rect">
              <a:avLst/>
            </a:prstGeom>
            <a:grpFill/>
          </p:spPr>
        </p:pic>
        <p:pic>
          <p:nvPicPr>
            <p:cNvPr id="18" name="Picture 3"/>
            <p:cNvPicPr>
              <a:picLocks noChangeAspect="1" noChangeArrowheads="1"/>
            </p:cNvPicPr>
            <p:nvPr/>
          </p:nvPicPr>
          <p:blipFill>
            <a:blip r:embed="rId11" cstate="email"/>
            <a:srcRect/>
            <a:stretch>
              <a:fillRect/>
            </a:stretch>
          </p:blipFill>
          <p:spPr bwMode="auto">
            <a:xfrm>
              <a:off x="2370685" y="3759271"/>
              <a:ext cx="542067" cy="397298"/>
            </a:xfrm>
            <a:prstGeom prst="rect">
              <a:avLst/>
            </a:prstGeom>
            <a:grpFill/>
            <a:ln w="9525">
              <a:noFill/>
              <a:miter lim="800000"/>
              <a:headEnd/>
              <a:tailEnd/>
            </a:ln>
            <a:effectLst/>
          </p:spPr>
        </p:pic>
        <p:pic>
          <p:nvPicPr>
            <p:cNvPr id="19" name="Picture 18" descr="Triangle_Icon.png"/>
            <p:cNvPicPr>
              <a:picLocks noChangeAspect="1"/>
            </p:cNvPicPr>
            <p:nvPr/>
          </p:nvPicPr>
          <p:blipFill>
            <a:blip r:embed="rId12" cstate="email"/>
            <a:stretch>
              <a:fillRect/>
            </a:stretch>
          </p:blipFill>
          <p:spPr>
            <a:xfrm>
              <a:off x="9882911" y="3702132"/>
              <a:ext cx="503066" cy="438912"/>
            </a:xfrm>
            <a:prstGeom prst="rect">
              <a:avLst/>
            </a:prstGeom>
            <a:grpFill/>
            <a:effectLst>
              <a:outerShdw blurRad="101600" dist="76200" dir="2700000" algn="ctr" rotWithShape="0">
                <a:srgbClr val="000000">
                  <a:alpha val="40000"/>
                </a:srgbClr>
              </a:outerShdw>
            </a:effectLst>
          </p:spPr>
        </p:pic>
        <p:pic>
          <p:nvPicPr>
            <p:cNvPr id="20" name="Picture 14"/>
            <p:cNvPicPr>
              <a:picLocks noChangeAspect="1" noChangeArrowheads="1"/>
            </p:cNvPicPr>
            <p:nvPr/>
          </p:nvPicPr>
          <p:blipFill>
            <a:blip r:embed="rId13" cstate="email"/>
            <a:srcRect/>
            <a:stretch>
              <a:fillRect/>
            </a:stretch>
          </p:blipFill>
          <p:spPr bwMode="auto">
            <a:xfrm>
              <a:off x="9041012" y="4148298"/>
              <a:ext cx="2186865" cy="347502"/>
            </a:xfrm>
            <a:prstGeom prst="rect">
              <a:avLst/>
            </a:prstGeom>
            <a:grpFill/>
            <a:ln w="9525">
              <a:noFill/>
              <a:miter lim="800000"/>
              <a:headEnd/>
              <a:tailEnd/>
            </a:ln>
            <a:effectLst/>
          </p:spPr>
        </p:pic>
        <p:pic>
          <p:nvPicPr>
            <p:cNvPr id="21" name="Picture 9"/>
            <p:cNvPicPr>
              <a:picLocks noChangeAspect="1" noChangeArrowheads="1"/>
            </p:cNvPicPr>
            <p:nvPr/>
          </p:nvPicPr>
          <p:blipFill>
            <a:blip r:embed="rId14" cstate="email"/>
            <a:srcRect/>
            <a:stretch>
              <a:fillRect/>
            </a:stretch>
          </p:blipFill>
          <p:spPr bwMode="auto">
            <a:xfrm>
              <a:off x="9525003" y="3335418"/>
              <a:ext cx="1218883" cy="255881"/>
            </a:xfrm>
            <a:prstGeom prst="rect">
              <a:avLst/>
            </a:prstGeom>
            <a:grpFill/>
            <a:ln w="9525">
              <a:noFill/>
              <a:miter lim="800000"/>
              <a:headEnd/>
              <a:tailEnd/>
            </a:ln>
            <a:effectLst/>
          </p:spPr>
        </p:pic>
        <p:pic>
          <p:nvPicPr>
            <p:cNvPr id="22" name="Picture 21" descr="Triangle_Icon.png"/>
            <p:cNvPicPr>
              <a:picLocks noChangeAspect="1"/>
            </p:cNvPicPr>
            <p:nvPr/>
          </p:nvPicPr>
          <p:blipFill>
            <a:blip r:embed="rId12" cstate="email"/>
            <a:stretch>
              <a:fillRect/>
            </a:stretch>
          </p:blipFill>
          <p:spPr>
            <a:xfrm>
              <a:off x="9882911" y="2819162"/>
              <a:ext cx="503066" cy="438912"/>
            </a:xfrm>
            <a:prstGeom prst="rect">
              <a:avLst/>
            </a:prstGeom>
            <a:grpFill/>
            <a:effectLst>
              <a:outerShdw blurRad="101600" dist="76200" dir="2700000" algn="ctr" rotWithShape="0">
                <a:srgbClr val="000000">
                  <a:alpha val="40000"/>
                </a:srgbClr>
              </a:outerShdw>
            </a:effectLst>
          </p:spPr>
        </p:pic>
        <p:pic>
          <p:nvPicPr>
            <p:cNvPr id="23" name="Picture 5" descr="C:\Program Files\Microsoft Resource DVD Artwork\DVD_ART\BoxShots_Logos\adCenter\MS adCenter logo white.png"/>
            <p:cNvPicPr>
              <a:picLocks noChangeAspect="1" noChangeArrowheads="1"/>
            </p:cNvPicPr>
            <p:nvPr/>
          </p:nvPicPr>
          <p:blipFill>
            <a:blip r:embed="rId15" cstate="email"/>
            <a:srcRect/>
            <a:stretch>
              <a:fillRect/>
            </a:stretch>
          </p:blipFill>
          <p:spPr bwMode="auto">
            <a:xfrm>
              <a:off x="9525003" y="2426398"/>
              <a:ext cx="1218883" cy="100638"/>
            </a:xfrm>
            <a:prstGeom prst="rect">
              <a:avLst/>
            </a:prstGeom>
            <a:grpFill/>
          </p:spPr>
        </p:pic>
        <p:pic>
          <p:nvPicPr>
            <p:cNvPr id="24" name="Picture 23" descr="Triangle_Icon.png"/>
            <p:cNvPicPr>
              <a:picLocks noChangeAspect="1"/>
            </p:cNvPicPr>
            <p:nvPr/>
          </p:nvPicPr>
          <p:blipFill>
            <a:blip r:embed="rId12" cstate="email"/>
            <a:stretch>
              <a:fillRect/>
            </a:stretch>
          </p:blipFill>
          <p:spPr>
            <a:xfrm>
              <a:off x="9882911" y="1936191"/>
              <a:ext cx="503066" cy="438912"/>
            </a:xfrm>
            <a:prstGeom prst="rect">
              <a:avLst/>
            </a:prstGeom>
            <a:grpFill/>
            <a:effectLst>
              <a:outerShdw blurRad="101600" dist="76200" dir="2700000" algn="ctr" rotWithShape="0">
                <a:srgbClr val="000000">
                  <a:alpha val="40000"/>
                </a:srgbClr>
              </a:outerShdw>
            </a:effectLst>
          </p:spPr>
        </p:pic>
        <p:sp>
          <p:nvSpPr>
            <p:cNvPr id="25" name="TextBox 24"/>
            <p:cNvSpPr txBox="1"/>
            <p:nvPr/>
          </p:nvSpPr>
          <p:spPr>
            <a:xfrm>
              <a:off x="4090200" y="5839175"/>
              <a:ext cx="429042" cy="121194"/>
            </a:xfrm>
            <a:prstGeom prst="rect">
              <a:avLst/>
            </a:prstGeom>
            <a:grpFill/>
          </p:spPr>
          <p:txBody>
            <a:bodyPr wrap="none" lIns="0" tIns="0" rIns="0" bIns="0" rtlCol="0">
              <a:spAutoFit/>
            </a:bodyPr>
            <a:lstStyle/>
            <a:p>
              <a:pPr>
                <a:lnSpc>
                  <a:spcPct val="90000"/>
                </a:lnSpc>
              </a:pPr>
              <a:r>
                <a:rPr lang="en-US" sz="900" b="1" dirty="0" smtClean="0">
                  <a:solidFill>
                    <a:schemeClr val="accent1"/>
                  </a:solidFill>
                </a:rPr>
                <a:t>Data</a:t>
              </a:r>
            </a:p>
          </p:txBody>
        </p:sp>
        <p:pic>
          <p:nvPicPr>
            <p:cNvPr id="26" name="Picture 5" descr="\\server2\ftp_root\clients\white_Whale\1-01171_DuncanHuffman\Art\Database_Server.png"/>
            <p:cNvPicPr>
              <a:picLocks noChangeAspect="1" noChangeArrowheads="1"/>
            </p:cNvPicPr>
            <p:nvPr/>
          </p:nvPicPr>
          <p:blipFill>
            <a:blip r:embed="rId16" cstate="email"/>
            <a:srcRect/>
            <a:stretch>
              <a:fillRect/>
            </a:stretch>
          </p:blipFill>
          <p:spPr bwMode="auto">
            <a:xfrm>
              <a:off x="4319923" y="5385809"/>
              <a:ext cx="539389" cy="438912"/>
            </a:xfrm>
            <a:prstGeom prst="rect">
              <a:avLst/>
            </a:prstGeom>
            <a:grpFill/>
          </p:spPr>
        </p:pic>
        <p:pic>
          <p:nvPicPr>
            <p:cNvPr id="27" name="Picture 4" descr="C:\Program Files\Microsoft Resource DVD Artwork\DVD_ART\BoxShots_Logos\SQL Server - (generic)\sql server generic logo rev.png"/>
            <p:cNvPicPr>
              <a:picLocks noChangeAspect="1" noChangeArrowheads="1"/>
            </p:cNvPicPr>
            <p:nvPr/>
          </p:nvPicPr>
          <p:blipFill>
            <a:blip r:embed="rId17" cstate="email"/>
            <a:srcRect/>
            <a:stretch>
              <a:fillRect/>
            </a:stretch>
          </p:blipFill>
          <p:spPr bwMode="auto">
            <a:xfrm>
              <a:off x="4079275" y="5966167"/>
              <a:ext cx="875745" cy="189049"/>
            </a:xfrm>
            <a:prstGeom prst="rect">
              <a:avLst/>
            </a:prstGeom>
            <a:grpFill/>
          </p:spPr>
        </p:pic>
        <p:pic>
          <p:nvPicPr>
            <p:cNvPr id="28" name="Picture 27" descr="Commerce_Server.png"/>
            <p:cNvPicPr>
              <a:picLocks noChangeAspect="1"/>
            </p:cNvPicPr>
            <p:nvPr/>
          </p:nvPicPr>
          <p:blipFill>
            <a:blip r:embed="rId18" cstate="email"/>
            <a:stretch>
              <a:fillRect/>
            </a:stretch>
          </p:blipFill>
          <p:spPr>
            <a:xfrm>
              <a:off x="7079847" y="5375150"/>
              <a:ext cx="554522" cy="498540"/>
            </a:xfrm>
            <a:prstGeom prst="rect">
              <a:avLst/>
            </a:prstGeom>
            <a:grpFill/>
          </p:spPr>
        </p:pic>
        <p:pic>
          <p:nvPicPr>
            <p:cNvPr id="29" name="Picture 4" descr="C:\Program Files\Microsoft Resource DVD Artwork\DVD_ART\BoxShots_Logos\Commerce Server\Commerce Server logo r.png"/>
            <p:cNvPicPr>
              <a:picLocks noChangeAspect="1" noChangeArrowheads="1"/>
            </p:cNvPicPr>
            <p:nvPr/>
          </p:nvPicPr>
          <p:blipFill>
            <a:blip r:embed="rId19" cstate="email"/>
            <a:srcRect/>
            <a:stretch>
              <a:fillRect/>
            </a:stretch>
          </p:blipFill>
          <p:spPr bwMode="auto">
            <a:xfrm>
              <a:off x="6652819" y="5988836"/>
              <a:ext cx="1218883" cy="143708"/>
            </a:xfrm>
            <a:prstGeom prst="rect">
              <a:avLst/>
            </a:prstGeom>
            <a:grpFill/>
          </p:spPr>
        </p:pic>
        <p:sp>
          <p:nvSpPr>
            <p:cNvPr id="30" name="TextBox 29"/>
            <p:cNvSpPr txBox="1"/>
            <p:nvPr/>
          </p:nvSpPr>
          <p:spPr>
            <a:xfrm>
              <a:off x="5298552" y="5839175"/>
              <a:ext cx="1141602" cy="121194"/>
            </a:xfrm>
            <a:prstGeom prst="rect">
              <a:avLst/>
            </a:prstGeom>
            <a:grpFill/>
          </p:spPr>
          <p:txBody>
            <a:bodyPr wrap="none" lIns="0" tIns="0" rIns="0" bIns="0" rtlCol="0">
              <a:spAutoFit/>
            </a:bodyPr>
            <a:lstStyle/>
            <a:p>
              <a:pPr>
                <a:lnSpc>
                  <a:spcPct val="90000"/>
                </a:lnSpc>
              </a:pPr>
              <a:r>
                <a:rPr lang="en-US" sz="900" b="1" dirty="0" smtClean="0">
                  <a:solidFill>
                    <a:schemeClr val="accent1"/>
                  </a:solidFill>
                </a:rPr>
                <a:t>Web Servers</a:t>
              </a:r>
            </a:p>
          </p:txBody>
        </p:sp>
        <p:pic>
          <p:nvPicPr>
            <p:cNvPr id="31" name="Picture 6" descr="\\server2\ftp_root\clients\white_Whale\1-01171_DuncanHuffman\Art\IE_Server.png"/>
            <p:cNvPicPr>
              <a:picLocks noChangeAspect="1" noChangeArrowheads="1"/>
            </p:cNvPicPr>
            <p:nvPr/>
          </p:nvPicPr>
          <p:blipFill>
            <a:blip r:embed="rId20" cstate="email"/>
            <a:stretch>
              <a:fillRect/>
            </a:stretch>
          </p:blipFill>
          <p:spPr bwMode="auto">
            <a:xfrm>
              <a:off x="5685777" y="5380541"/>
              <a:ext cx="489407" cy="438912"/>
            </a:xfrm>
            <a:prstGeom prst="rect">
              <a:avLst/>
            </a:prstGeom>
            <a:grpFill/>
          </p:spPr>
        </p:pic>
        <p:pic>
          <p:nvPicPr>
            <p:cNvPr id="32" name="Picture 8" descr="\\server2\ftp_root\clients\White_Whale\1-01171_DuncanHuffman\Art\Windows_Server_IIS.png"/>
            <p:cNvPicPr>
              <a:picLocks noChangeAspect="1" noChangeArrowheads="1"/>
            </p:cNvPicPr>
            <p:nvPr/>
          </p:nvPicPr>
          <p:blipFill>
            <a:blip r:embed="rId21" cstate="email"/>
            <a:srcRect/>
            <a:stretch>
              <a:fillRect/>
            </a:stretch>
          </p:blipFill>
          <p:spPr bwMode="auto">
            <a:xfrm>
              <a:off x="5280087" y="5966056"/>
              <a:ext cx="1218883" cy="189271"/>
            </a:xfrm>
            <a:prstGeom prst="rect">
              <a:avLst/>
            </a:prstGeom>
            <a:grpFill/>
          </p:spPr>
        </p:pic>
        <p:pic>
          <p:nvPicPr>
            <p:cNvPr id="33" name="Picture 2" descr="C:\Program Files\Microsoft Resource DVD Artwork\DVD_ART\BoxShots_Logos\ASP.net\ASP.net logo reverse.png"/>
            <p:cNvPicPr>
              <a:picLocks noChangeAspect="1" noChangeArrowheads="1"/>
            </p:cNvPicPr>
            <p:nvPr/>
          </p:nvPicPr>
          <p:blipFill>
            <a:blip r:embed="rId22" cstate="email"/>
            <a:srcRect/>
            <a:stretch>
              <a:fillRect/>
            </a:stretch>
          </p:blipFill>
          <p:spPr bwMode="auto">
            <a:xfrm>
              <a:off x="5301391" y="6146103"/>
              <a:ext cx="547549" cy="144887"/>
            </a:xfrm>
            <a:prstGeom prst="rect">
              <a:avLst/>
            </a:prstGeom>
            <a:grpFill/>
          </p:spPr>
        </p:pic>
        <p:sp>
          <p:nvSpPr>
            <p:cNvPr id="34" name="TextBox 33"/>
            <p:cNvSpPr txBox="1"/>
            <p:nvPr/>
          </p:nvSpPr>
          <p:spPr>
            <a:xfrm>
              <a:off x="6451785" y="5839175"/>
              <a:ext cx="2053950" cy="121194"/>
            </a:xfrm>
            <a:prstGeom prst="rect">
              <a:avLst/>
            </a:prstGeom>
            <a:grpFill/>
          </p:spPr>
          <p:txBody>
            <a:bodyPr wrap="square" lIns="0" tIns="0" rIns="0" bIns="0" rtlCol="0">
              <a:spAutoFit/>
            </a:bodyPr>
            <a:lstStyle/>
            <a:p>
              <a:pPr>
                <a:lnSpc>
                  <a:spcPct val="90000"/>
                </a:lnSpc>
              </a:pPr>
              <a:r>
                <a:rPr lang="en-US" sz="900" b="1" dirty="0" smtClean="0">
                  <a:solidFill>
                    <a:schemeClr val="accent1"/>
                  </a:solidFill>
                </a:rPr>
                <a:t>E-Commerce Applications</a:t>
              </a:r>
            </a:p>
          </p:txBody>
        </p:sp>
        <p:pic>
          <p:nvPicPr>
            <p:cNvPr id="35" name="Picture 2" descr="\\server2\ftp_root\clients\white_whale\1-01171_DuncanHuffman\Art\Monitor_Only.png"/>
            <p:cNvPicPr>
              <a:picLocks noChangeAspect="1" noChangeArrowheads="1"/>
            </p:cNvPicPr>
            <p:nvPr/>
          </p:nvPicPr>
          <p:blipFill>
            <a:blip r:embed="rId23" cstate="email"/>
            <a:srcRect/>
            <a:stretch>
              <a:fillRect/>
            </a:stretch>
          </p:blipFill>
          <p:spPr bwMode="auto">
            <a:xfrm>
              <a:off x="4163687" y="1700845"/>
              <a:ext cx="570214" cy="438912"/>
            </a:xfrm>
            <a:prstGeom prst="rect">
              <a:avLst/>
            </a:prstGeom>
            <a:grpFill/>
          </p:spPr>
        </p:pic>
        <p:pic>
          <p:nvPicPr>
            <p:cNvPr id="36" name="Picture 3" descr="C:\Program Files\Microsoft Resource DVD Artwork\DVD_ART\Artwork_Imagery\HARDWARE_IMAGERY\Illustration - Misc Hardware\Windows Vista Illustration Icons\Pocket PC.png"/>
            <p:cNvPicPr>
              <a:picLocks noChangeAspect="1" noChangeArrowheads="1"/>
            </p:cNvPicPr>
            <p:nvPr/>
          </p:nvPicPr>
          <p:blipFill>
            <a:blip r:embed="rId24" cstate="email"/>
            <a:srcRect/>
            <a:stretch>
              <a:fillRect/>
            </a:stretch>
          </p:blipFill>
          <p:spPr bwMode="auto">
            <a:xfrm>
              <a:off x="7471120" y="1700845"/>
              <a:ext cx="467581" cy="438912"/>
            </a:xfrm>
            <a:prstGeom prst="rect">
              <a:avLst/>
            </a:prstGeom>
            <a:grpFill/>
          </p:spPr>
        </p:pic>
        <p:pic>
          <p:nvPicPr>
            <p:cNvPr id="37" name="Picture 4" descr="C:\Program Files\Microsoft Resource DVD Artwork\DVD_ART\Artwork_Imagery\HARDWARE_IMAGERY\Illustration - Misc Hardware\Windows Vista Illustration Icons\Computer.png"/>
            <p:cNvPicPr>
              <a:picLocks noChangeAspect="1" noChangeArrowheads="1"/>
            </p:cNvPicPr>
            <p:nvPr/>
          </p:nvPicPr>
          <p:blipFill>
            <a:blip r:embed="rId25" cstate="email"/>
            <a:srcRect/>
            <a:stretch>
              <a:fillRect/>
            </a:stretch>
          </p:blipFill>
          <p:spPr bwMode="auto">
            <a:xfrm>
              <a:off x="5677879" y="1700845"/>
              <a:ext cx="720962" cy="438912"/>
            </a:xfrm>
            <a:prstGeom prst="rect">
              <a:avLst/>
            </a:prstGeom>
            <a:grpFill/>
          </p:spPr>
        </p:pic>
        <p:sp>
          <p:nvSpPr>
            <p:cNvPr id="38" name="TextBox 37"/>
            <p:cNvSpPr txBox="1"/>
            <p:nvPr/>
          </p:nvSpPr>
          <p:spPr>
            <a:xfrm>
              <a:off x="3673576" y="2178051"/>
              <a:ext cx="1540532" cy="624419"/>
            </a:xfrm>
            <a:prstGeom prst="rect">
              <a:avLst/>
            </a:prstGeom>
            <a:grpFill/>
          </p:spPr>
          <p:txBody>
            <a:bodyPr wrap="square" rtlCol="0">
              <a:spAutoFit/>
            </a:bodyPr>
            <a:lstStyle/>
            <a:p>
              <a:pPr>
                <a:lnSpc>
                  <a:spcPct val="90000"/>
                </a:lnSpc>
                <a:spcBef>
                  <a:spcPts val="200"/>
                </a:spcBef>
              </a:pPr>
              <a:r>
                <a:rPr lang="en-US" sz="900" b="1" dirty="0" smtClean="0">
                  <a:solidFill>
                    <a:schemeClr val="bg1"/>
                  </a:solidFill>
                  <a:effectLst>
                    <a:outerShdw blurRad="38100" dist="38100" dir="2700000" algn="tl">
                      <a:srgbClr val="000000">
                        <a:alpha val="43137"/>
                      </a:srgbClr>
                    </a:outerShdw>
                  </a:effectLst>
                </a:rPr>
                <a:t>Web Only and</a:t>
              </a:r>
              <a:br>
                <a:rPr lang="en-US" sz="900" b="1" dirty="0" smtClean="0">
                  <a:solidFill>
                    <a:schemeClr val="bg1"/>
                  </a:solidFill>
                  <a:effectLst>
                    <a:outerShdw blurRad="38100" dist="38100" dir="2700000" algn="tl">
                      <a:srgbClr val="000000">
                        <a:alpha val="43137"/>
                      </a:srgbClr>
                    </a:outerShdw>
                  </a:effectLst>
                </a:rPr>
              </a:br>
              <a:r>
                <a:rPr lang="en-US" sz="900" b="1" dirty="0" smtClean="0">
                  <a:solidFill>
                    <a:schemeClr val="bg1"/>
                  </a:solidFill>
                  <a:effectLst>
                    <a:outerShdw blurRad="38100" dist="38100" dir="2700000" algn="tl">
                      <a:srgbClr val="000000">
                        <a:alpha val="43137"/>
                      </a:srgbClr>
                    </a:outerShdw>
                  </a:effectLst>
                </a:rPr>
                <a:t>Cross Platform</a:t>
              </a:r>
            </a:p>
            <a:p>
              <a:pPr>
                <a:lnSpc>
                  <a:spcPct val="90000"/>
                </a:lnSpc>
                <a:spcBef>
                  <a:spcPts val="200"/>
                </a:spcBef>
              </a:pPr>
              <a:r>
                <a:rPr lang="en-US" sz="900" dirty="0" smtClean="0">
                  <a:effectLst>
                    <a:outerShdw blurRad="38100" dist="38100" dir="2700000" algn="tl">
                      <a:srgbClr val="000000">
                        <a:alpha val="43137"/>
                      </a:srgbClr>
                    </a:outerShdw>
                  </a:effectLst>
                </a:rPr>
                <a:t>Silverlight</a:t>
              </a:r>
            </a:p>
            <a:p>
              <a:pPr>
                <a:lnSpc>
                  <a:spcPct val="90000"/>
                </a:lnSpc>
                <a:spcBef>
                  <a:spcPts val="200"/>
                </a:spcBef>
              </a:pPr>
              <a:r>
                <a:rPr lang="en-US" sz="900" dirty="0" smtClean="0">
                  <a:effectLst>
                    <a:outerShdw blurRad="38100" dist="38100" dir="2700000" algn="tl">
                      <a:srgbClr val="000000">
                        <a:alpha val="43137"/>
                      </a:srgbClr>
                    </a:outerShdw>
                  </a:effectLst>
                </a:rPr>
                <a:t>ASP.NET and AJAX</a:t>
              </a:r>
              <a:endParaRPr lang="en-US" sz="900" dirty="0">
                <a:effectLst>
                  <a:outerShdw blurRad="38100" dist="38100" dir="2700000" algn="tl">
                    <a:srgbClr val="000000">
                      <a:alpha val="43137"/>
                    </a:srgbClr>
                  </a:outerShdw>
                </a:effectLst>
              </a:endParaRPr>
            </a:p>
          </p:txBody>
        </p:sp>
        <p:sp>
          <p:nvSpPr>
            <p:cNvPr id="39" name="TextBox 38"/>
            <p:cNvSpPr txBox="1"/>
            <p:nvPr/>
          </p:nvSpPr>
          <p:spPr>
            <a:xfrm>
              <a:off x="5264895" y="2178051"/>
              <a:ext cx="1896040" cy="624419"/>
            </a:xfrm>
            <a:prstGeom prst="rect">
              <a:avLst/>
            </a:prstGeom>
            <a:grpFill/>
          </p:spPr>
          <p:txBody>
            <a:bodyPr wrap="square" rtlCol="0">
              <a:spAutoFit/>
            </a:bodyPr>
            <a:lstStyle/>
            <a:p>
              <a:pPr>
                <a:lnSpc>
                  <a:spcPct val="90000"/>
                </a:lnSpc>
                <a:spcBef>
                  <a:spcPts val="200"/>
                </a:spcBef>
              </a:pPr>
              <a:r>
                <a:rPr lang="en-US" sz="900" b="1" dirty="0" smtClean="0">
                  <a:solidFill>
                    <a:schemeClr val="bg1"/>
                  </a:solidFill>
                  <a:effectLst>
                    <a:outerShdw blurRad="38100" dist="38100" dir="2700000" algn="tl">
                      <a:srgbClr val="000000">
                        <a:alpha val="43137"/>
                      </a:srgbClr>
                    </a:outerShdw>
                  </a:effectLst>
                </a:rPr>
                <a:t>Windows Vista</a:t>
              </a:r>
            </a:p>
            <a:p>
              <a:pPr>
                <a:lnSpc>
                  <a:spcPct val="90000"/>
                </a:lnSpc>
                <a:spcBef>
                  <a:spcPts val="200"/>
                </a:spcBef>
              </a:pPr>
              <a:r>
                <a:rPr lang="en-US" sz="900" dirty="0" smtClean="0">
                  <a:effectLst>
                    <a:outerShdw blurRad="38100" dist="38100" dir="2700000" algn="tl">
                      <a:srgbClr val="000000">
                        <a:alpha val="43137"/>
                      </a:srgbClr>
                    </a:outerShdw>
                  </a:effectLst>
                </a:rPr>
                <a:t>.NET Client Applications (WPF, Windows Forms)</a:t>
              </a:r>
            </a:p>
            <a:p>
              <a:pPr>
                <a:lnSpc>
                  <a:spcPct val="90000"/>
                </a:lnSpc>
                <a:spcBef>
                  <a:spcPts val="200"/>
                </a:spcBef>
              </a:pPr>
              <a:r>
                <a:rPr lang="en-US" sz="900" dirty="0" smtClean="0">
                  <a:effectLst>
                    <a:outerShdw blurRad="38100" dist="38100" dir="2700000" algn="tl">
                      <a:srgbClr val="000000">
                        <a:alpha val="43137"/>
                      </a:srgbClr>
                    </a:outerShdw>
                  </a:effectLst>
                </a:rPr>
                <a:t>Internet Explorer</a:t>
              </a:r>
              <a:endParaRPr lang="en-US" sz="900" dirty="0">
                <a:effectLst>
                  <a:outerShdw blurRad="38100" dist="38100" dir="2700000" algn="tl">
                    <a:srgbClr val="000000">
                      <a:alpha val="43137"/>
                    </a:srgbClr>
                  </a:outerShdw>
                </a:effectLst>
              </a:endParaRPr>
            </a:p>
          </p:txBody>
        </p:sp>
        <p:sp>
          <p:nvSpPr>
            <p:cNvPr id="40" name="TextBox 39"/>
            <p:cNvSpPr txBox="1"/>
            <p:nvPr/>
          </p:nvSpPr>
          <p:spPr>
            <a:xfrm>
              <a:off x="7160934" y="2178051"/>
              <a:ext cx="1540532" cy="745613"/>
            </a:xfrm>
            <a:prstGeom prst="rect">
              <a:avLst/>
            </a:prstGeom>
            <a:grpFill/>
          </p:spPr>
          <p:txBody>
            <a:bodyPr wrap="square" rtlCol="0">
              <a:spAutoFit/>
            </a:bodyPr>
            <a:lstStyle/>
            <a:p>
              <a:pPr>
                <a:lnSpc>
                  <a:spcPct val="90000"/>
                </a:lnSpc>
                <a:spcBef>
                  <a:spcPts val="200"/>
                </a:spcBef>
              </a:pPr>
              <a:r>
                <a:rPr lang="en-US" sz="900" b="1" dirty="0" smtClean="0">
                  <a:solidFill>
                    <a:schemeClr val="bg1"/>
                  </a:solidFill>
                  <a:effectLst>
                    <a:outerShdw blurRad="38100" dist="38100" dir="2700000" algn="tl">
                      <a:srgbClr val="000000">
                        <a:alpha val="43137"/>
                      </a:srgbClr>
                    </a:outerShdw>
                  </a:effectLst>
                </a:rPr>
                <a:t>Mobile</a:t>
              </a:r>
            </a:p>
            <a:p>
              <a:pPr>
                <a:lnSpc>
                  <a:spcPct val="90000"/>
                </a:lnSpc>
                <a:spcBef>
                  <a:spcPts val="200"/>
                </a:spcBef>
              </a:pPr>
              <a:r>
                <a:rPr lang="en-US" sz="900" dirty="0" smtClean="0">
                  <a:effectLst>
                    <a:outerShdw blurRad="38100" dist="38100" dir="2700000" algn="tl">
                      <a:srgbClr val="000000">
                        <a:alpha val="43137"/>
                      </a:srgbClr>
                    </a:outerShdw>
                  </a:effectLst>
                </a:rPr>
                <a:t>.NET Compact Framework</a:t>
              </a:r>
            </a:p>
            <a:p>
              <a:pPr>
                <a:lnSpc>
                  <a:spcPct val="90000"/>
                </a:lnSpc>
                <a:spcBef>
                  <a:spcPts val="200"/>
                </a:spcBef>
              </a:pPr>
              <a:r>
                <a:rPr lang="en-US" sz="900" dirty="0" smtClean="0">
                  <a:effectLst>
                    <a:outerShdw blurRad="38100" dist="38100" dir="2700000" algn="tl">
                      <a:srgbClr val="000000">
                        <a:alpha val="43137"/>
                      </a:srgbClr>
                    </a:outerShdw>
                  </a:effectLst>
                </a:rPr>
                <a:t>SQL Server Compact Edition</a:t>
              </a:r>
              <a:endParaRPr lang="en-US" sz="900" dirty="0">
                <a:effectLst>
                  <a:outerShdw blurRad="38100" dist="38100" dir="2700000" algn="tl">
                    <a:srgbClr val="000000">
                      <a:alpha val="43137"/>
                    </a:srgbClr>
                  </a:outerShdw>
                </a:effectLst>
              </a:endParaRPr>
            </a:p>
          </p:txBody>
        </p:sp>
        <p:sp>
          <p:nvSpPr>
            <p:cNvPr id="41" name="TextBox 40"/>
            <p:cNvSpPr txBox="1"/>
            <p:nvPr/>
          </p:nvSpPr>
          <p:spPr>
            <a:xfrm>
              <a:off x="1015737" y="2590802"/>
              <a:ext cx="2030581" cy="296250"/>
            </a:xfrm>
            <a:prstGeom prst="rect">
              <a:avLst/>
            </a:prstGeom>
            <a:grpFill/>
          </p:spPr>
          <p:txBody>
            <a:bodyPr wrap="square" lIns="0" tIns="0" rIns="0" bIns="0" rtlCol="0">
              <a:spAutoFit/>
            </a:bodyPr>
            <a:lstStyle/>
            <a:p>
              <a:pPr algn="ctr">
                <a:lnSpc>
                  <a:spcPct val="90000"/>
                </a:lnSpc>
              </a:pPr>
              <a:r>
                <a:rPr lang="en-US" sz="1100" b="1" dirty="0" smtClean="0">
                  <a:effectLst>
                    <a:outerShdw blurRad="38100" dist="38100" dir="2700000" algn="tl">
                      <a:srgbClr val="000000">
                        <a:alpha val="43137"/>
                      </a:srgbClr>
                    </a:outerShdw>
                  </a:effectLst>
                </a:rPr>
                <a:t>Developer and</a:t>
              </a:r>
              <a:br>
                <a:rPr lang="en-US" sz="1100" b="1" dirty="0" smtClean="0">
                  <a:effectLst>
                    <a:outerShdw blurRad="38100" dist="38100" dir="2700000" algn="tl">
                      <a:srgbClr val="000000">
                        <a:alpha val="43137"/>
                      </a:srgbClr>
                    </a:outerShdw>
                  </a:effectLst>
                </a:rPr>
              </a:br>
              <a:r>
                <a:rPr lang="en-US" sz="1100" b="1" dirty="0" smtClean="0">
                  <a:effectLst>
                    <a:outerShdw blurRad="38100" dist="38100" dir="2700000" algn="tl">
                      <a:srgbClr val="000000">
                        <a:alpha val="43137"/>
                      </a:srgbClr>
                    </a:outerShdw>
                  </a:effectLst>
                </a:rPr>
                <a:t>Designer Collaboration</a:t>
              </a:r>
              <a:endParaRPr lang="en-US" sz="1100" b="1" dirty="0">
                <a:effectLst>
                  <a:outerShdw blurRad="38100" dist="38100" dir="2700000" algn="tl">
                    <a:srgbClr val="000000">
                      <a:alpha val="43137"/>
                    </a:srgbClr>
                  </a:outerShdw>
                </a:effectLst>
              </a:endParaRPr>
            </a:p>
          </p:txBody>
        </p:sp>
        <p:sp>
          <p:nvSpPr>
            <p:cNvPr id="42" name="TextBox 41"/>
            <p:cNvSpPr txBox="1"/>
            <p:nvPr/>
          </p:nvSpPr>
          <p:spPr>
            <a:xfrm>
              <a:off x="992458" y="4845598"/>
              <a:ext cx="2036800" cy="444375"/>
            </a:xfrm>
            <a:prstGeom prst="rect">
              <a:avLst/>
            </a:prstGeom>
            <a:grpFill/>
          </p:spPr>
          <p:txBody>
            <a:bodyPr wrap="square" lIns="0" tIns="0" rIns="0" bIns="0" rtlCol="0">
              <a:spAutoFit/>
            </a:bodyPr>
            <a:lstStyle/>
            <a:p>
              <a:pPr algn="ctr">
                <a:lnSpc>
                  <a:spcPct val="90000"/>
                </a:lnSpc>
              </a:pPr>
              <a:r>
                <a:rPr lang="en-US" sz="1100" b="1" dirty="0" smtClean="0">
                  <a:effectLst>
                    <a:outerShdw blurRad="38100" dist="38100" dir="2700000" algn="tl">
                      <a:srgbClr val="000000">
                        <a:alpha val="43137"/>
                      </a:srgbClr>
                    </a:outerShdw>
                  </a:effectLst>
                </a:rPr>
                <a:t>Leverage Existing Skills</a:t>
              </a:r>
              <a:br>
                <a:rPr lang="en-US" sz="1100" b="1" dirty="0" smtClean="0">
                  <a:effectLst>
                    <a:outerShdw blurRad="38100" dist="38100" dir="2700000" algn="tl">
                      <a:srgbClr val="000000">
                        <a:alpha val="43137"/>
                      </a:srgbClr>
                    </a:outerShdw>
                  </a:effectLst>
                </a:rPr>
              </a:br>
              <a:r>
                <a:rPr lang="en-US" sz="1100" b="1" dirty="0" smtClean="0">
                  <a:effectLst>
                    <a:outerShdw blurRad="38100" dist="38100" dir="2700000" algn="tl">
                      <a:srgbClr val="000000">
                        <a:alpha val="43137"/>
                      </a:srgbClr>
                    </a:outerShdw>
                  </a:effectLst>
                </a:rPr>
                <a:t>and Create Outstanding</a:t>
              </a:r>
              <a:br>
                <a:rPr lang="en-US" sz="1100" b="1" dirty="0" smtClean="0">
                  <a:effectLst>
                    <a:outerShdw blurRad="38100" dist="38100" dir="2700000" algn="tl">
                      <a:srgbClr val="000000">
                        <a:alpha val="43137"/>
                      </a:srgbClr>
                    </a:outerShdw>
                  </a:effectLst>
                </a:rPr>
              </a:br>
              <a:r>
                <a:rPr lang="en-US" sz="1100" b="1" dirty="0" smtClean="0">
                  <a:effectLst>
                    <a:outerShdw blurRad="38100" dist="38100" dir="2700000" algn="tl">
                      <a:srgbClr val="000000">
                        <a:alpha val="43137"/>
                      </a:srgbClr>
                    </a:outerShdw>
                  </a:effectLst>
                </a:rPr>
                <a:t>User Experiences</a:t>
              </a:r>
              <a:endParaRPr lang="en-US" sz="1100" b="1" dirty="0">
                <a:effectLst>
                  <a:outerShdw blurRad="38100" dist="38100" dir="2700000" algn="tl">
                    <a:srgbClr val="000000">
                      <a:alpha val="43137"/>
                    </a:srgbClr>
                  </a:outerShdw>
                </a:effectLst>
              </a:endParaRPr>
            </a:p>
          </p:txBody>
        </p:sp>
        <p:sp>
          <p:nvSpPr>
            <p:cNvPr id="43" name="TextBox 42"/>
            <p:cNvSpPr txBox="1"/>
            <p:nvPr/>
          </p:nvSpPr>
          <p:spPr>
            <a:xfrm>
              <a:off x="4768069" y="3073401"/>
              <a:ext cx="2579266" cy="148125"/>
            </a:xfrm>
            <a:prstGeom prst="rect">
              <a:avLst/>
            </a:prstGeom>
            <a:grpFill/>
          </p:spPr>
          <p:txBody>
            <a:bodyPr wrap="none" lIns="0" tIns="0" rIns="0" bIns="0" rtlCol="0">
              <a:spAutoFit/>
            </a:bodyPr>
            <a:lstStyle/>
            <a:p>
              <a:pPr algn="ctr">
                <a:lnSpc>
                  <a:spcPct val="90000"/>
                </a:lnSpc>
              </a:pPr>
              <a:r>
                <a:rPr lang="en-US" sz="1100" b="1" dirty="0" smtClean="0">
                  <a:effectLst>
                    <a:outerShdw blurRad="38100" dist="38100" dir="2700000" algn="tl">
                      <a:srgbClr val="000000">
                        <a:alpha val="43137"/>
                      </a:srgbClr>
                    </a:outerShdw>
                  </a:effectLst>
                </a:rPr>
                <a:t>Any Scenario, Any User</a:t>
              </a:r>
              <a:endParaRPr lang="en-US" sz="1100" b="1" dirty="0">
                <a:effectLst>
                  <a:outerShdw blurRad="38100" dist="38100" dir="2700000" algn="tl">
                    <a:srgbClr val="000000">
                      <a:alpha val="43137"/>
                    </a:srgbClr>
                  </a:outerShdw>
                </a:effectLst>
              </a:endParaRPr>
            </a:p>
          </p:txBody>
        </p:sp>
        <p:sp>
          <p:nvSpPr>
            <p:cNvPr id="44" name="TextBox 43"/>
            <p:cNvSpPr txBox="1"/>
            <p:nvPr/>
          </p:nvSpPr>
          <p:spPr>
            <a:xfrm>
              <a:off x="4011927" y="6374476"/>
              <a:ext cx="4391441" cy="148125"/>
            </a:xfrm>
            <a:prstGeom prst="rect">
              <a:avLst/>
            </a:prstGeom>
            <a:grpFill/>
          </p:spPr>
          <p:txBody>
            <a:bodyPr wrap="square" lIns="0" tIns="0" rIns="0" bIns="0" rtlCol="0">
              <a:spAutoFit/>
            </a:bodyPr>
            <a:lstStyle/>
            <a:p>
              <a:pPr algn="ctr">
                <a:lnSpc>
                  <a:spcPct val="90000"/>
                </a:lnSpc>
              </a:pPr>
              <a:r>
                <a:rPr lang="en-US" sz="1100" b="1" dirty="0" smtClean="0">
                  <a:effectLst>
                    <a:outerShdw blurRad="38100" dist="38100" dir="2700000" algn="tl">
                      <a:srgbClr val="000000">
                        <a:alpha val="43137"/>
                      </a:srgbClr>
                    </a:outerShdw>
                  </a:effectLst>
                </a:rPr>
                <a:t>Integrated, Interoperable, and Optimized</a:t>
              </a:r>
              <a:endParaRPr lang="en-US" sz="1100" b="1" dirty="0">
                <a:effectLst>
                  <a:outerShdw blurRad="38100" dist="38100" dir="2700000" algn="tl">
                    <a:srgbClr val="000000">
                      <a:alpha val="43137"/>
                    </a:srgbClr>
                  </a:outerShdw>
                </a:effectLst>
              </a:endParaRPr>
            </a:p>
          </p:txBody>
        </p:sp>
        <p:sp>
          <p:nvSpPr>
            <p:cNvPr id="45" name="TextBox 44"/>
            <p:cNvSpPr txBox="1"/>
            <p:nvPr/>
          </p:nvSpPr>
          <p:spPr>
            <a:xfrm>
              <a:off x="9256232" y="4567580"/>
              <a:ext cx="1910968" cy="444375"/>
            </a:xfrm>
            <a:prstGeom prst="rect">
              <a:avLst/>
            </a:prstGeom>
            <a:grpFill/>
          </p:spPr>
          <p:txBody>
            <a:bodyPr wrap="square" lIns="0" tIns="0" rIns="0" bIns="0" rtlCol="0">
              <a:spAutoFit/>
            </a:bodyPr>
            <a:lstStyle/>
            <a:p>
              <a:pPr algn="ctr">
                <a:lnSpc>
                  <a:spcPct val="90000"/>
                </a:lnSpc>
              </a:pPr>
              <a:r>
                <a:rPr lang="en-US" sz="1100" b="1" dirty="0" smtClean="0">
                  <a:effectLst>
                    <a:outerShdw blurRad="38100" dist="38100" dir="2700000" algn="tl">
                      <a:srgbClr val="000000">
                        <a:alpha val="43137"/>
                      </a:srgbClr>
                    </a:outerShdw>
                  </a:effectLst>
                </a:rPr>
                <a:t>Speed Development</a:t>
              </a:r>
              <a:br>
                <a:rPr lang="en-US" sz="1100" b="1" dirty="0" smtClean="0">
                  <a:effectLst>
                    <a:outerShdw blurRad="38100" dist="38100" dir="2700000" algn="tl">
                      <a:srgbClr val="000000">
                        <a:alpha val="43137"/>
                      </a:srgbClr>
                    </a:outerShdw>
                  </a:effectLst>
                </a:rPr>
              </a:br>
              <a:r>
                <a:rPr lang="en-US" sz="1100" b="1" dirty="0" smtClean="0">
                  <a:effectLst>
                    <a:outerShdw blurRad="38100" dist="38100" dir="2700000" algn="tl">
                      <a:srgbClr val="000000">
                        <a:alpha val="43137"/>
                      </a:srgbClr>
                    </a:outerShdw>
                  </a:effectLst>
                </a:rPr>
                <a:t>and Monetize Web Assets</a:t>
              </a:r>
              <a:endParaRPr lang="en-US" sz="1100" b="1" dirty="0">
                <a:effectLst>
                  <a:outerShdw blurRad="38100" dist="38100" dir="2700000" algn="tl">
                    <a:srgbClr val="000000">
                      <a:alpha val="43137"/>
                    </a:srgbClr>
                  </a:outerShdw>
                </a:effectLst>
              </a:endParaRPr>
            </a:p>
          </p:txBody>
        </p:sp>
        <p:cxnSp>
          <p:nvCxnSpPr>
            <p:cNvPr id="46" name="Straight Connector 45"/>
            <p:cNvCxnSpPr/>
            <p:nvPr/>
          </p:nvCxnSpPr>
          <p:spPr>
            <a:xfrm rot="5400000">
              <a:off x="1801779" y="3260034"/>
              <a:ext cx="397565" cy="0"/>
            </a:xfrm>
            <a:prstGeom prst="line">
              <a:avLst/>
            </a:prstGeom>
            <a:grpFill/>
            <a:ln w="19050" cmpd="sng"/>
          </p:spPr>
          <p:style>
            <a:lnRef idx="2">
              <a:schemeClr val="accent1"/>
            </a:lnRef>
            <a:fillRef idx="0">
              <a:schemeClr val="accent1"/>
            </a:fillRef>
            <a:effectRef idx="1">
              <a:schemeClr val="accent1"/>
            </a:effectRef>
            <a:fontRef idx="minor">
              <a:schemeClr val="tx1"/>
            </a:fontRef>
          </p:style>
        </p:cxnSp>
        <p:pic>
          <p:nvPicPr>
            <p:cNvPr id="47" name="Picture 4" descr="C:\Program Files\Microsoft Resource DVD Artwork\DVD_ART\Artwork_Imagery\HARDWARE_IMAGERY\Illustration - Misc Hardware\Windows Vista Illustration Icons\Application.png"/>
            <p:cNvPicPr>
              <a:picLocks noChangeAspect="1" noChangeArrowheads="1"/>
            </p:cNvPicPr>
            <p:nvPr/>
          </p:nvPicPr>
          <p:blipFill>
            <a:blip r:embed="rId9" cstate="email"/>
            <a:srcRect/>
            <a:stretch>
              <a:fillRect/>
            </a:stretch>
          </p:blipFill>
          <p:spPr bwMode="auto">
            <a:xfrm>
              <a:off x="2472444" y="4417028"/>
              <a:ext cx="468099" cy="351165"/>
            </a:xfrm>
            <a:prstGeom prst="rect">
              <a:avLst/>
            </a:prstGeom>
            <a:grpFill/>
            <a:effectLst>
              <a:outerShdw blurRad="25400" dist="25400" dir="2700000" algn="ctr" rotWithShape="0">
                <a:srgbClr val="000000">
                  <a:alpha val="40000"/>
                </a:srgbClr>
              </a:outerShdw>
            </a:effectLst>
          </p:spPr>
        </p:pic>
        <p:sp>
          <p:nvSpPr>
            <p:cNvPr id="48" name="Rectangle 47"/>
            <p:cNvSpPr/>
            <p:nvPr/>
          </p:nvSpPr>
          <p:spPr>
            <a:xfrm>
              <a:off x="3453501" y="4800601"/>
              <a:ext cx="5281824" cy="590931"/>
            </a:xfrm>
            <a:prstGeom prst="rect">
              <a:avLst/>
            </a:prstGeom>
            <a:grpFill/>
          </p:spPr>
          <p:txBody>
            <a:bodyPr wrap="square">
              <a:spAutoFit/>
            </a:bodyPr>
            <a:lstStyle/>
            <a:p>
              <a:pPr algn="ctr" defTabSz="914099" fontAlgn="base">
                <a:lnSpc>
                  <a:spcPct val="90000"/>
                </a:lnSpc>
                <a:spcBef>
                  <a:spcPct val="0"/>
                </a:spcBef>
                <a:spcAft>
                  <a:spcPct val="0"/>
                </a:spcAft>
              </a:pPr>
              <a:r>
                <a:rPr lang="en-US" b="1" dirty="0" smtClean="0">
                  <a:solidFill>
                    <a:srgbClr val="FFFFFF"/>
                  </a:solidFill>
                  <a:effectLst>
                    <a:outerShdw blurRad="38100" dist="38100" dir="2700000" algn="tl">
                      <a:srgbClr val="000000">
                        <a:alpha val="43137"/>
                      </a:srgbClr>
                    </a:outerShdw>
                  </a:effectLst>
                </a:rPr>
                <a:t>Servers and Infrastructure</a:t>
              </a:r>
              <a:br>
                <a:rPr lang="en-US" b="1" dirty="0" smtClean="0">
                  <a:solidFill>
                    <a:srgbClr val="FFFFFF"/>
                  </a:solidFill>
                  <a:effectLst>
                    <a:outerShdw blurRad="38100" dist="38100" dir="2700000" algn="tl">
                      <a:srgbClr val="000000">
                        <a:alpha val="43137"/>
                      </a:srgbClr>
                    </a:outerShdw>
                  </a:effectLst>
                </a:rPr>
              </a:br>
              <a:endParaRPr lang="en-US" b="1" dirty="0" smtClean="0">
                <a:solidFill>
                  <a:srgbClr val="FFFFFF"/>
                </a:solidFill>
                <a:effectLst>
                  <a:outerShdw blurRad="38100" dist="38100" dir="2700000" algn="tl">
                    <a:srgbClr val="000000">
                      <a:alpha val="43137"/>
                    </a:srgbClr>
                  </a:outerShdw>
                </a:effectLst>
              </a:endParaRPr>
            </a:p>
          </p:txBody>
        </p:sp>
        <p:sp>
          <p:nvSpPr>
            <p:cNvPr id="49" name="Rectangle 48"/>
            <p:cNvSpPr/>
            <p:nvPr/>
          </p:nvSpPr>
          <p:spPr>
            <a:xfrm>
              <a:off x="1543002" y="1417638"/>
              <a:ext cx="1241963" cy="359091"/>
            </a:xfrm>
            <a:prstGeom prst="rect">
              <a:avLst/>
            </a:prstGeom>
            <a:grpFill/>
          </p:spPr>
          <p:txBody>
            <a:bodyPr wrap="none">
              <a:spAutoFit/>
            </a:bodyPr>
            <a:lstStyle/>
            <a:p>
              <a:pPr algn="ctr" defTabSz="914099" fontAlgn="base">
                <a:spcBef>
                  <a:spcPct val="0"/>
                </a:spcBef>
                <a:spcAft>
                  <a:spcPct val="0"/>
                </a:spcAft>
              </a:pPr>
              <a:r>
                <a:rPr lang="en-US" b="1" dirty="0" smtClean="0">
                  <a:solidFill>
                    <a:srgbClr val="FFFFFF"/>
                  </a:solidFill>
                  <a:effectLst>
                    <a:outerShdw blurRad="38100" dist="38100" dir="2700000" algn="tl">
                      <a:srgbClr val="000000">
                        <a:alpha val="43137"/>
                      </a:srgbClr>
                    </a:outerShdw>
                  </a:effectLst>
                </a:rPr>
                <a:t>Tools</a:t>
              </a:r>
            </a:p>
          </p:txBody>
        </p:sp>
        <p:sp>
          <p:nvSpPr>
            <p:cNvPr id="50" name="Rectangle 49"/>
            <p:cNvSpPr/>
            <p:nvPr/>
          </p:nvSpPr>
          <p:spPr>
            <a:xfrm>
              <a:off x="9446340" y="1447800"/>
              <a:ext cx="1777385" cy="359091"/>
            </a:xfrm>
            <a:prstGeom prst="rect">
              <a:avLst/>
            </a:prstGeom>
            <a:grpFill/>
          </p:spPr>
          <p:txBody>
            <a:bodyPr wrap="none">
              <a:spAutoFit/>
            </a:bodyPr>
            <a:lstStyle/>
            <a:p>
              <a:pPr algn="ctr" defTabSz="914099" fontAlgn="base">
                <a:spcBef>
                  <a:spcPct val="0"/>
                </a:spcBef>
                <a:spcAft>
                  <a:spcPct val="0"/>
                </a:spcAft>
              </a:pPr>
              <a:r>
                <a:rPr lang="en-US" b="1" dirty="0" smtClean="0">
                  <a:solidFill>
                    <a:srgbClr val="FFFFFF"/>
                  </a:solidFill>
                  <a:effectLst>
                    <a:outerShdw blurRad="38100" dist="38100" dir="2700000" algn="tl">
                      <a:srgbClr val="000000">
                        <a:alpha val="43137"/>
                      </a:srgbClr>
                    </a:outerShdw>
                  </a:effectLst>
                </a:rPr>
                <a:t>Services</a:t>
              </a:r>
            </a:p>
          </p:txBody>
        </p:sp>
      </p:grpSp>
      <p:cxnSp>
        <p:nvCxnSpPr>
          <p:cNvPr id="57" name="Elbow Connector 66"/>
          <p:cNvCxnSpPr>
            <a:stCxn id="9" idx="2"/>
          </p:cNvCxnSpPr>
          <p:nvPr/>
        </p:nvCxnSpPr>
        <p:spPr>
          <a:xfrm rot="16200000" flipH="1">
            <a:off x="1175484" y="4996859"/>
            <a:ext cx="1090108" cy="1089980"/>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582631" y="1179531"/>
            <a:ext cx="7960868" cy="4934658"/>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The ADO.NET Entity Framework helps increase developer productivity.</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The new Language Integrated Query (LINQ) extensions in the .NET Framework revolutionizes how developers query data.</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New data types enable developers to consume and manage extensive types of data.</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Database Publishing Wizard, included in the SQL Server Hosting Toolkit, allows developers to easily deploy databases from your development computers into the hosted environment.</a:t>
            </a:r>
          </a:p>
          <a:p>
            <a:pPr marL="342900" marR="0" lvl="0" indent="-342900" algn="l" defTabSz="914400" rtl="0" eaLnBrk="0" fontAlgn="base" latinLnBrk="0" hangingPunct="0">
              <a:lnSpc>
                <a:spcPct val="100000"/>
              </a:lnSpc>
              <a:spcBef>
                <a:spcPct val="20000"/>
              </a:spcBef>
              <a:spcAft>
                <a:spcPct val="0"/>
              </a:spcAft>
              <a:buClr>
                <a:srgbClr val="A8BEE2"/>
              </a:buClr>
              <a:buSzTx/>
              <a:buFontTx/>
              <a:buChar char="•"/>
              <a:tabLst/>
              <a:defRPr/>
            </a:pPr>
            <a:r>
              <a:rPr kumimoji="0" lang="en-US" sz="2000" b="0" i="0" u="none" strike="noStrike" kern="0" cap="none" spc="0" normalizeH="0" baseline="0" noProof="0" dirty="0" smtClean="0">
                <a:ln>
                  <a:noFill/>
                </a:ln>
                <a:solidFill>
                  <a:srgbClr val="FFFFFF"/>
                </a:solidFill>
                <a:effectLst/>
                <a:uLnTx/>
                <a:uFillTx/>
                <a:latin typeface="+mn-lt"/>
                <a:ea typeface="+mn-ea"/>
                <a:cs typeface="+mn-cs"/>
              </a:rPr>
              <a:t>SQL Server Driver for PHP enables PHP developers to use SQL Server 2008 as the database for their PHP applications in addition to utilizing the power of Microsoft .NET and PHP together. Popular PHP applications support SQL Server.</a:t>
            </a:r>
            <a:endParaRPr kumimoji="0" lang="en-US" sz="2000" b="0" i="0" u="none" strike="noStrike" kern="0" cap="none" spc="0" normalizeH="0" baseline="0" noProof="0" dirty="0">
              <a:ln>
                <a:noFill/>
              </a:ln>
              <a:solidFill>
                <a:srgbClr val="FFFFFF"/>
              </a:solidFill>
              <a:effectLst/>
              <a:uLnTx/>
              <a:uFillTx/>
              <a:latin typeface="+mn-lt"/>
              <a:ea typeface="+mn-ea"/>
              <a:cs typeface="+mn-cs"/>
            </a:endParaRPr>
          </a:p>
        </p:txBody>
      </p:sp>
      <p:sp>
        <p:nvSpPr>
          <p:cNvPr id="3" name="Title 1"/>
          <p:cNvSpPr>
            <a:spLocks noGrp="1"/>
          </p:cNvSpPr>
          <p:nvPr>
            <p:ph type="title"/>
          </p:nvPr>
        </p:nvSpPr>
        <p:spPr>
          <a:xfrm>
            <a:off x="262338" y="84464"/>
            <a:ext cx="8636001" cy="1102890"/>
          </a:xfrm>
        </p:spPr>
        <p:txBody>
          <a:bodyPr/>
          <a:lstStyle/>
          <a:p>
            <a:r>
              <a:rPr lang="en-US" sz="3200" b="1" dirty="0" smtClean="0"/>
              <a:t>Compelling Hosting Offerings</a:t>
            </a:r>
            <a:br>
              <a:rPr lang="en-US" sz="3200" b="1" dirty="0" smtClean="0"/>
            </a:br>
            <a:r>
              <a:rPr lang="en-US" sz="2800" b="1" dirty="0" smtClean="0"/>
              <a:t>- Powerful and Productive Application Support </a:t>
            </a:r>
            <a:endParaRPr lang="en-US" sz="3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847" y="277813"/>
            <a:ext cx="8208962" cy="762000"/>
          </a:xfrm>
        </p:spPr>
        <p:txBody>
          <a:bodyPr/>
          <a:lstStyle/>
          <a:p>
            <a:r>
              <a:rPr lang="en-US" sz="3200" b="1" dirty="0" smtClean="0"/>
              <a:t>Value added services</a:t>
            </a:r>
            <a:endParaRPr lang="en-US" sz="3200" b="1" dirty="0"/>
          </a:p>
        </p:txBody>
      </p:sp>
      <p:sp>
        <p:nvSpPr>
          <p:cNvPr id="3" name="Text Placeholder 2"/>
          <p:cNvSpPr txBox="1">
            <a:spLocks/>
          </p:cNvSpPr>
          <p:nvPr/>
        </p:nvSpPr>
        <p:spPr>
          <a:xfrm>
            <a:off x="541688" y="1951631"/>
            <a:ext cx="8151936" cy="3468408"/>
          </a:xfrm>
          <a:prstGeom prst="rect">
            <a:avLst/>
          </a:prstGeom>
        </p:spPr>
        <p:txBody>
          <a:bodyPr/>
          <a:lstStyle/>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SQL Server 2008 Reporting Services enables service providers to offer rich reporting capabilities to their customers.</a:t>
            </a:r>
          </a:p>
          <a:p>
            <a:pPr marL="342900" marR="0" lvl="0" indent="-342900" algn="l" defTabSz="914400" rtl="0" eaLnBrk="0" fontAlgn="base" latinLnBrk="0" hangingPunct="0">
              <a:lnSpc>
                <a:spcPct val="150000"/>
              </a:lnSpc>
              <a:spcBef>
                <a:spcPct val="20000"/>
              </a:spcBef>
              <a:spcAft>
                <a:spcPct val="0"/>
              </a:spcAft>
              <a:buClr>
                <a:srgbClr val="A8BEE2"/>
              </a:buClr>
              <a:buSzTx/>
              <a:buFontTx/>
              <a:buChar char="•"/>
              <a:tabLst/>
              <a:defRPr/>
            </a:pPr>
            <a:r>
              <a:rPr kumimoji="0" lang="en-US" sz="2400" b="0" i="0" u="none" strike="noStrike" kern="0" cap="none" spc="0" normalizeH="0" baseline="0" noProof="0" dirty="0" smtClean="0">
                <a:ln>
                  <a:noFill/>
                </a:ln>
                <a:solidFill>
                  <a:srgbClr val="FFFFFF"/>
                </a:solidFill>
                <a:effectLst/>
                <a:uLnTx/>
                <a:uFillTx/>
                <a:latin typeface="+mn-lt"/>
                <a:ea typeface="+mn-ea"/>
                <a:cs typeface="+mn-cs"/>
              </a:rPr>
              <a:t>Resource Governor can be utilized to provide services to address resource demand in real time.</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Segoe"/>
        <a:ea typeface="MS PGothic"/>
        <a:cs typeface="MS PGothic"/>
      </a:majorFont>
      <a:minorFont>
        <a:latin typeface="Segoe"/>
        <a:ea typeface="MS PGothic"/>
        <a:cs typeface="MS P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D46F7EC7E95947B67BEC980D487292" ma:contentTypeVersion="0" ma:contentTypeDescription="Create a new document." ma:contentTypeScope="" ma:versionID="5e8459bbc925ded571ac90d9a99ef01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1D29D0C-D8F9-44BD-A6DB-161C71FD7FCF}">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DF1C95CA-DE1F-4E33-8717-10C06E09BA6C}">
  <ds:schemaRefs>
    <ds:schemaRef ds:uri="http://schemas.microsoft.com/sharepoint/v3/contenttype/forms"/>
  </ds:schemaRefs>
</ds:datastoreItem>
</file>

<file path=customXml/itemProps3.xml><?xml version="1.0" encoding="utf-8"?>
<ds:datastoreItem xmlns:ds="http://schemas.openxmlformats.org/officeDocument/2006/customXml" ds:itemID="{BFA8923F-9A7F-495D-81CD-7FF383867C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Starr Dual G5:Applications:Microsoft Office 2004:Templates:Presentations:Designs:Bold Stripes</Template>
  <TotalTime>454</TotalTime>
  <Words>1007</Words>
  <Application>Microsoft Office PowerPoint</Application>
  <PresentationFormat>On-screen Show (4:3)</PresentationFormat>
  <Paragraphs>175</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 Presentation</vt:lpstr>
      <vt:lpstr>Slide 1</vt:lpstr>
      <vt:lpstr>Slide 2</vt:lpstr>
      <vt:lpstr>Slide 3</vt:lpstr>
      <vt:lpstr>SQL Server Benefits at a Glance </vt:lpstr>
      <vt:lpstr>Cost-effective Solutions</vt:lpstr>
      <vt:lpstr>Cost-effective Solutions</vt:lpstr>
      <vt:lpstr>Compelling Hosting Offerings - Integrated Web Platform Benefits </vt:lpstr>
      <vt:lpstr>Compelling Hosting Offerings - Powerful and Productive Application Support </vt:lpstr>
      <vt:lpstr>Value added services</vt:lpstr>
      <vt:lpstr>Microsoft Partner Benefits</vt:lpstr>
      <vt:lpstr>SQL Server SKU Offerings</vt:lpstr>
      <vt:lpstr>SQL Server 2008 Feature Comparison</vt:lpstr>
      <vt:lpstr>Why Choose MS SQL Server 2008</vt:lpstr>
      <vt:lpstr>Additional Resources</vt:lpstr>
      <vt:lpstr>Thank you</vt:lpstr>
    </vt:vector>
  </TitlesOfParts>
  <Company>Mark Braithwaite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Braithwaite</dc:creator>
  <cp:lastModifiedBy>Melissa Anne Povey (BuzzBee Company)</cp:lastModifiedBy>
  <cp:revision>48</cp:revision>
  <dcterms:created xsi:type="dcterms:W3CDTF">2008-10-17T16:12:13Z</dcterms:created>
  <dcterms:modified xsi:type="dcterms:W3CDTF">2009-06-18T23:49:24Z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New Communications Sector PowerPoint presentation template.  White background, designed for everyday use, for internal and external presentations</vt:lpwstr>
  </property>
  <property fmtid="{D5CDD505-2E9C-101B-9397-08002B2CF9AE}" pid="3" name="Owner">
    <vt:lpwstr>Beth Morrissey</vt:lpwstr>
  </property>
  <property fmtid="{D5CDD505-2E9C-101B-9397-08002B2CF9AE}" pid="4" name="Status">
    <vt:lpwstr>Final</vt:lpwstr>
  </property>
  <property fmtid="{D5CDD505-2E9C-101B-9397-08002B2CF9AE}" pid="5" name="ContentTypeId">
    <vt:lpwstr>0x01010085D46F7EC7E95947B67BEC980D487292</vt:lpwstr>
  </property>
  <property fmtid="{D5CDD505-2E9C-101B-9397-08002B2CF9AE}" pid="6" name="_MarkAsFinal">
    <vt:bool>true</vt:bool>
  </property>
</Properties>
</file>