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93" r:id="rId4"/>
  </p:sldMasterIdLst>
  <p:notesMasterIdLst>
    <p:notesMasterId r:id="rId21"/>
  </p:notesMasterIdLst>
  <p:handoutMasterIdLst>
    <p:handoutMasterId r:id="rId22"/>
  </p:handoutMasterIdLst>
  <p:sldIdLst>
    <p:sldId id="361" r:id="rId5"/>
    <p:sldId id="447" r:id="rId6"/>
    <p:sldId id="583" r:id="rId7"/>
    <p:sldId id="585" r:id="rId8"/>
    <p:sldId id="588" r:id="rId9"/>
    <p:sldId id="589" r:id="rId10"/>
    <p:sldId id="590" r:id="rId11"/>
    <p:sldId id="591" r:id="rId12"/>
    <p:sldId id="592" r:id="rId13"/>
    <p:sldId id="593" r:id="rId14"/>
    <p:sldId id="594" r:id="rId15"/>
    <p:sldId id="596" r:id="rId16"/>
    <p:sldId id="595" r:id="rId17"/>
    <p:sldId id="597" r:id="rId18"/>
    <p:sldId id="569" r:id="rId19"/>
    <p:sldId id="570" r:id="rId20"/>
  </p:sldIdLst>
  <p:sldSz cx="9144000" cy="6858000" type="screen4x3"/>
  <p:notesSz cx="7010400" cy="9296400"/>
  <p:defaultTextStyle>
    <a:defPPr>
      <a:defRPr lang="en-US"/>
    </a:defPPr>
    <a:lvl1pPr marL="0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ulieg" initials="j" lastIdx="1" clrIdx="0"/>
  <p:cmAuthor id="1" name="Author" initials="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9D55"/>
    <a:srgbClr val="F6AE1E"/>
    <a:srgbClr val="F8801C"/>
    <a:srgbClr val="FFFFFF"/>
    <a:srgbClr val="416228"/>
    <a:srgbClr val="000000"/>
    <a:srgbClr val="08628B"/>
    <a:srgbClr val="F8C37C"/>
    <a:srgbClr val="F6B81E"/>
    <a:srgbClr val="FEC79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38" autoAdjust="0"/>
    <p:restoredTop sz="79854" autoAdjust="0"/>
  </p:normalViewPr>
  <p:slideViewPr>
    <p:cSldViewPr snapToGrid="0">
      <p:cViewPr varScale="1">
        <p:scale>
          <a:sx n="104" d="100"/>
          <a:sy n="104" d="100"/>
        </p:scale>
        <p:origin x="-96" y="-222"/>
      </p:cViewPr>
      <p:guideLst>
        <p:guide orient="horz" pos="135"/>
        <p:guide orient="horz" pos="895"/>
        <p:guide orient="horz" pos="1524"/>
        <p:guide orient="horz" pos="1200"/>
        <p:guide orient="horz" pos="2736"/>
        <p:guide orient="horz" pos="4319"/>
        <p:guide pos="2880"/>
        <p:guide pos="240"/>
        <p:guide pos="460"/>
        <p:guide pos="5520"/>
        <p:guide pos="863"/>
        <p:guide pos="5299"/>
      </p:guideLst>
    </p:cSldViewPr>
  </p:slideViewPr>
  <p:outlineViewPr>
    <p:cViewPr>
      <p:scale>
        <a:sx n="33" d="100"/>
        <a:sy n="33" d="100"/>
      </p:scale>
      <p:origin x="0" y="11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 showGuides="1">
      <p:cViewPr>
        <p:scale>
          <a:sx n="75" d="100"/>
          <a:sy n="75" d="100"/>
        </p:scale>
        <p:origin x="-2136" y="-29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C3F5198-D814-4F07-A84F-942E63C84983}" type="datetimeFigureOut">
              <a:rPr lang="en-US" smtClean="0"/>
              <a:pPr/>
              <a:t>6/18/2009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387254" y="8829967"/>
            <a:ext cx="621524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980CB99-47E3-46F4-AAEB-3919FBEFC0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C3FBCD4-166E-446F-AF18-7D4A0CF9AEF6}" type="datetimeFigureOut">
              <a:rPr lang="en-US" smtClean="0"/>
              <a:pPr/>
              <a:t>6/18/2009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309360" y="8829967"/>
            <a:ext cx="699418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B263312-38AA-4E1E-B2B5-0F8F122B24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363" rtl="0" eaLnBrk="1" latinLnBrk="0" hangingPunct="1">
      <a:lnSpc>
        <a:spcPct val="90000"/>
      </a:lnSpc>
      <a:spcAft>
        <a:spcPts val="333"/>
      </a:spcAft>
      <a:defRPr sz="900" kern="1200">
        <a:solidFill>
          <a:schemeClr val="tx1"/>
        </a:solidFill>
        <a:latin typeface="Segoe" pitchFamily="34" charset="0"/>
        <a:ea typeface="+mn-ea"/>
        <a:cs typeface="+mn-cs"/>
      </a:defRPr>
    </a:lvl1pPr>
    <a:lvl2pPr marL="212981" indent="-105829" algn="l" defTabSz="914363" rtl="0" eaLnBrk="1" latinLnBrk="0" hangingPunct="1">
      <a:lnSpc>
        <a:spcPct val="90000"/>
      </a:lnSpc>
      <a:spcAft>
        <a:spcPts val="333"/>
      </a:spcAft>
      <a:buFont typeface="Arial" pitchFamily="34" charset="0"/>
      <a:buChar char="•"/>
      <a:defRPr sz="900" kern="1200">
        <a:solidFill>
          <a:schemeClr val="tx1"/>
        </a:solidFill>
        <a:latin typeface="Segoe" pitchFamily="34" charset="0"/>
        <a:ea typeface="+mn-ea"/>
        <a:cs typeface="+mn-cs"/>
      </a:defRPr>
    </a:lvl2pPr>
    <a:lvl3pPr marL="328070" indent="-115090" algn="l" defTabSz="914363" rtl="0" eaLnBrk="1" latinLnBrk="0" hangingPunct="1">
      <a:lnSpc>
        <a:spcPct val="90000"/>
      </a:lnSpc>
      <a:spcAft>
        <a:spcPts val="333"/>
      </a:spcAft>
      <a:buFont typeface="Arial" pitchFamily="34" charset="0"/>
      <a:buChar char="•"/>
      <a:defRPr sz="900" kern="1200">
        <a:solidFill>
          <a:schemeClr val="tx1"/>
        </a:solidFill>
        <a:latin typeface="Segoe" pitchFamily="34" charset="0"/>
        <a:ea typeface="+mn-ea"/>
        <a:cs typeface="+mn-cs"/>
      </a:defRPr>
    </a:lvl3pPr>
    <a:lvl4pPr marL="482846" indent="-146838" algn="l" defTabSz="914363" rtl="0" eaLnBrk="1" latinLnBrk="0" hangingPunct="1">
      <a:lnSpc>
        <a:spcPct val="90000"/>
      </a:lnSpc>
      <a:spcAft>
        <a:spcPts val="333"/>
      </a:spcAft>
      <a:buFont typeface="Arial" pitchFamily="34" charset="0"/>
      <a:buChar char="•"/>
      <a:defRPr sz="900" kern="1200">
        <a:solidFill>
          <a:schemeClr val="tx1"/>
        </a:solidFill>
        <a:latin typeface="Segoe" pitchFamily="34" charset="0"/>
        <a:ea typeface="+mn-ea"/>
        <a:cs typeface="+mn-cs"/>
      </a:defRPr>
    </a:lvl4pPr>
    <a:lvl5pPr marL="615132" indent="-115090" algn="l" defTabSz="914363" rtl="0" eaLnBrk="1" latinLnBrk="0" hangingPunct="1">
      <a:lnSpc>
        <a:spcPct val="90000"/>
      </a:lnSpc>
      <a:spcAft>
        <a:spcPts val="333"/>
      </a:spcAft>
      <a:buFont typeface="Arial" pitchFamily="34" charset="0"/>
      <a:buChar char="•"/>
      <a:defRPr sz="900" kern="1200">
        <a:solidFill>
          <a:schemeClr val="tx1"/>
        </a:solidFill>
        <a:latin typeface="Segoe" pitchFamily="34" charset="0"/>
        <a:ea typeface="+mn-ea"/>
        <a:cs typeface="+mn-cs"/>
      </a:defRPr>
    </a:lvl5pPr>
    <a:lvl6pPr marL="2285909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0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SQL Services</a:t>
            </a:r>
            <a:endParaRPr lang="en-US" b="0" u="none" dirty="0" smtClean="0"/>
          </a:p>
          <a:p>
            <a:pPr lvl="1">
              <a:buFont typeface="Arial" pitchFamily="34" charset="0"/>
              <a:buChar char="•"/>
            </a:pPr>
            <a:r>
              <a:rPr lang="en-US" b="0" u="none" dirty="0" smtClean="0"/>
              <a:t> Cloud-based</a:t>
            </a:r>
            <a:r>
              <a:rPr lang="en-US" b="0" u="none" baseline="0" dirty="0" smtClean="0"/>
              <a:t> services for working with unstructured and relational data</a:t>
            </a:r>
          </a:p>
          <a:p>
            <a:pPr lvl="1">
              <a:buFont typeface="Arial" pitchFamily="34" charset="0"/>
              <a:buChar char="•"/>
            </a:pPr>
            <a:r>
              <a:rPr lang="en-US" b="0" u="none" baseline="0" dirty="0" smtClean="0"/>
              <a:t> Reporting /Analytics</a:t>
            </a:r>
          </a:p>
          <a:p>
            <a:pPr>
              <a:buFont typeface="Arial" pitchFamily="34" charset="0"/>
              <a:buChar char="•"/>
            </a:pPr>
            <a:endParaRPr lang="en-US" b="0" u="none" baseline="0" dirty="0" smtClean="0"/>
          </a:p>
          <a:p>
            <a:pPr>
              <a:buFont typeface="Arial" pitchFamily="34" charset="0"/>
              <a:buNone/>
            </a:pPr>
            <a:r>
              <a:rPr lang="en-US" b="0" u="sng" baseline="0" dirty="0" smtClean="0"/>
              <a:t>SQL Data Services</a:t>
            </a:r>
            <a:endParaRPr lang="en-US" b="0" u="none" baseline="0" dirty="0" smtClean="0"/>
          </a:p>
          <a:p>
            <a:pPr lvl="1">
              <a:buFont typeface="Arial" pitchFamily="34" charset="0"/>
              <a:buChar char="•"/>
            </a:pPr>
            <a:r>
              <a:rPr lang="en-US" b="0" u="none" baseline="0" dirty="0" smtClean="0"/>
              <a:t>Store data on MS Servers</a:t>
            </a:r>
          </a:p>
          <a:p>
            <a:pPr lvl="1">
              <a:buFont typeface="Arial" pitchFamily="34" charset="0"/>
              <a:buChar char="•"/>
            </a:pPr>
            <a:r>
              <a:rPr lang="en-US" b="0" u="none" baseline="0" dirty="0" smtClean="0"/>
              <a:t>SOAP/REST Interfaces</a:t>
            </a:r>
          </a:p>
          <a:p>
            <a:pPr lvl="1">
              <a:buFont typeface="Arial" pitchFamily="34" charset="0"/>
              <a:buChar char="•"/>
            </a:pPr>
            <a:r>
              <a:rPr lang="en-US" b="0" u="none" baseline="0" dirty="0" smtClean="0"/>
              <a:t> LINQ can be used for queries</a:t>
            </a:r>
            <a:endParaRPr lang="en-US" b="0" u="sng" baseline="0" dirty="0" smtClean="0"/>
          </a:p>
          <a:p>
            <a:pPr lvl="1">
              <a:buFont typeface="Arial" pitchFamily="34" charset="0"/>
              <a:buChar char="•"/>
            </a:pPr>
            <a:r>
              <a:rPr lang="en-US" b="0" u="none" baseline="0" dirty="0" smtClean="0"/>
              <a:t>Hierarchical data model</a:t>
            </a:r>
          </a:p>
          <a:p>
            <a:pPr lvl="2">
              <a:buFont typeface="Arial" pitchFamily="34" charset="0"/>
              <a:buChar char="•"/>
            </a:pPr>
            <a:r>
              <a:rPr lang="en-US" b="0" u="none" baseline="0" dirty="0" smtClean="0"/>
              <a:t>No predefined schema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Live Services</a:t>
            </a:r>
            <a:endParaRPr lang="en-US" b="0" u="none" dirty="0" smtClean="0"/>
          </a:p>
          <a:p>
            <a:pPr marL="441581" lvl="1" indent="-228600">
              <a:buFont typeface="Arial" pitchFamily="34" charset="0"/>
              <a:buChar char="•"/>
            </a:pPr>
            <a:r>
              <a:rPr lang="en-US" u="none" baseline="0" dirty="0" smtClean="0"/>
              <a:t>MS Live Applications</a:t>
            </a:r>
          </a:p>
          <a:p>
            <a:pPr marL="441581" lvl="1" indent="-228600">
              <a:buFont typeface="Arial" pitchFamily="34" charset="0"/>
              <a:buChar char="•"/>
            </a:pPr>
            <a:r>
              <a:rPr lang="en-US" u="none" baseline="0" dirty="0" smtClean="0"/>
              <a:t>Synchronization of data access across desktops and devices</a:t>
            </a:r>
          </a:p>
          <a:p>
            <a:pPr marL="441581" lvl="1" indent="-228600">
              <a:buFont typeface="Arial" pitchFamily="34" charset="0"/>
              <a:buNone/>
            </a:pPr>
            <a:endParaRPr lang="en-US" u="none" baseline="0" dirty="0" smtClean="0"/>
          </a:p>
          <a:p>
            <a:pPr marL="228600" lvl="0" indent="-228600">
              <a:buFont typeface="Arial" pitchFamily="34" charset="0"/>
              <a:buNone/>
            </a:pPr>
            <a:r>
              <a:rPr lang="en-US" u="sng" baseline="0" dirty="0" smtClean="0"/>
              <a:t>Live Applications</a:t>
            </a:r>
            <a:endParaRPr lang="en-US" u="none" baseline="0" dirty="0" smtClean="0"/>
          </a:p>
          <a:p>
            <a:pPr marL="441581" lvl="1" indent="-228600">
              <a:buFont typeface="Arial" pitchFamily="34" charset="0"/>
              <a:buChar char="•"/>
            </a:pPr>
            <a:r>
              <a:rPr lang="en-US" u="none" baseline="0" dirty="0" smtClean="0"/>
              <a:t>IM</a:t>
            </a:r>
          </a:p>
          <a:p>
            <a:pPr marL="441581" lvl="1" indent="-228600">
              <a:buFont typeface="Arial" pitchFamily="34" charset="0"/>
              <a:buChar char="•"/>
            </a:pPr>
            <a:r>
              <a:rPr lang="en-US" u="none" baseline="0" dirty="0" smtClean="0"/>
              <a:t>Contacts</a:t>
            </a:r>
          </a:p>
          <a:p>
            <a:pPr marL="441581" lvl="1" indent="-228600">
              <a:buFont typeface="Arial" pitchFamily="34" charset="0"/>
              <a:buChar char="•"/>
            </a:pPr>
            <a:r>
              <a:rPr lang="en-US" u="none" baseline="0" dirty="0" smtClean="0"/>
              <a:t>Search</a:t>
            </a:r>
          </a:p>
          <a:p>
            <a:pPr marL="441581" lvl="1" indent="-228600">
              <a:buFont typeface="Arial" pitchFamily="34" charset="0"/>
              <a:buChar char="•"/>
            </a:pPr>
            <a:r>
              <a:rPr lang="en-US" u="none" baseline="0" dirty="0" smtClean="0"/>
              <a:t>Maps</a:t>
            </a:r>
          </a:p>
          <a:p>
            <a:pPr marL="441581" lvl="1" indent="-228600">
              <a:buFont typeface="Arial" pitchFamily="34" charset="0"/>
              <a:buChar char="•"/>
            </a:pPr>
            <a:endParaRPr lang="en-US" u="none" baseline="0" dirty="0" smtClean="0"/>
          </a:p>
          <a:p>
            <a:pPr marL="228600" lvl="0" indent="-228600">
              <a:buFont typeface="Arial" pitchFamily="34" charset="0"/>
              <a:buNone/>
            </a:pPr>
            <a:r>
              <a:rPr lang="en-US" u="sng" baseline="0" dirty="0" smtClean="0"/>
              <a:t>Live Framework</a:t>
            </a:r>
            <a:endParaRPr lang="en-US" u="none" baseline="0" dirty="0" smtClean="0"/>
          </a:p>
          <a:p>
            <a:pPr marL="441581" lvl="1" indent="-228600">
              <a:buFont typeface="Arial" pitchFamily="34" charset="0"/>
              <a:buChar char="•"/>
            </a:pPr>
            <a:r>
              <a:rPr lang="en-US" u="none" baseline="0" dirty="0" smtClean="0"/>
              <a:t>Live Operating Environment (LOE)</a:t>
            </a:r>
          </a:p>
          <a:p>
            <a:pPr marL="441581" lvl="1" indent="-228600">
              <a:buFont typeface="Arial" pitchFamily="34" charset="0"/>
              <a:buChar char="•"/>
            </a:pPr>
            <a:r>
              <a:rPr lang="en-US" u="none" baseline="0" dirty="0" smtClean="0"/>
              <a:t>In Cloud</a:t>
            </a:r>
          </a:p>
          <a:p>
            <a:pPr marL="556670" lvl="2" indent="-228600">
              <a:buFont typeface="Arial" pitchFamily="34" charset="0"/>
              <a:buChar char="•"/>
            </a:pPr>
            <a:r>
              <a:rPr lang="en-US" u="none" baseline="0" dirty="0" smtClean="0"/>
              <a:t>HTTP</a:t>
            </a:r>
          </a:p>
          <a:p>
            <a:pPr marL="556670" lvl="2" indent="-228600">
              <a:buFont typeface="Arial" pitchFamily="34" charset="0"/>
              <a:buChar char="•"/>
            </a:pPr>
            <a:r>
              <a:rPr lang="en-US" u="none" baseline="0" dirty="0" smtClean="0"/>
              <a:t>X-Platform</a:t>
            </a:r>
          </a:p>
          <a:p>
            <a:pPr marL="556670" lvl="2" indent="-228600">
              <a:buFont typeface="Arial" pitchFamily="34" charset="0"/>
              <a:buChar char="•"/>
            </a:pPr>
            <a:r>
              <a:rPr lang="en-US" u="none" baseline="0" dirty="0" smtClean="0"/>
              <a:t>ATOM/RSS</a:t>
            </a:r>
          </a:p>
          <a:p>
            <a:pPr marL="441581" lvl="1" indent="-228600">
              <a:buFont typeface="Arial" pitchFamily="34" charset="0"/>
              <a:buChar char="•"/>
            </a:pPr>
            <a:r>
              <a:rPr lang="en-US" u="none" baseline="0" dirty="0" smtClean="0"/>
              <a:t>On Device</a:t>
            </a:r>
          </a:p>
          <a:p>
            <a:pPr marL="556670" lvl="2" indent="-228600">
              <a:buFont typeface="Arial" pitchFamily="34" charset="0"/>
              <a:buChar char="•"/>
            </a:pPr>
            <a:r>
              <a:rPr lang="en-US" u="none" baseline="0" dirty="0" smtClean="0"/>
              <a:t>Mesh</a:t>
            </a:r>
          </a:p>
          <a:p>
            <a:pPr marL="556670" lvl="2" indent="-228600">
              <a:buFont typeface="Arial" pitchFamily="34" charset="0"/>
              <a:buChar char="•"/>
            </a:pPr>
            <a:r>
              <a:rPr lang="en-US" u="none" baseline="0" dirty="0" smtClean="0"/>
              <a:t>Data Sync</a:t>
            </a:r>
            <a:endParaRPr lang="en-US" u="sng" baseline="0" dirty="0" smtClean="0"/>
          </a:p>
          <a:p>
            <a:pPr marL="228600" lvl="0" indent="-228600">
              <a:buFont typeface="Arial" pitchFamily="34" charset="0"/>
              <a:buNone/>
            </a:pPr>
            <a:endParaRPr lang="en-US" u="sng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3546" y="3862203"/>
            <a:ext cx="6155196" cy="4844917"/>
          </a:xfrm>
        </p:spPr>
        <p:txBody>
          <a:bodyPr>
            <a:noAutofit/>
          </a:bodyPr>
          <a:lstStyle/>
          <a:p>
            <a:pPr marL="117475" indent="-117475"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1331B57-0BE5-4F82-AA58-76F53EFF3ADA}" type="datetime8">
              <a:rPr lang="en-US" smtClean="0"/>
              <a:pPr/>
              <a:t>6/18/2009 5:00 PM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C87E0CF-87F6-4B58-B8B8-DCAB2DAAF3CA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Cloud Technologies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Accessible by Cloud Applications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Accessible by On-premise applications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Accessible by desktop or mobile applications</a:t>
            </a:r>
          </a:p>
          <a:p>
            <a:pPr>
              <a:buFont typeface="Arial" pitchFamily="34" charset="0"/>
              <a:buChar char="•"/>
            </a:pPr>
            <a:endParaRPr lang="en-US" baseline="0" dirty="0" smtClean="0"/>
          </a:p>
          <a:p>
            <a:pPr>
              <a:buFont typeface="Arial" pitchFamily="34" charset="0"/>
              <a:buNone/>
            </a:pPr>
            <a:r>
              <a:rPr lang="en-US" u="sng" baseline="0" dirty="0" smtClean="0"/>
              <a:t>Comprised of:</a:t>
            </a:r>
          </a:p>
          <a:p>
            <a:pPr marL="228600" indent="-228600">
              <a:buFont typeface="+mj-lt"/>
              <a:buAutoNum type="arabicPeriod"/>
            </a:pPr>
            <a:r>
              <a:rPr lang="en-US" u="none" baseline="0" dirty="0" smtClean="0"/>
              <a:t>Windows Azure</a:t>
            </a:r>
          </a:p>
          <a:p>
            <a:pPr marL="441581" lvl="1" indent="-228600"/>
            <a:r>
              <a:rPr lang="en-US" u="none" baseline="0" dirty="0" smtClean="0"/>
              <a:t>Windows-based environment for running applications/storing data on servers in MS data centers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u="none" baseline="0" dirty="0" smtClean="0"/>
              <a:t>.NET Services</a:t>
            </a:r>
          </a:p>
          <a:p>
            <a:pPr marL="441581" lvl="1" indent="-228600">
              <a:buFont typeface="Arial" pitchFamily="34" charset="0"/>
              <a:buChar char="•"/>
            </a:pPr>
            <a:r>
              <a:rPr lang="en-US" u="none" baseline="0" dirty="0" smtClean="0"/>
              <a:t>Distributed infrastructure services for cloud-based and local applications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u="none" baseline="0" dirty="0" smtClean="0"/>
              <a:t>SQL Services</a:t>
            </a:r>
          </a:p>
          <a:p>
            <a:pPr marL="441581" lvl="1" indent="-228600">
              <a:buFont typeface="Arial" pitchFamily="34" charset="0"/>
              <a:buChar char="•"/>
            </a:pPr>
            <a:r>
              <a:rPr lang="en-US" u="none" baseline="0" dirty="0" smtClean="0"/>
              <a:t>Data services in cloud based on SQL Server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u="none" baseline="0" dirty="0" smtClean="0"/>
              <a:t>Live Services</a:t>
            </a:r>
          </a:p>
          <a:p>
            <a:pPr marL="441581" lvl="1" indent="-228600">
              <a:buFont typeface="Arial" pitchFamily="34" charset="0"/>
              <a:buChar char="•"/>
            </a:pPr>
            <a:r>
              <a:rPr lang="en-US" u="none" baseline="0" dirty="0" smtClean="0"/>
              <a:t>MS Live Applications</a:t>
            </a:r>
          </a:p>
          <a:p>
            <a:pPr marL="441581" lvl="1" indent="-228600">
              <a:buFont typeface="Arial" pitchFamily="34" charset="0"/>
              <a:buChar char="•"/>
            </a:pPr>
            <a:r>
              <a:rPr lang="en-US" u="none" baseline="0" dirty="0" smtClean="0"/>
              <a:t>Synchronization of data access across desktops and devices</a:t>
            </a:r>
          </a:p>
          <a:p>
            <a:pPr marL="441581" lvl="1" indent="-228600">
              <a:buFont typeface="Arial" pitchFamily="34" charset="0"/>
              <a:buChar char="•"/>
            </a:pPr>
            <a:r>
              <a:rPr lang="en-US" u="none" baseline="0" dirty="0" smtClean="0"/>
              <a:t>Finding and downloading of applications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+mj-lt"/>
              <a:buNone/>
            </a:pPr>
            <a:r>
              <a:rPr lang="en-US" b="1" u="sng" baseline="0" dirty="0" smtClean="0"/>
              <a:t>Windows Azure</a:t>
            </a:r>
          </a:p>
          <a:p>
            <a:pPr marL="228600" lvl="0" indent="-228600">
              <a:buFont typeface="Arial" pitchFamily="34" charset="0"/>
              <a:buChar char="•"/>
            </a:pPr>
            <a:r>
              <a:rPr lang="en-US" u="none" baseline="0" dirty="0" smtClean="0"/>
              <a:t>Windows-based environment for running applications/storing data on servers in MS data centers</a:t>
            </a:r>
          </a:p>
          <a:p>
            <a:endParaRPr lang="en-US" dirty="0" smtClean="0"/>
          </a:p>
          <a:p>
            <a:r>
              <a:rPr lang="en-US" u="sng" dirty="0" smtClean="0"/>
              <a:t>Fabric</a:t>
            </a:r>
          </a:p>
          <a:p>
            <a:pPr>
              <a:buFont typeface="Arial" pitchFamily="34" charset="0"/>
              <a:buChar char="•"/>
            </a:pPr>
            <a:r>
              <a:rPr lang="en-US" u="none" dirty="0" smtClean="0"/>
              <a:t> Abstraction of computers/processors that the platform runs on.</a:t>
            </a:r>
          </a:p>
          <a:p>
            <a:pPr>
              <a:buFont typeface="Arial" pitchFamily="34" charset="0"/>
              <a:buChar char="•"/>
            </a:pPr>
            <a:r>
              <a:rPr lang="en-US" u="none" dirty="0" smtClean="0"/>
              <a:t> Computing and storage is built on Fabric</a:t>
            </a:r>
          </a:p>
          <a:p>
            <a:pPr>
              <a:buFont typeface="Arial" pitchFamily="34" charset="0"/>
              <a:buChar char="•"/>
            </a:pPr>
            <a:r>
              <a:rPr lang="en-US" u="none" dirty="0" smtClean="0"/>
              <a:t> Currently</a:t>
            </a:r>
            <a:r>
              <a:rPr lang="en-US" u="none" baseline="0" dirty="0" smtClean="0"/>
              <a:t> only supports .NET – will support non-managed code in 2009</a:t>
            </a:r>
          </a:p>
          <a:p>
            <a:pPr>
              <a:buFont typeface="Arial" pitchFamily="34" charset="0"/>
              <a:buNone/>
            </a:pPr>
            <a:endParaRPr lang="en-US" u="none" baseline="0" dirty="0" smtClean="0"/>
          </a:p>
          <a:p>
            <a:pPr>
              <a:buFont typeface="Arial" pitchFamily="34" charset="0"/>
              <a:buNone/>
            </a:pPr>
            <a:r>
              <a:rPr lang="en-US" u="sng" baseline="0" dirty="0" smtClean="0"/>
              <a:t>Storage</a:t>
            </a:r>
            <a:endParaRPr lang="en-US" u="none" baseline="0" dirty="0" smtClean="0"/>
          </a:p>
          <a:p>
            <a:pPr>
              <a:buFont typeface="Arial" pitchFamily="34" charset="0"/>
              <a:buChar char="•"/>
            </a:pPr>
            <a:r>
              <a:rPr lang="en-US" u="none" baseline="0" dirty="0" smtClean="0"/>
              <a:t> REST API</a:t>
            </a:r>
          </a:p>
          <a:p>
            <a:pPr>
              <a:buFont typeface="Arial" pitchFamily="34" charset="0"/>
              <a:buChar char="•"/>
            </a:pPr>
            <a:r>
              <a:rPr lang="en-US" u="none" baseline="0" dirty="0" smtClean="0"/>
              <a:t> Not SQL Server</a:t>
            </a:r>
          </a:p>
          <a:p>
            <a:pPr>
              <a:buFont typeface="Arial" pitchFamily="34" charset="0"/>
              <a:buChar char="•"/>
            </a:pPr>
            <a:r>
              <a:rPr lang="en-US" u="none" baseline="0" dirty="0" smtClean="0"/>
              <a:t> Not Relational</a:t>
            </a:r>
          </a:p>
          <a:p>
            <a:pPr>
              <a:buFont typeface="Arial" pitchFamily="34" charset="0"/>
              <a:buChar char="•"/>
            </a:pPr>
            <a:r>
              <a:rPr lang="en-US" u="none" baseline="0" dirty="0" smtClean="0"/>
              <a:t> Not SQL</a:t>
            </a:r>
          </a:p>
          <a:p>
            <a:pPr>
              <a:buFont typeface="Arial" pitchFamily="34" charset="0"/>
              <a:buChar char="•"/>
            </a:pPr>
            <a:r>
              <a:rPr lang="en-US" u="none" baseline="0" dirty="0" smtClean="0"/>
              <a:t> Provides queues for access</a:t>
            </a:r>
          </a:p>
          <a:p>
            <a:pPr>
              <a:buFont typeface="Arial" pitchFamily="34" charset="0"/>
              <a:buChar char="•"/>
            </a:pPr>
            <a:r>
              <a:rPr lang="en-US" u="none" baseline="0" dirty="0" smtClean="0"/>
              <a:t> Supports BLOB Storage</a:t>
            </a:r>
          </a:p>
          <a:p>
            <a:pPr>
              <a:buFont typeface="Arial" pitchFamily="34" charset="0"/>
              <a:buChar char="•"/>
            </a:pPr>
            <a:endParaRPr lang="en-US" u="none" baseline="0" dirty="0" smtClean="0"/>
          </a:p>
          <a:p>
            <a:pPr>
              <a:buFont typeface="Arial" pitchFamily="34" charset="0"/>
              <a:buNone/>
            </a:pPr>
            <a:r>
              <a:rPr lang="en-US" u="sng" baseline="0" dirty="0" smtClean="0"/>
              <a:t>Compute</a:t>
            </a:r>
          </a:p>
          <a:p>
            <a:pPr>
              <a:buFont typeface="Arial" pitchFamily="34" charset="0"/>
              <a:buChar char="•"/>
            </a:pPr>
            <a:r>
              <a:rPr lang="en-US" u="none" baseline="0" dirty="0" smtClean="0"/>
              <a:t> Applications run on Load Balanced x64 Vista VMs</a:t>
            </a:r>
          </a:p>
          <a:p>
            <a:pPr>
              <a:buFont typeface="Arial" pitchFamily="34" charset="0"/>
              <a:buChar char="•"/>
            </a:pPr>
            <a:r>
              <a:rPr lang="en-US" u="none" baseline="0" dirty="0" smtClean="0"/>
              <a:t> Web Role – Supports HTTP/S requests via IIS</a:t>
            </a:r>
          </a:p>
          <a:p>
            <a:pPr>
              <a:buFont typeface="Arial" pitchFamily="34" charset="0"/>
              <a:buChar char="•"/>
            </a:pPr>
            <a:r>
              <a:rPr lang="en-US" u="none" baseline="0" dirty="0" smtClean="0"/>
              <a:t> Worker Role – No requests from outside</a:t>
            </a:r>
          </a:p>
          <a:p>
            <a:pPr>
              <a:buFont typeface="Arial" pitchFamily="34" charset="0"/>
              <a:buChar char="•"/>
            </a:pPr>
            <a:endParaRPr lang="en-US" u="none" baseline="0" dirty="0" smtClean="0"/>
          </a:p>
          <a:p>
            <a:pPr>
              <a:buFont typeface="Arial" pitchFamily="34" charset="0"/>
              <a:buNone/>
            </a:pPr>
            <a:r>
              <a:rPr lang="en-US" u="sng" baseline="0" dirty="0" smtClean="0"/>
              <a:t>Config File</a:t>
            </a:r>
            <a:endParaRPr lang="en-US" u="none" baseline="0" dirty="0" smtClean="0"/>
          </a:p>
          <a:p>
            <a:pPr>
              <a:buFont typeface="Arial" pitchFamily="34" charset="0"/>
              <a:buChar char="•"/>
            </a:pPr>
            <a:r>
              <a:rPr lang="en-US" u="none" baseline="0" dirty="0" smtClean="0"/>
              <a:t> Specify # of running instances</a:t>
            </a:r>
          </a:p>
          <a:p>
            <a:pPr>
              <a:buFont typeface="Arial" pitchFamily="34" charset="0"/>
              <a:buChar char="•"/>
            </a:pPr>
            <a:r>
              <a:rPr lang="en-US" u="none" baseline="0" dirty="0" smtClean="0"/>
              <a:t> Monitored by fabric to achieve desired state</a:t>
            </a:r>
            <a:endParaRPr lang="en-US" u="sng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.NET Services</a:t>
            </a:r>
            <a:endParaRPr lang="en-US" b="0" u="sng" dirty="0" smtClean="0"/>
          </a:p>
          <a:p>
            <a:pPr marL="0" marR="0" lvl="1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33"/>
              </a:spcAft>
              <a:buClrTx/>
              <a:buSzTx/>
              <a:tabLst/>
              <a:defRPr/>
            </a:pPr>
            <a:r>
              <a:rPr lang="en-US" u="none" baseline="0" dirty="0" smtClean="0"/>
              <a:t> Distributed infrastructure services for cloud-based and local applications</a:t>
            </a:r>
          </a:p>
          <a:p>
            <a:endParaRPr lang="en-US" b="1" dirty="0" smtClean="0"/>
          </a:p>
          <a:p>
            <a:r>
              <a:rPr lang="en-US" b="0" u="sng" dirty="0" smtClean="0"/>
              <a:t>Access Control</a:t>
            </a:r>
          </a:p>
          <a:p>
            <a:pPr>
              <a:buFont typeface="Arial" pitchFamily="34" charset="0"/>
              <a:buChar char="•"/>
            </a:pPr>
            <a:r>
              <a:rPr lang="en-US" b="0" u="none" dirty="0" smtClean="0"/>
              <a:t> User Supplies token/claims</a:t>
            </a:r>
          </a:p>
          <a:p>
            <a:pPr marL="228600" indent="-228600">
              <a:buFont typeface="+mj-lt"/>
              <a:buAutoNum type="arabicPeriod"/>
            </a:pPr>
            <a:r>
              <a:rPr lang="en-US" b="0" u="sng" dirty="0" smtClean="0"/>
              <a:t>Identity Federation</a:t>
            </a:r>
            <a:endParaRPr lang="en-US" b="0" u="none" dirty="0" smtClean="0"/>
          </a:p>
          <a:p>
            <a:pPr marL="441581" lvl="1" indent="-228600"/>
            <a:r>
              <a:rPr lang="en-US" b="0" u="none" dirty="0" smtClean="0"/>
              <a:t>Allows claims</a:t>
            </a:r>
            <a:r>
              <a:rPr lang="en-US" b="0" u="none" baseline="0" dirty="0" smtClean="0"/>
              <a:t> created in one scope to be accepted by another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b="0" u="sng" dirty="0" smtClean="0"/>
              <a:t>Claims</a:t>
            </a:r>
            <a:r>
              <a:rPr lang="en-US" b="0" u="sng" baseline="0" dirty="0" smtClean="0"/>
              <a:t> Transformation</a:t>
            </a:r>
            <a:endParaRPr lang="en-US" b="0" u="none" baseline="0" dirty="0" smtClean="0"/>
          </a:p>
          <a:p>
            <a:pPr marL="441581" lvl="1" indent="-228600">
              <a:buFont typeface="Arial" pitchFamily="34" charset="0"/>
              <a:buChar char="•"/>
            </a:pPr>
            <a:r>
              <a:rPr lang="en-US" b="0" u="none" baseline="0" dirty="0" smtClean="0"/>
              <a:t>Modifying claims as they’re passed between identity scopes</a:t>
            </a:r>
          </a:p>
          <a:p>
            <a:pPr marL="441581" lvl="1" indent="-228600">
              <a:buFont typeface="Arial" pitchFamily="34" charset="0"/>
              <a:buChar char="•"/>
            </a:pPr>
            <a:endParaRPr lang="en-US" b="0" u="none" baseline="0" dirty="0" smtClean="0"/>
          </a:p>
          <a:p>
            <a:pPr marL="228600" lvl="0" indent="-228600">
              <a:buFont typeface="Arial" pitchFamily="34" charset="0"/>
              <a:buNone/>
            </a:pPr>
            <a:r>
              <a:rPr lang="en-US" b="0" u="sng" baseline="0" dirty="0" smtClean="0"/>
              <a:t>Service Bus</a:t>
            </a:r>
          </a:p>
          <a:p>
            <a:pPr marL="441581" lvl="1" indent="-228600">
              <a:buFont typeface="Arial" pitchFamily="34" charset="0"/>
              <a:buChar char="•"/>
            </a:pPr>
            <a:r>
              <a:rPr lang="en-US" b="0" u="none" baseline="0" dirty="0" smtClean="0"/>
              <a:t>Allows applications to expose WS endpoints that can be accessed by other applications</a:t>
            </a:r>
          </a:p>
          <a:p>
            <a:pPr marL="556670" lvl="2" indent="-228600">
              <a:buFont typeface="Arial" pitchFamily="34" charset="0"/>
              <a:buChar char="•"/>
            </a:pPr>
            <a:r>
              <a:rPr lang="en-US" b="0" u="none" baseline="0" dirty="0" smtClean="0"/>
              <a:t>Apps can be on-premise or cloud</a:t>
            </a:r>
          </a:p>
          <a:p>
            <a:pPr marL="556670" lvl="2" indent="-228600">
              <a:buFont typeface="Arial" pitchFamily="34" charset="0"/>
              <a:buChar char="•"/>
            </a:pPr>
            <a:r>
              <a:rPr lang="en-US" b="0" u="none" baseline="0" dirty="0" smtClean="0"/>
              <a:t>Deals with NAT/Firewall issues</a:t>
            </a:r>
          </a:p>
          <a:p>
            <a:pPr marL="228600" lvl="0" indent="-228600">
              <a:buFont typeface="Arial" pitchFamily="34" charset="0"/>
              <a:buNone/>
            </a:pPr>
            <a:endParaRPr lang="en-US" b="0" u="none" baseline="0" dirty="0" smtClean="0"/>
          </a:p>
          <a:p>
            <a:pPr marL="228600" lvl="0" indent="-228600">
              <a:buFont typeface="Arial" pitchFamily="34" charset="0"/>
              <a:buNone/>
            </a:pPr>
            <a:r>
              <a:rPr lang="en-US" b="0" u="sng" baseline="0" dirty="0" smtClean="0"/>
              <a:t>Workflow</a:t>
            </a:r>
            <a:endParaRPr lang="en-US" b="0" u="none" baseline="0" dirty="0" smtClean="0"/>
          </a:p>
          <a:p>
            <a:pPr marL="441581" lvl="1" indent="-228600">
              <a:buFont typeface="Arial" pitchFamily="34" charset="0"/>
              <a:buChar char="•"/>
            </a:pPr>
            <a:r>
              <a:rPr lang="en-US" b="0" u="none" baseline="0" dirty="0" smtClean="0"/>
              <a:t>Allows for the composition of applications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icrosoft Logo wht shadow.pn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invGray">
          <a:xfrm>
            <a:off x="8201025" y="142875"/>
            <a:ext cx="830263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email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4" name="Picture 3" descr="orange bottom bar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0" y="6499860"/>
            <a:ext cx="9144000" cy="3581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112000" y="6509653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effectLst/>
              </a:rPr>
              <a:t>Software + Services</a:t>
            </a:r>
          </a:p>
        </p:txBody>
      </p:sp>
      <p:pic>
        <p:nvPicPr>
          <p:cNvPr id="8" name="Picture 2" descr="Microsoft logo and tagline"/>
          <p:cNvPicPr>
            <a:picLocks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black">
          <a:xfrm>
            <a:off x="78783" y="6563829"/>
            <a:ext cx="1297799" cy="243371"/>
          </a:xfrm>
          <a:prstGeom prst="rect">
            <a:avLst/>
          </a:prstGeom>
          <a:noFill/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700" r:id="rId1"/>
    <p:sldLayoutId id="2147483727" r:id="rId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8801C"/>
              </a:gs>
            </a:gsLst>
            <a:lin ang="54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Segoe Semibold" pitchFamily="34" charset="0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7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8"/>
        </a:buBlip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8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8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8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oseph.Hofstader@microsof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logs.msdn.com/joe_hofstader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4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 algn="ctr"/>
            <a:r>
              <a:rPr lang="en-US" dirty="0" smtClean="0">
                <a:latin typeface="Segoe"/>
              </a:rPr>
              <a:t>Windows Azure</a:t>
            </a:r>
            <a:r>
              <a:rPr dirty="0" smtClean="0">
                <a:latin typeface="Segoe"/>
              </a:rPr>
              <a:t> </a:t>
            </a:r>
            <a:br>
              <a:rPr dirty="0" smtClean="0">
                <a:latin typeface="Segoe"/>
              </a:rPr>
            </a:br>
            <a:r>
              <a:rPr dirty="0" smtClean="0">
                <a:latin typeface="Segoe"/>
              </a:rPr>
              <a:t>for Hosters</a:t>
            </a:r>
            <a:endParaRPr lang="en-US" dirty="0">
              <a:latin typeface="Segoe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85800" y="4712460"/>
            <a:ext cx="8145462" cy="145203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Joseph Hofstader</a:t>
            </a:r>
            <a:endParaRPr lang="en-US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Architect</a:t>
            </a:r>
            <a:endParaRPr lang="en-US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Developer &amp; Platform Evangelism</a:t>
            </a:r>
            <a:endParaRPr lang="en-US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</a:pPr>
            <a:r>
              <a:rPr lang="en-US" sz="2000" dirty="0" smtClean="0">
                <a:hlinkClick r:id="rId3"/>
              </a:rPr>
              <a:t>Joseph.Hofstader@microsoft.com</a:t>
            </a:r>
            <a:endParaRPr lang="en-US" sz="2000" dirty="0" smtClean="0"/>
          </a:p>
          <a:p>
            <a:r>
              <a:rPr lang="en-US" sz="2000" dirty="0" smtClean="0"/>
              <a:t>Blog: </a:t>
            </a:r>
            <a:r>
              <a:rPr lang="en-US" sz="2000" dirty="0" smtClean="0">
                <a:hlinkClick r:id="rId4"/>
              </a:rPr>
              <a:t>http://blogs.msdn.com/joe_hofstader</a:t>
            </a:r>
            <a:endParaRPr lang="en-US" sz="2000" dirty="0" smtClean="0"/>
          </a:p>
          <a:p>
            <a:endParaRPr lang="en-US" sz="2000" dirty="0" smtClean="0"/>
          </a:p>
          <a:p>
            <a:pPr>
              <a:spcBef>
                <a:spcPts val="0"/>
              </a:spcBef>
            </a:pPr>
            <a:endParaRPr lang="en-US" sz="2000" dirty="0" smtClean="0"/>
          </a:p>
          <a:p>
            <a:pPr>
              <a:spcBef>
                <a:spcPts val="0"/>
              </a:spcBef>
            </a:pPr>
            <a:endParaRPr lang="en-US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SQL </a:t>
            </a:r>
            <a:r>
              <a:rPr dirty="0" smtClean="0"/>
              <a:t>Services</a:t>
            </a:r>
            <a:endParaRPr lang="en-US" dirty="0"/>
          </a:p>
        </p:txBody>
      </p:sp>
      <p:sp>
        <p:nvSpPr>
          <p:cNvPr id="36" name="Oval 35"/>
          <p:cNvSpPr/>
          <p:nvPr/>
        </p:nvSpPr>
        <p:spPr bwMode="auto">
          <a:xfrm>
            <a:off x="1399447" y="4265930"/>
            <a:ext cx="6116413" cy="1962150"/>
          </a:xfrm>
          <a:prstGeom prst="ellipse">
            <a:avLst/>
          </a:prstGeom>
          <a:solidFill>
            <a:schemeClr val="accent2">
              <a:lumMod val="50000"/>
              <a:alpha val="3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 sz="2000" dirty="0" smtClean="0"/>
          </a:p>
        </p:txBody>
      </p:sp>
      <p:cxnSp>
        <p:nvCxnSpPr>
          <p:cNvPr id="38" name="Straight Connector 37"/>
          <p:cNvCxnSpPr>
            <a:stCxn id="43" idx="2"/>
          </p:cNvCxnSpPr>
          <p:nvPr/>
        </p:nvCxnSpPr>
        <p:spPr>
          <a:xfrm rot="10800000">
            <a:off x="4678414" y="5223097"/>
            <a:ext cx="359582" cy="183879"/>
          </a:xfrm>
          <a:prstGeom prst="line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100000">
                <a:schemeClr val="tx2">
                  <a:lumMod val="75000"/>
                  <a:alpha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 algn="ctr">
            <a:solidFill>
              <a:schemeClr val="accent3"/>
            </a:solidFill>
            <a:round/>
            <a:headEnd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39" name="Rectangle 38"/>
          <p:cNvSpPr/>
          <p:nvPr/>
        </p:nvSpPr>
        <p:spPr bwMode="auto">
          <a:xfrm>
            <a:off x="2504346" y="5027366"/>
            <a:ext cx="2298485" cy="42918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2" name="Can 41"/>
          <p:cNvSpPr/>
          <p:nvPr/>
        </p:nvSpPr>
        <p:spPr bwMode="auto">
          <a:xfrm>
            <a:off x="4885596" y="5023629"/>
            <a:ext cx="936889" cy="461891"/>
          </a:xfrm>
          <a:prstGeom prst="can">
            <a:avLst/>
          </a:prstGeom>
          <a:ln>
            <a:headEnd/>
            <a:tailEnd type="none" w="lg" len="lg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anchor="ctr"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099"/>
            <a:endParaRPr lang="en-US" sz="1200" dirty="0" smtClean="0">
              <a:solidFill>
                <a:srgbClr val="A2998A"/>
              </a:solidFill>
              <a:latin typeface="Segoe"/>
              <a:cs typeface="Arial" pitchFamily="34" charset="0"/>
            </a:endParaRPr>
          </a:p>
        </p:txBody>
      </p:sp>
      <p:sp>
        <p:nvSpPr>
          <p:cNvPr id="43" name="Can 42"/>
          <p:cNvSpPr/>
          <p:nvPr/>
        </p:nvSpPr>
        <p:spPr bwMode="auto">
          <a:xfrm>
            <a:off x="5037996" y="5176029"/>
            <a:ext cx="936889" cy="461891"/>
          </a:xfrm>
          <a:prstGeom prst="can">
            <a:avLst/>
          </a:prstGeom>
          <a:ln>
            <a:headEnd/>
            <a:tailEnd type="none" w="lg" len="lg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anchor="ctr"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099"/>
            <a:endParaRPr lang="en-US" sz="1200" dirty="0" smtClean="0">
              <a:solidFill>
                <a:srgbClr val="A2998A"/>
              </a:solidFill>
              <a:latin typeface="Segoe"/>
              <a:cs typeface="Arial" pitchFamily="34" charset="0"/>
            </a:endParaRPr>
          </a:p>
        </p:txBody>
      </p:sp>
      <p:sp>
        <p:nvSpPr>
          <p:cNvPr id="44" name="Can 43"/>
          <p:cNvSpPr/>
          <p:nvPr/>
        </p:nvSpPr>
        <p:spPr bwMode="auto">
          <a:xfrm>
            <a:off x="5190396" y="5328429"/>
            <a:ext cx="936889" cy="461891"/>
          </a:xfrm>
          <a:prstGeom prst="can">
            <a:avLst/>
          </a:prstGeom>
          <a:ln>
            <a:headEnd/>
            <a:tailEnd type="none" w="lg" len="lg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anchor="ctr"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099"/>
            <a:endParaRPr lang="en-US" sz="1200" dirty="0" smtClean="0">
              <a:solidFill>
                <a:srgbClr val="A2998A"/>
              </a:solidFill>
              <a:latin typeface="Segoe"/>
              <a:cs typeface="Arial" pitchFamily="34" charset="0"/>
            </a:endParaRPr>
          </a:p>
        </p:txBody>
      </p:sp>
      <p:sp>
        <p:nvSpPr>
          <p:cNvPr id="45" name="Can 44"/>
          <p:cNvSpPr/>
          <p:nvPr/>
        </p:nvSpPr>
        <p:spPr bwMode="auto">
          <a:xfrm>
            <a:off x="5342796" y="5480829"/>
            <a:ext cx="936889" cy="461891"/>
          </a:xfrm>
          <a:prstGeom prst="can">
            <a:avLst/>
          </a:prstGeom>
          <a:ln>
            <a:headEnd/>
            <a:tailEnd type="none" w="lg" len="lg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anchor="ctr"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099"/>
            <a:endParaRPr lang="en-US" sz="1200" dirty="0" smtClean="0">
              <a:solidFill>
                <a:srgbClr val="A2998A"/>
              </a:solidFill>
              <a:latin typeface="Segoe"/>
              <a:cs typeface="Arial" pitchFamily="34" charset="0"/>
            </a:endParaRPr>
          </a:p>
        </p:txBody>
      </p:sp>
      <p:sp>
        <p:nvSpPr>
          <p:cNvPr id="46" name="TextBox 85"/>
          <p:cNvSpPr txBox="1"/>
          <p:nvPr/>
        </p:nvSpPr>
        <p:spPr>
          <a:xfrm>
            <a:off x="2570272" y="5122696"/>
            <a:ext cx="20986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tx1"/>
                </a:solidFill>
              </a:rPr>
              <a:t>SQL Data Services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47" name="TextBox 98"/>
          <p:cNvSpPr txBox="1"/>
          <p:nvPr/>
        </p:nvSpPr>
        <p:spPr>
          <a:xfrm>
            <a:off x="3056797" y="4411972"/>
            <a:ext cx="2810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tx1"/>
                </a:solidFill>
              </a:rPr>
              <a:t>SQL Services</a:t>
            </a:r>
            <a:endParaRPr lang="en-US" sz="1200" b="1" dirty="0">
              <a:solidFill>
                <a:schemeClr val="tx1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rot="10800000" flipV="1">
            <a:off x="4495073" y="5456554"/>
            <a:ext cx="534763" cy="301681"/>
          </a:xfrm>
          <a:prstGeom prst="line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100000">
                <a:schemeClr val="tx2">
                  <a:lumMod val="75000"/>
                  <a:alpha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 algn="ctr">
            <a:solidFill>
              <a:schemeClr val="accent3"/>
            </a:solidFill>
            <a:round/>
            <a:headEnd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49" name="Rectangle 48"/>
          <p:cNvSpPr/>
          <p:nvPr/>
        </p:nvSpPr>
        <p:spPr bwMode="auto">
          <a:xfrm>
            <a:off x="2524145" y="5477288"/>
            <a:ext cx="2298485" cy="40789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0" name="TextBox 100"/>
          <p:cNvSpPr txBox="1"/>
          <p:nvPr/>
        </p:nvSpPr>
        <p:spPr>
          <a:xfrm>
            <a:off x="2590071" y="5572618"/>
            <a:ext cx="20986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tx1"/>
                </a:solidFill>
              </a:rPr>
              <a:t>Others </a:t>
            </a:r>
            <a:r>
              <a:rPr lang="en-US" sz="1200" b="1" i="1" dirty="0" smtClean="0">
                <a:solidFill>
                  <a:schemeClr val="tx1"/>
                </a:solidFill>
              </a:rPr>
              <a:t>(Future)</a:t>
            </a:r>
            <a:endParaRPr lang="en-US" sz="1200" b="1" i="1" dirty="0">
              <a:solidFill>
                <a:schemeClr val="tx1"/>
              </a:solidFill>
            </a:endParaRPr>
          </a:p>
        </p:txBody>
      </p:sp>
      <p:sp>
        <p:nvSpPr>
          <p:cNvPr id="58" name="Content Placeholder 2"/>
          <p:cNvSpPr txBox="1">
            <a:spLocks/>
          </p:cNvSpPr>
          <p:nvPr/>
        </p:nvSpPr>
        <p:spPr>
          <a:xfrm>
            <a:off x="446616" y="1085850"/>
            <a:ext cx="8133167" cy="2857499"/>
          </a:xfrm>
          <a:prstGeom prst="rect">
            <a:avLst/>
          </a:prstGeom>
        </p:spPr>
        <p:txBody>
          <a:bodyPr>
            <a:noAutofit/>
          </a:bodyPr>
          <a:lstStyle/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Database in the cloud</a:t>
            </a: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Cross-Platform Interoperability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Accessible via .NET applications through </a:t>
            </a:r>
            <a:r>
              <a:rPr lang="en-US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Linq</a:t>
            </a:r>
            <a:r>
              <a:rPr lang="en-US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language.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Accessible on other platforms through REST interface</a:t>
            </a:r>
          </a:p>
          <a:p>
            <a:pPr marL="396875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Built on scalable and reliable SQL Server </a:t>
            </a:r>
            <a:r>
              <a:rPr lang="en-US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technology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Live Framework</a:t>
            </a:r>
            <a:endParaRPr lang="en-US" dirty="0"/>
          </a:p>
        </p:txBody>
      </p:sp>
      <p:sp>
        <p:nvSpPr>
          <p:cNvPr id="106" name="Oval 105"/>
          <p:cNvSpPr/>
          <p:nvPr/>
        </p:nvSpPr>
        <p:spPr bwMode="auto">
          <a:xfrm>
            <a:off x="4257675" y="3721553"/>
            <a:ext cx="4648200" cy="2507798"/>
          </a:xfrm>
          <a:prstGeom prst="ellipse">
            <a:avLst/>
          </a:prstGeom>
          <a:solidFill>
            <a:schemeClr val="accent2">
              <a:lumMod val="50000"/>
              <a:alpha val="3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 smtClean="0"/>
          </a:p>
        </p:txBody>
      </p:sp>
      <p:sp>
        <p:nvSpPr>
          <p:cNvPr id="110" name="Freeform 109"/>
          <p:cNvSpPr/>
          <p:nvPr/>
        </p:nvSpPr>
        <p:spPr bwMode="auto">
          <a:xfrm rot="18695948">
            <a:off x="3337841" y="4592898"/>
            <a:ext cx="953135" cy="872375"/>
          </a:xfrm>
          <a:custGeom>
            <a:avLst/>
            <a:gdLst>
              <a:gd name="connsiteX0" fmla="*/ 1950720 w 1950720"/>
              <a:gd name="connsiteY0" fmla="*/ 406400 h 406400"/>
              <a:gd name="connsiteX1" fmla="*/ 1524000 w 1950720"/>
              <a:gd name="connsiteY1" fmla="*/ 65024 h 406400"/>
              <a:gd name="connsiteX2" fmla="*/ 0 w 1950720"/>
              <a:gd name="connsiteY2" fmla="*/ 16256 h 40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0720" h="406400">
                <a:moveTo>
                  <a:pt x="1950720" y="406400"/>
                </a:moveTo>
                <a:cubicBezTo>
                  <a:pt x="1899920" y="268224"/>
                  <a:pt x="1849120" y="130048"/>
                  <a:pt x="1524000" y="65024"/>
                </a:cubicBezTo>
                <a:cubicBezTo>
                  <a:pt x="1198880" y="0"/>
                  <a:pt x="599440" y="8128"/>
                  <a:pt x="0" y="16256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 sz="120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1" name="TextBox 187"/>
          <p:cNvSpPr txBox="1"/>
          <p:nvPr/>
        </p:nvSpPr>
        <p:spPr>
          <a:xfrm>
            <a:off x="3400425" y="3835853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1" dirty="0" smtClean="0">
                <a:solidFill>
                  <a:schemeClr val="tx1"/>
                </a:solidFill>
              </a:rPr>
              <a:t>Data Sync</a:t>
            </a:r>
            <a:endParaRPr lang="en-US" sz="1200" b="1" i="1" dirty="0">
              <a:solidFill>
                <a:schemeClr val="tx1"/>
              </a:solidFill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6162675" y="4254953"/>
            <a:ext cx="2133600" cy="134807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4" name="Freeform 113"/>
          <p:cNvSpPr/>
          <p:nvPr/>
        </p:nvSpPr>
        <p:spPr bwMode="auto">
          <a:xfrm>
            <a:off x="5400675" y="4483553"/>
            <a:ext cx="838200" cy="344095"/>
          </a:xfrm>
          <a:custGeom>
            <a:avLst/>
            <a:gdLst>
              <a:gd name="connsiteX0" fmla="*/ 115824 w 737616"/>
              <a:gd name="connsiteY0" fmla="*/ 345440 h 345440"/>
              <a:gd name="connsiteX1" fmla="*/ 103632 w 737616"/>
              <a:gd name="connsiteY1" fmla="*/ 52832 h 345440"/>
              <a:gd name="connsiteX2" fmla="*/ 737616 w 737616"/>
              <a:gd name="connsiteY2" fmla="*/ 28448 h 345440"/>
              <a:gd name="connsiteX0" fmla="*/ 79248 w 701040"/>
              <a:gd name="connsiteY0" fmla="*/ 369824 h 369824"/>
              <a:gd name="connsiteX1" fmla="*/ 103632 w 701040"/>
              <a:gd name="connsiteY1" fmla="*/ 52832 h 369824"/>
              <a:gd name="connsiteX2" fmla="*/ 701040 w 701040"/>
              <a:gd name="connsiteY2" fmla="*/ 52832 h 369824"/>
              <a:gd name="connsiteX0" fmla="*/ 57912 w 679704"/>
              <a:gd name="connsiteY0" fmla="*/ 369824 h 369824"/>
              <a:gd name="connsiteX1" fmla="*/ 118872 w 679704"/>
              <a:gd name="connsiteY1" fmla="*/ 52832 h 369824"/>
              <a:gd name="connsiteX2" fmla="*/ 679704 w 679704"/>
              <a:gd name="connsiteY2" fmla="*/ 52832 h 369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9704" h="369824">
                <a:moveTo>
                  <a:pt x="57912" y="369824"/>
                </a:moveTo>
                <a:cubicBezTo>
                  <a:pt x="0" y="249936"/>
                  <a:pt x="15240" y="105664"/>
                  <a:pt x="118872" y="52832"/>
                </a:cubicBezTo>
                <a:cubicBezTo>
                  <a:pt x="222504" y="0"/>
                  <a:pt x="414528" y="38608"/>
                  <a:pt x="679704" y="52832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rtl="0"/>
            <a:endParaRPr lang="en-US" sz="120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7" name="Freeform 116"/>
          <p:cNvSpPr/>
          <p:nvPr/>
        </p:nvSpPr>
        <p:spPr bwMode="auto">
          <a:xfrm rot="19489747">
            <a:off x="2916946" y="3890492"/>
            <a:ext cx="3339256" cy="1626731"/>
          </a:xfrm>
          <a:custGeom>
            <a:avLst/>
            <a:gdLst>
              <a:gd name="connsiteX0" fmla="*/ 2572512 w 2572512"/>
              <a:gd name="connsiteY0" fmla="*/ 195072 h 195072"/>
              <a:gd name="connsiteX1" fmla="*/ 1255776 w 2572512"/>
              <a:gd name="connsiteY1" fmla="*/ 0 h 195072"/>
              <a:gd name="connsiteX2" fmla="*/ 0 w 2572512"/>
              <a:gd name="connsiteY2" fmla="*/ 195072 h 195072"/>
              <a:gd name="connsiteX0" fmla="*/ 2572512 w 2572512"/>
              <a:gd name="connsiteY0" fmla="*/ 195072 h 195072"/>
              <a:gd name="connsiteX1" fmla="*/ 1255776 w 2572512"/>
              <a:gd name="connsiteY1" fmla="*/ 0 h 195072"/>
              <a:gd name="connsiteX2" fmla="*/ 0 w 2572512"/>
              <a:gd name="connsiteY2" fmla="*/ 195072 h 195072"/>
              <a:gd name="connsiteX0" fmla="*/ 2572512 w 2572512"/>
              <a:gd name="connsiteY0" fmla="*/ 240436 h 240436"/>
              <a:gd name="connsiteX1" fmla="*/ 1255776 w 2572512"/>
              <a:gd name="connsiteY1" fmla="*/ 45364 h 240436"/>
              <a:gd name="connsiteX2" fmla="*/ 0 w 2572512"/>
              <a:gd name="connsiteY2" fmla="*/ 97536 h 240436"/>
              <a:gd name="connsiteX0" fmla="*/ 5141313 w 5141313"/>
              <a:gd name="connsiteY0" fmla="*/ 1988336 h 1988336"/>
              <a:gd name="connsiteX1" fmla="*/ 1255776 w 5141313"/>
              <a:gd name="connsiteY1" fmla="*/ 276595 h 1988336"/>
              <a:gd name="connsiteX2" fmla="*/ 0 w 5141313"/>
              <a:gd name="connsiteY2" fmla="*/ 328767 h 1988336"/>
              <a:gd name="connsiteX0" fmla="*/ 5141313 w 5141313"/>
              <a:gd name="connsiteY0" fmla="*/ 1757105 h 1757105"/>
              <a:gd name="connsiteX1" fmla="*/ 3034177 w 5141313"/>
              <a:gd name="connsiteY1" fmla="*/ 321122 h 1757105"/>
              <a:gd name="connsiteX2" fmla="*/ 0 w 5141313"/>
              <a:gd name="connsiteY2" fmla="*/ 97536 h 1757105"/>
              <a:gd name="connsiteX0" fmla="*/ 5141313 w 5141313"/>
              <a:gd name="connsiteY0" fmla="*/ 1757105 h 1757105"/>
              <a:gd name="connsiteX1" fmla="*/ 3034177 w 5141313"/>
              <a:gd name="connsiteY1" fmla="*/ 321122 h 1757105"/>
              <a:gd name="connsiteX2" fmla="*/ 0 w 5141313"/>
              <a:gd name="connsiteY2" fmla="*/ 97536 h 1757105"/>
              <a:gd name="connsiteX0" fmla="*/ 5141313 w 5141313"/>
              <a:gd name="connsiteY0" fmla="*/ 1757105 h 1757105"/>
              <a:gd name="connsiteX1" fmla="*/ 3034177 w 5141313"/>
              <a:gd name="connsiteY1" fmla="*/ 321122 h 1757105"/>
              <a:gd name="connsiteX2" fmla="*/ 0 w 5141313"/>
              <a:gd name="connsiteY2" fmla="*/ 97536 h 1757105"/>
              <a:gd name="connsiteX0" fmla="*/ 5141313 w 5141313"/>
              <a:gd name="connsiteY0" fmla="*/ 1757105 h 1757105"/>
              <a:gd name="connsiteX1" fmla="*/ 3034177 w 5141313"/>
              <a:gd name="connsiteY1" fmla="*/ 321122 h 1757105"/>
              <a:gd name="connsiteX2" fmla="*/ 0 w 5141313"/>
              <a:gd name="connsiteY2" fmla="*/ 97536 h 1757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41313" h="1757105">
                <a:moveTo>
                  <a:pt x="5141313" y="1757105"/>
                </a:moveTo>
                <a:cubicBezTo>
                  <a:pt x="4877159" y="1402401"/>
                  <a:pt x="3891063" y="597717"/>
                  <a:pt x="3034177" y="321122"/>
                </a:cubicBezTo>
                <a:cubicBezTo>
                  <a:pt x="2177292" y="44527"/>
                  <a:pt x="413512" y="0"/>
                  <a:pt x="0" y="97536"/>
                </a:cubicBezTo>
              </a:path>
            </a:pathLst>
          </a:custGeom>
          <a:noFill/>
          <a:ln w="28575" cap="flat" cmpd="sng" algn="ctr">
            <a:solidFill>
              <a:schemeClr val="accent2"/>
            </a:solidFill>
            <a:prstDash val="dash"/>
            <a:round/>
            <a:headEnd type="stealth" w="lg" len="lg"/>
            <a:tailEnd type="stealth" w="lg" len="lg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 sz="120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8" name="TextBox 129"/>
          <p:cNvSpPr txBox="1"/>
          <p:nvPr/>
        </p:nvSpPr>
        <p:spPr>
          <a:xfrm>
            <a:off x="6238875" y="4407353"/>
            <a:ext cx="1990724" cy="461665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Segoe"/>
                <a:cs typeface="Arial" pitchFamily="34" charset="0"/>
              </a:rPr>
              <a:t>Live Operating Environment</a:t>
            </a:r>
          </a:p>
        </p:txBody>
      </p:sp>
      <p:sp>
        <p:nvSpPr>
          <p:cNvPr id="121" name="Oval 120"/>
          <p:cNvSpPr/>
          <p:nvPr/>
        </p:nvSpPr>
        <p:spPr bwMode="auto">
          <a:xfrm>
            <a:off x="4333875" y="4864553"/>
            <a:ext cx="1714512" cy="483887"/>
          </a:xfrm>
          <a:prstGeom prst="ellips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122" name="TextBox 151"/>
          <p:cNvSpPr txBox="1"/>
          <p:nvPr/>
        </p:nvSpPr>
        <p:spPr>
          <a:xfrm>
            <a:off x="4368979" y="4962052"/>
            <a:ext cx="1643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1" dirty="0" smtClean="0">
                <a:solidFill>
                  <a:schemeClr val="tx1"/>
                </a:solidFill>
              </a:rPr>
              <a:t>Application</a:t>
            </a:r>
            <a:endParaRPr lang="en-US" sz="1200" b="1" i="1" dirty="0">
              <a:solidFill>
                <a:schemeClr val="tx1"/>
              </a:solidFill>
            </a:endParaRPr>
          </a:p>
        </p:txBody>
      </p:sp>
      <p:sp>
        <p:nvSpPr>
          <p:cNvPr id="123" name="Oval 122"/>
          <p:cNvSpPr/>
          <p:nvPr/>
        </p:nvSpPr>
        <p:spPr bwMode="auto">
          <a:xfrm>
            <a:off x="228600" y="4495800"/>
            <a:ext cx="3629025" cy="1447800"/>
          </a:xfrm>
          <a:prstGeom prst="ellipse">
            <a:avLst/>
          </a:prstGeom>
          <a:solidFill>
            <a:schemeClr val="accent2">
              <a:lumMod val="50000"/>
              <a:alpha val="3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 smtClean="0"/>
          </a:p>
        </p:txBody>
      </p:sp>
      <p:cxnSp>
        <p:nvCxnSpPr>
          <p:cNvPr id="124" name="Straight Connector 123"/>
          <p:cNvCxnSpPr>
            <a:stCxn id="125" idx="1"/>
          </p:cNvCxnSpPr>
          <p:nvPr/>
        </p:nvCxnSpPr>
        <p:spPr>
          <a:xfrm rot="10800000" flipV="1">
            <a:off x="1304925" y="5352561"/>
            <a:ext cx="533400" cy="264463"/>
          </a:xfrm>
          <a:prstGeom prst="line">
            <a:avLst/>
          </a:prstGeom>
          <a:ln w="15875">
            <a:solidFill>
              <a:schemeClr val="tx1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17"/>
          <p:cNvSpPr txBox="1"/>
          <p:nvPr/>
        </p:nvSpPr>
        <p:spPr>
          <a:xfrm>
            <a:off x="1838325" y="5121729"/>
            <a:ext cx="1572578" cy="461665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Segoe"/>
                <a:cs typeface="Arial" pitchFamily="34" charset="0"/>
              </a:rPr>
              <a:t>Live Operating Environment</a:t>
            </a:r>
          </a:p>
        </p:txBody>
      </p:sp>
      <p:sp>
        <p:nvSpPr>
          <p:cNvPr id="126" name="TextBox 120"/>
          <p:cNvSpPr txBox="1"/>
          <p:nvPr/>
        </p:nvSpPr>
        <p:spPr>
          <a:xfrm>
            <a:off x="666750" y="4674055"/>
            <a:ext cx="1209675" cy="276999"/>
          </a:xfrm>
          <a:prstGeom prst="rect">
            <a:avLst/>
          </a:prstGeom>
          <a:noFill/>
          <a:ln/>
          <a:effec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Live Services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847725" y="5055053"/>
            <a:ext cx="544354" cy="606199"/>
          </a:xfrm>
          <a:prstGeom prst="rect">
            <a:avLst/>
          </a:prstGeom>
          <a:solidFill>
            <a:schemeClr val="accent4">
              <a:lumMod val="40000"/>
              <a:lumOff val="60000"/>
              <a:alpha val="20000"/>
            </a:schemeClr>
          </a:solidFill>
          <a:ln w="19050">
            <a:headEnd type="none" w="lg" len="lg"/>
            <a:tailEnd type="stealth" w="lg" len="lg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>
              <a:solidFill>
                <a:schemeClr val="dk1"/>
              </a:solidFill>
            </a:endParaRPr>
          </a:p>
        </p:txBody>
      </p:sp>
      <p:sp>
        <p:nvSpPr>
          <p:cNvPr id="128" name="Can 127"/>
          <p:cNvSpPr/>
          <p:nvPr/>
        </p:nvSpPr>
        <p:spPr>
          <a:xfrm>
            <a:off x="923925" y="5207454"/>
            <a:ext cx="423386" cy="499222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Hexagon 128"/>
          <p:cNvSpPr/>
          <p:nvPr/>
        </p:nvSpPr>
        <p:spPr bwMode="auto">
          <a:xfrm>
            <a:off x="1000125" y="5359853"/>
            <a:ext cx="302419" cy="51125"/>
          </a:xfrm>
          <a:prstGeom prst="hexagon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Hexagon 129"/>
          <p:cNvSpPr/>
          <p:nvPr/>
        </p:nvSpPr>
        <p:spPr bwMode="auto">
          <a:xfrm>
            <a:off x="1000125" y="5469103"/>
            <a:ext cx="302419" cy="51125"/>
          </a:xfrm>
          <a:prstGeom prst="hexagon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Hexagon 130"/>
          <p:cNvSpPr/>
          <p:nvPr/>
        </p:nvSpPr>
        <p:spPr bwMode="auto">
          <a:xfrm>
            <a:off x="1000125" y="5578353"/>
            <a:ext cx="302419" cy="51125"/>
          </a:xfrm>
          <a:prstGeom prst="hexagon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Hexagon 131"/>
          <p:cNvSpPr/>
          <p:nvPr/>
        </p:nvSpPr>
        <p:spPr bwMode="auto">
          <a:xfrm>
            <a:off x="1000125" y="5687603"/>
            <a:ext cx="302419" cy="51125"/>
          </a:xfrm>
          <a:prstGeom prst="hexagon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Hexagon 132"/>
          <p:cNvSpPr/>
          <p:nvPr/>
        </p:nvSpPr>
        <p:spPr bwMode="auto">
          <a:xfrm>
            <a:off x="1000125" y="5796853"/>
            <a:ext cx="302419" cy="51125"/>
          </a:xfrm>
          <a:prstGeom prst="hexagon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Hexagon 133"/>
          <p:cNvSpPr/>
          <p:nvPr/>
        </p:nvSpPr>
        <p:spPr bwMode="auto">
          <a:xfrm>
            <a:off x="1000125" y="5908804"/>
            <a:ext cx="302419" cy="51125"/>
          </a:xfrm>
          <a:prstGeom prst="hexagon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Hexagon 134"/>
          <p:cNvSpPr/>
          <p:nvPr/>
        </p:nvSpPr>
        <p:spPr bwMode="auto">
          <a:xfrm>
            <a:off x="1000125" y="6018054"/>
            <a:ext cx="302419" cy="51125"/>
          </a:xfrm>
          <a:prstGeom prst="hexagon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Hexagon 135"/>
          <p:cNvSpPr/>
          <p:nvPr/>
        </p:nvSpPr>
        <p:spPr bwMode="auto">
          <a:xfrm>
            <a:off x="1000125" y="6127304"/>
            <a:ext cx="302419" cy="51125"/>
          </a:xfrm>
          <a:prstGeom prst="hexagon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Can 136"/>
          <p:cNvSpPr/>
          <p:nvPr/>
        </p:nvSpPr>
        <p:spPr bwMode="auto">
          <a:xfrm>
            <a:off x="6924675" y="5037685"/>
            <a:ext cx="838200" cy="458792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Hexagon 137"/>
          <p:cNvSpPr/>
          <p:nvPr/>
        </p:nvSpPr>
        <p:spPr bwMode="auto">
          <a:xfrm>
            <a:off x="7000876" y="5418683"/>
            <a:ext cx="314516" cy="79673"/>
          </a:xfrm>
          <a:prstGeom prst="hexagon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Hexagon 138"/>
          <p:cNvSpPr/>
          <p:nvPr/>
        </p:nvSpPr>
        <p:spPr bwMode="auto">
          <a:xfrm>
            <a:off x="7381875" y="5418683"/>
            <a:ext cx="314516" cy="79673"/>
          </a:xfrm>
          <a:prstGeom prst="hexagon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Hexagon 139"/>
          <p:cNvSpPr/>
          <p:nvPr/>
        </p:nvSpPr>
        <p:spPr bwMode="auto">
          <a:xfrm>
            <a:off x="7000876" y="5266283"/>
            <a:ext cx="314516" cy="79673"/>
          </a:xfrm>
          <a:prstGeom prst="hexagon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Hexagon 140"/>
          <p:cNvSpPr/>
          <p:nvPr/>
        </p:nvSpPr>
        <p:spPr bwMode="auto">
          <a:xfrm>
            <a:off x="7381875" y="5266283"/>
            <a:ext cx="314516" cy="79673"/>
          </a:xfrm>
          <a:prstGeom prst="hexagon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2" name="Straight Arrow Connector 141"/>
          <p:cNvCxnSpPr/>
          <p:nvPr/>
        </p:nvCxnSpPr>
        <p:spPr>
          <a:xfrm rot="16200000" flipH="1">
            <a:off x="7149835" y="4839418"/>
            <a:ext cx="277600" cy="118321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32"/>
          <p:cNvSpPr txBox="1"/>
          <p:nvPr/>
        </p:nvSpPr>
        <p:spPr>
          <a:xfrm>
            <a:off x="1470116" y="4558937"/>
            <a:ext cx="14412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tx1"/>
                </a:solidFill>
              </a:rPr>
              <a:t>Cloud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44" name="TextBox 137"/>
          <p:cNvSpPr txBox="1"/>
          <p:nvPr/>
        </p:nvSpPr>
        <p:spPr>
          <a:xfrm>
            <a:off x="5216639" y="5662655"/>
            <a:ext cx="28091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tx1"/>
                </a:solidFill>
              </a:rPr>
              <a:t>Desktop/Device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46" name="Content Placeholder 2"/>
          <p:cNvSpPr txBox="1">
            <a:spLocks/>
          </p:cNvSpPr>
          <p:nvPr/>
        </p:nvSpPr>
        <p:spPr>
          <a:xfrm>
            <a:off x="446616" y="1085850"/>
            <a:ext cx="8133167" cy="2857499"/>
          </a:xfrm>
          <a:prstGeom prst="rect">
            <a:avLst/>
          </a:prstGeom>
        </p:spPr>
        <p:txBody>
          <a:bodyPr>
            <a:noAutofit/>
          </a:bodyPr>
          <a:lstStyle/>
          <a:p>
            <a:pPr marL="396875" lvl="0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“Building Block” services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User Identity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Contacts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Geographic Data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Synchronization</a:t>
            </a:r>
            <a:endParaRPr lang="en-US" sz="2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…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What Azure Means for Hosters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46616" y="1085850"/>
            <a:ext cx="8133167" cy="499999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96875" lvl="0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Standards-based services support interoperability from multiple platforms.</a:t>
            </a:r>
          </a:p>
          <a:p>
            <a:pPr marL="396875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Azure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contains technologies for composing services from disparate providers.</a:t>
            </a:r>
          </a:p>
          <a:p>
            <a:pPr marL="396875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noProof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Developers on other hosting platforms can use Azure services: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Access Control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aseline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 Bus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aseline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Workflow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Mesh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en-US" sz="2400" baseline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96875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aseline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SQL Data Services supports a</a:t>
            </a: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REST based interface and cab be accessed from other platforms.</a:t>
            </a:r>
            <a:endParaRPr lang="en-US" sz="2400" baseline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Azure Demonstration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847725" y="2226370"/>
            <a:ext cx="7391400" cy="3048000"/>
          </a:xfrm>
          <a:prstGeom prst="cloud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4"/>
          <p:cNvGrpSpPr/>
          <p:nvPr/>
        </p:nvGrpSpPr>
        <p:grpSpPr>
          <a:xfrm>
            <a:off x="1990725" y="4131370"/>
            <a:ext cx="1853443" cy="381000"/>
            <a:chOff x="4741718" y="0"/>
            <a:chExt cx="2030487" cy="467207"/>
          </a:xfrm>
        </p:grpSpPr>
        <p:sp>
          <p:nvSpPr>
            <p:cNvPr id="6" name="Rounded Rectangle 5"/>
            <p:cNvSpPr/>
            <p:nvPr/>
          </p:nvSpPr>
          <p:spPr>
            <a:xfrm>
              <a:off x="4741718" y="0"/>
              <a:ext cx="2030487" cy="467207"/>
            </a:xfrm>
            <a:prstGeom prst="roundRect">
              <a:avLst>
                <a:gd name="adj" fmla="val 10000"/>
              </a:avLst>
            </a:prstGeom>
            <a:blipFill rotWithShape="0">
              <a:blip r:embed="rId3" cstate="email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4755402" y="13684"/>
              <a:ext cx="2003119" cy="4398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800" kern="1200" dirty="0"/>
            </a:p>
          </p:txBody>
        </p:sp>
      </p:grpSp>
      <p:grpSp>
        <p:nvGrpSpPr>
          <p:cNvPr id="5" name="Group 7"/>
          <p:cNvGrpSpPr/>
          <p:nvPr/>
        </p:nvGrpSpPr>
        <p:grpSpPr>
          <a:xfrm>
            <a:off x="3624077" y="1571625"/>
            <a:ext cx="1490848" cy="502345"/>
            <a:chOff x="0" y="1318114"/>
            <a:chExt cx="1490848" cy="502345"/>
          </a:xfrm>
        </p:grpSpPr>
        <p:sp>
          <p:nvSpPr>
            <p:cNvPr id="9" name="Rounded Rectangle 8"/>
            <p:cNvSpPr/>
            <p:nvPr/>
          </p:nvSpPr>
          <p:spPr>
            <a:xfrm>
              <a:off x="0" y="1318114"/>
              <a:ext cx="1490848" cy="502345"/>
            </a:xfrm>
            <a:prstGeom prst="roundRect">
              <a:avLst>
                <a:gd name="adj" fmla="val 10000"/>
              </a:avLst>
            </a:prstGeom>
            <a:blipFill rotWithShape="0">
              <a:blip r:embed="rId4" cstate="email"/>
              <a:stretch>
                <a:fillRect/>
              </a:stretch>
            </a:blipFill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14713" y="1332827"/>
              <a:ext cx="1461422" cy="4729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685" tIns="19685" rIns="19685" bIns="19685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100" kern="1200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3667125" y="2683570"/>
            <a:ext cx="1447800" cy="9144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705225" y="2720442"/>
            <a:ext cx="1371600" cy="84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ounded Rectangle 12"/>
          <p:cNvSpPr/>
          <p:nvPr/>
        </p:nvSpPr>
        <p:spPr>
          <a:xfrm>
            <a:off x="4657725" y="4131370"/>
            <a:ext cx="1905000" cy="457200"/>
          </a:xfrm>
          <a:prstGeom prst="round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755357" y="4181300"/>
            <a:ext cx="1709737" cy="357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14"/>
          <p:cNvGrpSpPr/>
          <p:nvPr/>
        </p:nvGrpSpPr>
        <p:grpSpPr>
          <a:xfrm>
            <a:off x="3362325" y="5686425"/>
            <a:ext cx="1523999" cy="381000"/>
            <a:chOff x="914406" y="228601"/>
            <a:chExt cx="1847457" cy="425092"/>
          </a:xfrm>
        </p:grpSpPr>
        <p:sp>
          <p:nvSpPr>
            <p:cNvPr id="16" name="Rounded Rectangle 15"/>
            <p:cNvSpPr/>
            <p:nvPr/>
          </p:nvSpPr>
          <p:spPr>
            <a:xfrm>
              <a:off x="914406" y="228601"/>
              <a:ext cx="1847457" cy="425092"/>
            </a:xfrm>
            <a:prstGeom prst="roundRect">
              <a:avLst>
                <a:gd name="adj" fmla="val 10000"/>
              </a:avLst>
            </a:prstGeom>
            <a:blipFill rotWithShape="0">
              <a:blip r:embed="rId7" cstate="email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/>
            <p:cNvSpPr/>
            <p:nvPr/>
          </p:nvSpPr>
          <p:spPr>
            <a:xfrm>
              <a:off x="926857" y="241052"/>
              <a:ext cx="1822555" cy="4001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510" tIns="16510" rIns="16510" bIns="1651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600" kern="1200" dirty="0"/>
            </a:p>
          </p:txBody>
        </p:sp>
      </p:grpSp>
      <p:grpSp>
        <p:nvGrpSpPr>
          <p:cNvPr id="15" name="Group 17"/>
          <p:cNvGrpSpPr/>
          <p:nvPr/>
        </p:nvGrpSpPr>
        <p:grpSpPr>
          <a:xfrm>
            <a:off x="6324043" y="5686425"/>
            <a:ext cx="1534082" cy="401287"/>
            <a:chOff x="1371611" y="304804"/>
            <a:chExt cx="1534082" cy="401287"/>
          </a:xfrm>
        </p:grpSpPr>
        <p:sp>
          <p:nvSpPr>
            <p:cNvPr id="19" name="Rounded Rectangle 18"/>
            <p:cNvSpPr/>
            <p:nvPr/>
          </p:nvSpPr>
          <p:spPr>
            <a:xfrm flipV="1">
              <a:off x="1371611" y="304804"/>
              <a:ext cx="1534082" cy="401287"/>
            </a:xfrm>
            <a:prstGeom prst="roundRect">
              <a:avLst>
                <a:gd name="adj" fmla="val 10000"/>
              </a:avLst>
            </a:prstGeom>
            <a:blipFill rotWithShape="0">
              <a:blip r:embed="rId8" cstate="email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4"/>
            <p:cNvSpPr/>
            <p:nvPr/>
          </p:nvSpPr>
          <p:spPr>
            <a:xfrm rot="10800000">
              <a:off x="1383364" y="316557"/>
              <a:ext cx="1510576" cy="3777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400" kern="1200" dirty="0"/>
            </a:p>
          </p:txBody>
        </p:sp>
      </p:grpSp>
      <p:cxnSp>
        <p:nvCxnSpPr>
          <p:cNvPr id="21" name="Straight Arrow Connector 20"/>
          <p:cNvCxnSpPr>
            <a:endCxn id="11" idx="0"/>
          </p:cNvCxnSpPr>
          <p:nvPr/>
        </p:nvCxnSpPr>
        <p:spPr>
          <a:xfrm rot="16200000" flipH="1">
            <a:off x="4075463" y="2368008"/>
            <a:ext cx="609600" cy="21524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1" idx="2"/>
          </p:cNvCxnSpPr>
          <p:nvPr/>
        </p:nvCxnSpPr>
        <p:spPr>
          <a:xfrm rot="5400000">
            <a:off x="3387536" y="3127881"/>
            <a:ext cx="533400" cy="1473578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1" idx="2"/>
          </p:cNvCxnSpPr>
          <p:nvPr/>
        </p:nvCxnSpPr>
        <p:spPr>
          <a:xfrm rot="16200000" flipH="1">
            <a:off x="4710110" y="3278885"/>
            <a:ext cx="564455" cy="1202624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3" idx="2"/>
          </p:cNvCxnSpPr>
          <p:nvPr/>
        </p:nvCxnSpPr>
        <p:spPr>
          <a:xfrm rot="5400000">
            <a:off x="4318348" y="4394547"/>
            <a:ext cx="1097855" cy="1485900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3" idx="2"/>
          </p:cNvCxnSpPr>
          <p:nvPr/>
        </p:nvCxnSpPr>
        <p:spPr>
          <a:xfrm rot="16200000" flipH="1">
            <a:off x="5801727" y="4397067"/>
            <a:ext cx="1097855" cy="1480859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76053" y="5876926"/>
            <a:ext cx="1459743" cy="10142"/>
          </a:xfrm>
          <a:prstGeom prst="straightConnector1">
            <a:avLst/>
          </a:prstGeom>
          <a:ln w="25400"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To Wrap it up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46616" y="1085850"/>
            <a:ext cx="8133167" cy="423799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96875" lvl="0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Azure is both competitive and complimentary to hosting companies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Competitive</a:t>
            </a:r>
          </a:p>
          <a:p>
            <a:pPr marL="1311238" lvl="2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Windows Azure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Complimentary</a:t>
            </a:r>
          </a:p>
          <a:p>
            <a:pPr marL="1311238" lvl="2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.NET Services</a:t>
            </a:r>
          </a:p>
          <a:p>
            <a:pPr marL="1311238" lvl="2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SQL Services</a:t>
            </a:r>
          </a:p>
          <a:p>
            <a:pPr marL="1311238" lvl="2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Live Framework</a:t>
            </a:r>
          </a:p>
          <a:p>
            <a:pPr marL="396875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Standards-based services support interoperability from multiple platforms.</a:t>
            </a:r>
          </a:p>
          <a:p>
            <a:pPr marL="396875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services are built upon proven SQL Server technology and are accessible across platform.</a:t>
            </a:r>
          </a:p>
          <a:p>
            <a:pPr marL="396875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715258" y="2941077"/>
            <a:ext cx="8941026" cy="630938"/>
          </a:xfrm>
        </p:spPr>
        <p:txBody>
          <a:bodyPr lIns="76197" tIns="38098" rIns="76197" bIns="38098"/>
          <a:lstStyle/>
          <a:p>
            <a:r>
              <a:rPr sz="4000" dirty="0" smtClean="0"/>
              <a:t>Q&amp;A</a:t>
            </a:r>
            <a:endParaRPr lang="en-US" sz="4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blackWhite">
          <a:xfrm>
            <a:off x="385900" y="5638800"/>
            <a:ext cx="8382000" cy="5232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25" tIns="45713" rIns="91425" bIns="45713" numCol="1" anchor="t" anchorCtr="0" compatLnSpc="1">
            <a:prstTxWarp prst="textNoShape">
              <a:avLst/>
            </a:prstTxWarp>
            <a:spAutoFit/>
          </a:bodyPr>
          <a:lstStyle/>
          <a:p>
            <a:pPr algn="ctr" defTabSz="914099" rtl="0" eaLnBrk="0" hangingPunct="0"/>
            <a:r>
              <a:rPr lang="en-US" sz="700" kern="1200" dirty="0">
                <a:solidFill>
                  <a:srgbClr val="FFFFFF"/>
                </a:solidFill>
                <a:latin typeface="Calibri" pitchFamily="34" charset="0"/>
                <a:ea typeface="+mn-ea"/>
                <a:cs typeface="Arial" charset="0"/>
              </a:rPr>
              <a:t>© 2008 Microsoft Corporation. All rights reserved. Microsoft, Windows, Windows Vista and other product names are or may be registered trademarks and/or trademarks in the U.S. and/or other countries.</a:t>
            </a:r>
          </a:p>
          <a:p>
            <a:pPr algn="ctr" defTabSz="914099" rtl="0" eaLnBrk="0" hangingPunct="0"/>
            <a:r>
              <a:rPr lang="en-US" sz="700" kern="1200" dirty="0">
                <a:solidFill>
                  <a:srgbClr val="FFFFFF"/>
                </a:solidFill>
                <a:latin typeface="Calibri" pitchFamily="34" charset="0"/>
                <a:ea typeface="+mn-ea"/>
                <a:cs typeface="Arial" charset="0"/>
              </a:rPr>
              <a:t>The information herein is for informational purposes only and represents the current view of Microsoft Corporation as of the date of this presentation</a:t>
            </a:r>
            <a:r>
              <a:rPr lang="en-US" sz="700" kern="1200" dirty="0" smtClean="0">
                <a:solidFill>
                  <a:srgbClr val="FFFFFF"/>
                </a:solidFill>
                <a:latin typeface="Calibri" pitchFamily="34" charset="0"/>
                <a:ea typeface="+mn-ea"/>
                <a:cs typeface="Arial" charset="0"/>
              </a:rPr>
              <a:t>. Because </a:t>
            </a:r>
            <a:r>
              <a:rPr lang="en-US" sz="700" kern="1200" dirty="0">
                <a:solidFill>
                  <a:srgbClr val="FFFFFF"/>
                </a:solidFill>
                <a:latin typeface="Calibri" pitchFamily="34" charset="0"/>
                <a:ea typeface="+mn-ea"/>
                <a:cs typeface="Arial" charset="0"/>
              </a:rPr>
              <a:t>Microsoft must respond to changing market conditions, it should not be interpreted to be a commitment on the part of Microsoft, and Microsoft cannot guarantee the accuracy of any information provided after the date of this presentation</a:t>
            </a:r>
            <a:r>
              <a:rPr lang="en-US" sz="700" kern="1200" dirty="0" smtClean="0">
                <a:solidFill>
                  <a:srgbClr val="FFFFFF"/>
                </a:solidFill>
                <a:latin typeface="Calibri" pitchFamily="34" charset="0"/>
                <a:ea typeface="+mn-ea"/>
                <a:cs typeface="Arial" charset="0"/>
              </a:rPr>
              <a:t>. MICROSOFT </a:t>
            </a:r>
            <a:r>
              <a:rPr lang="en-US" sz="700" kern="1200" dirty="0">
                <a:solidFill>
                  <a:srgbClr val="FFFFFF"/>
                </a:solidFill>
                <a:latin typeface="Calibri" pitchFamily="34" charset="0"/>
                <a:ea typeface="+mn-ea"/>
                <a:cs typeface="Arial" charset="0"/>
              </a:rPr>
              <a:t>MAKES NO WARRANTIES, EXPRESS, IMPLIED OR STATUTORY, AS TO THE INFORMATION IN THIS PRESENTATION.</a:t>
            </a:r>
          </a:p>
        </p:txBody>
      </p:sp>
      <p:pic>
        <p:nvPicPr>
          <p:cNvPr id="4" name="Picture 2" descr="Microsoft logo and tagline"/>
          <p:cNvPicPr>
            <a:picLocks noChangeAspect="1" noChangeArrowheads="1"/>
          </p:cNvPicPr>
          <p:nvPr/>
        </p:nvPicPr>
        <p:blipFill>
          <a:blip r:embed="rId3" cstate="email"/>
          <a:stretch>
            <a:fillRect/>
          </a:stretch>
        </p:blipFill>
        <p:spPr bwMode="black">
          <a:xfrm>
            <a:off x="2286000" y="2590800"/>
            <a:ext cx="4572000" cy="9861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7017" y="499001"/>
            <a:ext cx="7772400" cy="553998"/>
          </a:xfrm>
        </p:spPr>
        <p:txBody>
          <a:bodyPr/>
          <a:lstStyle/>
          <a:p>
            <a:r>
              <a:rPr lang="en-US" sz="4000" dirty="0" smtClean="0"/>
              <a:t>Agenda</a:t>
            </a:r>
            <a:endParaRPr lang="en-US" sz="4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36022" y="1628384"/>
            <a:ext cx="7772400" cy="463017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96875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Hoster Perspective of Azure</a:t>
            </a:r>
          </a:p>
          <a:p>
            <a:pPr marL="396875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Cloud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96875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Windows Azure Platform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Windows Azure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noProof="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.NET Services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3000" b="0" i="0" u="none" strike="noStrike" kern="1200" cap="none" spc="0" normalizeH="0" baseline="0" dirty="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SQL Services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Live Framework</a:t>
            </a:r>
          </a:p>
          <a:p>
            <a:pPr marL="396875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Q/A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nternet cloud 75 opac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381000" y="4370219"/>
            <a:ext cx="3581400" cy="1551940"/>
          </a:xfrm>
          <a:prstGeom prst="rect">
            <a:avLst/>
          </a:prstGeom>
          <a:noFill/>
          <a:effectLst/>
        </p:spPr>
      </p:pic>
      <p:sp>
        <p:nvSpPr>
          <p:cNvPr id="4" name="Oval 3"/>
          <p:cNvSpPr/>
          <p:nvPr/>
        </p:nvSpPr>
        <p:spPr bwMode="auto">
          <a:xfrm>
            <a:off x="771698" y="4760917"/>
            <a:ext cx="1343034" cy="846513"/>
          </a:xfrm>
          <a:prstGeom prst="ellipse">
            <a:avLst/>
          </a:prstGeom>
          <a:solidFill>
            <a:schemeClr val="accent2">
              <a:lumMod val="50000"/>
              <a:alpha val="30000"/>
            </a:schemeClr>
          </a:solidFill>
          <a:ln>
            <a:noFill/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 smtClean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2175430" y="4687335"/>
            <a:ext cx="876696" cy="17160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en-US" sz="800" dirty="0" smtClean="0">
              <a:solidFill>
                <a:schemeClr val="tx1"/>
              </a:solidFill>
              <a:latin typeface="Arial" charset="0"/>
              <a:ea typeface="+mj-ea"/>
              <a:cs typeface="+mj-cs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2830155" y="5235724"/>
            <a:ext cx="903645" cy="1678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en-US" sz="800" dirty="0" smtClean="0">
              <a:solidFill>
                <a:schemeClr val="tx1"/>
              </a:solidFill>
              <a:latin typeface="Arial" charset="0"/>
              <a:ea typeface="+mj-ea"/>
              <a:cs typeface="+mj-cs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067426" y="4888445"/>
            <a:ext cx="895356" cy="382392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011466" y="4882824"/>
            <a:ext cx="895356" cy="382392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9" name="Text Box 77"/>
          <p:cNvSpPr txBox="1">
            <a:spLocks noChangeArrowheads="1"/>
          </p:cNvSpPr>
          <p:nvPr/>
        </p:nvSpPr>
        <p:spPr bwMode="auto">
          <a:xfrm>
            <a:off x="2199681" y="4670750"/>
            <a:ext cx="821387" cy="20005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700" b="1" dirty="0" smtClean="0">
                <a:solidFill>
                  <a:schemeClr val="tx1"/>
                </a:solidFill>
              </a:rPr>
              <a:t>.NET Services</a:t>
            </a:r>
            <a:endParaRPr lang="en-US" sz="700" b="1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927526" y="5285711"/>
            <a:ext cx="1035255" cy="15892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 Box 77"/>
          <p:cNvSpPr txBox="1">
            <a:spLocks noChangeArrowheads="1"/>
          </p:cNvSpPr>
          <p:nvPr/>
        </p:nvSpPr>
        <p:spPr bwMode="auto">
          <a:xfrm>
            <a:off x="974171" y="5263626"/>
            <a:ext cx="923336" cy="20005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700" b="1" dirty="0" smtClean="0">
                <a:solidFill>
                  <a:schemeClr val="tx1"/>
                </a:solidFill>
              </a:rPr>
              <a:t>Windows </a:t>
            </a:r>
            <a:r>
              <a:rPr lang="en-US" sz="700" b="1" dirty="0" smtClean="0"/>
              <a:t>Az</a:t>
            </a:r>
            <a:r>
              <a:rPr lang="en-US" sz="700" b="1" dirty="0" smtClean="0">
                <a:solidFill>
                  <a:schemeClr val="tx1"/>
                </a:solidFill>
              </a:rPr>
              <a:t>ure</a:t>
            </a:r>
            <a:endParaRPr lang="en-US" sz="700" b="1" dirty="0">
              <a:solidFill>
                <a:schemeClr val="tx1"/>
              </a:solidFill>
            </a:endParaRPr>
          </a:p>
        </p:txBody>
      </p:sp>
      <p:sp>
        <p:nvSpPr>
          <p:cNvPr id="12" name="Text Box 77"/>
          <p:cNvSpPr txBox="1">
            <a:spLocks noChangeArrowheads="1"/>
          </p:cNvSpPr>
          <p:nvPr/>
        </p:nvSpPr>
        <p:spPr bwMode="auto">
          <a:xfrm>
            <a:off x="2854406" y="5216008"/>
            <a:ext cx="879394" cy="20005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700" b="1" dirty="0" smtClean="0">
                <a:solidFill>
                  <a:schemeClr val="tx1"/>
                </a:solidFill>
              </a:rPr>
              <a:t>Live Services</a:t>
            </a:r>
            <a:endParaRPr lang="en-US" sz="7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955506" y="4877202"/>
            <a:ext cx="895356" cy="382392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4" name="Text Box 27"/>
          <p:cNvSpPr txBox="1">
            <a:spLocks noChangeArrowheads="1"/>
          </p:cNvSpPr>
          <p:nvPr/>
        </p:nvSpPr>
        <p:spPr bwMode="auto">
          <a:xfrm>
            <a:off x="990600" y="4961553"/>
            <a:ext cx="838200" cy="20005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700" b="1" i="1" dirty="0" smtClean="0">
                <a:solidFill>
                  <a:schemeClr val="tx1"/>
                </a:solidFill>
              </a:rPr>
              <a:t>Applications</a:t>
            </a:r>
            <a:endParaRPr lang="en-US" sz="700" b="1" i="1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7" idx="6"/>
          </p:cNvCxnSpPr>
          <p:nvPr/>
        </p:nvCxnSpPr>
        <p:spPr bwMode="auto">
          <a:xfrm flipV="1">
            <a:off x="1962782" y="4758204"/>
            <a:ext cx="208918" cy="321438"/>
          </a:xfrm>
          <a:prstGeom prst="straightConnector1">
            <a:avLst/>
          </a:prstGeom>
          <a:noFill/>
          <a:ln w="19050" cap="flat" cmpd="sng" algn="ctr">
            <a:solidFill>
              <a:schemeClr val="accent6"/>
            </a:solidFill>
            <a:prstDash val="sysDot"/>
            <a:round/>
            <a:headEnd type="none" w="med" len="med"/>
            <a:tailEnd type="stealth" w="lg" len="lg"/>
          </a:ln>
          <a:effectLst/>
        </p:spPr>
      </p:cxnSp>
      <p:cxnSp>
        <p:nvCxnSpPr>
          <p:cNvPr id="16" name="Straight Arrow Connector 15"/>
          <p:cNvCxnSpPr>
            <a:stCxn id="7" idx="6"/>
            <a:endCxn id="6" idx="1"/>
          </p:cNvCxnSpPr>
          <p:nvPr/>
        </p:nvCxnSpPr>
        <p:spPr bwMode="auto">
          <a:xfrm>
            <a:off x="1962782" y="5079641"/>
            <a:ext cx="867373" cy="240023"/>
          </a:xfrm>
          <a:prstGeom prst="straightConnector1">
            <a:avLst/>
          </a:prstGeom>
          <a:noFill/>
          <a:ln w="19050" cap="flat" cmpd="sng" algn="ctr">
            <a:solidFill>
              <a:schemeClr val="accent6"/>
            </a:solidFill>
            <a:prstDash val="sysDot"/>
            <a:round/>
            <a:headEnd type="none" w="med" len="med"/>
            <a:tailEnd type="stealth" w="lg" len="lg"/>
          </a:ln>
          <a:effectLst/>
        </p:spPr>
      </p:cxnSp>
      <p:cxnSp>
        <p:nvCxnSpPr>
          <p:cNvPr id="17" name="Straight Arrow Connector 16"/>
          <p:cNvCxnSpPr>
            <a:stCxn id="21" idx="0"/>
          </p:cNvCxnSpPr>
          <p:nvPr/>
        </p:nvCxnSpPr>
        <p:spPr bwMode="auto">
          <a:xfrm rot="5400000" flipH="1" flipV="1">
            <a:off x="1729619" y="5204015"/>
            <a:ext cx="947582" cy="235030"/>
          </a:xfrm>
          <a:prstGeom prst="straightConnector1">
            <a:avLst/>
          </a:prstGeom>
          <a:noFill/>
          <a:ln w="15875" cap="flat" cmpd="sng" algn="ctr">
            <a:solidFill>
              <a:srgbClr val="8FA606"/>
            </a:solidFill>
            <a:prstDash val="sysDash"/>
            <a:round/>
            <a:headEnd type="none" w="med" len="med"/>
            <a:tailEnd type="stealth" w="lg" len="lg"/>
          </a:ln>
          <a:effectLst/>
        </p:spPr>
      </p:cxnSp>
      <p:cxnSp>
        <p:nvCxnSpPr>
          <p:cNvPr id="18" name="Straight Arrow Connector 17"/>
          <p:cNvCxnSpPr>
            <a:stCxn id="21" idx="0"/>
          </p:cNvCxnSpPr>
          <p:nvPr/>
        </p:nvCxnSpPr>
        <p:spPr bwMode="auto">
          <a:xfrm rot="5400000" flipH="1" flipV="1">
            <a:off x="2356364" y="5144325"/>
            <a:ext cx="380527" cy="921465"/>
          </a:xfrm>
          <a:prstGeom prst="straightConnector1">
            <a:avLst/>
          </a:prstGeom>
          <a:noFill/>
          <a:ln w="15875" cap="flat" cmpd="sng" algn="ctr">
            <a:solidFill>
              <a:srgbClr val="8FA606"/>
            </a:solidFill>
            <a:prstDash val="sysDash"/>
            <a:round/>
            <a:headEnd type="none" w="med" len="med"/>
            <a:tailEnd type="stealth" w="lg" len="lg"/>
          </a:ln>
          <a:effectLst/>
        </p:spPr>
      </p:cxn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1778117" y="5795321"/>
            <a:ext cx="895356" cy="382392"/>
          </a:xfrm>
          <a:prstGeom prst="ellips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1694177" y="5795321"/>
            <a:ext cx="895356" cy="382392"/>
          </a:xfrm>
          <a:prstGeom prst="ellips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1638218" y="5795321"/>
            <a:ext cx="895356" cy="382392"/>
          </a:xfrm>
          <a:prstGeom prst="ellips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1676400" y="5892314"/>
            <a:ext cx="838200" cy="20005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700" b="1" i="1" dirty="0" smtClean="0">
                <a:solidFill>
                  <a:schemeClr val="tx1"/>
                </a:solidFill>
              </a:rPr>
              <a:t>Applications</a:t>
            </a:r>
            <a:endParaRPr lang="en-US" sz="700" b="1" i="1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stCxn id="21" idx="0"/>
            <a:endCxn id="10" idx="2"/>
          </p:cNvCxnSpPr>
          <p:nvPr/>
        </p:nvCxnSpPr>
        <p:spPr bwMode="auto">
          <a:xfrm rot="16200000" flipV="1">
            <a:off x="1590184" y="5299610"/>
            <a:ext cx="350682" cy="640742"/>
          </a:xfrm>
          <a:prstGeom prst="straightConnector1">
            <a:avLst/>
          </a:prstGeom>
          <a:noFill/>
          <a:ln w="15875" cap="flat" cmpd="sng" algn="ctr">
            <a:solidFill>
              <a:srgbClr val="8FA606"/>
            </a:solidFill>
            <a:prstDash val="sysDash"/>
            <a:round/>
            <a:headEnd type="none" w="med" len="med"/>
            <a:tailEnd type="stealth" w="lg" len="lg"/>
          </a:ln>
          <a:effectLst/>
        </p:spPr>
      </p:cxnSp>
      <p:sp>
        <p:nvSpPr>
          <p:cNvPr id="24" name="Rectangle 23"/>
          <p:cNvSpPr/>
          <p:nvPr/>
        </p:nvSpPr>
        <p:spPr bwMode="auto">
          <a:xfrm>
            <a:off x="771615" y="6206794"/>
            <a:ext cx="2673532" cy="328295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2503725" y="4955940"/>
            <a:ext cx="876696" cy="17160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en-US" sz="800" dirty="0" smtClean="0">
              <a:solidFill>
                <a:schemeClr val="tx1"/>
              </a:solidFill>
              <a:latin typeface="Arial" charset="0"/>
              <a:ea typeface="+mj-ea"/>
              <a:cs typeface="+mj-cs"/>
            </a:endParaRPr>
          </a:p>
        </p:txBody>
      </p:sp>
      <p:sp>
        <p:nvSpPr>
          <p:cNvPr id="26" name="Text Box 77"/>
          <p:cNvSpPr txBox="1">
            <a:spLocks noChangeArrowheads="1"/>
          </p:cNvSpPr>
          <p:nvPr/>
        </p:nvSpPr>
        <p:spPr bwMode="auto">
          <a:xfrm>
            <a:off x="2514039" y="4939355"/>
            <a:ext cx="847732" cy="20005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700" b="1" dirty="0" smtClean="0"/>
              <a:t>SQL</a:t>
            </a:r>
            <a:r>
              <a:rPr lang="en-US" sz="700" b="1" dirty="0" smtClean="0">
                <a:solidFill>
                  <a:schemeClr val="tx1"/>
                </a:solidFill>
              </a:rPr>
              <a:t> Services</a:t>
            </a:r>
            <a:endParaRPr lang="en-US" sz="700" b="1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2781118" y="6235166"/>
            <a:ext cx="626745" cy="26860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1002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 Box 77"/>
          <p:cNvSpPr txBox="1">
            <a:spLocks noChangeArrowheads="1"/>
          </p:cNvSpPr>
          <p:nvPr/>
        </p:nvSpPr>
        <p:spPr bwMode="auto">
          <a:xfrm>
            <a:off x="2781118" y="6244803"/>
            <a:ext cx="626745" cy="20005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700" b="1" dirty="0" smtClean="0"/>
              <a:t>Others</a:t>
            </a:r>
            <a:endParaRPr lang="en-US" sz="700" b="1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 bwMode="auto">
          <a:xfrm rot="5400000" flipH="1" flipV="1">
            <a:off x="2058082" y="5144860"/>
            <a:ext cx="679344" cy="622312"/>
          </a:xfrm>
          <a:prstGeom prst="straightConnector1">
            <a:avLst/>
          </a:prstGeom>
          <a:noFill/>
          <a:ln w="15875" cap="flat" cmpd="sng" algn="ctr">
            <a:solidFill>
              <a:srgbClr val="8FA606"/>
            </a:solidFill>
            <a:prstDash val="sysDash"/>
            <a:round/>
            <a:headEnd type="none" w="med" len="med"/>
            <a:tailEnd type="stealth" w="lg" len="lg"/>
          </a:ln>
          <a:effectLst/>
        </p:spPr>
      </p:cxnSp>
      <p:cxnSp>
        <p:nvCxnSpPr>
          <p:cNvPr id="30" name="Straight Arrow Connector 29"/>
          <p:cNvCxnSpPr>
            <a:stCxn id="7" idx="6"/>
            <a:endCxn id="25" idx="1"/>
          </p:cNvCxnSpPr>
          <p:nvPr/>
        </p:nvCxnSpPr>
        <p:spPr bwMode="auto">
          <a:xfrm flipV="1">
            <a:off x="1962782" y="5041740"/>
            <a:ext cx="540944" cy="37902"/>
          </a:xfrm>
          <a:prstGeom prst="straightConnector1">
            <a:avLst/>
          </a:prstGeom>
          <a:noFill/>
          <a:ln w="19050" cap="flat" cmpd="sng" algn="ctr">
            <a:solidFill>
              <a:schemeClr val="accent6"/>
            </a:solidFill>
            <a:prstDash val="sysDot"/>
            <a:round/>
            <a:headEnd type="none" w="med" len="med"/>
            <a:tailEnd type="stealth" w="lg" len="lg"/>
          </a:ln>
          <a:effectLst/>
        </p:spPr>
      </p:cxnSp>
      <p:sp>
        <p:nvSpPr>
          <p:cNvPr id="31" name="Rounded Rectangle 30"/>
          <p:cNvSpPr/>
          <p:nvPr/>
        </p:nvSpPr>
        <p:spPr bwMode="auto">
          <a:xfrm>
            <a:off x="2127431" y="6236639"/>
            <a:ext cx="626745" cy="26860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1002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Text Box 77"/>
          <p:cNvSpPr txBox="1">
            <a:spLocks noChangeArrowheads="1"/>
          </p:cNvSpPr>
          <p:nvPr/>
        </p:nvSpPr>
        <p:spPr bwMode="auto">
          <a:xfrm>
            <a:off x="2127431" y="6205550"/>
            <a:ext cx="626745" cy="30777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700" b="1" dirty="0" smtClean="0"/>
              <a:t>Windows</a:t>
            </a:r>
          </a:p>
          <a:p>
            <a:pPr algn="ctr"/>
            <a:r>
              <a:rPr lang="en-US" sz="700" b="1" dirty="0" smtClean="0">
                <a:solidFill>
                  <a:schemeClr val="tx1"/>
                </a:solidFill>
              </a:rPr>
              <a:t>Mobile</a:t>
            </a:r>
            <a:endParaRPr lang="en-US" sz="700" b="1" dirty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1470841" y="6236639"/>
            <a:ext cx="626745" cy="26860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1002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Text Box 77"/>
          <p:cNvSpPr txBox="1">
            <a:spLocks noChangeArrowheads="1"/>
          </p:cNvSpPr>
          <p:nvPr/>
        </p:nvSpPr>
        <p:spPr bwMode="auto">
          <a:xfrm>
            <a:off x="1470841" y="6205550"/>
            <a:ext cx="626745" cy="30777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700" b="1" dirty="0" smtClean="0"/>
              <a:t>Windows</a:t>
            </a:r>
          </a:p>
          <a:p>
            <a:pPr algn="ctr"/>
            <a:r>
              <a:rPr lang="en-US" sz="700" b="1" dirty="0" smtClean="0">
                <a:solidFill>
                  <a:schemeClr val="tx1"/>
                </a:solidFill>
              </a:rPr>
              <a:t>Vista/XP</a:t>
            </a:r>
            <a:endParaRPr lang="en-US" sz="700" b="1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814251" y="6236639"/>
            <a:ext cx="626745" cy="26860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1002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6" name="Text Box 77"/>
          <p:cNvSpPr txBox="1">
            <a:spLocks noChangeArrowheads="1"/>
          </p:cNvSpPr>
          <p:nvPr/>
        </p:nvSpPr>
        <p:spPr bwMode="auto">
          <a:xfrm>
            <a:off x="814251" y="6205550"/>
            <a:ext cx="626745" cy="30777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700" b="1" dirty="0" smtClean="0"/>
              <a:t>Windows</a:t>
            </a:r>
          </a:p>
          <a:p>
            <a:pPr algn="ctr"/>
            <a:r>
              <a:rPr lang="en-US" sz="700" b="1" dirty="0" smtClean="0">
                <a:solidFill>
                  <a:schemeClr val="tx1"/>
                </a:solidFill>
              </a:rPr>
              <a:t>Server</a:t>
            </a:r>
            <a:endParaRPr lang="en-US" sz="700" b="1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 bwMode="auto">
          <a:xfrm>
            <a:off x="4893809" y="4357051"/>
            <a:ext cx="2238372" cy="43813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en-US" sz="2400" dirty="0" smtClean="0">
              <a:solidFill>
                <a:schemeClr val="tx1"/>
              </a:solidFill>
              <a:latin typeface="Arial" charset="0"/>
              <a:ea typeface="+mj-ea"/>
              <a:cs typeface="+mj-cs"/>
            </a:endParaRPr>
          </a:p>
        </p:txBody>
      </p:sp>
      <p:sp>
        <p:nvSpPr>
          <p:cNvPr id="38" name="Rounded Rectangle 37"/>
          <p:cNvSpPr/>
          <p:nvPr/>
        </p:nvSpPr>
        <p:spPr bwMode="auto">
          <a:xfrm>
            <a:off x="6565447" y="5757193"/>
            <a:ext cx="2281238" cy="42862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en-US" sz="2400" dirty="0" smtClean="0">
              <a:solidFill>
                <a:schemeClr val="tx1"/>
              </a:solidFill>
              <a:latin typeface="Arial" charset="0"/>
              <a:ea typeface="+mj-ea"/>
              <a:cs typeface="+mj-cs"/>
            </a:endParaRPr>
          </a:p>
        </p:txBody>
      </p:sp>
      <p:sp>
        <p:nvSpPr>
          <p:cNvPr id="39" name="Text Box 77"/>
          <p:cNvSpPr txBox="1">
            <a:spLocks noChangeArrowheads="1"/>
          </p:cNvSpPr>
          <p:nvPr/>
        </p:nvSpPr>
        <p:spPr bwMode="auto">
          <a:xfrm>
            <a:off x="4754846" y="4365044"/>
            <a:ext cx="2460567" cy="40011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Hosted Service 1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0" name="Text Box 77"/>
          <p:cNvSpPr txBox="1">
            <a:spLocks noChangeArrowheads="1"/>
          </p:cNvSpPr>
          <p:nvPr/>
        </p:nvSpPr>
        <p:spPr bwMode="auto">
          <a:xfrm>
            <a:off x="6587009" y="5757193"/>
            <a:ext cx="2290950" cy="40011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Hosted Service 3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43" name="Straight Arrow Connector 42"/>
          <p:cNvCxnSpPr>
            <a:endCxn id="37" idx="1"/>
          </p:cNvCxnSpPr>
          <p:nvPr/>
        </p:nvCxnSpPr>
        <p:spPr bwMode="auto">
          <a:xfrm flipV="1">
            <a:off x="3368459" y="4576116"/>
            <a:ext cx="1525350" cy="132713"/>
          </a:xfrm>
          <a:prstGeom prst="straightConnector1">
            <a:avLst/>
          </a:prstGeom>
          <a:noFill/>
          <a:ln w="19050" cap="flat" cmpd="sng" algn="ctr">
            <a:solidFill>
              <a:srgbClr val="8FA606"/>
            </a:solidFill>
            <a:prstDash val="sysDash"/>
            <a:round/>
            <a:headEnd type="none" w="med" len="med"/>
            <a:tailEnd type="stealth" w="lg" len="lg"/>
          </a:ln>
          <a:effectLst/>
        </p:spPr>
      </p:cxnSp>
      <p:cxnSp>
        <p:nvCxnSpPr>
          <p:cNvPr id="44" name="Straight Arrow Connector 43"/>
          <p:cNvCxnSpPr>
            <a:endCxn id="40" idx="1"/>
          </p:cNvCxnSpPr>
          <p:nvPr/>
        </p:nvCxnSpPr>
        <p:spPr bwMode="auto">
          <a:xfrm>
            <a:off x="3368459" y="4708828"/>
            <a:ext cx="3218550" cy="1248420"/>
          </a:xfrm>
          <a:prstGeom prst="straightConnector1">
            <a:avLst/>
          </a:prstGeom>
          <a:noFill/>
          <a:ln w="19050" cap="flat" cmpd="sng" algn="ctr">
            <a:solidFill>
              <a:srgbClr val="8FA606"/>
            </a:solidFill>
            <a:prstDash val="sysDash"/>
            <a:round/>
            <a:headEnd type="none" w="med" len="med"/>
            <a:tailEnd type="stealth" w="lg" len="lg"/>
          </a:ln>
          <a:effectLst/>
        </p:spPr>
      </p:cxnSp>
      <p:sp>
        <p:nvSpPr>
          <p:cNvPr id="45" name="Rounded Rectangle 44"/>
          <p:cNvSpPr/>
          <p:nvPr/>
        </p:nvSpPr>
        <p:spPr bwMode="auto">
          <a:xfrm>
            <a:off x="5732009" y="5042851"/>
            <a:ext cx="2238372" cy="43813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en-US" sz="2400" dirty="0" smtClean="0">
              <a:solidFill>
                <a:schemeClr val="tx1"/>
              </a:solidFill>
              <a:latin typeface="Arial" charset="0"/>
              <a:ea typeface="+mj-ea"/>
              <a:cs typeface="+mj-cs"/>
            </a:endParaRPr>
          </a:p>
        </p:txBody>
      </p:sp>
      <p:cxnSp>
        <p:nvCxnSpPr>
          <p:cNvPr id="47" name="Straight Arrow Connector 46"/>
          <p:cNvCxnSpPr>
            <a:endCxn id="45" idx="1"/>
          </p:cNvCxnSpPr>
          <p:nvPr/>
        </p:nvCxnSpPr>
        <p:spPr bwMode="auto">
          <a:xfrm>
            <a:off x="3370253" y="4709766"/>
            <a:ext cx="2361756" cy="552150"/>
          </a:xfrm>
          <a:prstGeom prst="straightConnector1">
            <a:avLst/>
          </a:prstGeom>
          <a:noFill/>
          <a:ln w="19050" cap="flat" cmpd="sng" algn="ctr">
            <a:solidFill>
              <a:srgbClr val="8FA606"/>
            </a:solidFill>
            <a:prstDash val="sysDash"/>
            <a:round/>
            <a:headEnd type="none" w="med" len="med"/>
            <a:tailEnd type="stealth" w="lg" len="lg"/>
          </a:ln>
          <a:effectLst/>
        </p:spPr>
      </p:cxnSp>
      <p:sp>
        <p:nvSpPr>
          <p:cNvPr id="49" name="Text Box 77"/>
          <p:cNvSpPr txBox="1">
            <a:spLocks noChangeArrowheads="1"/>
          </p:cNvSpPr>
          <p:nvPr/>
        </p:nvSpPr>
        <p:spPr bwMode="auto">
          <a:xfrm>
            <a:off x="5605515" y="5049459"/>
            <a:ext cx="2460567" cy="40011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Hosted Service 2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50" name="Title 4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A Hoster Perspective of Azure</a:t>
            </a:r>
            <a:endParaRPr lang="en-US" dirty="0"/>
          </a:p>
        </p:txBody>
      </p:sp>
      <p:sp>
        <p:nvSpPr>
          <p:cNvPr id="55" name="Content Placeholder 2"/>
          <p:cNvSpPr txBox="1">
            <a:spLocks/>
          </p:cNvSpPr>
          <p:nvPr/>
        </p:nvSpPr>
        <p:spPr>
          <a:xfrm>
            <a:off x="621607" y="1131455"/>
            <a:ext cx="7976655" cy="2693323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/>
          <a:p>
            <a:pPr marL="396875" indent="-396875">
              <a:lnSpc>
                <a:spcPct val="90000"/>
              </a:lnSpc>
              <a:spcBef>
                <a:spcPct val="20000"/>
              </a:spcBef>
              <a:defRPr/>
            </a:pPr>
            <a:r>
              <a:rPr kumimoji="0" lang="en-US" sz="30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+mn-lt"/>
                <a:ea typeface="+mn-ea"/>
                <a:cs typeface="+mn-cs"/>
              </a:rPr>
              <a:t>Azure is </a:t>
            </a:r>
            <a:r>
              <a:rPr kumimoji="0" lang="en-US" sz="30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+mn-lt"/>
                <a:ea typeface="+mn-ea"/>
                <a:cs typeface="+mn-cs"/>
              </a:rPr>
              <a:t>complementary</a:t>
            </a:r>
            <a:endParaRPr kumimoji="0" lang="en-US" sz="300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396875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dirty="0" smtClean="0">
                <a:solidFill>
                  <a:schemeClr val="accent1"/>
                </a:solidFill>
              </a:rPr>
              <a:t>Contains many services that can be used in multiple domains in many contexts.</a:t>
            </a:r>
          </a:p>
          <a:p>
            <a:pPr marL="396875" indent="-396875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000" dirty="0" smtClean="0">
                <a:solidFill>
                  <a:schemeClr val="accent1"/>
                </a:solidFill>
              </a:rPr>
              <a:t>Azure is </a:t>
            </a:r>
            <a:r>
              <a:rPr lang="en-US" sz="3000" dirty="0" smtClean="0">
                <a:solidFill>
                  <a:schemeClr val="accent1"/>
                </a:solidFill>
              </a:rPr>
              <a:t>competitive</a:t>
            </a:r>
            <a:endParaRPr lang="en-US" sz="3000" dirty="0" smtClean="0"/>
          </a:p>
          <a:p>
            <a:pPr marL="396875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30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+mn-lt"/>
                <a:ea typeface="+mn-ea"/>
                <a:cs typeface="+mn-cs"/>
              </a:rPr>
              <a:t>Provides</a:t>
            </a:r>
            <a:r>
              <a:rPr kumimoji="0" lang="en-US" sz="3000" i="0" u="none" strike="noStrike" kern="1200" cap="none" spc="0" normalizeH="0" noProof="0" dirty="0" smtClean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+mn-lt"/>
                <a:ea typeface="+mn-ea"/>
                <a:cs typeface="+mn-cs"/>
              </a:rPr>
              <a:t> cloud-based services for deploying web applications/services.</a:t>
            </a:r>
            <a:endParaRPr kumimoji="0" lang="en-US" sz="300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T</a:t>
            </a:r>
            <a:r>
              <a:rPr lang="en-US" dirty="0" smtClean="0"/>
              <a:t>h</a:t>
            </a:r>
            <a:r>
              <a:rPr dirty="0" smtClean="0"/>
              <a:t>e Cloud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522870" y="1365338"/>
            <a:ext cx="8420713" cy="27557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96875" indent="-396875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200" b="1" dirty="0" smtClean="0">
                <a:solidFill>
                  <a:schemeClr val="accent1"/>
                </a:solidFill>
              </a:rPr>
              <a:t>"When you combine the ever-growing power of devices and the increasing ubiquity of the Web, you come up with a sum that is greater than its parts.” </a:t>
            </a:r>
          </a:p>
          <a:p>
            <a:pPr marL="396875" indent="-396875" algn="r">
              <a:lnSpc>
                <a:spcPct val="90000"/>
              </a:lnSpc>
              <a:spcBef>
                <a:spcPct val="20000"/>
              </a:spcBef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					- </a:t>
            </a:r>
            <a:r>
              <a:rPr lang="en-US" sz="3200" b="1" dirty="0" smtClean="0">
                <a:solidFill>
                  <a:schemeClr val="accent1"/>
                </a:solidFill>
              </a:rPr>
              <a:t>Ray Ozzie</a:t>
            </a:r>
          </a:p>
          <a:p>
            <a:pPr marL="396875" indent="-396875" algn="r">
              <a:lnSpc>
                <a:spcPct val="90000"/>
              </a:lnSpc>
              <a:spcBef>
                <a:spcPct val="20000"/>
              </a:spcBef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96875" indent="-396875" algn="r">
              <a:lnSpc>
                <a:spcPct val="90000"/>
              </a:lnSpc>
              <a:spcBef>
                <a:spcPct val="20000"/>
              </a:spcBef>
              <a:defRPr/>
            </a:pPr>
            <a:endParaRPr kumimoji="0" lang="en-U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ring" descr="devices-ring-(transparent)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786098" y="3481636"/>
            <a:ext cx="4920542" cy="2726034"/>
          </a:xfrm>
          <a:prstGeom prst="rect">
            <a:avLst/>
          </a:prstGeom>
        </p:spPr>
      </p:pic>
      <p:pic>
        <p:nvPicPr>
          <p:cNvPr id="5" name="small EDC" descr="new-data-center-photo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 flipH="1">
            <a:off x="5368729" y="3113432"/>
            <a:ext cx="1030223" cy="1085577"/>
          </a:xfrm>
          <a:prstGeom prst="rect">
            <a:avLst/>
          </a:prstGeom>
        </p:spPr>
      </p:pic>
      <p:pic>
        <p:nvPicPr>
          <p:cNvPr id="6" name="small IDC" descr="C:\Users\monical\Desktop\servers.png"/>
          <p:cNvPicPr>
            <a:picLocks noChangeAspect="1" noChangeArrowheads="1"/>
          </p:cNvPicPr>
          <p:nvPr/>
        </p:nvPicPr>
        <p:blipFill>
          <a:blip r:embed="rId5" cstate="email"/>
          <a:stretch>
            <a:fillRect/>
          </a:stretch>
        </p:blipFill>
        <p:spPr bwMode="auto">
          <a:xfrm flipH="1">
            <a:off x="1581540" y="3389086"/>
            <a:ext cx="1609616" cy="1123561"/>
          </a:xfrm>
          <a:prstGeom prst="rect">
            <a:avLst/>
          </a:prstGeom>
          <a:noFill/>
        </p:spPr>
      </p:pic>
      <p:pic>
        <p:nvPicPr>
          <p:cNvPr id="7" name="PHONE" descr="Samsung2.pn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5810240" y="4598544"/>
            <a:ext cx="940524" cy="2056256"/>
          </a:xfrm>
          <a:prstGeom prst="rect">
            <a:avLst/>
          </a:prstGeom>
          <a:effectLst>
            <a:outerShdw blurRad="457200" sx="102000" sy="102000" algn="ctr" rotWithShape="0">
              <a:prstClr val="black">
                <a:alpha val="75000"/>
              </a:prstClr>
            </a:outerShdw>
          </a:effectLst>
        </p:spPr>
      </p:pic>
      <p:pic>
        <p:nvPicPr>
          <p:cNvPr id="8" name="WEB" descr="nike-prototype-screeb.pn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3870732" y="5613013"/>
            <a:ext cx="1111603" cy="1244987"/>
          </a:xfrm>
          <a:prstGeom prst="rect">
            <a:avLst/>
          </a:prstGeom>
          <a:effectLst/>
        </p:spPr>
      </p:pic>
      <p:pic>
        <p:nvPicPr>
          <p:cNvPr id="9" name="PC" descr="C:\Program Files\Microsoft Resource DVD Artwork\DVD_ART\Artwork_Imagery\HARDWARE_IMAGERY\Photos - OEM Hardware\Computer\Vista Media Center\HP Hewlett Packard Crossfire.png"/>
          <p:cNvPicPr>
            <a:picLocks noChangeAspect="1" noChangeArrowheads="1"/>
          </p:cNvPicPr>
          <p:nvPr/>
        </p:nvPicPr>
        <p:blipFill>
          <a:blip r:embed="rId8" cstate="email"/>
          <a:stretch>
            <a:fillRect/>
          </a:stretch>
        </p:blipFill>
        <p:spPr bwMode="auto">
          <a:xfrm>
            <a:off x="1656080" y="5068389"/>
            <a:ext cx="1187365" cy="1528051"/>
          </a:xfrm>
          <a:prstGeom prst="rect">
            <a:avLst/>
          </a:prstGeom>
          <a:noFill/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09398"/>
          </a:xfrm>
        </p:spPr>
        <p:txBody>
          <a:bodyPr/>
          <a:lstStyle/>
          <a:p>
            <a:r>
              <a:rPr sz="4400" dirty="0" smtClean="0"/>
              <a:t>The Cloud Today</a:t>
            </a:r>
            <a:endParaRPr lang="en-US" sz="4400" dirty="0"/>
          </a:p>
        </p:txBody>
      </p:sp>
      <p:sp>
        <p:nvSpPr>
          <p:cNvPr id="3" name="Cloud 2"/>
          <p:cNvSpPr/>
          <p:nvPr/>
        </p:nvSpPr>
        <p:spPr>
          <a:xfrm>
            <a:off x="838200" y="3873798"/>
            <a:ext cx="7391400" cy="2743200"/>
          </a:xfrm>
          <a:prstGeom prst="cloud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352800" y="5397798"/>
            <a:ext cx="1853443" cy="381000"/>
            <a:chOff x="4741718" y="0"/>
            <a:chExt cx="2030487" cy="467207"/>
          </a:xfrm>
        </p:grpSpPr>
        <p:sp>
          <p:nvSpPr>
            <p:cNvPr id="5" name="Rounded Rectangle 4"/>
            <p:cNvSpPr/>
            <p:nvPr/>
          </p:nvSpPr>
          <p:spPr>
            <a:xfrm>
              <a:off x="4741718" y="0"/>
              <a:ext cx="2030487" cy="467207"/>
            </a:xfrm>
            <a:prstGeom prst="roundRect">
              <a:avLst>
                <a:gd name="adj" fmla="val 10000"/>
              </a:avLst>
            </a:prstGeom>
            <a:blipFill rotWithShape="0">
              <a:blip r:embed="rId3" cstate="email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4755402" y="13684"/>
              <a:ext cx="2003119" cy="4398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800" kern="1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209800" y="2959398"/>
            <a:ext cx="1490848" cy="502345"/>
            <a:chOff x="0" y="1318114"/>
            <a:chExt cx="1490848" cy="502345"/>
          </a:xfrm>
        </p:grpSpPr>
        <p:sp>
          <p:nvSpPr>
            <p:cNvPr id="8" name="Rounded Rectangle 7"/>
            <p:cNvSpPr/>
            <p:nvPr/>
          </p:nvSpPr>
          <p:spPr>
            <a:xfrm>
              <a:off x="0" y="1318114"/>
              <a:ext cx="1490848" cy="502345"/>
            </a:xfrm>
            <a:prstGeom prst="roundRect">
              <a:avLst>
                <a:gd name="adj" fmla="val 10000"/>
              </a:avLst>
            </a:prstGeom>
            <a:blipFill rotWithShape="0">
              <a:blip r:embed="rId4" cstate="email"/>
              <a:stretch>
                <a:fillRect/>
              </a:stretch>
            </a:blipFill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14713" y="1332827"/>
              <a:ext cx="1461422" cy="4729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685" tIns="19685" rIns="19685" bIns="19685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100" kern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52400" y="3492798"/>
            <a:ext cx="1847457" cy="425092"/>
            <a:chOff x="914406" y="228601"/>
            <a:chExt cx="1847457" cy="425092"/>
          </a:xfrm>
        </p:grpSpPr>
        <p:sp>
          <p:nvSpPr>
            <p:cNvPr id="11" name="Rounded Rectangle 10"/>
            <p:cNvSpPr/>
            <p:nvPr/>
          </p:nvSpPr>
          <p:spPr>
            <a:xfrm>
              <a:off x="914406" y="228601"/>
              <a:ext cx="1847457" cy="425092"/>
            </a:xfrm>
            <a:prstGeom prst="roundRect">
              <a:avLst>
                <a:gd name="adj" fmla="val 10000"/>
              </a:avLst>
            </a:prstGeom>
            <a:blipFill rotWithShape="0">
              <a:blip r:embed="rId5" cstate="email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926857" y="241052"/>
              <a:ext cx="1822555" cy="4001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510" tIns="16510" rIns="16510" bIns="1651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600" kern="12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343400" y="2806998"/>
            <a:ext cx="1762675" cy="381000"/>
            <a:chOff x="4593657" y="3626293"/>
            <a:chExt cx="1686475" cy="436630"/>
          </a:xfrm>
        </p:grpSpPr>
        <p:sp>
          <p:nvSpPr>
            <p:cNvPr id="14" name="Rounded Rectangle 13"/>
            <p:cNvSpPr/>
            <p:nvPr/>
          </p:nvSpPr>
          <p:spPr>
            <a:xfrm>
              <a:off x="4593657" y="3626293"/>
              <a:ext cx="1686475" cy="436630"/>
            </a:xfrm>
            <a:prstGeom prst="roundRect">
              <a:avLst>
                <a:gd name="adj" fmla="val 10000"/>
              </a:avLst>
            </a:prstGeom>
            <a:blipFill rotWithShape="0">
              <a:blip r:embed="rId6" cstate="email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4606445" y="3639081"/>
              <a:ext cx="1660899" cy="4110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145" tIns="17145" rIns="17145" bIns="17145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700" kern="12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629400" y="2959398"/>
            <a:ext cx="1534082" cy="401287"/>
            <a:chOff x="1371611" y="304804"/>
            <a:chExt cx="1534082" cy="401287"/>
          </a:xfrm>
        </p:grpSpPr>
        <p:sp>
          <p:nvSpPr>
            <p:cNvPr id="17" name="Rounded Rectangle 16"/>
            <p:cNvSpPr/>
            <p:nvPr/>
          </p:nvSpPr>
          <p:spPr>
            <a:xfrm flipV="1">
              <a:off x="1371611" y="304804"/>
              <a:ext cx="1534082" cy="401287"/>
            </a:xfrm>
            <a:prstGeom prst="roundRect">
              <a:avLst>
                <a:gd name="adj" fmla="val 10000"/>
              </a:avLst>
            </a:prstGeom>
            <a:blipFill rotWithShape="0">
              <a:blip r:embed="rId7" cstate="email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 rot="10800000">
              <a:off x="1383364" y="316557"/>
              <a:ext cx="1510576" cy="3777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400" kern="12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219200" y="5626398"/>
            <a:ext cx="1822742" cy="403777"/>
            <a:chOff x="4267207" y="609599"/>
            <a:chExt cx="1822742" cy="403777"/>
          </a:xfrm>
        </p:grpSpPr>
        <p:sp>
          <p:nvSpPr>
            <p:cNvPr id="20" name="Rounded Rectangle 19"/>
            <p:cNvSpPr/>
            <p:nvPr/>
          </p:nvSpPr>
          <p:spPr>
            <a:xfrm>
              <a:off x="4267207" y="609599"/>
              <a:ext cx="1822742" cy="337461"/>
            </a:xfrm>
            <a:prstGeom prst="roundRect">
              <a:avLst>
                <a:gd name="adj" fmla="val 10000"/>
              </a:avLst>
            </a:prstGeom>
            <a:blipFill rotWithShape="0">
              <a:blip r:embed="rId8" cstate="email"/>
              <a:stretch>
                <a:fillRect/>
              </a:stretch>
            </a:blipFill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ounded Rectangle 4"/>
            <p:cNvSpPr/>
            <p:nvPr/>
          </p:nvSpPr>
          <p:spPr>
            <a:xfrm>
              <a:off x="4277091" y="695683"/>
              <a:ext cx="1802974" cy="3176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kern="12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620000" y="3721398"/>
            <a:ext cx="1355282" cy="352357"/>
            <a:chOff x="5181590" y="3200399"/>
            <a:chExt cx="1355282" cy="352357"/>
          </a:xfrm>
        </p:grpSpPr>
        <p:sp>
          <p:nvSpPr>
            <p:cNvPr id="23" name="Rounded Rectangle 22"/>
            <p:cNvSpPr/>
            <p:nvPr/>
          </p:nvSpPr>
          <p:spPr>
            <a:xfrm>
              <a:off x="5181590" y="3200399"/>
              <a:ext cx="1355282" cy="352357"/>
            </a:xfrm>
            <a:prstGeom prst="roundRect">
              <a:avLst>
                <a:gd name="adj" fmla="val 10000"/>
              </a:avLst>
            </a:prstGeom>
            <a:blipFill rotWithShape="0">
              <a:blip r:embed="rId9" cstate="email"/>
              <a:stretch>
                <a:fillRect/>
              </a:stretch>
            </a:blipFill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ounded Rectangle 4"/>
            <p:cNvSpPr/>
            <p:nvPr/>
          </p:nvSpPr>
          <p:spPr>
            <a:xfrm>
              <a:off x="5191910" y="3210719"/>
              <a:ext cx="1334642" cy="3317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" tIns="13335" rIns="13335" bIns="13335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100" kern="1200" dirty="0"/>
            </a:p>
          </p:txBody>
        </p:sp>
      </p:grpSp>
      <p:cxnSp>
        <p:nvCxnSpPr>
          <p:cNvPr id="25" name="Straight Connector 24"/>
          <p:cNvCxnSpPr>
            <a:stCxn id="39" idx="2"/>
          </p:cNvCxnSpPr>
          <p:nvPr/>
        </p:nvCxnSpPr>
        <p:spPr>
          <a:xfrm rot="5400000">
            <a:off x="4787799" y="4462706"/>
            <a:ext cx="437974" cy="145452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V="1">
            <a:off x="3734382" y="4852658"/>
            <a:ext cx="468359" cy="62192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3736265" y="2665989"/>
            <a:ext cx="1197695" cy="275977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H="1">
            <a:off x="4740390" y="3661188"/>
            <a:ext cx="1458958" cy="49026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742871" y="4238697"/>
            <a:ext cx="1720959" cy="105444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6200000" flipH="1">
            <a:off x="1379281" y="3602287"/>
            <a:ext cx="1682859" cy="228916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40" idx="0"/>
          </p:cNvCxnSpPr>
          <p:nvPr/>
        </p:nvCxnSpPr>
        <p:spPr>
          <a:xfrm rot="16200000" flipH="1">
            <a:off x="2692978" y="3709276"/>
            <a:ext cx="1150668" cy="62617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40" idx="1"/>
          </p:cNvCxnSpPr>
          <p:nvPr/>
        </p:nvCxnSpPr>
        <p:spPr>
          <a:xfrm rot="16200000" flipH="1">
            <a:off x="1544485" y="3437082"/>
            <a:ext cx="844659" cy="178137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40" idx="0"/>
          </p:cNvCxnSpPr>
          <p:nvPr/>
        </p:nvCxnSpPr>
        <p:spPr>
          <a:xfrm rot="5400000">
            <a:off x="3698219" y="3071179"/>
            <a:ext cx="1409700" cy="164333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6248400" y="4102398"/>
            <a:ext cx="1828800" cy="152727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4921985" y="2096301"/>
            <a:ext cx="1210072" cy="373884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41" idx="0"/>
          </p:cNvCxnSpPr>
          <p:nvPr/>
        </p:nvCxnSpPr>
        <p:spPr>
          <a:xfrm rot="5400000">
            <a:off x="5655243" y="3915743"/>
            <a:ext cx="2296257" cy="118614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endCxn id="40" idx="0"/>
          </p:cNvCxnSpPr>
          <p:nvPr/>
        </p:nvCxnSpPr>
        <p:spPr>
          <a:xfrm rot="10800000" flipV="1">
            <a:off x="3581400" y="4102398"/>
            <a:ext cx="4419600" cy="4953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1453214" y="4124388"/>
            <a:ext cx="2179368" cy="824653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5010150" y="4666183"/>
            <a:ext cx="1447800" cy="304800"/>
          </a:xfrm>
          <a:prstGeom prst="round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ounded Rectangle 39"/>
          <p:cNvSpPr/>
          <p:nvPr/>
        </p:nvSpPr>
        <p:spPr>
          <a:xfrm>
            <a:off x="2857500" y="4597698"/>
            <a:ext cx="1447800" cy="304800"/>
          </a:xfrm>
          <a:prstGeom prst="round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ounded Rectangle 40"/>
          <p:cNvSpPr/>
          <p:nvPr/>
        </p:nvSpPr>
        <p:spPr>
          <a:xfrm>
            <a:off x="5486400" y="5656942"/>
            <a:ext cx="1447800" cy="304800"/>
          </a:xfrm>
          <a:prstGeom prst="round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5105400" y="4711998"/>
            <a:ext cx="1257300" cy="213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2895600" y="4635798"/>
            <a:ext cx="1371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4" name="Picture 4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5638800" y="5702598"/>
            <a:ext cx="1143000" cy="21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7" name="Text Placeholder 1"/>
          <p:cNvSpPr txBox="1">
            <a:spLocks/>
          </p:cNvSpPr>
          <p:nvPr/>
        </p:nvSpPr>
        <p:spPr>
          <a:xfrm>
            <a:off x="253055" y="870924"/>
            <a:ext cx="8458200" cy="1912915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461963" indent="-461963">
              <a:lnSpc>
                <a:spcPct val="150000"/>
              </a:lnSpc>
              <a:spcBef>
                <a:spcPct val="20000"/>
              </a:spcBef>
              <a:buBlip>
                <a:blip r:embed="rId13"/>
              </a:buBlip>
              <a:defRPr/>
            </a:pPr>
            <a:r>
              <a:rPr lang="en-US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Services hosted in different domains aggregated together.</a:t>
            </a:r>
          </a:p>
          <a:p>
            <a:pPr marL="461963" marR="0" lvl="0" indent="-461963" algn="l" defTabSz="914363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13"/>
              </a:buBlip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Programmatic access to web site content.</a:t>
            </a:r>
          </a:p>
          <a:p>
            <a:pPr marL="461963" marR="0" lvl="0" indent="-461963" algn="l" defTabSz="914363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13"/>
              </a:buBlip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Content accessed by disparate devices in multiple contexts.</a:t>
            </a:r>
            <a:endParaRPr lang="en-US" sz="40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Web 2.0 Platform Challenges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67832" y="1116418"/>
          <a:ext cx="8176438" cy="4465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8219"/>
                <a:gridCol w="4088219"/>
              </a:tblGrid>
              <a:tr h="52188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Traditional Web Application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Web 2.0 Solution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717261">
                <a:tc>
                  <a:txBody>
                    <a:bodyPr/>
                    <a:lstStyle/>
                    <a:p>
                      <a:r>
                        <a:rPr lang="en-US" dirty="0" smtClean="0"/>
                        <a:t>Predictable capacity planning based on size of subscriber base.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Dynamic infrastructure</a:t>
                      </a:r>
                      <a:r>
                        <a:rPr lang="en-US" baseline="0" dirty="0" smtClean="0"/>
                        <a:t> that adjusts for increased/decreased capacity.</a:t>
                      </a:r>
                      <a:endParaRPr lang="en-US" dirty="0"/>
                    </a:p>
                  </a:txBody>
                  <a:tcPr/>
                </a:tc>
              </a:tr>
              <a:tr h="7455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Each site can provide own</a:t>
                      </a:r>
                      <a:r>
                        <a:rPr lang="en-US" baseline="0" dirty="0" smtClean="0"/>
                        <a:t> user identity mechanism.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Requires security to be federated among</a:t>
                      </a:r>
                      <a:r>
                        <a:rPr lang="en-US" baseline="0" dirty="0" smtClean="0"/>
                        <a:t> multiple service providers.</a:t>
                      </a:r>
                      <a:endParaRPr lang="en-US" dirty="0" smtClean="0"/>
                    </a:p>
                  </a:txBody>
                  <a:tcPr/>
                </a:tc>
              </a:tr>
              <a:tr h="1089273">
                <a:tc>
                  <a:txBody>
                    <a:bodyPr/>
                    <a:lstStyle/>
                    <a:p>
                      <a:r>
                        <a:rPr lang="en-US" dirty="0" smtClean="0"/>
                        <a:t>Data is stored</a:t>
                      </a:r>
                      <a:r>
                        <a:rPr lang="en-US" baseline="0" dirty="0" smtClean="0"/>
                        <a:t> by a single provider.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Requires</a:t>
                      </a:r>
                      <a:r>
                        <a:rPr lang="en-US" baseline="0" dirty="0" smtClean="0"/>
                        <a:t> data to be synchronized across multiple providers and disparate devices.</a:t>
                      </a:r>
                      <a:endParaRPr lang="en-US" dirty="0"/>
                    </a:p>
                  </a:txBody>
                  <a:tcPr/>
                </a:tc>
              </a:tr>
              <a:tr h="1391699">
                <a:tc>
                  <a:txBody>
                    <a:bodyPr/>
                    <a:lstStyle/>
                    <a:p>
                      <a:r>
                        <a:rPr lang="en-US" dirty="0" smtClean="0"/>
                        <a:t>Services are</a:t>
                      </a:r>
                      <a:r>
                        <a:rPr lang="en-US" baseline="0" dirty="0" smtClean="0"/>
                        <a:t> accessed </a:t>
                      </a:r>
                      <a:r>
                        <a:rPr lang="en-US" dirty="0" smtClean="0"/>
                        <a:t>for a single context.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Services</a:t>
                      </a:r>
                      <a:r>
                        <a:rPr lang="en-US" baseline="0" dirty="0" smtClean="0"/>
                        <a:t> will be accessed in multiple contexts – many unanticipated.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 bwMode="auto">
          <a:xfrm>
            <a:off x="2030819" y="5837274"/>
            <a:ext cx="4635795" cy="606056"/>
          </a:xfrm>
          <a:prstGeom prst="roundRect">
            <a:avLst/>
          </a:prstGeom>
          <a:solidFill>
            <a:srgbClr val="F6AE1E"/>
          </a:solidFill>
          <a:ln>
            <a:solidFill>
              <a:srgbClr val="F6AE1E"/>
            </a:solidFill>
            <a:headEnd type="none" w="med" len="med"/>
            <a:tailEnd type="none" w="med" len="med"/>
          </a:ln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rgbClr val="F6AE1E"/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Azure is an Operating System </a:t>
            </a:r>
          </a:p>
          <a:p>
            <a:pPr algn="ctr" defTabSz="914099"/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for the Cloud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 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Windows Azure Platform</a:t>
            </a:r>
            <a:endParaRPr lang="en-US" dirty="0"/>
          </a:p>
        </p:txBody>
      </p:sp>
      <p:pic>
        <p:nvPicPr>
          <p:cNvPr id="3" name="Picture 2" descr="internet cloud 75 opac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3043341" y="3105150"/>
            <a:ext cx="6340638" cy="2845419"/>
          </a:xfrm>
          <a:prstGeom prst="rect">
            <a:avLst/>
          </a:prstGeom>
          <a:noFill/>
          <a:effectLst/>
        </p:spPr>
      </p:pic>
      <p:sp>
        <p:nvSpPr>
          <p:cNvPr id="4" name="Rounded Rectangle 3"/>
          <p:cNvSpPr/>
          <p:nvPr/>
        </p:nvSpPr>
        <p:spPr bwMode="auto">
          <a:xfrm>
            <a:off x="6507120" y="3802151"/>
            <a:ext cx="1138044" cy="42295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en-US" sz="1100" dirty="0" smtClean="0">
              <a:solidFill>
                <a:schemeClr val="tx1"/>
              </a:solidFill>
              <a:latin typeface="Arial" charset="0"/>
              <a:ea typeface="+mj-ea"/>
              <a:cs typeface="+mj-cs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7870414" y="4812715"/>
            <a:ext cx="1159838" cy="22140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en-US" sz="1100" dirty="0" smtClean="0">
              <a:solidFill>
                <a:schemeClr val="tx1"/>
              </a:solidFill>
              <a:latin typeface="Arial" charset="0"/>
              <a:ea typeface="+mj-ea"/>
              <a:cs typeface="+mj-cs"/>
            </a:endParaRP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4915329" y="4148349"/>
            <a:ext cx="1162268" cy="504322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4772453" y="4133995"/>
            <a:ext cx="1162268" cy="504322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" name="Text Box 77"/>
          <p:cNvSpPr txBox="1">
            <a:spLocks noChangeArrowheads="1"/>
          </p:cNvSpPr>
          <p:nvPr/>
        </p:nvSpPr>
        <p:spPr bwMode="auto">
          <a:xfrm>
            <a:off x="6521407" y="3796803"/>
            <a:ext cx="1066248" cy="43088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.NET Services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675101" y="4695421"/>
            <a:ext cx="1343872" cy="37812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 Box 77"/>
          <p:cNvSpPr txBox="1">
            <a:spLocks noChangeArrowheads="1"/>
          </p:cNvSpPr>
          <p:nvPr/>
        </p:nvSpPr>
        <p:spPr bwMode="auto">
          <a:xfrm>
            <a:off x="4803715" y="4651356"/>
            <a:ext cx="1198588" cy="43088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Windows </a:t>
            </a:r>
            <a:r>
              <a:rPr lang="en-US" sz="1100" b="1" dirty="0" smtClean="0"/>
              <a:t>A</a:t>
            </a:r>
            <a:r>
              <a:rPr lang="en-US" sz="1100" b="1" dirty="0" smtClean="0">
                <a:solidFill>
                  <a:schemeClr val="tx1"/>
                </a:solidFill>
              </a:rPr>
              <a:t>zure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1" name="Text Box 77"/>
          <p:cNvSpPr txBox="1">
            <a:spLocks noChangeArrowheads="1"/>
          </p:cNvSpPr>
          <p:nvPr/>
        </p:nvSpPr>
        <p:spPr bwMode="auto">
          <a:xfrm>
            <a:off x="7941852" y="4763651"/>
            <a:ext cx="1084776" cy="26161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Live Services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4629577" y="4119641"/>
            <a:ext cx="1162268" cy="504322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3" name="Text Box 27"/>
          <p:cNvSpPr txBox="1">
            <a:spLocks noChangeArrowheads="1"/>
          </p:cNvSpPr>
          <p:nvPr/>
        </p:nvSpPr>
        <p:spPr bwMode="auto">
          <a:xfrm>
            <a:off x="4665799" y="4215771"/>
            <a:ext cx="1099493" cy="26161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100" b="1" i="1" dirty="0" smtClean="0">
                <a:solidFill>
                  <a:schemeClr val="tx1"/>
                </a:solidFill>
              </a:rPr>
              <a:t>Applications</a:t>
            </a:r>
            <a:endParaRPr lang="en-US" sz="1100" b="1" i="1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6" idx="6"/>
            <a:endCxn id="4" idx="1"/>
          </p:cNvCxnSpPr>
          <p:nvPr/>
        </p:nvCxnSpPr>
        <p:spPr bwMode="auto">
          <a:xfrm flipV="1">
            <a:off x="6077597" y="4013631"/>
            <a:ext cx="429523" cy="386879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ysDot"/>
            <a:round/>
            <a:headEnd type="none" w="med" len="med"/>
            <a:tailEnd type="stealth" w="lg" len="lg"/>
          </a:ln>
          <a:effectLst/>
        </p:spPr>
      </p:cxnSp>
      <p:cxnSp>
        <p:nvCxnSpPr>
          <p:cNvPr id="15" name="Straight Arrow Connector 14"/>
          <p:cNvCxnSpPr>
            <a:stCxn id="6" idx="6"/>
            <a:endCxn id="5" idx="1"/>
          </p:cNvCxnSpPr>
          <p:nvPr/>
        </p:nvCxnSpPr>
        <p:spPr bwMode="auto">
          <a:xfrm>
            <a:off x="6077597" y="4400510"/>
            <a:ext cx="1792817" cy="52291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ysDot"/>
            <a:round/>
            <a:headEnd type="none" w="med" len="med"/>
            <a:tailEnd type="stealth" w="lg" len="lg"/>
          </a:ln>
          <a:effectLst/>
        </p:spPr>
      </p:cxnSp>
      <p:cxnSp>
        <p:nvCxnSpPr>
          <p:cNvPr id="16" name="Straight Arrow Connector 15"/>
          <p:cNvCxnSpPr>
            <a:stCxn id="20" idx="0"/>
            <a:endCxn id="8" idx="2"/>
          </p:cNvCxnSpPr>
          <p:nvPr/>
        </p:nvCxnSpPr>
        <p:spPr bwMode="auto">
          <a:xfrm rot="5400000" flipH="1" flipV="1">
            <a:off x="6187726" y="4576204"/>
            <a:ext cx="1215319" cy="518292"/>
          </a:xfrm>
          <a:prstGeom prst="straightConnector1">
            <a:avLst/>
          </a:prstGeom>
          <a:noFill/>
          <a:ln w="19050" cap="flat" cmpd="sng" algn="ctr">
            <a:solidFill>
              <a:srgbClr val="8FA606"/>
            </a:solidFill>
            <a:prstDash val="sysDash"/>
            <a:round/>
            <a:headEnd type="none" w="med" len="med"/>
            <a:tailEnd type="stealth" w="lg" len="lg"/>
          </a:ln>
          <a:effectLst/>
        </p:spPr>
      </p:cxnSp>
      <p:cxnSp>
        <p:nvCxnSpPr>
          <p:cNvPr id="17" name="Straight Arrow Connector 16"/>
          <p:cNvCxnSpPr>
            <a:stCxn id="20" idx="0"/>
            <a:endCxn id="11" idx="2"/>
          </p:cNvCxnSpPr>
          <p:nvPr/>
        </p:nvCxnSpPr>
        <p:spPr bwMode="auto">
          <a:xfrm rot="5400000" flipH="1" flipV="1">
            <a:off x="7301365" y="4260135"/>
            <a:ext cx="417748" cy="1948001"/>
          </a:xfrm>
          <a:prstGeom prst="straightConnector1">
            <a:avLst/>
          </a:prstGeom>
          <a:noFill/>
          <a:ln w="19050" cap="flat" cmpd="sng" algn="ctr">
            <a:solidFill>
              <a:srgbClr val="8FA606"/>
            </a:solidFill>
            <a:prstDash val="sysDash"/>
            <a:round/>
            <a:headEnd type="none" w="med" len="med"/>
            <a:tailEnd type="stealth" w="lg" len="lg"/>
          </a:ln>
          <a:effectLst/>
        </p:spPr>
      </p:cxn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6312295" y="5443009"/>
            <a:ext cx="1162268" cy="504322"/>
          </a:xfrm>
          <a:prstGeom prst="ellips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6097981" y="5443009"/>
            <a:ext cx="1162268" cy="504322"/>
          </a:xfrm>
          <a:prstGeom prst="ellips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955105" y="5443009"/>
            <a:ext cx="1162268" cy="504322"/>
          </a:xfrm>
          <a:prstGeom prst="ellips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5996320" y="5536297"/>
            <a:ext cx="1029657" cy="26161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100" b="1" i="1" dirty="0" smtClean="0">
                <a:solidFill>
                  <a:schemeClr val="tx1"/>
                </a:solidFill>
              </a:rPr>
              <a:t>Applications</a:t>
            </a:r>
            <a:endParaRPr lang="en-US" sz="1100" b="1" i="1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endCxn id="9" idx="2"/>
          </p:cNvCxnSpPr>
          <p:nvPr/>
        </p:nvCxnSpPr>
        <p:spPr bwMode="auto">
          <a:xfrm rot="16200000" flipV="1">
            <a:off x="5790245" y="4630339"/>
            <a:ext cx="369463" cy="1255877"/>
          </a:xfrm>
          <a:prstGeom prst="straightConnector1">
            <a:avLst/>
          </a:prstGeom>
          <a:noFill/>
          <a:ln w="19050" cap="flat" cmpd="sng" algn="ctr">
            <a:solidFill>
              <a:srgbClr val="8FA606"/>
            </a:solidFill>
            <a:prstDash val="sysDash"/>
            <a:round/>
            <a:headEnd type="none" w="med" len="med"/>
            <a:tailEnd type="stealth" w="lg" len="lg"/>
          </a:ln>
          <a:effectLst/>
        </p:spPr>
      </p:cxnSp>
      <p:sp>
        <p:nvSpPr>
          <p:cNvPr id="24" name="Rounded Rectangle 23"/>
          <p:cNvSpPr/>
          <p:nvPr/>
        </p:nvSpPr>
        <p:spPr bwMode="auto">
          <a:xfrm>
            <a:off x="7472910" y="4343971"/>
            <a:ext cx="1138044" cy="22631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en-US" sz="1100" dirty="0" smtClean="0">
              <a:solidFill>
                <a:schemeClr val="tx1"/>
              </a:solidFill>
              <a:latin typeface="Arial" charset="0"/>
              <a:ea typeface="+mj-ea"/>
              <a:cs typeface="+mj-cs"/>
            </a:endParaRPr>
          </a:p>
        </p:txBody>
      </p:sp>
      <p:sp>
        <p:nvSpPr>
          <p:cNvPr id="25" name="Text Box 77"/>
          <p:cNvSpPr txBox="1">
            <a:spLocks noChangeArrowheads="1"/>
          </p:cNvSpPr>
          <p:nvPr/>
        </p:nvSpPr>
        <p:spPr bwMode="auto">
          <a:xfrm>
            <a:off x="7508764" y="4298307"/>
            <a:ext cx="1100446" cy="26161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smtClean="0"/>
              <a:t>SQL</a:t>
            </a:r>
            <a:r>
              <a:rPr lang="en-US" sz="1100" b="1" dirty="0" smtClean="0">
                <a:solidFill>
                  <a:schemeClr val="tx1"/>
                </a:solidFill>
              </a:rPr>
              <a:t> Services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7334841" y="6101306"/>
            <a:ext cx="813582" cy="354253"/>
          </a:xfrm>
          <a:prstGeom prst="roundRect">
            <a:avLst/>
          </a:prstGeom>
          <a:gradFill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 scaled="0"/>
          </a:gra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1002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 Box 77"/>
          <p:cNvSpPr txBox="1">
            <a:spLocks noChangeArrowheads="1"/>
          </p:cNvSpPr>
          <p:nvPr/>
        </p:nvSpPr>
        <p:spPr bwMode="auto">
          <a:xfrm>
            <a:off x="7334841" y="6110444"/>
            <a:ext cx="813582" cy="26161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smtClean="0"/>
              <a:t>Others</a:t>
            </a:r>
            <a:endParaRPr lang="en-US" sz="1100" b="1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0800000">
            <a:off x="7981377" y="4581946"/>
            <a:ext cx="15172" cy="755"/>
          </a:xfrm>
          <a:prstGeom prst="straightConnector1">
            <a:avLst/>
          </a:prstGeom>
          <a:noFill/>
          <a:ln w="19050" cap="flat" cmpd="sng" algn="ctr">
            <a:solidFill>
              <a:srgbClr val="8FA606"/>
            </a:solidFill>
            <a:prstDash val="sysDash"/>
            <a:round/>
            <a:headEnd type="none" w="med" len="med"/>
            <a:tailEnd type="stealth" w="lg" len="lg"/>
          </a:ln>
          <a:effectLst/>
        </p:spPr>
      </p:cxnSp>
      <p:cxnSp>
        <p:nvCxnSpPr>
          <p:cNvPr id="29" name="Straight Arrow Connector 28"/>
          <p:cNvCxnSpPr>
            <a:stCxn id="6" idx="6"/>
            <a:endCxn id="24" idx="1"/>
          </p:cNvCxnSpPr>
          <p:nvPr/>
        </p:nvCxnSpPr>
        <p:spPr bwMode="auto">
          <a:xfrm>
            <a:off x="6077597" y="4400510"/>
            <a:ext cx="1395313" cy="5662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ysDot"/>
            <a:round/>
            <a:headEnd type="none" w="med" len="med"/>
            <a:tailEnd type="stealth" w="lg" len="lg"/>
          </a:ln>
          <a:effectLst/>
        </p:spPr>
      </p:cxnSp>
      <p:sp>
        <p:nvSpPr>
          <p:cNvPr id="30" name="Rounded Rectangle 29"/>
          <p:cNvSpPr/>
          <p:nvPr/>
        </p:nvSpPr>
        <p:spPr bwMode="auto">
          <a:xfrm>
            <a:off x="6467657" y="6133205"/>
            <a:ext cx="813582" cy="35425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1002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Text Box 77"/>
          <p:cNvSpPr txBox="1">
            <a:spLocks noChangeArrowheads="1"/>
          </p:cNvSpPr>
          <p:nvPr/>
        </p:nvSpPr>
        <p:spPr bwMode="auto">
          <a:xfrm>
            <a:off x="6467657" y="6062151"/>
            <a:ext cx="813582" cy="430887"/>
          </a:xfrm>
          <a:prstGeom prst="rect">
            <a:avLst/>
          </a:prstGeom>
          <a:gradFill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 scaled="0"/>
          </a:gradFill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smtClean="0"/>
              <a:t>Windows</a:t>
            </a:r>
          </a:p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Mobile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5631264" y="6133205"/>
            <a:ext cx="813582" cy="35425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1002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 Box 77"/>
          <p:cNvSpPr txBox="1">
            <a:spLocks noChangeArrowheads="1"/>
          </p:cNvSpPr>
          <p:nvPr/>
        </p:nvSpPr>
        <p:spPr bwMode="auto">
          <a:xfrm>
            <a:off x="5631264" y="6062151"/>
            <a:ext cx="813582" cy="430887"/>
          </a:xfrm>
          <a:prstGeom prst="rect">
            <a:avLst/>
          </a:prstGeom>
          <a:gradFill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 scaled="0"/>
          </a:gradFill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smtClean="0"/>
              <a:t>Windows</a:t>
            </a:r>
          </a:p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Vista/XP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34" name="Rounded Rectangle 33"/>
          <p:cNvSpPr/>
          <p:nvPr/>
        </p:nvSpPr>
        <p:spPr bwMode="auto">
          <a:xfrm>
            <a:off x="4784238" y="6133205"/>
            <a:ext cx="813582" cy="35425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1002">
            <a:schemeClr val="lt2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" name="Text Box 77"/>
          <p:cNvSpPr txBox="1">
            <a:spLocks noChangeArrowheads="1"/>
          </p:cNvSpPr>
          <p:nvPr/>
        </p:nvSpPr>
        <p:spPr bwMode="auto">
          <a:xfrm>
            <a:off x="4784238" y="6062151"/>
            <a:ext cx="813582" cy="430887"/>
          </a:xfrm>
          <a:prstGeom prst="rect">
            <a:avLst/>
          </a:prstGeom>
          <a:gradFill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 scaled="0"/>
          </a:gradFill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smtClean="0"/>
              <a:t>Windows</a:t>
            </a:r>
          </a:p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Server</a:t>
            </a:r>
            <a:endParaRPr lang="en-US" sz="1100" b="1" dirty="0">
              <a:solidFill>
                <a:schemeClr val="tx1"/>
              </a:solidFill>
            </a:endParaRPr>
          </a:p>
        </p:txBody>
      </p:sp>
      <p:cxnSp>
        <p:nvCxnSpPr>
          <p:cNvPr id="48" name="Straight Arrow Connector 47"/>
          <p:cNvCxnSpPr>
            <a:stCxn id="20" idx="0"/>
            <a:endCxn id="25" idx="2"/>
          </p:cNvCxnSpPr>
          <p:nvPr/>
        </p:nvCxnSpPr>
        <p:spPr bwMode="auto">
          <a:xfrm rot="5400000" flipH="1" flipV="1">
            <a:off x="6856067" y="4240089"/>
            <a:ext cx="883092" cy="1522748"/>
          </a:xfrm>
          <a:prstGeom prst="straightConnector1">
            <a:avLst/>
          </a:prstGeom>
          <a:noFill/>
          <a:ln w="19050" cap="flat" cmpd="sng" algn="ctr">
            <a:solidFill>
              <a:srgbClr val="8FA606"/>
            </a:solidFill>
            <a:prstDash val="sysDash"/>
            <a:round/>
            <a:headEnd type="none" w="med" len="med"/>
            <a:tailEnd type="stealth" w="lg" len="lg"/>
          </a:ln>
          <a:effectLst/>
        </p:spPr>
      </p:cxnSp>
      <p:sp>
        <p:nvSpPr>
          <p:cNvPr id="51" name="Text Placeholder 1"/>
          <p:cNvSpPr txBox="1">
            <a:spLocks/>
          </p:cNvSpPr>
          <p:nvPr/>
        </p:nvSpPr>
        <p:spPr>
          <a:xfrm>
            <a:off x="342901" y="1485900"/>
            <a:ext cx="7929178" cy="39528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461963" marR="0" lvl="0" indent="-461963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AE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It is an operating system for the cloud</a:t>
            </a:r>
          </a:p>
          <a:p>
            <a:pPr marL="461963" marR="0" lvl="0" indent="-461963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AE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It is designed for utility computing</a:t>
            </a:r>
            <a:endParaRPr lang="en-US" sz="2400" dirty="0" smtClean="0">
              <a:solidFill>
                <a:srgbClr val="F6AE1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61963" marR="0" lvl="0" indent="-461963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AE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Leverages investment in .NET tools/technologies</a:t>
            </a:r>
            <a:endParaRPr lang="en-US" sz="2400" dirty="0" smtClean="0">
              <a:solidFill>
                <a:srgbClr val="F6AE1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61963" marR="0" lvl="0" indent="-461963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AE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Multi-platform interoperability</a:t>
            </a:r>
          </a:p>
          <a:p>
            <a:pPr marL="461963" marR="0" lvl="0" indent="-461963" algn="l" defTabSz="914363" rtl="0" eaLnBrk="1" fontAlgn="auto" latinLnBrk="0" hangingPunct="1">
              <a:spcAft>
                <a:spcPts val="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AE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It has four primary features:</a:t>
            </a:r>
          </a:p>
          <a:p>
            <a:pPr marL="860425" marR="0" lvl="1" indent="-398463" algn="l" defTabSz="914363" rtl="0" eaLnBrk="1" fontAlgn="auto" latinLnBrk="0" hangingPunct="1">
              <a:spcAft>
                <a:spcPts val="0"/>
              </a:spcAft>
              <a:buClrTx/>
              <a:buSzTx/>
              <a:buFontTx/>
              <a:buBlip>
                <a:blip r:embed="rId5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AE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Service management</a:t>
            </a:r>
          </a:p>
          <a:p>
            <a:pPr marL="860425" marR="0" lvl="1" indent="-398463" algn="l" defTabSz="914363" rtl="0" eaLnBrk="1" fontAlgn="auto" latinLnBrk="0" hangingPunct="1">
              <a:spcAft>
                <a:spcPts val="0"/>
              </a:spcAft>
              <a:buClrTx/>
              <a:buSzTx/>
              <a:buFontTx/>
              <a:buBlip>
                <a:blip r:embed="rId5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AE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Compute</a:t>
            </a:r>
          </a:p>
          <a:p>
            <a:pPr marL="860425" marR="0" lvl="1" indent="-398463" algn="l" defTabSz="914363" rtl="0" eaLnBrk="1" fontAlgn="auto" latinLnBrk="0" hangingPunct="1">
              <a:spcAft>
                <a:spcPts val="0"/>
              </a:spcAft>
              <a:buClrTx/>
              <a:buSzTx/>
              <a:buFontTx/>
              <a:buBlip>
                <a:blip r:embed="rId5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AE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Storage</a:t>
            </a:r>
          </a:p>
          <a:p>
            <a:pPr marL="860425" marR="0" lvl="1" indent="-398463" algn="l" defTabSz="914363" rtl="0" eaLnBrk="1" fontAlgn="auto" latinLnBrk="0" hangingPunct="1">
              <a:spcAft>
                <a:spcPts val="0"/>
              </a:spcAft>
              <a:buClrTx/>
              <a:buSzTx/>
              <a:buFontTx/>
              <a:buBlip>
                <a:blip r:embed="rId5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AE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Integration Services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6AE1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Windows Azure</a:t>
            </a:r>
            <a:endParaRPr lang="en-US" dirty="0"/>
          </a:p>
        </p:txBody>
      </p:sp>
      <p:sp>
        <p:nvSpPr>
          <p:cNvPr id="39" name="Oval 38"/>
          <p:cNvSpPr/>
          <p:nvPr/>
        </p:nvSpPr>
        <p:spPr bwMode="auto">
          <a:xfrm>
            <a:off x="1933574" y="4057650"/>
            <a:ext cx="6029325" cy="2676526"/>
          </a:xfrm>
          <a:prstGeom prst="ellipse">
            <a:avLst/>
          </a:prstGeom>
          <a:solidFill>
            <a:schemeClr val="accent2">
              <a:lumMod val="50000"/>
              <a:alpha val="3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 dirty="0" smtClean="0">
              <a:solidFill>
                <a:schemeClr val="dk1"/>
              </a:solidFill>
              <a:latin typeface="+mn-lt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2303144" y="5299859"/>
            <a:ext cx="754380" cy="192809"/>
          </a:xfrm>
          <a:prstGeom prst="roundRect">
            <a:avLst/>
          </a:prstGeom>
          <a:ln>
            <a:headEnd type="none" w="lg" len="lg"/>
            <a:tailEnd type="stealth" w="lg" len="lg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900" dirty="0">
              <a:latin typeface="Arial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3136107" y="4933135"/>
            <a:ext cx="1993120" cy="36151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 dirty="0" smtClean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43" name="Picture 42" descr="Server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86282" y="5623709"/>
            <a:ext cx="558070" cy="822960"/>
          </a:xfrm>
          <a:prstGeom prst="rect">
            <a:avLst/>
          </a:prstGeom>
          <a:noFill/>
        </p:spPr>
      </p:pic>
      <p:sp>
        <p:nvSpPr>
          <p:cNvPr id="44" name="TextBox 37"/>
          <p:cNvSpPr txBox="1"/>
          <p:nvPr/>
        </p:nvSpPr>
        <p:spPr>
          <a:xfrm>
            <a:off x="6607041" y="6109485"/>
            <a:ext cx="27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800" b="1" dirty="0" smtClean="0">
                <a:solidFill>
                  <a:schemeClr val="tx1"/>
                </a:solidFill>
              </a:rPr>
              <a:t>…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3128013" y="5342716"/>
            <a:ext cx="4063384" cy="22594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TextBox 41"/>
          <p:cNvSpPr txBox="1"/>
          <p:nvPr/>
        </p:nvSpPr>
        <p:spPr>
          <a:xfrm>
            <a:off x="4053365" y="5342716"/>
            <a:ext cx="167593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900" b="1" dirty="0" smtClean="0">
                <a:solidFill>
                  <a:schemeClr val="tx1"/>
                </a:solidFill>
              </a:rPr>
              <a:t>Fabric</a:t>
            </a:r>
            <a:endParaRPr lang="en-US" sz="900" b="1" dirty="0">
              <a:solidFill>
                <a:schemeClr val="tx1"/>
              </a:solidFill>
            </a:endParaRPr>
          </a:p>
        </p:txBody>
      </p:sp>
      <p:pic>
        <p:nvPicPr>
          <p:cNvPr id="47" name="Picture 46" descr="Server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100" y="5623709"/>
            <a:ext cx="558070" cy="822960"/>
          </a:xfrm>
          <a:prstGeom prst="rect">
            <a:avLst/>
          </a:prstGeom>
          <a:noFill/>
        </p:spPr>
      </p:pic>
      <p:pic>
        <p:nvPicPr>
          <p:cNvPr id="48" name="Picture 47" descr="Server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57918" y="5623709"/>
            <a:ext cx="558070" cy="822960"/>
          </a:xfrm>
          <a:prstGeom prst="rect">
            <a:avLst/>
          </a:prstGeom>
          <a:noFill/>
        </p:spPr>
      </p:pic>
      <p:pic>
        <p:nvPicPr>
          <p:cNvPr id="49" name="Picture 48" descr="Server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43736" y="5623709"/>
            <a:ext cx="558070" cy="822960"/>
          </a:xfrm>
          <a:prstGeom prst="rect">
            <a:avLst/>
          </a:prstGeom>
          <a:noFill/>
        </p:spPr>
      </p:pic>
      <p:sp>
        <p:nvSpPr>
          <p:cNvPr id="50" name="TextBox 50"/>
          <p:cNvSpPr txBox="1"/>
          <p:nvPr/>
        </p:nvSpPr>
        <p:spPr>
          <a:xfrm>
            <a:off x="3153931" y="5010843"/>
            <a:ext cx="19888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900" b="1" dirty="0" smtClean="0">
                <a:solidFill>
                  <a:schemeClr val="tx1"/>
                </a:solidFill>
              </a:rPr>
              <a:t> Compute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51" name="Can 50"/>
          <p:cNvSpPr/>
          <p:nvPr/>
        </p:nvSpPr>
        <p:spPr bwMode="auto">
          <a:xfrm>
            <a:off x="5233988" y="4897776"/>
            <a:ext cx="1928826" cy="411009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2" name="TextBox 52"/>
          <p:cNvSpPr txBox="1"/>
          <p:nvPr/>
        </p:nvSpPr>
        <p:spPr>
          <a:xfrm>
            <a:off x="5233988" y="5021386"/>
            <a:ext cx="192882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Storage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53" name="Freeform 52"/>
          <p:cNvSpPr/>
          <p:nvPr/>
        </p:nvSpPr>
        <p:spPr bwMode="auto">
          <a:xfrm flipH="1">
            <a:off x="5014087" y="4566435"/>
            <a:ext cx="1321315" cy="298382"/>
          </a:xfrm>
          <a:custGeom>
            <a:avLst/>
            <a:gdLst>
              <a:gd name="connsiteX0" fmla="*/ 1270000 w 1270000"/>
              <a:gd name="connsiteY0" fmla="*/ 182880 h 694944"/>
              <a:gd name="connsiteX1" fmla="*/ 197104 w 1270000"/>
              <a:gd name="connsiteY1" fmla="*/ 85344 h 694944"/>
              <a:gd name="connsiteX2" fmla="*/ 87376 w 1270000"/>
              <a:gd name="connsiteY2" fmla="*/ 694944 h 694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70000" h="694944">
                <a:moveTo>
                  <a:pt x="1270000" y="182880"/>
                </a:moveTo>
                <a:cubicBezTo>
                  <a:pt x="832104" y="91440"/>
                  <a:pt x="394208" y="0"/>
                  <a:pt x="197104" y="85344"/>
                </a:cubicBezTo>
                <a:cubicBezTo>
                  <a:pt x="0" y="170688"/>
                  <a:pt x="43688" y="432816"/>
                  <a:pt x="87376" y="694944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TextBox 112"/>
          <p:cNvSpPr txBox="1"/>
          <p:nvPr/>
        </p:nvSpPr>
        <p:spPr>
          <a:xfrm>
            <a:off x="2293619" y="5261759"/>
            <a:ext cx="754380" cy="23083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900" b="1" i="1" dirty="0" smtClean="0"/>
              <a:t>Config</a:t>
            </a:r>
          </a:p>
        </p:txBody>
      </p:sp>
      <p:pic>
        <p:nvPicPr>
          <p:cNvPr id="55" name="Picture 54" descr="Server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24282" y="5623709"/>
            <a:ext cx="558070" cy="822960"/>
          </a:xfrm>
          <a:prstGeom prst="rect">
            <a:avLst/>
          </a:prstGeom>
          <a:noFill/>
        </p:spPr>
      </p:pic>
      <p:sp>
        <p:nvSpPr>
          <p:cNvPr id="56" name="Freeform 55"/>
          <p:cNvSpPr/>
          <p:nvPr/>
        </p:nvSpPr>
        <p:spPr>
          <a:xfrm>
            <a:off x="2353359" y="4725148"/>
            <a:ext cx="1034864" cy="544305"/>
          </a:xfrm>
          <a:custGeom>
            <a:avLst/>
            <a:gdLst>
              <a:gd name="connsiteX0" fmla="*/ 1012004 w 1012004"/>
              <a:gd name="connsiteY0" fmla="*/ 0 h 698643"/>
              <a:gd name="connsiteX1" fmla="*/ 148975 w 1012004"/>
              <a:gd name="connsiteY1" fmla="*/ 400692 h 698643"/>
              <a:gd name="connsiteX2" fmla="*/ 118153 w 1012004"/>
              <a:gd name="connsiteY2" fmla="*/ 698643 h 698643"/>
              <a:gd name="connsiteX0" fmla="*/ 1012004 w 1012004"/>
              <a:gd name="connsiteY0" fmla="*/ 0 h 698643"/>
              <a:gd name="connsiteX1" fmla="*/ 148975 w 1012004"/>
              <a:gd name="connsiteY1" fmla="*/ 248292 h 698643"/>
              <a:gd name="connsiteX2" fmla="*/ 118153 w 1012004"/>
              <a:gd name="connsiteY2" fmla="*/ 698643 h 698643"/>
              <a:gd name="connsiteX0" fmla="*/ 1012004 w 1012004"/>
              <a:gd name="connsiteY0" fmla="*/ 0 h 548270"/>
              <a:gd name="connsiteX1" fmla="*/ 148975 w 1012004"/>
              <a:gd name="connsiteY1" fmla="*/ 97919 h 548270"/>
              <a:gd name="connsiteX2" fmla="*/ 118153 w 1012004"/>
              <a:gd name="connsiteY2" fmla="*/ 548270 h 548270"/>
              <a:gd name="connsiteX0" fmla="*/ 1012004 w 1012004"/>
              <a:gd name="connsiteY0" fmla="*/ 0 h 548270"/>
              <a:gd name="connsiteX1" fmla="*/ 148975 w 1012004"/>
              <a:gd name="connsiteY1" fmla="*/ 97919 h 548270"/>
              <a:gd name="connsiteX2" fmla="*/ 118153 w 1012004"/>
              <a:gd name="connsiteY2" fmla="*/ 548270 h 548270"/>
              <a:gd name="connsiteX0" fmla="*/ 1263392 w 1263392"/>
              <a:gd name="connsiteY0" fmla="*/ 0 h 548270"/>
              <a:gd name="connsiteX1" fmla="*/ 184888 w 1263392"/>
              <a:gd name="connsiteY1" fmla="*/ 97919 h 548270"/>
              <a:gd name="connsiteX2" fmla="*/ 154066 w 1263392"/>
              <a:gd name="connsiteY2" fmla="*/ 548270 h 548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63392" h="548270">
                <a:moveTo>
                  <a:pt x="1263392" y="0"/>
                </a:moveTo>
                <a:cubicBezTo>
                  <a:pt x="865207" y="1891"/>
                  <a:pt x="369776" y="6541"/>
                  <a:pt x="184888" y="97919"/>
                </a:cubicBezTo>
                <a:cubicBezTo>
                  <a:pt x="0" y="189297"/>
                  <a:pt x="94989" y="457515"/>
                  <a:pt x="154066" y="548270"/>
                </a:cubicBezTo>
              </a:path>
            </a:pathLst>
          </a:custGeom>
          <a:noFill/>
          <a:ln w="19050" cap="flat" cmpd="sng" algn="ctr">
            <a:solidFill>
              <a:schemeClr val="accent3">
                <a:lumMod val="50000"/>
              </a:schemeClr>
            </a:solidFill>
            <a:prstDash val="sysDash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 sz="900" dirty="0" smtClean="0">
              <a:latin typeface="Arial" charset="0"/>
            </a:endParaRPr>
          </a:p>
        </p:txBody>
      </p:sp>
      <p:sp>
        <p:nvSpPr>
          <p:cNvPr id="57" name="Oval 56"/>
          <p:cNvSpPr>
            <a:spLocks noChangeArrowheads="1"/>
          </p:cNvSpPr>
          <p:nvPr/>
        </p:nvSpPr>
        <p:spPr bwMode="auto">
          <a:xfrm>
            <a:off x="3236785" y="4385459"/>
            <a:ext cx="1784789" cy="50378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58" name="Text Box 27"/>
          <p:cNvSpPr txBox="1">
            <a:spLocks noChangeArrowheads="1"/>
          </p:cNvSpPr>
          <p:nvPr/>
        </p:nvSpPr>
        <p:spPr bwMode="auto">
          <a:xfrm>
            <a:off x="3287281" y="4529832"/>
            <a:ext cx="1645919" cy="23083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900" b="1" i="1" dirty="0" smtClean="0">
                <a:solidFill>
                  <a:schemeClr val="tx1"/>
                </a:solidFill>
              </a:rPr>
              <a:t>Application</a:t>
            </a:r>
            <a:endParaRPr lang="en-US" sz="900" b="1" i="1" dirty="0">
              <a:solidFill>
                <a:schemeClr val="tx1"/>
              </a:solidFill>
            </a:endParaRPr>
          </a:p>
        </p:txBody>
      </p:sp>
      <p:sp>
        <p:nvSpPr>
          <p:cNvPr id="62" name="Content Placeholder 2"/>
          <p:cNvSpPr txBox="1">
            <a:spLocks/>
          </p:cNvSpPr>
          <p:nvPr/>
        </p:nvSpPr>
        <p:spPr>
          <a:xfrm>
            <a:off x="465666" y="847726"/>
            <a:ext cx="8133167" cy="23431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Flexible</a:t>
            </a:r>
            <a:r>
              <a:rPr kumimoji="0" lang="en-US" sz="17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Platform with Internet Scale</a:t>
            </a:r>
          </a:p>
          <a:p>
            <a:pPr lvl="1" indent="265113">
              <a:buFont typeface="Arial" pitchFamily="34" charset="0"/>
              <a:buChar char="•"/>
            </a:pPr>
            <a:r>
              <a:rPr lang="en-US" sz="1700" b="1" dirty="0" smtClean="0">
                <a:solidFill>
                  <a:srgbClr val="FFC000"/>
                </a:solidFill>
              </a:rPr>
              <a:t>Simple scenarios are simple – complex scenarios are possible</a:t>
            </a:r>
          </a:p>
          <a:p>
            <a:pPr lvl="1" indent="265113">
              <a:buFont typeface="Arial" pitchFamily="34" charset="0"/>
              <a:buChar char="•"/>
            </a:pPr>
            <a:r>
              <a:rPr lang="en-US" sz="1700" b="1" dirty="0" smtClean="0">
                <a:solidFill>
                  <a:srgbClr val="FFC000"/>
                </a:solidFill>
              </a:rPr>
              <a:t>Services hosted in Microsoft’s data centers</a:t>
            </a:r>
          </a:p>
          <a:p>
            <a:pPr lvl="1" indent="265113">
              <a:buFont typeface="Arial" pitchFamily="34" charset="0"/>
              <a:buChar char="•"/>
            </a:pPr>
            <a:r>
              <a:rPr lang="en-US" sz="1700" b="1" dirty="0" smtClean="0">
                <a:solidFill>
                  <a:srgbClr val="FFC000"/>
                </a:solidFill>
              </a:rPr>
              <a:t>Designed for high availability &amp; scalability</a:t>
            </a:r>
            <a:endParaRPr kumimoji="0" lang="en-US" sz="1700" b="1" i="0" u="none" strike="noStrike" kern="1200" cap="none" spc="0" normalizeH="0" noProof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700" b="1" baseline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Based</a:t>
            </a:r>
            <a:r>
              <a:rPr lang="en-US" sz="17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 Internet Standards</a:t>
            </a:r>
          </a:p>
          <a:p>
            <a:pPr lvl="1" indent="265113">
              <a:buFont typeface="Arial" pitchFamily="34" charset="0"/>
              <a:buChar char="•"/>
            </a:pPr>
            <a:r>
              <a:rPr lang="en-US" sz="1700" b="1" dirty="0" smtClean="0">
                <a:solidFill>
                  <a:srgbClr val="FFC000"/>
                </a:solidFill>
              </a:rPr>
              <a:t>Multiple protocol support including HTTP, REST, SOAP, </a:t>
            </a:r>
            <a:r>
              <a:rPr lang="en-US" sz="1700" b="1" dirty="0" smtClean="0">
                <a:solidFill>
                  <a:srgbClr val="FFC000"/>
                </a:solidFill>
              </a:rPr>
              <a:t>AtomPub</a:t>
            </a:r>
            <a:endParaRPr lang="en-US" sz="1700" b="1" dirty="0" smtClean="0">
              <a:solidFill>
                <a:srgbClr val="FFC000"/>
              </a:solidFill>
            </a:endParaRPr>
          </a:p>
          <a:p>
            <a:pPr lvl="1" indent="265113">
              <a:buFont typeface="Arial" pitchFamily="34" charset="0"/>
              <a:buChar char="•"/>
            </a:pPr>
            <a:r>
              <a:rPr lang="en-US" sz="1700" b="1" dirty="0" smtClean="0">
                <a:solidFill>
                  <a:srgbClr val="FFC000"/>
                </a:solidFill>
              </a:rPr>
              <a:t>Broad investment in open, community-based access to Azure services</a:t>
            </a:r>
            <a:endParaRPr lang="en-US" sz="17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Extends</a:t>
            </a:r>
            <a:r>
              <a:rPr kumimoji="0" lang="en-US" sz="17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Existing Investments</a:t>
            </a:r>
          </a:p>
          <a:p>
            <a:pPr lvl="1" indent="265113">
              <a:buFont typeface="Arial" pitchFamily="34" charset="0"/>
              <a:buChar char="•"/>
            </a:pPr>
            <a:r>
              <a:rPr lang="en-US" sz="1700" b="1" dirty="0" smtClean="0">
                <a:solidFill>
                  <a:srgbClr val="FFC000"/>
                </a:solidFill>
              </a:rPr>
              <a:t>Familiar languages and frameworks with .NET and Visual Studio</a:t>
            </a:r>
          </a:p>
          <a:p>
            <a:pPr lvl="1" indent="265113">
              <a:buFont typeface="Arial" pitchFamily="34" charset="0"/>
              <a:buChar char="•"/>
            </a:pPr>
            <a:r>
              <a:rPr lang="en-US" sz="1700" b="1" dirty="0" smtClean="0">
                <a:solidFill>
                  <a:srgbClr val="FFC000"/>
                </a:solidFill>
              </a:rPr>
              <a:t>Provides the choice to build on-premises, cloud, or hybrid solutions</a:t>
            </a:r>
          </a:p>
          <a:p>
            <a:pPr lvl="1" indent="265113">
              <a:buFont typeface="Arial" pitchFamily="34" charset="0"/>
              <a:buChar char="•"/>
            </a:pPr>
            <a:r>
              <a:rPr lang="en-US" sz="1700" b="1" dirty="0" smtClean="0">
                <a:solidFill>
                  <a:srgbClr val="FFC000"/>
                </a:solidFill>
              </a:rPr>
              <a:t>Integrate with existing assets such as </a:t>
            </a:r>
            <a:r>
              <a:rPr lang="en-US" sz="1700" b="1" dirty="0" smtClean="0">
                <a:solidFill>
                  <a:srgbClr val="FFC000"/>
                </a:solidFill>
              </a:rPr>
              <a:t>AD </a:t>
            </a:r>
            <a:r>
              <a:rPr lang="en-US" sz="1700" b="1" dirty="0" smtClean="0">
                <a:solidFill>
                  <a:srgbClr val="FFC000"/>
                </a:solidFill>
              </a:rPr>
              <a:t>and premises applications</a:t>
            </a:r>
            <a:endParaRPr kumimoji="0" lang="en-US" sz="17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.NET Services</a:t>
            </a:r>
            <a:endParaRPr lang="en-US" dirty="0"/>
          </a:p>
        </p:txBody>
      </p:sp>
      <p:sp>
        <p:nvSpPr>
          <p:cNvPr id="39" name="Oval 38"/>
          <p:cNvSpPr/>
          <p:nvPr/>
        </p:nvSpPr>
        <p:spPr bwMode="auto">
          <a:xfrm>
            <a:off x="1800226" y="3996962"/>
            <a:ext cx="5038724" cy="2299063"/>
          </a:xfrm>
          <a:prstGeom prst="ellipse">
            <a:avLst/>
          </a:prstGeom>
          <a:solidFill>
            <a:schemeClr val="accent2">
              <a:lumMod val="50000"/>
              <a:alpha val="3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 smtClean="0"/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5720439" y="5903174"/>
            <a:ext cx="18954" cy="2806"/>
          </a:xfrm>
          <a:prstGeom prst="line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100000">
                <a:schemeClr val="tx2">
                  <a:lumMod val="75000"/>
                  <a:alpha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 algn="ctr">
            <a:solidFill>
              <a:schemeClr val="accent3"/>
            </a:solidFill>
            <a:round/>
            <a:headEnd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41" name="Straight Connector 40"/>
          <p:cNvCxnSpPr/>
          <p:nvPr/>
        </p:nvCxnSpPr>
        <p:spPr>
          <a:xfrm>
            <a:off x="5329178" y="5296748"/>
            <a:ext cx="439801" cy="151147"/>
          </a:xfrm>
          <a:prstGeom prst="line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100000">
                <a:schemeClr val="tx2">
                  <a:lumMod val="75000"/>
                  <a:alpha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 algn="ctr">
            <a:solidFill>
              <a:schemeClr val="accent3"/>
            </a:solidFill>
            <a:round/>
            <a:headEnd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42" name="Straight Connector 41"/>
          <p:cNvCxnSpPr>
            <a:stCxn id="43" idx="3"/>
          </p:cNvCxnSpPr>
          <p:nvPr/>
        </p:nvCxnSpPr>
        <p:spPr>
          <a:xfrm rot="10800000" flipV="1">
            <a:off x="5325709" y="5261564"/>
            <a:ext cx="520896" cy="339248"/>
          </a:xfrm>
          <a:prstGeom prst="line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100000">
                <a:schemeClr val="tx2">
                  <a:lumMod val="75000"/>
                  <a:alpha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 algn="ctr">
            <a:solidFill>
              <a:schemeClr val="accent3"/>
            </a:solidFill>
            <a:round/>
            <a:headEnd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43" name="Isosceles Triangle 42"/>
          <p:cNvSpPr/>
          <p:nvPr/>
        </p:nvSpPr>
        <p:spPr bwMode="auto">
          <a:xfrm rot="5400000">
            <a:off x="5772009" y="5142739"/>
            <a:ext cx="386841" cy="237649"/>
          </a:xfrm>
          <a:prstGeom prst="triangle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100000">
                <a:schemeClr val="tx2">
                  <a:lumMod val="75000"/>
                  <a:alpha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 algn="ctr">
            <a:noFill/>
            <a:round/>
            <a:headEnd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defTabSz="914099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 sz="1200" dirty="0" smtClean="0"/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5637946" y="4863434"/>
            <a:ext cx="14282" cy="2291"/>
          </a:xfrm>
          <a:prstGeom prst="line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100000">
                <a:schemeClr val="tx2">
                  <a:lumMod val="75000"/>
                  <a:alpha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 algn="ctr">
            <a:solidFill>
              <a:schemeClr val="accent3"/>
            </a:solidFill>
            <a:round/>
            <a:headEnd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45" name="Rectangle 44"/>
          <p:cNvSpPr/>
          <p:nvPr/>
        </p:nvSpPr>
        <p:spPr bwMode="auto">
          <a:xfrm>
            <a:off x="2836668" y="4531519"/>
            <a:ext cx="2673567" cy="36266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836668" y="5064919"/>
            <a:ext cx="2673567" cy="36266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2831906" y="5598319"/>
            <a:ext cx="2673567" cy="36266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8" name="TextBox 32"/>
          <p:cNvSpPr txBox="1"/>
          <p:nvPr/>
        </p:nvSpPr>
        <p:spPr>
          <a:xfrm>
            <a:off x="3446248" y="4149797"/>
            <a:ext cx="16707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tx1"/>
                </a:solidFill>
              </a:rPr>
              <a:t>.NET Services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49" name="TextBox 96"/>
          <p:cNvSpPr txBox="1"/>
          <p:nvPr/>
        </p:nvSpPr>
        <p:spPr>
          <a:xfrm>
            <a:off x="2880893" y="4540649"/>
            <a:ext cx="2595070" cy="276999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Access Control</a:t>
            </a:r>
          </a:p>
        </p:txBody>
      </p:sp>
      <p:sp>
        <p:nvSpPr>
          <p:cNvPr id="50" name="TextBox 98"/>
          <p:cNvSpPr txBox="1"/>
          <p:nvPr/>
        </p:nvSpPr>
        <p:spPr>
          <a:xfrm>
            <a:off x="2880893" y="5074049"/>
            <a:ext cx="2595070" cy="276999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Service Bus</a:t>
            </a:r>
          </a:p>
        </p:txBody>
      </p:sp>
      <p:sp>
        <p:nvSpPr>
          <p:cNvPr id="51" name="TextBox 100"/>
          <p:cNvSpPr txBox="1"/>
          <p:nvPr/>
        </p:nvSpPr>
        <p:spPr>
          <a:xfrm>
            <a:off x="2876131" y="5607449"/>
            <a:ext cx="2595070" cy="276999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Workflow</a:t>
            </a:r>
          </a:p>
        </p:txBody>
      </p:sp>
      <p:grpSp>
        <p:nvGrpSpPr>
          <p:cNvPr id="3" name="Group 51"/>
          <p:cNvGrpSpPr/>
          <p:nvPr/>
        </p:nvGrpSpPr>
        <p:grpSpPr>
          <a:xfrm>
            <a:off x="5818367" y="4731214"/>
            <a:ext cx="534710" cy="145633"/>
            <a:chOff x="6305544" y="5181599"/>
            <a:chExt cx="1214446" cy="304801"/>
          </a:xfrm>
        </p:grpSpPr>
        <p:sp>
          <p:nvSpPr>
            <p:cNvPr id="64" name="Right Arrow 63"/>
            <p:cNvSpPr/>
            <p:nvPr/>
          </p:nvSpPr>
          <p:spPr bwMode="auto">
            <a:xfrm>
              <a:off x="6305544" y="5181600"/>
              <a:ext cx="357190" cy="285752"/>
            </a:xfrm>
            <a:prstGeom prst="rightArrow">
              <a:avLst/>
            </a:prstGeom>
            <a:gradFill flip="none" rotWithShape="1">
              <a:gsLst>
                <a:gs pos="0">
                  <a:schemeClr val="tx2">
                    <a:lumMod val="20000"/>
                    <a:lumOff val="80000"/>
                  </a:schemeClr>
                </a:gs>
                <a:gs pos="100000">
                  <a:schemeClr val="tx2">
                    <a:lumMod val="75000"/>
                    <a:alpha val="6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9050" algn="ctr">
              <a:noFill/>
              <a:round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anchor="ctr">
              <a:no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marL="0" marR="0" indent="0" defTabSz="914099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lang="en-US" sz="1200" dirty="0" smtClean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5" name="Right Arrow 64"/>
            <p:cNvSpPr/>
            <p:nvPr/>
          </p:nvSpPr>
          <p:spPr bwMode="auto">
            <a:xfrm>
              <a:off x="7162800" y="5181600"/>
              <a:ext cx="357190" cy="285752"/>
            </a:xfrm>
            <a:prstGeom prst="rightArrow">
              <a:avLst/>
            </a:prstGeom>
            <a:gradFill flip="none" rotWithShape="1">
              <a:gsLst>
                <a:gs pos="0">
                  <a:schemeClr val="tx2">
                    <a:lumMod val="20000"/>
                    <a:lumOff val="80000"/>
                  </a:schemeClr>
                </a:gs>
                <a:gs pos="100000">
                  <a:schemeClr val="tx2">
                    <a:lumMod val="75000"/>
                    <a:alpha val="6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9050" algn="ctr">
              <a:noFill/>
              <a:round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anchor="ctr">
              <a:no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marL="0" marR="0" indent="0" defTabSz="914099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lang="en-US" sz="1200" dirty="0" smtClean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6" name="TextBox 161"/>
            <p:cNvSpPr txBox="1"/>
            <p:nvPr/>
          </p:nvSpPr>
          <p:spPr>
            <a:xfrm>
              <a:off x="6734172" y="5181599"/>
              <a:ext cx="357190" cy="304801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20000"/>
                    <a:lumOff val="80000"/>
                  </a:schemeClr>
                </a:gs>
                <a:gs pos="100000">
                  <a:schemeClr val="tx2">
                    <a:lumMod val="75000"/>
                    <a:alpha val="6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9050" algn="ctr">
              <a:noFill/>
              <a:round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anchor="ctr">
              <a:no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defTabSz="914099"/>
              <a:r>
                <a:rPr lang="en-US" sz="1200" dirty="0" smtClean="0"/>
                <a:t>?</a:t>
              </a:r>
              <a:endParaRPr lang="en-US" sz="1200" dirty="0"/>
            </a:p>
          </p:txBody>
        </p:sp>
      </p:grpSp>
      <p:grpSp>
        <p:nvGrpSpPr>
          <p:cNvPr id="4" name="Group 52"/>
          <p:cNvGrpSpPr/>
          <p:nvPr/>
        </p:nvGrpSpPr>
        <p:grpSpPr>
          <a:xfrm>
            <a:off x="5766503" y="5567866"/>
            <a:ext cx="170668" cy="397095"/>
            <a:chOff x="7239000" y="3198223"/>
            <a:chExt cx="255447" cy="547699"/>
          </a:xfrm>
        </p:grpSpPr>
        <p:sp>
          <p:nvSpPr>
            <p:cNvPr id="54" name="Diamond 53"/>
            <p:cNvSpPr/>
            <p:nvPr/>
          </p:nvSpPr>
          <p:spPr bwMode="auto">
            <a:xfrm rot="16200000">
              <a:off x="7302645" y="3195539"/>
              <a:ext cx="128808" cy="134176"/>
            </a:xfrm>
            <a:prstGeom prst="diamond">
              <a:avLst/>
            </a:prstGeom>
            <a:gradFill flip="none" rotWithShape="1">
              <a:gsLst>
                <a:gs pos="0">
                  <a:schemeClr val="tx2">
                    <a:lumMod val="20000"/>
                    <a:lumOff val="80000"/>
                  </a:schemeClr>
                </a:gs>
                <a:gs pos="100000">
                  <a:schemeClr val="tx2">
                    <a:lumMod val="75000"/>
                    <a:alpha val="6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9050" algn="ctr">
              <a:noFill/>
              <a:round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anchor="ctr">
              <a:no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defTabSz="914099"/>
              <a:endParaRPr lang="en-US" sz="1200" dirty="0" smtClean="0">
                <a:solidFill>
                  <a:schemeClr val="tx1"/>
                </a:solidFill>
                <a:latin typeface="Arial" charset="0"/>
                <a:cs typeface="Arial" pitchFamily="34" charset="0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7239000" y="3352800"/>
              <a:ext cx="103047" cy="103046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20000"/>
                    <a:lumOff val="80000"/>
                  </a:schemeClr>
                </a:gs>
                <a:gs pos="100000">
                  <a:schemeClr val="tx2">
                    <a:lumMod val="75000"/>
                    <a:alpha val="6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9050" algn="ctr">
              <a:noFill/>
              <a:round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anchor="ctr">
              <a:no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defTabSz="914099"/>
              <a:endParaRPr lang="en-US" sz="1200" dirty="0" smtClean="0">
                <a:solidFill>
                  <a:schemeClr val="tx1"/>
                </a:solidFill>
                <a:latin typeface="Arial" charset="0"/>
                <a:cs typeface="Arial" pitchFamily="34" charset="0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7318537" y="3642876"/>
              <a:ext cx="103047" cy="103046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20000"/>
                    <a:lumOff val="80000"/>
                  </a:schemeClr>
                </a:gs>
                <a:gs pos="100000">
                  <a:schemeClr val="tx2">
                    <a:lumMod val="75000"/>
                    <a:alpha val="6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9050" algn="ctr">
              <a:noFill/>
              <a:round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anchor="ctr">
              <a:no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defTabSz="914099"/>
              <a:endParaRPr lang="en-US" sz="1200" dirty="0" smtClean="0">
                <a:solidFill>
                  <a:schemeClr val="tx1"/>
                </a:solidFill>
                <a:latin typeface="Arial" charset="0"/>
                <a:cs typeface="Arial" pitchFamily="34" charset="0"/>
              </a:endParaRPr>
            </a:p>
          </p:txBody>
        </p:sp>
        <p:sp>
          <p:nvSpPr>
            <p:cNvPr id="57" name="Diamond 56"/>
            <p:cNvSpPr/>
            <p:nvPr/>
          </p:nvSpPr>
          <p:spPr bwMode="auto">
            <a:xfrm rot="16200000">
              <a:off x="7310626" y="3477842"/>
              <a:ext cx="128808" cy="134176"/>
            </a:xfrm>
            <a:prstGeom prst="diamond">
              <a:avLst/>
            </a:prstGeom>
            <a:gradFill flip="none" rotWithShape="1">
              <a:gsLst>
                <a:gs pos="0">
                  <a:schemeClr val="tx2">
                    <a:lumMod val="20000"/>
                    <a:lumOff val="80000"/>
                  </a:schemeClr>
                </a:gs>
                <a:gs pos="100000">
                  <a:schemeClr val="tx2">
                    <a:lumMod val="75000"/>
                    <a:alpha val="6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9050" algn="ctr">
              <a:noFill/>
              <a:round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anchor="ctr">
              <a:no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defTabSz="914099"/>
              <a:endParaRPr lang="en-US" sz="1200" dirty="0" smtClean="0">
                <a:solidFill>
                  <a:schemeClr val="tx1"/>
                </a:solidFill>
                <a:latin typeface="Arial" charset="0"/>
                <a:cs typeface="Arial" pitchFamily="34" charset="0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7391400" y="3352800"/>
              <a:ext cx="103047" cy="103046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20000"/>
                    <a:lumOff val="80000"/>
                  </a:schemeClr>
                </a:gs>
                <a:gs pos="100000">
                  <a:schemeClr val="tx2">
                    <a:lumMod val="75000"/>
                    <a:alpha val="6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9050" algn="ctr">
              <a:noFill/>
              <a:round/>
              <a:headEnd/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anchor="ctr">
              <a:no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defTabSz="914099"/>
              <a:endParaRPr lang="en-US" sz="1200" dirty="0" smtClean="0">
                <a:solidFill>
                  <a:schemeClr val="tx1"/>
                </a:solidFill>
                <a:latin typeface="Arial" charset="0"/>
                <a:cs typeface="Arial" pitchFamily="34" charset="0"/>
              </a:endParaRPr>
            </a:p>
          </p:txBody>
        </p:sp>
        <p:cxnSp>
          <p:nvCxnSpPr>
            <p:cNvPr id="59" name="Straight Connector 58"/>
            <p:cNvCxnSpPr>
              <a:stCxn id="54" idx="1"/>
              <a:endCxn id="58" idx="0"/>
            </p:cNvCxnSpPr>
            <p:nvPr/>
          </p:nvCxnSpPr>
          <p:spPr>
            <a:xfrm rot="16200000" flipH="1">
              <a:off x="7392102" y="3301977"/>
              <a:ext cx="25769" cy="75875"/>
            </a:xfrm>
            <a:prstGeom prst="line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54" idx="1"/>
              <a:endCxn id="55" idx="0"/>
            </p:cNvCxnSpPr>
            <p:nvPr/>
          </p:nvCxnSpPr>
          <p:spPr>
            <a:xfrm rot="5400000">
              <a:off x="7315903" y="3301653"/>
              <a:ext cx="25769" cy="76525"/>
            </a:xfrm>
            <a:prstGeom prst="line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55" idx="2"/>
              <a:endCxn id="57" idx="3"/>
            </p:cNvCxnSpPr>
            <p:nvPr/>
          </p:nvCxnSpPr>
          <p:spPr>
            <a:xfrm rot="16200000" flipH="1">
              <a:off x="7320437" y="3425933"/>
              <a:ext cx="24680" cy="84506"/>
            </a:xfrm>
            <a:prstGeom prst="line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stCxn id="58" idx="2"/>
              <a:endCxn id="57" idx="3"/>
            </p:cNvCxnSpPr>
            <p:nvPr/>
          </p:nvCxnSpPr>
          <p:spPr>
            <a:xfrm rot="5400000">
              <a:off x="7396637" y="3434239"/>
              <a:ext cx="24680" cy="67894"/>
            </a:xfrm>
            <a:prstGeom prst="line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stCxn id="57" idx="1"/>
              <a:endCxn id="56" idx="0"/>
            </p:cNvCxnSpPr>
            <p:nvPr/>
          </p:nvCxnSpPr>
          <p:spPr>
            <a:xfrm rot="5400000">
              <a:off x="7355775" y="3623621"/>
              <a:ext cx="33542" cy="4969"/>
            </a:xfrm>
            <a:prstGeom prst="line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Content Placeholder 2"/>
          <p:cNvSpPr txBox="1">
            <a:spLocks/>
          </p:cNvSpPr>
          <p:nvPr/>
        </p:nvSpPr>
        <p:spPr>
          <a:xfrm>
            <a:off x="446616" y="1085850"/>
            <a:ext cx="8133167" cy="2857499"/>
          </a:xfrm>
          <a:prstGeom prst="rect">
            <a:avLst/>
          </a:prstGeom>
        </p:spPr>
        <p:txBody>
          <a:bodyPr>
            <a:noAutofit/>
          </a:bodyPr>
          <a:lstStyle/>
          <a:p>
            <a:pPr marL="396875" marR="0" lvl="0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Technologies that provide the capability to integrate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services for different contexts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baseline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Federated Security to provide</a:t>
            </a:r>
            <a:r>
              <a:rPr lang="en-US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single authentication mechanism.</a:t>
            </a:r>
            <a:endParaRPr lang="en-US" sz="2400" b="1" baseline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Service Directory for location transparency.</a:t>
            </a: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Workflow to aggregate services for different contexts.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en-US" sz="17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54057" lvl="1" indent="-396875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WPC 07 Breakout Template FINAL">
  <a:themeElements>
    <a:clrScheme name="WPC 07 Gray">
      <a:dk1>
        <a:srgbClr val="000000"/>
      </a:dk1>
      <a:lt1>
        <a:srgbClr val="FFFFFF"/>
      </a:lt1>
      <a:dk2>
        <a:srgbClr val="4D4D4D"/>
      </a:dk2>
      <a:lt2>
        <a:srgbClr val="FFFFFF"/>
      </a:lt2>
      <a:accent1>
        <a:srgbClr val="D1AB09"/>
      </a:accent1>
      <a:accent2>
        <a:srgbClr val="0B83B9"/>
      </a:accent2>
      <a:accent3>
        <a:srgbClr val="6AA042"/>
      </a:accent3>
      <a:accent4>
        <a:srgbClr val="DB794D"/>
      </a:accent4>
      <a:accent5>
        <a:srgbClr val="6A3795"/>
      </a:accent5>
      <a:accent6>
        <a:srgbClr val="A2A1A0"/>
      </a:accent6>
      <a:hlink>
        <a:srgbClr val="F0ED7B"/>
      </a:hlink>
      <a:folHlink>
        <a:srgbClr val="F3EB4F"/>
      </a:folHlink>
    </a:clrScheme>
    <a:fontScheme name="Segoe Semibold + Segoe">
      <a:majorFont>
        <a:latin typeface="Segoe Semibold"/>
        <a:ea typeface=""/>
        <a:cs typeface=""/>
      </a:majorFont>
      <a:minorFont>
        <a:latin typeface="Segoe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>
          <a:defRPr sz="20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 err="1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D46F7EC7E95947B67BEC980D487292" ma:contentTypeVersion="0" ma:contentTypeDescription="Create a new document." ma:contentTypeScope="" ma:versionID="5e8459bbc925ded571ac90d9a99ef012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375A3275-4C7C-439D-91B3-087D15DC2DA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48A173-4364-421B-9663-FC14EA7FA472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5AD3F832-8F72-4B7C-A8C7-A791CD35AE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WPC 07 Breakout Template FINAL</Template>
  <TotalTime>16992</TotalTime>
  <Words>1093</Words>
  <Application>Microsoft Office PowerPoint</Application>
  <PresentationFormat>On-screen Show (4:3)</PresentationFormat>
  <Paragraphs>262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WPC 07 Breakout Template FINAL</vt:lpstr>
      <vt:lpstr>Windows Azure  for Hosters</vt:lpstr>
      <vt:lpstr>Agenda</vt:lpstr>
      <vt:lpstr>A Hoster Perspective of Azure</vt:lpstr>
      <vt:lpstr>The Cloud</vt:lpstr>
      <vt:lpstr>The Cloud Today</vt:lpstr>
      <vt:lpstr>Web 2.0 Platform Challenges</vt:lpstr>
      <vt:lpstr>Windows Azure Platform</vt:lpstr>
      <vt:lpstr>Windows Azure</vt:lpstr>
      <vt:lpstr>.NET Services</vt:lpstr>
      <vt:lpstr>SQL Services</vt:lpstr>
      <vt:lpstr>Live Framework</vt:lpstr>
      <vt:lpstr>What Azure Means for Hosters</vt:lpstr>
      <vt:lpstr>Azure Demonstration</vt:lpstr>
      <vt:lpstr>To Wrap it up….</vt:lpstr>
      <vt:lpstr>Q&amp;A</vt:lpstr>
      <vt:lpstr>Slide 15</vt:lpstr>
    </vt:vector>
  </TitlesOfParts>
  <Manager>&lt;Content Manager Name Here&gt;</Manager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&lt;Event Name Here&gt;</dc:subject>
  <dc:creator>Tim O'Brien</dc:creator>
  <cp:keywords>WPC, WWPC 2007, 07, Partner Program</cp:keywords>
  <dc:description>Template: Maryfj
Formatting:
Event Date: July 10-12, 2007
Event Location: Denver
Audience: Microsoft Partners</dc:description>
  <cp:lastModifiedBy>Melissa Anne Povey (BuzzBee Company)</cp:lastModifiedBy>
  <cp:revision>1048</cp:revision>
  <dcterms:created xsi:type="dcterms:W3CDTF">2007-06-12T18:14:46Z</dcterms:created>
  <dcterms:modified xsi:type="dcterms:W3CDTF">2009-06-19T00:04:10Z</dcterms:modified>
  <cp:contentType>Document</cp:contentType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0x01010085D46F7EC7E95947B67BEC980D487292</vt:lpwstr>
  </property>
  <property fmtid="{D5CDD505-2E9C-101B-9397-08002B2CF9AE}" pid="3" name="Audience">
    <vt:lpwstr>Partner</vt:lpwstr>
  </property>
  <property fmtid="{D5CDD505-2E9C-101B-9397-08002B2CF9AE}" pid="4" name="Content Level">
    <vt:lpwstr>100</vt:lpwstr>
  </property>
  <property fmtid="{D5CDD505-2E9C-101B-9397-08002B2CF9AE}" pid="5" name="Description0">
    <vt:lpwstr>S+S presentation to ISV's at WPC</vt:lpwstr>
  </property>
  <property fmtid="{D5CDD505-2E9C-101B-9397-08002B2CF9AE}" pid="6" name="Author0">
    <vt:lpwstr>Tim O'Brien</vt:lpwstr>
  </property>
  <property fmtid="{D5CDD505-2E9C-101B-9397-08002B2CF9AE}" pid="7" name="Internal/External">
    <vt:lpwstr>External</vt:lpwstr>
  </property>
  <property fmtid="{D5CDD505-2E9C-101B-9397-08002B2CF9AE}" pid="8" name="Content_Type">
    <vt:lpwstr>PowerPoint</vt:lpwstr>
  </property>
  <property fmtid="{D5CDD505-2E9C-101B-9397-08002B2CF9AE}" pid="9" name="_MarkAsFinal">
    <vt:bool>true</vt:bool>
  </property>
</Properties>
</file>