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713" r:id="rId5"/>
  </p:sldMasterIdLst>
  <p:notesMasterIdLst>
    <p:notesMasterId r:id="rId49"/>
  </p:notesMasterIdLst>
  <p:handoutMasterIdLst>
    <p:handoutMasterId r:id="rId50"/>
  </p:handoutMasterIdLst>
  <p:sldIdLst>
    <p:sldId id="257" r:id="rId6"/>
    <p:sldId id="387" r:id="rId7"/>
    <p:sldId id="388" r:id="rId8"/>
    <p:sldId id="389" r:id="rId9"/>
    <p:sldId id="390" r:id="rId10"/>
    <p:sldId id="391" r:id="rId11"/>
    <p:sldId id="392" r:id="rId12"/>
    <p:sldId id="393" r:id="rId13"/>
    <p:sldId id="394" r:id="rId14"/>
    <p:sldId id="395" r:id="rId15"/>
    <p:sldId id="396" r:id="rId16"/>
    <p:sldId id="397" r:id="rId17"/>
    <p:sldId id="398" r:id="rId18"/>
    <p:sldId id="399" r:id="rId19"/>
    <p:sldId id="400" r:id="rId20"/>
    <p:sldId id="401" r:id="rId21"/>
    <p:sldId id="403" r:id="rId22"/>
    <p:sldId id="404" r:id="rId23"/>
    <p:sldId id="405" r:id="rId24"/>
    <p:sldId id="406" r:id="rId25"/>
    <p:sldId id="417" r:id="rId26"/>
    <p:sldId id="418" r:id="rId27"/>
    <p:sldId id="409" r:id="rId28"/>
    <p:sldId id="410" r:id="rId29"/>
    <p:sldId id="411" r:id="rId30"/>
    <p:sldId id="412" r:id="rId31"/>
    <p:sldId id="413" r:id="rId32"/>
    <p:sldId id="380" r:id="rId33"/>
    <p:sldId id="419" r:id="rId34"/>
    <p:sldId id="284" r:id="rId35"/>
    <p:sldId id="384" r:id="rId36"/>
    <p:sldId id="325" r:id="rId37"/>
    <p:sldId id="295" r:id="rId38"/>
    <p:sldId id="385" r:id="rId39"/>
    <p:sldId id="291" r:id="rId40"/>
    <p:sldId id="296" r:id="rId41"/>
    <p:sldId id="287" r:id="rId42"/>
    <p:sldId id="386" r:id="rId43"/>
    <p:sldId id="288" r:id="rId44"/>
    <p:sldId id="320" r:id="rId45"/>
    <p:sldId id="321" r:id="rId46"/>
    <p:sldId id="415" r:id="rId47"/>
    <p:sldId id="416" r:id="rId48"/>
  </p:sldIdLst>
  <p:sldSz cx="9144000" cy="6858000" type="screen4x3"/>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815" autoAdjust="0"/>
    <p:restoredTop sz="98669" autoAdjust="0"/>
  </p:normalViewPr>
  <p:slideViewPr>
    <p:cSldViewPr snapToGrid="0" showGuides="1">
      <p:cViewPr varScale="1">
        <p:scale>
          <a:sx n="84" d="100"/>
          <a:sy n="84" d="100"/>
        </p:scale>
        <p:origin x="-72" y="-564"/>
      </p:cViewPr>
      <p:guideLst>
        <p:guide orient="horz" pos="2160"/>
        <p:guide orient="horz" pos="146"/>
        <p:guide orient="horz" pos="4178"/>
        <p:guide orient="horz" pos="893"/>
        <p:guide orient="horz" pos="1198"/>
        <p:guide orient="horz" pos="1484"/>
        <p:guide pos="240"/>
        <p:guide pos="5520"/>
        <p:guide pos="2880"/>
        <p:guide pos="46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96" d="100"/>
          <a:sy n="96" d="100"/>
        </p:scale>
        <p:origin x="-360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tags" Target="tags/tag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11/25/2008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11/25/2008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11/25/2008 3:24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11/25/2008 3:24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11/25/2008 3:24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11/25/2008 3:24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11/25/2008 3:24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11/25/2008 3:24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850B27-E1C7-40CB-A4C6-AF3847F9929F}" type="slidenum">
              <a:rPr lang="en-US" smtClean="0"/>
              <a:pPr/>
              <a:t>33</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38</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39</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40</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5" descr="ppt封二-9-25副本"/>
          <p:cNvPicPr>
            <a:picLocks noChangeAspect="1" noChangeArrowheads="1"/>
          </p:cNvPicPr>
          <p:nvPr/>
        </p:nvPicPr>
        <p:blipFill>
          <a:blip r:embed="rId3"/>
          <a:srcRect/>
          <a:stretch>
            <a:fillRect/>
          </a:stretch>
        </p:blipFill>
        <p:spPr bwMode="auto">
          <a:xfrm>
            <a:off x="0" y="-1588"/>
            <a:ext cx="9144000" cy="6861176"/>
          </a:xfrm>
          <a:prstGeom prst="rect">
            <a:avLst/>
          </a:prstGeom>
          <a:noFill/>
        </p:spPr>
      </p:pic>
      <p:sp>
        <p:nvSpPr>
          <p:cNvPr id="18434" name="Rectangle 2"/>
          <p:cNvSpPr>
            <a:spLocks noGrp="1" noChangeArrowheads="1"/>
          </p:cNvSpPr>
          <p:nvPr>
            <p:ph type="ctrTitle"/>
          </p:nvPr>
        </p:nvSpPr>
        <p:spPr>
          <a:xfrm>
            <a:off x="1385910" y="1961297"/>
            <a:ext cx="7142634" cy="747897"/>
          </a:xfrm>
          <a:ln algn="ctr"/>
        </p:spPr>
        <p:txBody>
          <a:bodyPr/>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r>
              <a:rPr lang="en-US" altLang="zh-CN" smtClean="0"/>
              <a:t>Click to edit Master title style</a:t>
            </a:r>
            <a:endParaRPr lang="en-US" dirty="0"/>
          </a:p>
        </p:txBody>
      </p:sp>
      <p:sp>
        <p:nvSpPr>
          <p:cNvPr id="18435" name="Rectangle 3"/>
          <p:cNvSpPr>
            <a:spLocks noGrp="1" noChangeArrowheads="1"/>
          </p:cNvSpPr>
          <p:nvPr>
            <p:ph type="subTitle" idx="1"/>
          </p:nvPr>
        </p:nvSpPr>
        <p:spPr>
          <a:xfrm>
            <a:off x="2734826" y="3650133"/>
            <a:ext cx="5866482" cy="473207"/>
          </a:xfrm>
        </p:spPr>
        <p:txBody>
          <a:bodyPr/>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altLang="zh-CN"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4" descr="ppt封面-9-25副本"/>
          <p:cNvPicPr>
            <a:picLocks noChangeAspect="1" noChangeArrowheads="1"/>
          </p:cNvPicPr>
          <p:nvPr/>
        </p:nvPicPr>
        <p:blipFill>
          <a:blip r:embed="rId3"/>
          <a:srcRect/>
          <a:stretch>
            <a:fillRect/>
          </a:stretch>
        </p:blipFill>
        <p:spPr bwMode="auto">
          <a:xfrm>
            <a:off x="0" y="-1588"/>
            <a:ext cx="9144000" cy="6861176"/>
          </a:xfrm>
          <a:prstGeom prst="rect">
            <a:avLst/>
          </a:prstGeom>
          <a:noFill/>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819429-ED29-49EF-B357-69902E8A4A5C}" type="datetimeFigureOut">
              <a:rPr lang="zh-CN" altLang="en-US" smtClean="0"/>
              <a:pPr/>
              <a:t>2008/11/25</a:t>
            </a:fld>
            <a:endParaRPr lang="zh-CN"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E4EBF51-531D-4856-B6B7-6D30A2C2D050}" type="slidenum">
              <a:rPr lang="zh-CN" altLang="en-US" smtClean="0"/>
              <a:pPr/>
              <a:t>‹#›</a:t>
            </a:fld>
            <a:endParaRPr lang="zh-CN" altLang="en-US"/>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image" Target="../media/image7.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jpeg"/><Relationship Id="rId5" Type="http://schemas.openxmlformats.org/officeDocument/2006/relationships/theme" Target="../theme/theme2.xml"/><Relationship Id="rId10"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pic>
        <p:nvPicPr>
          <p:cNvPr id="1028" name="Picture 4" descr="ppt内页-9-25副本"/>
          <p:cNvPicPr>
            <a:picLocks noChangeAspect="1" noChangeArrowheads="1"/>
          </p:cNvPicPr>
          <p:nvPr/>
        </p:nvPicPr>
        <p:blipFill>
          <a:blip r:embed="rId7"/>
          <a:srcRect/>
          <a:stretch>
            <a:fillRect/>
          </a:stretch>
        </p:blipFill>
        <p:spPr bwMode="auto">
          <a:xfrm>
            <a:off x="0" y="-1588"/>
            <a:ext cx="9144000" cy="6861176"/>
          </a:xfrm>
          <a:prstGeom prst="rect">
            <a:avLst/>
          </a:prstGeom>
          <a:noFill/>
        </p:spPr>
      </p:pic>
      <p:sp>
        <p:nvSpPr>
          <p:cNvPr id="1026" name="Rectangle 2"/>
          <p:cNvSpPr>
            <a:spLocks noGrp="1" noChangeArrowheads="1"/>
          </p:cNvSpPr>
          <p:nvPr>
            <p:ph type="title"/>
          </p:nvPr>
        </p:nvSpPr>
        <p:spPr bwMode="auto">
          <a:xfrm>
            <a:off x="382588" y="228600"/>
            <a:ext cx="8380412" cy="66516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 Slide</a:t>
            </a:r>
          </a:p>
        </p:txBody>
      </p:sp>
      <p:sp>
        <p:nvSpPr>
          <p:cNvPr id="1027" name="Rectangle 8"/>
          <p:cNvSpPr>
            <a:spLocks noGrp="1" noChangeArrowheads="1"/>
          </p:cNvSpPr>
          <p:nvPr>
            <p:ph type="body" idx="1"/>
          </p:nvPr>
        </p:nvSpPr>
        <p:spPr bwMode="auto">
          <a:xfrm>
            <a:off x="382588" y="1414463"/>
            <a:ext cx="8380412" cy="237013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smtClean="0"/>
          </a:p>
        </p:txBody>
      </p:sp>
    </p:spTree>
  </p:cSld>
  <p:clrMap bg1="dk2" tx1="lt1" bg2="dk1"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transition>
    <p:fade/>
  </p:transition>
  <p:timing>
    <p:tnLst>
      <p:par>
        <p:cTn id="1" dur="indefinite" restart="never" nodeType="tmRoot"/>
      </p:par>
    </p:tnLst>
  </p:timing>
  <p:txStyles>
    <p:titleStyle>
      <a:lvl1pPr algn="l" defTabSz="911225" rtl="0" eaLnBrk="1" fontAlgn="base" hangingPunct="1">
        <a:lnSpc>
          <a:spcPct val="90000"/>
        </a:lnSpc>
        <a:spcBef>
          <a:spcPct val="0"/>
        </a:spcBef>
        <a:spcAft>
          <a:spcPct val="0"/>
        </a:spcAft>
        <a:defRPr lang="en-US" sz="4800"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1225" rtl="0" eaLnBrk="1" fontAlgn="base" hangingPunct="1">
        <a:lnSpc>
          <a:spcPct val="90000"/>
        </a:lnSpc>
        <a:spcBef>
          <a:spcPct val="0"/>
        </a:spcBef>
        <a:spcAft>
          <a:spcPct val="0"/>
        </a:spcAft>
        <a:defRPr sz="4800">
          <a:solidFill>
            <a:schemeClr val="tx1"/>
          </a:solidFill>
          <a:latin typeface="Trebuchet MS" pitchFamily="34" charset="0"/>
          <a:cs typeface="Arial" charset="0"/>
        </a:defRPr>
      </a:lvl2pPr>
      <a:lvl3pPr algn="l" defTabSz="911225" rtl="0" eaLnBrk="1" fontAlgn="base" hangingPunct="1">
        <a:lnSpc>
          <a:spcPct val="90000"/>
        </a:lnSpc>
        <a:spcBef>
          <a:spcPct val="0"/>
        </a:spcBef>
        <a:spcAft>
          <a:spcPct val="0"/>
        </a:spcAft>
        <a:defRPr sz="4800">
          <a:solidFill>
            <a:schemeClr val="tx1"/>
          </a:solidFill>
          <a:latin typeface="Trebuchet MS" pitchFamily="34" charset="0"/>
          <a:cs typeface="Arial" charset="0"/>
        </a:defRPr>
      </a:lvl3pPr>
      <a:lvl4pPr algn="l" defTabSz="911225" rtl="0" eaLnBrk="1" fontAlgn="base" hangingPunct="1">
        <a:lnSpc>
          <a:spcPct val="90000"/>
        </a:lnSpc>
        <a:spcBef>
          <a:spcPct val="0"/>
        </a:spcBef>
        <a:spcAft>
          <a:spcPct val="0"/>
        </a:spcAft>
        <a:defRPr sz="4800">
          <a:solidFill>
            <a:schemeClr val="tx1"/>
          </a:solidFill>
          <a:latin typeface="Trebuchet MS" pitchFamily="34" charset="0"/>
          <a:cs typeface="Arial" charset="0"/>
        </a:defRPr>
      </a:lvl4pPr>
      <a:lvl5pPr algn="l" defTabSz="911225" rtl="0" eaLnBrk="1" fontAlgn="base" hangingPunct="1">
        <a:lnSpc>
          <a:spcPct val="90000"/>
        </a:lnSpc>
        <a:spcBef>
          <a:spcPct val="0"/>
        </a:spcBef>
        <a:spcAft>
          <a:spcPct val="0"/>
        </a:spcAft>
        <a:defRPr sz="4800">
          <a:solidFill>
            <a:schemeClr val="tx1"/>
          </a:solidFill>
          <a:latin typeface="Trebuchet MS" pitchFamily="34" charset="0"/>
          <a:cs typeface="Arial"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1000" indent="-381000" algn="l" defTabSz="911225" rtl="0" eaLnBrk="1" fontAlgn="base" hangingPunct="1">
        <a:lnSpc>
          <a:spcPct val="90000"/>
        </a:lnSpc>
        <a:spcBef>
          <a:spcPts val="1163"/>
        </a:spcBef>
        <a:spcAft>
          <a:spcPct val="0"/>
        </a:spcAft>
        <a:buClr>
          <a:schemeClr val="tx2"/>
        </a:buClr>
        <a:buSzPct val="95000"/>
        <a:buBlip>
          <a:blip r:embed="rId8"/>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3263" indent="-315913" algn="l" defTabSz="911225" rtl="0" eaLnBrk="1" fontAlgn="base" hangingPunct="1">
        <a:lnSpc>
          <a:spcPct val="90000"/>
        </a:lnSpc>
        <a:spcBef>
          <a:spcPts val="1088"/>
        </a:spcBef>
        <a:spcAft>
          <a:spcPct val="0"/>
        </a:spcAft>
        <a:buClr>
          <a:schemeClr val="tx2"/>
        </a:buClr>
        <a:buSzPct val="80000"/>
        <a:buBlip>
          <a:blip r:embed="rId9"/>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7425" indent="-280988" algn="l" defTabSz="911225" rtl="0" eaLnBrk="1" fontAlgn="base" hangingPunct="1">
        <a:lnSpc>
          <a:spcPct val="90000"/>
        </a:lnSpc>
        <a:spcBef>
          <a:spcPts val="1000"/>
        </a:spcBef>
        <a:spcAft>
          <a:spcPct val="0"/>
        </a:spcAft>
        <a:buClr>
          <a:schemeClr val="tx2"/>
        </a:buClr>
        <a:buSzPct val="80000"/>
        <a:buBlip>
          <a:blip r:embed="rId9"/>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5238" indent="-274638" algn="l" defTabSz="911225" rtl="0" eaLnBrk="1" fontAlgn="base" hangingPunct="1">
        <a:lnSpc>
          <a:spcPct val="90000"/>
        </a:lnSpc>
        <a:spcBef>
          <a:spcPts val="913"/>
        </a:spcBef>
        <a:spcAft>
          <a:spcPct val="0"/>
        </a:spcAft>
        <a:buClr>
          <a:schemeClr val="tx2"/>
        </a:buClr>
        <a:buSzPct val="80000"/>
        <a:buBlip>
          <a:blip r:embed="rId9"/>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28763" indent="-258763" algn="l" defTabSz="911225" rtl="0" eaLnBrk="1" fontAlgn="base" hangingPunct="1">
        <a:lnSpc>
          <a:spcPct val="90000"/>
        </a:lnSpc>
        <a:spcBef>
          <a:spcPts val="838"/>
        </a:spcBef>
        <a:spcAft>
          <a:spcPct val="0"/>
        </a:spcAft>
        <a:buClr>
          <a:schemeClr val="tx2"/>
        </a:buClr>
        <a:buSzPct val="80000"/>
        <a:buBlip>
          <a:blip r:embed="rId9"/>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0"/>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0"/>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0"/>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0"/>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windows/wex/dnm/media/dogfood/Lists/WalkmanBugs/AllItems.aspx"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1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7.jpeg"/><Relationship Id="rId4" Type="http://schemas.openxmlformats.org/officeDocument/2006/relationships/hyperlink" Target="http://windows/wex/dnm/media/dogfood/Lists/WalkmanBugs/AllItems.aspx"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windows/wex/dnm/media/dogfood/Lists/avchdbugs/AllItems.aspx"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31.jpeg"/><Relationship Id="rId5" Type="http://schemas.openxmlformats.org/officeDocument/2006/relationships/hyperlink" Target="http://windows/wex/dnm/media/dogfood/Lists/FlipVideoBugs/AllItems.aspx" TargetMode="Externa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msdn.microsoft.com/en-us/library/ms694197(VS.85).aspx" TargetMode="External"/><Relationship Id="rId2" Type="http://schemas.openxmlformats.org/officeDocument/2006/relationships/notesSlide" Target="../notesSlides/notesSlide38.xml"/><Relationship Id="rId1" Type="http://schemas.openxmlformats.org/officeDocument/2006/relationships/slideLayout" Target="../slideLayouts/slideLayout15.xml"/><Relationship Id="rId6" Type="http://schemas.openxmlformats.org/officeDocument/2006/relationships/hyperlink" Target="http://www.microsoft.com/whdc/device/display/" TargetMode="External"/><Relationship Id="rId5" Type="http://schemas.openxmlformats.org/officeDocument/2006/relationships/hyperlink" Target="http://msdn.microsoft.com/directx" TargetMode="External"/><Relationship Id="rId4" Type="http://schemas.openxmlformats.org/officeDocument/2006/relationships/hyperlink" Target="http://msdn.microsoft.com/en-us/library/ms783323(VS.85).aspx"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inqual.microsoft.com/" TargetMode="External"/><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hyperlink" Target="mailto:HICWHQL@microsoft.com" TargetMode="External"/><Relationship Id="rId5" Type="http://schemas.openxmlformats.org/officeDocument/2006/relationships/hyperlink" Target="http://forums.microsoft.com/china/ShowForum.aspx?ForumID=2150&amp;SiteID=15" TargetMode="External"/><Relationship Id="rId4" Type="http://schemas.openxmlformats.org/officeDocument/2006/relationships/hyperlink" Target="http://www.microsoft.com/china/windows/products/winfamily/mediacenter/default.mspx"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0717" y="2023451"/>
            <a:ext cx="5242565" cy="664797"/>
          </a:xfrm>
        </p:spPr>
        <p:txBody>
          <a:bodyPr>
            <a:noAutofit/>
          </a:bodyPr>
          <a:lstStyle/>
          <a:p>
            <a:r>
              <a:rPr lang="zh-CN" altLang="en-US" sz="6000" b="1" dirty="0" smtClean="0"/>
              <a:t>快速转码</a:t>
            </a:r>
            <a:endParaRPr lang="en-US" sz="6000" b="1" dirty="0"/>
          </a:p>
        </p:txBody>
      </p:sp>
      <p:pic>
        <p:nvPicPr>
          <p:cNvPr id="2050" name="Picture 2"/>
          <p:cNvPicPr>
            <a:picLocks noChangeAspect="1" noChangeArrowheads="1"/>
          </p:cNvPicPr>
          <p:nvPr/>
        </p:nvPicPr>
        <p:blipFill>
          <a:blip r:embed="rId3"/>
          <a:srcRect/>
          <a:stretch>
            <a:fillRect/>
          </a:stretch>
        </p:blipFill>
        <p:spPr bwMode="auto">
          <a:xfrm>
            <a:off x="2927054" y="3425810"/>
            <a:ext cx="3289891" cy="24674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07996"/>
          </a:xfrm>
        </p:spPr>
        <p:txBody>
          <a:bodyPr>
            <a:normAutofit/>
          </a:bodyPr>
          <a:lstStyle/>
          <a:p>
            <a:r>
              <a:rPr lang="en-US" sz="4000" dirty="0" smtClean="0"/>
              <a:t>PC</a:t>
            </a:r>
            <a:r>
              <a:rPr lang="zh-CN" altLang="en-US" sz="4000" dirty="0" smtClean="0"/>
              <a:t>是设备生态环境的中心</a:t>
            </a:r>
            <a:r>
              <a:rPr lang="en-US" sz="4000" dirty="0" smtClean="0"/>
              <a:t/>
            </a:r>
            <a:br>
              <a:rPr lang="en-US" sz="4000" dirty="0" smtClean="0"/>
            </a:br>
            <a:endParaRPr lang="en-US" sz="4000" dirty="0"/>
          </a:p>
        </p:txBody>
      </p:sp>
      <p:sp>
        <p:nvSpPr>
          <p:cNvPr id="3" name="Content Placeholder 2"/>
          <p:cNvSpPr>
            <a:spLocks noGrp="1"/>
          </p:cNvSpPr>
          <p:nvPr>
            <p:ph type="body" idx="1"/>
          </p:nvPr>
        </p:nvSpPr>
        <p:spPr>
          <a:xfrm>
            <a:off x="382589" y="1414464"/>
            <a:ext cx="6979745" cy="2944909"/>
          </a:xfrm>
        </p:spPr>
        <p:txBody>
          <a:bodyPr>
            <a:normAutofit/>
          </a:bodyPr>
          <a:lstStyle/>
          <a:p>
            <a:r>
              <a:rPr lang="en-US" sz="2000" dirty="0" smtClean="0"/>
              <a:t>PC </a:t>
            </a:r>
            <a:r>
              <a:rPr lang="zh-CN" altLang="en-US" sz="2000" dirty="0" smtClean="0"/>
              <a:t>是核心的媒体存储</a:t>
            </a:r>
            <a:endParaRPr lang="en-US" altLang="zh-CN" sz="2000" dirty="0" smtClean="0"/>
          </a:p>
          <a:p>
            <a:r>
              <a:rPr lang="zh-CN" altLang="en-US" sz="2000" dirty="0" smtClean="0"/>
              <a:t>您经常想要在外出的时候可以观看内容</a:t>
            </a:r>
            <a:endParaRPr lang="en-US" sz="2000" dirty="0" smtClean="0"/>
          </a:p>
          <a:p>
            <a:r>
              <a:rPr lang="en-US" sz="2000" dirty="0" smtClean="0"/>
              <a:t>Sony Walkman </a:t>
            </a:r>
            <a:r>
              <a:rPr lang="zh-CN" altLang="en-US" sz="2000" dirty="0" smtClean="0"/>
              <a:t>和</a:t>
            </a:r>
            <a:r>
              <a:rPr lang="en-US" sz="2000" dirty="0" smtClean="0"/>
              <a:t>Creative Zen W</a:t>
            </a:r>
            <a:r>
              <a:rPr lang="zh-CN" altLang="en-US" sz="2000" dirty="0" smtClean="0"/>
              <a:t>就是很好的便携式媒体播放器实例</a:t>
            </a:r>
            <a:endParaRPr lang="en-US" sz="2000" dirty="0" smtClean="0"/>
          </a:p>
          <a:p>
            <a:r>
              <a:rPr lang="zh-CN" altLang="en-US" sz="2000" dirty="0" smtClean="0"/>
              <a:t>人们需要简单的传输内容到设备上的方法并且不会被复杂的细节打扰</a:t>
            </a:r>
            <a:endParaRPr lang="en-US" sz="2000" dirty="0" smtClean="0"/>
          </a:p>
          <a:p>
            <a:r>
              <a:rPr lang="zh-CN" altLang="en-US" sz="2000" dirty="0" smtClean="0"/>
              <a:t>我们已经集成了优良的转码技术到</a:t>
            </a:r>
            <a:r>
              <a:rPr lang="en-US" sz="2000" dirty="0" smtClean="0"/>
              <a:t>Windows 7 shell</a:t>
            </a:r>
          </a:p>
          <a:p>
            <a:pPr lvl="1"/>
            <a:r>
              <a:rPr lang="zh-CN" altLang="en-US" sz="1800" dirty="0" smtClean="0">
                <a:latin typeface="+mn-ea"/>
                <a:ea typeface="+mn-ea"/>
              </a:rPr>
              <a:t>当您拖拽文件到您的设备上，必要的转码就自动完成了</a:t>
            </a:r>
            <a:endParaRPr lang="en-US" sz="1800" dirty="0">
              <a:latin typeface="+mn-ea"/>
              <a:ea typeface="+mn-ea"/>
            </a:endParaRPr>
          </a:p>
        </p:txBody>
      </p:sp>
      <p:pic>
        <p:nvPicPr>
          <p:cNvPr id="19458" name="Picture 2" descr="http://windows/wex/dnm/media/dogfood/images/w910i-100.jpg">
            <a:hlinkClick r:id="rId3"/>
          </p:cNvPr>
          <p:cNvPicPr>
            <a:picLocks noChangeAspect="1" noChangeArrowheads="1"/>
          </p:cNvPicPr>
          <p:nvPr/>
        </p:nvPicPr>
        <p:blipFill>
          <a:blip r:embed="rId4"/>
          <a:srcRect/>
          <a:stretch>
            <a:fillRect/>
          </a:stretch>
        </p:blipFill>
        <p:spPr bwMode="auto">
          <a:xfrm>
            <a:off x="7757696" y="1417638"/>
            <a:ext cx="1005304" cy="13962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p:cNvPicPr>
            <a:picLocks noChangeAspect="1" noChangeArrowheads="1"/>
          </p:cNvPicPr>
          <p:nvPr/>
        </p:nvPicPr>
        <p:blipFill>
          <a:blip r:embed="rId5">
            <a:clrChange>
              <a:clrFrom>
                <a:srgbClr val="7F0037"/>
              </a:clrFrom>
              <a:clrTo>
                <a:srgbClr val="7F0037">
                  <a:alpha val="0"/>
                </a:srgbClr>
              </a:clrTo>
            </a:clrChange>
          </a:blip>
          <a:srcRect/>
          <a:stretch>
            <a:fillRect/>
          </a:stretch>
        </p:blipFill>
        <p:spPr bwMode="auto">
          <a:xfrm>
            <a:off x="6720735" y="3429000"/>
            <a:ext cx="2042265" cy="1215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normAutofit/>
          </a:bodyPr>
          <a:lstStyle/>
          <a:p>
            <a:r>
              <a:rPr lang="zh-CN" altLang="en-US" sz="4000" dirty="0" smtClean="0"/>
              <a:t>不同的格式</a:t>
            </a:r>
            <a:endParaRPr lang="en-US" sz="4000" dirty="0"/>
          </a:p>
        </p:txBody>
      </p:sp>
      <p:sp>
        <p:nvSpPr>
          <p:cNvPr id="3" name="Content Placeholder 2"/>
          <p:cNvSpPr>
            <a:spLocks noGrp="1"/>
          </p:cNvSpPr>
          <p:nvPr>
            <p:ph idx="1"/>
          </p:nvPr>
        </p:nvSpPr>
        <p:spPr>
          <a:xfrm>
            <a:off x="382588" y="1414464"/>
            <a:ext cx="8380412" cy="3992888"/>
          </a:xfrm>
        </p:spPr>
        <p:txBody>
          <a:bodyPr/>
          <a:lstStyle/>
          <a:p>
            <a:r>
              <a:rPr lang="zh-CN" altLang="en-US" sz="2000" dirty="0" smtClean="0"/>
              <a:t>不同的便携式视频播放器需要不同的视频格式</a:t>
            </a:r>
            <a:endParaRPr lang="en-US" sz="2000" dirty="0" smtClean="0"/>
          </a:p>
          <a:p>
            <a:pPr lvl="1"/>
            <a:r>
              <a:rPr lang="zh-CN" altLang="en-US" sz="1800" dirty="0" smtClean="0">
                <a:latin typeface="+mn-ea"/>
                <a:ea typeface="+mn-ea"/>
              </a:rPr>
              <a:t>需要的格式并不一定是</a:t>
            </a:r>
            <a:r>
              <a:rPr lang="en-US" altLang="zh-CN" sz="1800" dirty="0" smtClean="0">
                <a:latin typeface="+mn-ea"/>
                <a:ea typeface="+mn-ea"/>
              </a:rPr>
              <a:t>PC</a:t>
            </a:r>
            <a:r>
              <a:rPr lang="zh-CN" altLang="en-US" sz="1800" dirty="0" smtClean="0">
                <a:latin typeface="+mn-ea"/>
                <a:ea typeface="+mn-ea"/>
              </a:rPr>
              <a:t>中存储的格式</a:t>
            </a:r>
            <a:endParaRPr lang="en-US" sz="1800" dirty="0" smtClean="0">
              <a:latin typeface="+mn-ea"/>
              <a:ea typeface="+mn-ea"/>
            </a:endParaRPr>
          </a:p>
          <a:p>
            <a:r>
              <a:rPr lang="en-US" altLang="zh-CN" sz="2000" dirty="0" smtClean="0"/>
              <a:t>PC</a:t>
            </a:r>
            <a:r>
              <a:rPr lang="zh-CN" altLang="en-US" sz="2000" dirty="0" smtClean="0"/>
              <a:t>中的格式将是内容进入时的格式</a:t>
            </a:r>
            <a:endParaRPr lang="en-US" sz="2000" dirty="0" smtClean="0"/>
          </a:p>
          <a:p>
            <a:pPr lvl="1"/>
            <a:r>
              <a:rPr lang="zh-CN" altLang="en-US" sz="1800" dirty="0" smtClean="0">
                <a:latin typeface="+mn-ea"/>
                <a:ea typeface="+mn-ea"/>
              </a:rPr>
              <a:t>电视通常</a:t>
            </a:r>
            <a:r>
              <a:rPr lang="zh-CN" altLang="en-US" sz="1800" dirty="0" smtClean="0">
                <a:latin typeface="+mn-lt"/>
                <a:ea typeface="+mn-ea"/>
              </a:rPr>
              <a:t>是</a:t>
            </a:r>
            <a:r>
              <a:rPr lang="en-US" sz="1800" dirty="0" smtClean="0">
                <a:latin typeface="+mn-lt"/>
                <a:ea typeface="+mn-ea"/>
              </a:rPr>
              <a:t> MPEG</a:t>
            </a:r>
            <a:r>
              <a:rPr lang="en-US" sz="1800" dirty="0" smtClean="0">
                <a:latin typeface="+mn-ea"/>
                <a:ea typeface="+mn-ea"/>
              </a:rPr>
              <a:t>2</a:t>
            </a:r>
          </a:p>
          <a:p>
            <a:pPr lvl="1"/>
            <a:r>
              <a:rPr lang="zh-CN" altLang="en-US" sz="1800" dirty="0" smtClean="0">
                <a:latin typeface="+mn-ea"/>
                <a:ea typeface="+mn-ea"/>
              </a:rPr>
              <a:t>未来更多的将是高清内容</a:t>
            </a:r>
            <a:endParaRPr lang="en-US" sz="1800" dirty="0" smtClean="0">
              <a:latin typeface="+mn-ea"/>
              <a:ea typeface="+mn-ea"/>
            </a:endParaRPr>
          </a:p>
          <a:p>
            <a:r>
              <a:rPr lang="zh-CN" altLang="en-US" sz="2000" dirty="0" smtClean="0"/>
              <a:t>通常，便携式视频播放器需要较低的分辨率以适应他们的屏幕</a:t>
            </a:r>
            <a:endParaRPr lang="en-US" sz="2000" dirty="0" smtClean="0"/>
          </a:p>
          <a:p>
            <a:pPr lvl="1"/>
            <a:r>
              <a:rPr lang="zh-CN" altLang="en-US" sz="1800" dirty="0" smtClean="0">
                <a:latin typeface="+mn-ea"/>
                <a:ea typeface="+mn-ea"/>
              </a:rPr>
              <a:t>在未来更多的将会使用</a:t>
            </a:r>
            <a:r>
              <a:rPr lang="en-US" altLang="zh-CN" sz="1800" dirty="0" smtClean="0"/>
              <a:t>H.264</a:t>
            </a:r>
            <a:r>
              <a:rPr lang="zh-CN" altLang="en-US" sz="1800" dirty="0" smtClean="0">
                <a:latin typeface="+mn-ea"/>
                <a:ea typeface="+mn-ea"/>
              </a:rPr>
              <a:t>视频和</a:t>
            </a:r>
            <a:r>
              <a:rPr lang="en-US" altLang="zh-CN" sz="1800" dirty="0" smtClean="0"/>
              <a:t>AAC</a:t>
            </a:r>
            <a:r>
              <a:rPr lang="zh-CN" altLang="en-US" sz="1800" dirty="0" smtClean="0">
                <a:latin typeface="+mn-ea"/>
                <a:ea typeface="+mn-ea"/>
              </a:rPr>
              <a:t>音频</a:t>
            </a:r>
            <a:endParaRPr lang="en-US" sz="1800" dirty="0" smtClean="0">
              <a:latin typeface="+mn-ea"/>
              <a:ea typeface="+mn-ea"/>
            </a:endParaRPr>
          </a:p>
          <a:p>
            <a:endParaRPr lang="en-US" sz="2000" dirty="0" smtClean="0"/>
          </a:p>
          <a:p>
            <a:r>
              <a:rPr lang="zh-CN" altLang="en-US" sz="2000" dirty="0" smtClean="0"/>
              <a:t>改变音频是视频格式是将内容传输到设备上的过程的一部分</a:t>
            </a:r>
            <a:endParaRPr lang="en-US" sz="2000" dirty="0" smtClean="0"/>
          </a:p>
          <a:p>
            <a:endParaRPr lang="en-US" sz="2000" dirty="0"/>
          </a:p>
        </p:txBody>
      </p:sp>
      <p:pic>
        <p:nvPicPr>
          <p:cNvPr id="4098" name="Picture 2"/>
          <p:cNvPicPr>
            <a:picLocks noChangeAspect="1" noChangeArrowheads="1"/>
          </p:cNvPicPr>
          <p:nvPr/>
        </p:nvPicPr>
        <p:blipFill>
          <a:blip r:embed="rId3"/>
          <a:srcRect/>
          <a:stretch>
            <a:fillRect/>
          </a:stretch>
        </p:blipFill>
        <p:spPr bwMode="auto">
          <a:xfrm>
            <a:off x="5562408" y="2552700"/>
            <a:ext cx="1304402" cy="630966"/>
          </a:xfrm>
          <a:prstGeom prst="rect">
            <a:avLst/>
          </a:prstGeom>
          <a:noFill/>
          <a:ln w="9525">
            <a:noFill/>
            <a:miter lim="800000"/>
            <a:headEnd/>
            <a:tailEnd/>
          </a:ln>
          <a:effectLst/>
        </p:spPr>
      </p:pic>
      <p:pic>
        <p:nvPicPr>
          <p:cNvPr id="8" name="Picture 2" descr="http://windows/wex/dnm/media/dogfood/images/w910i-100.jpg">
            <a:hlinkClick r:id="rId4"/>
          </p:cNvPr>
          <p:cNvPicPr>
            <a:picLocks noChangeAspect="1" noChangeArrowheads="1"/>
          </p:cNvPicPr>
          <p:nvPr/>
        </p:nvPicPr>
        <p:blipFill>
          <a:blip r:embed="rId5"/>
          <a:srcRect/>
          <a:stretch>
            <a:fillRect/>
          </a:stretch>
        </p:blipFill>
        <p:spPr bwMode="auto">
          <a:xfrm>
            <a:off x="7855352" y="3489960"/>
            <a:ext cx="624106" cy="8668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3"/>
          <p:cNvPicPr>
            <a:picLocks noChangeAspect="1" noChangeArrowheads="1"/>
          </p:cNvPicPr>
          <p:nvPr/>
        </p:nvPicPr>
        <p:blipFill>
          <a:blip r:embed="rId6">
            <a:clrChange>
              <a:clrFrom>
                <a:srgbClr val="7F0037"/>
              </a:clrFrom>
              <a:clrTo>
                <a:srgbClr val="7F0037">
                  <a:alpha val="0"/>
                </a:srgbClr>
              </a:clrTo>
            </a:clrChange>
          </a:blip>
          <a:srcRect/>
          <a:stretch>
            <a:fillRect/>
          </a:stretch>
        </p:blipFill>
        <p:spPr bwMode="auto">
          <a:xfrm>
            <a:off x="7369083" y="3627234"/>
            <a:ext cx="617783" cy="617783"/>
          </a:xfrm>
          <a:prstGeom prst="rect">
            <a:avLst/>
          </a:prstGeom>
          <a:noFill/>
          <a:ln w="9525">
            <a:noFill/>
            <a:miter lim="800000"/>
            <a:headEnd/>
            <a:tailEnd/>
          </a:ln>
          <a:effectLst/>
        </p:spPr>
      </p:pic>
      <p:pic>
        <p:nvPicPr>
          <p:cNvPr id="4" name="Picture 6" descr="http://windows/wex/dnm/media/dogfood/images/aac.png"/>
          <p:cNvPicPr>
            <a:picLocks noChangeAspect="1" noChangeArrowheads="1"/>
          </p:cNvPicPr>
          <p:nvPr/>
        </p:nvPicPr>
        <p:blipFill>
          <a:blip r:embed="rId7" cstate="print"/>
          <a:srcRect/>
          <a:stretch>
            <a:fillRect/>
          </a:stretch>
        </p:blipFill>
        <p:spPr bwMode="auto">
          <a:xfrm>
            <a:off x="8356107" y="4120047"/>
            <a:ext cx="406893" cy="406893"/>
          </a:xfrm>
          <a:prstGeom prst="rect">
            <a:avLst/>
          </a:prstGeom>
          <a:noFill/>
        </p:spPr>
      </p:pic>
      <p:pic>
        <p:nvPicPr>
          <p:cNvPr id="7" name="Picture 18" descr="GEL Curve Arrow MS-red"/>
          <p:cNvPicPr>
            <a:picLocks noChangeAspect="1" noChangeArrowheads="1"/>
          </p:cNvPicPr>
          <p:nvPr/>
        </p:nvPicPr>
        <p:blipFill>
          <a:blip r:embed="rId8"/>
          <a:srcRect/>
          <a:stretch>
            <a:fillRect/>
          </a:stretch>
        </p:blipFill>
        <p:spPr bwMode="auto">
          <a:xfrm rot="690145">
            <a:off x="6756923" y="2536342"/>
            <a:ext cx="1918348" cy="1073101"/>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normAutofit/>
          </a:bodyPr>
          <a:lstStyle/>
          <a:p>
            <a:r>
              <a:rPr lang="zh-CN" altLang="en-US" sz="4000" dirty="0" smtClean="0"/>
              <a:t>对用户简单，在底层复杂</a:t>
            </a:r>
            <a:endParaRPr lang="en-US" sz="4000" dirty="0"/>
          </a:p>
        </p:txBody>
      </p:sp>
      <p:sp>
        <p:nvSpPr>
          <p:cNvPr id="3" name="Content Placeholder 2"/>
          <p:cNvSpPr>
            <a:spLocks noGrp="1"/>
          </p:cNvSpPr>
          <p:nvPr>
            <p:ph idx="1"/>
          </p:nvPr>
        </p:nvSpPr>
        <p:spPr>
          <a:xfrm>
            <a:off x="381000" y="1417638"/>
            <a:ext cx="8380412" cy="3911840"/>
          </a:xfrm>
        </p:spPr>
        <p:txBody>
          <a:bodyPr/>
          <a:lstStyle/>
          <a:p>
            <a:r>
              <a:rPr lang="zh-CN" altLang="en-US" sz="2000" dirty="0" smtClean="0"/>
              <a:t>用户甚至都不用考虑转码的问题</a:t>
            </a:r>
            <a:endParaRPr lang="en-US" sz="2000" dirty="0" smtClean="0"/>
          </a:p>
          <a:p>
            <a:pPr lvl="1"/>
            <a:r>
              <a:rPr lang="zh-CN" altLang="en-US" sz="1800" dirty="0" smtClean="0">
                <a:latin typeface="+mn-ea"/>
                <a:ea typeface="+mn-ea"/>
              </a:rPr>
              <a:t>整个过程类似文件拖拽复制</a:t>
            </a:r>
            <a:endParaRPr lang="en-US" sz="1800" dirty="0" smtClean="0">
              <a:latin typeface="+mn-ea"/>
              <a:ea typeface="+mn-ea"/>
            </a:endParaRPr>
          </a:p>
          <a:p>
            <a:r>
              <a:rPr lang="en-US" sz="2000" dirty="0" smtClean="0"/>
              <a:t>Media Foundation </a:t>
            </a:r>
            <a:r>
              <a:rPr lang="zh-CN" altLang="en-US" sz="2000" dirty="0" smtClean="0"/>
              <a:t>底层的组件拓扑图</a:t>
            </a:r>
            <a:endParaRPr lang="en-US" sz="2000" dirty="0" smtClean="0"/>
          </a:p>
          <a:p>
            <a:pPr lvl="1"/>
            <a:r>
              <a:rPr lang="zh-CN" altLang="en-US" sz="1800" dirty="0" smtClean="0">
                <a:latin typeface="+mn-ea"/>
                <a:ea typeface="+mn-ea"/>
              </a:rPr>
              <a:t>读取源文件例如一个录制的</a:t>
            </a:r>
            <a:r>
              <a:rPr lang="en-US" altLang="zh-CN" sz="1800" dirty="0" smtClean="0"/>
              <a:t>HDTV</a:t>
            </a:r>
            <a:r>
              <a:rPr lang="zh-CN" altLang="en-US" sz="1800" dirty="0" smtClean="0">
                <a:latin typeface="+mn-ea"/>
                <a:ea typeface="+mn-ea"/>
              </a:rPr>
              <a:t>文件</a:t>
            </a:r>
            <a:endParaRPr lang="en-US" sz="1800" dirty="0" smtClean="0">
              <a:latin typeface="+mn-ea"/>
              <a:ea typeface="+mn-ea"/>
            </a:endParaRPr>
          </a:p>
          <a:p>
            <a:pPr lvl="1"/>
            <a:r>
              <a:rPr lang="zh-CN" altLang="en-US" sz="1800" dirty="0" smtClean="0">
                <a:latin typeface="+mn-ea"/>
                <a:ea typeface="+mn-ea"/>
              </a:rPr>
              <a:t>使用例如</a:t>
            </a:r>
            <a:r>
              <a:rPr lang="en-US" altLang="zh-CN" sz="1800" dirty="0" smtClean="0"/>
              <a:t>MPEG2</a:t>
            </a:r>
            <a:r>
              <a:rPr lang="zh-CN" altLang="en-US" sz="1800" dirty="0" smtClean="0">
                <a:latin typeface="+mn-ea"/>
                <a:ea typeface="+mn-ea"/>
              </a:rPr>
              <a:t>解码器解码</a:t>
            </a:r>
            <a:endParaRPr lang="en-US" sz="1800" dirty="0" smtClean="0">
              <a:latin typeface="+mn-ea"/>
              <a:ea typeface="+mn-ea"/>
            </a:endParaRPr>
          </a:p>
          <a:p>
            <a:pPr lvl="1"/>
            <a:r>
              <a:rPr lang="zh-CN" altLang="en-US" sz="1800" dirty="0" smtClean="0">
                <a:latin typeface="+mn-ea"/>
                <a:ea typeface="+mn-ea"/>
              </a:rPr>
              <a:t>处理并将分辨率达到设备所需要的大小</a:t>
            </a:r>
            <a:endParaRPr lang="en-US" altLang="zh-CN" sz="1800" dirty="0" smtClean="0">
              <a:latin typeface="+mn-ea"/>
              <a:ea typeface="+mn-ea"/>
            </a:endParaRPr>
          </a:p>
          <a:p>
            <a:pPr lvl="1"/>
            <a:r>
              <a:rPr lang="zh-CN" altLang="en-US" sz="1800" dirty="0" smtClean="0">
                <a:latin typeface="+mn-ea"/>
                <a:ea typeface="+mn-ea"/>
              </a:rPr>
              <a:t>使用设备支持的编码器编码，例如容器的</a:t>
            </a:r>
            <a:r>
              <a:rPr lang="en-US" sz="1800" dirty="0" smtClean="0"/>
              <a:t>H.264/AAC MP4 </a:t>
            </a:r>
          </a:p>
          <a:p>
            <a:r>
              <a:rPr lang="zh-CN" altLang="en-US" sz="2000" dirty="0" smtClean="0"/>
              <a:t>唯一的问题就是如果使用</a:t>
            </a:r>
            <a:r>
              <a:rPr lang="en-US" altLang="zh-CN" sz="2000" dirty="0" smtClean="0"/>
              <a:t>CPU</a:t>
            </a:r>
            <a:r>
              <a:rPr lang="zh-CN" altLang="en-US" sz="2000" dirty="0" smtClean="0"/>
              <a:t>就会耗费一些时间</a:t>
            </a:r>
            <a:endParaRPr lang="en-US" sz="2000" dirty="0" smtClean="0"/>
          </a:p>
          <a:p>
            <a:pPr lvl="1"/>
            <a:r>
              <a:rPr lang="zh-CN" altLang="en-US" sz="1800" dirty="0" smtClean="0">
                <a:latin typeface="+mn-ea"/>
                <a:ea typeface="+mn-ea"/>
              </a:rPr>
              <a:t>但是我们有硬件编码来解决这个问题</a:t>
            </a:r>
            <a:endParaRPr lang="en-US" sz="1800" dirty="0" smtClean="0">
              <a:latin typeface="+mn-ea"/>
              <a:ea typeface="+mn-ea"/>
            </a:endParaRPr>
          </a:p>
          <a:p>
            <a:endParaRPr lang="en-US" sz="20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normAutofit/>
          </a:bodyPr>
          <a:lstStyle/>
          <a:p>
            <a:r>
              <a:rPr lang="zh-CN" altLang="en-US" dirty="0" smtClean="0"/>
              <a:t>新的内置</a:t>
            </a:r>
            <a:r>
              <a:rPr altLang="zh-CN" smtClean="0"/>
              <a:t>MF</a:t>
            </a:r>
            <a:r>
              <a:rPr lang="zh-CN" altLang="en-US" dirty="0" smtClean="0"/>
              <a:t>编码器细节</a:t>
            </a:r>
            <a:r>
              <a:rPr lang="en-US" dirty="0" smtClean="0"/>
              <a:t/>
            </a:r>
            <a:br>
              <a:rPr lang="en-US" dirty="0" smtClean="0"/>
            </a:br>
            <a:r>
              <a:rPr lang="zh-CN" altLang="en-US" sz="3600" dirty="0" smtClean="0"/>
              <a:t>增加的关联到</a:t>
            </a:r>
            <a:r>
              <a:rPr altLang="zh-CN" sz="3600" smtClean="0"/>
              <a:t>Vista</a:t>
            </a:r>
            <a:r>
              <a:rPr lang="zh-CN" altLang="en-US" sz="3600" dirty="0" smtClean="0"/>
              <a:t>内置编码器</a:t>
            </a:r>
            <a:endParaRPr lang="en-US" dirty="0"/>
          </a:p>
        </p:txBody>
      </p:sp>
      <p:sp>
        <p:nvSpPr>
          <p:cNvPr id="8" name="Content Placeholder 2"/>
          <p:cNvSpPr>
            <a:spLocks noGrp="1"/>
          </p:cNvSpPr>
          <p:nvPr>
            <p:ph idx="1"/>
          </p:nvPr>
        </p:nvSpPr>
        <p:spPr>
          <a:xfrm>
            <a:off x="731838" y="3429000"/>
            <a:ext cx="8031162" cy="2382704"/>
          </a:xfrm>
        </p:spPr>
        <p:txBody>
          <a:bodyPr/>
          <a:lstStyle/>
          <a:p>
            <a:r>
              <a:rPr lang="en-US" sz="2000" dirty="0" smtClean="0"/>
              <a:t> H.264</a:t>
            </a:r>
          </a:p>
          <a:p>
            <a:pPr lvl="1"/>
            <a:r>
              <a:rPr lang="en-US" sz="1400" dirty="0" smtClean="0"/>
              <a:t>Baseline profile level 3 with 1-pass CBR</a:t>
            </a:r>
          </a:p>
          <a:p>
            <a:pPr lvl="1"/>
            <a:r>
              <a:rPr lang="en-US" sz="1400" dirty="0" smtClean="0"/>
              <a:t>Bit rate up to 1.5Mbps</a:t>
            </a:r>
          </a:p>
          <a:p>
            <a:pPr lvl="1"/>
            <a:r>
              <a:rPr lang="en-US" sz="1400" dirty="0" smtClean="0"/>
              <a:t>Maximum size:  640 x 480, maximum frame rate: 30fps</a:t>
            </a:r>
          </a:p>
          <a:p>
            <a:r>
              <a:rPr lang="en-US" sz="2000" dirty="0" smtClean="0"/>
              <a:t> AAC</a:t>
            </a:r>
          </a:p>
          <a:p>
            <a:pPr lvl="1"/>
            <a:r>
              <a:rPr lang="en-US" sz="1400" dirty="0" smtClean="0"/>
              <a:t>LC stereo with 44.1 or 48KHz sample rate</a:t>
            </a:r>
          </a:p>
          <a:p>
            <a:pPr lvl="1"/>
            <a:r>
              <a:rPr lang="en-US" sz="1400" dirty="0" smtClean="0"/>
              <a:t>96, 128, 160, or 192KHz bit rate</a:t>
            </a:r>
          </a:p>
        </p:txBody>
      </p:sp>
      <p:graphicFrame>
        <p:nvGraphicFramePr>
          <p:cNvPr id="3" name="Table 2"/>
          <p:cNvGraphicFramePr>
            <a:graphicFrameLocks noGrp="1"/>
          </p:cNvGraphicFramePr>
          <p:nvPr/>
        </p:nvGraphicFramePr>
        <p:xfrm>
          <a:off x="792479" y="1901825"/>
          <a:ext cx="7543801" cy="1371600"/>
        </p:xfrm>
        <a:graphic>
          <a:graphicData uri="http://schemas.openxmlformats.org/drawingml/2006/table">
            <a:tbl>
              <a:tblPr firstRow="1" bandRow="1">
                <a:tableStyleId>{21E4AEA4-8DFA-4A89-87EB-49C32662AFE0}</a:tableStyleId>
              </a:tblPr>
              <a:tblGrid>
                <a:gridCol w="1487967"/>
                <a:gridCol w="1451960"/>
                <a:gridCol w="1451960"/>
                <a:gridCol w="1575957"/>
                <a:gridCol w="1575957"/>
              </a:tblGrid>
              <a:tr h="370840">
                <a:tc>
                  <a:txBody>
                    <a:bodyPr/>
                    <a:lstStyle/>
                    <a:p>
                      <a:r>
                        <a:rPr lang="en-US" sz="1200" dirty="0" smtClean="0">
                          <a:latin typeface="Trebuchet MS" pitchFamily="34" charset="0"/>
                        </a:rPr>
                        <a:t>Generic Format Name</a:t>
                      </a:r>
                      <a:endParaRPr lang="en-US" sz="1200" dirty="0">
                        <a:latin typeface="Trebuchet MS" pitchFamily="34" charset="0"/>
                      </a:endParaRPr>
                    </a:p>
                  </a:txBody>
                  <a:tcPr/>
                </a:tc>
                <a:tc>
                  <a:txBody>
                    <a:bodyPr/>
                    <a:lstStyle/>
                    <a:p>
                      <a:r>
                        <a:rPr lang="en-US" sz="1200" dirty="0" smtClean="0">
                          <a:latin typeface="Trebuchet MS" pitchFamily="34" charset="0"/>
                        </a:rPr>
                        <a:t>File Extensions</a:t>
                      </a:r>
                      <a:endParaRPr lang="en-US" sz="1200" dirty="0">
                        <a:latin typeface="Trebuchet MS" pitchFamily="34" charset="0"/>
                      </a:endParaRPr>
                    </a:p>
                  </a:txBody>
                  <a:tcPr/>
                </a:tc>
                <a:tc>
                  <a:txBody>
                    <a:bodyPr/>
                    <a:lstStyle/>
                    <a:p>
                      <a:r>
                        <a:rPr lang="en-US" sz="1200" dirty="0" smtClean="0">
                          <a:latin typeface="Trebuchet MS" pitchFamily="34" charset="0"/>
                        </a:rPr>
                        <a:t>Container</a:t>
                      </a:r>
                      <a:endParaRPr lang="en-US" sz="1200" dirty="0">
                        <a:latin typeface="Trebuchet MS" pitchFamily="34" charset="0"/>
                      </a:endParaRPr>
                    </a:p>
                  </a:txBody>
                  <a:tcPr/>
                </a:tc>
                <a:tc>
                  <a:txBody>
                    <a:bodyPr/>
                    <a:lstStyle/>
                    <a:p>
                      <a:r>
                        <a:rPr lang="en-US" sz="1200" dirty="0" smtClean="0">
                          <a:latin typeface="Trebuchet MS" pitchFamily="34" charset="0"/>
                        </a:rPr>
                        <a:t>Video </a:t>
                      </a:r>
                      <a:r>
                        <a:rPr lang="en-US" sz="1200" dirty="0" err="1" smtClean="0">
                          <a:latin typeface="Trebuchet MS" pitchFamily="34" charset="0"/>
                        </a:rPr>
                        <a:t>Codecs</a:t>
                      </a:r>
                      <a:endParaRPr lang="en-US" sz="1200" dirty="0">
                        <a:latin typeface="Trebuchet MS" pitchFamily="34" charset="0"/>
                      </a:endParaRPr>
                    </a:p>
                  </a:txBody>
                  <a:tcPr/>
                </a:tc>
                <a:tc>
                  <a:txBody>
                    <a:bodyPr/>
                    <a:lstStyle/>
                    <a:p>
                      <a:r>
                        <a:rPr lang="en-US" sz="1200" dirty="0" smtClean="0">
                          <a:latin typeface="Trebuchet MS" pitchFamily="34" charset="0"/>
                        </a:rPr>
                        <a:t>Audio </a:t>
                      </a:r>
                      <a:r>
                        <a:rPr lang="en-US" sz="1200" dirty="0" err="1" smtClean="0">
                          <a:latin typeface="Trebuchet MS" pitchFamily="34" charset="0"/>
                        </a:rPr>
                        <a:t>Codecs</a:t>
                      </a:r>
                      <a:endParaRPr lang="en-US" sz="1200" dirty="0">
                        <a:latin typeface="Trebuchet MS" pitchFamily="34" charset="0"/>
                      </a:endParaRPr>
                    </a:p>
                  </a:txBody>
                  <a:tcPr/>
                </a:tc>
              </a:tr>
              <a:tr h="370840">
                <a:tc>
                  <a:txBody>
                    <a:bodyPr/>
                    <a:lstStyle/>
                    <a:p>
                      <a:r>
                        <a:rPr lang="en-US" sz="1200" dirty="0" smtClean="0">
                          <a:latin typeface="Trebuchet MS" pitchFamily="34" charset="0"/>
                        </a:rPr>
                        <a:t>MPEG-4</a:t>
                      </a:r>
                      <a:endParaRPr lang="en-US" sz="1200" dirty="0">
                        <a:latin typeface="Trebuchet MS" pitchFamily="34" charset="0"/>
                      </a:endParaRPr>
                    </a:p>
                  </a:txBody>
                  <a:tcPr/>
                </a:tc>
                <a:tc>
                  <a:txBody>
                    <a:bodyPr/>
                    <a:lstStyle/>
                    <a:p>
                      <a:r>
                        <a:rPr lang="en-US" sz="1200" dirty="0" smtClean="0">
                          <a:latin typeface="Trebuchet MS" pitchFamily="34" charset="0"/>
                        </a:rPr>
                        <a:t>.mp4 (A, V, A+V)</a:t>
                      </a:r>
                    </a:p>
                    <a:p>
                      <a:r>
                        <a:rPr lang="en-US" sz="1200" dirty="0" smtClean="0">
                          <a:latin typeface="Trebuchet MS" pitchFamily="34" charset="0"/>
                        </a:rPr>
                        <a:t>.m4a</a:t>
                      </a:r>
                      <a:r>
                        <a:rPr lang="en-US" sz="1200" baseline="0" dirty="0" smtClean="0">
                          <a:latin typeface="Trebuchet MS" pitchFamily="34" charset="0"/>
                        </a:rPr>
                        <a:t> (A)</a:t>
                      </a:r>
                      <a:endParaRPr lang="en-US" sz="1200" dirty="0">
                        <a:latin typeface="Trebuchet MS" pitchFamily="34" charset="0"/>
                      </a:endParaRPr>
                    </a:p>
                  </a:txBody>
                  <a:tcPr/>
                </a:tc>
                <a:tc>
                  <a:txBody>
                    <a:bodyPr/>
                    <a:lstStyle/>
                    <a:p>
                      <a:r>
                        <a:rPr lang="en-US" sz="1200" dirty="0" smtClean="0">
                          <a:latin typeface="Trebuchet MS" pitchFamily="34" charset="0"/>
                        </a:rPr>
                        <a:t>ISO MPEG-4</a:t>
                      </a:r>
                      <a:endParaRPr lang="en-US" sz="1200" dirty="0">
                        <a:latin typeface="Trebuchet MS" pitchFamily="34" charset="0"/>
                      </a:endParaRPr>
                    </a:p>
                  </a:txBody>
                  <a:tcPr/>
                </a:tc>
                <a:tc>
                  <a:txBody>
                    <a:bodyPr/>
                    <a:lstStyle/>
                    <a:p>
                      <a:r>
                        <a:rPr lang="en-US" sz="1200" dirty="0" smtClean="0">
                          <a:latin typeface="Trebuchet MS" pitchFamily="34" charset="0"/>
                        </a:rPr>
                        <a:t>H.264</a:t>
                      </a:r>
                      <a:r>
                        <a:rPr lang="en-US" sz="1200" baseline="0" dirty="0" smtClean="0">
                          <a:latin typeface="Trebuchet MS" pitchFamily="34" charset="0"/>
                        </a:rPr>
                        <a:t> Baseline</a:t>
                      </a:r>
                      <a:endParaRPr lang="en-US" sz="1200" dirty="0">
                        <a:latin typeface="Trebuchet MS" pitchFamily="34" charset="0"/>
                      </a:endParaRPr>
                    </a:p>
                  </a:txBody>
                  <a:tcPr/>
                </a:tc>
                <a:tc>
                  <a:txBody>
                    <a:bodyPr/>
                    <a:lstStyle/>
                    <a:p>
                      <a:r>
                        <a:rPr lang="en-US" sz="1200" dirty="0" smtClean="0">
                          <a:latin typeface="Trebuchet MS" pitchFamily="34" charset="0"/>
                        </a:rPr>
                        <a:t>AAC-LC</a:t>
                      </a:r>
                      <a:endParaRPr lang="en-US" sz="1200" dirty="0">
                        <a:latin typeface="Trebuchet MS" pitchFamily="34" charset="0"/>
                      </a:endParaRPr>
                    </a:p>
                  </a:txBody>
                  <a:tcPr/>
                </a:tc>
              </a:tr>
              <a:tr h="370840">
                <a:tc>
                  <a:txBody>
                    <a:bodyPr/>
                    <a:lstStyle/>
                    <a:p>
                      <a:r>
                        <a:rPr lang="en-US" sz="1200" dirty="0" smtClean="0">
                          <a:latin typeface="Trebuchet MS" pitchFamily="34" charset="0"/>
                        </a:rPr>
                        <a:t>3GPP/3GPP2</a:t>
                      </a:r>
                      <a:endParaRPr lang="en-US" sz="1200" dirty="0">
                        <a:latin typeface="Trebuchet MS" pitchFamily="34" charset="0"/>
                      </a:endParaRPr>
                    </a:p>
                  </a:txBody>
                  <a:tcPr/>
                </a:tc>
                <a:tc>
                  <a:txBody>
                    <a:bodyPr/>
                    <a:lstStyle/>
                    <a:p>
                      <a:r>
                        <a:rPr lang="en-US" sz="1200" dirty="0" smtClean="0">
                          <a:latin typeface="Trebuchet MS" pitchFamily="34" charset="0"/>
                        </a:rPr>
                        <a:t>.3gp, .3g2</a:t>
                      </a:r>
                      <a:r>
                        <a:rPr lang="en-US" sz="1200" baseline="0" dirty="0" smtClean="0">
                          <a:latin typeface="Trebuchet MS" pitchFamily="34" charset="0"/>
                        </a:rPr>
                        <a:t>          (A, V, A+V)</a:t>
                      </a:r>
                      <a:endParaRPr lang="en-US" sz="1200" dirty="0">
                        <a:latin typeface="Trebuchet MS" pitchFamily="34" charset="0"/>
                      </a:endParaRPr>
                    </a:p>
                  </a:txBody>
                  <a:tcPr/>
                </a:tc>
                <a:tc>
                  <a:txBody>
                    <a:bodyPr/>
                    <a:lstStyle/>
                    <a:p>
                      <a:r>
                        <a:rPr lang="en-US" sz="1200" dirty="0" smtClean="0">
                          <a:latin typeface="Trebuchet MS" pitchFamily="34" charset="0"/>
                        </a:rPr>
                        <a:t>3GP</a:t>
                      </a:r>
                      <a:endParaRPr lang="en-US" sz="1200" dirty="0">
                        <a:latin typeface="Trebuchet MS" pitchFamily="34" charset="0"/>
                      </a:endParaRPr>
                    </a:p>
                  </a:txBody>
                  <a:tcPr/>
                </a:tc>
                <a:tc>
                  <a:txBody>
                    <a:bodyPr/>
                    <a:lstStyle/>
                    <a:p>
                      <a:r>
                        <a:rPr lang="en-US" sz="1200" dirty="0" smtClean="0">
                          <a:latin typeface="Trebuchet MS" pitchFamily="34" charset="0"/>
                        </a:rPr>
                        <a:t>H.264</a:t>
                      </a:r>
                      <a:r>
                        <a:rPr lang="en-US" sz="1200" baseline="0" dirty="0" smtClean="0">
                          <a:latin typeface="Trebuchet MS" pitchFamily="34" charset="0"/>
                        </a:rPr>
                        <a:t> Baseline</a:t>
                      </a:r>
                      <a:endParaRPr lang="en-US" sz="1200" dirty="0">
                        <a:latin typeface="Trebuchet MS" pitchFamily="34" charset="0"/>
                      </a:endParaRPr>
                    </a:p>
                  </a:txBody>
                  <a:tcPr/>
                </a:tc>
                <a:tc>
                  <a:txBody>
                    <a:bodyPr/>
                    <a:lstStyle/>
                    <a:p>
                      <a:r>
                        <a:rPr lang="en-US" sz="1200" dirty="0" smtClean="0">
                          <a:latin typeface="Trebuchet MS" pitchFamily="34" charset="0"/>
                        </a:rPr>
                        <a:t>AAC-LC</a:t>
                      </a:r>
                      <a:endParaRPr lang="en-US" sz="1200" dirty="0">
                        <a:latin typeface="Trebuchet MS" pitchFamily="34" charset="0"/>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硬件转码</a:t>
            </a:r>
            <a:endParaRPr lang="en-US" dirty="0"/>
          </a:p>
        </p:txBody>
      </p:sp>
      <p:sp>
        <p:nvSpPr>
          <p:cNvPr id="3" name="Content Placeholder 2"/>
          <p:cNvSpPr>
            <a:spLocks noGrp="1"/>
          </p:cNvSpPr>
          <p:nvPr>
            <p:ph idx="1"/>
          </p:nvPr>
        </p:nvSpPr>
        <p:spPr>
          <a:xfrm>
            <a:off x="382588" y="1414464"/>
            <a:ext cx="8380412" cy="3398366"/>
          </a:xfrm>
        </p:spPr>
        <p:txBody>
          <a:bodyPr/>
          <a:lstStyle/>
          <a:p>
            <a:r>
              <a:rPr lang="zh-CN" altLang="en-US" sz="1600" dirty="0" smtClean="0"/>
              <a:t>很多处理需要转码</a:t>
            </a:r>
            <a:endParaRPr lang="en-US" sz="1600" dirty="0" smtClean="0"/>
          </a:p>
          <a:p>
            <a:pPr lvl="1"/>
            <a:r>
              <a:rPr lang="zh-CN" altLang="en-US" sz="1400" dirty="0" smtClean="0">
                <a:latin typeface="+mn-ea"/>
                <a:ea typeface="+mn-ea"/>
              </a:rPr>
              <a:t>软转码一部电影可能需要几个小时，即使是在一个很快的处理器上</a:t>
            </a:r>
            <a:endParaRPr lang="en-US" sz="1400" dirty="0" smtClean="0">
              <a:latin typeface="+mn-ea"/>
              <a:ea typeface="+mn-ea"/>
            </a:endParaRPr>
          </a:p>
          <a:p>
            <a:pPr lvl="1"/>
            <a:r>
              <a:rPr lang="zh-CN" altLang="en-US" sz="1400" dirty="0" smtClean="0">
                <a:latin typeface="+mn-ea"/>
                <a:ea typeface="+mn-ea"/>
              </a:rPr>
              <a:t>处理时间过长违背了对用户隐藏转码细节的初衷</a:t>
            </a:r>
            <a:endParaRPr lang="en-US" sz="1400" dirty="0" smtClean="0">
              <a:latin typeface="+mn-ea"/>
              <a:ea typeface="+mn-ea"/>
            </a:endParaRPr>
          </a:p>
          <a:p>
            <a:r>
              <a:rPr lang="zh-CN" altLang="en-US" sz="1600" dirty="0" smtClean="0"/>
              <a:t>新一代的芯片提供硬件编解码器</a:t>
            </a:r>
            <a:endParaRPr lang="en-US" sz="1600" dirty="0" smtClean="0"/>
          </a:p>
          <a:p>
            <a:pPr lvl="1"/>
            <a:r>
              <a:rPr lang="zh-CN" altLang="en-US" sz="1400" dirty="0" smtClean="0">
                <a:latin typeface="+mn-ea"/>
                <a:ea typeface="+mn-ea"/>
              </a:rPr>
              <a:t>这些芯片提供高速转码，例如硬件解码输入格式，硬件缩放，和硬件编码到另外的输出格式</a:t>
            </a:r>
            <a:endParaRPr lang="en-US" sz="1400" dirty="0" smtClean="0">
              <a:latin typeface="+mn-ea"/>
              <a:ea typeface="+mn-ea"/>
            </a:endParaRPr>
          </a:p>
          <a:p>
            <a:pPr lvl="1"/>
            <a:r>
              <a:rPr lang="zh-CN" altLang="en-US" sz="1400" dirty="0" smtClean="0">
                <a:latin typeface="+mn-ea"/>
                <a:ea typeface="+mn-ea"/>
              </a:rPr>
              <a:t>额外的功能允许独立软件开发商 提供更好的蓝光播放器</a:t>
            </a:r>
            <a:endParaRPr lang="en-US" sz="1400" dirty="0" smtClean="0">
              <a:latin typeface="+mn-ea"/>
              <a:ea typeface="+mn-ea"/>
            </a:endParaRPr>
          </a:p>
          <a:p>
            <a:r>
              <a:rPr lang="zh-CN" altLang="en-US" sz="1600" dirty="0" smtClean="0"/>
              <a:t>很多公司将发布硬件编解码芯片</a:t>
            </a:r>
            <a:endParaRPr lang="en-US" sz="1600" dirty="0" smtClean="0"/>
          </a:p>
          <a:p>
            <a:r>
              <a:rPr lang="zh-CN" altLang="en-US" sz="1600" dirty="0" smtClean="0"/>
              <a:t>这些芯片将被打包成插件模块</a:t>
            </a:r>
            <a:endParaRPr lang="en-US" sz="1600" dirty="0" smtClean="0"/>
          </a:p>
          <a:p>
            <a:pPr lvl="1"/>
            <a:r>
              <a:rPr lang="zh-CN" altLang="en-US" sz="1400" dirty="0" smtClean="0">
                <a:latin typeface="+mn-ea"/>
                <a:ea typeface="+mn-ea"/>
              </a:rPr>
              <a:t>这些芯片将会安装到主板上</a:t>
            </a:r>
            <a:endParaRPr lang="en-US" sz="1400" dirty="0" smtClean="0">
              <a:latin typeface="+mn-ea"/>
              <a:ea typeface="+mn-ea"/>
            </a:endParaRPr>
          </a:p>
          <a:p>
            <a:r>
              <a:rPr lang="zh-CN" altLang="en-US" sz="1600" dirty="0" smtClean="0"/>
              <a:t>甚至成为标准的主板芯片组功能</a:t>
            </a:r>
            <a:endParaRPr lang="en-US" sz="1600" dirty="0"/>
          </a:p>
        </p:txBody>
      </p:sp>
      <p:pic>
        <p:nvPicPr>
          <p:cNvPr id="11266" name="Picture 2" descr="http://windows/wex/dnm/media/dogfood/images/Lazer2.0_Image_v01.jpg"/>
          <p:cNvPicPr>
            <a:picLocks noChangeAspect="1" noChangeArrowheads="1"/>
          </p:cNvPicPr>
          <p:nvPr/>
        </p:nvPicPr>
        <p:blipFill>
          <a:blip r:embed="rId3" cstate="print"/>
          <a:srcRect/>
          <a:stretch>
            <a:fillRect/>
          </a:stretch>
        </p:blipFill>
        <p:spPr bwMode="auto">
          <a:xfrm>
            <a:off x="7019561" y="4620024"/>
            <a:ext cx="721649" cy="755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267" name="Picture 3"/>
          <p:cNvPicPr>
            <a:picLocks noChangeAspect="1" noChangeArrowheads="1"/>
          </p:cNvPicPr>
          <p:nvPr/>
        </p:nvPicPr>
        <p:blipFill>
          <a:blip r:embed="rId4" cstate="print"/>
          <a:srcRect/>
          <a:stretch>
            <a:fillRect/>
          </a:stretch>
        </p:blipFill>
        <p:spPr bwMode="auto">
          <a:xfrm>
            <a:off x="6026484" y="5465139"/>
            <a:ext cx="850832" cy="8253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55" descr="vpn1411_tops-200x20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886548" y="3669675"/>
            <a:ext cx="876452" cy="8764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p:cNvPicPr>
            <a:picLocks noChangeAspect="1" noChangeArrowheads="1"/>
          </p:cNvPicPr>
          <p:nvPr/>
        </p:nvPicPr>
        <p:blipFill>
          <a:blip r:embed="rId6" cstate="print">
            <a:clrChange>
              <a:clrFrom>
                <a:srgbClr val="7F0037"/>
              </a:clrFrom>
              <a:clrTo>
                <a:srgbClr val="7F0037">
                  <a:alpha val="0"/>
                </a:srgbClr>
              </a:clrTo>
            </a:clrChange>
          </a:blip>
          <a:srcRect/>
          <a:stretch>
            <a:fillRect/>
          </a:stretch>
        </p:blipFill>
        <p:spPr bwMode="auto">
          <a:xfrm>
            <a:off x="4184514" y="5601442"/>
            <a:ext cx="789574" cy="5527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2"/>
          <p:cNvPicPr>
            <a:picLocks noChangeAspect="1" noChangeArrowheads="1"/>
          </p:cNvPicPr>
          <p:nvPr/>
        </p:nvPicPr>
        <p:blipFill>
          <a:blip r:embed="rId7" cstate="print">
            <a:clrChange>
              <a:clrFrom>
                <a:srgbClr val="7F0037"/>
              </a:clrFrom>
              <a:clrTo>
                <a:srgbClr val="7F0037">
                  <a:alpha val="0"/>
                </a:srgbClr>
              </a:clrTo>
            </a:clrChange>
          </a:blip>
          <a:srcRect/>
          <a:stretch>
            <a:fillRect/>
          </a:stretch>
        </p:blipFill>
        <p:spPr bwMode="auto">
          <a:xfrm>
            <a:off x="2315843" y="5625069"/>
            <a:ext cx="840078" cy="5054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独立硬件供应商提供</a:t>
            </a:r>
            <a:r>
              <a:rPr lang="en-US" dirty="0" smtClean="0"/>
              <a:t>MFTs</a:t>
            </a:r>
            <a:endParaRPr lang="en-US" dirty="0"/>
          </a:p>
        </p:txBody>
      </p:sp>
      <p:sp>
        <p:nvSpPr>
          <p:cNvPr id="3" name="Content Placeholder 2"/>
          <p:cNvSpPr>
            <a:spLocks noGrp="1"/>
          </p:cNvSpPr>
          <p:nvPr>
            <p:ph idx="1"/>
          </p:nvPr>
        </p:nvSpPr>
        <p:spPr>
          <a:xfrm>
            <a:off x="382588" y="1414464"/>
            <a:ext cx="8380412" cy="3871316"/>
          </a:xfrm>
        </p:spPr>
        <p:txBody>
          <a:bodyPr/>
          <a:lstStyle/>
          <a:p>
            <a:r>
              <a:rPr lang="zh-CN" altLang="en-US" sz="2000" dirty="0" smtClean="0"/>
              <a:t>音视频流是首选的</a:t>
            </a:r>
            <a:endParaRPr lang="en-US" sz="2000" dirty="0" smtClean="0"/>
          </a:p>
          <a:p>
            <a:pPr lvl="1"/>
            <a:r>
              <a:rPr lang="zh-CN" altLang="en-US" sz="1800" dirty="0" smtClean="0">
                <a:latin typeface="+mn-ea"/>
                <a:ea typeface="+mn-ea"/>
              </a:rPr>
              <a:t>最简单的方法，但不是唯一的方法</a:t>
            </a:r>
            <a:endParaRPr lang="en-US" sz="1800" dirty="0" smtClean="0">
              <a:latin typeface="+mn-ea"/>
              <a:ea typeface="+mn-ea"/>
            </a:endParaRPr>
          </a:p>
          <a:p>
            <a:r>
              <a:rPr lang="zh-CN" altLang="en-US" sz="2000" dirty="0" smtClean="0"/>
              <a:t>或者第三方可以生产他们自己的</a:t>
            </a:r>
            <a:r>
              <a:rPr lang="en-US" altLang="zh-CN" sz="2000" dirty="0" smtClean="0"/>
              <a:t>MFT</a:t>
            </a:r>
            <a:r>
              <a:rPr lang="zh-CN" altLang="en-US" sz="2000" dirty="0" smtClean="0"/>
              <a:t>使用私有的接口与他们的硬件通信</a:t>
            </a:r>
            <a:endParaRPr lang="en-US" sz="2000" dirty="0" smtClean="0"/>
          </a:p>
          <a:p>
            <a:pPr lvl="1"/>
            <a:r>
              <a:rPr lang="zh-CN" altLang="en-US" sz="1800" dirty="0" smtClean="0">
                <a:latin typeface="+mn-ea"/>
                <a:ea typeface="+mn-ea"/>
              </a:rPr>
              <a:t>遵循</a:t>
            </a:r>
            <a:r>
              <a:rPr lang="en-US" altLang="zh-CN" sz="1800" dirty="0" smtClean="0"/>
              <a:t>MFT</a:t>
            </a:r>
            <a:r>
              <a:rPr lang="zh-CN" altLang="en-US" sz="1800" dirty="0" smtClean="0">
                <a:latin typeface="+mn-ea"/>
                <a:ea typeface="+mn-ea"/>
              </a:rPr>
              <a:t>输入输出接口，类似软件解码器或编码器</a:t>
            </a:r>
            <a:endParaRPr lang="en-US" sz="1800" dirty="0" smtClean="0">
              <a:latin typeface="+mn-ea"/>
              <a:ea typeface="+mn-ea"/>
            </a:endParaRPr>
          </a:p>
          <a:p>
            <a:pPr lvl="1"/>
            <a:r>
              <a:rPr lang="zh-CN" altLang="en-US" sz="1800" dirty="0" smtClean="0">
                <a:latin typeface="+mn-ea"/>
                <a:ea typeface="+mn-ea"/>
              </a:rPr>
              <a:t>开放解码和编码成为独立的</a:t>
            </a:r>
            <a:r>
              <a:rPr lang="en-US" altLang="zh-CN" sz="1800" dirty="0" smtClean="0"/>
              <a:t>MFT</a:t>
            </a:r>
            <a:endParaRPr lang="en-US" sz="1800" dirty="0" smtClean="0"/>
          </a:p>
          <a:p>
            <a:r>
              <a:rPr lang="en-US" altLang="zh-CN" sz="2000" dirty="0" smtClean="0"/>
              <a:t>MFT</a:t>
            </a:r>
            <a:r>
              <a:rPr lang="zh-CN" altLang="en-US" sz="2000" dirty="0" smtClean="0"/>
              <a:t>硬件加速编解码器认证提供拓扑构造器选择的机制</a:t>
            </a:r>
            <a:endParaRPr lang="en-US" sz="2000" dirty="0" smtClean="0"/>
          </a:p>
          <a:p>
            <a:pPr lvl="1"/>
            <a:r>
              <a:rPr lang="zh-CN" altLang="en-US" sz="1800" dirty="0" smtClean="0">
                <a:latin typeface="+mn-ea"/>
                <a:ea typeface="+mn-ea"/>
              </a:rPr>
              <a:t>提供健壮的方法了解提供商了解是真正的硬件加速</a:t>
            </a:r>
            <a:endParaRPr lang="en-US" sz="1800" dirty="0" smtClean="0">
              <a:latin typeface="+mn-ea"/>
              <a:ea typeface="+mn-ea"/>
            </a:endParaRPr>
          </a:p>
          <a:p>
            <a:pPr lvl="1"/>
            <a:r>
              <a:rPr lang="zh-CN" altLang="en-US" sz="1800" dirty="0" smtClean="0">
                <a:latin typeface="+mn-ea"/>
                <a:ea typeface="+mn-ea"/>
              </a:rPr>
              <a:t>绑定到新的健全价值计划</a:t>
            </a:r>
            <a:endParaRPr lang="en-US" sz="1800" dirty="0" smtClean="0">
              <a:latin typeface="+mn-ea"/>
              <a:ea typeface="+mn-ea"/>
            </a:endParaRPr>
          </a:p>
          <a:p>
            <a:pPr lvl="1"/>
            <a:r>
              <a:rPr lang="zh-CN" altLang="en-US" sz="1800" dirty="0" smtClean="0">
                <a:latin typeface="+mn-ea"/>
                <a:ea typeface="+mn-ea"/>
              </a:rPr>
              <a:t>使用</a:t>
            </a:r>
            <a:r>
              <a:rPr lang="en-US" sz="1800" dirty="0" smtClean="0"/>
              <a:t> PVP-OPM-like </a:t>
            </a:r>
            <a:r>
              <a:rPr lang="zh-CN" altLang="en-US" sz="1800" dirty="0" smtClean="0">
                <a:latin typeface="+mn-ea"/>
                <a:ea typeface="+mn-ea"/>
              </a:rPr>
              <a:t>嵌入式挑战认证</a:t>
            </a:r>
            <a:endParaRPr lang="en-US" sz="1800" dirty="0" smtClean="0">
              <a:latin typeface="+mn-ea"/>
              <a:ea typeface="+mn-ea"/>
            </a:endParaRPr>
          </a:p>
          <a:p>
            <a:pPr lvl="1"/>
            <a:r>
              <a:rPr lang="zh-CN" altLang="en-US" sz="1800" dirty="0" smtClean="0">
                <a:latin typeface="+mn-ea"/>
                <a:ea typeface="+mn-ea"/>
              </a:rPr>
              <a:t>最好存放认证到硬件，但是也可混淆到驱动中</a:t>
            </a:r>
            <a:endParaRPr lang="en-US" sz="1800" dirty="0">
              <a:latin typeface="+mn-ea"/>
              <a:ea typeface="+mn-ea"/>
            </a:endParaRPr>
          </a:p>
        </p:txBody>
      </p:sp>
      <p:grpSp>
        <p:nvGrpSpPr>
          <p:cNvPr id="4" name="Group 8"/>
          <p:cNvGrpSpPr/>
          <p:nvPr/>
        </p:nvGrpSpPr>
        <p:grpSpPr>
          <a:xfrm>
            <a:off x="8329729" y="5484426"/>
            <a:ext cx="439344" cy="617456"/>
            <a:chOff x="8563646" y="5335571"/>
            <a:chExt cx="439344" cy="617456"/>
          </a:xfrm>
        </p:grpSpPr>
        <p:pic>
          <p:nvPicPr>
            <p:cNvPr id="5" name="Picture 70"/>
            <p:cNvPicPr>
              <a:picLocks noChangeAspect="1" noChangeArrowheads="1"/>
            </p:cNvPicPr>
            <p:nvPr/>
          </p:nvPicPr>
          <p:blipFill>
            <a:blip r:embed="rId3" cstate="print">
              <a:clrChange>
                <a:clrFrom>
                  <a:srgbClr val="602060"/>
                </a:clrFrom>
                <a:clrTo>
                  <a:srgbClr val="602060">
                    <a:alpha val="0"/>
                  </a:srgbClr>
                </a:clrTo>
              </a:clrChange>
            </a:blip>
            <a:srcRect/>
            <a:stretch>
              <a:fillRect/>
            </a:stretch>
          </p:blipFill>
          <p:spPr bwMode="auto">
            <a:xfrm>
              <a:off x="8563646" y="5335571"/>
              <a:ext cx="439344" cy="617456"/>
            </a:xfrm>
            <a:prstGeom prst="rect">
              <a:avLst/>
            </a:prstGeom>
            <a:noFill/>
            <a:ln w="3175" algn="ctr">
              <a:noFill/>
              <a:miter lim="800000"/>
              <a:headEnd/>
              <a:tailEnd/>
            </a:ln>
            <a:effectLst>
              <a:outerShdw dist="107763" dir="2700000" algn="ctr" rotWithShape="0">
                <a:schemeClr val="bg2">
                  <a:alpha val="50000"/>
                </a:schemeClr>
              </a:outerShdw>
            </a:effectLst>
          </p:spPr>
        </p:pic>
        <p:sp>
          <p:nvSpPr>
            <p:cNvPr id="7" name="TextBox 6"/>
            <p:cNvSpPr txBox="1"/>
            <p:nvPr/>
          </p:nvSpPr>
          <p:spPr>
            <a:xfrm>
              <a:off x="8616100" y="5382704"/>
              <a:ext cx="320512" cy="338554"/>
            </a:xfrm>
            <a:prstGeom prst="rect">
              <a:avLst/>
            </a:prstGeom>
            <a:noFill/>
          </p:spPr>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8</a:t>
              </a:r>
            </a:p>
          </p:txBody>
        </p:sp>
      </p:grpSp>
      <p:pic>
        <p:nvPicPr>
          <p:cNvPr id="8" name="Picture 19"/>
          <p:cNvPicPr>
            <a:picLocks noChangeAspect="1" noChangeArrowheads="1"/>
          </p:cNvPicPr>
          <p:nvPr/>
        </p:nvPicPr>
        <p:blipFill>
          <a:blip r:embed="rId4">
            <a:clrChange>
              <a:clrFrom>
                <a:srgbClr val="800080"/>
              </a:clrFrom>
              <a:clrTo>
                <a:srgbClr val="800080">
                  <a:alpha val="0"/>
                </a:srgbClr>
              </a:clrTo>
            </a:clrChange>
          </a:blip>
          <a:srcRect/>
          <a:stretch>
            <a:fillRect/>
          </a:stretch>
        </p:blipFill>
        <p:spPr bwMode="auto">
          <a:xfrm>
            <a:off x="7623793" y="5052657"/>
            <a:ext cx="578952" cy="49351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002" y="2023451"/>
            <a:ext cx="7291995" cy="664797"/>
          </a:xfrm>
        </p:spPr>
        <p:txBody>
          <a:bodyPr>
            <a:noAutofit/>
          </a:bodyPr>
          <a:lstStyle/>
          <a:p>
            <a:r>
              <a:rPr lang="zh-CN" altLang="en-US" sz="6000" b="1" dirty="0" smtClean="0"/>
              <a:t>新的照相机支持</a:t>
            </a:r>
            <a:endParaRPr lang="en-US" sz="6000" b="1" dirty="0"/>
          </a:p>
        </p:txBody>
      </p:sp>
      <p:pic>
        <p:nvPicPr>
          <p:cNvPr id="4" name="Picture 2"/>
          <p:cNvPicPr>
            <a:picLocks noChangeAspect="1" noChangeArrowheads="1"/>
          </p:cNvPicPr>
          <p:nvPr/>
        </p:nvPicPr>
        <p:blipFill>
          <a:blip r:embed="rId3"/>
          <a:srcRect/>
          <a:stretch>
            <a:fillRect/>
          </a:stretch>
        </p:blipFill>
        <p:spPr bwMode="auto">
          <a:xfrm>
            <a:off x="2909992" y="3429000"/>
            <a:ext cx="3325707" cy="2494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广泛的种类支持</a:t>
            </a:r>
            <a:endParaRPr lang="en-US" dirty="0"/>
          </a:p>
        </p:txBody>
      </p:sp>
      <p:sp>
        <p:nvSpPr>
          <p:cNvPr id="3" name="Content Placeholder 2"/>
          <p:cNvSpPr>
            <a:spLocks noGrp="1"/>
          </p:cNvSpPr>
          <p:nvPr>
            <p:ph type="body" idx="1"/>
          </p:nvPr>
        </p:nvSpPr>
        <p:spPr>
          <a:xfrm>
            <a:off x="381000" y="1414718"/>
            <a:ext cx="8380412" cy="3952364"/>
          </a:xfrm>
        </p:spPr>
        <p:txBody>
          <a:bodyPr>
            <a:normAutofit/>
          </a:bodyPr>
          <a:lstStyle/>
          <a:p>
            <a:r>
              <a:rPr lang="zh-CN" altLang="en-US" sz="2000" dirty="0" smtClean="0"/>
              <a:t>可以播放和转码所有从照相机过来的格式</a:t>
            </a:r>
            <a:endParaRPr lang="en-US" sz="2000" dirty="0" smtClean="0"/>
          </a:p>
          <a:p>
            <a:pPr lvl="1"/>
            <a:r>
              <a:rPr lang="zh-CN" altLang="en-US" sz="1800" dirty="0" smtClean="0">
                <a:latin typeface="+mn-ea"/>
                <a:ea typeface="+mn-ea"/>
              </a:rPr>
              <a:t>摄像机使用</a:t>
            </a:r>
            <a:r>
              <a:rPr lang="en-US" sz="1800" dirty="0" smtClean="0">
                <a:latin typeface="+mn-ea"/>
                <a:ea typeface="+mn-ea"/>
              </a:rPr>
              <a:t>AVCHD </a:t>
            </a:r>
            <a:r>
              <a:rPr lang="zh-CN" altLang="en-US" sz="1800" dirty="0" smtClean="0">
                <a:latin typeface="+mn-ea"/>
                <a:ea typeface="+mn-ea"/>
              </a:rPr>
              <a:t>容器</a:t>
            </a:r>
            <a:endParaRPr lang="en-US" sz="1800" dirty="0" smtClean="0">
              <a:latin typeface="+mn-ea"/>
              <a:ea typeface="+mn-ea"/>
            </a:endParaRPr>
          </a:p>
          <a:p>
            <a:pPr lvl="1"/>
            <a:r>
              <a:rPr lang="en-US" sz="1800" dirty="0" smtClean="0"/>
              <a:t>H.264 in MP4 from next year’s ‘still’ cameras</a:t>
            </a:r>
          </a:p>
          <a:p>
            <a:pPr lvl="1"/>
            <a:r>
              <a:rPr lang="en-US" sz="1800" dirty="0" err="1" smtClean="0"/>
              <a:t>FlipVideo</a:t>
            </a:r>
            <a:r>
              <a:rPr lang="en-US" sz="1800" dirty="0" smtClean="0"/>
              <a:t> </a:t>
            </a:r>
            <a:r>
              <a:rPr lang="zh-CN" altLang="en-US" sz="1800" dirty="0" smtClean="0">
                <a:latin typeface="+mn-ea"/>
                <a:ea typeface="+mn-ea"/>
              </a:rPr>
              <a:t>使用</a:t>
            </a:r>
            <a:r>
              <a:rPr lang="en-US" sz="1800" dirty="0" err="1" smtClean="0"/>
              <a:t>Xvid</a:t>
            </a:r>
            <a:endParaRPr lang="en-US" sz="1800" dirty="0" smtClean="0"/>
          </a:p>
          <a:p>
            <a:r>
              <a:rPr lang="zh-CN" altLang="en-US" sz="2000" dirty="0" smtClean="0"/>
              <a:t>在过去您可能需要安装一个特殊的应用</a:t>
            </a:r>
            <a:endParaRPr lang="en-US" sz="2000" dirty="0" smtClean="0"/>
          </a:p>
          <a:p>
            <a:r>
              <a:rPr lang="en-US" sz="2000" dirty="0" smtClean="0"/>
              <a:t>Media Foundation </a:t>
            </a:r>
            <a:r>
              <a:rPr lang="zh-CN" altLang="en-US" sz="2000" dirty="0" smtClean="0"/>
              <a:t>视频流抓取</a:t>
            </a:r>
            <a:endParaRPr lang="en-US" sz="2000" dirty="0" smtClean="0"/>
          </a:p>
          <a:p>
            <a:pPr lvl="1"/>
            <a:r>
              <a:rPr lang="zh-CN" altLang="en-US" sz="1800" dirty="0" smtClean="0">
                <a:latin typeface="+mn-ea"/>
                <a:ea typeface="+mn-ea"/>
              </a:rPr>
              <a:t>将支持整个网络摄像头的使用场景</a:t>
            </a:r>
            <a:endParaRPr lang="en-US" sz="1800" dirty="0" smtClean="0">
              <a:latin typeface="+mn-ea"/>
              <a:ea typeface="+mn-ea"/>
            </a:endParaRPr>
          </a:p>
          <a:p>
            <a:r>
              <a:rPr lang="zh-CN" altLang="en-US" sz="2000" dirty="0" smtClean="0"/>
              <a:t>对于网络摄像头</a:t>
            </a:r>
            <a:endParaRPr lang="en-US" sz="2000" dirty="0" smtClean="0"/>
          </a:p>
          <a:p>
            <a:pPr lvl="1"/>
            <a:r>
              <a:rPr lang="en-US" sz="1800" dirty="0" smtClean="0"/>
              <a:t>UVC1.1 class driver </a:t>
            </a:r>
            <a:r>
              <a:rPr lang="zh-CN" altLang="en-US" sz="1800" dirty="0" smtClean="0">
                <a:latin typeface="+mn-ea"/>
                <a:ea typeface="+mn-ea"/>
              </a:rPr>
              <a:t>带有驱动扩展能力</a:t>
            </a:r>
            <a:endParaRPr lang="en-US" sz="1800" dirty="0" smtClean="0">
              <a:latin typeface="+mn-ea"/>
              <a:ea typeface="+mn-ea"/>
            </a:endParaRPr>
          </a:p>
          <a:p>
            <a:r>
              <a:rPr lang="zh-CN" altLang="en-US" sz="2000" dirty="0" smtClean="0"/>
              <a:t>为用户使它变得美好和简单</a:t>
            </a:r>
            <a:endParaRPr lang="en-US" sz="2000" dirty="0"/>
          </a:p>
        </p:txBody>
      </p:sp>
      <p:pic>
        <p:nvPicPr>
          <p:cNvPr id="8194" name="Picture 2" descr="http://windows/wex/dnm/media/dogfood/images/SonyAVCHD.jpg">
            <a:hlinkClick r:id="rId3"/>
          </p:cNvPr>
          <p:cNvPicPr>
            <a:picLocks noChangeAspect="1" noChangeArrowheads="1"/>
          </p:cNvPicPr>
          <p:nvPr/>
        </p:nvPicPr>
        <p:blipFill>
          <a:blip r:embed="rId4"/>
          <a:srcRect/>
          <a:stretch>
            <a:fillRect/>
          </a:stretch>
        </p:blipFill>
        <p:spPr bwMode="auto">
          <a:xfrm>
            <a:off x="7448549" y="1846196"/>
            <a:ext cx="1314451" cy="1037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6" name="Picture 4" descr="http://windows/wex/dnm/media/dogfood/images/flipvideo.jpg">
            <a:hlinkClick r:id="rId5"/>
          </p:cNvPr>
          <p:cNvPicPr>
            <a:picLocks noChangeAspect="1" noChangeArrowheads="1"/>
          </p:cNvPicPr>
          <p:nvPr/>
        </p:nvPicPr>
        <p:blipFill>
          <a:blip r:embed="rId6"/>
          <a:srcRect/>
          <a:stretch>
            <a:fillRect/>
          </a:stretch>
        </p:blipFill>
        <p:spPr bwMode="auto">
          <a:xfrm>
            <a:off x="6534149" y="1836420"/>
            <a:ext cx="581025" cy="10572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519" y="2015831"/>
            <a:ext cx="6415722" cy="664797"/>
          </a:xfrm>
        </p:spPr>
        <p:txBody>
          <a:bodyPr>
            <a:noAutofit/>
          </a:bodyPr>
          <a:lstStyle/>
          <a:p>
            <a:pPr algn="ctr"/>
            <a:r>
              <a:rPr lang="zh-CN" altLang="en-US" sz="6000" b="1" dirty="0" smtClean="0"/>
              <a:t>开发者支持</a:t>
            </a:r>
            <a:endParaRPr lang="en-US" sz="6000" b="1" dirty="0"/>
          </a:p>
        </p:txBody>
      </p:sp>
      <p:pic>
        <p:nvPicPr>
          <p:cNvPr id="1026" name="Picture 2"/>
          <p:cNvPicPr>
            <a:picLocks noChangeAspect="1" noChangeArrowheads="1"/>
          </p:cNvPicPr>
          <p:nvPr/>
        </p:nvPicPr>
        <p:blipFill>
          <a:blip r:embed="rId3"/>
          <a:srcRect/>
          <a:stretch>
            <a:fillRect/>
          </a:stretch>
        </p:blipFill>
        <p:spPr bwMode="auto">
          <a:xfrm>
            <a:off x="3230199" y="3429000"/>
            <a:ext cx="2683601" cy="24339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664797"/>
          </a:xfrm>
        </p:spPr>
        <p:txBody>
          <a:bodyPr>
            <a:normAutofit fontScale="90000"/>
          </a:bodyPr>
          <a:lstStyle/>
          <a:p>
            <a:r>
              <a:rPr smtClean="0"/>
              <a:t>Windows 7</a:t>
            </a:r>
            <a:r>
              <a:rPr lang="zh-CN" altLang="en-US" dirty="0" smtClean="0"/>
              <a:t> </a:t>
            </a:r>
            <a:r>
              <a:rPr lang="zh-CN" altLang="en-US" dirty="0" smtClean="0">
                <a:latin typeface="+mj-ea"/>
                <a:ea typeface="+mj-ea"/>
              </a:rPr>
              <a:t>的视频改善 </a:t>
            </a:r>
            <a:endParaRPr lang="en-US" dirty="0">
              <a:latin typeface="+mj-ea"/>
              <a:ea typeface="+mj-ea"/>
            </a:endParaRPr>
          </a:p>
        </p:txBody>
      </p:sp>
      <p:sp>
        <p:nvSpPr>
          <p:cNvPr id="3" name="Subtitle 2"/>
          <p:cNvSpPr>
            <a:spLocks noGrp="1"/>
          </p:cNvSpPr>
          <p:nvPr>
            <p:ph type="subTitle" idx="1"/>
          </p:nvPr>
        </p:nvSpPr>
        <p:spPr>
          <a:xfrm>
            <a:off x="1334817" y="3966928"/>
            <a:ext cx="4999474" cy="1551194"/>
          </a:xfrm>
        </p:spPr>
        <p:txBody>
          <a:bodyPr>
            <a:noAutofit/>
          </a:bodyPr>
          <a:lstStyle/>
          <a:p>
            <a:r>
              <a:rPr lang="en-US" sz="2400" b="1" dirty="0" err="1" smtClean="0">
                <a:latin typeface="+mn-lt"/>
              </a:rPr>
              <a:t>Anantha</a:t>
            </a:r>
            <a:r>
              <a:rPr lang="en-US" sz="2400" b="1" dirty="0" smtClean="0">
                <a:latin typeface="+mn-lt"/>
              </a:rPr>
              <a:t> </a:t>
            </a:r>
            <a:r>
              <a:rPr lang="en-US" sz="2400" b="1" dirty="0" err="1" smtClean="0">
                <a:latin typeface="+mn-lt"/>
              </a:rPr>
              <a:t>Kancherla</a:t>
            </a:r>
            <a:endParaRPr lang="en-US" sz="2400" b="1" dirty="0" smtClean="0">
              <a:latin typeface="+mn-lt"/>
            </a:endParaRPr>
          </a:p>
          <a:p>
            <a:r>
              <a:rPr lang="zh-CN" altLang="en-US" sz="2400" dirty="0" smtClean="0">
                <a:latin typeface="+mn-ea"/>
              </a:rPr>
              <a:t>首席程序经理 </a:t>
            </a:r>
            <a:endParaRPr lang="en-US" altLang="zh-CN" sz="2400" dirty="0" smtClean="0">
              <a:latin typeface="+mn-ea"/>
            </a:endParaRPr>
          </a:p>
          <a:p>
            <a:r>
              <a:rPr lang="en-US" sz="2400" dirty="0" smtClean="0">
                <a:latin typeface="+mn-lt"/>
              </a:rPr>
              <a:t>US-WEX PM </a:t>
            </a:r>
          </a:p>
          <a:p>
            <a:r>
              <a:rPr lang="en-US" sz="2400" dirty="0" smtClean="0">
                <a:latin typeface="+mn-lt"/>
              </a:rPr>
              <a:t>anankan@microsoft.com </a:t>
            </a:r>
            <a:endParaRPr lang="en-US" sz="2400" dirty="0" smtClean="0">
              <a:latin typeface="+mn-lt"/>
            </a:endParaRPr>
          </a:p>
          <a:p>
            <a:endParaRPr lang="en-US" sz="2400"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Foundation </a:t>
            </a:r>
            <a:r>
              <a:rPr lang="zh-CN" altLang="en-US" dirty="0" smtClean="0"/>
              <a:t>技术</a:t>
            </a:r>
            <a:endParaRPr lang="en-US" dirty="0"/>
          </a:p>
        </p:txBody>
      </p:sp>
      <p:sp>
        <p:nvSpPr>
          <p:cNvPr id="3" name="Content Placeholder 2"/>
          <p:cNvSpPr>
            <a:spLocks noGrp="1"/>
          </p:cNvSpPr>
          <p:nvPr>
            <p:ph idx="1"/>
          </p:nvPr>
        </p:nvSpPr>
        <p:spPr>
          <a:xfrm>
            <a:off x="382588" y="1414464"/>
            <a:ext cx="8380412" cy="3683572"/>
          </a:xfrm>
        </p:spPr>
        <p:txBody>
          <a:bodyPr/>
          <a:lstStyle/>
          <a:p>
            <a:r>
              <a:rPr lang="zh-CN" altLang="en-US" sz="2000" dirty="0" smtClean="0"/>
              <a:t>增强功能容易使用</a:t>
            </a:r>
            <a:endParaRPr lang="en-US" sz="2000" dirty="0" smtClean="0"/>
          </a:p>
          <a:p>
            <a:r>
              <a:rPr lang="zh-CN" altLang="en-US" sz="2000" dirty="0" smtClean="0"/>
              <a:t>执行增强功能</a:t>
            </a:r>
            <a:endParaRPr lang="en-US" sz="2000" dirty="0" smtClean="0"/>
          </a:p>
          <a:p>
            <a:r>
              <a:rPr lang="zh-CN" altLang="en-US" sz="2000" dirty="0" smtClean="0"/>
              <a:t>新模块例如</a:t>
            </a:r>
            <a:r>
              <a:rPr lang="en-US" sz="2000" dirty="0" err="1" smtClean="0"/>
              <a:t>SourceReader</a:t>
            </a:r>
            <a:r>
              <a:rPr lang="en-US" sz="2000" dirty="0" smtClean="0"/>
              <a:t> </a:t>
            </a:r>
            <a:r>
              <a:rPr lang="zh-CN" altLang="en-US" sz="2000" dirty="0" smtClean="0"/>
              <a:t>和</a:t>
            </a:r>
            <a:r>
              <a:rPr lang="en-US" sz="2000" dirty="0" smtClean="0"/>
              <a:t> </a:t>
            </a:r>
            <a:r>
              <a:rPr lang="en-US" sz="2000" dirty="0" err="1" smtClean="0"/>
              <a:t>SinkWriter</a:t>
            </a:r>
            <a:endParaRPr lang="en-US" sz="2000" dirty="0" smtClean="0"/>
          </a:p>
          <a:p>
            <a:r>
              <a:rPr lang="zh-CN" altLang="en-US" sz="2000" dirty="0" smtClean="0"/>
              <a:t>很多新的容器和编解码器</a:t>
            </a:r>
            <a:endParaRPr lang="en-US" sz="2000" dirty="0" smtClean="0"/>
          </a:p>
          <a:p>
            <a:r>
              <a:rPr lang="zh-CN" altLang="en-US" sz="2000" dirty="0" smtClean="0"/>
              <a:t>硬件通道支持</a:t>
            </a:r>
            <a:endParaRPr lang="en-US" sz="2000" dirty="0" smtClean="0"/>
          </a:p>
          <a:p>
            <a:pPr lvl="1"/>
            <a:r>
              <a:rPr lang="zh-CN" altLang="en-US" sz="1800" dirty="0" smtClean="0">
                <a:latin typeface="+mn-ea"/>
                <a:ea typeface="+mn-ea"/>
              </a:rPr>
              <a:t>智能代理</a:t>
            </a:r>
            <a:endParaRPr lang="en-US" sz="1800" dirty="0" smtClean="0">
              <a:latin typeface="+mn-ea"/>
              <a:ea typeface="+mn-ea"/>
            </a:endParaRPr>
          </a:p>
          <a:p>
            <a:r>
              <a:rPr lang="en-US" sz="2000" dirty="0" smtClean="0"/>
              <a:t>MF </a:t>
            </a:r>
            <a:r>
              <a:rPr lang="zh-CN" altLang="en-US" sz="2000" dirty="0" smtClean="0"/>
              <a:t>流抓取</a:t>
            </a:r>
            <a:endParaRPr lang="en-US" sz="2000" dirty="0" smtClean="0"/>
          </a:p>
          <a:p>
            <a:r>
              <a:rPr lang="zh-CN" altLang="en-US" sz="2000" dirty="0" smtClean="0"/>
              <a:t>可信赖的优点</a:t>
            </a:r>
            <a:endParaRPr lang="en-US" sz="2000" dirty="0" smtClean="0"/>
          </a:p>
          <a:p>
            <a:r>
              <a:rPr lang="en-US" sz="2000" dirty="0" smtClean="0"/>
              <a:t>DirectShow </a:t>
            </a:r>
            <a:r>
              <a:rPr lang="zh-CN" altLang="en-US" sz="2000" dirty="0" smtClean="0"/>
              <a:t>和</a:t>
            </a:r>
            <a:r>
              <a:rPr lang="en-US" sz="2000" dirty="0" smtClean="0"/>
              <a:t>FSDK </a:t>
            </a:r>
            <a:r>
              <a:rPr lang="zh-CN" altLang="en-US" sz="2000" dirty="0" smtClean="0"/>
              <a:t>仍被支持</a:t>
            </a:r>
            <a:r>
              <a:rPr lang="en-US" sz="2000" dirty="0" smtClean="0"/>
              <a:t>, </a:t>
            </a:r>
            <a:r>
              <a:rPr lang="zh-CN" altLang="en-US" sz="2000" dirty="0" smtClean="0"/>
              <a:t>但是新的投资都在</a:t>
            </a:r>
            <a:r>
              <a:rPr lang="en-US" sz="2000" dirty="0" smtClean="0"/>
              <a:t>Media Foundation</a:t>
            </a:r>
            <a:endParaRPr lang="en-US" sz="2000" dirty="0"/>
          </a:p>
        </p:txBody>
      </p:sp>
      <p:pic>
        <p:nvPicPr>
          <p:cNvPr id="8" name="Picture 20" descr="blocks00"/>
          <p:cNvPicPr>
            <a:picLocks noChangeAspect="1" noChangeArrowheads="1"/>
          </p:cNvPicPr>
          <p:nvPr/>
        </p:nvPicPr>
        <p:blipFill>
          <a:blip r:embed="rId3"/>
          <a:srcRect/>
          <a:stretch>
            <a:fillRect/>
          </a:stretch>
        </p:blipFill>
        <p:spPr bwMode="auto">
          <a:xfrm>
            <a:off x="7004527" y="664210"/>
            <a:ext cx="1895633" cy="1828800"/>
          </a:xfrm>
          <a:prstGeom prst="rect">
            <a:avLst/>
          </a:prstGeom>
          <a:noFill/>
        </p:spPr>
      </p:pic>
      <p:pic>
        <p:nvPicPr>
          <p:cNvPr id="11" name="Picture 23"/>
          <p:cNvPicPr>
            <a:picLocks noChangeAspect="1" noChangeArrowheads="1"/>
          </p:cNvPicPr>
          <p:nvPr/>
        </p:nvPicPr>
        <p:blipFill>
          <a:blip r:embed="rId4"/>
          <a:srcRect/>
          <a:stretch>
            <a:fillRect/>
          </a:stretch>
        </p:blipFill>
        <p:spPr bwMode="auto">
          <a:xfrm>
            <a:off x="5699289" y="2881302"/>
            <a:ext cx="1981200" cy="15113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1"/>
          <p:cNvSpPr>
            <a:spLocks noGrp="1"/>
          </p:cNvSpPr>
          <p:nvPr>
            <p:ph type="title"/>
          </p:nvPr>
        </p:nvSpPr>
        <p:spPr/>
        <p:txBody>
          <a:bodyPr/>
          <a:lstStyle/>
          <a:p>
            <a:r>
              <a:rPr lang="zh-CN" altLang="en-US" dirty="0" smtClean="0"/>
              <a:t>通道转码</a:t>
            </a:r>
            <a:endParaRPr lang="en-US" dirty="0"/>
          </a:p>
        </p:txBody>
      </p:sp>
      <p:sp>
        <p:nvSpPr>
          <p:cNvPr id="61" name="Content Placeholder 2"/>
          <p:cNvSpPr txBox="1">
            <a:spLocks/>
          </p:cNvSpPr>
          <p:nvPr/>
        </p:nvSpPr>
        <p:spPr>
          <a:xfrm>
            <a:off x="402336" y="1037191"/>
            <a:ext cx="8229600" cy="5257800"/>
          </a:xfrm>
          <a:prstGeom prst="rect">
            <a:avLst/>
          </a:prstGeom>
        </p:spPr>
        <p:txBody>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2"/>
              </a:buBlip>
              <a:tabLst/>
              <a:defRPr/>
            </a:pPr>
            <a:endParaRPr kumimoji="0" lang="en-US" sz="33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ndParaRP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2"/>
              </a:buBlip>
              <a:tabLst/>
              <a:defRPr/>
            </a:pPr>
            <a:endParaRPr kumimoji="0" lang="en-US" sz="33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ndParaRPr>
          </a:p>
        </p:txBody>
      </p:sp>
      <p:sp>
        <p:nvSpPr>
          <p:cNvPr id="62" name="Rectangle 61"/>
          <p:cNvSpPr/>
          <p:nvPr/>
        </p:nvSpPr>
        <p:spPr>
          <a:xfrm>
            <a:off x="7452360" y="4545329"/>
            <a:ext cx="1033272" cy="381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Byte Stream</a:t>
            </a:r>
            <a:endParaRPr lang="en-US" sz="1200" dirty="0">
              <a:latin typeface="Trebuchet MS" pitchFamily="34" charset="0"/>
            </a:endParaRPr>
          </a:p>
        </p:txBody>
      </p:sp>
      <p:sp>
        <p:nvSpPr>
          <p:cNvPr id="63" name="Rectangle 62"/>
          <p:cNvSpPr/>
          <p:nvPr/>
        </p:nvSpPr>
        <p:spPr>
          <a:xfrm>
            <a:off x="2532888" y="4358639"/>
            <a:ext cx="4700016" cy="754381"/>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latin typeface="Trebuchet MS" pitchFamily="34" charset="0"/>
            </a:endParaRPr>
          </a:p>
        </p:txBody>
      </p:sp>
      <p:sp>
        <p:nvSpPr>
          <p:cNvPr id="64" name="Content Placeholder 2"/>
          <p:cNvSpPr txBox="1">
            <a:spLocks/>
          </p:cNvSpPr>
          <p:nvPr/>
        </p:nvSpPr>
        <p:spPr>
          <a:xfrm>
            <a:off x="402336" y="1037191"/>
            <a:ext cx="8229600" cy="5257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smtClean="0">
              <a:ln>
                <a:noFill/>
              </a:ln>
              <a:solidFill>
                <a:schemeClr val="tx1"/>
              </a:solidFill>
              <a:effectLst/>
              <a:uLnTx/>
              <a:uFillTx/>
              <a:latin typeface="Trebuchet MS"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Trebuchet MS" pitchFamily="34" charset="0"/>
            </a:endParaRPr>
          </a:p>
        </p:txBody>
      </p:sp>
      <p:sp>
        <p:nvSpPr>
          <p:cNvPr id="65" name="Rectangle 64"/>
          <p:cNvSpPr/>
          <p:nvPr/>
        </p:nvSpPr>
        <p:spPr>
          <a:xfrm>
            <a:off x="2542032" y="1875391"/>
            <a:ext cx="4727448" cy="762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latin typeface="Trebuchet MS" pitchFamily="34" charset="0"/>
              </a:rPr>
              <a:t>Media Session</a:t>
            </a:r>
            <a:endParaRPr lang="en-US" dirty="0">
              <a:latin typeface="Trebuchet MS" pitchFamily="34" charset="0"/>
            </a:endParaRPr>
          </a:p>
        </p:txBody>
      </p:sp>
      <p:sp>
        <p:nvSpPr>
          <p:cNvPr id="66" name="Rectangle 65"/>
          <p:cNvSpPr/>
          <p:nvPr/>
        </p:nvSpPr>
        <p:spPr>
          <a:xfrm>
            <a:off x="1405128" y="1335895"/>
            <a:ext cx="1027176" cy="381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Source Resolver</a:t>
            </a:r>
            <a:endParaRPr lang="en-US" sz="1200" dirty="0">
              <a:latin typeface="Trebuchet MS" pitchFamily="34" charset="0"/>
            </a:endParaRPr>
          </a:p>
        </p:txBody>
      </p:sp>
      <p:sp>
        <p:nvSpPr>
          <p:cNvPr id="67" name="Rectangle 66"/>
          <p:cNvSpPr/>
          <p:nvPr/>
        </p:nvSpPr>
        <p:spPr>
          <a:xfrm>
            <a:off x="2642616" y="4469129"/>
            <a:ext cx="990600"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latin typeface="Trebuchet MS" pitchFamily="34" charset="0"/>
              </a:rPr>
              <a:t>Media Source</a:t>
            </a:r>
            <a:endParaRPr lang="en-US" sz="1400" dirty="0">
              <a:latin typeface="Trebuchet MS" pitchFamily="34" charset="0"/>
            </a:endParaRPr>
          </a:p>
        </p:txBody>
      </p:sp>
      <p:sp>
        <p:nvSpPr>
          <p:cNvPr id="68" name="Rectangle 67"/>
          <p:cNvSpPr/>
          <p:nvPr/>
        </p:nvSpPr>
        <p:spPr>
          <a:xfrm>
            <a:off x="1405128" y="2942191"/>
            <a:ext cx="1054608" cy="381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Scheme Handler</a:t>
            </a:r>
            <a:endParaRPr lang="en-US" sz="1200" dirty="0">
              <a:latin typeface="Trebuchet MS" pitchFamily="34" charset="0"/>
            </a:endParaRPr>
          </a:p>
        </p:txBody>
      </p:sp>
      <p:sp>
        <p:nvSpPr>
          <p:cNvPr id="69" name="Rectangle 68"/>
          <p:cNvSpPr/>
          <p:nvPr/>
        </p:nvSpPr>
        <p:spPr>
          <a:xfrm>
            <a:off x="1027176" y="4545329"/>
            <a:ext cx="1039368" cy="381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Byte Stream</a:t>
            </a:r>
            <a:endParaRPr lang="en-US" sz="1200" dirty="0">
              <a:latin typeface="Trebuchet MS" pitchFamily="34" charset="0"/>
            </a:endParaRPr>
          </a:p>
        </p:txBody>
      </p:sp>
      <p:sp>
        <p:nvSpPr>
          <p:cNvPr id="70" name="Rectangle 69"/>
          <p:cNvSpPr/>
          <p:nvPr/>
        </p:nvSpPr>
        <p:spPr>
          <a:xfrm>
            <a:off x="1405128" y="3551791"/>
            <a:ext cx="1063752" cy="381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Byte Stream Handler</a:t>
            </a:r>
            <a:endParaRPr lang="en-US" sz="1200" dirty="0">
              <a:latin typeface="Trebuchet MS" pitchFamily="34" charset="0"/>
            </a:endParaRPr>
          </a:p>
        </p:txBody>
      </p:sp>
      <p:sp>
        <p:nvSpPr>
          <p:cNvPr id="71" name="Rectangle 70"/>
          <p:cNvSpPr/>
          <p:nvPr/>
        </p:nvSpPr>
        <p:spPr>
          <a:xfrm>
            <a:off x="3825240" y="4469129"/>
            <a:ext cx="762000"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MFT Decoder</a:t>
            </a:r>
          </a:p>
        </p:txBody>
      </p:sp>
      <p:sp>
        <p:nvSpPr>
          <p:cNvPr id="72" name="Rectangle 71"/>
          <p:cNvSpPr/>
          <p:nvPr/>
        </p:nvSpPr>
        <p:spPr>
          <a:xfrm>
            <a:off x="6370320" y="4469129"/>
            <a:ext cx="762000"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latin typeface="Trebuchet MS" pitchFamily="34" charset="0"/>
              </a:rPr>
              <a:t>Media Sink</a:t>
            </a:r>
            <a:endParaRPr lang="en-US" sz="1400" dirty="0">
              <a:latin typeface="Trebuchet MS" pitchFamily="34" charset="0"/>
            </a:endParaRPr>
          </a:p>
        </p:txBody>
      </p:sp>
      <p:sp>
        <p:nvSpPr>
          <p:cNvPr id="73" name="Rectangle 72"/>
          <p:cNvSpPr/>
          <p:nvPr/>
        </p:nvSpPr>
        <p:spPr>
          <a:xfrm>
            <a:off x="3977640" y="5761591"/>
            <a:ext cx="210312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latin typeface="Trebuchet MS" pitchFamily="34" charset="0"/>
              </a:rPr>
              <a:t>Hardware Acceleration</a:t>
            </a:r>
            <a:endParaRPr lang="en-US" sz="1200" dirty="0">
              <a:latin typeface="Trebuchet MS" pitchFamily="34" charset="0"/>
            </a:endParaRPr>
          </a:p>
        </p:txBody>
      </p:sp>
      <p:cxnSp>
        <p:nvCxnSpPr>
          <p:cNvPr id="74" name="Straight Arrow Connector 73"/>
          <p:cNvCxnSpPr>
            <a:stCxn id="69" idx="3"/>
            <a:endCxn id="67" idx="1"/>
          </p:cNvCxnSpPr>
          <p:nvPr/>
        </p:nvCxnSpPr>
        <p:spPr>
          <a:xfrm>
            <a:off x="2066544" y="4735829"/>
            <a:ext cx="576072"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75" name="Rectangle 74"/>
          <p:cNvSpPr/>
          <p:nvPr/>
        </p:nvSpPr>
        <p:spPr>
          <a:xfrm>
            <a:off x="4288536" y="1335895"/>
            <a:ext cx="1371600" cy="381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Topology &amp; Loader</a:t>
            </a:r>
            <a:endParaRPr lang="en-US" sz="1200" dirty="0">
              <a:latin typeface="Trebuchet MS" pitchFamily="34" charset="0"/>
            </a:endParaRPr>
          </a:p>
        </p:txBody>
      </p:sp>
      <p:cxnSp>
        <p:nvCxnSpPr>
          <p:cNvPr id="76" name="Straight Connector 75"/>
          <p:cNvCxnSpPr>
            <a:stCxn id="66" idx="1"/>
          </p:cNvCxnSpPr>
          <p:nvPr/>
        </p:nvCxnSpPr>
        <p:spPr>
          <a:xfrm rot="10800000" flipV="1">
            <a:off x="1174030" y="1526394"/>
            <a:ext cx="231098" cy="5477"/>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a:ln>
          <a:effectLst/>
        </p:spPr>
      </p:cxnSp>
      <p:cxnSp>
        <p:nvCxnSpPr>
          <p:cNvPr id="77" name="Straight Connector 76"/>
          <p:cNvCxnSpPr/>
          <p:nvPr/>
        </p:nvCxnSpPr>
        <p:spPr>
          <a:xfrm rot="16200000" flipH="1">
            <a:off x="393125" y="2312774"/>
            <a:ext cx="1556021" cy="920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a:ln>
          <a:effectLst/>
        </p:spPr>
      </p:cxnSp>
      <p:cxnSp>
        <p:nvCxnSpPr>
          <p:cNvPr id="78" name="Straight Arrow Connector 77"/>
          <p:cNvCxnSpPr/>
          <p:nvPr/>
        </p:nvCxnSpPr>
        <p:spPr>
          <a:xfrm>
            <a:off x="1176528" y="3094591"/>
            <a:ext cx="228600"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79" name="Straight Connector 78"/>
          <p:cNvCxnSpPr/>
          <p:nvPr/>
        </p:nvCxnSpPr>
        <p:spPr>
          <a:xfrm rot="10800000">
            <a:off x="1176528" y="3170791"/>
            <a:ext cx="2286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a:ln>
          <a:effectLst/>
        </p:spPr>
      </p:cxnSp>
      <p:cxnSp>
        <p:nvCxnSpPr>
          <p:cNvPr id="80" name="Straight Arrow Connector 79"/>
          <p:cNvCxnSpPr/>
          <p:nvPr/>
        </p:nvCxnSpPr>
        <p:spPr>
          <a:xfrm rot="5400000">
            <a:off x="488444" y="3854303"/>
            <a:ext cx="1371601" cy="457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81" name="Straight Connector 80"/>
          <p:cNvCxnSpPr>
            <a:stCxn id="70" idx="3"/>
          </p:cNvCxnSpPr>
          <p:nvPr/>
        </p:nvCxnSpPr>
        <p:spPr>
          <a:xfrm>
            <a:off x="2468880" y="3742291"/>
            <a:ext cx="658368" cy="1524"/>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a:ln>
          <a:effectLst/>
        </p:spPr>
      </p:cxnSp>
      <p:cxnSp>
        <p:nvCxnSpPr>
          <p:cNvPr id="82" name="Straight Arrow Connector 81"/>
          <p:cNvCxnSpPr/>
          <p:nvPr/>
        </p:nvCxnSpPr>
        <p:spPr>
          <a:xfrm rot="5400000">
            <a:off x="1520222" y="3437491"/>
            <a:ext cx="227806" cy="79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83" name="Straight Arrow Connector 82"/>
          <p:cNvCxnSpPr/>
          <p:nvPr/>
        </p:nvCxnSpPr>
        <p:spPr>
          <a:xfrm rot="5400000">
            <a:off x="1328531" y="4237988"/>
            <a:ext cx="610394"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84" name="TextBox 83"/>
          <p:cNvSpPr txBox="1"/>
          <p:nvPr/>
        </p:nvSpPr>
        <p:spPr>
          <a:xfrm>
            <a:off x="173736" y="4466191"/>
            <a:ext cx="762000" cy="461665"/>
          </a:xfrm>
          <a:prstGeom prst="rect">
            <a:avLst/>
          </a:prstGeom>
          <a:noFill/>
        </p:spPr>
        <p:txBody>
          <a:bodyPr wrap="square" rtlCol="0">
            <a:spAutoFit/>
          </a:bodyPr>
          <a:lstStyle/>
          <a:p>
            <a:r>
              <a:rPr lang="en-US" sz="1200" dirty="0" smtClean="0">
                <a:latin typeface="Trebuchet MS" pitchFamily="34" charset="0"/>
              </a:rPr>
              <a:t>File,</a:t>
            </a:r>
          </a:p>
          <a:p>
            <a:r>
              <a:rPr lang="en-US" sz="1200" dirty="0" smtClean="0">
                <a:latin typeface="Trebuchet MS" pitchFamily="34" charset="0"/>
              </a:rPr>
              <a:t>Network</a:t>
            </a:r>
            <a:endParaRPr lang="en-US" sz="1200" dirty="0">
              <a:latin typeface="Trebuchet MS" pitchFamily="34" charset="0"/>
            </a:endParaRPr>
          </a:p>
        </p:txBody>
      </p:sp>
      <p:sp>
        <p:nvSpPr>
          <p:cNvPr id="85" name="TextBox 84"/>
          <p:cNvSpPr txBox="1"/>
          <p:nvPr/>
        </p:nvSpPr>
        <p:spPr>
          <a:xfrm>
            <a:off x="173736" y="5147526"/>
            <a:ext cx="762000" cy="461665"/>
          </a:xfrm>
          <a:prstGeom prst="rect">
            <a:avLst/>
          </a:prstGeom>
          <a:noFill/>
        </p:spPr>
        <p:txBody>
          <a:bodyPr wrap="square" rtlCol="0">
            <a:spAutoFit/>
          </a:bodyPr>
          <a:lstStyle/>
          <a:p>
            <a:r>
              <a:rPr lang="en-US" sz="1200" dirty="0" smtClean="0">
                <a:latin typeface="Trebuchet MS" pitchFamily="34" charset="0"/>
              </a:rPr>
              <a:t>Custom Input</a:t>
            </a:r>
            <a:endParaRPr lang="en-US" sz="1200" dirty="0">
              <a:latin typeface="Trebuchet MS" pitchFamily="34" charset="0"/>
            </a:endParaRPr>
          </a:p>
        </p:txBody>
      </p:sp>
      <p:sp>
        <p:nvSpPr>
          <p:cNvPr id="86" name="TextBox 85"/>
          <p:cNvSpPr txBox="1"/>
          <p:nvPr/>
        </p:nvSpPr>
        <p:spPr>
          <a:xfrm>
            <a:off x="173736" y="5865592"/>
            <a:ext cx="762000" cy="276999"/>
          </a:xfrm>
          <a:prstGeom prst="rect">
            <a:avLst/>
          </a:prstGeom>
          <a:noFill/>
        </p:spPr>
        <p:txBody>
          <a:bodyPr wrap="square" rtlCol="0">
            <a:spAutoFit/>
          </a:bodyPr>
          <a:lstStyle/>
          <a:p>
            <a:r>
              <a:rPr lang="en-US" sz="1200" dirty="0" smtClean="0">
                <a:latin typeface="Trebuchet MS" pitchFamily="34" charset="0"/>
              </a:rPr>
              <a:t>Webcam</a:t>
            </a:r>
            <a:endParaRPr lang="en-US" sz="1200" dirty="0">
              <a:latin typeface="Trebuchet MS" pitchFamily="34" charset="0"/>
            </a:endParaRPr>
          </a:p>
        </p:txBody>
      </p:sp>
      <p:cxnSp>
        <p:nvCxnSpPr>
          <p:cNvPr id="87" name="Straight Arrow Connector 86"/>
          <p:cNvCxnSpPr/>
          <p:nvPr/>
        </p:nvCxnSpPr>
        <p:spPr>
          <a:xfrm>
            <a:off x="865632" y="4722223"/>
            <a:ext cx="152400" cy="223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88" name="Straight Arrow Connector 87"/>
          <p:cNvCxnSpPr>
            <a:stCxn id="71" idx="2"/>
          </p:cNvCxnSpPr>
          <p:nvPr/>
        </p:nvCxnSpPr>
        <p:spPr>
          <a:xfrm rot="5400000">
            <a:off x="3825915" y="5382060"/>
            <a:ext cx="759856" cy="79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w="med" len="med"/>
            <a:tailEnd type="arrow"/>
          </a:ln>
          <a:effectLst/>
        </p:spPr>
      </p:cxnSp>
      <p:cxnSp>
        <p:nvCxnSpPr>
          <p:cNvPr id="89" name="Straight Arrow Connector 88"/>
          <p:cNvCxnSpPr>
            <a:stCxn id="72" idx="3"/>
            <a:endCxn id="62" idx="1"/>
          </p:cNvCxnSpPr>
          <p:nvPr/>
        </p:nvCxnSpPr>
        <p:spPr>
          <a:xfrm>
            <a:off x="7132320" y="4735829"/>
            <a:ext cx="320040"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90" name="Straight Arrow Connector 89"/>
          <p:cNvCxnSpPr>
            <a:stCxn id="67" idx="3"/>
            <a:endCxn id="71" idx="1"/>
          </p:cNvCxnSpPr>
          <p:nvPr/>
        </p:nvCxnSpPr>
        <p:spPr>
          <a:xfrm>
            <a:off x="3633216" y="4735829"/>
            <a:ext cx="192024"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91" name="TextBox 90"/>
          <p:cNvSpPr txBox="1"/>
          <p:nvPr/>
        </p:nvSpPr>
        <p:spPr>
          <a:xfrm>
            <a:off x="8025384" y="5398879"/>
            <a:ext cx="762000" cy="461665"/>
          </a:xfrm>
          <a:prstGeom prst="rect">
            <a:avLst/>
          </a:prstGeom>
          <a:noFill/>
        </p:spPr>
        <p:txBody>
          <a:bodyPr wrap="square" rtlCol="0">
            <a:spAutoFit/>
          </a:bodyPr>
          <a:lstStyle/>
          <a:p>
            <a:r>
              <a:rPr lang="en-US" sz="1200" dirty="0" smtClean="0">
                <a:latin typeface="Trebuchet MS" pitchFamily="34" charset="0"/>
              </a:rPr>
              <a:t>Custom Output</a:t>
            </a:r>
            <a:endParaRPr lang="en-US" sz="1200" dirty="0">
              <a:latin typeface="Trebuchet MS" pitchFamily="34" charset="0"/>
            </a:endParaRPr>
          </a:p>
        </p:txBody>
      </p:sp>
      <p:cxnSp>
        <p:nvCxnSpPr>
          <p:cNvPr id="92" name="Elbow Connector 91"/>
          <p:cNvCxnSpPr/>
          <p:nvPr/>
        </p:nvCxnSpPr>
        <p:spPr>
          <a:xfrm flipV="1">
            <a:off x="783336" y="4868527"/>
            <a:ext cx="1859280" cy="512064"/>
          </a:xfrm>
          <a:prstGeom prst="bentConnector3">
            <a:avLst>
              <a:gd name="adj1" fmla="val 78033"/>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93" name="TextBox 92"/>
          <p:cNvSpPr txBox="1"/>
          <p:nvPr/>
        </p:nvSpPr>
        <p:spPr>
          <a:xfrm>
            <a:off x="5352288" y="4076047"/>
            <a:ext cx="1295400" cy="230832"/>
          </a:xfrm>
          <a:prstGeom prst="rect">
            <a:avLst/>
          </a:prstGeom>
          <a:noFill/>
        </p:spPr>
        <p:txBody>
          <a:bodyPr wrap="square" rtlCol="0">
            <a:spAutoFit/>
          </a:bodyPr>
          <a:lstStyle/>
          <a:p>
            <a:r>
              <a:rPr lang="en-US" sz="900" dirty="0" smtClean="0">
                <a:latin typeface="Trebuchet MS" pitchFamily="34" charset="0"/>
              </a:rPr>
              <a:t>Pipeline Topology</a:t>
            </a:r>
            <a:endParaRPr lang="en-US" sz="900" dirty="0">
              <a:latin typeface="Trebuchet MS" pitchFamily="34" charset="0"/>
            </a:endParaRPr>
          </a:p>
        </p:txBody>
      </p:sp>
      <p:cxnSp>
        <p:nvCxnSpPr>
          <p:cNvPr id="94" name="Elbow Connector 93"/>
          <p:cNvCxnSpPr/>
          <p:nvPr/>
        </p:nvCxnSpPr>
        <p:spPr>
          <a:xfrm>
            <a:off x="7141464" y="4850239"/>
            <a:ext cx="914400" cy="768096"/>
          </a:xfrm>
          <a:prstGeom prst="bentConnector3">
            <a:avLst>
              <a:gd name="adj1" fmla="val 21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95" name="Rectangle 94"/>
          <p:cNvSpPr/>
          <p:nvPr/>
        </p:nvSpPr>
        <p:spPr>
          <a:xfrm>
            <a:off x="5455920" y="4469129"/>
            <a:ext cx="762000"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MFT Encoder</a:t>
            </a:r>
            <a:endParaRPr lang="en-US" sz="1200" dirty="0">
              <a:latin typeface="Trebuchet MS" pitchFamily="34" charset="0"/>
            </a:endParaRPr>
          </a:p>
        </p:txBody>
      </p:sp>
      <p:cxnSp>
        <p:nvCxnSpPr>
          <p:cNvPr id="96" name="Straight Arrow Connector 95"/>
          <p:cNvCxnSpPr>
            <a:stCxn id="95" idx="3"/>
            <a:endCxn id="72" idx="1"/>
          </p:cNvCxnSpPr>
          <p:nvPr/>
        </p:nvCxnSpPr>
        <p:spPr>
          <a:xfrm>
            <a:off x="6217920" y="4735829"/>
            <a:ext cx="152400"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97" name="Straight Arrow Connector 96"/>
          <p:cNvCxnSpPr>
            <a:stCxn id="95" idx="2"/>
          </p:cNvCxnSpPr>
          <p:nvPr/>
        </p:nvCxnSpPr>
        <p:spPr>
          <a:xfrm rot="5400000">
            <a:off x="5456595" y="5382060"/>
            <a:ext cx="759856" cy="79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w="med" len="med"/>
            <a:tailEnd type="arrow"/>
          </a:ln>
          <a:effectLst/>
        </p:spPr>
      </p:cxnSp>
      <p:cxnSp>
        <p:nvCxnSpPr>
          <p:cNvPr id="98" name="Elbow Connector 97"/>
          <p:cNvCxnSpPr>
            <a:stCxn id="86" idx="3"/>
          </p:cNvCxnSpPr>
          <p:nvPr/>
        </p:nvCxnSpPr>
        <p:spPr bwMode="auto">
          <a:xfrm flipV="1">
            <a:off x="935736" y="4987399"/>
            <a:ext cx="1716024" cy="1016693"/>
          </a:xfrm>
          <a:prstGeom prst="bentConnector3">
            <a:avLst>
              <a:gd name="adj1" fmla="val 85702"/>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99" name="Rectangle 98"/>
          <p:cNvSpPr/>
          <p:nvPr/>
        </p:nvSpPr>
        <p:spPr bwMode="auto">
          <a:xfrm>
            <a:off x="4745736" y="4466081"/>
            <a:ext cx="576072" cy="53949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chemeClr val="tx1"/>
                </a:solidFill>
                <a:effectLst>
                  <a:outerShdw blurRad="38100" dist="38100" dir="2700000" algn="tl">
                    <a:srgbClr val="000000">
                      <a:alpha val="43137"/>
                    </a:srgbClr>
                  </a:outerShdw>
                </a:effectLst>
                <a:latin typeface="Trebuchet MS" pitchFamily="34" charset="0"/>
              </a:rPr>
              <a:t>Proc</a:t>
            </a:r>
          </a:p>
        </p:txBody>
      </p:sp>
      <p:cxnSp>
        <p:nvCxnSpPr>
          <p:cNvPr id="100" name="Straight Arrow Connector 99"/>
          <p:cNvCxnSpPr>
            <a:endCxn id="73" idx="0"/>
          </p:cNvCxnSpPr>
          <p:nvPr/>
        </p:nvCxnSpPr>
        <p:spPr bwMode="auto">
          <a:xfrm rot="16200000" flipH="1">
            <a:off x="4648962" y="5381353"/>
            <a:ext cx="755904" cy="457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a:tailEnd type="arrow"/>
          </a:ln>
          <a:effectLst/>
        </p:spPr>
      </p:cxnSp>
      <p:sp>
        <p:nvSpPr>
          <p:cNvPr id="101" name="Rectangle 100"/>
          <p:cNvSpPr/>
          <p:nvPr/>
        </p:nvSpPr>
        <p:spPr>
          <a:xfrm>
            <a:off x="5903976" y="1335895"/>
            <a:ext cx="1371600" cy="381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Encoding Profile  Management</a:t>
            </a:r>
            <a:endParaRPr lang="en-US" sz="1200" dirty="0">
              <a:latin typeface="Trebuchet MS" pitchFamily="34" charset="0"/>
            </a:endParaRPr>
          </a:p>
        </p:txBody>
      </p:sp>
      <p:cxnSp>
        <p:nvCxnSpPr>
          <p:cNvPr id="102" name="Straight Arrow Connector 101"/>
          <p:cNvCxnSpPr>
            <a:endCxn id="67" idx="0"/>
          </p:cNvCxnSpPr>
          <p:nvPr/>
        </p:nvCxnSpPr>
        <p:spPr bwMode="auto">
          <a:xfrm rot="16200000" flipH="1">
            <a:off x="2774497" y="4105710"/>
            <a:ext cx="725314" cy="152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103" name="Straight Connector 102"/>
          <p:cNvCxnSpPr>
            <a:stCxn id="62" idx="3"/>
          </p:cNvCxnSpPr>
          <p:nvPr/>
        </p:nvCxnSpPr>
        <p:spPr bwMode="auto">
          <a:xfrm flipV="1">
            <a:off x="8485632" y="4731367"/>
            <a:ext cx="192024" cy="446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04" name="Straight Connector 103"/>
          <p:cNvCxnSpPr/>
          <p:nvPr/>
        </p:nvCxnSpPr>
        <p:spPr bwMode="auto">
          <a:xfrm rot="5400000" flipH="1" flipV="1">
            <a:off x="8421624" y="4457047"/>
            <a:ext cx="530352"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05" name="Straight Connector 104"/>
          <p:cNvCxnSpPr/>
          <p:nvPr/>
        </p:nvCxnSpPr>
        <p:spPr bwMode="auto">
          <a:xfrm rot="10800000">
            <a:off x="7909560" y="4198621"/>
            <a:ext cx="786384" cy="3983"/>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06" name="Straight Connector 105"/>
          <p:cNvCxnSpPr/>
          <p:nvPr/>
        </p:nvCxnSpPr>
        <p:spPr bwMode="auto">
          <a:xfrm rot="5400000" flipH="1" flipV="1">
            <a:off x="7754112" y="4021183"/>
            <a:ext cx="338328"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07" name="Straight Arrow Connector 106"/>
          <p:cNvCxnSpPr/>
          <p:nvPr/>
        </p:nvCxnSpPr>
        <p:spPr bwMode="auto">
          <a:xfrm>
            <a:off x="7932420" y="3861163"/>
            <a:ext cx="173736"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108" name="TextBox 107"/>
          <p:cNvSpPr txBox="1"/>
          <p:nvPr/>
        </p:nvSpPr>
        <p:spPr>
          <a:xfrm>
            <a:off x="8048244" y="3611227"/>
            <a:ext cx="762000" cy="461665"/>
          </a:xfrm>
          <a:prstGeom prst="rect">
            <a:avLst/>
          </a:prstGeom>
          <a:noFill/>
        </p:spPr>
        <p:txBody>
          <a:bodyPr wrap="square" rtlCol="0">
            <a:spAutoFit/>
          </a:bodyPr>
          <a:lstStyle/>
          <a:p>
            <a:r>
              <a:rPr lang="en-US" sz="1200" dirty="0" smtClean="0">
                <a:latin typeface="Trebuchet MS" pitchFamily="34" charset="0"/>
              </a:rPr>
              <a:t>File,</a:t>
            </a:r>
          </a:p>
          <a:p>
            <a:r>
              <a:rPr lang="en-US" sz="1200" dirty="0" smtClean="0">
                <a:latin typeface="Trebuchet MS" pitchFamily="34" charset="0"/>
              </a:rPr>
              <a:t>Network</a:t>
            </a:r>
            <a:endParaRPr lang="en-US" sz="1200" dirty="0">
              <a:latin typeface="Trebuchet MS" pitchFamily="34" charset="0"/>
            </a:endParaRPr>
          </a:p>
        </p:txBody>
      </p:sp>
      <p:sp>
        <p:nvSpPr>
          <p:cNvPr id="109" name="TextBox 108"/>
          <p:cNvSpPr txBox="1"/>
          <p:nvPr/>
        </p:nvSpPr>
        <p:spPr>
          <a:xfrm>
            <a:off x="1399032" y="5078839"/>
            <a:ext cx="327334" cy="276999"/>
          </a:xfrm>
          <a:prstGeom prst="rect">
            <a:avLst/>
          </a:prstGeom>
          <a:noFill/>
        </p:spPr>
        <p:txBody>
          <a:bodyPr wrap="none" rtlCol="0">
            <a:spAutoFit/>
          </a:bodyPr>
          <a:lstStyle/>
          <a:p>
            <a:r>
              <a:rPr lang="en-US" sz="1200" dirty="0" smtClean="0">
                <a:effectLst>
                  <a:outerShdw blurRad="38100" dist="38100" dir="2700000" algn="tl">
                    <a:srgbClr val="000000">
                      <a:alpha val="43137"/>
                    </a:srgbClr>
                  </a:outerShdw>
                </a:effectLst>
                <a:latin typeface="Trebuchet MS" pitchFamily="34" charset="0"/>
              </a:rPr>
              <a:t>or</a:t>
            </a:r>
            <a:endParaRPr lang="en-US" sz="12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10" name="TextBox 109"/>
          <p:cNvSpPr txBox="1"/>
          <p:nvPr/>
        </p:nvSpPr>
        <p:spPr>
          <a:xfrm>
            <a:off x="1405128" y="5569567"/>
            <a:ext cx="327334" cy="276999"/>
          </a:xfrm>
          <a:prstGeom prst="rect">
            <a:avLst/>
          </a:prstGeom>
          <a:noFill/>
        </p:spPr>
        <p:txBody>
          <a:bodyPr wrap="none" rtlCol="0">
            <a:spAutoFit/>
          </a:bodyPr>
          <a:lstStyle/>
          <a:p>
            <a:r>
              <a:rPr lang="en-US" sz="1200" dirty="0" smtClean="0">
                <a:effectLst>
                  <a:outerShdw blurRad="38100" dist="38100" dir="2700000" algn="tl">
                    <a:srgbClr val="000000">
                      <a:alpha val="43137"/>
                    </a:srgbClr>
                  </a:outerShdw>
                </a:effectLst>
                <a:latin typeface="Trebuchet MS" pitchFamily="34" charset="0"/>
              </a:rPr>
              <a:t>or</a:t>
            </a:r>
            <a:endParaRPr lang="en-US" sz="12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11" name="TextBox 110"/>
          <p:cNvSpPr txBox="1"/>
          <p:nvPr/>
        </p:nvSpPr>
        <p:spPr>
          <a:xfrm>
            <a:off x="8162544" y="5084935"/>
            <a:ext cx="327334" cy="276999"/>
          </a:xfrm>
          <a:prstGeom prst="rect">
            <a:avLst/>
          </a:prstGeom>
          <a:noFill/>
        </p:spPr>
        <p:txBody>
          <a:bodyPr wrap="none" rtlCol="0">
            <a:spAutoFit/>
          </a:bodyPr>
          <a:lstStyle/>
          <a:p>
            <a:r>
              <a:rPr lang="en-US" sz="1200" dirty="0" smtClean="0">
                <a:solidFill>
                  <a:schemeClr val="tx1"/>
                </a:solidFill>
                <a:effectLst>
                  <a:outerShdw blurRad="38100" dist="38100" dir="2700000" algn="tl">
                    <a:srgbClr val="000000">
                      <a:alpha val="43137"/>
                    </a:srgbClr>
                  </a:outerShdw>
                </a:effectLst>
                <a:latin typeface="Trebuchet MS" pitchFamily="34" charset="0"/>
              </a:rPr>
              <a:t>or</a:t>
            </a:r>
          </a:p>
        </p:txBody>
      </p:sp>
      <p:cxnSp>
        <p:nvCxnSpPr>
          <p:cNvPr id="112" name="Straight Connector 111"/>
          <p:cNvCxnSpPr/>
          <p:nvPr/>
        </p:nvCxnSpPr>
        <p:spPr bwMode="auto">
          <a:xfrm rot="16200000" flipH="1">
            <a:off x="4475988" y="4105003"/>
            <a:ext cx="768096" cy="21031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sp>
        <p:nvSpPr>
          <p:cNvPr id="113" name="TextBox 112"/>
          <p:cNvSpPr txBox="1"/>
          <p:nvPr/>
        </p:nvSpPr>
        <p:spPr>
          <a:xfrm>
            <a:off x="4285107" y="3171172"/>
            <a:ext cx="1347216" cy="707886"/>
          </a:xfrm>
          <a:prstGeom prst="rect">
            <a:avLst/>
          </a:prstGeom>
          <a:noFill/>
        </p:spPr>
        <p:txBody>
          <a:bodyPr wrap="square" rtlCol="0">
            <a:spAutoFit/>
          </a:bodyPr>
          <a:lstStyle/>
          <a:p>
            <a:r>
              <a:rPr lang="en-US" sz="1000" dirty="0" smtClean="0">
                <a:latin typeface="Trebuchet MS" pitchFamily="34" charset="0"/>
              </a:rPr>
              <a:t>Video Scaling/Conversion, Audio Processing, Other</a:t>
            </a:r>
            <a:endParaRPr lang="en-US" sz="1000" dirty="0">
              <a:latin typeface="Trebuchet MS" pitchFamily="34" charset="0"/>
            </a:endParaRPr>
          </a:p>
        </p:txBody>
      </p:sp>
      <p:cxnSp>
        <p:nvCxnSpPr>
          <p:cNvPr id="114" name="Straight Arrow Connector 113"/>
          <p:cNvCxnSpPr>
            <a:stCxn id="71" idx="3"/>
            <a:endCxn id="99" idx="1"/>
          </p:cNvCxnSpPr>
          <p:nvPr/>
        </p:nvCxnSpPr>
        <p:spPr bwMode="auto">
          <a:xfrm>
            <a:off x="4587240" y="4735829"/>
            <a:ext cx="158496"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115" name="Straight Arrow Connector 114"/>
          <p:cNvCxnSpPr>
            <a:stCxn id="99" idx="3"/>
            <a:endCxn id="95" idx="1"/>
          </p:cNvCxnSpPr>
          <p:nvPr/>
        </p:nvCxnSpPr>
        <p:spPr bwMode="auto">
          <a:xfrm>
            <a:off x="5321808" y="4735829"/>
            <a:ext cx="134112"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2588" y="228600"/>
            <a:ext cx="8380412" cy="1163395"/>
          </a:xfrm>
        </p:spPr>
        <p:txBody>
          <a:bodyPr>
            <a:normAutofit/>
          </a:bodyPr>
          <a:lstStyle/>
          <a:p>
            <a:r>
              <a:rPr lang="zh-CN" altLang="en-US" dirty="0" smtClean="0"/>
              <a:t>新</a:t>
            </a:r>
            <a:r>
              <a:rPr smtClean="0"/>
              <a:t>MF </a:t>
            </a:r>
            <a:r>
              <a:rPr lang="zh-CN" altLang="en-US" dirty="0" smtClean="0"/>
              <a:t>模块</a:t>
            </a:r>
            <a:r>
              <a:rPr smtClean="0"/>
              <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Source Reader, Sink Writer</a:t>
            </a:r>
            <a:endParaRPr lang="en-US" sz="3600" dirty="0"/>
          </a:p>
        </p:txBody>
      </p:sp>
      <p:sp>
        <p:nvSpPr>
          <p:cNvPr id="5" name="Rectangle 4"/>
          <p:cNvSpPr/>
          <p:nvPr/>
        </p:nvSpPr>
        <p:spPr>
          <a:xfrm>
            <a:off x="1139252" y="2532888"/>
            <a:ext cx="2783524" cy="2810256"/>
          </a:xfrm>
          <a:prstGeom prst="rect">
            <a:avLst/>
          </a:prstGeom>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gradFill>
        </p:spPr>
        <p:style>
          <a:lnRef idx="1">
            <a:schemeClr val="accent4"/>
          </a:lnRef>
          <a:fillRef idx="3">
            <a:schemeClr val="accent4"/>
          </a:fillRef>
          <a:effectRef idx="2">
            <a:schemeClr val="accent4"/>
          </a:effectRef>
          <a:fontRef idx="minor">
            <a:schemeClr val="lt1"/>
          </a:fontRef>
        </p:style>
        <p:txBody>
          <a:bodyPr rtlCol="0" anchor="t" anchorCtr="0"/>
          <a:lstStyle/>
          <a:p>
            <a:pPr algn="ctr"/>
            <a:r>
              <a:rPr lang="en-US" b="1" dirty="0" smtClean="0">
                <a:solidFill>
                  <a:schemeClr val="bg2"/>
                </a:solidFill>
                <a:latin typeface="Trebuchet MS" pitchFamily="34" charset="0"/>
              </a:rPr>
              <a:t>Source Reader</a:t>
            </a:r>
            <a:endParaRPr lang="en-US" b="1" dirty="0">
              <a:solidFill>
                <a:schemeClr val="bg2"/>
              </a:solidFill>
              <a:latin typeface="Trebuchet MS" pitchFamily="34" charset="0"/>
            </a:endParaRPr>
          </a:p>
        </p:txBody>
      </p:sp>
      <p:sp>
        <p:nvSpPr>
          <p:cNvPr id="6" name="Content Placeholder 2"/>
          <p:cNvSpPr txBox="1">
            <a:spLocks/>
          </p:cNvSpPr>
          <p:nvPr/>
        </p:nvSpPr>
        <p:spPr>
          <a:xfrm>
            <a:off x="228600" y="1371600"/>
            <a:ext cx="8229600" cy="5257800"/>
          </a:xfrm>
          <a:prstGeom prst="rect">
            <a:avLst/>
          </a:prstGeom>
        </p:spPr>
        <p:txBody>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None/>
              <a:tabLst/>
              <a:defRPr/>
            </a:pPr>
            <a:endParaRPr kumimoji="0" lang="en-US" sz="3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2"/>
              </a:buBlip>
              <a:tabLst/>
              <a:defRPr/>
            </a:pPr>
            <a:endParaRPr kumimoji="0" lang="en-US" sz="33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7" name="Rectangle 6"/>
          <p:cNvSpPr/>
          <p:nvPr/>
        </p:nvSpPr>
        <p:spPr>
          <a:xfrm>
            <a:off x="1240536" y="3791134"/>
            <a:ext cx="743712"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latin typeface="Trebuchet MS" pitchFamily="34" charset="0"/>
              </a:rPr>
              <a:t>Media Source</a:t>
            </a:r>
            <a:endParaRPr lang="en-US" sz="1400" dirty="0">
              <a:latin typeface="Trebuchet MS" pitchFamily="34" charset="0"/>
            </a:endParaRPr>
          </a:p>
        </p:txBody>
      </p:sp>
      <p:sp>
        <p:nvSpPr>
          <p:cNvPr id="8" name="Rectangle 7"/>
          <p:cNvSpPr/>
          <p:nvPr/>
        </p:nvSpPr>
        <p:spPr>
          <a:xfrm>
            <a:off x="1572768" y="4628137"/>
            <a:ext cx="896112"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MFT Decoder  *</a:t>
            </a:r>
            <a:endParaRPr lang="en-US" sz="1200" dirty="0">
              <a:latin typeface="Trebuchet MS" pitchFamily="34" charset="0"/>
            </a:endParaRPr>
          </a:p>
        </p:txBody>
      </p:sp>
      <p:sp>
        <p:nvSpPr>
          <p:cNvPr id="9" name="Rectangle 8"/>
          <p:cNvSpPr/>
          <p:nvPr/>
        </p:nvSpPr>
        <p:spPr>
          <a:xfrm>
            <a:off x="1554480" y="5749278"/>
            <a:ext cx="610362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smtClean="0">
                <a:latin typeface="Trebuchet MS" pitchFamily="34" charset="0"/>
              </a:rPr>
              <a:t>Hardware Acceleration</a:t>
            </a:r>
            <a:endParaRPr lang="en-US" sz="1200" dirty="0">
              <a:latin typeface="Trebuchet MS" pitchFamily="34" charset="0"/>
            </a:endParaRPr>
          </a:p>
        </p:txBody>
      </p:sp>
      <p:sp>
        <p:nvSpPr>
          <p:cNvPr id="10" name="Rectangle 9"/>
          <p:cNvSpPr/>
          <p:nvPr/>
        </p:nvSpPr>
        <p:spPr>
          <a:xfrm>
            <a:off x="2660904" y="4624274"/>
            <a:ext cx="1136904"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Specific Conversions</a:t>
            </a:r>
            <a:r>
              <a:rPr lang="en-US" sz="1200" dirty="0">
                <a:latin typeface="Trebuchet MS" pitchFamily="34" charset="0"/>
              </a:rPr>
              <a:t> </a:t>
            </a:r>
            <a:r>
              <a:rPr lang="en-US" sz="1200" dirty="0" smtClean="0">
                <a:latin typeface="Trebuchet MS" pitchFamily="34" charset="0"/>
              </a:rPr>
              <a:t>*</a:t>
            </a:r>
          </a:p>
        </p:txBody>
      </p:sp>
      <p:sp>
        <p:nvSpPr>
          <p:cNvPr id="11" name="TextBox 10"/>
          <p:cNvSpPr txBox="1"/>
          <p:nvPr/>
        </p:nvSpPr>
        <p:spPr>
          <a:xfrm>
            <a:off x="198120" y="3136392"/>
            <a:ext cx="762000" cy="461665"/>
          </a:xfrm>
          <a:prstGeom prst="rect">
            <a:avLst/>
          </a:prstGeom>
          <a:noFill/>
        </p:spPr>
        <p:txBody>
          <a:bodyPr wrap="square" rtlCol="0">
            <a:spAutoFit/>
          </a:bodyPr>
          <a:lstStyle/>
          <a:p>
            <a:r>
              <a:rPr lang="en-US" sz="1200" dirty="0" smtClean="0">
                <a:latin typeface="Trebuchet MS" pitchFamily="34" charset="0"/>
              </a:rPr>
              <a:t>File,</a:t>
            </a:r>
          </a:p>
          <a:p>
            <a:r>
              <a:rPr lang="en-US" sz="1200" dirty="0" smtClean="0">
                <a:latin typeface="Trebuchet MS" pitchFamily="34" charset="0"/>
              </a:rPr>
              <a:t>Network</a:t>
            </a:r>
            <a:endParaRPr lang="en-US" sz="1200" dirty="0">
              <a:latin typeface="Trebuchet MS" pitchFamily="34" charset="0"/>
            </a:endParaRPr>
          </a:p>
        </p:txBody>
      </p:sp>
      <p:sp>
        <p:nvSpPr>
          <p:cNvPr id="12" name="TextBox 11"/>
          <p:cNvSpPr txBox="1"/>
          <p:nvPr/>
        </p:nvSpPr>
        <p:spPr>
          <a:xfrm>
            <a:off x="198120" y="3827253"/>
            <a:ext cx="762000" cy="461665"/>
          </a:xfrm>
          <a:prstGeom prst="rect">
            <a:avLst/>
          </a:prstGeom>
          <a:noFill/>
        </p:spPr>
        <p:txBody>
          <a:bodyPr wrap="square" rtlCol="0">
            <a:spAutoFit/>
          </a:bodyPr>
          <a:lstStyle/>
          <a:p>
            <a:r>
              <a:rPr lang="en-US" sz="1200" dirty="0" smtClean="0">
                <a:latin typeface="Trebuchet MS" pitchFamily="34" charset="0"/>
              </a:rPr>
              <a:t>Custom Input</a:t>
            </a:r>
            <a:endParaRPr lang="en-US" sz="1200" dirty="0">
              <a:latin typeface="Trebuchet MS" pitchFamily="34" charset="0"/>
            </a:endParaRPr>
          </a:p>
        </p:txBody>
      </p:sp>
      <p:sp>
        <p:nvSpPr>
          <p:cNvPr id="13" name="TextBox 12"/>
          <p:cNvSpPr txBox="1"/>
          <p:nvPr/>
        </p:nvSpPr>
        <p:spPr>
          <a:xfrm>
            <a:off x="198120" y="4535793"/>
            <a:ext cx="762000" cy="276999"/>
          </a:xfrm>
          <a:prstGeom prst="rect">
            <a:avLst/>
          </a:prstGeom>
          <a:noFill/>
        </p:spPr>
        <p:txBody>
          <a:bodyPr wrap="square" rtlCol="0">
            <a:spAutoFit/>
          </a:bodyPr>
          <a:lstStyle/>
          <a:p>
            <a:r>
              <a:rPr lang="en-US" sz="1200" dirty="0" smtClean="0">
                <a:latin typeface="Trebuchet MS" pitchFamily="34" charset="0"/>
              </a:rPr>
              <a:t>Webcam</a:t>
            </a:r>
            <a:endParaRPr lang="en-US" sz="1200" dirty="0">
              <a:latin typeface="Trebuchet MS" pitchFamily="34" charset="0"/>
            </a:endParaRPr>
          </a:p>
        </p:txBody>
      </p:sp>
      <p:cxnSp>
        <p:nvCxnSpPr>
          <p:cNvPr id="14" name="Straight Connector 13"/>
          <p:cNvCxnSpPr/>
          <p:nvPr/>
        </p:nvCxnSpPr>
        <p:spPr>
          <a:xfrm rot="5400000">
            <a:off x="1497711" y="2409444"/>
            <a:ext cx="2286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42416" y="1695069"/>
            <a:ext cx="1219200" cy="553998"/>
          </a:xfrm>
          <a:prstGeom prst="rect">
            <a:avLst/>
          </a:prstGeom>
          <a:noFill/>
        </p:spPr>
        <p:txBody>
          <a:bodyPr wrap="square" rtlCol="0">
            <a:spAutoFit/>
          </a:bodyPr>
          <a:lstStyle/>
          <a:p>
            <a:r>
              <a:rPr lang="en-US" sz="1000" dirty="0" smtClean="0">
                <a:latin typeface="Trebuchet MS" pitchFamily="34" charset="0"/>
              </a:rPr>
              <a:t>Specify URL, Byte Stream, or Media Source</a:t>
            </a:r>
            <a:endParaRPr lang="en-US" sz="1000" dirty="0">
              <a:latin typeface="Trebuchet MS" pitchFamily="34" charset="0"/>
            </a:endParaRPr>
          </a:p>
        </p:txBody>
      </p:sp>
      <p:cxnSp>
        <p:nvCxnSpPr>
          <p:cNvPr id="16" name="Straight Connector 15"/>
          <p:cNvCxnSpPr/>
          <p:nvPr/>
        </p:nvCxnSpPr>
        <p:spPr>
          <a:xfrm rot="5400000">
            <a:off x="3273552" y="2400300"/>
            <a:ext cx="2286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933319" y="1697736"/>
            <a:ext cx="1219200" cy="553998"/>
          </a:xfrm>
          <a:prstGeom prst="rect">
            <a:avLst/>
          </a:prstGeom>
          <a:noFill/>
        </p:spPr>
        <p:txBody>
          <a:bodyPr wrap="square" rtlCol="0">
            <a:spAutoFit/>
          </a:bodyPr>
          <a:lstStyle/>
          <a:p>
            <a:r>
              <a:rPr lang="en-US" sz="1000" dirty="0" smtClean="0">
                <a:latin typeface="Trebuchet MS" pitchFamily="34" charset="0"/>
              </a:rPr>
              <a:t>Sync or </a:t>
            </a:r>
            <a:r>
              <a:rPr lang="en-US" sz="1000" dirty="0" err="1" smtClean="0">
                <a:latin typeface="Trebuchet MS" pitchFamily="34" charset="0"/>
              </a:rPr>
              <a:t>Async</a:t>
            </a:r>
            <a:r>
              <a:rPr lang="en-US" sz="1000" dirty="0" smtClean="0">
                <a:latin typeface="Trebuchet MS" pitchFamily="34" charset="0"/>
              </a:rPr>
              <a:t> Control and Status</a:t>
            </a:r>
            <a:endParaRPr lang="en-US" sz="1000" dirty="0">
              <a:latin typeface="Trebuchet MS" pitchFamily="34" charset="0"/>
            </a:endParaRPr>
          </a:p>
        </p:txBody>
      </p:sp>
      <p:cxnSp>
        <p:nvCxnSpPr>
          <p:cNvPr id="18" name="Straight Arrow Connector 17"/>
          <p:cNvCxnSpPr/>
          <p:nvPr/>
        </p:nvCxnSpPr>
        <p:spPr>
          <a:xfrm flipV="1">
            <a:off x="5809488" y="5066675"/>
            <a:ext cx="409731" cy="625"/>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a:xfrm>
            <a:off x="457200" y="1152144"/>
            <a:ext cx="8229600" cy="5257800"/>
          </a:xfrm>
          <a:prstGeom prst="rect">
            <a:avLst/>
          </a:prstGeom>
        </p:spPr>
        <p:txBody>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None/>
              <a:tabLst/>
              <a:defRPr/>
            </a:pPr>
            <a:endParaRPr kumimoji="0" lang="en-US" sz="3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2"/>
              </a:buBlip>
              <a:tabLst/>
              <a:defRPr/>
            </a:pPr>
            <a:endParaRPr kumimoji="0" lang="en-US" sz="33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20" name="Rectangle 19"/>
          <p:cNvSpPr/>
          <p:nvPr/>
        </p:nvSpPr>
        <p:spPr>
          <a:xfrm>
            <a:off x="5330952" y="2523744"/>
            <a:ext cx="2756241" cy="2819400"/>
          </a:xfrm>
          <a:prstGeom prst="rect">
            <a:avLst/>
          </a:prstGeom>
        </p:spPr>
        <p:style>
          <a:lnRef idx="1">
            <a:schemeClr val="accent4"/>
          </a:lnRef>
          <a:fillRef idx="3">
            <a:schemeClr val="accent4"/>
          </a:fillRef>
          <a:effectRef idx="2">
            <a:schemeClr val="accent4"/>
          </a:effectRef>
          <a:fontRef idx="minor">
            <a:schemeClr val="lt1"/>
          </a:fontRef>
        </p:style>
        <p:txBody>
          <a:bodyPr rtlCol="0" anchor="t" anchorCtr="0"/>
          <a:lstStyle/>
          <a:p>
            <a:pPr algn="ctr"/>
            <a:r>
              <a:rPr lang="en-US" b="1" dirty="0" smtClean="0">
                <a:solidFill>
                  <a:schemeClr val="bg2"/>
                </a:solidFill>
                <a:latin typeface="Trebuchet MS" pitchFamily="34" charset="0"/>
              </a:rPr>
              <a:t>Sink Writer</a:t>
            </a:r>
            <a:endParaRPr lang="en-US" b="1" dirty="0">
              <a:solidFill>
                <a:schemeClr val="bg2"/>
              </a:solidFill>
              <a:latin typeface="Trebuchet MS" pitchFamily="34" charset="0"/>
            </a:endParaRPr>
          </a:p>
        </p:txBody>
      </p:sp>
      <p:sp>
        <p:nvSpPr>
          <p:cNvPr id="21" name="Rectangle 20"/>
          <p:cNvSpPr/>
          <p:nvPr/>
        </p:nvSpPr>
        <p:spPr>
          <a:xfrm>
            <a:off x="7191232" y="3803904"/>
            <a:ext cx="792480"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latin typeface="Trebuchet MS" pitchFamily="34" charset="0"/>
              </a:rPr>
              <a:t>Media Sink</a:t>
            </a:r>
            <a:endParaRPr lang="en-US" sz="1400" dirty="0">
              <a:latin typeface="Trebuchet MS" pitchFamily="34" charset="0"/>
            </a:endParaRPr>
          </a:p>
        </p:txBody>
      </p:sp>
      <p:sp>
        <p:nvSpPr>
          <p:cNvPr id="22" name="Rectangle 21"/>
          <p:cNvSpPr/>
          <p:nvPr/>
        </p:nvSpPr>
        <p:spPr>
          <a:xfrm>
            <a:off x="6793992" y="4631769"/>
            <a:ext cx="850392"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MFT Encoder *</a:t>
            </a:r>
            <a:endParaRPr lang="en-US" sz="1200" dirty="0">
              <a:latin typeface="Trebuchet MS" pitchFamily="34" charset="0"/>
            </a:endParaRPr>
          </a:p>
        </p:txBody>
      </p:sp>
      <p:cxnSp>
        <p:nvCxnSpPr>
          <p:cNvPr id="23" name="Straight Connector 22"/>
          <p:cNvCxnSpPr/>
          <p:nvPr/>
        </p:nvCxnSpPr>
        <p:spPr>
          <a:xfrm rot="5400000">
            <a:off x="5728716" y="2399919"/>
            <a:ext cx="2286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385816" y="1704594"/>
            <a:ext cx="1219200" cy="553998"/>
          </a:xfrm>
          <a:prstGeom prst="rect">
            <a:avLst/>
          </a:prstGeom>
          <a:noFill/>
        </p:spPr>
        <p:txBody>
          <a:bodyPr wrap="square" rtlCol="0">
            <a:spAutoFit/>
          </a:bodyPr>
          <a:lstStyle/>
          <a:p>
            <a:r>
              <a:rPr lang="en-US" sz="1000" dirty="0" smtClean="0">
                <a:latin typeface="Trebuchet MS" pitchFamily="34" charset="0"/>
              </a:rPr>
              <a:t>Sync or </a:t>
            </a:r>
            <a:r>
              <a:rPr lang="en-US" sz="1000" dirty="0" err="1" smtClean="0">
                <a:latin typeface="Trebuchet MS" pitchFamily="34" charset="0"/>
              </a:rPr>
              <a:t>Async</a:t>
            </a:r>
            <a:r>
              <a:rPr lang="en-US" sz="1000" dirty="0" smtClean="0">
                <a:latin typeface="Trebuchet MS" pitchFamily="34" charset="0"/>
              </a:rPr>
              <a:t> Control and Status</a:t>
            </a:r>
            <a:endParaRPr lang="en-US" sz="1000" dirty="0">
              <a:latin typeface="Trebuchet MS" pitchFamily="34" charset="0"/>
            </a:endParaRPr>
          </a:p>
        </p:txBody>
      </p:sp>
      <p:sp>
        <p:nvSpPr>
          <p:cNvPr id="25" name="TextBox 24"/>
          <p:cNvSpPr txBox="1"/>
          <p:nvPr/>
        </p:nvSpPr>
        <p:spPr>
          <a:xfrm>
            <a:off x="8336280" y="3452348"/>
            <a:ext cx="762000" cy="461665"/>
          </a:xfrm>
          <a:prstGeom prst="rect">
            <a:avLst/>
          </a:prstGeom>
          <a:noFill/>
        </p:spPr>
        <p:txBody>
          <a:bodyPr wrap="square" rtlCol="0">
            <a:spAutoFit/>
          </a:bodyPr>
          <a:lstStyle/>
          <a:p>
            <a:r>
              <a:rPr lang="en-US" sz="1200" dirty="0" smtClean="0">
                <a:latin typeface="Trebuchet MS" pitchFamily="34" charset="0"/>
              </a:rPr>
              <a:t>File,</a:t>
            </a:r>
          </a:p>
          <a:p>
            <a:r>
              <a:rPr lang="en-US" sz="1200" dirty="0" smtClean="0">
                <a:latin typeface="Trebuchet MS" pitchFamily="34" charset="0"/>
              </a:rPr>
              <a:t>Network</a:t>
            </a:r>
            <a:endParaRPr lang="en-US" sz="1200" dirty="0">
              <a:latin typeface="Trebuchet MS" pitchFamily="34" charset="0"/>
            </a:endParaRPr>
          </a:p>
        </p:txBody>
      </p:sp>
      <p:cxnSp>
        <p:nvCxnSpPr>
          <p:cNvPr id="26" name="Straight Connector 25"/>
          <p:cNvCxnSpPr/>
          <p:nvPr/>
        </p:nvCxnSpPr>
        <p:spPr>
          <a:xfrm rot="5400000">
            <a:off x="7452741" y="2390394"/>
            <a:ext cx="2286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986016" y="1714119"/>
            <a:ext cx="1219200" cy="553998"/>
          </a:xfrm>
          <a:prstGeom prst="rect">
            <a:avLst/>
          </a:prstGeom>
          <a:noFill/>
        </p:spPr>
        <p:txBody>
          <a:bodyPr wrap="square" rtlCol="0">
            <a:spAutoFit/>
          </a:bodyPr>
          <a:lstStyle/>
          <a:p>
            <a:r>
              <a:rPr lang="en-US" sz="1000" dirty="0" smtClean="0">
                <a:latin typeface="Trebuchet MS" pitchFamily="34" charset="0"/>
              </a:rPr>
              <a:t>Specify URL, Byte Stream, or Media Sink</a:t>
            </a:r>
            <a:endParaRPr lang="en-US" sz="1000" dirty="0">
              <a:latin typeface="Trebuchet MS" pitchFamily="34" charset="0"/>
            </a:endParaRPr>
          </a:p>
        </p:txBody>
      </p:sp>
      <p:sp>
        <p:nvSpPr>
          <p:cNvPr id="28" name="TextBox 27"/>
          <p:cNvSpPr txBox="1"/>
          <p:nvPr/>
        </p:nvSpPr>
        <p:spPr>
          <a:xfrm>
            <a:off x="8336280" y="4218813"/>
            <a:ext cx="762000" cy="461665"/>
          </a:xfrm>
          <a:prstGeom prst="rect">
            <a:avLst/>
          </a:prstGeom>
          <a:noFill/>
        </p:spPr>
        <p:txBody>
          <a:bodyPr wrap="square" rtlCol="0">
            <a:spAutoFit/>
          </a:bodyPr>
          <a:lstStyle/>
          <a:p>
            <a:r>
              <a:rPr lang="en-US" sz="1200" dirty="0" smtClean="0">
                <a:latin typeface="Trebuchet MS" pitchFamily="34" charset="0"/>
              </a:rPr>
              <a:t>Custom Output</a:t>
            </a:r>
            <a:endParaRPr lang="en-US" sz="1200" dirty="0">
              <a:latin typeface="Trebuchet MS" pitchFamily="34" charset="0"/>
            </a:endParaRPr>
          </a:p>
        </p:txBody>
      </p:sp>
      <p:sp>
        <p:nvSpPr>
          <p:cNvPr id="29" name="Rectangle 28"/>
          <p:cNvSpPr/>
          <p:nvPr/>
        </p:nvSpPr>
        <p:spPr>
          <a:xfrm>
            <a:off x="6784848" y="2983043"/>
            <a:ext cx="1212404" cy="54714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Encoding Profile Mgmt.</a:t>
            </a:r>
            <a:endParaRPr lang="en-US" sz="1200" dirty="0">
              <a:latin typeface="Trebuchet MS" pitchFamily="34" charset="0"/>
            </a:endParaRPr>
          </a:p>
        </p:txBody>
      </p:sp>
      <p:sp>
        <p:nvSpPr>
          <p:cNvPr id="30" name="Rectangle 29"/>
          <p:cNvSpPr/>
          <p:nvPr/>
        </p:nvSpPr>
        <p:spPr>
          <a:xfrm>
            <a:off x="5501640" y="4629334"/>
            <a:ext cx="963168"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Processing MFT *</a:t>
            </a:r>
            <a:endParaRPr lang="en-US" sz="1200" dirty="0">
              <a:latin typeface="Trebuchet MS" pitchFamily="34" charset="0"/>
            </a:endParaRPr>
          </a:p>
        </p:txBody>
      </p:sp>
      <p:cxnSp>
        <p:nvCxnSpPr>
          <p:cNvPr id="31" name="Straight Arrow Connector 30"/>
          <p:cNvCxnSpPr>
            <a:stCxn id="8" idx="3"/>
            <a:endCxn id="10" idx="1"/>
          </p:cNvCxnSpPr>
          <p:nvPr/>
        </p:nvCxnSpPr>
        <p:spPr bwMode="auto">
          <a:xfrm flipV="1">
            <a:off x="2468880" y="4890974"/>
            <a:ext cx="192024" cy="386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32" name="Straight Arrow Connector 31"/>
          <p:cNvCxnSpPr>
            <a:stCxn id="30" idx="3"/>
            <a:endCxn id="22" idx="1"/>
          </p:cNvCxnSpPr>
          <p:nvPr/>
        </p:nvCxnSpPr>
        <p:spPr bwMode="auto">
          <a:xfrm>
            <a:off x="6464808" y="4896034"/>
            <a:ext cx="329184" cy="243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33" name="Straight Connector 32"/>
          <p:cNvCxnSpPr>
            <a:stCxn id="7" idx="3"/>
          </p:cNvCxnSpPr>
          <p:nvPr/>
        </p:nvCxnSpPr>
        <p:spPr bwMode="auto">
          <a:xfrm flipV="1">
            <a:off x="1984248" y="4054839"/>
            <a:ext cx="189326" cy="299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rot="5400000">
            <a:off x="1959964" y="4268449"/>
            <a:ext cx="42722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rot="10800000">
            <a:off x="1326631" y="4489554"/>
            <a:ext cx="839449"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rot="5400000">
            <a:off x="1108310" y="4693757"/>
            <a:ext cx="422522" cy="71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37" name="Straight Arrow Connector 36"/>
          <p:cNvCxnSpPr>
            <a:endCxn id="8" idx="1"/>
          </p:cNvCxnSpPr>
          <p:nvPr/>
        </p:nvCxnSpPr>
        <p:spPr bwMode="auto">
          <a:xfrm flipV="1">
            <a:off x="1314450" y="4894837"/>
            <a:ext cx="258318" cy="101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38" name="Straight Arrow Connector 37"/>
          <p:cNvCxnSpPr/>
          <p:nvPr/>
        </p:nvCxnSpPr>
        <p:spPr bwMode="auto">
          <a:xfrm>
            <a:off x="2173574" y="4054839"/>
            <a:ext cx="1926236"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39" name="Elbow Connector 38"/>
          <p:cNvCxnSpPr>
            <a:stCxn id="11" idx="3"/>
            <a:endCxn id="7" idx="1"/>
          </p:cNvCxnSpPr>
          <p:nvPr/>
        </p:nvCxnSpPr>
        <p:spPr bwMode="auto">
          <a:xfrm>
            <a:off x="960120" y="3367225"/>
            <a:ext cx="280416" cy="690609"/>
          </a:xfrm>
          <a:prstGeom prst="bentConnector3">
            <a:avLst>
              <a:gd name="adj1" fmla="val 38112"/>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40" name="Straight Arrow Connector 39"/>
          <p:cNvCxnSpPr>
            <a:stCxn id="12" idx="3"/>
            <a:endCxn id="7" idx="1"/>
          </p:cNvCxnSpPr>
          <p:nvPr/>
        </p:nvCxnSpPr>
        <p:spPr bwMode="auto">
          <a:xfrm flipV="1">
            <a:off x="960120" y="4057834"/>
            <a:ext cx="280416" cy="25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41" name="Elbow Connector 40"/>
          <p:cNvCxnSpPr>
            <a:stCxn id="13" idx="3"/>
            <a:endCxn id="7" idx="1"/>
          </p:cNvCxnSpPr>
          <p:nvPr/>
        </p:nvCxnSpPr>
        <p:spPr bwMode="auto">
          <a:xfrm flipV="1">
            <a:off x="960120" y="4057834"/>
            <a:ext cx="280416" cy="616459"/>
          </a:xfrm>
          <a:prstGeom prst="bentConnector3">
            <a:avLst>
              <a:gd name="adj1" fmla="val 38112"/>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42" name="Straight Arrow Connector 41"/>
          <p:cNvCxnSpPr>
            <a:stCxn id="30" idx="1"/>
          </p:cNvCxnSpPr>
          <p:nvPr/>
        </p:nvCxnSpPr>
        <p:spPr bwMode="auto">
          <a:xfrm rot="10800000">
            <a:off x="5126636" y="4894290"/>
            <a:ext cx="375004" cy="174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w="med" len="med"/>
            <a:tailEnd type="none"/>
          </a:ln>
          <a:effectLst/>
        </p:spPr>
      </p:cxnSp>
      <p:cxnSp>
        <p:nvCxnSpPr>
          <p:cNvPr id="43" name="Straight Connector 42"/>
          <p:cNvCxnSpPr/>
          <p:nvPr/>
        </p:nvCxnSpPr>
        <p:spPr bwMode="auto">
          <a:xfrm rot="5400000" flipH="1" flipV="1">
            <a:off x="7627521" y="4683530"/>
            <a:ext cx="423095" cy="13"/>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rot="10800000">
            <a:off x="6917962" y="4467069"/>
            <a:ext cx="921895"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rot="5400000" flipH="1" flipV="1">
            <a:off x="6731796" y="4269581"/>
            <a:ext cx="390526" cy="4764"/>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46" name="Straight Connector 45"/>
          <p:cNvCxnSpPr>
            <a:stCxn id="21" idx="1"/>
          </p:cNvCxnSpPr>
          <p:nvPr/>
        </p:nvCxnSpPr>
        <p:spPr bwMode="auto">
          <a:xfrm rot="10800000" flipV="1">
            <a:off x="6925456" y="4070603"/>
            <a:ext cx="265776" cy="6721"/>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w="med" len="med"/>
            <a:tailEnd type="none" w="med" len="med"/>
          </a:ln>
          <a:effectLst/>
        </p:spPr>
      </p:cxnSp>
      <p:cxnSp>
        <p:nvCxnSpPr>
          <p:cNvPr id="47" name="Straight Connector 46"/>
          <p:cNvCxnSpPr>
            <a:stCxn id="21" idx="1"/>
          </p:cNvCxnSpPr>
          <p:nvPr/>
        </p:nvCxnSpPr>
        <p:spPr bwMode="auto">
          <a:xfrm rot="10800000">
            <a:off x="5141626" y="4069830"/>
            <a:ext cx="2049606" cy="774"/>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sp>
        <p:nvSpPr>
          <p:cNvPr id="48" name="TextBox 47"/>
          <p:cNvSpPr txBox="1"/>
          <p:nvPr/>
        </p:nvSpPr>
        <p:spPr>
          <a:xfrm>
            <a:off x="4032068" y="2663914"/>
            <a:ext cx="1367246" cy="2554545"/>
          </a:xfrm>
          <a:prstGeom prst="rect">
            <a:avLst/>
          </a:prstGeom>
          <a:noFill/>
        </p:spPr>
        <p:txBody>
          <a:bodyPr wrap="square" rtlCol="0">
            <a:spAutoFit/>
          </a:bodyPr>
          <a:lstStyle/>
          <a:p>
            <a:r>
              <a:rPr lang="en-US" sz="2000" b="1" dirty="0" smtClean="0">
                <a:solidFill>
                  <a:schemeClr val="accent6"/>
                </a:solidFill>
                <a:effectLst>
                  <a:outerShdw blurRad="38100" dist="38100" dir="2700000" algn="tl">
                    <a:srgbClr val="000000">
                      <a:alpha val="43137"/>
                    </a:srgbClr>
                  </a:outerShdw>
                </a:effectLst>
                <a:latin typeface="Trebuchet MS" pitchFamily="34" charset="0"/>
              </a:rPr>
              <a:t>Direct access to consume, modify, and create media samples</a:t>
            </a:r>
          </a:p>
        </p:txBody>
      </p:sp>
      <p:cxnSp>
        <p:nvCxnSpPr>
          <p:cNvPr id="49" name="Straight Arrow Connector 48"/>
          <p:cNvCxnSpPr>
            <a:stCxn id="8" idx="2"/>
          </p:cNvCxnSpPr>
          <p:nvPr/>
        </p:nvCxnSpPr>
        <p:spPr bwMode="auto">
          <a:xfrm rot="5400000">
            <a:off x="1716045" y="5461670"/>
            <a:ext cx="604913" cy="464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a:tailEnd type="arrow"/>
          </a:ln>
          <a:effectLst/>
        </p:spPr>
      </p:cxnSp>
      <p:cxnSp>
        <p:nvCxnSpPr>
          <p:cNvPr id="50" name="Straight Arrow Connector 49"/>
          <p:cNvCxnSpPr>
            <a:stCxn id="10" idx="2"/>
          </p:cNvCxnSpPr>
          <p:nvPr/>
        </p:nvCxnSpPr>
        <p:spPr bwMode="auto">
          <a:xfrm rot="16200000" flipH="1">
            <a:off x="2926846" y="5460183"/>
            <a:ext cx="606047" cy="102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a:tailEnd type="arrow"/>
          </a:ln>
          <a:effectLst/>
        </p:spPr>
      </p:cxnSp>
      <p:cxnSp>
        <p:nvCxnSpPr>
          <p:cNvPr id="51" name="Straight Arrow Connector 50"/>
          <p:cNvCxnSpPr>
            <a:stCxn id="10" idx="3"/>
          </p:cNvCxnSpPr>
          <p:nvPr/>
        </p:nvCxnSpPr>
        <p:spPr bwMode="auto">
          <a:xfrm flipV="1">
            <a:off x="3797808" y="4886793"/>
            <a:ext cx="302002" cy="4181"/>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52" name="Straight Connector 51"/>
          <p:cNvCxnSpPr>
            <a:stCxn id="22" idx="3"/>
          </p:cNvCxnSpPr>
          <p:nvPr/>
        </p:nvCxnSpPr>
        <p:spPr bwMode="auto">
          <a:xfrm>
            <a:off x="7644384" y="4898469"/>
            <a:ext cx="195472" cy="331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53" name="Elbow Connector 52"/>
          <p:cNvCxnSpPr>
            <a:stCxn id="21" idx="3"/>
            <a:endCxn id="28" idx="1"/>
          </p:cNvCxnSpPr>
          <p:nvPr/>
        </p:nvCxnSpPr>
        <p:spPr bwMode="auto">
          <a:xfrm>
            <a:off x="7983712" y="4070604"/>
            <a:ext cx="352568" cy="379042"/>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54" name="Elbow Connector 53"/>
          <p:cNvCxnSpPr>
            <a:stCxn id="21" idx="3"/>
            <a:endCxn id="25" idx="1"/>
          </p:cNvCxnSpPr>
          <p:nvPr/>
        </p:nvCxnSpPr>
        <p:spPr bwMode="auto">
          <a:xfrm flipV="1">
            <a:off x="7983712" y="3683181"/>
            <a:ext cx="352568" cy="387423"/>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55" name="TextBox 54"/>
          <p:cNvSpPr txBox="1"/>
          <p:nvPr/>
        </p:nvSpPr>
        <p:spPr>
          <a:xfrm>
            <a:off x="285751" y="5686425"/>
            <a:ext cx="1200150" cy="276999"/>
          </a:xfrm>
          <a:prstGeom prst="rect">
            <a:avLst/>
          </a:prstGeom>
          <a:noFill/>
        </p:spPr>
        <p:txBody>
          <a:bodyPr wrap="square" rtlCol="0">
            <a:spAutoFit/>
          </a:bodyPr>
          <a:lstStyle/>
          <a:p>
            <a:r>
              <a:rPr lang="en-US" sz="1200" dirty="0" smtClean="0">
                <a:solidFill>
                  <a:schemeClr val="tx1"/>
                </a:solidFill>
                <a:effectLst>
                  <a:outerShdw blurRad="38100" dist="38100" dir="2700000" algn="tl">
                    <a:srgbClr val="000000">
                      <a:alpha val="43137"/>
                    </a:srgbClr>
                  </a:outerShdw>
                </a:effectLst>
                <a:latin typeface="Trebuchet MS" pitchFamily="34" charset="0"/>
              </a:rPr>
              <a:t>* Optional</a:t>
            </a:r>
          </a:p>
        </p:txBody>
      </p:sp>
      <p:cxnSp>
        <p:nvCxnSpPr>
          <p:cNvPr id="56" name="Straight Arrow Connector 55"/>
          <p:cNvCxnSpPr>
            <a:stCxn id="30" idx="2"/>
          </p:cNvCxnSpPr>
          <p:nvPr/>
        </p:nvCxnSpPr>
        <p:spPr bwMode="auto">
          <a:xfrm rot="5400000">
            <a:off x="5687280" y="5447630"/>
            <a:ext cx="580841" cy="11049"/>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a:tailEnd type="arrow"/>
          </a:ln>
          <a:effectLst/>
        </p:spPr>
      </p:cxnSp>
      <p:cxnSp>
        <p:nvCxnSpPr>
          <p:cNvPr id="57" name="Straight Arrow Connector 56"/>
          <p:cNvCxnSpPr>
            <a:stCxn id="22" idx="2"/>
          </p:cNvCxnSpPr>
          <p:nvPr/>
        </p:nvCxnSpPr>
        <p:spPr bwMode="auto">
          <a:xfrm rot="16200000" flipH="1">
            <a:off x="6920841" y="5463516"/>
            <a:ext cx="597456" cy="76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a:tailEnd type="arrow"/>
          </a:ln>
          <a:effectLst/>
        </p:spPr>
      </p:cxn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zh-CN" altLang="en-US" sz="4400" dirty="0" smtClean="0"/>
              <a:t>开发者接口层</a:t>
            </a:r>
            <a:endParaRPr lang="en-US" sz="4400" dirty="0"/>
          </a:p>
        </p:txBody>
      </p:sp>
      <p:sp>
        <p:nvSpPr>
          <p:cNvPr id="3" name="Content Placeholder 2"/>
          <p:cNvSpPr>
            <a:spLocks noGrp="1"/>
          </p:cNvSpPr>
          <p:nvPr>
            <p:ph type="body" idx="1"/>
          </p:nvPr>
        </p:nvSpPr>
        <p:spPr>
          <a:xfrm>
            <a:off x="335198" y="1090221"/>
            <a:ext cx="8380412" cy="5333255"/>
          </a:xfrm>
        </p:spPr>
        <p:txBody>
          <a:bodyPr>
            <a:normAutofit/>
          </a:bodyPr>
          <a:lstStyle/>
          <a:p>
            <a:r>
              <a:rPr lang="zh-CN" altLang="en-US" dirty="0" smtClean="0"/>
              <a:t>接触</a:t>
            </a:r>
            <a:r>
              <a:rPr lang="en-US" altLang="zh-CN" dirty="0" smtClean="0"/>
              <a:t>MF</a:t>
            </a:r>
            <a:r>
              <a:rPr lang="zh-CN" altLang="en-US" dirty="0" smtClean="0"/>
              <a:t>技术的方法</a:t>
            </a:r>
            <a:endParaRPr lang="en-US" dirty="0" smtClean="0"/>
          </a:p>
          <a:p>
            <a:pPr lvl="1"/>
            <a:r>
              <a:rPr lang="en-US" dirty="0" smtClean="0"/>
              <a:t>Media Foundation </a:t>
            </a:r>
            <a:r>
              <a:rPr lang="zh-CN" altLang="en-US" dirty="0" smtClean="0"/>
              <a:t>接口</a:t>
            </a:r>
            <a:endParaRPr lang="en-US" dirty="0" smtClean="0"/>
          </a:p>
          <a:p>
            <a:pPr lvl="1"/>
            <a:r>
              <a:rPr lang="en-US" dirty="0" smtClean="0"/>
              <a:t>MF </a:t>
            </a:r>
            <a:r>
              <a:rPr lang="zh-CN" altLang="en-US" dirty="0" smtClean="0"/>
              <a:t>播放</a:t>
            </a:r>
            <a:r>
              <a:rPr lang="en-US" dirty="0" smtClean="0"/>
              <a:t> API </a:t>
            </a:r>
            <a:r>
              <a:rPr lang="zh-CN" altLang="en-US" dirty="0" smtClean="0"/>
              <a:t>和转码</a:t>
            </a:r>
            <a:r>
              <a:rPr lang="en-US" dirty="0" smtClean="0"/>
              <a:t>API</a:t>
            </a:r>
          </a:p>
          <a:p>
            <a:pPr lvl="1"/>
            <a:r>
              <a:rPr lang="en-US" dirty="0" smtClean="0"/>
              <a:t>WMP.OCX</a:t>
            </a:r>
          </a:p>
          <a:p>
            <a:pPr lvl="1"/>
            <a:r>
              <a:rPr lang="en-US" dirty="0" smtClean="0"/>
              <a:t>WPF</a:t>
            </a:r>
          </a:p>
          <a:p>
            <a:pPr lvl="1"/>
            <a:r>
              <a:rPr lang="en-US" dirty="0" err="1" smtClean="0"/>
              <a:t>Silverlight</a:t>
            </a:r>
            <a:endParaRPr lang="en-US" dirty="0" smtClean="0"/>
          </a:p>
          <a:p>
            <a:pPr lvl="1"/>
            <a:endParaRPr lang="en-US" dirty="0" smtClean="0"/>
          </a:p>
          <a:p>
            <a:pPr lvl="5"/>
            <a:endParaRPr lang="en-US" dirty="0" smtClean="0"/>
          </a:p>
          <a:p>
            <a:r>
              <a:rPr lang="zh-CN" altLang="en-US" dirty="0" smtClean="0"/>
              <a:t>为了特殊的底层需求</a:t>
            </a:r>
            <a:endParaRPr lang="en-US" dirty="0" smtClean="0"/>
          </a:p>
          <a:p>
            <a:pPr lvl="1"/>
            <a:r>
              <a:rPr lang="zh-CN" altLang="en-US" dirty="0" smtClean="0"/>
              <a:t>原始视频渲染接口</a:t>
            </a:r>
            <a:endParaRPr lang="en-US" dirty="0" smtClean="0"/>
          </a:p>
        </p:txBody>
      </p:sp>
      <p:pic>
        <p:nvPicPr>
          <p:cNvPr id="7170" name="Picture 2"/>
          <p:cNvPicPr>
            <a:picLocks noChangeAspect="1" noChangeArrowheads="1"/>
          </p:cNvPicPr>
          <p:nvPr/>
        </p:nvPicPr>
        <p:blipFill>
          <a:blip r:embed="rId3" cstate="print"/>
          <a:srcRect/>
          <a:stretch>
            <a:fillRect/>
          </a:stretch>
        </p:blipFill>
        <p:spPr bwMode="auto">
          <a:xfrm>
            <a:off x="7435348" y="1674368"/>
            <a:ext cx="1323702" cy="12906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1" name="Picture 3"/>
          <p:cNvPicPr>
            <a:picLocks noChangeAspect="1" noChangeArrowheads="1"/>
          </p:cNvPicPr>
          <p:nvPr/>
        </p:nvPicPr>
        <p:blipFill>
          <a:blip r:embed="rId4" cstate="print"/>
          <a:srcRect/>
          <a:stretch>
            <a:fillRect/>
          </a:stretch>
        </p:blipFill>
        <p:spPr bwMode="auto">
          <a:xfrm>
            <a:off x="3740991" y="2911186"/>
            <a:ext cx="1645920" cy="1032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5818642" y="3323434"/>
            <a:ext cx="2492990" cy="646331"/>
          </a:xfrm>
          <a:prstGeom prst="rect">
            <a:avLst/>
          </a:prstGeom>
          <a:noFill/>
        </p:spPr>
        <p:txBody>
          <a:bodyPr wrap="none" rtlCol="0">
            <a:spAutoFit/>
          </a:bodyPr>
          <a:lstStyle/>
          <a:p>
            <a:r>
              <a:rPr lang="zh-CN" altLang="en-US" i="1" dirty="0" smtClean="0">
                <a:solidFill>
                  <a:schemeClr val="accent6"/>
                </a:solidFill>
                <a:effectLst>
                  <a:outerShdw blurRad="38100" dist="38100" dir="2700000" algn="tl">
                    <a:srgbClr val="000000">
                      <a:alpha val="43137"/>
                    </a:srgbClr>
                  </a:outerShdw>
                </a:effectLst>
                <a:latin typeface="Trebuchet MS" pitchFamily="34" charset="0"/>
              </a:rPr>
              <a:t>视频只是一个数据类型</a:t>
            </a:r>
            <a:endParaRPr lang="en-US" i="1" dirty="0" smtClean="0">
              <a:solidFill>
                <a:schemeClr val="accent6"/>
              </a:solidFill>
              <a:effectLst>
                <a:outerShdw blurRad="38100" dist="38100" dir="2700000" algn="tl">
                  <a:srgbClr val="000000">
                    <a:alpha val="43137"/>
                  </a:srgbClr>
                </a:outerShdw>
              </a:effectLst>
              <a:latin typeface="Trebuchet MS" pitchFamily="34" charset="0"/>
            </a:endParaRPr>
          </a:p>
          <a:p>
            <a:r>
              <a:rPr lang="zh-CN" altLang="en-US" i="1" dirty="0" smtClean="0">
                <a:solidFill>
                  <a:schemeClr val="accent6"/>
                </a:solidFill>
                <a:effectLst>
                  <a:outerShdw blurRad="38100" dist="38100" dir="2700000" algn="tl">
                    <a:srgbClr val="000000">
                      <a:alpha val="43137"/>
                    </a:srgbClr>
                  </a:outerShdw>
                </a:effectLst>
                <a:latin typeface="Trebuchet MS" pitchFamily="34" charset="0"/>
              </a:rPr>
              <a:t>视频只是一个</a:t>
            </a:r>
            <a:r>
              <a:rPr lang="en-US" altLang="zh-CN" i="1" dirty="0" smtClean="0">
                <a:solidFill>
                  <a:schemeClr val="accent6"/>
                </a:solidFill>
                <a:effectLst>
                  <a:outerShdw blurRad="38100" dist="38100" dir="2700000" algn="tl">
                    <a:srgbClr val="000000">
                      <a:alpha val="43137"/>
                    </a:srgbClr>
                  </a:outerShdw>
                </a:effectLst>
                <a:latin typeface="Trebuchet MS" pitchFamily="34" charset="0"/>
              </a:rPr>
              <a:t>3D</a:t>
            </a:r>
            <a:r>
              <a:rPr lang="zh-CN" altLang="en-US" i="1" dirty="0" smtClean="0">
                <a:solidFill>
                  <a:schemeClr val="accent6"/>
                </a:solidFill>
                <a:effectLst>
                  <a:outerShdw blurRad="38100" dist="38100" dir="2700000" algn="tl">
                    <a:srgbClr val="000000">
                      <a:alpha val="43137"/>
                    </a:srgbClr>
                  </a:outerShdw>
                </a:effectLst>
                <a:latin typeface="Trebuchet MS" pitchFamily="34" charset="0"/>
              </a:rPr>
              <a:t>素材</a:t>
            </a:r>
            <a:endParaRPr lang="en-US" i="1" dirty="0" smtClean="0">
              <a:solidFill>
                <a:schemeClr val="accent6"/>
              </a:solidFill>
              <a:effectLst>
                <a:outerShdw blurRad="38100" dist="38100" dir="2700000" algn="tl">
                  <a:srgbClr val="000000">
                    <a:alpha val="43137"/>
                  </a:srgbClr>
                </a:outerShdw>
              </a:effectLst>
              <a:latin typeface="Trebuchet MS" pitchFamily="34" charset="0"/>
            </a:endParaRPr>
          </a:p>
        </p:txBody>
      </p:sp>
      <p:grpSp>
        <p:nvGrpSpPr>
          <p:cNvPr id="4" name="Group 8"/>
          <p:cNvGrpSpPr/>
          <p:nvPr/>
        </p:nvGrpSpPr>
        <p:grpSpPr>
          <a:xfrm>
            <a:off x="5020492" y="4296456"/>
            <a:ext cx="3735977" cy="890313"/>
            <a:chOff x="5294812" y="4296456"/>
            <a:chExt cx="3735977" cy="890313"/>
          </a:xfrm>
        </p:grpSpPr>
        <p:pic>
          <p:nvPicPr>
            <p:cNvPr id="1026" name="Picture 2"/>
            <p:cNvPicPr>
              <a:picLocks noChangeAspect="1" noChangeArrowheads="1"/>
            </p:cNvPicPr>
            <p:nvPr/>
          </p:nvPicPr>
          <p:blipFill>
            <a:blip r:embed="rId5"/>
            <a:srcRect/>
            <a:stretch>
              <a:fillRect/>
            </a:stretch>
          </p:blipFill>
          <p:spPr bwMode="auto">
            <a:xfrm>
              <a:off x="5298077" y="4296456"/>
              <a:ext cx="3732712" cy="188621"/>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a:srcRect/>
            <a:stretch>
              <a:fillRect/>
            </a:stretch>
          </p:blipFill>
          <p:spPr bwMode="auto">
            <a:xfrm>
              <a:off x="5294812" y="4560286"/>
              <a:ext cx="3735977" cy="626483"/>
            </a:xfrm>
            <a:prstGeom prst="rect">
              <a:avLst/>
            </a:prstGeom>
            <a:noFill/>
            <a:ln w="9525">
              <a:noFill/>
              <a:miter lim="800000"/>
              <a:headEnd/>
              <a:tailEnd/>
            </a:ln>
            <a:effectLst/>
          </p:spPr>
        </p:pic>
      </p:grpSp>
      <p:sp>
        <p:nvSpPr>
          <p:cNvPr id="10" name="TextBox 9"/>
          <p:cNvSpPr txBox="1"/>
          <p:nvPr/>
        </p:nvSpPr>
        <p:spPr>
          <a:xfrm>
            <a:off x="7623079" y="5224232"/>
            <a:ext cx="1256113" cy="369332"/>
          </a:xfrm>
          <a:prstGeom prst="rect">
            <a:avLst/>
          </a:prstGeom>
          <a:noFill/>
        </p:spPr>
        <p:txBody>
          <a:bodyPr wrap="none" rtlCol="0">
            <a:spAutoFit/>
          </a:bodyPr>
          <a:lstStyle/>
          <a:p>
            <a:r>
              <a:rPr lang="en-US" i="1" dirty="0" smtClean="0">
                <a:solidFill>
                  <a:schemeClr val="accent6"/>
                </a:solidFill>
                <a:effectLst>
                  <a:outerShdw blurRad="38100" dist="38100" dir="2700000" algn="tl">
                    <a:srgbClr val="000000">
                      <a:alpha val="43137"/>
                    </a:srgbClr>
                  </a:outerShdw>
                </a:effectLst>
                <a:latin typeface="Trebuchet MS" pitchFamily="34" charset="0"/>
              </a:rPr>
              <a:t>WPF XAML</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56404" y="3228059"/>
            <a:ext cx="5873917" cy="1329595"/>
          </a:xfrm>
        </p:spPr>
        <p:txBody>
          <a:bodyPr>
            <a:normAutofit fontScale="90000"/>
          </a:bodyPr>
          <a:lstStyle/>
          <a:p>
            <a:r>
              <a:rPr lang="en-US" dirty="0" smtClean="0"/>
              <a:t>H.264 </a:t>
            </a:r>
            <a:r>
              <a:rPr lang="zh-CN" altLang="en-US" dirty="0" smtClean="0"/>
              <a:t>在</a:t>
            </a:r>
            <a:r>
              <a:rPr lang="en-US" dirty="0" smtClean="0"/>
              <a:t>3D WPF Windows 7</a:t>
            </a:r>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zh-CN" altLang="en-US" sz="10000" b="1" spc="-300" dirty="0" smtClean="0">
                <a:effectLst>
                  <a:outerShdw blurRad="38100" dist="38100" dir="2700000" algn="tl">
                    <a:srgbClr val="000000">
                      <a:alpha val="43137"/>
                    </a:srgbClr>
                  </a:outerShdw>
                </a:effectLst>
                <a:latin typeface="Trebuchet MS" pitchFamily="34" charset="0"/>
              </a:rPr>
              <a:t>示例</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51660" y="2697480"/>
            <a:ext cx="7052310" cy="1200150"/>
          </a:xfrm>
        </p:spPr>
        <p:txBody>
          <a:bodyPr/>
          <a:lstStyle/>
          <a:p>
            <a:r>
              <a:rPr lang="zh-CN" altLang="en-US" dirty="0" smtClean="0"/>
              <a:t>播放几乎所有格式</a:t>
            </a:r>
            <a:endParaRPr lang="en-US" dirty="0"/>
          </a:p>
        </p:txBody>
      </p:sp>
      <p:sp>
        <p:nvSpPr>
          <p:cNvPr id="6" name="TextBox 5"/>
          <p:cNvSpPr txBox="1"/>
          <p:nvPr/>
        </p:nvSpPr>
        <p:spPr>
          <a:xfrm>
            <a:off x="1218961" y="708978"/>
            <a:ext cx="6203157" cy="1538883"/>
          </a:xfrm>
          <a:prstGeom prst="rect">
            <a:avLst/>
          </a:prstGeom>
          <a:noFill/>
        </p:spPr>
        <p:txBody>
          <a:bodyPr wrap="square" lIns="0" tIns="0" rIns="0" bIns="0" rtlCol="0">
            <a:spAutoFit/>
          </a:bodyPr>
          <a:lstStyle/>
          <a:p>
            <a:r>
              <a:rPr lang="zh-CN" altLang="en-US" sz="10000" b="1" spc="-300" dirty="0" smtClean="0">
                <a:effectLst>
                  <a:outerShdw blurRad="38100" dist="38100" dir="2700000" algn="tl">
                    <a:srgbClr val="000000">
                      <a:alpha val="43137"/>
                    </a:srgbClr>
                  </a:outerShdw>
                </a:effectLst>
                <a:latin typeface="Trebuchet MS" pitchFamily="34" charset="0"/>
              </a:rPr>
              <a:t>示例</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67784" y="2850869"/>
            <a:ext cx="5873917" cy="553998"/>
          </a:xfrm>
        </p:spPr>
        <p:txBody>
          <a:bodyPr>
            <a:noAutofit/>
          </a:bodyPr>
          <a:lstStyle/>
          <a:p>
            <a:r>
              <a:rPr lang="zh-CN" altLang="en-US" dirty="0" smtClean="0"/>
              <a:t>拖拽转码</a:t>
            </a:r>
            <a:endParaRPr lang="en-US" dirty="0"/>
          </a:p>
        </p:txBody>
      </p:sp>
      <p:sp>
        <p:nvSpPr>
          <p:cNvPr id="6" name="TextBox 5"/>
          <p:cNvSpPr txBox="1"/>
          <p:nvPr/>
        </p:nvSpPr>
        <p:spPr>
          <a:xfrm>
            <a:off x="1390411" y="1097598"/>
            <a:ext cx="6203157" cy="1538883"/>
          </a:xfrm>
          <a:prstGeom prst="rect">
            <a:avLst/>
          </a:prstGeom>
          <a:noFill/>
        </p:spPr>
        <p:txBody>
          <a:bodyPr wrap="square" lIns="0" tIns="0" rIns="0" bIns="0" rtlCol="0">
            <a:spAutoFit/>
          </a:bodyPr>
          <a:lstStyle/>
          <a:p>
            <a:r>
              <a:rPr lang="zh-CN" altLang="en-US" sz="10000" b="1" spc="-300" dirty="0" smtClean="0">
                <a:effectLst>
                  <a:outerShdw blurRad="38100" dist="38100" dir="2700000" algn="tl">
                    <a:srgbClr val="000000">
                      <a:alpha val="43137"/>
                    </a:srgbClr>
                  </a:outerShdw>
                </a:effectLst>
                <a:latin typeface="Trebuchet MS" pitchFamily="34" charset="0"/>
              </a:rPr>
              <a:t>示例</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57350" y="2628900"/>
            <a:ext cx="7052310" cy="1223010"/>
          </a:xfrm>
        </p:spPr>
        <p:txBody>
          <a:bodyPr/>
          <a:lstStyle/>
          <a:p>
            <a:r>
              <a:rPr lang="zh-CN" altLang="en-US" dirty="0" smtClean="0"/>
              <a:t>硬件编解码器</a:t>
            </a:r>
            <a:endParaRPr lang="en-US" dirty="0"/>
          </a:p>
        </p:txBody>
      </p:sp>
      <p:sp>
        <p:nvSpPr>
          <p:cNvPr id="6" name="TextBox 5"/>
          <p:cNvSpPr txBox="1"/>
          <p:nvPr/>
        </p:nvSpPr>
        <p:spPr>
          <a:xfrm>
            <a:off x="1527571" y="971868"/>
            <a:ext cx="6203157" cy="1538883"/>
          </a:xfrm>
          <a:prstGeom prst="rect">
            <a:avLst/>
          </a:prstGeom>
          <a:noFill/>
        </p:spPr>
        <p:txBody>
          <a:bodyPr wrap="square" lIns="0" tIns="0" rIns="0" bIns="0" rtlCol="0">
            <a:spAutoFit/>
          </a:bodyPr>
          <a:lstStyle/>
          <a:p>
            <a:r>
              <a:rPr lang="zh-CN" altLang="en-US" sz="10000" b="1" spc="-300" dirty="0" smtClean="0">
                <a:effectLst>
                  <a:outerShdw blurRad="38100" dist="38100" dir="2700000" algn="tl">
                    <a:srgbClr val="000000">
                      <a:alpha val="43137"/>
                    </a:srgbClr>
                  </a:outerShdw>
                </a:effectLst>
                <a:latin typeface="Trebuchet MS" pitchFamily="34" charset="0"/>
              </a:rPr>
              <a:t>示例</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6667" y="1961296"/>
            <a:ext cx="7009553" cy="1199593"/>
          </a:xfrm>
        </p:spPr>
        <p:txBody>
          <a:bodyPr>
            <a:noAutofit/>
          </a:bodyPr>
          <a:lstStyle/>
          <a:p>
            <a:r>
              <a:rPr smtClean="0"/>
              <a:t>Windows 7</a:t>
            </a:r>
            <a:r>
              <a:rPr lang="zh-CN" altLang="en-US" dirty="0" smtClean="0"/>
              <a:t> 的视频改善 </a:t>
            </a:r>
            <a:endParaRPr lang="en-US" dirty="0">
              <a:latin typeface="+mj-ea"/>
              <a:ea typeface="+mj-ea"/>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3111" y="993683"/>
            <a:ext cx="6430663" cy="3201615"/>
          </a:xfrm>
          <a:prstGeom prst="rect">
            <a:avLst/>
          </a:prstGeom>
          <a:noFill/>
        </p:spPr>
        <p:style>
          <a:lnRef idx="1">
            <a:schemeClr val="accent4"/>
          </a:lnRef>
          <a:fillRef idx="3">
            <a:schemeClr val="accent4"/>
          </a:fillRef>
          <a:effectRef idx="2">
            <a:schemeClr val="accent4"/>
          </a:effectRef>
          <a:fontRef idx="minor">
            <a:schemeClr val="lt1"/>
          </a:fontRef>
        </p:style>
        <p:txBody>
          <a:bodyPr rtlCol="0" anchor="t" anchorCtr="0"/>
          <a:lstStyle/>
          <a:p>
            <a:pPr algn="ctr"/>
            <a:r>
              <a:rPr lang="en-US" b="1" dirty="0" smtClean="0">
                <a:solidFill>
                  <a:schemeClr val="tx1"/>
                </a:solidFill>
                <a:latin typeface="Trebuchet MS" pitchFamily="34" charset="0"/>
              </a:rPr>
              <a:t>Media Foundation</a:t>
            </a:r>
            <a:endParaRPr lang="en-US" b="1" dirty="0">
              <a:solidFill>
                <a:schemeClr val="tx1"/>
              </a:solidFill>
              <a:latin typeface="Trebuchet MS" pitchFamily="34" charset="0"/>
            </a:endParaRPr>
          </a:p>
        </p:txBody>
      </p:sp>
      <p:sp>
        <p:nvSpPr>
          <p:cNvPr id="5" name="Rectangle 4"/>
          <p:cNvSpPr/>
          <p:nvPr/>
        </p:nvSpPr>
        <p:spPr>
          <a:xfrm>
            <a:off x="988399" y="4498003"/>
            <a:ext cx="6517082" cy="1553951"/>
          </a:xfrm>
          <a:prstGeom prst="rect">
            <a:avLst/>
          </a:prstGeom>
          <a:noFill/>
        </p:spPr>
        <p:style>
          <a:lnRef idx="1">
            <a:schemeClr val="accent4"/>
          </a:lnRef>
          <a:fillRef idx="3">
            <a:schemeClr val="accent4"/>
          </a:fillRef>
          <a:effectRef idx="2">
            <a:schemeClr val="accent4"/>
          </a:effectRef>
          <a:fontRef idx="minor">
            <a:schemeClr val="lt1"/>
          </a:fontRef>
        </p:style>
        <p:txBody>
          <a:bodyPr rtlCol="0" anchor="t" anchorCtr="0"/>
          <a:lstStyle/>
          <a:p>
            <a:pPr algn="ctr"/>
            <a:r>
              <a:rPr lang="en-US" b="1" dirty="0" smtClean="0">
                <a:solidFill>
                  <a:schemeClr val="tx1"/>
                </a:solidFill>
                <a:latin typeface="Trebuchet MS" pitchFamily="34" charset="0"/>
              </a:rPr>
              <a:t>Hardware Acceleration</a:t>
            </a:r>
            <a:endParaRPr lang="en-US" b="1" dirty="0">
              <a:solidFill>
                <a:schemeClr val="tx1"/>
              </a:solidFill>
              <a:latin typeface="Trebuchet MS" pitchFamily="34" charset="0"/>
            </a:endParaRPr>
          </a:p>
        </p:txBody>
      </p:sp>
      <p:sp>
        <p:nvSpPr>
          <p:cNvPr id="6" name="Title 1"/>
          <p:cNvSpPr txBox="1">
            <a:spLocks/>
          </p:cNvSpPr>
          <p:nvPr/>
        </p:nvSpPr>
        <p:spPr bwMode="auto">
          <a:xfrm>
            <a:off x="382588" y="228600"/>
            <a:ext cx="8380412" cy="60939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marL="0" marR="0" lvl="0" indent="0" algn="l" defTabSz="911225" rtl="0" eaLnBrk="1" fontAlgn="base" latinLnBrk="0" hangingPunct="1">
              <a:lnSpc>
                <a:spcPct val="90000"/>
              </a:lnSpc>
              <a:spcBef>
                <a:spcPct val="0"/>
              </a:spcBef>
              <a:spcAft>
                <a:spcPct val="0"/>
              </a:spcAft>
              <a:buClrTx/>
              <a:buSzTx/>
              <a:buFontTx/>
              <a:buNone/>
              <a:tabLst/>
              <a:defRPr/>
            </a:pPr>
            <a:r>
              <a:rPr kumimoji="0" lang="en-US" sz="4400" b="0" i="0" u="none" strike="noStrike" kern="0" cap="none" spc="-125" normalizeH="0" baseline="0" noProof="0"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rPr>
              <a:t>Media Foundation</a:t>
            </a:r>
            <a:r>
              <a:rPr kumimoji="0" lang="zh-CN" altLang="en-US" sz="4400" b="0" i="0" u="none" strike="noStrike" kern="0" cap="none" spc="-125" normalizeH="0" baseline="0" noProof="0"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rPr>
              <a:t> </a:t>
            </a:r>
            <a:r>
              <a:rPr kumimoji="0" lang="en-US" sz="4400" b="0" i="0" u="none" strike="noStrike" kern="0" cap="none" spc="-125" normalizeH="0" baseline="0" noProof="0"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rPr>
              <a:t>+</a:t>
            </a:r>
            <a:r>
              <a:rPr kumimoji="0" lang="zh-CN" altLang="en-US" sz="4400" b="0" i="0" u="none" strike="noStrike" kern="0" cap="none" spc="-125" normalizeH="0" baseline="0" noProof="0"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rPr>
              <a:t> 基础结构</a:t>
            </a:r>
            <a:endParaRPr kumimoji="0" lang="en-US" sz="3200" b="0" i="0" u="none" strike="noStrike" kern="0" cap="none" spc="-125" normalizeH="0" baseline="0" noProof="0"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endParaRPr>
          </a:p>
        </p:txBody>
      </p:sp>
      <p:sp>
        <p:nvSpPr>
          <p:cNvPr id="7" name="Rectangle 6"/>
          <p:cNvSpPr/>
          <p:nvPr/>
        </p:nvSpPr>
        <p:spPr>
          <a:xfrm>
            <a:off x="1243113" y="1585664"/>
            <a:ext cx="2783524" cy="2473091"/>
          </a:xfrm>
          <a:prstGeom prst="rect">
            <a:avLst/>
          </a:prstGeom>
          <a:gradFill>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gradFill>
        </p:spPr>
        <p:style>
          <a:lnRef idx="1">
            <a:schemeClr val="accent4"/>
          </a:lnRef>
          <a:fillRef idx="3">
            <a:schemeClr val="accent4"/>
          </a:fillRef>
          <a:effectRef idx="2">
            <a:schemeClr val="accent4"/>
          </a:effectRef>
          <a:fontRef idx="minor">
            <a:schemeClr val="lt1"/>
          </a:fontRef>
        </p:style>
        <p:txBody>
          <a:bodyPr rtlCol="0" anchor="t" anchorCtr="0"/>
          <a:lstStyle/>
          <a:p>
            <a:pPr algn="ctr"/>
            <a:r>
              <a:rPr lang="en-US" b="1" dirty="0" smtClean="0">
                <a:solidFill>
                  <a:schemeClr val="bg2"/>
                </a:solidFill>
                <a:latin typeface="Trebuchet MS" pitchFamily="34" charset="0"/>
              </a:rPr>
              <a:t>Source Reader</a:t>
            </a:r>
            <a:endParaRPr lang="en-US" b="1" dirty="0">
              <a:solidFill>
                <a:schemeClr val="bg2"/>
              </a:solidFill>
              <a:latin typeface="Trebuchet MS" pitchFamily="34" charset="0"/>
            </a:endParaRPr>
          </a:p>
        </p:txBody>
      </p:sp>
      <p:sp>
        <p:nvSpPr>
          <p:cNvPr id="8" name="Content Placeholder 2"/>
          <p:cNvSpPr txBox="1">
            <a:spLocks/>
          </p:cNvSpPr>
          <p:nvPr/>
        </p:nvSpPr>
        <p:spPr>
          <a:xfrm>
            <a:off x="228600" y="1371600"/>
            <a:ext cx="8229600" cy="5257800"/>
          </a:xfrm>
          <a:prstGeom prst="rect">
            <a:avLst/>
          </a:prstGeom>
        </p:spPr>
        <p:txBody>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None/>
              <a:tabLst/>
              <a:defRPr/>
            </a:pPr>
            <a:endParaRPr kumimoji="0" lang="en-US" sz="3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2"/>
              </a:buBlip>
              <a:tabLst/>
              <a:defRPr/>
            </a:pPr>
            <a:endParaRPr kumimoji="0" lang="en-US" sz="33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9" name="Rectangle 8"/>
          <p:cNvSpPr/>
          <p:nvPr/>
        </p:nvSpPr>
        <p:spPr>
          <a:xfrm>
            <a:off x="1344397" y="2506746"/>
            <a:ext cx="743712"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latin typeface="Trebuchet MS" pitchFamily="34" charset="0"/>
              </a:rPr>
              <a:t>Media Source</a:t>
            </a:r>
            <a:endParaRPr lang="en-US" sz="1400" dirty="0">
              <a:latin typeface="Trebuchet MS" pitchFamily="34" charset="0"/>
            </a:endParaRPr>
          </a:p>
        </p:txBody>
      </p:sp>
      <p:sp>
        <p:nvSpPr>
          <p:cNvPr id="10" name="Rectangle 9"/>
          <p:cNvSpPr/>
          <p:nvPr/>
        </p:nvSpPr>
        <p:spPr>
          <a:xfrm>
            <a:off x="1676629" y="3343749"/>
            <a:ext cx="896112"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MFT Decoder  *</a:t>
            </a:r>
            <a:endParaRPr lang="en-US" sz="1200" dirty="0">
              <a:latin typeface="Trebuchet MS" pitchFamily="34" charset="0"/>
            </a:endParaRPr>
          </a:p>
        </p:txBody>
      </p:sp>
      <p:sp>
        <p:nvSpPr>
          <p:cNvPr id="11" name="Rectangle 10"/>
          <p:cNvSpPr/>
          <p:nvPr/>
        </p:nvSpPr>
        <p:spPr>
          <a:xfrm>
            <a:off x="1173393" y="5601283"/>
            <a:ext cx="6231661" cy="36610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latin typeface="Trebuchet MS" pitchFamily="34" charset="0"/>
              </a:rPr>
              <a:t>Display Driver / GPU Hardware </a:t>
            </a:r>
            <a:endParaRPr lang="en-US" sz="1200" dirty="0">
              <a:latin typeface="Trebuchet MS" pitchFamily="34" charset="0"/>
            </a:endParaRPr>
          </a:p>
        </p:txBody>
      </p:sp>
      <p:sp>
        <p:nvSpPr>
          <p:cNvPr id="12" name="Rectangle 11"/>
          <p:cNvSpPr/>
          <p:nvPr/>
        </p:nvSpPr>
        <p:spPr>
          <a:xfrm>
            <a:off x="2764765" y="3339886"/>
            <a:ext cx="1136904"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Specific Conversions</a:t>
            </a:r>
            <a:r>
              <a:rPr lang="en-US" sz="1200" dirty="0">
                <a:latin typeface="Trebuchet MS" pitchFamily="34" charset="0"/>
              </a:rPr>
              <a:t> </a:t>
            </a:r>
            <a:r>
              <a:rPr lang="en-US" sz="1200" dirty="0" smtClean="0">
                <a:latin typeface="Trebuchet MS" pitchFamily="34" charset="0"/>
              </a:rPr>
              <a:t>*</a:t>
            </a:r>
          </a:p>
        </p:txBody>
      </p:sp>
      <p:sp>
        <p:nvSpPr>
          <p:cNvPr id="13" name="TextBox 12"/>
          <p:cNvSpPr txBox="1"/>
          <p:nvPr/>
        </p:nvSpPr>
        <p:spPr>
          <a:xfrm>
            <a:off x="217412" y="1836147"/>
            <a:ext cx="762000" cy="461665"/>
          </a:xfrm>
          <a:prstGeom prst="rect">
            <a:avLst/>
          </a:prstGeom>
          <a:noFill/>
        </p:spPr>
        <p:txBody>
          <a:bodyPr wrap="square" rtlCol="0">
            <a:spAutoFit/>
          </a:bodyPr>
          <a:lstStyle/>
          <a:p>
            <a:r>
              <a:rPr lang="en-US" sz="1200" dirty="0" smtClean="0">
                <a:latin typeface="Trebuchet MS" pitchFamily="34" charset="0"/>
              </a:rPr>
              <a:t>File,</a:t>
            </a:r>
          </a:p>
          <a:p>
            <a:r>
              <a:rPr lang="en-US" sz="1200" dirty="0" smtClean="0">
                <a:latin typeface="Trebuchet MS" pitchFamily="34" charset="0"/>
              </a:rPr>
              <a:t>Network</a:t>
            </a:r>
            <a:endParaRPr lang="en-US" sz="1200" dirty="0">
              <a:latin typeface="Trebuchet MS" pitchFamily="34" charset="0"/>
            </a:endParaRPr>
          </a:p>
        </p:txBody>
      </p:sp>
      <p:sp>
        <p:nvSpPr>
          <p:cNvPr id="14" name="TextBox 13"/>
          <p:cNvSpPr txBox="1"/>
          <p:nvPr/>
        </p:nvSpPr>
        <p:spPr>
          <a:xfrm>
            <a:off x="217412" y="2527008"/>
            <a:ext cx="762000" cy="461665"/>
          </a:xfrm>
          <a:prstGeom prst="rect">
            <a:avLst/>
          </a:prstGeom>
          <a:noFill/>
        </p:spPr>
        <p:txBody>
          <a:bodyPr wrap="square" rtlCol="0">
            <a:spAutoFit/>
          </a:bodyPr>
          <a:lstStyle/>
          <a:p>
            <a:r>
              <a:rPr lang="en-US" sz="1200" dirty="0" smtClean="0">
                <a:latin typeface="Trebuchet MS" pitchFamily="34" charset="0"/>
              </a:rPr>
              <a:t>Custom Input</a:t>
            </a:r>
            <a:endParaRPr lang="en-US" sz="1200" dirty="0">
              <a:latin typeface="Trebuchet MS" pitchFamily="34" charset="0"/>
            </a:endParaRPr>
          </a:p>
        </p:txBody>
      </p:sp>
      <p:sp>
        <p:nvSpPr>
          <p:cNvPr id="15" name="TextBox 14"/>
          <p:cNvSpPr txBox="1"/>
          <p:nvPr/>
        </p:nvSpPr>
        <p:spPr>
          <a:xfrm>
            <a:off x="217412" y="3235548"/>
            <a:ext cx="762000" cy="276999"/>
          </a:xfrm>
          <a:prstGeom prst="rect">
            <a:avLst/>
          </a:prstGeom>
          <a:noFill/>
        </p:spPr>
        <p:txBody>
          <a:bodyPr wrap="square" rtlCol="0">
            <a:spAutoFit/>
          </a:bodyPr>
          <a:lstStyle/>
          <a:p>
            <a:r>
              <a:rPr lang="en-US" sz="1200" dirty="0" smtClean="0">
                <a:latin typeface="Trebuchet MS" pitchFamily="34" charset="0"/>
              </a:rPr>
              <a:t>Webcam</a:t>
            </a:r>
            <a:endParaRPr lang="en-US" sz="1200" dirty="0">
              <a:latin typeface="Trebuchet MS" pitchFamily="34" charset="0"/>
            </a:endParaRPr>
          </a:p>
        </p:txBody>
      </p:sp>
      <p:cxnSp>
        <p:nvCxnSpPr>
          <p:cNvPr id="16" name="Straight Arrow Connector 15"/>
          <p:cNvCxnSpPr/>
          <p:nvPr/>
        </p:nvCxnSpPr>
        <p:spPr>
          <a:xfrm flipV="1">
            <a:off x="4866810" y="3787573"/>
            <a:ext cx="409731" cy="625"/>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7" name="Content Placeholder 2"/>
          <p:cNvSpPr txBox="1">
            <a:spLocks/>
          </p:cNvSpPr>
          <p:nvPr/>
        </p:nvSpPr>
        <p:spPr>
          <a:xfrm>
            <a:off x="484361" y="1143090"/>
            <a:ext cx="8229600" cy="5257800"/>
          </a:xfrm>
          <a:prstGeom prst="rect">
            <a:avLst/>
          </a:prstGeom>
        </p:spPr>
        <p:txBody>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None/>
              <a:tabLst/>
              <a:defRPr/>
            </a:pPr>
            <a:endParaRPr kumimoji="0" lang="en-US" sz="3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2"/>
              </a:buBlip>
              <a:tabLst/>
              <a:defRPr/>
            </a:pPr>
            <a:endParaRPr kumimoji="0" lang="en-US" sz="33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18" name="Rectangle 17"/>
          <p:cNvSpPr/>
          <p:nvPr/>
        </p:nvSpPr>
        <p:spPr>
          <a:xfrm>
            <a:off x="4388274" y="1590951"/>
            <a:ext cx="2756241" cy="2473091"/>
          </a:xfrm>
          <a:prstGeom prst="rect">
            <a:avLst/>
          </a:prstGeom>
        </p:spPr>
        <p:style>
          <a:lnRef idx="1">
            <a:schemeClr val="accent4"/>
          </a:lnRef>
          <a:fillRef idx="3">
            <a:schemeClr val="accent4"/>
          </a:fillRef>
          <a:effectRef idx="2">
            <a:schemeClr val="accent4"/>
          </a:effectRef>
          <a:fontRef idx="minor">
            <a:schemeClr val="lt1"/>
          </a:fontRef>
        </p:style>
        <p:txBody>
          <a:bodyPr rtlCol="0" anchor="t" anchorCtr="0"/>
          <a:lstStyle/>
          <a:p>
            <a:pPr algn="ctr"/>
            <a:r>
              <a:rPr lang="en-US" b="1" dirty="0" smtClean="0">
                <a:solidFill>
                  <a:schemeClr val="bg2"/>
                </a:solidFill>
                <a:latin typeface="Trebuchet MS" pitchFamily="34" charset="0"/>
              </a:rPr>
              <a:t>Sink Writer</a:t>
            </a:r>
            <a:endParaRPr lang="en-US" b="1" dirty="0">
              <a:solidFill>
                <a:schemeClr val="bg2"/>
              </a:solidFill>
              <a:latin typeface="Trebuchet MS" pitchFamily="34" charset="0"/>
            </a:endParaRPr>
          </a:p>
        </p:txBody>
      </p:sp>
      <p:sp>
        <p:nvSpPr>
          <p:cNvPr id="19" name="Rectangle 18"/>
          <p:cNvSpPr/>
          <p:nvPr/>
        </p:nvSpPr>
        <p:spPr>
          <a:xfrm>
            <a:off x="6248554" y="2524802"/>
            <a:ext cx="792480"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latin typeface="Trebuchet MS" pitchFamily="34" charset="0"/>
              </a:rPr>
              <a:t>Media Sink</a:t>
            </a:r>
            <a:endParaRPr lang="en-US" sz="1400" dirty="0">
              <a:latin typeface="Trebuchet MS" pitchFamily="34" charset="0"/>
            </a:endParaRPr>
          </a:p>
        </p:txBody>
      </p:sp>
      <p:sp>
        <p:nvSpPr>
          <p:cNvPr id="20" name="Rectangle 19"/>
          <p:cNvSpPr/>
          <p:nvPr/>
        </p:nvSpPr>
        <p:spPr>
          <a:xfrm>
            <a:off x="5851314" y="3352667"/>
            <a:ext cx="850392"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MFT Encoder *</a:t>
            </a:r>
            <a:endParaRPr lang="en-US" sz="1200" dirty="0">
              <a:latin typeface="Trebuchet MS" pitchFamily="34" charset="0"/>
            </a:endParaRPr>
          </a:p>
        </p:txBody>
      </p:sp>
      <p:sp>
        <p:nvSpPr>
          <p:cNvPr id="21" name="TextBox 20"/>
          <p:cNvSpPr txBox="1"/>
          <p:nvPr/>
        </p:nvSpPr>
        <p:spPr>
          <a:xfrm>
            <a:off x="7768877" y="1528408"/>
            <a:ext cx="762000" cy="461665"/>
          </a:xfrm>
          <a:prstGeom prst="rect">
            <a:avLst/>
          </a:prstGeom>
          <a:noFill/>
        </p:spPr>
        <p:txBody>
          <a:bodyPr wrap="square" rtlCol="0">
            <a:spAutoFit/>
          </a:bodyPr>
          <a:lstStyle/>
          <a:p>
            <a:r>
              <a:rPr lang="en-US" sz="1200" dirty="0" smtClean="0">
                <a:latin typeface="Trebuchet MS" pitchFamily="34" charset="0"/>
              </a:rPr>
              <a:t>File,</a:t>
            </a:r>
          </a:p>
          <a:p>
            <a:r>
              <a:rPr lang="en-US" sz="1200" dirty="0" smtClean="0">
                <a:latin typeface="Trebuchet MS" pitchFamily="34" charset="0"/>
              </a:rPr>
              <a:t>Network</a:t>
            </a:r>
            <a:endParaRPr lang="en-US" sz="1200" dirty="0">
              <a:latin typeface="Trebuchet MS" pitchFamily="34" charset="0"/>
            </a:endParaRPr>
          </a:p>
        </p:txBody>
      </p:sp>
      <p:sp>
        <p:nvSpPr>
          <p:cNvPr id="22" name="Rectangle 21"/>
          <p:cNvSpPr/>
          <p:nvPr/>
        </p:nvSpPr>
        <p:spPr>
          <a:xfrm>
            <a:off x="4621208" y="2068644"/>
            <a:ext cx="1212404" cy="54714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Encoding Profile Mgmt.</a:t>
            </a:r>
            <a:endParaRPr lang="en-US" sz="1200" dirty="0">
              <a:latin typeface="Trebuchet MS" pitchFamily="34" charset="0"/>
            </a:endParaRPr>
          </a:p>
        </p:txBody>
      </p:sp>
      <p:sp>
        <p:nvSpPr>
          <p:cNvPr id="23" name="Rectangle 22"/>
          <p:cNvSpPr/>
          <p:nvPr/>
        </p:nvSpPr>
        <p:spPr>
          <a:xfrm>
            <a:off x="4558962" y="3350232"/>
            <a:ext cx="963168"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Processing MFT *</a:t>
            </a:r>
            <a:endParaRPr lang="en-US" sz="1200" dirty="0">
              <a:latin typeface="Trebuchet MS" pitchFamily="34" charset="0"/>
            </a:endParaRPr>
          </a:p>
        </p:txBody>
      </p:sp>
      <p:cxnSp>
        <p:nvCxnSpPr>
          <p:cNvPr id="24" name="Straight Arrow Connector 23"/>
          <p:cNvCxnSpPr>
            <a:stCxn id="10" idx="3"/>
            <a:endCxn id="12" idx="1"/>
          </p:cNvCxnSpPr>
          <p:nvPr/>
        </p:nvCxnSpPr>
        <p:spPr bwMode="auto">
          <a:xfrm flipV="1">
            <a:off x="2572741" y="3606586"/>
            <a:ext cx="192024" cy="386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25" name="Straight Arrow Connector 24"/>
          <p:cNvCxnSpPr>
            <a:stCxn id="23" idx="3"/>
            <a:endCxn id="20" idx="1"/>
          </p:cNvCxnSpPr>
          <p:nvPr/>
        </p:nvCxnSpPr>
        <p:spPr bwMode="auto">
          <a:xfrm>
            <a:off x="5522130" y="3616932"/>
            <a:ext cx="329184" cy="243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26" name="Straight Connector 25"/>
          <p:cNvCxnSpPr>
            <a:stCxn id="9" idx="3"/>
          </p:cNvCxnSpPr>
          <p:nvPr/>
        </p:nvCxnSpPr>
        <p:spPr bwMode="auto">
          <a:xfrm flipV="1">
            <a:off x="2088109" y="2770451"/>
            <a:ext cx="189326" cy="299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rot="5400000">
            <a:off x="2063825" y="2984061"/>
            <a:ext cx="42722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rot="10800000">
            <a:off x="1430492" y="3205166"/>
            <a:ext cx="839449"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rot="5400000">
            <a:off x="1212171" y="3409369"/>
            <a:ext cx="422522" cy="71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30" name="Straight Arrow Connector 29"/>
          <p:cNvCxnSpPr>
            <a:endCxn id="10" idx="1"/>
          </p:cNvCxnSpPr>
          <p:nvPr/>
        </p:nvCxnSpPr>
        <p:spPr bwMode="auto">
          <a:xfrm flipV="1">
            <a:off x="1418311" y="3610449"/>
            <a:ext cx="258318" cy="101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31" name="Straight Arrow Connector 30"/>
          <p:cNvCxnSpPr/>
          <p:nvPr/>
        </p:nvCxnSpPr>
        <p:spPr bwMode="auto">
          <a:xfrm>
            <a:off x="1696024" y="2775737"/>
            <a:ext cx="2546421" cy="974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32" name="Elbow Connector 31"/>
          <p:cNvCxnSpPr>
            <a:stCxn id="13" idx="3"/>
            <a:endCxn id="9" idx="1"/>
          </p:cNvCxnSpPr>
          <p:nvPr/>
        </p:nvCxnSpPr>
        <p:spPr bwMode="auto">
          <a:xfrm>
            <a:off x="979412" y="2066980"/>
            <a:ext cx="364985" cy="706466"/>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33" name="Straight Arrow Connector 32"/>
          <p:cNvCxnSpPr>
            <a:endCxn id="9" idx="1"/>
          </p:cNvCxnSpPr>
          <p:nvPr/>
        </p:nvCxnSpPr>
        <p:spPr bwMode="auto">
          <a:xfrm flipV="1">
            <a:off x="924971" y="2773446"/>
            <a:ext cx="419426" cy="146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34" name="Elbow Connector 33"/>
          <p:cNvCxnSpPr>
            <a:stCxn id="15" idx="3"/>
            <a:endCxn id="9" idx="1"/>
          </p:cNvCxnSpPr>
          <p:nvPr/>
        </p:nvCxnSpPr>
        <p:spPr bwMode="auto">
          <a:xfrm flipV="1">
            <a:off x="979412" y="2773446"/>
            <a:ext cx="364985" cy="600602"/>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35" name="Straight Arrow Connector 34"/>
          <p:cNvCxnSpPr>
            <a:stCxn id="23" idx="1"/>
            <a:endCxn id="12" idx="3"/>
          </p:cNvCxnSpPr>
          <p:nvPr/>
        </p:nvCxnSpPr>
        <p:spPr bwMode="auto">
          <a:xfrm rot="10800000">
            <a:off x="3901670" y="3606586"/>
            <a:ext cx="657293" cy="1034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w="med" len="med"/>
            <a:tailEnd type="none"/>
          </a:ln>
          <a:effectLst/>
        </p:spPr>
      </p:cxnSp>
      <p:cxnSp>
        <p:nvCxnSpPr>
          <p:cNvPr id="36" name="Straight Connector 35"/>
          <p:cNvCxnSpPr/>
          <p:nvPr/>
        </p:nvCxnSpPr>
        <p:spPr bwMode="auto">
          <a:xfrm rot="5400000" flipH="1" flipV="1">
            <a:off x="6684843" y="3404428"/>
            <a:ext cx="423095" cy="13"/>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rot="10800000">
            <a:off x="5975284" y="3187967"/>
            <a:ext cx="921895"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rot="5400000" flipH="1" flipV="1">
            <a:off x="5789118" y="2990479"/>
            <a:ext cx="390526" cy="4764"/>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39" name="Straight Connector 38"/>
          <p:cNvCxnSpPr>
            <a:stCxn id="19" idx="1"/>
          </p:cNvCxnSpPr>
          <p:nvPr/>
        </p:nvCxnSpPr>
        <p:spPr bwMode="auto">
          <a:xfrm rot="10800000" flipV="1">
            <a:off x="5982778" y="2791501"/>
            <a:ext cx="265776" cy="6721"/>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w="med" len="med"/>
            <a:tailEnd type="none" w="med" len="med"/>
          </a:ln>
          <a:effectLst/>
        </p:spPr>
      </p:cxnSp>
      <p:cxnSp>
        <p:nvCxnSpPr>
          <p:cNvPr id="40" name="Straight Connector 39"/>
          <p:cNvCxnSpPr>
            <a:stCxn id="19" idx="1"/>
          </p:cNvCxnSpPr>
          <p:nvPr/>
        </p:nvCxnSpPr>
        <p:spPr bwMode="auto">
          <a:xfrm rot="10800000">
            <a:off x="4198948" y="2790728"/>
            <a:ext cx="2049606" cy="774"/>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41" name="Straight Arrow Connector 40"/>
          <p:cNvCxnSpPr>
            <a:stCxn id="10" idx="2"/>
          </p:cNvCxnSpPr>
          <p:nvPr/>
        </p:nvCxnSpPr>
        <p:spPr bwMode="auto">
          <a:xfrm rot="5400000">
            <a:off x="1819906" y="4177282"/>
            <a:ext cx="604913" cy="464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a:tailEnd type="arrow"/>
          </a:ln>
          <a:effectLst/>
        </p:spPr>
      </p:cxnSp>
      <p:cxnSp>
        <p:nvCxnSpPr>
          <p:cNvPr id="42" name="Straight Arrow Connector 41"/>
          <p:cNvCxnSpPr>
            <a:stCxn id="12" idx="2"/>
          </p:cNvCxnSpPr>
          <p:nvPr/>
        </p:nvCxnSpPr>
        <p:spPr bwMode="auto">
          <a:xfrm rot="16200000" flipH="1">
            <a:off x="3030707" y="4175795"/>
            <a:ext cx="606047" cy="102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a:tailEnd type="arrow"/>
          </a:ln>
          <a:effectLst/>
        </p:spPr>
      </p:cxnSp>
      <p:cxnSp>
        <p:nvCxnSpPr>
          <p:cNvPr id="43" name="Straight Connector 42"/>
          <p:cNvCxnSpPr>
            <a:stCxn id="20" idx="3"/>
          </p:cNvCxnSpPr>
          <p:nvPr/>
        </p:nvCxnSpPr>
        <p:spPr bwMode="auto">
          <a:xfrm>
            <a:off x="6701706" y="3619367"/>
            <a:ext cx="195472" cy="331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44" name="Elbow Connector 43"/>
          <p:cNvCxnSpPr>
            <a:stCxn id="19" idx="3"/>
          </p:cNvCxnSpPr>
          <p:nvPr/>
        </p:nvCxnSpPr>
        <p:spPr bwMode="auto">
          <a:xfrm>
            <a:off x="7041034" y="2791502"/>
            <a:ext cx="564871" cy="268831"/>
          </a:xfrm>
          <a:prstGeom prst="bentConnector3">
            <a:avLst>
              <a:gd name="adj1" fmla="val 3237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cxnSp>
        <p:nvCxnSpPr>
          <p:cNvPr id="45" name="Elbow Connector 44"/>
          <p:cNvCxnSpPr>
            <a:stCxn id="19" idx="3"/>
          </p:cNvCxnSpPr>
          <p:nvPr/>
        </p:nvCxnSpPr>
        <p:spPr bwMode="auto">
          <a:xfrm flipV="1">
            <a:off x="7041034" y="1769813"/>
            <a:ext cx="743699" cy="1021689"/>
          </a:xfrm>
          <a:prstGeom prst="bentConnector3">
            <a:avLst>
              <a:gd name="adj1" fmla="val 23704"/>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46" name="TextBox 45"/>
          <p:cNvSpPr txBox="1"/>
          <p:nvPr/>
        </p:nvSpPr>
        <p:spPr>
          <a:xfrm>
            <a:off x="105712" y="5681139"/>
            <a:ext cx="866830" cy="276999"/>
          </a:xfrm>
          <a:prstGeom prst="rect">
            <a:avLst/>
          </a:prstGeom>
          <a:noFill/>
        </p:spPr>
        <p:txBody>
          <a:bodyPr wrap="square" rtlCol="0">
            <a:spAutoFit/>
          </a:bodyPr>
          <a:lstStyle/>
          <a:p>
            <a:r>
              <a:rPr lang="en-US" sz="1200" dirty="0" smtClean="0">
                <a:solidFill>
                  <a:schemeClr val="tx1"/>
                </a:solidFill>
                <a:effectLst>
                  <a:outerShdw blurRad="38100" dist="38100" dir="2700000" algn="tl">
                    <a:srgbClr val="000000">
                      <a:alpha val="43137"/>
                    </a:srgbClr>
                  </a:outerShdw>
                </a:effectLst>
                <a:latin typeface="Trebuchet MS" pitchFamily="34" charset="0"/>
              </a:rPr>
              <a:t>* Optional</a:t>
            </a:r>
          </a:p>
        </p:txBody>
      </p:sp>
      <p:cxnSp>
        <p:nvCxnSpPr>
          <p:cNvPr id="47" name="Straight Arrow Connector 46"/>
          <p:cNvCxnSpPr>
            <a:stCxn id="23" idx="2"/>
          </p:cNvCxnSpPr>
          <p:nvPr/>
        </p:nvCxnSpPr>
        <p:spPr bwMode="auto">
          <a:xfrm rot="5400000">
            <a:off x="4744602" y="4168528"/>
            <a:ext cx="580841" cy="11049"/>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a:tailEnd type="arrow"/>
          </a:ln>
          <a:effectLst/>
        </p:spPr>
      </p:cxnSp>
      <p:cxnSp>
        <p:nvCxnSpPr>
          <p:cNvPr id="48" name="Straight Arrow Connector 47"/>
          <p:cNvCxnSpPr>
            <a:stCxn id="20" idx="2"/>
          </p:cNvCxnSpPr>
          <p:nvPr/>
        </p:nvCxnSpPr>
        <p:spPr bwMode="auto">
          <a:xfrm rot="16200000" flipH="1">
            <a:off x="5978163" y="4184414"/>
            <a:ext cx="597456" cy="76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a:tailEnd type="arrow"/>
          </a:ln>
          <a:effectLst/>
        </p:spPr>
      </p:cxnSp>
      <p:sp>
        <p:nvSpPr>
          <p:cNvPr id="49" name="Rectangle 48"/>
          <p:cNvSpPr/>
          <p:nvPr/>
        </p:nvSpPr>
        <p:spPr>
          <a:xfrm>
            <a:off x="7600620" y="2245478"/>
            <a:ext cx="1410362" cy="3817047"/>
          </a:xfrm>
          <a:prstGeom prst="rect">
            <a:avLst/>
          </a:prstGeom>
          <a:noFill/>
        </p:spPr>
        <p:style>
          <a:lnRef idx="1">
            <a:schemeClr val="accent4"/>
          </a:lnRef>
          <a:fillRef idx="3">
            <a:schemeClr val="accent4"/>
          </a:fillRef>
          <a:effectRef idx="2">
            <a:schemeClr val="accent4"/>
          </a:effectRef>
          <a:fontRef idx="minor">
            <a:schemeClr val="lt1"/>
          </a:fontRef>
        </p:style>
        <p:txBody>
          <a:bodyPr rtlCol="0" anchor="t" anchorCtr="0"/>
          <a:lstStyle/>
          <a:p>
            <a:pPr algn="ctr"/>
            <a:r>
              <a:rPr lang="en-US" b="1" dirty="0" smtClean="0">
                <a:solidFill>
                  <a:schemeClr val="tx1"/>
                </a:solidFill>
                <a:latin typeface="Trebuchet MS" pitchFamily="34" charset="0"/>
              </a:rPr>
              <a:t>Custom</a:t>
            </a:r>
          </a:p>
          <a:p>
            <a:pPr algn="ctr"/>
            <a:r>
              <a:rPr lang="en-US" b="1" dirty="0" smtClean="0">
                <a:solidFill>
                  <a:schemeClr val="tx1"/>
                </a:solidFill>
                <a:latin typeface="Trebuchet MS" pitchFamily="34" charset="0"/>
              </a:rPr>
              <a:t>Output</a:t>
            </a:r>
          </a:p>
        </p:txBody>
      </p:sp>
      <p:sp>
        <p:nvSpPr>
          <p:cNvPr id="50" name="Rectangle 49"/>
          <p:cNvSpPr/>
          <p:nvPr/>
        </p:nvSpPr>
        <p:spPr>
          <a:xfrm>
            <a:off x="7701045" y="4019002"/>
            <a:ext cx="1234302" cy="285420"/>
          </a:xfrm>
          <a:prstGeom prst="rect">
            <a:avLst/>
          </a:prstGeom>
        </p:spPr>
        <p:style>
          <a:lnRef idx="1">
            <a:schemeClr val="accent4"/>
          </a:lnRef>
          <a:fillRef idx="3">
            <a:schemeClr val="accent4"/>
          </a:fillRef>
          <a:effectRef idx="2">
            <a:schemeClr val="accent4"/>
          </a:effectRef>
          <a:fontRef idx="minor">
            <a:schemeClr val="lt1"/>
          </a:fontRef>
        </p:style>
        <p:txBody>
          <a:bodyPr vert="horz" rtlCol="0" anchor="ctr"/>
          <a:lstStyle/>
          <a:p>
            <a:pPr algn="ctr"/>
            <a:r>
              <a:rPr lang="en-US" sz="1200" dirty="0" smtClean="0">
                <a:latin typeface="Trebuchet MS" pitchFamily="34" charset="0"/>
              </a:rPr>
              <a:t>COPP/OPM</a:t>
            </a:r>
            <a:endParaRPr lang="en-US" sz="1200" dirty="0">
              <a:latin typeface="Trebuchet MS" pitchFamily="34" charset="0"/>
            </a:endParaRPr>
          </a:p>
        </p:txBody>
      </p:sp>
      <p:sp>
        <p:nvSpPr>
          <p:cNvPr id="51" name="Rectangle 50"/>
          <p:cNvSpPr/>
          <p:nvPr/>
        </p:nvSpPr>
        <p:spPr>
          <a:xfrm>
            <a:off x="5724251" y="4862705"/>
            <a:ext cx="1654376" cy="290705"/>
          </a:xfrm>
          <a:prstGeom prst="rect">
            <a:avLst/>
          </a:prstGeom>
        </p:spPr>
        <p:style>
          <a:lnRef idx="1">
            <a:schemeClr val="accent4"/>
          </a:lnRef>
          <a:fillRef idx="3">
            <a:schemeClr val="accent4"/>
          </a:fillRef>
          <a:effectRef idx="2">
            <a:schemeClr val="accent4"/>
          </a:effectRef>
          <a:fontRef idx="minor">
            <a:schemeClr val="lt1"/>
          </a:fontRef>
        </p:style>
        <p:txBody>
          <a:bodyPr vert="horz" rtlCol="0" anchor="ctr"/>
          <a:lstStyle/>
          <a:p>
            <a:pPr algn="ctr"/>
            <a:r>
              <a:rPr lang="en-US" sz="1200" dirty="0" smtClean="0">
                <a:latin typeface="Trebuchet MS" pitchFamily="34" charset="0"/>
              </a:rPr>
              <a:t>Direct3D</a:t>
            </a:r>
            <a:endParaRPr lang="en-US" sz="1200" dirty="0">
              <a:latin typeface="Trebuchet MS" pitchFamily="34" charset="0"/>
            </a:endParaRPr>
          </a:p>
        </p:txBody>
      </p:sp>
      <p:sp>
        <p:nvSpPr>
          <p:cNvPr id="52" name="Rectangle 51"/>
          <p:cNvSpPr/>
          <p:nvPr/>
        </p:nvSpPr>
        <p:spPr>
          <a:xfrm>
            <a:off x="1178552" y="4864222"/>
            <a:ext cx="4455843" cy="28542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DirectX Video Acceleration (DXVA)</a:t>
            </a:r>
            <a:endParaRPr lang="en-US" sz="1200" dirty="0">
              <a:latin typeface="Trebuchet MS" pitchFamily="34" charset="0"/>
            </a:endParaRPr>
          </a:p>
        </p:txBody>
      </p:sp>
      <p:sp>
        <p:nvSpPr>
          <p:cNvPr id="53" name="Rectangle 52"/>
          <p:cNvSpPr/>
          <p:nvPr/>
        </p:nvSpPr>
        <p:spPr>
          <a:xfrm>
            <a:off x="7701045" y="3261415"/>
            <a:ext cx="1230813" cy="54714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Trebuchet MS" pitchFamily="34" charset="0"/>
              </a:rPr>
              <a:t>Desktop Window Manager</a:t>
            </a:r>
            <a:endParaRPr lang="en-US" sz="1200" dirty="0">
              <a:latin typeface="Trebuchet MS" pitchFamily="34" charset="0"/>
            </a:endParaRPr>
          </a:p>
        </p:txBody>
      </p:sp>
      <p:sp>
        <p:nvSpPr>
          <p:cNvPr id="54" name="Rectangle 53"/>
          <p:cNvSpPr/>
          <p:nvPr/>
        </p:nvSpPr>
        <p:spPr>
          <a:xfrm>
            <a:off x="7703075" y="2891195"/>
            <a:ext cx="1220961" cy="298070"/>
          </a:xfrm>
          <a:prstGeom prst="rect">
            <a:avLst/>
          </a:prstGeom>
        </p:spPr>
        <p:style>
          <a:lnRef idx="1">
            <a:schemeClr val="accent4"/>
          </a:lnRef>
          <a:fillRef idx="3">
            <a:schemeClr val="accent4"/>
          </a:fillRef>
          <a:effectRef idx="2">
            <a:schemeClr val="accent4"/>
          </a:effectRef>
          <a:fontRef idx="minor">
            <a:schemeClr val="lt1"/>
          </a:fontRef>
        </p:style>
        <p:txBody>
          <a:bodyPr vert="horz" rtlCol="0" anchor="ctr"/>
          <a:lstStyle/>
          <a:p>
            <a:pPr algn="ctr"/>
            <a:r>
              <a:rPr lang="en-US" sz="1200" dirty="0" smtClean="0">
                <a:latin typeface="Trebuchet MS" pitchFamily="34" charset="0"/>
              </a:rPr>
              <a:t>Direct3D</a:t>
            </a:r>
            <a:endParaRPr lang="en-US" sz="1200" dirty="0">
              <a:latin typeface="Trebuchet MS" pitchFamily="34" charset="0"/>
            </a:endParaRPr>
          </a:p>
        </p:txBody>
      </p:sp>
      <p:sp>
        <p:nvSpPr>
          <p:cNvPr id="55" name="Rectangle 54"/>
          <p:cNvSpPr/>
          <p:nvPr/>
        </p:nvSpPr>
        <p:spPr>
          <a:xfrm>
            <a:off x="8123889" y="5626830"/>
            <a:ext cx="818379" cy="36610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latin typeface="Trebuchet MS" pitchFamily="34" charset="0"/>
              </a:rPr>
              <a:t>Display</a:t>
            </a:r>
            <a:endParaRPr lang="en-US" sz="1200" dirty="0">
              <a:latin typeface="Trebuchet MS" pitchFamily="34" charset="0"/>
            </a:endParaRPr>
          </a:p>
        </p:txBody>
      </p:sp>
      <p:sp>
        <p:nvSpPr>
          <p:cNvPr id="56" name="Rectangle 55"/>
          <p:cNvSpPr/>
          <p:nvPr/>
        </p:nvSpPr>
        <p:spPr>
          <a:xfrm>
            <a:off x="8123889" y="5213675"/>
            <a:ext cx="817498" cy="36610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latin typeface="Trebuchet MS" pitchFamily="34" charset="0"/>
              </a:rPr>
              <a:t>Cable</a:t>
            </a:r>
            <a:endParaRPr lang="en-US" sz="1200" dirty="0">
              <a:latin typeface="Trebuchet MS" pitchFamily="34" charset="0"/>
            </a:endParaRPr>
          </a:p>
        </p:txBody>
      </p:sp>
      <p:sp>
        <p:nvSpPr>
          <p:cNvPr id="57" name="Rectangle 56"/>
          <p:cNvSpPr/>
          <p:nvPr/>
        </p:nvSpPr>
        <p:spPr>
          <a:xfrm>
            <a:off x="8113318" y="4789950"/>
            <a:ext cx="821902" cy="36610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latin typeface="Trebuchet MS" pitchFamily="34" charset="0"/>
              </a:rPr>
              <a:t>GPU</a:t>
            </a:r>
            <a:endParaRPr lang="en-US" sz="1200" dirty="0">
              <a:latin typeface="Trebuchet MS" pitchFamily="34" charset="0"/>
            </a:endParaRPr>
          </a:p>
        </p:txBody>
      </p:sp>
      <p:sp>
        <p:nvSpPr>
          <p:cNvPr id="58" name="Rectangle 57"/>
          <p:cNvSpPr/>
          <p:nvPr/>
        </p:nvSpPr>
        <p:spPr>
          <a:xfrm>
            <a:off x="8113318" y="4367106"/>
            <a:ext cx="821902" cy="36610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latin typeface="Trebuchet MS" pitchFamily="34" charset="0"/>
              </a:rPr>
              <a:t>Video Memory</a:t>
            </a:r>
            <a:endParaRPr lang="en-US" sz="1200" dirty="0">
              <a:latin typeface="Trebuchet MS" pitchFamily="34" charset="0"/>
            </a:endParaRPr>
          </a:p>
        </p:txBody>
      </p:sp>
      <p:sp>
        <p:nvSpPr>
          <p:cNvPr id="59" name="Rectangle 58"/>
          <p:cNvSpPr/>
          <p:nvPr/>
        </p:nvSpPr>
        <p:spPr>
          <a:xfrm>
            <a:off x="7707558" y="4360578"/>
            <a:ext cx="338275" cy="1638520"/>
          </a:xfrm>
          <a:prstGeom prst="rect">
            <a:avLst/>
          </a:prstGeom>
        </p:spPr>
        <p:style>
          <a:lnRef idx="1">
            <a:schemeClr val="accent4"/>
          </a:lnRef>
          <a:fillRef idx="3">
            <a:schemeClr val="accent4"/>
          </a:fillRef>
          <a:effectRef idx="2">
            <a:schemeClr val="accent4"/>
          </a:effectRef>
          <a:fontRef idx="minor">
            <a:schemeClr val="lt1"/>
          </a:fontRef>
        </p:style>
        <p:txBody>
          <a:bodyPr vert="horz" rtlCol="0" anchor="ctr"/>
          <a:lstStyle/>
          <a:p>
            <a:pPr algn="ctr"/>
            <a:r>
              <a:rPr lang="en-US" sz="1200" dirty="0" smtClean="0">
                <a:latin typeface="Trebuchet MS" pitchFamily="34" charset="0"/>
              </a:rPr>
              <a:t>WDDM</a:t>
            </a:r>
            <a:endParaRPr lang="en-US" sz="1200" dirty="0">
              <a:latin typeface="Trebuchet MS" pitchFamily="34" charset="0"/>
            </a:endParaRPr>
          </a:p>
        </p:txBody>
      </p:sp>
      <p:sp>
        <p:nvSpPr>
          <p:cNvPr id="60" name="Rectangle 59"/>
          <p:cNvSpPr/>
          <p:nvPr/>
        </p:nvSpPr>
        <p:spPr>
          <a:xfrm>
            <a:off x="1173393" y="5232694"/>
            <a:ext cx="6215806" cy="237850"/>
          </a:xfrm>
          <a:prstGeom prst="rect">
            <a:avLst/>
          </a:prstGeom>
        </p:spPr>
        <p:style>
          <a:lnRef idx="1">
            <a:schemeClr val="accent4"/>
          </a:lnRef>
          <a:fillRef idx="3">
            <a:schemeClr val="accent4"/>
          </a:fillRef>
          <a:effectRef idx="2">
            <a:schemeClr val="accent4"/>
          </a:effectRef>
          <a:fontRef idx="minor">
            <a:schemeClr val="lt1"/>
          </a:fontRef>
        </p:style>
        <p:txBody>
          <a:bodyPr vert="horz" rtlCol="0" anchor="ctr"/>
          <a:lstStyle/>
          <a:p>
            <a:pPr algn="ctr"/>
            <a:r>
              <a:rPr lang="en-US" sz="1200" dirty="0" smtClean="0">
                <a:latin typeface="Trebuchet MS" pitchFamily="34" charset="0"/>
              </a:rPr>
              <a:t>Windows Display Driver Model (WDDM)</a:t>
            </a:r>
            <a:endParaRPr lang="en-US" sz="1200"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smtClean="0">
                <a:latin typeface="+mj-ea"/>
                <a:ea typeface="+mj-ea"/>
              </a:rPr>
              <a:t>本章节</a:t>
            </a:r>
            <a:r>
              <a:rPr smtClean="0">
                <a:latin typeface="+mj-ea"/>
                <a:ea typeface="+mj-ea"/>
              </a:rPr>
              <a:t>:  </a:t>
            </a:r>
            <a:r>
              <a:rPr smtClean="0"/>
              <a:t>GRA-T585</a:t>
            </a:r>
            <a:endParaRPr lang="en-US" dirty="0"/>
          </a:p>
        </p:txBody>
      </p:sp>
      <p:sp>
        <p:nvSpPr>
          <p:cNvPr id="5" name="Content Placeholder 4"/>
          <p:cNvSpPr>
            <a:spLocks noGrp="1"/>
          </p:cNvSpPr>
          <p:nvPr>
            <p:ph idx="1"/>
          </p:nvPr>
        </p:nvSpPr>
        <p:spPr>
          <a:xfrm>
            <a:off x="382588" y="1414464"/>
            <a:ext cx="8380412" cy="2092881"/>
          </a:xfrm>
        </p:spPr>
        <p:txBody>
          <a:bodyPr>
            <a:normAutofit/>
          </a:bodyPr>
          <a:lstStyle/>
          <a:p>
            <a:r>
              <a:rPr lang="en-US" sz="2800" dirty="0" smtClean="0"/>
              <a:t>Windows 7 </a:t>
            </a:r>
            <a:r>
              <a:rPr lang="zh-CN" altLang="en-US" sz="2800" dirty="0" smtClean="0"/>
              <a:t>为视频提供了一个丰富的平台</a:t>
            </a:r>
            <a:r>
              <a:rPr lang="en-US" sz="2800" dirty="0" smtClean="0"/>
              <a:t>. </a:t>
            </a:r>
            <a:r>
              <a:rPr lang="zh-CN" altLang="en-US" sz="2800" dirty="0" smtClean="0"/>
              <a:t>本章节主要强调</a:t>
            </a:r>
            <a:r>
              <a:rPr lang="en-US" altLang="zh-CN" sz="2800" dirty="0" smtClean="0"/>
              <a:t>Windows 7</a:t>
            </a:r>
            <a:r>
              <a:rPr lang="zh-CN" altLang="en-US" sz="2800" dirty="0" smtClean="0"/>
              <a:t>上的视频改进，同时讨论如何将模块嵌入</a:t>
            </a:r>
            <a:r>
              <a:rPr lang="en-US" altLang="zh-CN" sz="2800" dirty="0" smtClean="0"/>
              <a:t>Windows 7</a:t>
            </a:r>
            <a:r>
              <a:rPr lang="zh-CN" altLang="en-US" sz="2800" dirty="0" smtClean="0"/>
              <a:t>的视频架构中</a:t>
            </a:r>
            <a:endParaRPr lang="en-US" sz="2800" dirty="0" smtClean="0"/>
          </a:p>
          <a:p>
            <a:r>
              <a:rPr lang="zh-CN" altLang="en-US" sz="2800" dirty="0" smtClean="0"/>
              <a:t>涉及的题目包括：视频播放和不同视频格式之间的转码，高分辨率</a:t>
            </a:r>
            <a:r>
              <a:rPr lang="en-US" altLang="zh-CN" sz="2800" dirty="0" smtClean="0"/>
              <a:t>DirectX </a:t>
            </a:r>
            <a:r>
              <a:rPr lang="zh-CN" altLang="en-US" sz="2800" dirty="0" smtClean="0"/>
              <a:t>视频加速，和视频叠加</a:t>
            </a:r>
            <a:endParaRPr lang="en-US" sz="28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第三方独立软件开发商需要</a:t>
            </a:r>
            <a:endParaRPr lang="en-US" dirty="0"/>
          </a:p>
        </p:txBody>
      </p:sp>
      <p:sp>
        <p:nvSpPr>
          <p:cNvPr id="3" name="Content Placeholder 2"/>
          <p:cNvSpPr>
            <a:spLocks noGrp="1"/>
          </p:cNvSpPr>
          <p:nvPr>
            <p:ph idx="1"/>
          </p:nvPr>
        </p:nvSpPr>
        <p:spPr>
          <a:xfrm>
            <a:off x="382588" y="1414464"/>
            <a:ext cx="8380412" cy="4570482"/>
          </a:xfrm>
        </p:spPr>
        <p:txBody>
          <a:bodyPr/>
          <a:lstStyle/>
          <a:p>
            <a:r>
              <a:rPr lang="zh-CN" altLang="en-US" dirty="0" smtClean="0"/>
              <a:t>世界级的应用</a:t>
            </a:r>
            <a:endParaRPr lang="en-US" dirty="0" smtClean="0"/>
          </a:p>
          <a:p>
            <a:r>
              <a:rPr lang="zh-CN" altLang="en-US" dirty="0" smtClean="0"/>
              <a:t>稳定的播放</a:t>
            </a:r>
            <a:endParaRPr lang="en-US" dirty="0" smtClean="0"/>
          </a:p>
          <a:p>
            <a:r>
              <a:rPr lang="zh-CN" altLang="en-US" dirty="0" smtClean="0"/>
              <a:t>已有的播放应用</a:t>
            </a:r>
            <a:endParaRPr lang="en-US" dirty="0" smtClean="0"/>
          </a:p>
          <a:p>
            <a:pPr lvl="1"/>
            <a:r>
              <a:rPr lang="zh-CN" altLang="en-US" dirty="0" smtClean="0">
                <a:latin typeface="+mn-ea"/>
                <a:ea typeface="+mn-ea"/>
              </a:rPr>
              <a:t>可能不是基于</a:t>
            </a:r>
            <a:r>
              <a:rPr lang="en-US" dirty="0" smtClean="0"/>
              <a:t>Media Foundation</a:t>
            </a:r>
          </a:p>
          <a:p>
            <a:r>
              <a:rPr lang="zh-CN" altLang="en-US" dirty="0" smtClean="0"/>
              <a:t>性能预期</a:t>
            </a:r>
            <a:endParaRPr lang="en-US" dirty="0" smtClean="0"/>
          </a:p>
          <a:p>
            <a:pPr lvl="1"/>
            <a:r>
              <a:rPr lang="zh-CN" altLang="en-US" dirty="0" smtClean="0">
                <a:latin typeface="+mn-ea"/>
                <a:ea typeface="+mn-ea"/>
              </a:rPr>
              <a:t>播放</a:t>
            </a:r>
            <a:r>
              <a:rPr lang="en-US" dirty="0" smtClean="0">
                <a:latin typeface="+mn-ea"/>
                <a:ea typeface="+mn-ea"/>
              </a:rPr>
              <a:t>– </a:t>
            </a:r>
            <a:r>
              <a:rPr lang="zh-CN" altLang="en-US" dirty="0" smtClean="0">
                <a:latin typeface="+mn-ea"/>
                <a:ea typeface="+mn-ea"/>
              </a:rPr>
              <a:t>低端硬件</a:t>
            </a:r>
            <a:endParaRPr lang="en-US" dirty="0" smtClean="0">
              <a:latin typeface="+mn-ea"/>
              <a:ea typeface="+mn-ea"/>
            </a:endParaRPr>
          </a:p>
          <a:p>
            <a:pPr lvl="1"/>
            <a:r>
              <a:rPr lang="zh-CN" altLang="en-US" dirty="0" smtClean="0">
                <a:latin typeface="+mn-ea"/>
                <a:ea typeface="+mn-ea"/>
              </a:rPr>
              <a:t>电力</a:t>
            </a:r>
            <a:r>
              <a:rPr lang="en-US" dirty="0" smtClean="0">
                <a:latin typeface="+mn-ea"/>
                <a:ea typeface="+mn-ea"/>
              </a:rPr>
              <a:t> – </a:t>
            </a:r>
            <a:r>
              <a:rPr lang="zh-CN" altLang="en-US" dirty="0" smtClean="0">
                <a:latin typeface="+mn-ea"/>
                <a:ea typeface="+mn-ea"/>
              </a:rPr>
              <a:t>电池寿命</a:t>
            </a:r>
            <a:endParaRPr lang="en-US" dirty="0" smtClean="0">
              <a:latin typeface="+mn-ea"/>
              <a:ea typeface="+mn-ea"/>
            </a:endParaRPr>
          </a:p>
          <a:p>
            <a:r>
              <a:rPr lang="zh-CN" altLang="en-US" dirty="0" smtClean="0"/>
              <a:t>合同义务 </a:t>
            </a:r>
            <a:endParaRPr lang="en-US" dirty="0" smtClean="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第三方独立软件开发商的痛苦</a:t>
            </a:r>
            <a:endParaRPr lang="en-US" dirty="0"/>
          </a:p>
        </p:txBody>
      </p:sp>
      <p:sp>
        <p:nvSpPr>
          <p:cNvPr id="3" name="Content Placeholder 2"/>
          <p:cNvSpPr>
            <a:spLocks noGrp="1"/>
          </p:cNvSpPr>
          <p:nvPr>
            <p:ph idx="1"/>
          </p:nvPr>
        </p:nvSpPr>
        <p:spPr>
          <a:xfrm>
            <a:off x="382588" y="1414464"/>
            <a:ext cx="8380412" cy="4013919"/>
          </a:xfrm>
        </p:spPr>
        <p:txBody>
          <a:bodyPr/>
          <a:lstStyle/>
          <a:p>
            <a:r>
              <a:rPr lang="zh-CN" altLang="en-US" dirty="0" smtClean="0"/>
              <a:t>遗留的已有代码基础</a:t>
            </a:r>
            <a:endParaRPr lang="en-US" dirty="0" smtClean="0"/>
          </a:p>
          <a:p>
            <a:r>
              <a:rPr lang="zh-CN" altLang="en-US" dirty="0" smtClean="0"/>
              <a:t>桌面合成旋转失灵</a:t>
            </a:r>
            <a:endParaRPr lang="en-US" dirty="0" smtClean="0"/>
          </a:p>
          <a:p>
            <a:r>
              <a:rPr lang="zh-CN" altLang="en-US" dirty="0" smtClean="0"/>
              <a:t>意外的闪烁</a:t>
            </a:r>
            <a:r>
              <a:rPr lang="en-US" altLang="zh-CN" dirty="0" smtClean="0"/>
              <a:t>/</a:t>
            </a:r>
            <a:r>
              <a:rPr lang="zh-CN" altLang="en-US" dirty="0" smtClean="0"/>
              <a:t>缩放</a:t>
            </a:r>
            <a:endParaRPr lang="en-US" dirty="0" smtClean="0"/>
          </a:p>
          <a:p>
            <a:pPr lvl="2"/>
            <a:r>
              <a:rPr lang="zh-CN" altLang="en-US" dirty="0" smtClean="0">
                <a:latin typeface="+mn-ea"/>
                <a:ea typeface="+mn-ea"/>
              </a:rPr>
              <a:t>在低端硬件上</a:t>
            </a:r>
            <a:endParaRPr lang="en-US" dirty="0" smtClean="0">
              <a:latin typeface="+mn-ea"/>
              <a:ea typeface="+mn-ea"/>
            </a:endParaRPr>
          </a:p>
          <a:p>
            <a:r>
              <a:rPr lang="zh-CN" altLang="en-US" dirty="0" smtClean="0"/>
              <a:t>很难符合内容输出规则</a:t>
            </a:r>
            <a:endParaRPr lang="en-US" dirty="0" smtClean="0"/>
          </a:p>
          <a:p>
            <a:r>
              <a:rPr lang="zh-CN" altLang="en-US" dirty="0" smtClean="0"/>
              <a:t>自由应用对驱动通道</a:t>
            </a:r>
            <a:endParaRPr lang="en-US" dirty="0" smtClean="0"/>
          </a:p>
          <a:p>
            <a:r>
              <a:rPr lang="zh-CN" altLang="en-US" dirty="0" smtClean="0"/>
              <a:t>商务需求</a:t>
            </a:r>
            <a:endParaRPr lang="en-US" dirty="0" smtClean="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5" y="2105070"/>
            <a:ext cx="8380412" cy="2637110"/>
          </a:xfrm>
        </p:spPr>
        <p:txBody>
          <a:bodyPr>
            <a:noAutofit/>
          </a:bodyPr>
          <a:lstStyle/>
          <a:p>
            <a:r>
              <a:rPr lang="zh-CN" altLang="en-US" b="1" dirty="0" smtClean="0"/>
              <a:t>在</a:t>
            </a:r>
            <a:r>
              <a:rPr b="1" smtClean="0"/>
              <a:t>Windows 7</a:t>
            </a:r>
            <a:r>
              <a:rPr lang="zh-CN" altLang="en-US" b="1" dirty="0" smtClean="0"/>
              <a:t>达到第三方的需求</a:t>
            </a:r>
            <a:endParaRPr lang="en-US" b="1"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发布</a:t>
            </a:r>
            <a:r>
              <a:rPr lang="en-US" dirty="0" smtClean="0"/>
              <a:t>OPM</a:t>
            </a:r>
            <a:endParaRPr lang="en-US" dirty="0"/>
          </a:p>
        </p:txBody>
      </p:sp>
      <p:sp>
        <p:nvSpPr>
          <p:cNvPr id="3" name="Content Placeholder 2"/>
          <p:cNvSpPr>
            <a:spLocks noGrp="1"/>
          </p:cNvSpPr>
          <p:nvPr>
            <p:ph idx="1"/>
          </p:nvPr>
        </p:nvSpPr>
        <p:spPr>
          <a:xfrm>
            <a:off x="382588" y="1414464"/>
            <a:ext cx="8380412" cy="4362220"/>
          </a:xfrm>
        </p:spPr>
        <p:txBody>
          <a:bodyPr/>
          <a:lstStyle/>
          <a:p>
            <a:r>
              <a:rPr lang="zh-CN" altLang="en-US" dirty="0" smtClean="0"/>
              <a:t>涉及遗留问题</a:t>
            </a:r>
            <a:endParaRPr lang="en-US" dirty="0" smtClean="0"/>
          </a:p>
          <a:p>
            <a:r>
              <a:rPr lang="en-US" dirty="0" smtClean="0"/>
              <a:t>OPM (Output Protection Management</a:t>
            </a:r>
            <a:r>
              <a:rPr lang="zh-CN" altLang="en-US" dirty="0" smtClean="0"/>
              <a:t>输出保护管理</a:t>
            </a:r>
            <a:r>
              <a:rPr lang="en-US" dirty="0" smtClean="0"/>
              <a:t>)</a:t>
            </a:r>
          </a:p>
          <a:p>
            <a:pPr lvl="1"/>
            <a:r>
              <a:rPr lang="zh-CN" altLang="en-US" dirty="0" smtClean="0">
                <a:latin typeface="+mn-ea"/>
                <a:ea typeface="+mn-ea"/>
              </a:rPr>
              <a:t>规范和头文件</a:t>
            </a:r>
            <a:endParaRPr lang="en-US" dirty="0" smtClean="0">
              <a:latin typeface="+mn-ea"/>
              <a:ea typeface="+mn-ea"/>
            </a:endParaRPr>
          </a:p>
          <a:p>
            <a:pPr lvl="1"/>
            <a:r>
              <a:rPr lang="zh-CN" altLang="en-US" dirty="0" smtClean="0">
                <a:latin typeface="+mn-ea"/>
                <a:ea typeface="+mn-ea"/>
              </a:rPr>
              <a:t>被应用直接使用</a:t>
            </a:r>
            <a:endParaRPr lang="en-US" dirty="0" smtClean="0">
              <a:latin typeface="+mn-ea"/>
              <a:ea typeface="+mn-ea"/>
            </a:endParaRPr>
          </a:p>
          <a:p>
            <a:pPr lvl="1"/>
            <a:r>
              <a:rPr lang="en-US" dirty="0" smtClean="0"/>
              <a:t>DirectShow </a:t>
            </a:r>
            <a:r>
              <a:rPr lang="zh-CN" altLang="en-US" dirty="0" smtClean="0"/>
              <a:t>或</a:t>
            </a:r>
            <a:r>
              <a:rPr lang="en-US" dirty="0" smtClean="0"/>
              <a:t> Media Foundation </a:t>
            </a:r>
            <a:r>
              <a:rPr lang="zh-CN" altLang="en-US" dirty="0" smtClean="0">
                <a:latin typeface="+mn-ea"/>
                <a:ea typeface="+mn-ea"/>
              </a:rPr>
              <a:t>或其他</a:t>
            </a:r>
            <a:r>
              <a:rPr lang="en-US" dirty="0" smtClean="0"/>
              <a:t>…</a:t>
            </a:r>
          </a:p>
          <a:p>
            <a:pPr lvl="1"/>
            <a:r>
              <a:rPr lang="zh-CN" altLang="en-US" dirty="0" smtClean="0">
                <a:latin typeface="+mn-ea"/>
                <a:ea typeface="+mn-ea"/>
              </a:rPr>
              <a:t>基于新的业界需求更新</a:t>
            </a:r>
            <a:endParaRPr lang="en-US" dirty="0" smtClean="0">
              <a:latin typeface="+mn-ea"/>
              <a:ea typeface="+mn-ea"/>
            </a:endParaRPr>
          </a:p>
          <a:p>
            <a:r>
              <a:rPr lang="zh-CN" altLang="en-US" dirty="0" smtClean="0"/>
              <a:t>支持显示克隆，</a:t>
            </a:r>
            <a:r>
              <a:rPr lang="en-US" altLang="zh-CN" dirty="0" smtClean="0"/>
              <a:t>HDMI</a:t>
            </a:r>
            <a:r>
              <a:rPr lang="zh-CN" altLang="en-US" dirty="0" smtClean="0"/>
              <a:t>复制器</a:t>
            </a:r>
            <a:endParaRPr lang="en-US" dirty="0" smtClean="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smtClean="0"/>
              <a:t>减少私有通道</a:t>
            </a:r>
            <a:endParaRPr lang="en-US" dirty="0"/>
          </a:p>
        </p:txBody>
      </p:sp>
      <p:sp>
        <p:nvSpPr>
          <p:cNvPr id="5" name="Text Placeholder 4"/>
          <p:cNvSpPr>
            <a:spLocks noGrp="1"/>
          </p:cNvSpPr>
          <p:nvPr>
            <p:ph idx="1"/>
          </p:nvPr>
        </p:nvSpPr>
        <p:spPr>
          <a:xfrm>
            <a:off x="382588" y="1414464"/>
            <a:ext cx="8380412" cy="4407360"/>
          </a:xfrm>
        </p:spPr>
        <p:txBody>
          <a:bodyPr/>
          <a:lstStyle/>
          <a:p>
            <a:r>
              <a:rPr lang="zh-CN" altLang="en-US" dirty="0" smtClean="0"/>
              <a:t>阻止屏幕擦写</a:t>
            </a:r>
            <a:endParaRPr lang="en-US" dirty="0" smtClean="0"/>
          </a:p>
          <a:p>
            <a:pPr lvl="1"/>
            <a:r>
              <a:rPr lang="en-US" dirty="0" smtClean="0"/>
              <a:t>D3D9Ex/DWM </a:t>
            </a:r>
            <a:r>
              <a:rPr lang="zh-CN" altLang="en-US" dirty="0" smtClean="0">
                <a:latin typeface="+mn-ea"/>
                <a:ea typeface="+mn-ea"/>
              </a:rPr>
              <a:t>增强</a:t>
            </a:r>
            <a:r>
              <a:rPr lang="en-US" dirty="0" smtClean="0"/>
              <a:t> </a:t>
            </a:r>
          </a:p>
          <a:p>
            <a:pPr lvl="1"/>
            <a:r>
              <a:rPr lang="zh-CN" altLang="en-US" dirty="0" smtClean="0">
                <a:latin typeface="+mn-ea"/>
                <a:ea typeface="+mn-ea"/>
              </a:rPr>
              <a:t>驱动软件保护</a:t>
            </a:r>
            <a:endParaRPr lang="en-US" dirty="0" smtClean="0">
              <a:latin typeface="+mn-ea"/>
              <a:ea typeface="+mn-ea"/>
            </a:endParaRPr>
          </a:p>
          <a:p>
            <a:pPr lvl="1"/>
            <a:r>
              <a:rPr lang="zh-CN" altLang="en-US" dirty="0" smtClean="0">
                <a:latin typeface="+mn-ea"/>
                <a:ea typeface="+mn-ea"/>
              </a:rPr>
              <a:t>独立硬件供应商使用开放接口实现</a:t>
            </a:r>
            <a:endParaRPr lang="en-US" dirty="0" smtClean="0">
              <a:latin typeface="+mn-ea"/>
              <a:ea typeface="+mn-ea"/>
            </a:endParaRPr>
          </a:p>
          <a:p>
            <a:pPr lvl="1"/>
            <a:r>
              <a:rPr lang="zh-CN" altLang="en-US" dirty="0" smtClean="0">
                <a:latin typeface="+mn-ea"/>
                <a:ea typeface="+mn-ea"/>
              </a:rPr>
              <a:t>基于硬件的保护</a:t>
            </a:r>
            <a:endParaRPr lang="en-US" dirty="0" smtClean="0">
              <a:latin typeface="+mn-ea"/>
              <a:ea typeface="+mn-ea"/>
            </a:endParaRPr>
          </a:p>
          <a:p>
            <a:r>
              <a:rPr lang="en-US" dirty="0" smtClean="0"/>
              <a:t>CPU/GPU</a:t>
            </a:r>
            <a:r>
              <a:rPr lang="zh-CN" altLang="en-US" dirty="0" smtClean="0"/>
              <a:t>之间的加密使用</a:t>
            </a:r>
            <a:r>
              <a:rPr lang="en-US" dirty="0" smtClean="0"/>
              <a:t>AES 128 </a:t>
            </a:r>
          </a:p>
          <a:p>
            <a:pPr lvl="1"/>
            <a:r>
              <a:rPr lang="zh-CN" altLang="en-US" dirty="0" smtClean="0">
                <a:latin typeface="+mn-ea"/>
                <a:ea typeface="+mn-ea"/>
              </a:rPr>
              <a:t>支持硬件加密引擎</a:t>
            </a:r>
            <a:endParaRPr lang="en-US" dirty="0" smtClean="0">
              <a:latin typeface="+mn-ea"/>
              <a:ea typeface="+mn-ea"/>
            </a:endParaRPr>
          </a:p>
          <a:p>
            <a:pPr lvl="1"/>
            <a:r>
              <a:rPr lang="en-US" dirty="0" smtClean="0"/>
              <a:t>SHED </a:t>
            </a:r>
            <a:r>
              <a:rPr lang="zh-CN" altLang="en-US" dirty="0" smtClean="0">
                <a:latin typeface="+mn-ea"/>
                <a:ea typeface="+mn-ea"/>
              </a:rPr>
              <a:t>使用场景</a:t>
            </a:r>
            <a:endParaRPr lang="en-US" dirty="0" smtClean="0">
              <a:latin typeface="+mn-ea"/>
              <a:ea typeface="+mn-ea"/>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播放时使用叠加</a:t>
            </a:r>
            <a:endParaRPr lang="en-US" dirty="0"/>
          </a:p>
        </p:txBody>
      </p:sp>
      <p:sp>
        <p:nvSpPr>
          <p:cNvPr id="3" name="Content Placeholder 2"/>
          <p:cNvSpPr>
            <a:spLocks noGrp="1"/>
          </p:cNvSpPr>
          <p:nvPr>
            <p:ph idx="1"/>
          </p:nvPr>
        </p:nvSpPr>
        <p:spPr>
          <a:xfrm>
            <a:off x="382588" y="1414464"/>
            <a:ext cx="8380412" cy="5054204"/>
          </a:xfrm>
        </p:spPr>
        <p:txBody>
          <a:bodyPr/>
          <a:lstStyle/>
          <a:p>
            <a:r>
              <a:rPr lang="zh-CN" altLang="en-US" sz="2800" dirty="0" smtClean="0"/>
              <a:t>缺点</a:t>
            </a:r>
            <a:endParaRPr lang="en-US" sz="2800" dirty="0" smtClean="0"/>
          </a:p>
          <a:p>
            <a:pPr lvl="1"/>
            <a:r>
              <a:rPr lang="zh-CN" altLang="en-US" sz="2400" dirty="0" smtClean="0">
                <a:latin typeface="+mn-ea"/>
                <a:ea typeface="+mn-ea"/>
              </a:rPr>
              <a:t>桌面组合失灵</a:t>
            </a:r>
            <a:endParaRPr lang="en-US" sz="2400" dirty="0" smtClean="0">
              <a:latin typeface="+mn-ea"/>
              <a:ea typeface="+mn-ea"/>
            </a:endParaRPr>
          </a:p>
          <a:p>
            <a:pPr lvl="1"/>
            <a:r>
              <a:rPr lang="zh-CN" altLang="en-US" sz="2400" dirty="0" smtClean="0">
                <a:latin typeface="+mn-ea"/>
                <a:ea typeface="+mn-ea"/>
              </a:rPr>
              <a:t>显存被压制</a:t>
            </a:r>
            <a:endParaRPr lang="en-US" sz="2400" dirty="0" smtClean="0">
              <a:latin typeface="+mn-ea"/>
              <a:ea typeface="+mn-ea"/>
            </a:endParaRPr>
          </a:p>
          <a:p>
            <a:pPr lvl="1"/>
            <a:r>
              <a:rPr lang="zh-CN" altLang="en-US" sz="2400" dirty="0" smtClean="0">
                <a:latin typeface="+mn-ea"/>
                <a:ea typeface="+mn-ea"/>
              </a:rPr>
              <a:t>只存在遗留</a:t>
            </a:r>
            <a:r>
              <a:rPr lang="en-US" altLang="zh-CN" sz="2400" dirty="0" smtClean="0"/>
              <a:t>API</a:t>
            </a:r>
            <a:endParaRPr lang="en-US" sz="2400" dirty="0" smtClean="0"/>
          </a:p>
          <a:p>
            <a:pPr lvl="1"/>
            <a:r>
              <a:rPr lang="zh-CN" altLang="en-US" sz="2400" dirty="0" smtClean="0">
                <a:latin typeface="+mn-ea"/>
                <a:ea typeface="+mn-ea"/>
              </a:rPr>
              <a:t>硬件问题</a:t>
            </a:r>
            <a:endParaRPr lang="en-US" sz="2400" dirty="0" smtClean="0">
              <a:latin typeface="+mn-ea"/>
              <a:ea typeface="+mn-ea"/>
            </a:endParaRPr>
          </a:p>
          <a:p>
            <a:pPr lvl="2"/>
            <a:r>
              <a:rPr lang="zh-CN" altLang="en-US" sz="2000" dirty="0" smtClean="0">
                <a:latin typeface="+mn-ea"/>
                <a:ea typeface="+mn-ea"/>
              </a:rPr>
              <a:t>硬件</a:t>
            </a:r>
            <a:r>
              <a:rPr lang="en-US" sz="2000" dirty="0" smtClean="0">
                <a:latin typeface="+mn-ea"/>
                <a:ea typeface="+mn-ea"/>
              </a:rPr>
              <a:t>(</a:t>
            </a:r>
            <a:r>
              <a:rPr lang="zh-CN" altLang="en-US" sz="2000" dirty="0" smtClean="0">
                <a:latin typeface="+mn-ea"/>
                <a:ea typeface="+mn-ea"/>
              </a:rPr>
              <a:t>有效性</a:t>
            </a:r>
            <a:r>
              <a:rPr lang="en-US" altLang="zh-CN" sz="2000" dirty="0" smtClean="0">
                <a:latin typeface="+mn-ea"/>
                <a:ea typeface="+mn-ea"/>
              </a:rPr>
              <a:t>/</a:t>
            </a:r>
            <a:r>
              <a:rPr lang="zh-CN" altLang="en-US" sz="2000" dirty="0" smtClean="0">
                <a:latin typeface="+mn-ea"/>
                <a:ea typeface="+mn-ea"/>
              </a:rPr>
              <a:t>功能</a:t>
            </a:r>
            <a:r>
              <a:rPr lang="en-US" sz="2000" dirty="0" smtClean="0">
                <a:latin typeface="+mn-ea"/>
                <a:ea typeface="+mn-ea"/>
              </a:rPr>
              <a:t>)</a:t>
            </a:r>
          </a:p>
          <a:p>
            <a:pPr lvl="2"/>
            <a:r>
              <a:rPr lang="zh-CN" altLang="en-US" sz="2000" dirty="0" smtClean="0">
                <a:latin typeface="+mn-ea"/>
                <a:ea typeface="+mn-ea"/>
              </a:rPr>
              <a:t>只有一个叠加</a:t>
            </a:r>
            <a:endParaRPr lang="en-US" sz="2000" dirty="0" smtClean="0">
              <a:latin typeface="+mn-ea"/>
              <a:ea typeface="+mn-ea"/>
            </a:endParaRPr>
          </a:p>
          <a:p>
            <a:r>
              <a:rPr lang="zh-CN" altLang="en-US" sz="2800" dirty="0" smtClean="0"/>
              <a:t>优点</a:t>
            </a:r>
            <a:endParaRPr lang="en-US" sz="2800" dirty="0" smtClean="0"/>
          </a:p>
          <a:p>
            <a:pPr lvl="1"/>
            <a:r>
              <a:rPr lang="zh-CN" altLang="en-US" sz="2400" dirty="0" smtClean="0">
                <a:latin typeface="+mn-ea"/>
                <a:ea typeface="+mn-ea"/>
              </a:rPr>
              <a:t>在已有应用中验证</a:t>
            </a:r>
            <a:endParaRPr lang="en-US" sz="2400" dirty="0" smtClean="0">
              <a:latin typeface="+mn-ea"/>
              <a:ea typeface="+mn-ea"/>
            </a:endParaRPr>
          </a:p>
          <a:p>
            <a:pPr lvl="1"/>
            <a:r>
              <a:rPr lang="zh-CN" altLang="en-US" sz="2400" dirty="0" smtClean="0">
                <a:latin typeface="+mn-ea"/>
                <a:ea typeface="+mn-ea"/>
              </a:rPr>
              <a:t>应该更加快速和安全</a:t>
            </a:r>
            <a:r>
              <a:rPr lang="en-US" sz="2400" dirty="0" smtClean="0">
                <a:latin typeface="+mn-ea"/>
                <a:ea typeface="+mn-ea"/>
              </a:rPr>
              <a:t>?</a:t>
            </a:r>
          </a:p>
          <a:p>
            <a:pPr lvl="1"/>
            <a:endParaRPr lang="en-US" sz="2400"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拥抱</a:t>
            </a:r>
            <a:r>
              <a:rPr lang="en-US" dirty="0" smtClean="0"/>
              <a:t>- </a:t>
            </a:r>
            <a:r>
              <a:rPr lang="zh-CN" altLang="en-US" dirty="0" smtClean="0"/>
              <a:t>叠加支持</a:t>
            </a:r>
            <a:endParaRPr lang="en-US" dirty="0"/>
          </a:p>
        </p:txBody>
      </p:sp>
      <p:sp>
        <p:nvSpPr>
          <p:cNvPr id="3" name="Content Placeholder 2"/>
          <p:cNvSpPr>
            <a:spLocks noGrp="1"/>
          </p:cNvSpPr>
          <p:nvPr>
            <p:ph idx="1"/>
          </p:nvPr>
        </p:nvSpPr>
        <p:spPr>
          <a:xfrm>
            <a:off x="382588" y="1414464"/>
            <a:ext cx="8380412" cy="3850798"/>
          </a:xfrm>
        </p:spPr>
        <p:txBody>
          <a:bodyPr/>
          <a:lstStyle/>
          <a:p>
            <a:r>
              <a:rPr lang="zh-CN" altLang="en-US" dirty="0" smtClean="0"/>
              <a:t>支持桌面组合</a:t>
            </a:r>
            <a:endParaRPr lang="en-US" dirty="0" smtClean="0"/>
          </a:p>
          <a:p>
            <a:pPr lvl="1"/>
            <a:r>
              <a:rPr lang="zh-CN" altLang="en-US" dirty="0" smtClean="0">
                <a:latin typeface="+mn-ea"/>
                <a:ea typeface="+mn-ea"/>
              </a:rPr>
              <a:t>增强用户体验</a:t>
            </a:r>
            <a:endParaRPr lang="en-US" dirty="0" smtClean="0">
              <a:latin typeface="+mn-ea"/>
              <a:ea typeface="+mn-ea"/>
            </a:endParaRPr>
          </a:p>
          <a:p>
            <a:pPr lvl="1"/>
            <a:r>
              <a:rPr lang="zh-CN" altLang="en-US" dirty="0" smtClean="0">
                <a:latin typeface="+mn-ea"/>
                <a:ea typeface="+mn-ea"/>
              </a:rPr>
              <a:t>无闪烁</a:t>
            </a:r>
            <a:endParaRPr lang="en-US" dirty="0" smtClean="0">
              <a:latin typeface="+mn-ea"/>
              <a:ea typeface="+mn-ea"/>
            </a:endParaRPr>
          </a:p>
          <a:p>
            <a:pPr lvl="1"/>
            <a:r>
              <a:rPr lang="zh-CN" altLang="en-US" dirty="0" smtClean="0">
                <a:latin typeface="+mn-ea"/>
                <a:ea typeface="+mn-ea"/>
              </a:rPr>
              <a:t>无每帧组合代价</a:t>
            </a:r>
            <a:endParaRPr lang="en-US" dirty="0" smtClean="0">
              <a:latin typeface="+mn-ea"/>
              <a:ea typeface="+mn-ea"/>
            </a:endParaRPr>
          </a:p>
          <a:p>
            <a:r>
              <a:rPr lang="zh-CN" altLang="en-US" dirty="0" smtClean="0"/>
              <a:t>存在于</a:t>
            </a:r>
            <a:r>
              <a:rPr lang="en-US" dirty="0" smtClean="0"/>
              <a:t>D3D9 APIs</a:t>
            </a:r>
          </a:p>
          <a:p>
            <a:pPr lvl="1"/>
            <a:r>
              <a:rPr lang="zh-CN" altLang="en-US" dirty="0" smtClean="0">
                <a:latin typeface="+mn-ea"/>
                <a:ea typeface="+mn-ea"/>
              </a:rPr>
              <a:t>简化应用中的代码路径</a:t>
            </a:r>
            <a:endParaRPr lang="en-US" dirty="0" smtClean="0">
              <a:latin typeface="+mn-ea"/>
              <a:ea typeface="+mn-ea"/>
            </a:endParaRPr>
          </a:p>
          <a:p>
            <a:pPr lvl="1"/>
            <a:r>
              <a:rPr lang="zh-CN" altLang="en-US" dirty="0" smtClean="0">
                <a:latin typeface="+mn-ea"/>
                <a:ea typeface="+mn-ea"/>
              </a:rPr>
              <a:t>简化已有应用中的使用</a:t>
            </a:r>
            <a:endParaRPr lang="en-US" dirty="0" smtClean="0">
              <a:latin typeface="+mn-ea"/>
              <a:ea typeface="+mn-ea"/>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优化播放</a:t>
            </a:r>
            <a:endParaRPr lang="en-US" dirty="0"/>
          </a:p>
        </p:txBody>
      </p:sp>
      <p:sp>
        <p:nvSpPr>
          <p:cNvPr id="3" name="Content Placeholder 2"/>
          <p:cNvSpPr>
            <a:spLocks noGrp="1"/>
          </p:cNvSpPr>
          <p:nvPr>
            <p:ph idx="1"/>
          </p:nvPr>
        </p:nvSpPr>
        <p:spPr>
          <a:xfrm>
            <a:off x="382588" y="1414464"/>
            <a:ext cx="8380412" cy="3239861"/>
          </a:xfrm>
        </p:spPr>
        <p:txBody>
          <a:bodyPr/>
          <a:lstStyle/>
          <a:p>
            <a:r>
              <a:rPr lang="zh-CN" altLang="en-US" dirty="0" smtClean="0"/>
              <a:t>内存压力显示</a:t>
            </a:r>
            <a:endParaRPr lang="en-US" dirty="0" smtClean="0"/>
          </a:p>
          <a:p>
            <a:pPr lvl="1"/>
            <a:r>
              <a:rPr lang="zh-CN" altLang="en-US" dirty="0" smtClean="0">
                <a:latin typeface="+mn-ea"/>
                <a:ea typeface="+mn-ea"/>
              </a:rPr>
              <a:t>很多进程为显存竞争</a:t>
            </a:r>
            <a:endParaRPr lang="en-US" dirty="0" smtClean="0">
              <a:latin typeface="+mn-ea"/>
              <a:ea typeface="+mn-ea"/>
            </a:endParaRPr>
          </a:p>
          <a:p>
            <a:pPr lvl="1"/>
            <a:r>
              <a:rPr lang="zh-CN" altLang="en-US" dirty="0" smtClean="0">
                <a:latin typeface="+mn-ea"/>
                <a:ea typeface="+mn-ea"/>
              </a:rPr>
              <a:t>视频应用通常使用很多缓冲区</a:t>
            </a:r>
            <a:endParaRPr lang="en-US" dirty="0" smtClean="0">
              <a:latin typeface="+mn-ea"/>
              <a:ea typeface="+mn-ea"/>
            </a:endParaRPr>
          </a:p>
          <a:p>
            <a:pPr lvl="1"/>
            <a:r>
              <a:rPr lang="zh-CN" altLang="en-US" dirty="0" smtClean="0">
                <a:latin typeface="+mn-ea"/>
                <a:ea typeface="+mn-ea"/>
              </a:rPr>
              <a:t>通过减少缓冲优化播放</a:t>
            </a:r>
            <a:endParaRPr lang="en-US" dirty="0" smtClean="0">
              <a:latin typeface="+mn-ea"/>
              <a:ea typeface="+mn-ea"/>
            </a:endParaRPr>
          </a:p>
          <a:p>
            <a:pPr lvl="1"/>
            <a:r>
              <a:rPr lang="zh-CN" altLang="en-US" dirty="0" smtClean="0">
                <a:latin typeface="+mn-ea"/>
                <a:ea typeface="+mn-ea"/>
              </a:rPr>
              <a:t>可完成平滑的播放</a:t>
            </a:r>
            <a:endParaRPr lang="en-US" dirty="0" smtClean="0">
              <a:latin typeface="+mn-ea"/>
              <a:ea typeface="+mn-ea"/>
            </a:endParaRPr>
          </a:p>
          <a:p>
            <a:pPr lvl="1"/>
            <a:endParaRPr lang="en-US" dirty="0" smtClean="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优化播放</a:t>
            </a:r>
            <a:endParaRPr lang="en-US" dirty="0"/>
          </a:p>
        </p:txBody>
      </p:sp>
      <p:sp>
        <p:nvSpPr>
          <p:cNvPr id="3" name="Content Placeholder 2"/>
          <p:cNvSpPr>
            <a:spLocks noGrp="1"/>
          </p:cNvSpPr>
          <p:nvPr>
            <p:ph idx="1"/>
          </p:nvPr>
        </p:nvSpPr>
        <p:spPr>
          <a:xfrm>
            <a:off x="382588" y="1414464"/>
            <a:ext cx="8380412" cy="3850798"/>
          </a:xfrm>
        </p:spPr>
        <p:txBody>
          <a:bodyPr/>
          <a:lstStyle/>
          <a:p>
            <a:r>
              <a:rPr lang="en-US" dirty="0" smtClean="0"/>
              <a:t>D3D9 Flip </a:t>
            </a:r>
            <a:r>
              <a:rPr lang="zh-CN" altLang="en-US" dirty="0" smtClean="0"/>
              <a:t>模式</a:t>
            </a:r>
            <a:endParaRPr lang="en-US" dirty="0" smtClean="0"/>
          </a:p>
          <a:p>
            <a:pPr lvl="1"/>
            <a:r>
              <a:rPr lang="zh-CN" altLang="en-US" dirty="0" smtClean="0">
                <a:latin typeface="+mn-ea"/>
                <a:ea typeface="+mn-ea"/>
              </a:rPr>
              <a:t>增强组合性能</a:t>
            </a:r>
            <a:r>
              <a:rPr lang="en-US" dirty="0" smtClean="0">
                <a:latin typeface="+mn-ea"/>
                <a:ea typeface="+mn-ea"/>
              </a:rPr>
              <a:t>(</a:t>
            </a:r>
            <a:r>
              <a:rPr lang="zh-CN" altLang="en-US" dirty="0" smtClean="0">
                <a:latin typeface="+mn-ea"/>
                <a:ea typeface="+mn-ea"/>
              </a:rPr>
              <a:t>类似叠加</a:t>
            </a:r>
            <a:r>
              <a:rPr lang="en-US" dirty="0" smtClean="0">
                <a:latin typeface="+mn-ea"/>
                <a:ea typeface="+mn-ea"/>
              </a:rPr>
              <a:t>)</a:t>
            </a:r>
          </a:p>
          <a:p>
            <a:pPr lvl="1"/>
            <a:r>
              <a:rPr lang="zh-CN" altLang="en-US" dirty="0" smtClean="0">
                <a:latin typeface="+mn-ea"/>
                <a:ea typeface="+mn-ea"/>
              </a:rPr>
              <a:t>减少内存带宽需求</a:t>
            </a:r>
            <a:endParaRPr lang="en-US" dirty="0" smtClean="0">
              <a:latin typeface="+mn-ea"/>
              <a:ea typeface="+mn-ea"/>
            </a:endParaRPr>
          </a:p>
          <a:p>
            <a:pPr lvl="1"/>
            <a:endParaRPr lang="en-US" dirty="0" smtClean="0"/>
          </a:p>
          <a:p>
            <a:r>
              <a:rPr lang="zh-CN" altLang="en-US" dirty="0" smtClean="0"/>
              <a:t>全屏幕高级</a:t>
            </a:r>
            <a:r>
              <a:rPr lang="en-US" dirty="0" smtClean="0"/>
              <a:t>DWM</a:t>
            </a:r>
          </a:p>
          <a:p>
            <a:pPr lvl="1"/>
            <a:r>
              <a:rPr lang="zh-CN" altLang="en-US" dirty="0" smtClean="0">
                <a:latin typeface="+mn-ea"/>
                <a:ea typeface="+mn-ea"/>
              </a:rPr>
              <a:t>消除闪烁</a:t>
            </a:r>
            <a:endParaRPr lang="en-US" dirty="0" smtClean="0">
              <a:latin typeface="+mn-ea"/>
              <a:ea typeface="+mn-ea"/>
            </a:endParaRPr>
          </a:p>
          <a:p>
            <a:pPr lvl="1"/>
            <a:r>
              <a:rPr lang="en-US" dirty="0" smtClean="0"/>
              <a:t>MCE </a:t>
            </a:r>
            <a:r>
              <a:rPr lang="zh-CN" altLang="en-US" dirty="0" smtClean="0">
                <a:latin typeface="+mn-ea"/>
                <a:ea typeface="+mn-ea"/>
              </a:rPr>
              <a:t>可以全屏使用组合</a:t>
            </a:r>
            <a:endParaRPr lang="en-US" dirty="0" smtClean="0">
              <a:latin typeface="+mn-ea"/>
              <a:ea typeface="+mn-ea"/>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优化播放</a:t>
            </a:r>
            <a:endParaRPr lang="en-US" dirty="0"/>
          </a:p>
        </p:txBody>
      </p:sp>
      <p:sp>
        <p:nvSpPr>
          <p:cNvPr id="3" name="Content Placeholder 2"/>
          <p:cNvSpPr>
            <a:spLocks noGrp="1"/>
          </p:cNvSpPr>
          <p:nvPr>
            <p:ph idx="1"/>
          </p:nvPr>
        </p:nvSpPr>
        <p:spPr>
          <a:xfrm>
            <a:off x="382588" y="1414464"/>
            <a:ext cx="8380412" cy="3742050"/>
          </a:xfrm>
        </p:spPr>
        <p:txBody>
          <a:bodyPr/>
          <a:lstStyle/>
          <a:p>
            <a:r>
              <a:rPr lang="en-US" dirty="0" smtClean="0"/>
              <a:t>DXVA-HD – </a:t>
            </a:r>
            <a:r>
              <a:rPr lang="zh-CN" altLang="en-US" dirty="0" smtClean="0"/>
              <a:t>扩展</a:t>
            </a:r>
            <a:r>
              <a:rPr lang="en-US" dirty="0" smtClean="0"/>
              <a:t>DXVA</a:t>
            </a:r>
          </a:p>
          <a:p>
            <a:pPr lvl="1"/>
            <a:r>
              <a:rPr lang="zh-CN" altLang="en-US" dirty="0" smtClean="0">
                <a:latin typeface="+mn-ea"/>
                <a:ea typeface="+mn-ea"/>
              </a:rPr>
              <a:t>高清视频处理和组合模式</a:t>
            </a:r>
            <a:endParaRPr lang="en-US" dirty="0" smtClean="0">
              <a:latin typeface="+mn-ea"/>
              <a:ea typeface="+mn-ea"/>
            </a:endParaRPr>
          </a:p>
          <a:p>
            <a:pPr lvl="2"/>
            <a:r>
              <a:rPr lang="zh-CN" altLang="en-US" dirty="0" smtClean="0">
                <a:latin typeface="+mn-ea"/>
                <a:ea typeface="+mn-ea"/>
              </a:rPr>
              <a:t>例如</a:t>
            </a:r>
            <a:r>
              <a:rPr lang="en-US" dirty="0" smtClean="0"/>
              <a:t>BD, ISDB-T</a:t>
            </a:r>
          </a:p>
          <a:p>
            <a:pPr lvl="1"/>
            <a:r>
              <a:rPr lang="zh-CN" altLang="en-US" dirty="0" smtClean="0">
                <a:latin typeface="+mn-ea"/>
                <a:ea typeface="+mn-ea"/>
              </a:rPr>
              <a:t>标准化的应用接口</a:t>
            </a:r>
            <a:endParaRPr lang="en-US" dirty="0" smtClean="0">
              <a:latin typeface="+mn-ea"/>
              <a:ea typeface="+mn-ea"/>
            </a:endParaRPr>
          </a:p>
          <a:p>
            <a:pPr lvl="2"/>
            <a:r>
              <a:rPr lang="zh-CN" altLang="en-US" dirty="0" smtClean="0">
                <a:latin typeface="+mn-ea"/>
                <a:ea typeface="+mn-ea"/>
              </a:rPr>
              <a:t>驱动提供不同的私有实现</a:t>
            </a:r>
            <a:endParaRPr lang="en-US" dirty="0" smtClean="0">
              <a:latin typeface="+mn-ea"/>
              <a:ea typeface="+mn-ea"/>
            </a:endParaRPr>
          </a:p>
          <a:p>
            <a:r>
              <a:rPr lang="zh-CN" altLang="en-US" dirty="0" smtClean="0"/>
              <a:t>存在于优化的</a:t>
            </a:r>
            <a:r>
              <a:rPr lang="en-US" altLang="zh-CN" dirty="0" smtClean="0"/>
              <a:t>Windows 7</a:t>
            </a:r>
            <a:r>
              <a:rPr lang="zh-CN" altLang="en-US" dirty="0" smtClean="0"/>
              <a:t>驱动中</a:t>
            </a:r>
            <a:endParaRPr lang="en-US" dirty="0" smtClean="0"/>
          </a:p>
          <a:p>
            <a:pPr lvl="1"/>
            <a:r>
              <a:rPr lang="en-US" dirty="0" smtClean="0"/>
              <a:t>WDDM 1.1 </a:t>
            </a:r>
            <a:r>
              <a:rPr lang="zh-CN" altLang="en-US" dirty="0" smtClean="0">
                <a:latin typeface="+mn-ea"/>
                <a:ea typeface="+mn-ea"/>
              </a:rPr>
              <a:t>可选驱动功能</a:t>
            </a:r>
            <a:endParaRPr lang="en-US" dirty="0" smtClean="0">
              <a:latin typeface="+mn-ea"/>
              <a:ea typeface="+mn-ea"/>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smtClean="0">
                <a:latin typeface="+mj-ea"/>
                <a:ea typeface="+mj-ea"/>
              </a:rPr>
              <a:t>议程</a:t>
            </a:r>
            <a:endParaRPr lang="en-US" dirty="0">
              <a:latin typeface="+mj-ea"/>
              <a:ea typeface="+mj-ea"/>
            </a:endParaRPr>
          </a:p>
        </p:txBody>
      </p:sp>
      <p:sp>
        <p:nvSpPr>
          <p:cNvPr id="5" name="Text Placeholder 4"/>
          <p:cNvSpPr>
            <a:spLocks noGrp="1"/>
          </p:cNvSpPr>
          <p:nvPr>
            <p:ph idx="1"/>
          </p:nvPr>
        </p:nvSpPr>
        <p:spPr>
          <a:xfrm>
            <a:off x="382588" y="1414464"/>
            <a:ext cx="8380412" cy="1067985"/>
          </a:xfrm>
        </p:spPr>
        <p:txBody>
          <a:bodyPr>
            <a:normAutofit/>
          </a:bodyPr>
          <a:lstStyle/>
          <a:p>
            <a:r>
              <a:rPr lang="zh-CN" altLang="en-US" dirty="0" smtClean="0"/>
              <a:t>视频播放和转码功能</a:t>
            </a:r>
            <a:endParaRPr lang="en-US" dirty="0" smtClean="0"/>
          </a:p>
          <a:p>
            <a:r>
              <a:rPr lang="zh-CN" altLang="en-US" dirty="0" smtClean="0"/>
              <a:t>满足独立软件开发商视频渲染需求</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630654" y="3429000"/>
            <a:ext cx="2111266" cy="21112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zh-CN" altLang="en-US" dirty="0" smtClean="0"/>
              <a:t>立即行动</a:t>
            </a:r>
            <a:endParaRPr lang="en-US" dirty="0"/>
          </a:p>
        </p:txBody>
      </p:sp>
      <p:sp>
        <p:nvSpPr>
          <p:cNvPr id="243715" name="Rectangle 3"/>
          <p:cNvSpPr>
            <a:spLocks noGrp="1" noChangeArrowheads="1"/>
          </p:cNvSpPr>
          <p:nvPr>
            <p:ph idx="1"/>
          </p:nvPr>
        </p:nvSpPr>
        <p:spPr>
          <a:xfrm>
            <a:off x="382588" y="1414464"/>
            <a:ext cx="8380412" cy="4013919"/>
          </a:xfrm>
        </p:spPr>
        <p:txBody>
          <a:bodyPr/>
          <a:lstStyle/>
          <a:p>
            <a:r>
              <a:rPr lang="zh-CN" altLang="en-US" dirty="0" smtClean="0"/>
              <a:t>使用新的视频格式支持</a:t>
            </a:r>
            <a:endParaRPr lang="en-US" dirty="0" smtClean="0"/>
          </a:p>
          <a:p>
            <a:r>
              <a:rPr lang="zh-CN" altLang="en-US" dirty="0" smtClean="0"/>
              <a:t>使用</a:t>
            </a:r>
            <a:r>
              <a:rPr lang="en-US" altLang="zh-CN" dirty="0" smtClean="0"/>
              <a:t>shell</a:t>
            </a:r>
            <a:r>
              <a:rPr lang="zh-CN" altLang="en-US" dirty="0" smtClean="0"/>
              <a:t>拖拽</a:t>
            </a:r>
            <a:endParaRPr lang="en-US" dirty="0" smtClean="0"/>
          </a:p>
          <a:p>
            <a:r>
              <a:rPr lang="zh-CN" altLang="en-US" dirty="0" smtClean="0"/>
              <a:t>使用新的照相机支持</a:t>
            </a:r>
            <a:endParaRPr lang="en-US" dirty="0" smtClean="0"/>
          </a:p>
          <a:p>
            <a:r>
              <a:rPr lang="zh-CN" altLang="en-US" dirty="0" smtClean="0"/>
              <a:t>在您的应用中使用</a:t>
            </a:r>
            <a:r>
              <a:rPr lang="en-US" dirty="0" smtClean="0"/>
              <a:t>Media Foundation</a:t>
            </a:r>
            <a:r>
              <a:rPr lang="zh-CN" altLang="en-US" dirty="0" smtClean="0"/>
              <a:t>技术</a:t>
            </a:r>
            <a:endParaRPr lang="en-US" dirty="0" smtClean="0"/>
          </a:p>
          <a:p>
            <a:r>
              <a:rPr lang="zh-CN" altLang="en-US" dirty="0" smtClean="0"/>
              <a:t>使用播放优化</a:t>
            </a:r>
            <a:endParaRPr lang="en-US" dirty="0" smtClean="0"/>
          </a:p>
          <a:p>
            <a:pPr lvl="1"/>
            <a:r>
              <a:rPr lang="en-US" dirty="0" smtClean="0"/>
              <a:t>DXVA-HD, D3D9 Flip, </a:t>
            </a:r>
            <a:r>
              <a:rPr lang="zh-CN" altLang="en-US" dirty="0" smtClean="0">
                <a:latin typeface="+mn-ea"/>
                <a:ea typeface="+mn-ea"/>
              </a:rPr>
              <a:t>叠加</a:t>
            </a:r>
            <a:endParaRPr lang="en-US" dirty="0" smtClean="0">
              <a:latin typeface="+mn-ea"/>
              <a:ea typeface="+mn-ea"/>
            </a:endParaRPr>
          </a:p>
          <a:p>
            <a:pPr lvl="1"/>
            <a:r>
              <a:rPr lang="en-US" dirty="0" smtClean="0"/>
              <a:t>OPM, AES128, </a:t>
            </a:r>
            <a:r>
              <a:rPr lang="zh-CN" altLang="en-US" dirty="0" smtClean="0">
                <a:latin typeface="+mn-ea"/>
                <a:ea typeface="+mn-ea"/>
              </a:rPr>
              <a:t>等等</a:t>
            </a:r>
            <a:r>
              <a:rPr lang="en-US" dirty="0" smtClean="0"/>
              <a:t>…</a:t>
            </a:r>
          </a:p>
        </p:txBody>
      </p:sp>
      <p:pic>
        <p:nvPicPr>
          <p:cNvPr id="4" name="Picture 2"/>
          <p:cNvPicPr>
            <a:picLocks noChangeAspect="1" noChangeArrowheads="1"/>
          </p:cNvPicPr>
          <p:nvPr/>
        </p:nvPicPr>
        <p:blipFill>
          <a:blip r:embed="rId3" cstate="print"/>
          <a:srcRect/>
          <a:stretch>
            <a:fillRect/>
          </a:stretch>
        </p:blipFill>
        <p:spPr bwMode="auto">
          <a:xfrm>
            <a:off x="6327228" y="4878112"/>
            <a:ext cx="1366346" cy="1366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zh-CN" altLang="en-US" dirty="0" smtClean="0"/>
              <a:t>附加资源</a:t>
            </a:r>
            <a:endParaRPr lang="en-US" dirty="0"/>
          </a:p>
        </p:txBody>
      </p:sp>
      <p:sp>
        <p:nvSpPr>
          <p:cNvPr id="242691" name="Rectangle 3"/>
          <p:cNvSpPr>
            <a:spLocks noGrp="1" noChangeArrowheads="1"/>
          </p:cNvSpPr>
          <p:nvPr>
            <p:ph idx="1"/>
          </p:nvPr>
        </p:nvSpPr>
        <p:spPr>
          <a:xfrm>
            <a:off x="382588" y="1414466"/>
            <a:ext cx="8380412" cy="3319370"/>
          </a:xfrm>
        </p:spPr>
        <p:txBody>
          <a:bodyPr/>
          <a:lstStyle/>
          <a:p>
            <a:pPr marL="285750" indent="-285750">
              <a:spcBef>
                <a:spcPts val="833"/>
              </a:spcBef>
            </a:pPr>
            <a:r>
              <a:rPr lang="en-US" sz="1800" dirty="0" smtClean="0"/>
              <a:t>Media Foundation</a:t>
            </a:r>
          </a:p>
          <a:p>
            <a:pPr marL="607999" lvl="1" indent="-285750">
              <a:spcBef>
                <a:spcPts val="833"/>
              </a:spcBef>
            </a:pPr>
            <a:r>
              <a:rPr lang="en-US" sz="1500" dirty="0" smtClean="0">
                <a:hlinkClick r:id="rId3"/>
              </a:rPr>
              <a:t>http://msdn.microsoft.com/en-us/library/ms694197(VS.85).aspx</a:t>
            </a:r>
            <a:endParaRPr lang="en-US" sz="1500" dirty="0" smtClean="0"/>
          </a:p>
          <a:p>
            <a:pPr marL="285750" indent="-285750">
              <a:spcBef>
                <a:spcPts val="833"/>
              </a:spcBef>
            </a:pPr>
            <a:r>
              <a:rPr lang="en-US" sz="1800" dirty="0" smtClean="0"/>
              <a:t>DirectShow</a:t>
            </a:r>
          </a:p>
          <a:p>
            <a:pPr marL="607999" lvl="1" indent="-285750">
              <a:spcBef>
                <a:spcPts val="833"/>
              </a:spcBef>
            </a:pPr>
            <a:r>
              <a:rPr lang="en-US" sz="1500" dirty="0" smtClean="0">
                <a:hlinkClick r:id="rId4"/>
              </a:rPr>
              <a:t>http://msdn.microsoft.com/en-us/library/ms783323(VS.85).aspx</a:t>
            </a:r>
            <a:endParaRPr lang="en-US" sz="1500" dirty="0" smtClean="0"/>
          </a:p>
          <a:p>
            <a:pPr marL="285750" indent="-285750">
              <a:spcBef>
                <a:spcPts val="833"/>
              </a:spcBef>
            </a:pPr>
            <a:r>
              <a:rPr lang="en-US" sz="1800" dirty="0" smtClean="0"/>
              <a:t>DirectX</a:t>
            </a:r>
          </a:p>
          <a:p>
            <a:pPr marL="573088" lvl="1" indent="-287338">
              <a:spcBef>
                <a:spcPts val="833"/>
              </a:spcBef>
            </a:pPr>
            <a:r>
              <a:rPr lang="en-US" sz="1600" dirty="0" smtClean="0">
                <a:hlinkClick r:id="rId5"/>
              </a:rPr>
              <a:t>http://msdn.microsoft.com/directx</a:t>
            </a:r>
            <a:r>
              <a:rPr lang="en-US" sz="1600" dirty="0" smtClean="0"/>
              <a:t> </a:t>
            </a:r>
          </a:p>
          <a:p>
            <a:pPr marL="250839" indent="-287338">
              <a:spcBef>
                <a:spcPts val="833"/>
              </a:spcBef>
            </a:pPr>
            <a:r>
              <a:rPr lang="en-US" sz="1900" dirty="0" smtClean="0"/>
              <a:t>Whitepapers </a:t>
            </a:r>
          </a:p>
          <a:p>
            <a:pPr marL="573088" lvl="1" indent="-287338">
              <a:spcBef>
                <a:spcPts val="833"/>
              </a:spcBef>
            </a:pPr>
            <a:r>
              <a:rPr lang="en-US" sz="1600" dirty="0" smtClean="0">
                <a:hlinkClick r:id="rId6"/>
              </a:rPr>
              <a:t>http://www.microsoft.com/whdc/device/display/</a:t>
            </a:r>
            <a:r>
              <a:rPr lang="en-US" sz="1600" dirty="0" smtClean="0"/>
              <a:t> </a:t>
            </a:r>
          </a:p>
          <a:p>
            <a:pPr marL="250839" indent="-287338">
              <a:spcBef>
                <a:spcPts val="833"/>
              </a:spcBef>
            </a:pPr>
            <a:endParaRPr lang="en-US" sz="1900" dirty="0" smtClean="0"/>
          </a:p>
          <a:p>
            <a:pPr marL="517525" lvl="1" indent="-231775">
              <a:spcBef>
                <a:spcPts val="833"/>
              </a:spcBef>
            </a:pPr>
            <a:endParaRPr lang="en-US" sz="1900" dirty="0" smtClean="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55383" y="334763"/>
            <a:ext cx="8229600" cy="664797"/>
          </a:xfrm>
        </p:spPr>
        <p:txBody>
          <a:bodyPr/>
          <a:lstStyle/>
          <a:p>
            <a:r>
              <a:rPr lang="zh-CN" altLang="en-US" dirty="0" smtClean="0">
                <a:solidFill>
                  <a:schemeClr val="accent6">
                    <a:lumMod val="60000"/>
                    <a:lumOff val="40000"/>
                  </a:schemeClr>
                </a:solidFill>
                <a:effectLst/>
                <a:latin typeface="+mj-ea"/>
                <a:ea typeface="+mj-ea"/>
              </a:rPr>
              <a:t>本地化参考资源</a:t>
            </a:r>
            <a:endParaRPr lang="en-US" dirty="0">
              <a:solidFill>
                <a:schemeClr val="accent6">
                  <a:lumMod val="60000"/>
                  <a:lumOff val="40000"/>
                </a:schemeClr>
              </a:solidFill>
              <a:effectLst/>
              <a:latin typeface="+mj-ea"/>
              <a:ea typeface="+mj-ea"/>
            </a:endParaRPr>
          </a:p>
        </p:txBody>
      </p:sp>
      <p:sp>
        <p:nvSpPr>
          <p:cNvPr id="7" name="Rectangle 3"/>
          <p:cNvSpPr txBox="1">
            <a:spLocks noChangeArrowheads="1"/>
          </p:cNvSpPr>
          <p:nvPr/>
        </p:nvSpPr>
        <p:spPr bwMode="auto">
          <a:xfrm>
            <a:off x="285720" y="1289958"/>
            <a:ext cx="8158370" cy="5101128"/>
          </a:xfrm>
          <a:prstGeom prst="rect">
            <a:avLst/>
          </a:prstGeom>
          <a:noFill/>
          <a:ln w="9525">
            <a:noFill/>
            <a:miter lim="800000"/>
            <a:headEnd/>
            <a:tailEnd/>
          </a:ln>
        </p:spPr>
        <p:txBody>
          <a:bodyPr vert="horz" wrap="square" lIns="0" tIns="0" rIns="0" bIns="0" numCol="1" anchor="t" anchorCtr="0" compatLnSpc="1">
            <a:prstTxWarp prst="textNoShape">
              <a:avLst/>
            </a:prstTxWarp>
            <a:normAutofit lnSpcReduction="10000"/>
          </a:bodyPr>
          <a:lstStyle/>
          <a:p>
            <a:pPr marL="381000" marR="0" lvl="0" indent="-381000" algn="l" defTabSz="911225" rtl="0" eaLnBrk="1" fontAlgn="base" latinLnBrk="0" hangingPunct="1">
              <a:lnSpc>
                <a:spcPct val="90000"/>
              </a:lnSpc>
              <a:spcBef>
                <a:spcPts val="1163"/>
              </a:spcBef>
              <a:spcAft>
                <a:spcPct val="0"/>
              </a:spcAft>
              <a:buClr>
                <a:schemeClr val="tx2"/>
              </a:buClr>
              <a:buSzPct val="95000"/>
              <a:buFontTx/>
              <a:buNone/>
              <a:tabLst/>
              <a:defRPr/>
            </a:pPr>
            <a:r>
              <a:rPr kumimoji="0" lang="zh-CN" altLang="en-US" sz="36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网络资源</a:t>
            </a:r>
            <a:endParaRPr kumimoji="0" lang="en-US" sz="36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703263" lvl="1" indent="-315913" defTabSz="911225">
              <a:lnSpc>
                <a:spcPct val="90000"/>
              </a:lnSpc>
              <a:spcBef>
                <a:spcPts val="1088"/>
              </a:spcBef>
              <a:buClr>
                <a:schemeClr val="tx2"/>
              </a:buClr>
              <a:buSzPct val="80000"/>
              <a:buBlip>
                <a:blip r:embed="rId2"/>
              </a:buBlip>
            </a:pP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Windows </a:t>
            </a:r>
            <a:r>
              <a:rPr lang="zh-CN" alt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mn-ea"/>
                <a:ea typeface="+mn-ea"/>
              </a:rPr>
              <a:t>硬件开发者网站</a:t>
            </a: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hlinkClick r:id="rId3"/>
              </a:rPr>
              <a:t>http://www.microsoft.com/China/WHDC</a:t>
            </a:r>
          </a:p>
          <a:p>
            <a:pPr marL="703263" marR="0" lvl="1" indent="-315913" algn="l" defTabSz="911225" rtl="0" eaLnBrk="1" fontAlgn="base" latinLnBrk="0" hangingPunct="1">
              <a:lnSpc>
                <a:spcPct val="90000"/>
              </a:lnSpc>
              <a:spcBef>
                <a:spcPts val="1088"/>
              </a:spcBef>
              <a:spcAft>
                <a:spcPct val="0"/>
              </a:spcAft>
              <a:buClr>
                <a:schemeClr val="tx2"/>
              </a:buClr>
              <a:buSzPct val="80000"/>
              <a:buFontTx/>
              <a:buBlip>
                <a:blip r:embed="rId2"/>
              </a:buBlip>
              <a:tabLst/>
              <a:defRPr/>
            </a:pP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Windows </a:t>
            </a:r>
            <a:r>
              <a:rPr kumimoji="0" lang="zh-CN" alt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mn-ea"/>
                <a:ea typeface="+mn-ea"/>
              </a:rPr>
              <a:t>硬件质量在线服务</a:t>
            </a: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mn-ea"/>
                <a:ea typeface="+mn-ea"/>
              </a:rPr>
              <a:t> </a:t>
            </a:r>
          </a:p>
          <a:p>
            <a:pPr marL="703263" marR="0" lvl="1" indent="-315913" algn="l" defTabSz="911225" rtl="0" eaLnBrk="1" fontAlgn="base" latinLnBrk="0" hangingPunct="1">
              <a:lnSpc>
                <a:spcPct val="90000"/>
              </a:lnSpc>
              <a:spcBef>
                <a:spcPts val="1088"/>
              </a:spcBef>
              <a:spcAft>
                <a:spcPct val="0"/>
              </a:spcAft>
              <a:buClr>
                <a:schemeClr val="tx2"/>
              </a:buClr>
              <a:buSzPct val="80000"/>
              <a:tabLst/>
              <a:defRPr/>
            </a:pP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    </a:t>
            </a: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hlinkClick r:id="rId3"/>
              </a:rPr>
              <a:t>https://winqual.microsoft.com</a:t>
            </a: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 </a:t>
            </a:r>
          </a:p>
          <a:p>
            <a:pPr marL="703263" lvl="1" indent="-315913" defTabSz="911225">
              <a:lnSpc>
                <a:spcPct val="90000"/>
              </a:lnSpc>
              <a:spcBef>
                <a:spcPts val="1088"/>
              </a:spcBef>
              <a:buClr>
                <a:schemeClr val="tx2"/>
              </a:buClr>
              <a:buSzPct val="80000"/>
              <a:buBlip>
                <a:blip r:embed="rId2"/>
              </a:buBlip>
              <a:defRPr/>
            </a:pP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Windows </a:t>
            </a:r>
            <a:r>
              <a:rPr lang="zh-CN" alt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mn-ea"/>
                <a:ea typeface="+mn-ea"/>
              </a:rPr>
              <a:t>媒体中心中文网站</a:t>
            </a: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mn-ea"/>
                <a:ea typeface="+mn-ea"/>
              </a:rPr>
              <a:t> </a:t>
            </a:r>
            <a:r>
              <a:rPr lang="en-US" sz="2400" u="sng" dirty="0" smtClean="0">
                <a:latin typeface="+mn-ea"/>
                <a:ea typeface="+mn-ea"/>
                <a:hlinkClick r:id="rId4"/>
              </a:rPr>
              <a:t>   </a:t>
            </a:r>
            <a:r>
              <a:rPr lang="en-US" sz="2400" u="sng" dirty="0" smtClean="0">
                <a:hlinkClick r:id="rId4"/>
              </a:rPr>
              <a:t>http://www.microsoft.com/china/windows/products/winfamily/mediacenter/default.mspx</a:t>
            </a:r>
            <a:endParaRPr lang="en-US" sz="2400" u="sng" dirty="0" smtClean="0"/>
          </a:p>
          <a:p>
            <a:pPr marL="703263" lvl="1" indent="-315913" defTabSz="911225">
              <a:lnSpc>
                <a:spcPct val="90000"/>
              </a:lnSpc>
              <a:spcBef>
                <a:spcPts val="1088"/>
              </a:spcBef>
              <a:buClr>
                <a:schemeClr val="tx2"/>
              </a:buClr>
              <a:buSzPct val="80000"/>
              <a:buBlip>
                <a:blip r:embed="rId2"/>
              </a:buBlip>
              <a:defRPr/>
            </a:pPr>
            <a:r>
              <a:rPr lang="en-US" altLang="zh-CN"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Windows</a:t>
            </a:r>
            <a:r>
              <a:rPr lang="zh-CN" alt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a:t>
            </a:r>
            <a:r>
              <a:rPr lang="zh-CN" altLang="en-US" sz="2400" dirty="0" smtClean="0">
                <a:latin typeface="+mn-ea"/>
                <a:ea typeface="+mn-ea"/>
              </a:rPr>
              <a:t>徽</a:t>
            </a:r>
            <a:r>
              <a:rPr lang="zh-CN" alt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mn-ea"/>
                <a:ea typeface="+mn-ea"/>
              </a:rPr>
              <a:t>标计划中文技术论坛</a:t>
            </a:r>
            <a:r>
              <a:rPr lang="en-US" alt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mn-ea"/>
                <a:ea typeface="+mn-ea"/>
              </a:rPr>
              <a:t> </a:t>
            </a:r>
            <a:r>
              <a:rPr lang="en-US" altLang="en-US" sz="2400" u="sng"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hlinkClick r:id="rId5"/>
              </a:rPr>
              <a:t>http://forums.microsoft.com/china/ShowForum.aspx?ForumID=2150&amp;SiteID=15</a:t>
            </a:r>
            <a:r>
              <a:rPr lang="en-US" altLang="en-US" sz="2400" u="sng"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a:t>
            </a:r>
          </a:p>
          <a:p>
            <a:pPr marL="703263" lvl="1" indent="-315913" defTabSz="911225">
              <a:lnSpc>
                <a:spcPct val="90000"/>
              </a:lnSpc>
              <a:spcBef>
                <a:spcPts val="1088"/>
              </a:spcBef>
              <a:buClr>
                <a:schemeClr val="tx2"/>
              </a:buClr>
              <a:buSzPct val="80000"/>
              <a:buBlip>
                <a:blip r:embed="rId2"/>
              </a:buBlip>
              <a:defRPr/>
            </a:pPr>
            <a:r>
              <a:rPr lang="en-US" altLang="zh-CN" sz="2400" dirty="0" smtClean="0"/>
              <a:t>Windows</a:t>
            </a:r>
            <a:r>
              <a:rPr lang="zh-CN" altLang="en-US" sz="2400" dirty="0" smtClean="0"/>
              <a:t> </a:t>
            </a:r>
            <a:r>
              <a:rPr lang="zh-CN" altLang="en-US" sz="2400" dirty="0" smtClean="0">
                <a:latin typeface="+mn-ea"/>
                <a:ea typeface="+mn-ea"/>
              </a:rPr>
              <a:t>徽标流程问题联系</a:t>
            </a:r>
            <a:endParaRPr lang="en-US" altLang="zh-CN" sz="2400" dirty="0" smtClean="0">
              <a:latin typeface="+mn-ea"/>
              <a:ea typeface="+mn-ea"/>
            </a:endParaRPr>
          </a:p>
          <a:p>
            <a:pPr marL="703263" lvl="1" indent="-315913" defTabSz="911225">
              <a:lnSpc>
                <a:spcPct val="90000"/>
              </a:lnSpc>
              <a:spcBef>
                <a:spcPts val="1088"/>
              </a:spcBef>
              <a:buClr>
                <a:schemeClr val="tx2"/>
              </a:buClr>
              <a:buSzPct val="80000"/>
              <a:defRPr/>
            </a:pPr>
            <a:r>
              <a:rPr lang="zh-CN" altLang="en-US" sz="2400" dirty="0" smtClean="0"/>
              <a:t>    </a:t>
            </a:r>
            <a:r>
              <a:rPr lang="en-US" altLang="zh-CN" sz="2400" dirty="0" smtClean="0">
                <a:hlinkClick r:id="rId6"/>
              </a:rPr>
              <a:t>HICWHQL@microsoft.com</a:t>
            </a:r>
            <a:r>
              <a:rPr lang="en-US" altLang="zh-CN" sz="2400" dirty="0" smtClean="0"/>
              <a:t>   </a:t>
            </a:r>
          </a:p>
          <a:p>
            <a:pPr marL="703263" lvl="1" indent="-315913" defTabSz="911225">
              <a:lnSpc>
                <a:spcPct val="90000"/>
              </a:lnSpc>
              <a:spcBef>
                <a:spcPts val="1088"/>
              </a:spcBef>
              <a:buClr>
                <a:schemeClr val="tx2"/>
              </a:buClr>
              <a:buSzPct val="80000"/>
              <a:defRPr/>
            </a:pPr>
            <a:endParaRPr lang="en-US" altLang="en-US" sz="2400" u="sng"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pPr marL="703263" lvl="1" indent="-315913" defTabSz="911225">
              <a:lnSpc>
                <a:spcPct val="90000"/>
              </a:lnSpc>
              <a:spcBef>
                <a:spcPts val="1088"/>
              </a:spcBef>
              <a:buClr>
                <a:schemeClr val="tx2"/>
              </a:buClr>
              <a:buSzPct val="80000"/>
              <a:defRPr/>
            </a:pPr>
            <a:endParaRPr lang="en-US" altLang="en-US" sz="2400" u="sng"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pPr marL="703263" lvl="1" indent="-315913" defTabSz="911225">
              <a:lnSpc>
                <a:spcPct val="90000"/>
              </a:lnSpc>
              <a:spcBef>
                <a:spcPts val="1088"/>
              </a:spcBef>
              <a:buClr>
                <a:schemeClr val="tx2"/>
              </a:buClr>
              <a:buSzPct val="80000"/>
              <a:buBlip>
                <a:blip r:embed="rId2"/>
              </a:buBlip>
              <a:defRPr/>
            </a:pPr>
            <a:endPar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ppt封底-9-25副本"/>
          <p:cNvPicPr>
            <a:picLocks noChangeAspect="1" noChangeArrowheads="1"/>
          </p:cNvPicPr>
          <p:nvPr/>
        </p:nvPicPr>
        <p:blipFill>
          <a:blip r:embed="rId2"/>
          <a:srcRect/>
          <a:stretch>
            <a:fillRect/>
          </a:stretch>
        </p:blipFill>
        <p:spPr bwMode="auto">
          <a:xfrm>
            <a:off x="0" y="-1588"/>
            <a:ext cx="9144000" cy="6861176"/>
          </a:xfrm>
          <a:prstGeom prst="rect">
            <a:avLst/>
          </a:prstGeom>
          <a:noFill/>
        </p:spPr>
      </p:pic>
      <p:pic>
        <p:nvPicPr>
          <p:cNvPr id="45058" name="Picture 2" descr="Microsoft logo and tagline"/>
          <p:cNvPicPr>
            <a:picLocks noChangeAspect="1" noChangeArrowheads="1"/>
          </p:cNvPicPr>
          <p:nvPr/>
        </p:nvPicPr>
        <p:blipFill>
          <a:blip r:embed="rId3"/>
          <a:srcRect/>
          <a:stretch>
            <a:fillRect/>
          </a:stretch>
        </p:blipFill>
        <p:spPr bwMode="black">
          <a:xfrm>
            <a:off x="1601788" y="2787650"/>
            <a:ext cx="5940425" cy="1282700"/>
          </a:xfrm>
          <a:prstGeom prst="rect">
            <a:avLst/>
          </a:prstGeom>
          <a:noFill/>
          <a:ln w="9525">
            <a:noFill/>
            <a:miter lim="800000"/>
            <a:headEnd/>
            <a:tailEnd/>
          </a:ln>
        </p:spPr>
      </p:pic>
      <p:sp>
        <p:nvSpPr>
          <p:cNvPr id="45059" name="Text Box 3"/>
          <p:cNvSpPr txBox="1">
            <a:spLocks noChangeArrowheads="1"/>
          </p:cNvSpPr>
          <p:nvPr/>
        </p:nvSpPr>
        <p:spPr bwMode="blackWhite">
          <a:xfrm>
            <a:off x="381000" y="5981700"/>
            <a:ext cx="8382000" cy="523875"/>
          </a:xfrm>
          <a:prstGeom prst="rect">
            <a:avLst/>
          </a:prstGeom>
          <a:noFill/>
          <a:ln w="12700">
            <a:noFill/>
            <a:miter lim="800000"/>
            <a:headEnd type="none" w="sm" len="sm"/>
            <a:tailEnd type="none" w="sm" len="sm"/>
          </a:ln>
        </p:spPr>
        <p:txBody>
          <a:bodyPr lIns="91417" tIns="45710" rIns="91417" bIns="45710">
            <a:spAutoFit/>
          </a:bodyPr>
          <a:lstStyle/>
          <a:p>
            <a:pPr algn="ctr" defTabSz="912813" eaLnBrk="0" hangingPunct="0"/>
            <a:r>
              <a:rPr lang="en-US" altLang="zh-CN" sz="700" dirty="0">
                <a:solidFill>
                  <a:schemeClr val="tx2"/>
                </a:solidFill>
                <a:latin typeface="Trebuchet MS" pitchFamily="34" charset="0"/>
                <a:cs typeface="Arial" charset="0"/>
              </a:rPr>
              <a:t>© 2008 Microsoft Corporation. All rights reserved. Microsoft, Windows, Windows Vista and other product names are or may be registered trademarks and/or trademarks in the U.S. and/or other countries.</a:t>
            </a:r>
          </a:p>
          <a:p>
            <a:pPr algn="ctr" defTabSz="912813" eaLnBrk="0" hangingPunct="0"/>
            <a:r>
              <a:rPr lang="en-US" altLang="zh-CN"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sz="700" dirty="0">
                <a:solidFill>
                  <a:schemeClr val="tx2"/>
                </a:solidFill>
                <a:latin typeface="Trebuchet MS" pitchFamily="34" charset="0"/>
                <a:cs typeface="Arial" charset="0"/>
              </a:rPr>
            </a:br>
            <a:r>
              <a:rPr lang="en-US" altLang="zh-CN"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7 </a:t>
            </a:r>
            <a:r>
              <a:rPr lang="zh-CN" altLang="en-US" dirty="0" smtClean="0">
                <a:latin typeface="+mj-ea"/>
                <a:ea typeface="+mj-ea"/>
              </a:rPr>
              <a:t>投入</a:t>
            </a:r>
            <a:endParaRPr lang="en-US" dirty="0">
              <a:latin typeface="+mj-ea"/>
              <a:ea typeface="+mj-ea"/>
            </a:endParaRPr>
          </a:p>
        </p:txBody>
      </p:sp>
      <p:sp>
        <p:nvSpPr>
          <p:cNvPr id="3" name="Content Placeholder 2"/>
          <p:cNvSpPr>
            <a:spLocks noGrp="1"/>
          </p:cNvSpPr>
          <p:nvPr>
            <p:ph idx="1"/>
          </p:nvPr>
        </p:nvSpPr>
        <p:spPr>
          <a:xfrm>
            <a:off x="382588" y="1414464"/>
            <a:ext cx="8380412" cy="3906711"/>
          </a:xfrm>
        </p:spPr>
        <p:txBody>
          <a:bodyPr/>
          <a:lstStyle/>
          <a:p>
            <a:r>
              <a:rPr lang="zh-CN" altLang="en-US" sz="2800" dirty="0" smtClean="0"/>
              <a:t>优化播放</a:t>
            </a:r>
            <a:endParaRPr lang="en-US" sz="2800" dirty="0" smtClean="0"/>
          </a:p>
          <a:p>
            <a:pPr lvl="1"/>
            <a:r>
              <a:rPr lang="zh-CN" altLang="en-US" sz="2400" dirty="0" smtClean="0">
                <a:latin typeface="+mn-ea"/>
                <a:ea typeface="+mn-ea"/>
              </a:rPr>
              <a:t>播放所有的流行媒体格式</a:t>
            </a:r>
            <a:endParaRPr lang="en-US" sz="2400" dirty="0" smtClean="0">
              <a:latin typeface="+mn-ea"/>
              <a:ea typeface="+mn-ea"/>
            </a:endParaRPr>
          </a:p>
          <a:p>
            <a:r>
              <a:rPr lang="zh-CN" altLang="en-US" sz="2800" dirty="0" smtClean="0"/>
              <a:t>快速转码</a:t>
            </a:r>
            <a:endParaRPr lang="en-US" sz="2800" dirty="0" smtClean="0"/>
          </a:p>
          <a:p>
            <a:pPr lvl="1"/>
            <a:r>
              <a:rPr lang="zh-CN" altLang="en-US" sz="2400" dirty="0" smtClean="0">
                <a:latin typeface="+mn-ea"/>
                <a:ea typeface="+mn-ea"/>
              </a:rPr>
              <a:t>使</a:t>
            </a:r>
            <a:r>
              <a:rPr lang="en-US" altLang="zh-CN" sz="2400" dirty="0" smtClean="0">
                <a:latin typeface="+mn-ea"/>
                <a:ea typeface="+mn-ea"/>
              </a:rPr>
              <a:t>PC</a:t>
            </a:r>
            <a:r>
              <a:rPr lang="zh-CN" altLang="en-US" sz="2400" dirty="0" smtClean="0">
                <a:latin typeface="+mn-ea"/>
                <a:ea typeface="+mn-ea"/>
              </a:rPr>
              <a:t>成为可携带视频播放设备生态系统的中心</a:t>
            </a:r>
            <a:endParaRPr lang="en-US" sz="2400" dirty="0" smtClean="0">
              <a:latin typeface="+mn-ea"/>
              <a:ea typeface="+mn-ea"/>
            </a:endParaRPr>
          </a:p>
          <a:p>
            <a:r>
              <a:rPr lang="zh-CN" altLang="en-US" sz="2800" dirty="0" smtClean="0"/>
              <a:t>新的照相机支持</a:t>
            </a:r>
            <a:endParaRPr lang="en-US" sz="2800" dirty="0" smtClean="0"/>
          </a:p>
          <a:p>
            <a:pPr lvl="1"/>
            <a:r>
              <a:rPr lang="zh-CN" altLang="en-US" sz="2400" dirty="0" smtClean="0">
                <a:latin typeface="+mn-ea"/>
                <a:ea typeface="+mn-ea"/>
              </a:rPr>
              <a:t>网络摄像头，手机照相</a:t>
            </a:r>
            <a:r>
              <a:rPr lang="zh-CN" altLang="en-US" sz="2400" dirty="0" smtClean="0"/>
              <a:t>（</a:t>
            </a:r>
            <a:r>
              <a:rPr lang="en-US" sz="2400" dirty="0" smtClean="0"/>
              <a:t>Point and shoot</a:t>
            </a:r>
            <a:r>
              <a:rPr lang="zh-CN" altLang="en-US" sz="2400" dirty="0" smtClean="0"/>
              <a:t>）</a:t>
            </a:r>
            <a:r>
              <a:rPr lang="en-US" sz="2400" dirty="0" smtClean="0"/>
              <a:t>, </a:t>
            </a:r>
            <a:r>
              <a:rPr lang="zh-CN" altLang="en-US" sz="2400" dirty="0" smtClean="0">
                <a:latin typeface="+mn-ea"/>
                <a:ea typeface="+mn-ea"/>
              </a:rPr>
              <a:t>和</a:t>
            </a:r>
            <a:r>
              <a:rPr lang="en-US" sz="2400" dirty="0" smtClean="0"/>
              <a:t>AVCHD</a:t>
            </a:r>
          </a:p>
          <a:p>
            <a:r>
              <a:rPr lang="zh-CN" altLang="en-US" sz="2800" dirty="0" smtClean="0"/>
              <a:t>开发者支持</a:t>
            </a:r>
            <a:endParaRPr lang="en-US" sz="2800" dirty="0" smtClean="0"/>
          </a:p>
          <a:p>
            <a:pPr lvl="1"/>
            <a:r>
              <a:rPr lang="zh-CN" altLang="en-US" sz="2400" dirty="0" smtClean="0">
                <a:latin typeface="+mn-ea"/>
                <a:ea typeface="+mn-ea"/>
              </a:rPr>
              <a:t>访问</a:t>
            </a:r>
            <a:r>
              <a:rPr lang="en-US" sz="2400" dirty="0" smtClean="0"/>
              <a:t>Media Foundation </a:t>
            </a:r>
            <a:r>
              <a:rPr lang="zh-CN" altLang="en-US" sz="2400" dirty="0" smtClean="0">
                <a:latin typeface="+mn-ea"/>
                <a:ea typeface="+mn-ea"/>
              </a:rPr>
              <a:t>技术的方式</a:t>
            </a:r>
            <a:endParaRPr lang="en-US" sz="2400" dirty="0">
              <a:latin typeface="+mn-ea"/>
              <a:ea typeface="+mn-ea"/>
            </a:endParaRPr>
          </a:p>
        </p:txBody>
      </p:sp>
      <p:pic>
        <p:nvPicPr>
          <p:cNvPr id="4" name="Picture 2"/>
          <p:cNvPicPr>
            <a:picLocks noChangeAspect="1" noChangeArrowheads="1"/>
          </p:cNvPicPr>
          <p:nvPr/>
        </p:nvPicPr>
        <p:blipFill>
          <a:blip r:embed="rId3" cstate="print"/>
          <a:srcRect/>
          <a:stretch>
            <a:fillRect/>
          </a:stretch>
        </p:blipFill>
        <p:spPr bwMode="auto">
          <a:xfrm>
            <a:off x="7304690" y="231775"/>
            <a:ext cx="1458310" cy="14583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938" y="2021250"/>
            <a:ext cx="6814124" cy="664797"/>
          </a:xfrm>
        </p:spPr>
        <p:txBody>
          <a:bodyPr>
            <a:noAutofit/>
          </a:bodyPr>
          <a:lstStyle/>
          <a:p>
            <a:r>
              <a:rPr lang="zh-CN" altLang="en-US" sz="6000" b="1" dirty="0" smtClean="0">
                <a:latin typeface="+mj-ea"/>
                <a:ea typeface="+mj-ea"/>
              </a:rPr>
              <a:t>优化播放</a:t>
            </a:r>
            <a:endParaRPr lang="en-US" sz="6000" b="1" dirty="0">
              <a:latin typeface="+mj-ea"/>
              <a:ea typeface="+mj-ea"/>
            </a:endParaRPr>
          </a:p>
        </p:txBody>
      </p:sp>
      <p:pic>
        <p:nvPicPr>
          <p:cNvPr id="2050" name="Picture 2"/>
          <p:cNvPicPr>
            <a:picLocks noChangeAspect="1" noChangeArrowheads="1"/>
          </p:cNvPicPr>
          <p:nvPr/>
        </p:nvPicPr>
        <p:blipFill>
          <a:blip r:embed="rId3"/>
          <a:srcRect/>
          <a:stretch>
            <a:fillRect/>
          </a:stretch>
        </p:blipFill>
        <p:spPr bwMode="auto">
          <a:xfrm>
            <a:off x="1763110" y="3416652"/>
            <a:ext cx="5617779" cy="1790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媒体格式</a:t>
            </a:r>
            <a:endParaRPr lang="en-US" dirty="0"/>
          </a:p>
        </p:txBody>
      </p:sp>
      <p:sp>
        <p:nvSpPr>
          <p:cNvPr id="3" name="Content Placeholder 2"/>
          <p:cNvSpPr>
            <a:spLocks noGrp="1"/>
          </p:cNvSpPr>
          <p:nvPr>
            <p:ph idx="1"/>
          </p:nvPr>
        </p:nvSpPr>
        <p:spPr>
          <a:xfrm>
            <a:off x="382588" y="1414464"/>
            <a:ext cx="8380412" cy="4527906"/>
          </a:xfrm>
        </p:spPr>
        <p:txBody>
          <a:bodyPr/>
          <a:lstStyle/>
          <a:p>
            <a:r>
              <a:rPr lang="zh-CN" altLang="en-US" sz="2400" dirty="0" smtClean="0"/>
              <a:t>容器和编解码器</a:t>
            </a:r>
            <a:endParaRPr lang="en-US" sz="2400" dirty="0" smtClean="0"/>
          </a:p>
          <a:p>
            <a:r>
              <a:rPr lang="zh-CN" altLang="en-US" sz="2400" dirty="0" smtClean="0"/>
              <a:t>格式间的微妙关系</a:t>
            </a:r>
            <a:endParaRPr lang="en-US" sz="2400" dirty="0" smtClean="0"/>
          </a:p>
          <a:p>
            <a:pPr lvl="1"/>
            <a:r>
              <a:rPr lang="zh-CN" altLang="en-US" sz="2000" dirty="0" smtClean="0">
                <a:latin typeface="+mn-ea"/>
                <a:ea typeface="+mn-ea"/>
              </a:rPr>
              <a:t>流行的格式名称</a:t>
            </a:r>
            <a:endParaRPr lang="en-US" sz="2000" dirty="0" smtClean="0">
              <a:latin typeface="+mn-ea"/>
              <a:ea typeface="+mn-ea"/>
            </a:endParaRPr>
          </a:p>
          <a:p>
            <a:pPr lvl="2"/>
            <a:r>
              <a:rPr lang="en-US" sz="1800" dirty="0" smtClean="0"/>
              <a:t>MP4, </a:t>
            </a:r>
            <a:r>
              <a:rPr lang="en-US" sz="1800" dirty="0" err="1" smtClean="0"/>
              <a:t>DivX</a:t>
            </a:r>
            <a:r>
              <a:rPr lang="en-US" sz="1800" dirty="0" smtClean="0"/>
              <a:t>, MJPEG</a:t>
            </a:r>
          </a:p>
          <a:p>
            <a:pPr lvl="1"/>
            <a:r>
              <a:rPr lang="zh-CN" altLang="en-US" sz="2000" dirty="0" smtClean="0">
                <a:latin typeface="+mn-ea"/>
                <a:ea typeface="+mn-ea"/>
              </a:rPr>
              <a:t>文件扩展映射</a:t>
            </a:r>
            <a:endParaRPr lang="en-US" sz="2000" dirty="0" smtClean="0">
              <a:latin typeface="+mn-ea"/>
              <a:ea typeface="+mn-ea"/>
            </a:endParaRPr>
          </a:p>
          <a:p>
            <a:pPr lvl="2"/>
            <a:r>
              <a:rPr lang="en-US" sz="1800" dirty="0" smtClean="0"/>
              <a:t>.mp4, .m4a, .mp4v, .</a:t>
            </a:r>
            <a:r>
              <a:rPr lang="en-US" sz="1800" dirty="0" err="1" smtClean="0"/>
              <a:t>mov</a:t>
            </a:r>
            <a:r>
              <a:rPr lang="en-US" sz="1800" dirty="0" smtClean="0"/>
              <a:t>, .</a:t>
            </a:r>
            <a:r>
              <a:rPr lang="en-US" sz="1800" dirty="0" err="1" smtClean="0"/>
              <a:t>avi</a:t>
            </a:r>
            <a:r>
              <a:rPr lang="en-US" sz="1800" dirty="0" smtClean="0"/>
              <a:t>, .</a:t>
            </a:r>
            <a:r>
              <a:rPr lang="en-US" sz="1800" dirty="0" err="1" smtClean="0"/>
              <a:t>divx</a:t>
            </a:r>
            <a:r>
              <a:rPr lang="en-US" sz="1800" dirty="0" smtClean="0"/>
              <a:t>, …</a:t>
            </a:r>
          </a:p>
          <a:p>
            <a:pPr lvl="1"/>
            <a:r>
              <a:rPr lang="zh-CN" altLang="en-US" sz="2000" dirty="0" smtClean="0">
                <a:latin typeface="+mn-ea"/>
                <a:ea typeface="+mn-ea"/>
              </a:rPr>
              <a:t>使用的容器的特性</a:t>
            </a:r>
            <a:endParaRPr lang="en-US" sz="2000" dirty="0" smtClean="0">
              <a:latin typeface="+mn-ea"/>
              <a:ea typeface="+mn-ea"/>
            </a:endParaRPr>
          </a:p>
          <a:p>
            <a:pPr lvl="2"/>
            <a:r>
              <a:rPr lang="zh-CN" altLang="en-US" sz="1800" dirty="0" smtClean="0">
                <a:latin typeface="+mn-ea"/>
                <a:ea typeface="+mn-ea"/>
              </a:rPr>
              <a:t>流支持，制作者</a:t>
            </a:r>
            <a:r>
              <a:rPr lang="en-US" sz="1800" dirty="0" smtClean="0">
                <a:latin typeface="+mn-ea"/>
                <a:ea typeface="+mn-ea"/>
              </a:rPr>
              <a:t>, …</a:t>
            </a:r>
          </a:p>
          <a:p>
            <a:pPr lvl="1"/>
            <a:r>
              <a:rPr lang="zh-CN" altLang="en-US" sz="2000" dirty="0" smtClean="0">
                <a:latin typeface="+mn-ea"/>
                <a:ea typeface="+mn-ea"/>
              </a:rPr>
              <a:t>视频和音频编解码器</a:t>
            </a:r>
            <a:endParaRPr lang="en-US" sz="2000" dirty="0" smtClean="0">
              <a:latin typeface="+mn-ea"/>
              <a:ea typeface="+mn-ea"/>
            </a:endParaRPr>
          </a:p>
          <a:p>
            <a:pPr lvl="1"/>
            <a:r>
              <a:rPr lang="zh-CN" altLang="en-US" sz="2000" dirty="0" smtClean="0">
                <a:latin typeface="+mn-ea"/>
                <a:ea typeface="+mn-ea"/>
              </a:rPr>
              <a:t>私有的</a:t>
            </a:r>
            <a:r>
              <a:rPr lang="en-US" sz="2000" dirty="0" smtClean="0"/>
              <a:t>DRM</a:t>
            </a:r>
          </a:p>
          <a:p>
            <a:r>
              <a:rPr lang="zh-CN" altLang="en-US" sz="2400" dirty="0" smtClean="0"/>
              <a:t>实现“播放格式</a:t>
            </a:r>
            <a:r>
              <a:rPr lang="en-US" altLang="zh-CN" sz="2400" dirty="0" smtClean="0"/>
              <a:t>X</a:t>
            </a:r>
            <a:r>
              <a:rPr lang="zh-CN" altLang="en-US" sz="2400" dirty="0" smtClean="0"/>
              <a:t>”更加复杂</a:t>
            </a:r>
            <a:endParaRPr lang="en-US" sz="2400" dirty="0" smtClean="0"/>
          </a:p>
        </p:txBody>
      </p:sp>
      <p:pic>
        <p:nvPicPr>
          <p:cNvPr id="9" name="Picture 4"/>
          <p:cNvPicPr>
            <a:picLocks noChangeAspect="1" noChangeArrowheads="1"/>
          </p:cNvPicPr>
          <p:nvPr/>
        </p:nvPicPr>
        <p:blipFill>
          <a:blip r:embed="rId3" cstate="print">
            <a:clrChange>
              <a:clrFrom>
                <a:srgbClr val="800080"/>
              </a:clrFrom>
              <a:clrTo>
                <a:srgbClr val="800080">
                  <a:alpha val="0"/>
                </a:srgbClr>
              </a:clrTo>
            </a:clrChange>
          </a:blip>
          <a:srcRect/>
          <a:stretch>
            <a:fillRect/>
          </a:stretch>
        </p:blipFill>
        <p:spPr bwMode="auto">
          <a:xfrm>
            <a:off x="6507558" y="2783397"/>
            <a:ext cx="1766347" cy="1281617"/>
          </a:xfrm>
          <a:prstGeom prst="rect">
            <a:avLst/>
          </a:prstGeom>
          <a:noFill/>
          <a:ln w="3175" algn="ctr">
            <a:noFill/>
            <a:miter lim="800000"/>
            <a:headEnd/>
            <a:tailEnd/>
          </a:ln>
          <a:effectLst>
            <a:outerShdw dist="91581" dir="2021404" algn="ctr" rotWithShape="0">
              <a:schemeClr val="bg2">
                <a:alpha val="50000"/>
              </a:schemeClr>
            </a:outerShdw>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简化的声明</a:t>
            </a:r>
            <a:endParaRPr lang="en-US" dirty="0"/>
          </a:p>
        </p:txBody>
      </p:sp>
      <p:sp>
        <p:nvSpPr>
          <p:cNvPr id="3" name="Content Placeholder 2"/>
          <p:cNvSpPr>
            <a:spLocks noGrp="1"/>
          </p:cNvSpPr>
          <p:nvPr>
            <p:ph idx="1"/>
          </p:nvPr>
        </p:nvSpPr>
        <p:spPr>
          <a:xfrm>
            <a:off x="382588" y="1414464"/>
            <a:ext cx="8380412" cy="3920047"/>
          </a:xfrm>
        </p:spPr>
        <p:txBody>
          <a:bodyPr/>
          <a:lstStyle/>
          <a:p>
            <a:r>
              <a:rPr lang="zh-CN" altLang="en-US" sz="2000" dirty="0" smtClean="0"/>
              <a:t>很多新流行的媒体格式已经出现很多年了，但是大多数电脑用户并不关注</a:t>
            </a:r>
            <a:endParaRPr lang="en-US" altLang="zh-CN" sz="2000" dirty="0" smtClean="0"/>
          </a:p>
          <a:p>
            <a:r>
              <a:rPr lang="zh-CN" altLang="en-US" sz="2000" dirty="0" smtClean="0"/>
              <a:t>我们已经使</a:t>
            </a:r>
            <a:r>
              <a:rPr lang="en-US" altLang="zh-CN" sz="2000" dirty="0" smtClean="0"/>
              <a:t>Windows 7</a:t>
            </a:r>
            <a:r>
              <a:rPr lang="zh-CN" altLang="en-US" sz="2000" dirty="0" smtClean="0"/>
              <a:t>中的主要媒体播放工作了</a:t>
            </a:r>
            <a:endParaRPr lang="en-US" sz="2000" dirty="0" smtClean="0"/>
          </a:p>
          <a:p>
            <a:r>
              <a:rPr lang="en-US" sz="2000" dirty="0" smtClean="0"/>
              <a:t>Win7 </a:t>
            </a:r>
            <a:r>
              <a:rPr lang="zh-CN" altLang="en-US" sz="2000" dirty="0" smtClean="0"/>
              <a:t>可以播放如下容器</a:t>
            </a:r>
            <a:endParaRPr lang="en-US" sz="2000" dirty="0" smtClean="0"/>
          </a:p>
          <a:p>
            <a:pPr lvl="1"/>
            <a:r>
              <a:rPr lang="en-US" sz="1800" dirty="0" smtClean="0"/>
              <a:t>MP4, AVI, MOV, 3GP, AVCHD, ADTS, M4A, DVR-MS, WTV</a:t>
            </a:r>
          </a:p>
          <a:p>
            <a:r>
              <a:rPr lang="en-US" sz="2000" dirty="0" smtClean="0"/>
              <a:t>Win7 </a:t>
            </a:r>
            <a:r>
              <a:rPr lang="zh-CN" altLang="en-US" sz="2000" dirty="0" smtClean="0"/>
              <a:t>可以播放如下编解码器</a:t>
            </a:r>
            <a:endParaRPr lang="en-US" sz="2000" dirty="0" smtClean="0"/>
          </a:p>
          <a:p>
            <a:pPr lvl="1"/>
            <a:r>
              <a:rPr lang="en-US" sz="1800" dirty="0" smtClean="0"/>
              <a:t>H.264, MPEG4-SP, ASP/</a:t>
            </a:r>
            <a:r>
              <a:rPr lang="en-US" sz="1800" dirty="0" err="1" smtClean="0"/>
              <a:t>Divx</a:t>
            </a:r>
            <a:r>
              <a:rPr lang="en-US" sz="1800" dirty="0" smtClean="0"/>
              <a:t>/</a:t>
            </a:r>
            <a:r>
              <a:rPr lang="en-US" sz="1800" dirty="0" err="1" smtClean="0"/>
              <a:t>Xvid</a:t>
            </a:r>
            <a:r>
              <a:rPr lang="en-US" sz="1800" dirty="0" smtClean="0"/>
              <a:t>, MJPEG, DV, AAC-LC, AAC-HE</a:t>
            </a:r>
          </a:p>
          <a:p>
            <a:r>
              <a:rPr lang="zh-CN" altLang="en-US" sz="2000" dirty="0" smtClean="0"/>
              <a:t>在电源使用上的更有效率</a:t>
            </a:r>
            <a:endParaRPr lang="en-US" sz="2000" dirty="0" smtClean="0"/>
          </a:p>
          <a:p>
            <a:r>
              <a:rPr lang="zh-CN" altLang="en-US" sz="2000" dirty="0" smtClean="0"/>
              <a:t>在低成本电脑上更有效率</a:t>
            </a:r>
            <a:endParaRPr lang="en-US" altLang="zh-CN" sz="2000" dirty="0" smtClean="0"/>
          </a:p>
          <a:p>
            <a:r>
              <a:rPr lang="zh-CN" altLang="en-US" sz="2000" dirty="0" smtClean="0"/>
              <a:t>一致的元数据</a:t>
            </a:r>
            <a:endParaRPr lang="en-US" sz="2000" dirty="0"/>
          </a:p>
        </p:txBody>
      </p:sp>
      <p:pic>
        <p:nvPicPr>
          <p:cNvPr id="8" name="Picture 6" descr="http://windows/wex/dnm/media/dogfood/images/aac.png"/>
          <p:cNvPicPr>
            <a:picLocks noChangeAspect="1" noChangeArrowheads="1"/>
          </p:cNvPicPr>
          <p:nvPr/>
        </p:nvPicPr>
        <p:blipFill>
          <a:blip r:embed="rId3"/>
          <a:srcRect/>
          <a:stretch>
            <a:fillRect/>
          </a:stretch>
        </p:blipFill>
        <p:spPr bwMode="auto">
          <a:xfrm>
            <a:off x="6919867" y="4792654"/>
            <a:ext cx="914400" cy="914400"/>
          </a:xfrm>
          <a:prstGeom prst="rect">
            <a:avLst/>
          </a:prstGeom>
          <a:noFill/>
        </p:spPr>
      </p:pic>
      <p:pic>
        <p:nvPicPr>
          <p:cNvPr id="9" name="Picture 3"/>
          <p:cNvPicPr>
            <a:picLocks noChangeAspect="1" noChangeArrowheads="1"/>
          </p:cNvPicPr>
          <p:nvPr/>
        </p:nvPicPr>
        <p:blipFill>
          <a:blip r:embed="rId4">
            <a:clrChange>
              <a:clrFrom>
                <a:srgbClr val="7F0037"/>
              </a:clrFrom>
              <a:clrTo>
                <a:srgbClr val="7F0037">
                  <a:alpha val="0"/>
                </a:srgbClr>
              </a:clrTo>
            </a:clrChange>
          </a:blip>
          <a:srcRect/>
          <a:stretch>
            <a:fillRect/>
          </a:stretch>
        </p:blipFill>
        <p:spPr bwMode="auto">
          <a:xfrm>
            <a:off x="4777650" y="4347194"/>
            <a:ext cx="1805321" cy="180532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052596"/>
          </a:xfrm>
        </p:spPr>
        <p:txBody>
          <a:bodyPr>
            <a:normAutofit/>
          </a:bodyPr>
          <a:lstStyle/>
          <a:p>
            <a:r>
              <a:rPr lang="zh-CN" altLang="en-US" sz="4400" dirty="0" smtClean="0"/>
              <a:t>新的内置</a:t>
            </a:r>
            <a:r>
              <a:rPr altLang="zh-CN" sz="4400" dirty="0" smtClean="0"/>
              <a:t>MF</a:t>
            </a:r>
            <a:r>
              <a:rPr lang="zh-CN" altLang="en-US" sz="4400" dirty="0" smtClean="0"/>
              <a:t>解码器细节</a:t>
            </a:r>
            <a:r>
              <a:rPr lang="en-US" sz="4400" dirty="0" smtClean="0"/>
              <a:t/>
            </a:r>
            <a:br>
              <a:rPr lang="en-US" sz="4400" dirty="0" smtClean="0"/>
            </a:br>
            <a:r>
              <a:rPr lang="zh-CN" altLang="en-US" sz="3200" dirty="0" smtClean="0">
                <a:solidFill>
                  <a:schemeClr val="accent1"/>
                </a:solidFill>
              </a:rPr>
              <a:t>新增的关联到</a:t>
            </a:r>
            <a:r>
              <a:rPr altLang="zh-CN" sz="3200" dirty="0" smtClean="0">
                <a:solidFill>
                  <a:schemeClr val="accent1"/>
                </a:solidFill>
              </a:rPr>
              <a:t>Vista</a:t>
            </a:r>
            <a:r>
              <a:rPr lang="zh-CN" altLang="en-US" sz="3200" dirty="0" smtClean="0">
                <a:solidFill>
                  <a:schemeClr val="accent1"/>
                </a:solidFill>
              </a:rPr>
              <a:t>内置解码器</a:t>
            </a:r>
            <a:endParaRPr lang="en-US" sz="3200" dirty="0">
              <a:solidFill>
                <a:schemeClr val="accent1"/>
              </a:solidFill>
            </a:endParaRPr>
          </a:p>
        </p:txBody>
      </p:sp>
      <p:sp>
        <p:nvSpPr>
          <p:cNvPr id="9" name="Content Placeholder 8"/>
          <p:cNvSpPr>
            <a:spLocks noGrp="1"/>
          </p:cNvSpPr>
          <p:nvPr>
            <p:ph idx="1"/>
          </p:nvPr>
        </p:nvSpPr>
        <p:spPr>
          <a:xfrm>
            <a:off x="731838" y="5158740"/>
            <a:ext cx="7695882" cy="1572225"/>
          </a:xfrm>
        </p:spPr>
        <p:txBody>
          <a:bodyPr/>
          <a:lstStyle/>
          <a:p>
            <a:r>
              <a:rPr lang="en-US" sz="1400" dirty="0" smtClean="0"/>
              <a:t>H.264:  Baseline, Main, and High Profiles @ all levels</a:t>
            </a:r>
          </a:p>
          <a:p>
            <a:pPr lvl="1"/>
            <a:r>
              <a:rPr lang="en-US" sz="1400" dirty="0" smtClean="0"/>
              <a:t> IDCT, </a:t>
            </a:r>
            <a:r>
              <a:rPr lang="en-US" sz="1400" dirty="0" err="1" smtClean="0"/>
              <a:t>MoComp</a:t>
            </a:r>
            <a:r>
              <a:rPr lang="en-US" sz="1400" dirty="0" smtClean="0"/>
              <a:t>, and VLD DXVA</a:t>
            </a:r>
          </a:p>
          <a:p>
            <a:r>
              <a:rPr lang="en-US" sz="1400" dirty="0" smtClean="0"/>
              <a:t> AAC:  LC multichannel, HE v1 (SBR), HE v2 (PS)</a:t>
            </a:r>
          </a:p>
          <a:p>
            <a:r>
              <a:rPr lang="en-US" sz="1400" dirty="0" smtClean="0"/>
              <a:t> MJPEG and DV native MFT decoders added for AVI</a:t>
            </a:r>
          </a:p>
          <a:p>
            <a:endParaRPr lang="en-US" sz="1400" dirty="0"/>
          </a:p>
        </p:txBody>
      </p:sp>
      <p:graphicFrame>
        <p:nvGraphicFramePr>
          <p:cNvPr id="3" name="Table 2"/>
          <p:cNvGraphicFramePr>
            <a:graphicFrameLocks noGrp="1"/>
          </p:cNvGraphicFramePr>
          <p:nvPr/>
        </p:nvGraphicFramePr>
        <p:xfrm>
          <a:off x="792480" y="1463675"/>
          <a:ext cx="7543801" cy="3479800"/>
        </p:xfrm>
        <a:graphic>
          <a:graphicData uri="http://schemas.openxmlformats.org/drawingml/2006/table">
            <a:tbl>
              <a:tblPr firstRow="1" bandRow="1">
                <a:tableStyleId>{21E4AEA4-8DFA-4A89-87EB-49C32662AFE0}</a:tableStyleId>
              </a:tblPr>
              <a:tblGrid>
                <a:gridCol w="1487967"/>
                <a:gridCol w="1451960"/>
                <a:gridCol w="1451960"/>
                <a:gridCol w="1575957"/>
                <a:gridCol w="1575957"/>
              </a:tblGrid>
              <a:tr h="370840">
                <a:tc>
                  <a:txBody>
                    <a:bodyPr/>
                    <a:lstStyle/>
                    <a:p>
                      <a:r>
                        <a:rPr lang="en-US" sz="1200" dirty="0" smtClean="0">
                          <a:latin typeface="Trebuchet MS" pitchFamily="34" charset="0"/>
                        </a:rPr>
                        <a:t>Generic Format Name</a:t>
                      </a:r>
                      <a:endParaRPr lang="en-US" sz="1200" dirty="0">
                        <a:latin typeface="Trebuchet MS" pitchFamily="34" charset="0"/>
                      </a:endParaRPr>
                    </a:p>
                  </a:txBody>
                  <a:tcPr/>
                </a:tc>
                <a:tc>
                  <a:txBody>
                    <a:bodyPr/>
                    <a:lstStyle/>
                    <a:p>
                      <a:r>
                        <a:rPr lang="en-US" sz="1200" dirty="0" smtClean="0">
                          <a:latin typeface="Trebuchet MS" pitchFamily="34" charset="0"/>
                        </a:rPr>
                        <a:t>File Extensions</a:t>
                      </a:r>
                      <a:endParaRPr lang="en-US" sz="1200" dirty="0">
                        <a:latin typeface="Trebuchet MS" pitchFamily="34" charset="0"/>
                      </a:endParaRPr>
                    </a:p>
                  </a:txBody>
                  <a:tcPr/>
                </a:tc>
                <a:tc>
                  <a:txBody>
                    <a:bodyPr/>
                    <a:lstStyle/>
                    <a:p>
                      <a:r>
                        <a:rPr lang="en-US" sz="1200" dirty="0" smtClean="0">
                          <a:latin typeface="Trebuchet MS" pitchFamily="34" charset="0"/>
                        </a:rPr>
                        <a:t>Container</a:t>
                      </a:r>
                      <a:endParaRPr lang="en-US" sz="1200" dirty="0">
                        <a:latin typeface="Trebuchet MS" pitchFamily="34" charset="0"/>
                      </a:endParaRPr>
                    </a:p>
                  </a:txBody>
                  <a:tcPr/>
                </a:tc>
                <a:tc>
                  <a:txBody>
                    <a:bodyPr/>
                    <a:lstStyle/>
                    <a:p>
                      <a:r>
                        <a:rPr lang="en-US" sz="1200" dirty="0" smtClean="0">
                          <a:latin typeface="Trebuchet MS" pitchFamily="34" charset="0"/>
                        </a:rPr>
                        <a:t>Video </a:t>
                      </a:r>
                      <a:r>
                        <a:rPr lang="en-US" sz="1200" dirty="0" err="1" smtClean="0">
                          <a:latin typeface="Trebuchet MS" pitchFamily="34" charset="0"/>
                        </a:rPr>
                        <a:t>Codecs</a:t>
                      </a:r>
                      <a:endParaRPr lang="en-US" sz="1200" dirty="0">
                        <a:latin typeface="Trebuchet MS" pitchFamily="34" charset="0"/>
                      </a:endParaRPr>
                    </a:p>
                  </a:txBody>
                  <a:tcPr/>
                </a:tc>
                <a:tc>
                  <a:txBody>
                    <a:bodyPr/>
                    <a:lstStyle/>
                    <a:p>
                      <a:r>
                        <a:rPr lang="en-US" sz="1200" dirty="0" smtClean="0">
                          <a:latin typeface="Trebuchet MS" pitchFamily="34" charset="0"/>
                        </a:rPr>
                        <a:t>Audio </a:t>
                      </a:r>
                      <a:r>
                        <a:rPr lang="en-US" sz="1200" dirty="0" err="1" smtClean="0">
                          <a:latin typeface="Trebuchet MS" pitchFamily="34" charset="0"/>
                        </a:rPr>
                        <a:t>Codecs</a:t>
                      </a:r>
                      <a:endParaRPr lang="en-US" sz="1200" dirty="0">
                        <a:latin typeface="Trebuchet MS" pitchFamily="34" charset="0"/>
                      </a:endParaRPr>
                    </a:p>
                  </a:txBody>
                  <a:tcPr/>
                </a:tc>
              </a:tr>
              <a:tr h="370840">
                <a:tc>
                  <a:txBody>
                    <a:bodyPr/>
                    <a:lstStyle/>
                    <a:p>
                      <a:r>
                        <a:rPr lang="en-US" sz="1200" dirty="0" smtClean="0">
                          <a:latin typeface="Trebuchet MS" pitchFamily="34" charset="0"/>
                        </a:rPr>
                        <a:t>MPEG-4</a:t>
                      </a:r>
                      <a:endParaRPr lang="en-US" sz="1200" dirty="0">
                        <a:latin typeface="Trebuchet MS" pitchFamily="34" charset="0"/>
                      </a:endParaRPr>
                    </a:p>
                  </a:txBody>
                  <a:tcPr/>
                </a:tc>
                <a:tc>
                  <a:txBody>
                    <a:bodyPr/>
                    <a:lstStyle/>
                    <a:p>
                      <a:r>
                        <a:rPr lang="en-US" sz="1200" dirty="0" smtClean="0">
                          <a:latin typeface="Trebuchet MS" pitchFamily="34" charset="0"/>
                        </a:rPr>
                        <a:t>.mp4 (A, V, A+V)</a:t>
                      </a:r>
                    </a:p>
                    <a:p>
                      <a:r>
                        <a:rPr lang="en-US" sz="1200" dirty="0" smtClean="0">
                          <a:latin typeface="Trebuchet MS" pitchFamily="34" charset="0"/>
                        </a:rPr>
                        <a:t>.m4a</a:t>
                      </a:r>
                      <a:r>
                        <a:rPr lang="en-US" sz="1200" baseline="0" dirty="0" smtClean="0">
                          <a:latin typeface="Trebuchet MS" pitchFamily="34" charset="0"/>
                        </a:rPr>
                        <a:t> (A)</a:t>
                      </a:r>
                      <a:endParaRPr lang="en-US" sz="1200" dirty="0">
                        <a:latin typeface="Trebuchet MS" pitchFamily="34" charset="0"/>
                      </a:endParaRPr>
                    </a:p>
                  </a:txBody>
                  <a:tcPr/>
                </a:tc>
                <a:tc>
                  <a:txBody>
                    <a:bodyPr/>
                    <a:lstStyle/>
                    <a:p>
                      <a:r>
                        <a:rPr lang="en-US" sz="1200" dirty="0" smtClean="0">
                          <a:latin typeface="Trebuchet MS" pitchFamily="34" charset="0"/>
                        </a:rPr>
                        <a:t>ISO MPEG-4</a:t>
                      </a:r>
                      <a:endParaRPr lang="en-US" sz="1200" dirty="0">
                        <a:latin typeface="Trebuchet MS" pitchFamily="34" charset="0"/>
                      </a:endParaRPr>
                    </a:p>
                  </a:txBody>
                  <a:tcPr/>
                </a:tc>
                <a:tc>
                  <a:txBody>
                    <a:bodyPr/>
                    <a:lstStyle/>
                    <a:p>
                      <a:r>
                        <a:rPr lang="en-US" sz="1200" dirty="0" smtClean="0">
                          <a:latin typeface="Trebuchet MS" pitchFamily="34" charset="0"/>
                        </a:rPr>
                        <a:t>H.264, MPEG-4</a:t>
                      </a:r>
                      <a:r>
                        <a:rPr lang="en-US" sz="1200" baseline="0" dirty="0" smtClean="0">
                          <a:latin typeface="Trebuchet MS" pitchFamily="34" charset="0"/>
                        </a:rPr>
                        <a:t> ASP and SP</a:t>
                      </a:r>
                      <a:endParaRPr lang="en-US" sz="1200" dirty="0">
                        <a:latin typeface="Trebuchet MS" pitchFamily="34" charset="0"/>
                      </a:endParaRPr>
                    </a:p>
                  </a:txBody>
                  <a:tcPr/>
                </a:tc>
                <a:tc>
                  <a:txBody>
                    <a:bodyPr/>
                    <a:lstStyle/>
                    <a:p>
                      <a:r>
                        <a:rPr lang="en-US" sz="1200" dirty="0" smtClean="0">
                          <a:latin typeface="Trebuchet MS" pitchFamily="34" charset="0"/>
                        </a:rPr>
                        <a:t>AAC,</a:t>
                      </a:r>
                      <a:r>
                        <a:rPr lang="en-US" sz="1200" baseline="0" dirty="0" smtClean="0">
                          <a:latin typeface="Trebuchet MS" pitchFamily="34" charset="0"/>
                        </a:rPr>
                        <a:t> MP3</a:t>
                      </a:r>
                      <a:endParaRPr lang="en-US" sz="1200" dirty="0">
                        <a:latin typeface="Trebuchet MS" pitchFamily="34" charset="0"/>
                      </a:endParaRPr>
                    </a:p>
                  </a:txBody>
                  <a:tcPr/>
                </a:tc>
              </a:tr>
              <a:tr h="370840">
                <a:tc>
                  <a:txBody>
                    <a:bodyPr/>
                    <a:lstStyle/>
                    <a:p>
                      <a:r>
                        <a:rPr lang="en-US" sz="1200" dirty="0" smtClean="0">
                          <a:latin typeface="Trebuchet MS" pitchFamily="34" charset="0"/>
                        </a:rPr>
                        <a:t>3GPP/3GPP2</a:t>
                      </a:r>
                      <a:endParaRPr lang="en-US" sz="1200" dirty="0">
                        <a:latin typeface="Trebuchet MS" pitchFamily="34" charset="0"/>
                      </a:endParaRPr>
                    </a:p>
                  </a:txBody>
                  <a:tcPr/>
                </a:tc>
                <a:tc>
                  <a:txBody>
                    <a:bodyPr/>
                    <a:lstStyle/>
                    <a:p>
                      <a:r>
                        <a:rPr lang="en-US" sz="1200" dirty="0" smtClean="0">
                          <a:latin typeface="Trebuchet MS" pitchFamily="34" charset="0"/>
                        </a:rPr>
                        <a:t>.3gp, .3g2</a:t>
                      </a:r>
                      <a:r>
                        <a:rPr lang="en-US" sz="1200" baseline="0" dirty="0" smtClean="0">
                          <a:latin typeface="Trebuchet MS" pitchFamily="34" charset="0"/>
                        </a:rPr>
                        <a:t>           (A, V, A+V)</a:t>
                      </a:r>
                      <a:endParaRPr lang="en-US" sz="1200" dirty="0">
                        <a:latin typeface="Trebuchet MS" pitchFamily="34" charset="0"/>
                      </a:endParaRPr>
                    </a:p>
                  </a:txBody>
                  <a:tcPr/>
                </a:tc>
                <a:tc>
                  <a:txBody>
                    <a:bodyPr/>
                    <a:lstStyle/>
                    <a:p>
                      <a:r>
                        <a:rPr lang="en-US" sz="1200" dirty="0" smtClean="0">
                          <a:latin typeface="Trebuchet MS" pitchFamily="34" charset="0"/>
                        </a:rPr>
                        <a:t>3GP</a:t>
                      </a:r>
                      <a:endParaRPr lang="en-US" sz="1200" dirty="0">
                        <a:latin typeface="Trebuchet MS" pitchFamily="34" charset="0"/>
                      </a:endParaRPr>
                    </a:p>
                  </a:txBody>
                  <a:tcPr/>
                </a:tc>
                <a:tc>
                  <a:txBody>
                    <a:bodyPr/>
                    <a:lstStyle/>
                    <a:p>
                      <a:r>
                        <a:rPr lang="en-US" sz="1200" dirty="0" smtClean="0">
                          <a:latin typeface="Trebuchet MS" pitchFamily="34" charset="0"/>
                        </a:rPr>
                        <a:t>H.264,</a:t>
                      </a:r>
                      <a:r>
                        <a:rPr lang="en-US" sz="1200" baseline="0" dirty="0" smtClean="0">
                          <a:latin typeface="Trebuchet MS" pitchFamily="34" charset="0"/>
                        </a:rPr>
                        <a:t> MPEG-4 SP</a:t>
                      </a:r>
                      <a:endParaRPr lang="en-US" sz="1200" dirty="0">
                        <a:latin typeface="Trebuchet MS" pitchFamily="34" charset="0"/>
                      </a:endParaRPr>
                    </a:p>
                  </a:txBody>
                  <a:tcPr/>
                </a:tc>
                <a:tc>
                  <a:txBody>
                    <a:bodyPr/>
                    <a:lstStyle/>
                    <a:p>
                      <a:r>
                        <a:rPr lang="en-US" sz="1200" dirty="0" smtClean="0">
                          <a:latin typeface="Trebuchet MS" pitchFamily="34" charset="0"/>
                        </a:rPr>
                        <a:t>AAC</a:t>
                      </a:r>
                      <a:endParaRPr lang="en-US" sz="1200" dirty="0">
                        <a:latin typeface="Trebuchet MS" pitchFamily="34" charset="0"/>
                      </a:endParaRPr>
                    </a:p>
                  </a:txBody>
                  <a:tcPr/>
                </a:tc>
              </a:tr>
              <a:tr h="370840">
                <a:tc>
                  <a:txBody>
                    <a:bodyPr/>
                    <a:lstStyle/>
                    <a:p>
                      <a:r>
                        <a:rPr lang="en-US" sz="1200" dirty="0" smtClean="0">
                          <a:latin typeface="Trebuchet MS" pitchFamily="34" charset="0"/>
                        </a:rPr>
                        <a:t>AAC</a:t>
                      </a:r>
                      <a:endParaRPr lang="en-US" sz="1200" dirty="0">
                        <a:latin typeface="Trebuchet MS" pitchFamily="34" charset="0"/>
                      </a:endParaRPr>
                    </a:p>
                  </a:txBody>
                  <a:tcPr/>
                </a:tc>
                <a:tc>
                  <a:txBody>
                    <a:bodyPr/>
                    <a:lstStyle/>
                    <a:p>
                      <a:r>
                        <a:rPr lang="en-US" sz="1200" dirty="0" smtClean="0">
                          <a:latin typeface="Trebuchet MS" pitchFamily="34" charset="0"/>
                        </a:rPr>
                        <a:t>.</a:t>
                      </a:r>
                      <a:r>
                        <a:rPr lang="en-US" sz="1200" dirty="0" err="1" smtClean="0">
                          <a:latin typeface="Trebuchet MS" pitchFamily="34" charset="0"/>
                        </a:rPr>
                        <a:t>aac</a:t>
                      </a:r>
                      <a:r>
                        <a:rPr lang="en-US" sz="1200" dirty="0" smtClean="0">
                          <a:latin typeface="Trebuchet MS" pitchFamily="34" charset="0"/>
                        </a:rPr>
                        <a:t> (A)</a:t>
                      </a:r>
                      <a:endParaRPr lang="en-US" sz="1200" dirty="0">
                        <a:latin typeface="Trebuchet MS" pitchFamily="34" charset="0"/>
                      </a:endParaRPr>
                    </a:p>
                  </a:txBody>
                  <a:tcPr/>
                </a:tc>
                <a:tc>
                  <a:txBody>
                    <a:bodyPr/>
                    <a:lstStyle/>
                    <a:p>
                      <a:r>
                        <a:rPr lang="en-US" sz="1200" dirty="0" smtClean="0">
                          <a:latin typeface="Trebuchet MS" pitchFamily="34" charset="0"/>
                        </a:rPr>
                        <a:t>ADTS</a:t>
                      </a:r>
                      <a:endParaRPr lang="en-US" sz="1200" dirty="0">
                        <a:latin typeface="Trebuchet MS" pitchFamily="34" charset="0"/>
                      </a:endParaRPr>
                    </a:p>
                  </a:txBody>
                  <a:tcPr/>
                </a:tc>
                <a:tc>
                  <a:txBody>
                    <a:bodyPr/>
                    <a:lstStyle/>
                    <a:p>
                      <a:endParaRPr lang="en-US" sz="1200" dirty="0">
                        <a:latin typeface="Trebuchet MS" pitchFamily="34" charset="0"/>
                      </a:endParaRPr>
                    </a:p>
                  </a:txBody>
                  <a:tcPr/>
                </a:tc>
                <a:tc>
                  <a:txBody>
                    <a:bodyPr/>
                    <a:lstStyle/>
                    <a:p>
                      <a:r>
                        <a:rPr lang="en-US" sz="1200" dirty="0" smtClean="0">
                          <a:latin typeface="Trebuchet MS" pitchFamily="34" charset="0"/>
                        </a:rPr>
                        <a:t>AAC</a:t>
                      </a:r>
                      <a:endParaRPr lang="en-US" sz="1200" dirty="0">
                        <a:latin typeface="Trebuchet MS" pitchFamily="34" charset="0"/>
                      </a:endParaRPr>
                    </a:p>
                  </a:txBody>
                  <a:tcPr/>
                </a:tc>
              </a:tr>
              <a:tr h="370840">
                <a:tc>
                  <a:txBody>
                    <a:bodyPr/>
                    <a:lstStyle/>
                    <a:p>
                      <a:r>
                        <a:rPr lang="en-US" sz="1200" dirty="0" smtClean="0">
                          <a:latin typeface="Trebuchet MS" pitchFamily="34" charset="0"/>
                        </a:rPr>
                        <a:t>ASP</a:t>
                      </a:r>
                      <a:r>
                        <a:rPr lang="en-US" sz="1200" baseline="0" dirty="0" smtClean="0">
                          <a:latin typeface="Trebuchet MS" pitchFamily="34" charset="0"/>
                        </a:rPr>
                        <a:t> in AVI </a:t>
                      </a:r>
                      <a:r>
                        <a:rPr lang="en-US" sz="1200" dirty="0" smtClean="0">
                          <a:latin typeface="Trebuchet MS" pitchFamily="34" charset="0"/>
                        </a:rPr>
                        <a:t>(compatible with </a:t>
                      </a:r>
                      <a:r>
                        <a:rPr lang="en-US" sz="1200" dirty="0" err="1" smtClean="0">
                          <a:latin typeface="Trebuchet MS" pitchFamily="34" charset="0"/>
                        </a:rPr>
                        <a:t>DivX</a:t>
                      </a:r>
                      <a:r>
                        <a:rPr lang="en-US" sz="1200" dirty="0" smtClean="0">
                          <a:latin typeface="Trebuchet MS" pitchFamily="34" charset="0"/>
                        </a:rPr>
                        <a:t> ®</a:t>
                      </a:r>
                      <a:r>
                        <a:rPr lang="en-US" sz="1200" baseline="0" dirty="0" smtClean="0">
                          <a:latin typeface="Trebuchet MS" pitchFamily="34" charset="0"/>
                        </a:rPr>
                        <a:t> 4-6 video codec, </a:t>
                      </a:r>
                      <a:r>
                        <a:rPr lang="en-US" sz="1200" baseline="0" dirty="0" err="1" smtClean="0">
                          <a:latin typeface="Trebuchet MS" pitchFamily="34" charset="0"/>
                        </a:rPr>
                        <a:t>Xvid</a:t>
                      </a:r>
                      <a:r>
                        <a:rPr lang="en-US" sz="1200" baseline="0" dirty="0" smtClean="0">
                          <a:latin typeface="Trebuchet MS" pitchFamily="34" charset="0"/>
                        </a:rPr>
                        <a:t>, 3ivx</a:t>
                      </a:r>
                      <a:endParaRPr lang="en-US" sz="1200" dirty="0">
                        <a:latin typeface="Trebuchet MS" pitchFamily="34" charset="0"/>
                      </a:endParaRPr>
                    </a:p>
                  </a:txBody>
                  <a:tcPr/>
                </a:tc>
                <a:tc>
                  <a:txBody>
                    <a:bodyPr/>
                    <a:lstStyle/>
                    <a:p>
                      <a:r>
                        <a:rPr lang="en-US" sz="1200" dirty="0" smtClean="0">
                          <a:latin typeface="Trebuchet MS" pitchFamily="34" charset="0"/>
                        </a:rPr>
                        <a:t>.</a:t>
                      </a:r>
                      <a:r>
                        <a:rPr lang="en-US" sz="1200" dirty="0" err="1" smtClean="0">
                          <a:latin typeface="Trebuchet MS" pitchFamily="34" charset="0"/>
                        </a:rPr>
                        <a:t>avi</a:t>
                      </a:r>
                      <a:r>
                        <a:rPr lang="en-US" sz="1200" dirty="0" smtClean="0">
                          <a:latin typeface="Trebuchet MS" pitchFamily="34" charset="0"/>
                        </a:rPr>
                        <a:t> (V, A+V)</a:t>
                      </a:r>
                      <a:endParaRPr lang="en-US" sz="1200" dirty="0">
                        <a:latin typeface="Trebuchet MS" pitchFamily="34" charset="0"/>
                      </a:endParaRPr>
                    </a:p>
                  </a:txBody>
                  <a:tcPr/>
                </a:tc>
                <a:tc>
                  <a:txBody>
                    <a:bodyPr/>
                    <a:lstStyle/>
                    <a:p>
                      <a:r>
                        <a:rPr lang="en-US" sz="1200" dirty="0" smtClean="0">
                          <a:latin typeface="Trebuchet MS" pitchFamily="34" charset="0"/>
                        </a:rPr>
                        <a:t>AVI</a:t>
                      </a:r>
                      <a:endParaRPr lang="en-US" sz="1200" dirty="0">
                        <a:latin typeface="Trebuchet MS" pitchFamily="34" charset="0"/>
                      </a:endParaRPr>
                    </a:p>
                  </a:txBody>
                  <a:tcPr/>
                </a:tc>
                <a:tc>
                  <a:txBody>
                    <a:bodyPr/>
                    <a:lstStyle/>
                    <a:p>
                      <a:r>
                        <a:rPr lang="en-US" sz="1200" dirty="0" smtClean="0">
                          <a:latin typeface="Trebuchet MS" pitchFamily="34" charset="0"/>
                        </a:rPr>
                        <a:t>MPEG-4 ASP</a:t>
                      </a:r>
                      <a:endParaRPr lang="en-US" sz="1200" dirty="0">
                        <a:latin typeface="Trebuchet MS" pitchFamily="34" charset="0"/>
                      </a:endParaRPr>
                    </a:p>
                  </a:txBody>
                  <a:tcPr/>
                </a:tc>
                <a:tc>
                  <a:txBody>
                    <a:bodyPr/>
                    <a:lstStyle/>
                    <a:p>
                      <a:r>
                        <a:rPr lang="en-US" sz="1200" dirty="0" smtClean="0">
                          <a:latin typeface="Trebuchet MS" pitchFamily="34" charset="0"/>
                        </a:rPr>
                        <a:t>MP3, MS ADPCM</a:t>
                      </a:r>
                      <a:endParaRPr lang="en-US" sz="1200" dirty="0">
                        <a:latin typeface="Trebuchet MS" pitchFamily="34" charset="0"/>
                      </a:endParaRPr>
                    </a:p>
                  </a:txBody>
                  <a:tcPr/>
                </a:tc>
              </a:tr>
              <a:tr h="370840">
                <a:tc>
                  <a:txBody>
                    <a:bodyPr/>
                    <a:lstStyle/>
                    <a:p>
                      <a:r>
                        <a:rPr lang="en-US" sz="1200" dirty="0" smtClean="0">
                          <a:latin typeface="Trebuchet MS" pitchFamily="34" charset="0"/>
                        </a:rPr>
                        <a:t>AVCHD</a:t>
                      </a:r>
                      <a:endParaRPr lang="en-US" sz="1200" dirty="0">
                        <a:latin typeface="Trebuchet MS" pitchFamily="34" charset="0"/>
                      </a:endParaRPr>
                    </a:p>
                  </a:txBody>
                  <a:tcPr/>
                </a:tc>
                <a:tc>
                  <a:txBody>
                    <a:bodyPr/>
                    <a:lstStyle/>
                    <a:p>
                      <a:r>
                        <a:rPr lang="en-US" sz="1200" dirty="0" smtClean="0">
                          <a:latin typeface="Trebuchet MS" pitchFamily="34" charset="0"/>
                        </a:rPr>
                        <a:t>.m2t,</a:t>
                      </a:r>
                      <a:r>
                        <a:rPr lang="en-US" sz="1200" baseline="0" dirty="0" smtClean="0">
                          <a:latin typeface="Trebuchet MS" pitchFamily="34" charset="0"/>
                        </a:rPr>
                        <a:t> .m2ts, .</a:t>
                      </a:r>
                      <a:r>
                        <a:rPr lang="en-US" sz="1200" baseline="0" dirty="0" err="1" smtClean="0">
                          <a:latin typeface="Trebuchet MS" pitchFamily="34" charset="0"/>
                        </a:rPr>
                        <a:t>mts</a:t>
                      </a:r>
                      <a:r>
                        <a:rPr lang="en-US" sz="1200" baseline="0" dirty="0" smtClean="0">
                          <a:latin typeface="Trebuchet MS" pitchFamily="34" charset="0"/>
                        </a:rPr>
                        <a:t> (A, V, A+V)</a:t>
                      </a:r>
                      <a:endParaRPr lang="en-US" sz="1200" dirty="0">
                        <a:latin typeface="Trebuchet MS" pitchFamily="34" charset="0"/>
                      </a:endParaRPr>
                    </a:p>
                  </a:txBody>
                  <a:tcPr/>
                </a:tc>
                <a:tc>
                  <a:txBody>
                    <a:bodyPr/>
                    <a:lstStyle/>
                    <a:p>
                      <a:r>
                        <a:rPr lang="en-US" sz="1200" dirty="0" smtClean="0">
                          <a:latin typeface="Trebuchet MS" pitchFamily="34" charset="0"/>
                        </a:rPr>
                        <a:t>MPEG-2</a:t>
                      </a:r>
                      <a:r>
                        <a:rPr lang="en-US" sz="1200" baseline="0" dirty="0" smtClean="0">
                          <a:latin typeface="Trebuchet MS" pitchFamily="34" charset="0"/>
                        </a:rPr>
                        <a:t> TS</a:t>
                      </a:r>
                      <a:endParaRPr lang="en-US" sz="1200" dirty="0">
                        <a:latin typeface="Trebuchet MS" pitchFamily="34" charset="0"/>
                      </a:endParaRPr>
                    </a:p>
                  </a:txBody>
                  <a:tcPr/>
                </a:tc>
                <a:tc>
                  <a:txBody>
                    <a:bodyPr/>
                    <a:lstStyle/>
                    <a:p>
                      <a:r>
                        <a:rPr lang="en-US" sz="1200" dirty="0" smtClean="0">
                          <a:latin typeface="Trebuchet MS" pitchFamily="34" charset="0"/>
                        </a:rPr>
                        <a:t>H.264</a:t>
                      </a:r>
                      <a:endParaRPr lang="en-US" sz="1200" dirty="0">
                        <a:latin typeface="Trebuchet MS" pitchFamily="34" charset="0"/>
                      </a:endParaRPr>
                    </a:p>
                  </a:txBody>
                  <a:tcPr/>
                </a:tc>
                <a:tc>
                  <a:txBody>
                    <a:bodyPr/>
                    <a:lstStyle/>
                    <a:p>
                      <a:r>
                        <a:rPr lang="en-US" sz="1200" dirty="0" smtClean="0">
                          <a:latin typeface="Trebuchet MS" pitchFamily="34" charset="0"/>
                        </a:rPr>
                        <a:t>Dolby</a:t>
                      </a:r>
                      <a:r>
                        <a:rPr lang="en-US" sz="1200" baseline="0" dirty="0" smtClean="0">
                          <a:latin typeface="Trebuchet MS" pitchFamily="34" charset="0"/>
                        </a:rPr>
                        <a:t> Digital, LPCM</a:t>
                      </a:r>
                      <a:endParaRPr lang="en-US" sz="1200" dirty="0">
                        <a:latin typeface="Trebuchet MS" pitchFamily="34" charset="0"/>
                      </a:endParaRPr>
                    </a:p>
                  </a:txBody>
                  <a:tcPr/>
                </a:tc>
              </a:tr>
              <a:tr h="370840">
                <a:tc>
                  <a:txBody>
                    <a:bodyPr/>
                    <a:lstStyle/>
                    <a:p>
                      <a:r>
                        <a:rPr lang="en-US" sz="1200" dirty="0" smtClean="0">
                          <a:latin typeface="Trebuchet MS" pitchFamily="34" charset="0"/>
                        </a:rPr>
                        <a:t>HDV</a:t>
                      </a:r>
                      <a:endParaRPr lang="en-US" sz="1200" dirty="0">
                        <a:latin typeface="Trebuchet MS" pitchFamily="34" charset="0"/>
                      </a:endParaRPr>
                    </a:p>
                  </a:txBody>
                  <a:tcPr/>
                </a:tc>
                <a:tc>
                  <a:txBody>
                    <a:bodyPr/>
                    <a:lstStyle/>
                    <a:p>
                      <a:r>
                        <a:rPr lang="en-US" sz="1200" dirty="0" smtClean="0">
                          <a:latin typeface="Trebuchet MS" pitchFamily="34" charset="0"/>
                        </a:rPr>
                        <a:t>.m2t,</a:t>
                      </a:r>
                      <a:r>
                        <a:rPr lang="en-US" sz="1200" baseline="0" dirty="0" smtClean="0">
                          <a:latin typeface="Trebuchet MS" pitchFamily="34" charset="0"/>
                        </a:rPr>
                        <a:t> .m2ts, .</a:t>
                      </a:r>
                      <a:r>
                        <a:rPr lang="en-US" sz="1200" baseline="0" dirty="0" err="1" smtClean="0">
                          <a:latin typeface="Trebuchet MS" pitchFamily="34" charset="0"/>
                        </a:rPr>
                        <a:t>mts</a:t>
                      </a:r>
                      <a:r>
                        <a:rPr lang="en-US" sz="1200" baseline="0" dirty="0" smtClean="0">
                          <a:latin typeface="Trebuchet MS" pitchFamily="34" charset="0"/>
                        </a:rPr>
                        <a:t> (A, V, A+V)</a:t>
                      </a:r>
                      <a:endParaRPr lang="en-US" sz="1200" dirty="0">
                        <a:latin typeface="Trebuchet MS" pitchFamily="34" charset="0"/>
                      </a:endParaRPr>
                    </a:p>
                  </a:txBody>
                  <a:tcPr/>
                </a:tc>
                <a:tc>
                  <a:txBody>
                    <a:bodyPr/>
                    <a:lstStyle/>
                    <a:p>
                      <a:r>
                        <a:rPr lang="en-US" sz="1200" dirty="0" smtClean="0">
                          <a:latin typeface="Trebuchet MS" pitchFamily="34" charset="0"/>
                        </a:rPr>
                        <a:t>MPEG-2 TS</a:t>
                      </a:r>
                      <a:endParaRPr lang="en-US" sz="1200" dirty="0">
                        <a:latin typeface="Trebuchet MS" pitchFamily="34" charset="0"/>
                      </a:endParaRPr>
                    </a:p>
                  </a:txBody>
                  <a:tcPr/>
                </a:tc>
                <a:tc>
                  <a:txBody>
                    <a:bodyPr/>
                    <a:lstStyle/>
                    <a:p>
                      <a:r>
                        <a:rPr lang="en-US" sz="1200" dirty="0" smtClean="0">
                          <a:latin typeface="Trebuchet MS" pitchFamily="34" charset="0"/>
                        </a:rPr>
                        <a:t>MPEG-2</a:t>
                      </a:r>
                      <a:endParaRPr lang="en-US" sz="1200" dirty="0">
                        <a:latin typeface="Trebuchet MS" pitchFamily="34" charset="0"/>
                      </a:endParaRPr>
                    </a:p>
                  </a:txBody>
                  <a:tcPr/>
                </a:tc>
                <a:tc>
                  <a:txBody>
                    <a:bodyPr/>
                    <a:lstStyle/>
                    <a:p>
                      <a:r>
                        <a:rPr lang="en-US" sz="1200" dirty="0" smtClean="0">
                          <a:latin typeface="Trebuchet MS" pitchFamily="34" charset="0"/>
                        </a:rPr>
                        <a:t>MPEG-1 L2</a:t>
                      </a:r>
                      <a:endParaRPr lang="en-US" sz="1200" dirty="0">
                        <a:latin typeface="Trebuchet MS" pitchFamily="34" charset="0"/>
                      </a:endParaRPr>
                    </a:p>
                  </a:txBody>
                  <a:tcPr/>
                </a:tc>
              </a:tr>
            </a:tbl>
          </a:graphicData>
        </a:graphic>
      </p:graphicFrame>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1_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inHEC 2008 Template_9.25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WinHEC">
      <a:majorFont>
        <a:latin typeface="Trebuchet MS"/>
        <a:ea typeface="微软雅黑"/>
        <a:cs typeface=""/>
      </a:majorFont>
      <a:minorFont>
        <a:latin typeface="Trebuchet MS"/>
        <a:ea typeface="微软雅黑"/>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6B2D0D82F6B44BB21E660BB0A9BF2C" ma:contentTypeVersion="0" ma:contentTypeDescription="Create a new document." ma:contentTypeScope="" ma:versionID="95342b5f48299a9a0d4543fae07a2e8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3B6EE3B-CBD0-4BEE-8725-BAAFDEC4797B}">
  <ds:schemaRefs>
    <ds:schemaRef ds:uri="http://schemas.microsoft.com/sharepoint/v3/contenttype/forms"/>
  </ds:schemaRefs>
</ds:datastoreItem>
</file>

<file path=customXml/itemProps2.xml><?xml version="1.0" encoding="utf-8"?>
<ds:datastoreItem xmlns:ds="http://schemas.openxmlformats.org/officeDocument/2006/customXml" ds:itemID="{EFBDE101-EB8D-4DB2-86FC-6204F9DA02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A00ABC15-20DE-4E02-8109-84F5EFA3A514}">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1236</TotalTime>
  <Words>2677</Words>
  <Application>Microsoft Office PowerPoint</Application>
  <PresentationFormat>On-screen Show (4:3)</PresentationFormat>
  <Paragraphs>449</Paragraphs>
  <Slides>43</Slides>
  <Notes>38</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1_WinHEC 2008 Template_NEW_9.22.08</vt:lpstr>
      <vt:lpstr>WinHEC 2008 Template_9.258</vt:lpstr>
      <vt:lpstr>Slide 1</vt:lpstr>
      <vt:lpstr>Windows 7 的视频改善 </vt:lpstr>
      <vt:lpstr>本章节:  GRA-T585</vt:lpstr>
      <vt:lpstr>议程</vt:lpstr>
      <vt:lpstr>Windows 7 投入</vt:lpstr>
      <vt:lpstr>优化播放</vt:lpstr>
      <vt:lpstr>媒体格式</vt:lpstr>
      <vt:lpstr>简化的声明</vt:lpstr>
      <vt:lpstr>新的内置MF解码器细节 新增的关联到Vista内置解码器</vt:lpstr>
      <vt:lpstr>快速转码</vt:lpstr>
      <vt:lpstr>PC是设备生态环境的中心 </vt:lpstr>
      <vt:lpstr>不同的格式</vt:lpstr>
      <vt:lpstr>对用户简单，在底层复杂</vt:lpstr>
      <vt:lpstr>新的内置MF编码器细节 增加的关联到Vista内置编码器</vt:lpstr>
      <vt:lpstr>硬件转码</vt:lpstr>
      <vt:lpstr>独立硬件供应商提供MFTs</vt:lpstr>
      <vt:lpstr>新的照相机支持</vt:lpstr>
      <vt:lpstr>广泛的种类支持</vt:lpstr>
      <vt:lpstr>开发者支持</vt:lpstr>
      <vt:lpstr>Media Foundation 技术</vt:lpstr>
      <vt:lpstr>通道转码</vt:lpstr>
      <vt:lpstr>新MF 模块 Source Reader, Sink Writer</vt:lpstr>
      <vt:lpstr>开发者接口层</vt:lpstr>
      <vt:lpstr>H.264 在3D WPF Windows 7</vt:lpstr>
      <vt:lpstr>播放几乎所有格式</vt:lpstr>
      <vt:lpstr>拖拽转码</vt:lpstr>
      <vt:lpstr>硬件编解码器</vt:lpstr>
      <vt:lpstr>Windows 7 的视频改善 </vt:lpstr>
      <vt:lpstr>Slide 29</vt:lpstr>
      <vt:lpstr>第三方独立软件开发商需要</vt:lpstr>
      <vt:lpstr>第三方独立软件开发商的痛苦</vt:lpstr>
      <vt:lpstr>在Windows 7达到第三方的需求</vt:lpstr>
      <vt:lpstr>发布OPM</vt:lpstr>
      <vt:lpstr>减少私有通道</vt:lpstr>
      <vt:lpstr>播放时使用叠加</vt:lpstr>
      <vt:lpstr>拥抱- 叠加支持</vt:lpstr>
      <vt:lpstr>优化播放</vt:lpstr>
      <vt:lpstr>优化播放</vt:lpstr>
      <vt:lpstr>优化播放</vt:lpstr>
      <vt:lpstr>立即行动</vt:lpstr>
      <vt:lpstr>附加资源</vt:lpstr>
      <vt:lpstr>本地化参考资源</vt:lpstr>
      <vt:lpstr>Slide 43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GRA-T585: Video Improvements In Windows 7</dc:title>
  <dc:subject>WinHec 2008</dc:subject>
  <dc:creator>Rudolph Balaz; Dave Marsh</dc:creator>
  <cp:keywords>WinHec 2008</cp:keywords>
  <dc:description>Template: Saku Uchikawa, Silver Fox Productions, INC.
Formatting: Silver Fox Productions, INC.
Event Date: November 5th to 7th
Event Location: Los Angeles, CA 
Audience: External</dc:description>
  <cp:lastModifiedBy>v-yufeng</cp:lastModifiedBy>
  <cp:revision>295</cp:revision>
  <dcterms:created xsi:type="dcterms:W3CDTF">2008-10-01T17:20:43Z</dcterms:created>
  <dcterms:modified xsi:type="dcterms:W3CDTF">2008-11-25T07:27:06Z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0x010100046B2D0D82F6B44BB21E660BB0A9BF2C</vt:lpwstr>
  </property>
</Properties>
</file>