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286" r:id="rId2"/>
    <p:sldId id="277" r:id="rId3"/>
    <p:sldId id="297" r:id="rId4"/>
    <p:sldId id="298" r:id="rId5"/>
    <p:sldId id="299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50" r:id="rId18"/>
    <p:sldId id="314" r:id="rId19"/>
    <p:sldId id="449" r:id="rId20"/>
    <p:sldId id="315" r:id="rId21"/>
    <p:sldId id="450" r:id="rId22"/>
    <p:sldId id="316" r:id="rId23"/>
    <p:sldId id="317" r:id="rId24"/>
    <p:sldId id="318" r:id="rId25"/>
    <p:sldId id="319" r:id="rId26"/>
    <p:sldId id="452" r:id="rId27"/>
    <p:sldId id="451" r:id="rId28"/>
  </p:sldIdLst>
  <p:sldSz cx="9144000" cy="6858000" type="screen4x3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ego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181" autoAdjust="0"/>
    <p:restoredTop sz="54582" autoAdjust="0"/>
  </p:normalViewPr>
  <p:slideViewPr>
    <p:cSldViewPr snapToGrid="0">
      <p:cViewPr varScale="1">
        <p:scale>
          <a:sx n="52" d="100"/>
          <a:sy n="52" d="100"/>
        </p:scale>
        <p:origin x="-610" y="-91"/>
      </p:cViewPr>
      <p:guideLst>
        <p:guide orient="horz" pos="143"/>
        <p:guide orient="horz" pos="1324"/>
        <p:guide orient="horz" pos="892"/>
        <p:guide orient="horz" pos="1197"/>
        <p:guide orient="horz" pos="1485"/>
        <p:guide pos="403"/>
        <p:guide pos="242"/>
        <p:guide pos="9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1230" y="-90"/>
      </p:cViewPr>
      <p:guideLst>
        <p:guide orient="horz" pos="3129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099" cy="49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6" rIns="93632" bIns="468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1"/>
            <a:ext cx="2949099" cy="49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6" rIns="93632" bIns="468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C4BC918-105B-4FE7-81B9-99AAA69B04FF}" type="datetime8">
              <a:rPr lang="en-US"/>
              <a:pPr>
                <a:defRPr/>
              </a:pPr>
              <a:t>11/29/2007 7:39 PM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588"/>
            <a:ext cx="5699701" cy="49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6" rIns="93632" bIns="46816" numCol="1" anchor="b" anchorCtr="0" compatLnSpc="1">
            <a:prstTxWarp prst="textNoShape">
              <a:avLst/>
            </a:prstTxWarp>
          </a:bodyPr>
          <a:lstStyle>
            <a:lvl1pPr>
              <a:defRPr sz="700"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2006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22436" y="9441588"/>
            <a:ext cx="1383178" cy="49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6" rIns="93632" bIns="468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D90C948-7BB1-4392-8224-8C27C774FB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50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6" rIns="93632" bIns="46816" numCol="1" anchor="t" anchorCtr="0" compatLnSpc="1">
            <a:prstTxWarp prst="textNoShape">
              <a:avLst/>
            </a:prstTxWarp>
          </a:bodyPr>
          <a:lstStyle>
            <a:lvl1pPr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50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6" rIns="93632" bIns="46816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fld id="{5E040898-BA8D-49B6-B193-CF1704E49EB3}" type="datetime8">
              <a:rPr lang="en-US"/>
              <a:pPr>
                <a:defRPr/>
              </a:pPr>
              <a:t>11/29/2007 7:39 PM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52475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61693"/>
            <a:ext cx="4990783" cy="442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6" rIns="93632" bIns="46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8107"/>
            <a:ext cx="5403530" cy="50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6" rIns="93632" bIns="46816" numCol="1" anchor="b" anchorCtr="0" compatLnSpc="1">
            <a:prstTxWarp prst="textNoShape">
              <a:avLst/>
            </a:prstTxWarp>
          </a:bodyPr>
          <a:lstStyle>
            <a:lvl1pPr>
              <a:defRPr sz="700"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2006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3536" y="9439848"/>
            <a:ext cx="1172078" cy="50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2" tIns="46816" rIns="93632" bIns="46816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fld id="{D255AFEA-C8D2-4E94-B30F-197A6BC2BA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0675" indent="-1841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493713" indent="-1714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679450" indent="-169863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852488" indent="-171450" algn="l" rtl="0" eaLnBrk="0" fontAlgn="base" hangingPunct="0">
      <a:lnSpc>
        <a:spcPct val="90000"/>
      </a:lnSpc>
      <a:spcBef>
        <a:spcPct val="2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85C5E32-C08E-4091-9981-7DEAC27FB802}" type="datetime8">
              <a:rPr lang="en-US"/>
              <a:pPr/>
              <a:t>11/29/2007 7:39 PM</a:t>
            </a:fld>
            <a:endParaRPr lang="en-US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2006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925A5-8C07-4BE2-BC8A-F318217072F6}" type="slidenum">
              <a:rPr lang="en-US"/>
              <a:pPr/>
              <a:t>1</a:t>
            </a:fld>
            <a:endParaRPr lang="en-US"/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5FFF668F-E417-4401-A7A7-FE9D1FD257E5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10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numCol="1" anchorCtr="0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41CB7187-A85D-4AA4-B6C8-F38B2F579F2A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11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FEA6329F-F398-497B-97DB-6D13C38E032C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12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0ACB2538-80F8-45ED-AE8A-55EE66FA1656}" type="datetime8">
              <a:rPr lang="en-US" smtClean="0">
                <a:solidFill>
                  <a:schemeClr val="tx1"/>
                </a:solidFill>
                <a:latin typeface="Arial" charset="0"/>
              </a:rPr>
              <a:pPr/>
              <a:t>11/29/2007 7:39 PM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© 2003-2005 Microsoft Corporation. All rights reserved.</a:t>
            </a:r>
          </a:p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946CCA87-43BB-4AEA-9D51-B74DBCFA8683}" type="slidenum">
              <a:rPr lang="en-US" smtClean="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7" name="Shape 4"/>
          <p:cNvSpPr txBox="1">
            <a:spLocks noGrp="1" noChangeArrowheads="1"/>
          </p:cNvSpPr>
          <p:nvPr/>
        </p:nvSpPr>
        <p:spPr bwMode="auto">
          <a:xfrm>
            <a:off x="3854939" y="9440647"/>
            <a:ext cx="2949099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7" tIns="46814" rIns="93627" bIns="46814" anchor="b"/>
          <a:lstStyle/>
          <a:p>
            <a:pPr algn="r"/>
            <a:fld id="{411F84F7-EA35-48B2-92A1-1B900BB662E0}" type="slidenum">
              <a:rPr lang="en-US" sz="1200"/>
              <a:pPr algn="r"/>
              <a:t>13</a:t>
            </a:fld>
            <a:endParaRPr lang="en-US" sz="1200" dirty="0"/>
          </a:p>
        </p:txBody>
      </p:sp>
      <p:sp>
        <p:nvSpPr>
          <p:cNvPr id="28678" name="Rectangle 36454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28679" name="Rectangle 36454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27" tIns="46814" rIns="93627" bIns="46814" numCol="1" anchorCtr="0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4A893ABA-1165-458B-9C1E-AB44F2549A06}" type="datetime8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11/29/2007 7:39 PM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© 2005 Microsoft Corporation. All rights reserved.</a:t>
            </a:r>
          </a:p>
          <a:p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F3868D47-5B02-4F96-AD52-07C65E1B91A0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14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5301" name="Shape 4"/>
          <p:cNvSpPr txBox="1">
            <a:spLocks noGrp="1" noChangeArrowheads="1"/>
          </p:cNvSpPr>
          <p:nvPr/>
        </p:nvSpPr>
        <p:spPr bwMode="auto">
          <a:xfrm>
            <a:off x="3854939" y="9440647"/>
            <a:ext cx="2949099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7" tIns="46814" rIns="93627" bIns="46814" anchor="b"/>
          <a:lstStyle/>
          <a:p>
            <a:pPr algn="r"/>
            <a:fld id="{71BE0217-01CA-4F08-A91C-AECDC95BCE78}" type="slidenum">
              <a:rPr lang="en-US" sz="1200"/>
              <a:pPr algn="r"/>
              <a:t>14</a:t>
            </a:fld>
            <a:endParaRPr lang="en-US" sz="1200" dirty="0"/>
          </a:p>
        </p:txBody>
      </p:sp>
      <p:sp>
        <p:nvSpPr>
          <p:cNvPr id="55302" name="Rectangle 36864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55303" name="Rectangle 36864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27" tIns="46814" rIns="93627" bIns="46814" numCol="1" anchorCtr="0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DFF2-35C7-4754-BDE7-FAF91043007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9D024784-693F-4737-95F5-DA720119EAF3}" type="slidenum">
              <a:rPr lang="en-US" smtClean="0">
                <a:solidFill>
                  <a:schemeClr val="tx1"/>
                </a:solidFill>
                <a:latin typeface="Arial" charset="0"/>
              </a:rPr>
              <a:pPr/>
              <a:t>16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7450"/>
          </a:xfrm>
          <a:noFill/>
          <a:ln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numCol="1" anchorCtr="0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040898-BA8D-49B6-B193-CF1704E49EB3}" type="datetime8">
              <a:rPr lang="en-US" smtClean="0"/>
              <a:pPr>
                <a:defRPr/>
              </a:pPr>
              <a:t>11/29/2007 7:39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2006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5AFEA-C8D2-4E94-B30F-197A6BC2BA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BD30CA1F-4C41-457F-9AB9-5EB877D02B00}" type="slidenum">
              <a:rPr lang="en-US" smtClean="0">
                <a:solidFill>
                  <a:schemeClr val="tx1"/>
                </a:solidFill>
                <a:latin typeface="Arial" charset="0"/>
              </a:rPr>
              <a:pPr/>
              <a:t>18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7450"/>
          </a:xfrm>
          <a:noFill/>
          <a:ln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numCol="1" anchorCtr="0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040898-BA8D-49B6-B193-CF1704E49EB3}" type="datetime8">
              <a:rPr lang="en-US" smtClean="0"/>
              <a:pPr>
                <a:defRPr/>
              </a:pPr>
              <a:t>11/29/2007 7:39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2006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5AFEA-C8D2-4E94-B30F-197A6BC2BA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C744C13-2818-4EA5-8BB7-4E705F2A116A}" type="datetime8">
              <a:rPr lang="en-US"/>
              <a:pPr/>
              <a:t>11/29/2007 7:39 PM</a:t>
            </a:fld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2006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BCF59-9142-4BDD-9491-C05654EB4297}" type="slidenum">
              <a:rPr lang="en-US"/>
              <a:pPr/>
              <a:t>2</a:t>
            </a:fld>
            <a:endParaRPr lang="en-US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7287" cy="3727450"/>
          </a:xfrm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666"/>
            <a:ext cx="5444490" cy="4472789"/>
          </a:xfrm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9E012631-28A1-4314-A62F-6CDE2C53D75F}" type="slidenum">
              <a:rPr lang="en-US" smtClean="0">
                <a:solidFill>
                  <a:schemeClr val="tx1"/>
                </a:solidFill>
                <a:latin typeface="Arial" charset="0"/>
              </a:rPr>
              <a:pPr/>
              <a:t>20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7450"/>
          </a:xfrm>
          <a:noFill/>
          <a:ln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numCol="1" anchorCtr="0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040898-BA8D-49B6-B193-CF1704E49EB3}" type="datetime8">
              <a:rPr lang="en-US" smtClean="0"/>
              <a:pPr>
                <a:defRPr/>
              </a:pPr>
              <a:t>11/29/2007 7:39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2006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5AFEA-C8D2-4E94-B30F-197A6BC2BA3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3A317499-952A-4FF8-A9A1-D08323F3E5D0}" type="slidenum">
              <a:rPr lang="en-US" smtClean="0">
                <a:solidFill>
                  <a:schemeClr val="tx1"/>
                </a:solidFill>
                <a:latin typeface="Arial" charset="0"/>
              </a:rPr>
              <a:pPr/>
              <a:t>22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7450"/>
          </a:xfrm>
          <a:noFill/>
          <a:ln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numCol="1" anchorCtr="0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040898-BA8D-49B6-B193-CF1704E49EB3}" type="datetime8">
              <a:rPr lang="en-US" smtClean="0"/>
              <a:pPr>
                <a:defRPr/>
              </a:pPr>
              <a:t>11/29/2007 7:39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2006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5AFEA-C8D2-4E94-B30F-197A6BC2BA3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DFF2-35C7-4754-BDE7-FAF91043007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DFF2-35C7-4754-BDE7-FAF91043007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6AC38-2F2A-4293-8C7E-5DFC7F28CB76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8C5B8073-A7E9-4F12-BD68-CBE27D82C038}" type="slidenum">
              <a:rPr lang="en-US" smtClean="0">
                <a:solidFill>
                  <a:schemeClr val="tx1"/>
                </a:solidFill>
                <a:latin typeface="Arial" charset="0"/>
              </a:rPr>
              <a:pPr/>
              <a:t>27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54063"/>
            <a:ext cx="5003800" cy="3754437"/>
          </a:xfrm>
          <a:noFill/>
          <a:ln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5" y="4760875"/>
            <a:ext cx="4990783" cy="4427837"/>
          </a:xfrm>
          <a:noFill/>
          <a:ln/>
        </p:spPr>
        <p:txBody>
          <a:bodyPr numCol="1" anchorCtr="0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D482E2AB-4FEB-40AE-BD3D-F6C2B17ED191}" type="datetime8">
              <a:rPr lang="en-US" smtClean="0">
                <a:solidFill>
                  <a:schemeClr val="tx1"/>
                </a:solidFill>
                <a:latin typeface="Arial" charset="0"/>
              </a:rPr>
              <a:pPr/>
              <a:t>11/29/2007 7:39 PM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© 2003-2005 Microsoft Corporation. All rights reserved.</a:t>
            </a:r>
          </a:p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8D7987F9-85EF-4BFD-926D-E83ABC8E183B}" type="slidenum">
              <a:rPr lang="en-US" smtClean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numCol="1" anchorCtr="0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 numCol="1" anchorCtr="0">
            <a:prstTxWarp prst="textNoShape">
              <a:avLst/>
            </a:prstTxWarp>
          </a:bodyPr>
          <a:lstStyle/>
          <a:p>
            <a:pPr>
              <a:defRPr/>
            </a:pPr>
            <a:fld id="{ED86173A-8DA6-48AB-90F1-D5E3C285ADFB}" type="datetime8">
              <a:rPr lang="en-US" smtClean="0">
                <a:solidFill>
                  <a:schemeClr val="tx1"/>
                </a:solidFill>
                <a:latin typeface="Arial" pitchFamily="34" charset="0"/>
              </a:rPr>
              <a:pPr>
                <a:defRPr/>
              </a:pPr>
              <a:t>11/29/2007 7:39 PM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 numCol="1" anchorCtr="0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numCol="1" anchorCtr="0">
            <a:prstTxWarp prst="textNoShape">
              <a:avLst/>
            </a:prstTxWarp>
          </a:bodyPr>
          <a:lstStyle/>
          <a:p>
            <a:pPr>
              <a:defRPr/>
            </a:pPr>
            <a:fld id="{F9C64824-FF28-4620-B833-F3AEA6AD8520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>
                <a:defRPr/>
              </a:pPr>
              <a:t>4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5301" name="Shape 4"/>
          <p:cNvSpPr txBox="1">
            <a:spLocks noGrp="1" noChangeArrowheads="1"/>
          </p:cNvSpPr>
          <p:nvPr/>
        </p:nvSpPr>
        <p:spPr bwMode="auto">
          <a:xfrm>
            <a:off x="3854939" y="9440647"/>
            <a:ext cx="2949099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27" tIns="46814" rIns="93627" bIns="46814" anchor="b"/>
          <a:lstStyle/>
          <a:p>
            <a:pPr algn="r"/>
            <a:fld id="{00128F24-F655-489B-9E4A-4AC816764970}" type="slidenum">
              <a:rPr lang="en-US" sz="1200"/>
              <a:pPr algn="r"/>
              <a:t>4</a:t>
            </a:fld>
            <a:endParaRPr lang="en-US" sz="1200" dirty="0"/>
          </a:p>
        </p:txBody>
      </p:sp>
      <p:sp>
        <p:nvSpPr>
          <p:cNvPr id="55302" name="Rectangle 36454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364547" name="Rectangle 36454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627" tIns="46814" rIns="93627" bIns="46814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41E5A32B-B0BF-45AA-896F-03598A5E4374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5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45E39898-5693-472E-8308-7633EFD61A6A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6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numCol="1" anchorCtr="0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4F266C08-E977-4553-BB4E-3AE93A97CF59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7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numCol="1" anchorCtr="0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C98D846D-3AD2-4840-BDC5-7E8FE50B0CD1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8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numCol="1" anchorCtr="0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 numCol="1" anchorCtr="0">
            <a:prstTxWarp prst="textNoShape">
              <a:avLst/>
            </a:prstTxWarp>
          </a:bodyPr>
          <a:lstStyle/>
          <a:p>
            <a:fld id="{352BF21C-8509-4B91-92A2-8C7E9EADC5F1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9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fc-PrfrmPt-2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32425" y="6049963"/>
            <a:ext cx="35988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236663"/>
            <a:ext cx="7675563" cy="1409700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1350" y="4286250"/>
            <a:ext cx="7667625" cy="506413"/>
          </a:xfrm>
        </p:spPr>
        <p:txBody>
          <a:bodyPr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78613" y="231775"/>
            <a:ext cx="2097087" cy="3309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2588" y="231775"/>
            <a:ext cx="6143625" cy="3309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2588" y="1420813"/>
            <a:ext cx="4117975" cy="212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2963" y="1420813"/>
            <a:ext cx="4117975" cy="212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31775"/>
            <a:ext cx="83931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420813"/>
            <a:ext cx="83883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Semibold" pitchFamily="34" charset="0"/>
        </a:defRPr>
      </a:lvl9pPr>
    </p:titleStyle>
    <p:bodyStyle>
      <a:lvl1pPr marL="439738" indent="-439738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57188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3365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479550" indent="-33496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1817688" indent="-3365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5pPr>
      <a:lvl6pPr marL="22748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6pPr>
      <a:lvl7pPr marL="27320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7pPr>
      <a:lvl8pPr marL="31892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8pPr>
      <a:lvl9pPr marL="3646488" indent="-33655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7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amazon.com/gp/product/0471224081/102-8129517-3654545?ie=UTF8" TargetMode="Externa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ownload.microsoft.com/download/3/C/D/3CDC4DF9-EB2B-4EB1-B29F-D892F31AA29C/OLAP%20Report%20PPS%20preview.pdf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images.google.com/imgres?imgurl=http://www.survey.com/products/olap5/images/nigel.jpg&amp;imgrefurl=http://www.survey.com/products/olap5/olap5-anlyst.html&amp;h=150&amp;w=124&amp;sz=23&amp;hl=en&amp;start=10&amp;tbnid=JY1F1rlycC6qBM:&amp;tbnh=96&amp;tbnw=79&amp;prev=/images?q=Nigel+Pendse&amp;gbv=2&amp;svnum=10&amp;hl=e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business/performancepoint/productinfo/newsreviews.aspx" TargetMode="External"/><Relationship Id="rId13" Type="http://schemas.openxmlformats.org/officeDocument/2006/relationships/hyperlink" Target="http://download.microsoft.com/download/2/D/6/2D6BA8EB-E9B9-4B6B-977B-EA540D7B0302/PPS_Datasheet_Monitor_09_07.docx" TargetMode="External"/><Relationship Id="rId3" Type="http://schemas.openxmlformats.org/officeDocument/2006/relationships/hyperlink" Target="http://www.microsoft.com/business/performancepoint/productinfo/default.aspx" TargetMode="External"/><Relationship Id="rId7" Type="http://schemas.openxmlformats.org/officeDocument/2006/relationships/hyperlink" Target="http://www.microsoft.com/business/performancepoint/productinfo/casestudies.aspx" TargetMode="External"/><Relationship Id="rId12" Type="http://schemas.openxmlformats.org/officeDocument/2006/relationships/hyperlink" Target="http://download.microsoft.com/download/4/5/2/452D8197-1940-4442-8134-B6B82F57CFE8/PPS_Datasheet_Overview_09_07.docx" TargetMode="External"/><Relationship Id="rId2" Type="http://schemas.openxmlformats.org/officeDocument/2006/relationships/notesSlide" Target="../notesSlides/notesSlide26.xml"/><Relationship Id="rId16" Type="http://schemas.openxmlformats.org/officeDocument/2006/relationships/hyperlink" Target="http://download.microsoft.com/download/E/F/E/EFE23D78-7987-4895-B4B9-C8F421FCB77C/PPS_Datasheet_MgtReporting_09_07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business/performancepoint/productinfo/top10benefits.aspx" TargetMode="External"/><Relationship Id="rId11" Type="http://schemas.openxmlformats.org/officeDocument/2006/relationships/hyperlink" Target="http://www.microsoft.com/performancepoint" TargetMode="External"/><Relationship Id="rId5" Type="http://schemas.openxmlformats.org/officeDocument/2006/relationships/hyperlink" Target="http://www.microsoft.com/business/performancepoint/productinfo/features.aspx" TargetMode="External"/><Relationship Id="rId15" Type="http://schemas.openxmlformats.org/officeDocument/2006/relationships/hyperlink" Target="http://download.microsoft.com/download/A/1/A/A1A739C0-F39A-4475-930F-C01B1850A2A4/PPS_Datasheet_Plan_9_07.docx" TargetMode="External"/><Relationship Id="rId10" Type="http://schemas.openxmlformats.org/officeDocument/2006/relationships/hyperlink" Target="http://www.microsoft.com/business/performancepoint/howtobuy/default.aspx" TargetMode="External"/><Relationship Id="rId4" Type="http://schemas.openxmlformats.org/officeDocument/2006/relationships/hyperlink" Target="http://www.microsoft.com/bi/performancepointlaunch/demo/index.htm" TargetMode="External"/><Relationship Id="rId9" Type="http://schemas.openxmlformats.org/officeDocument/2006/relationships/hyperlink" Target="http://www.microsoft.com/business/performancepoint/productinfo/systemrequirements.aspx" TargetMode="External"/><Relationship Id="rId14" Type="http://schemas.openxmlformats.org/officeDocument/2006/relationships/hyperlink" Target="http://download.microsoft.com/download/A/D/8/AD86296B-0D93-4C7D-9C4A-9EDB0B883598/PPS_Datasheet_Analytics_09_07.doc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0471224081/102-8129517-3654545?ie=UTF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amazon.com/gp/product/0471224081/102-8129517-3654545?ie=UTF8" TargetMode="Externa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amazon.com/gp/product/0471224081/102-8129517-3654545?ie=UTF8" TargetMode="Externa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amazon.com/gp/product/0471224081/102-8129517-3654545?ie=UTF8" TargetMode="Externa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47700" y="2224088"/>
            <a:ext cx="7675563" cy="2086725"/>
          </a:xfrm>
        </p:spPr>
        <p:txBody>
          <a:bodyPr/>
          <a:lstStyle/>
          <a:p>
            <a:pPr eaLnBrk="1" hangingPunct="1"/>
            <a:r>
              <a:rPr lang="es-ES" noProof="0" dirty="0" smtClean="0"/>
              <a:t>I Conferencia sobre Business </a:t>
            </a:r>
            <a:r>
              <a:rPr lang="es-ES" noProof="0" dirty="0" err="1" smtClean="0"/>
              <a:t>Intelligence</a:t>
            </a:r>
            <a:r>
              <a:rPr lang="es-ES" noProof="0" dirty="0" smtClean="0"/>
              <a:t> de Microsoft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0"/>
            <a:ext cx="9641711" cy="66787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s-E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 proceso actual de Planificación</a:t>
            </a:r>
          </a:p>
        </p:txBody>
      </p:sp>
      <p:pic>
        <p:nvPicPr>
          <p:cNvPr id="256068" name="Picture 68" descr="ie-icon-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9247" y="1609798"/>
            <a:ext cx="609600" cy="603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9" name="Picture 69" descr="6-00348_s01-arrows02"/>
          <p:cNvPicPr>
            <a:picLocks noChangeAspect="1" noChangeArrowheads="1"/>
          </p:cNvPicPr>
          <p:nvPr/>
        </p:nvPicPr>
        <p:blipFill>
          <a:blip r:embed="rId5" cstate="screen">
            <a:grayscl/>
          </a:blip>
          <a:srcRect/>
          <a:stretch>
            <a:fillRect/>
          </a:stretch>
        </p:blipFill>
        <p:spPr bwMode="auto">
          <a:xfrm rot="-2342256">
            <a:off x="4114800" y="1982400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33600" y="4265225"/>
            <a:ext cx="990600" cy="1676400"/>
            <a:chOff x="4224" y="1728"/>
            <a:chExt cx="1153" cy="2160"/>
          </a:xfrm>
        </p:grpSpPr>
        <p:pic>
          <p:nvPicPr>
            <p:cNvPr id="1072" name="Picture 14" descr="User yellow"/>
            <p:cNvPicPr>
              <a:picLocks noChangeAspect="1" noChangeArrowheads="1"/>
            </p:cNvPicPr>
            <p:nvPr/>
          </p:nvPicPr>
          <p:blipFill>
            <a:blip r:embed="rId6" cstate="screen">
              <a:lum bright="-12000"/>
            </a:blip>
            <a:srcRect/>
            <a:stretch>
              <a:fillRect/>
            </a:stretch>
          </p:blipFill>
          <p:spPr bwMode="auto">
            <a:xfrm>
              <a:off x="4416" y="1728"/>
              <a:ext cx="72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3" name="Picture 15" descr="User yellow"/>
            <p:cNvPicPr>
              <a:picLocks noChangeAspect="1" noChangeArrowheads="1"/>
            </p:cNvPicPr>
            <p:nvPr/>
          </p:nvPicPr>
          <p:blipFill>
            <a:blip r:embed="rId6" cstate="screen">
              <a:lum bright="-12000"/>
            </a:blip>
            <a:srcRect/>
            <a:stretch>
              <a:fillRect/>
            </a:stretch>
          </p:blipFill>
          <p:spPr bwMode="auto">
            <a:xfrm>
              <a:off x="4656" y="2352"/>
              <a:ext cx="72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4" name="Picture 16" descr="User yellow"/>
            <p:cNvPicPr>
              <a:picLocks noChangeAspect="1" noChangeArrowheads="1"/>
            </p:cNvPicPr>
            <p:nvPr/>
          </p:nvPicPr>
          <p:blipFill>
            <a:blip r:embed="rId6" cstate="screen">
              <a:lum bright="-12000"/>
            </a:blip>
            <a:srcRect/>
            <a:stretch>
              <a:fillRect/>
            </a:stretch>
          </p:blipFill>
          <p:spPr bwMode="auto">
            <a:xfrm>
              <a:off x="4224" y="2880"/>
              <a:ext cx="72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5400" y="4265225"/>
            <a:ext cx="990600" cy="1676400"/>
            <a:chOff x="4224" y="1728"/>
            <a:chExt cx="1153" cy="2160"/>
          </a:xfrm>
        </p:grpSpPr>
        <p:pic>
          <p:nvPicPr>
            <p:cNvPr id="1069" name="Picture 19" descr="User yellow"/>
            <p:cNvPicPr>
              <a:picLocks noChangeAspect="1" noChangeArrowheads="1"/>
            </p:cNvPicPr>
            <p:nvPr/>
          </p:nvPicPr>
          <p:blipFill>
            <a:blip r:embed="rId6" cstate="screen">
              <a:lum bright="-12000"/>
            </a:blip>
            <a:srcRect/>
            <a:stretch>
              <a:fillRect/>
            </a:stretch>
          </p:blipFill>
          <p:spPr bwMode="auto">
            <a:xfrm>
              <a:off x="4416" y="1728"/>
              <a:ext cx="72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0" name="Picture 20" descr="User yellow"/>
            <p:cNvPicPr>
              <a:picLocks noChangeAspect="1" noChangeArrowheads="1"/>
            </p:cNvPicPr>
            <p:nvPr/>
          </p:nvPicPr>
          <p:blipFill>
            <a:blip r:embed="rId6" cstate="screen">
              <a:lum bright="-12000"/>
            </a:blip>
            <a:srcRect/>
            <a:stretch>
              <a:fillRect/>
            </a:stretch>
          </p:blipFill>
          <p:spPr bwMode="auto">
            <a:xfrm>
              <a:off x="4656" y="2352"/>
              <a:ext cx="72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1" name="Picture 21" descr="User yellow"/>
            <p:cNvPicPr>
              <a:picLocks noChangeAspect="1" noChangeArrowheads="1"/>
            </p:cNvPicPr>
            <p:nvPr/>
          </p:nvPicPr>
          <p:blipFill>
            <a:blip r:embed="rId6" cstate="screen">
              <a:lum bright="-12000"/>
            </a:blip>
            <a:srcRect/>
            <a:stretch>
              <a:fillRect/>
            </a:stretch>
          </p:blipFill>
          <p:spPr bwMode="auto">
            <a:xfrm>
              <a:off x="4224" y="2880"/>
              <a:ext cx="72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57200" y="4265225"/>
            <a:ext cx="990600" cy="1676400"/>
            <a:chOff x="4224" y="1728"/>
            <a:chExt cx="1153" cy="2160"/>
          </a:xfrm>
        </p:grpSpPr>
        <p:pic>
          <p:nvPicPr>
            <p:cNvPr id="1066" name="Picture 23" descr="User yellow"/>
            <p:cNvPicPr>
              <a:picLocks noChangeAspect="1" noChangeArrowheads="1"/>
            </p:cNvPicPr>
            <p:nvPr/>
          </p:nvPicPr>
          <p:blipFill>
            <a:blip r:embed="rId6" cstate="screen">
              <a:lum bright="-12000"/>
            </a:blip>
            <a:srcRect/>
            <a:stretch>
              <a:fillRect/>
            </a:stretch>
          </p:blipFill>
          <p:spPr bwMode="auto">
            <a:xfrm>
              <a:off x="4416" y="1728"/>
              <a:ext cx="72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7" name="Picture 24" descr="User yellow"/>
            <p:cNvPicPr>
              <a:picLocks noChangeAspect="1" noChangeArrowheads="1"/>
            </p:cNvPicPr>
            <p:nvPr/>
          </p:nvPicPr>
          <p:blipFill>
            <a:blip r:embed="rId6" cstate="screen">
              <a:lum bright="-12000"/>
            </a:blip>
            <a:srcRect/>
            <a:stretch>
              <a:fillRect/>
            </a:stretch>
          </p:blipFill>
          <p:spPr bwMode="auto">
            <a:xfrm>
              <a:off x="4656" y="2352"/>
              <a:ext cx="72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8" name="Picture 25" descr="User yellow"/>
            <p:cNvPicPr>
              <a:picLocks noChangeAspect="1" noChangeArrowheads="1"/>
            </p:cNvPicPr>
            <p:nvPr/>
          </p:nvPicPr>
          <p:blipFill>
            <a:blip r:embed="rId6" cstate="screen">
              <a:lum bright="-12000"/>
            </a:blip>
            <a:srcRect/>
            <a:stretch>
              <a:fillRect/>
            </a:stretch>
          </p:blipFill>
          <p:spPr bwMode="auto">
            <a:xfrm>
              <a:off x="4224" y="2880"/>
              <a:ext cx="72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28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1128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9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40366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0" name="Pictur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0366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1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45700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2" name="Picture 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5700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3" name="Picture 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45700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4" name="Picture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9510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5" name="Picture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50272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6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49510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7" descr="user blue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162050" y="1569650"/>
            <a:ext cx="71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6" descr="user blue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43050" y="2026850"/>
            <a:ext cx="71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7" name="Picture 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8250" y="3322250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5" name="Line 55"/>
          <p:cNvSpPr>
            <a:spLocks noChangeShapeType="1"/>
          </p:cNvSpPr>
          <p:nvPr/>
        </p:nvSpPr>
        <p:spPr bwMode="auto">
          <a:xfrm flipH="1">
            <a:off x="1371600" y="2588825"/>
            <a:ext cx="76200" cy="6858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6056" name="Line 56"/>
          <p:cNvSpPr>
            <a:spLocks noChangeShapeType="1"/>
          </p:cNvSpPr>
          <p:nvPr/>
        </p:nvSpPr>
        <p:spPr bwMode="auto">
          <a:xfrm flipH="1">
            <a:off x="914400" y="3655625"/>
            <a:ext cx="304800" cy="5334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6057" name="Line 57"/>
          <p:cNvSpPr>
            <a:spLocks noChangeShapeType="1"/>
          </p:cNvSpPr>
          <p:nvPr/>
        </p:nvSpPr>
        <p:spPr bwMode="auto">
          <a:xfrm flipH="1">
            <a:off x="1219200" y="3671500"/>
            <a:ext cx="152400" cy="898525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6058" name="Line 58"/>
          <p:cNvSpPr>
            <a:spLocks noChangeShapeType="1"/>
          </p:cNvSpPr>
          <p:nvPr/>
        </p:nvSpPr>
        <p:spPr bwMode="auto">
          <a:xfrm>
            <a:off x="1600200" y="3731825"/>
            <a:ext cx="685800" cy="3810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6060" name="Line 60"/>
          <p:cNvSpPr>
            <a:spLocks noChangeShapeType="1"/>
          </p:cNvSpPr>
          <p:nvPr/>
        </p:nvSpPr>
        <p:spPr bwMode="auto">
          <a:xfrm>
            <a:off x="2241550" y="2512625"/>
            <a:ext cx="16764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256062" name="Picture 6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17506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4" name="Picture 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27412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6" name="Picture 6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1928425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70" descr="User green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543800" y="1903025"/>
            <a:ext cx="129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3" name="Line 73"/>
          <p:cNvSpPr>
            <a:spLocks noChangeShapeType="1"/>
          </p:cNvSpPr>
          <p:nvPr/>
        </p:nvSpPr>
        <p:spPr bwMode="auto">
          <a:xfrm flipH="1" flipV="1">
            <a:off x="5486400" y="2588825"/>
            <a:ext cx="1981200" cy="6096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6074" name="Text Box 74"/>
          <p:cNvSpPr txBox="1">
            <a:spLocks noChangeArrowheads="1"/>
          </p:cNvSpPr>
          <p:nvPr/>
        </p:nvSpPr>
        <p:spPr bwMode="auto">
          <a:xfrm>
            <a:off x="7543800" y="3808025"/>
            <a:ext cx="144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smtClean="0"/>
              <a:t>¿es esto </a:t>
            </a:r>
            <a:r>
              <a:rPr lang="es-ES" b="1" smtClean="0">
                <a:solidFill>
                  <a:srgbClr val="FF0000"/>
                </a:solidFill>
              </a:rPr>
              <a:t>aún</a:t>
            </a:r>
            <a:r>
              <a:rPr lang="es-ES" b="1" smtClean="0"/>
              <a:t> relevante?</a:t>
            </a:r>
            <a:endParaRPr lang="es-ES" b="1"/>
          </a:p>
        </p:txBody>
      </p:sp>
      <p:pic>
        <p:nvPicPr>
          <p:cNvPr id="256088" name="Picture 88" descr="Microsoft Access Database Ic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" y="56368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9" name="Picture 89" descr="Microsoft Access Database Ic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76400" y="56368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74"/>
          <p:cNvSpPr txBox="1">
            <a:spLocks noChangeArrowheads="1"/>
          </p:cNvSpPr>
          <p:nvPr/>
        </p:nvSpPr>
        <p:spPr bwMode="auto">
          <a:xfrm>
            <a:off x="685800" y="99815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400" b="1" smtClean="0">
                <a:latin typeface="Arial" charset="0"/>
              </a:rPr>
              <a:t>Analista de Negocio</a:t>
            </a:r>
            <a:endParaRPr lang="es-ES" sz="1400" b="1">
              <a:latin typeface="Arial" charset="0"/>
            </a:endParaRPr>
          </a:p>
        </p:txBody>
      </p:sp>
      <p:sp>
        <p:nvSpPr>
          <p:cNvPr id="47" name="Text Box 74"/>
          <p:cNvSpPr txBox="1">
            <a:spLocks noChangeArrowheads="1"/>
          </p:cNvSpPr>
          <p:nvPr/>
        </p:nvSpPr>
        <p:spPr bwMode="auto">
          <a:xfrm>
            <a:off x="7377113" y="1537900"/>
            <a:ext cx="1676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400" b="1" smtClean="0">
                <a:latin typeface="Arial" charset="0"/>
              </a:rPr>
              <a:t>Directivos</a:t>
            </a:r>
            <a:endParaRPr lang="es-ES" sz="1400" b="1">
              <a:latin typeface="Arial" charset="0"/>
            </a:endParaRPr>
          </a:p>
        </p:txBody>
      </p:sp>
      <p:sp>
        <p:nvSpPr>
          <p:cNvPr id="48" name="Text Box 74"/>
          <p:cNvSpPr txBox="1">
            <a:spLocks noChangeArrowheads="1"/>
          </p:cNvSpPr>
          <p:nvPr/>
        </p:nvSpPr>
        <p:spPr bwMode="auto">
          <a:xfrm>
            <a:off x="533400" y="6094025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400" b="1" smtClean="0">
                <a:latin typeface="Arial" charset="0"/>
              </a:rPr>
              <a:t>Gestores de información (IW)</a:t>
            </a:r>
            <a:endParaRPr lang="es-ES" sz="1400" b="1">
              <a:latin typeface="Arial" charset="0"/>
            </a:endParaRPr>
          </a:p>
        </p:txBody>
      </p:sp>
      <p:sp>
        <p:nvSpPr>
          <p:cNvPr id="49" name="Text Box 74"/>
          <p:cNvSpPr txBox="1">
            <a:spLocks noChangeArrowheads="1"/>
          </p:cNvSpPr>
          <p:nvPr/>
        </p:nvSpPr>
        <p:spPr bwMode="auto">
          <a:xfrm>
            <a:off x="3657600" y="3884225"/>
            <a:ext cx="2133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smtClean="0"/>
              <a:t>Muchas piezas en movimiento</a:t>
            </a:r>
          </a:p>
          <a:p>
            <a:pPr algn="ctr">
              <a:spcBef>
                <a:spcPct val="50000"/>
              </a:spcBef>
            </a:pPr>
            <a:r>
              <a:rPr lang="es-ES" sz="1400" b="1" smtClean="0"/>
              <a:t>Consolidación Manual</a:t>
            </a:r>
          </a:p>
          <a:p>
            <a:pPr algn="ctr">
              <a:spcBef>
                <a:spcPct val="50000"/>
              </a:spcBef>
            </a:pPr>
            <a:r>
              <a:rPr lang="es-ES" sz="1400" b="1" smtClean="0"/>
              <a:t>Hojas de cálculo vinculadas</a:t>
            </a:r>
          </a:p>
          <a:p>
            <a:pPr algn="ctr">
              <a:spcBef>
                <a:spcPct val="50000"/>
              </a:spcBef>
            </a:pPr>
            <a:r>
              <a:rPr lang="es-ES" sz="1400" b="1" smtClean="0"/>
              <a:t>Propenso a errores</a:t>
            </a:r>
          </a:p>
          <a:p>
            <a:pPr algn="ctr">
              <a:spcBef>
                <a:spcPct val="50000"/>
              </a:spcBef>
            </a:pPr>
            <a:r>
              <a:rPr lang="es-ES" sz="1400" b="1" smtClean="0"/>
              <a:t>Lento</a:t>
            </a:r>
            <a:endParaRPr lang="es-ES" sz="1400" b="1"/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3962400" y="2284025"/>
          <a:ext cx="442913" cy="533400"/>
        </p:xfrm>
        <a:graphic>
          <a:graphicData uri="http://schemas.openxmlformats.org/presentationml/2006/ole">
            <p:oleObj spid="_x0000_s38914" name="Visio" r:id="rId13" imgW="741495" imgH="947725" progId="">
              <p:embed/>
            </p:oleObj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228600" y="1064825"/>
          <a:ext cx="741363" cy="947738"/>
        </p:xfrm>
        <a:graphic>
          <a:graphicData uri="http://schemas.openxmlformats.org/presentationml/2006/ole">
            <p:oleObj spid="_x0000_s38915" name="Visio" r:id="rId14" imgW="741495" imgH="947725" progId="">
              <p:embed/>
            </p:oleObj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228600" y="1522025"/>
          <a:ext cx="741363" cy="947738"/>
        </p:xfrm>
        <a:graphic>
          <a:graphicData uri="http://schemas.openxmlformats.org/presentationml/2006/ole">
            <p:oleObj spid="_x0000_s38916" name="Visio" r:id="rId15" imgW="741495" imgH="947725" progId="">
              <p:embed/>
            </p:oleObj>
          </a:graphicData>
        </a:graphic>
      </p:graphicFrame>
      <p:pic>
        <p:nvPicPr>
          <p:cNvPr id="1065" name="Picture 17" descr="user blue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8650" y="1874450"/>
            <a:ext cx="71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4038600" y="2436425"/>
          <a:ext cx="442913" cy="566738"/>
        </p:xfrm>
        <a:graphic>
          <a:graphicData uri="http://schemas.openxmlformats.org/presentationml/2006/ole">
            <p:oleObj spid="_x0000_s38917" name="Visio" r:id="rId16" imgW="741495" imgH="947725" progId="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5" grpId="0" animBg="1"/>
      <p:bldP spid="256055" grpId="1" animBg="1"/>
      <p:bldP spid="256055" grpId="2" animBg="1"/>
      <p:bldP spid="256056" grpId="0" animBg="1"/>
      <p:bldP spid="256056" grpId="1" animBg="1"/>
      <p:bldP spid="256056" grpId="2" animBg="1"/>
      <p:bldP spid="256057" grpId="0" animBg="1"/>
      <p:bldP spid="256057" grpId="1" animBg="1"/>
      <p:bldP spid="256058" grpId="0" animBg="1"/>
      <p:bldP spid="256058" grpId="1" animBg="1"/>
      <p:bldP spid="256058" grpId="2" animBg="1"/>
      <p:bldP spid="256060" grpId="0" animBg="1"/>
      <p:bldP spid="256073" grpId="0" animBg="1"/>
      <p:bldP spid="256074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15400" cy="2489912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s-E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Mientras el gestor de IT pregunta</a:t>
            </a:r>
          </a:p>
          <a:p>
            <a:pPr marL="0" indent="0">
              <a:buFontTx/>
              <a:buNone/>
              <a:defRPr/>
            </a:pPr>
            <a:endParaRPr lang="es-ES" sz="1200" noProof="0" dirty="0" smtClean="0"/>
          </a:p>
          <a:p>
            <a:pPr marL="0" indent="0">
              <a:buFontTx/>
              <a:buNone/>
              <a:defRPr/>
            </a:pPr>
            <a:endParaRPr lang="es-ES" noProof="0" dirty="0" smtClean="0"/>
          </a:p>
          <a:p>
            <a:pPr lvl="2">
              <a:buFontTx/>
              <a:buNone/>
              <a:defRPr/>
            </a:pPr>
            <a:endParaRPr lang="es-ES" sz="2800" noProof="0" dirty="0" smtClean="0"/>
          </a:p>
          <a:p>
            <a:pPr lvl="2">
              <a:defRPr/>
            </a:pPr>
            <a:endParaRPr lang="es-ES" sz="2800" noProof="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2349500" y="1219200"/>
            <a:ext cx="6562725" cy="2449513"/>
          </a:xfrm>
          <a:prstGeom prst="wedgeRoundRectCallout">
            <a:avLst>
              <a:gd name="adj1" fmla="val -59345"/>
              <a:gd name="adj2" fmla="val -10006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endParaRPr lang="es-ES" sz="120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2200" smtClean="0">
                <a:solidFill>
                  <a:srgbClr val="FF0000"/>
                </a:solidFill>
              </a:rPr>
              <a:t>¿Quién debería tener acceso a esta información?</a:t>
            </a:r>
          </a:p>
          <a:p>
            <a:pPr algn="ctr">
              <a:defRPr/>
            </a:pPr>
            <a:endParaRPr lang="es-ES" sz="220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2200" smtClean="0">
                <a:solidFill>
                  <a:schemeClr val="tx1"/>
                </a:solidFill>
              </a:rPr>
              <a:t>¿Quién debería liderar el </a:t>
            </a:r>
            <a:r>
              <a:rPr lang="es-ES" sz="2200" smtClean="0">
                <a:solidFill>
                  <a:srgbClr val="FF0000"/>
                </a:solidFill>
              </a:rPr>
              <a:t>cambio</a:t>
            </a:r>
            <a:r>
              <a:rPr lang="es-ES" sz="2200" smtClean="0">
                <a:solidFill>
                  <a:schemeClr val="tx1"/>
                </a:solidFill>
              </a:rPr>
              <a:t>?</a:t>
            </a:r>
          </a:p>
          <a:p>
            <a:pPr algn="ctr">
              <a:defRPr/>
            </a:pPr>
            <a:endParaRPr lang="es-ES" sz="220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2200" smtClean="0">
                <a:solidFill>
                  <a:schemeClr val="tx1"/>
                </a:solidFill>
              </a:rPr>
              <a:t>¿Puede ser </a:t>
            </a:r>
            <a:r>
              <a:rPr lang="es-ES" sz="2200" smtClean="0">
                <a:solidFill>
                  <a:srgbClr val="FF0000"/>
                </a:solidFill>
              </a:rPr>
              <a:t>auditado</a:t>
            </a:r>
            <a:r>
              <a:rPr lang="es-ES" sz="2200" smtClean="0">
                <a:solidFill>
                  <a:schemeClr val="tx1"/>
                </a:solidFill>
              </a:rPr>
              <a:t>?</a:t>
            </a:r>
          </a:p>
          <a:p>
            <a:pPr>
              <a:defRPr/>
            </a:pPr>
            <a:endParaRPr lang="es-ES" sz="200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s-ES" sz="700" b="1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s-ES" sz="24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s-ES" sz="2600" b="1" smtClean="0">
                <a:solidFill>
                  <a:srgbClr val="FF0000"/>
                </a:solidFill>
              </a:rPr>
              <a:t>¿Cual es el coste de un error?</a:t>
            </a:r>
          </a:p>
          <a:p>
            <a:pPr>
              <a:defRPr/>
            </a:pPr>
            <a:endParaRPr lang="es-ES" sz="2000">
              <a:solidFill>
                <a:schemeClr val="tx1"/>
              </a:solidFill>
            </a:endParaRPr>
          </a:p>
        </p:txBody>
      </p:sp>
      <p:pic>
        <p:nvPicPr>
          <p:cNvPr id="4" name="Rectangle 8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1371600"/>
            <a:ext cx="20669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68550" y="3886200"/>
            <a:ext cx="6705600" cy="2133600"/>
            <a:chOff x="2171700" y="3886200"/>
            <a:chExt cx="6705365" cy="2133600"/>
          </a:xfrm>
        </p:grpSpPr>
        <p:sp>
          <p:nvSpPr>
            <p:cNvPr id="20487" name="Rectangle 3"/>
            <p:cNvSpPr txBox="1">
              <a:spLocks noChangeArrowheads="1"/>
            </p:cNvSpPr>
            <p:nvPr/>
          </p:nvSpPr>
          <p:spPr bwMode="auto">
            <a:xfrm>
              <a:off x="2171700" y="3886200"/>
              <a:ext cx="611505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 smtClean="0"/>
            </a:p>
            <a:p>
              <a:pPr algn="ctr"/>
              <a:r>
                <a:rPr lang="es-ES" sz="2800" smtClean="0">
                  <a:solidFill>
                    <a:srgbClr val="FF0000"/>
                  </a:solidFill>
                </a:rPr>
                <a:t>Muchas compañías encuentran este problema</a:t>
              </a:r>
            </a:p>
            <a:p>
              <a:endParaRPr lang="es-ES" sz="1100" smtClean="0"/>
            </a:p>
            <a:p>
              <a:pPr algn="ctr"/>
              <a:r>
                <a:rPr lang="es-ES" smtClean="0">
                  <a:solidFill>
                    <a:srgbClr val="FF0000"/>
                  </a:solidFill>
                </a:rPr>
                <a:t>“Solo 26%</a:t>
              </a:r>
              <a:r>
                <a:rPr lang="es-ES" smtClean="0"/>
                <a:t> de las compañías se gestionan</a:t>
              </a:r>
            </a:p>
            <a:p>
              <a:pPr algn="ctr"/>
              <a:r>
                <a:rPr lang="es-ES" smtClean="0"/>
                <a:t>con procesos de </a:t>
              </a:r>
            </a:p>
            <a:p>
              <a:pPr algn="ctr"/>
              <a:r>
                <a:rPr lang="es-ES" smtClean="0"/>
                <a:t>planificación y reporting </a:t>
              </a:r>
              <a:r>
                <a:rPr lang="es-ES" smtClean="0">
                  <a:solidFill>
                    <a:srgbClr val="FF0000"/>
                  </a:solidFill>
                </a:rPr>
                <a:t>integrados</a:t>
              </a:r>
              <a:r>
                <a:rPr lang="es-ES" smtClean="0"/>
                <a:t>”*.</a:t>
              </a:r>
              <a:endParaRPr lang="es-ES"/>
            </a:p>
          </p:txBody>
        </p:sp>
        <p:pic>
          <p:nvPicPr>
            <p:cNvPr id="20488" name="Picture 9" descr="C:\Documents and Settings\brunoaz\Local Settings\Temporary Internet Files\Content.IE5\0XM30DQN\MCj03615800000[1].wmf"/>
            <p:cNvPicPr>
              <a:picLocks noChangeAspect="1" noChangeArrowheads="1"/>
            </p:cNvPicPr>
            <p:nvPr/>
          </p:nvPicPr>
          <p:blipFill>
            <a:blip r:embed="rId4"/>
            <a:srcRect b="35081"/>
            <a:stretch>
              <a:fillRect/>
            </a:stretch>
          </p:blipFill>
          <p:spPr bwMode="auto">
            <a:xfrm rot="897625">
              <a:off x="7630878" y="4649788"/>
              <a:ext cx="1246187" cy="1198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5334000" y="6643688"/>
            <a:ext cx="495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hlinkClick r:id="rId5"/>
              </a:rPr>
              <a:t>* Best Practices in Planning and Management Reporting</a:t>
            </a:r>
            <a:r>
              <a:rPr lang="en-US" sz="800"/>
              <a:t> by David A. J. Axson.</a:t>
            </a:r>
          </a:p>
          <a:p>
            <a:endParaRPr lang="en-US" sz="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85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381000" y="762000"/>
          <a:ext cx="741363" cy="947738"/>
        </p:xfrm>
        <a:graphic>
          <a:graphicData uri="http://schemas.openxmlformats.org/presentationml/2006/ole">
            <p:oleObj spid="_x0000_s39938" name="Visio" r:id="rId4" imgW="741495" imgH="947725" progId="">
              <p:embed/>
            </p:oleObj>
          </a:graphicData>
        </a:graphic>
      </p:graphicFrame>
      <p:pic>
        <p:nvPicPr>
          <p:cNvPr id="2052" name="Picture 27" descr="user blu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14400" y="1066800"/>
            <a:ext cx="71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90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228600" y="1295400"/>
          <a:ext cx="741363" cy="947738"/>
        </p:xfrm>
        <a:graphic>
          <a:graphicData uri="http://schemas.openxmlformats.org/presentationml/2006/ole">
            <p:oleObj spid="_x0000_s39939" name="Visio" r:id="rId6" imgW="741495" imgH="947725" progId="">
              <p:embed/>
            </p:oleObj>
          </a:graphicData>
        </a:graphic>
      </p:graphicFrame>
      <p:pic>
        <p:nvPicPr>
          <p:cNvPr id="2053" name="Picture 17" descr="user blu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" y="1600200"/>
            <a:ext cx="71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6" descr="user blu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47800" y="1295400"/>
            <a:ext cx="71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9" descr="User yellow"/>
          <p:cNvPicPr>
            <a:picLocks noChangeAspect="1" noChangeArrowheads="1"/>
          </p:cNvPicPr>
          <p:nvPr/>
        </p:nvPicPr>
        <p:blipFill>
          <a:blip r:embed="rId7" cstate="screen">
            <a:lum bright="-12000"/>
          </a:blip>
          <a:srcRect/>
          <a:stretch>
            <a:fillRect/>
          </a:stretch>
        </p:blipFill>
        <p:spPr bwMode="auto">
          <a:xfrm>
            <a:off x="1066800" y="3733800"/>
            <a:ext cx="619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1" descr="User yellow"/>
          <p:cNvPicPr>
            <a:picLocks noChangeAspect="1" noChangeArrowheads="1"/>
          </p:cNvPicPr>
          <p:nvPr/>
        </p:nvPicPr>
        <p:blipFill>
          <a:blip r:embed="rId7" cstate="screen">
            <a:lum bright="-12000"/>
          </a:blip>
          <a:srcRect/>
          <a:stretch>
            <a:fillRect/>
          </a:stretch>
        </p:blipFill>
        <p:spPr bwMode="auto">
          <a:xfrm>
            <a:off x="838200" y="4419600"/>
            <a:ext cx="619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6787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s-E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Cómo puede ser resuelto </a:t>
            </a:r>
            <a:endParaRPr lang="es-E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4" descr="User yellow"/>
          <p:cNvPicPr>
            <a:picLocks noChangeAspect="1" noChangeArrowheads="1"/>
          </p:cNvPicPr>
          <p:nvPr/>
        </p:nvPicPr>
        <p:blipFill>
          <a:blip r:embed="rId7" cstate="screen">
            <a:lum bright="-12000"/>
          </a:blip>
          <a:srcRect/>
          <a:stretch>
            <a:fillRect/>
          </a:stretch>
        </p:blipFill>
        <p:spPr bwMode="auto">
          <a:xfrm>
            <a:off x="2133600" y="3733800"/>
            <a:ext cx="619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5" descr="User yellow"/>
          <p:cNvPicPr>
            <a:picLocks noChangeAspect="1" noChangeArrowheads="1"/>
          </p:cNvPicPr>
          <p:nvPr/>
        </p:nvPicPr>
        <p:blipFill>
          <a:blip r:embed="rId7" cstate="screen">
            <a:lum bright="-12000"/>
          </a:blip>
          <a:srcRect/>
          <a:stretch>
            <a:fillRect/>
          </a:stretch>
        </p:blipFill>
        <p:spPr bwMode="auto">
          <a:xfrm>
            <a:off x="2590800" y="4267200"/>
            <a:ext cx="619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User yellow"/>
          <p:cNvPicPr>
            <a:picLocks noChangeAspect="1" noChangeArrowheads="1"/>
          </p:cNvPicPr>
          <p:nvPr/>
        </p:nvPicPr>
        <p:blipFill>
          <a:blip r:embed="rId7" cstate="screen">
            <a:lum bright="-12000"/>
          </a:blip>
          <a:srcRect/>
          <a:stretch>
            <a:fillRect/>
          </a:stretch>
        </p:blipFill>
        <p:spPr bwMode="auto">
          <a:xfrm>
            <a:off x="2209800" y="4953000"/>
            <a:ext cx="619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0" descr="User yellow"/>
          <p:cNvPicPr>
            <a:picLocks noChangeAspect="1" noChangeArrowheads="1"/>
          </p:cNvPicPr>
          <p:nvPr/>
        </p:nvPicPr>
        <p:blipFill>
          <a:blip r:embed="rId7" cstate="screen">
            <a:lum bright="-12000"/>
          </a:blip>
          <a:srcRect/>
          <a:stretch>
            <a:fillRect/>
          </a:stretch>
        </p:blipFill>
        <p:spPr bwMode="auto">
          <a:xfrm>
            <a:off x="1362075" y="5029200"/>
            <a:ext cx="6191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5" name="Line 55"/>
          <p:cNvSpPr>
            <a:spLocks noChangeShapeType="1"/>
          </p:cNvSpPr>
          <p:nvPr/>
        </p:nvSpPr>
        <p:spPr bwMode="auto">
          <a:xfrm>
            <a:off x="1676400" y="2743200"/>
            <a:ext cx="22860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256060" name="Line 60"/>
          <p:cNvSpPr>
            <a:spLocks noChangeShapeType="1"/>
          </p:cNvSpPr>
          <p:nvPr/>
        </p:nvSpPr>
        <p:spPr bwMode="auto">
          <a:xfrm flipV="1">
            <a:off x="1981200" y="2286000"/>
            <a:ext cx="17526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pic>
        <p:nvPicPr>
          <p:cNvPr id="2064" name="Picture 70" descr="User green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10400" y="2138363"/>
            <a:ext cx="129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4" name="Text Box 74"/>
          <p:cNvSpPr txBox="1">
            <a:spLocks noChangeArrowheads="1"/>
          </p:cNvSpPr>
          <p:nvPr/>
        </p:nvSpPr>
        <p:spPr bwMode="auto">
          <a:xfrm>
            <a:off x="6096000" y="1371600"/>
            <a:ext cx="3276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¿</a:t>
            </a:r>
            <a:r>
              <a:rPr lang="en-US" b="1" dirty="0" err="1" smtClean="0"/>
              <a:t>Qué</a:t>
            </a:r>
            <a:r>
              <a:rPr lang="en-US" b="1" dirty="0" smtClean="0"/>
              <a:t>,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dirty="0" err="1" smtClean="0"/>
              <a:t>Q</a:t>
            </a:r>
            <a:r>
              <a:rPr lang="en-US" b="1" dirty="0" err="1" smtClean="0"/>
              <a:t>ué</a:t>
            </a:r>
            <a:r>
              <a:rPr lang="en-US" b="1" dirty="0" smtClean="0"/>
              <a:t>, </a:t>
            </a:r>
            <a:r>
              <a:rPr lang="en-US" b="1" dirty="0" err="1" smtClean="0"/>
              <a:t>Cómo</a:t>
            </a:r>
            <a:endParaRPr lang="en-US" b="1" dirty="0" smtClean="0"/>
          </a:p>
          <a:p>
            <a:pPr algn="ctr">
              <a:spcBef>
                <a:spcPct val="50000"/>
              </a:spcBef>
            </a:pPr>
            <a:r>
              <a:rPr lang="en-US" b="1" dirty="0" err="1" smtClean="0"/>
              <a:t>Quién</a:t>
            </a:r>
            <a:r>
              <a:rPr lang="en-US" b="1" dirty="0" smtClean="0"/>
              <a:t>, </a:t>
            </a:r>
            <a:r>
              <a:rPr lang="en-US" b="1" dirty="0" err="1" smtClean="0"/>
              <a:t>Cuando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9" name="Text Box 74"/>
          <p:cNvSpPr txBox="1">
            <a:spLocks noChangeArrowheads="1"/>
          </p:cNvSpPr>
          <p:nvPr/>
        </p:nvSpPr>
        <p:spPr bwMode="auto">
          <a:xfrm>
            <a:off x="423863" y="5804213"/>
            <a:ext cx="37671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400" b="1" smtClean="0">
                <a:solidFill>
                  <a:schemeClr val="accent4"/>
                </a:solidFill>
              </a:rPr>
              <a:t>Colaborativo, Amigable, Contextual.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1400" b="1" i="1" smtClean="0">
                <a:solidFill>
                  <a:schemeClr val="accent4"/>
                </a:solidFill>
              </a:rPr>
              <a:t>“Información que es </a:t>
            </a:r>
            <a:r>
              <a:rPr lang="es-ES" sz="1400" b="1" i="1" smtClean="0">
                <a:solidFill>
                  <a:srgbClr val="FF0000"/>
                </a:solidFill>
              </a:rPr>
              <a:t>relevante para mi</a:t>
            </a:r>
            <a:r>
              <a:rPr lang="es-ES" sz="1400" b="1" i="1" smtClean="0">
                <a:solidFill>
                  <a:schemeClr val="accent4"/>
                </a:solidFill>
              </a:rPr>
              <a:t>”</a:t>
            </a:r>
            <a:endParaRPr lang="es-ES" sz="1400" b="1" i="1">
              <a:solidFill>
                <a:schemeClr val="accent4"/>
              </a:solidFill>
            </a:endParaRPr>
          </a:p>
        </p:txBody>
      </p:sp>
      <p:sp>
        <p:nvSpPr>
          <p:cNvPr id="37" name="Text Box 74"/>
          <p:cNvSpPr txBox="1">
            <a:spLocks noChangeArrowheads="1"/>
          </p:cNvSpPr>
          <p:nvPr/>
        </p:nvSpPr>
        <p:spPr bwMode="auto">
          <a:xfrm>
            <a:off x="6462713" y="4071938"/>
            <a:ext cx="26670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400" b="1" smtClean="0">
                <a:solidFill>
                  <a:schemeClr val="accent4"/>
                </a:solidFill>
              </a:rPr>
              <a:t>Alineado, Accionable, Responsable.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1400" b="1" i="1" smtClean="0">
                <a:solidFill>
                  <a:schemeClr val="accent4"/>
                </a:solidFill>
              </a:rPr>
              <a:t>“información en la que puedo </a:t>
            </a:r>
            <a:r>
              <a:rPr lang="es-ES" sz="1400" b="1" i="1" smtClean="0">
                <a:solidFill>
                  <a:srgbClr val="FF0000"/>
                </a:solidFill>
              </a:rPr>
              <a:t>confiar </a:t>
            </a:r>
            <a:r>
              <a:rPr lang="es-ES" sz="1400" b="1" i="1" smtClean="0">
                <a:solidFill>
                  <a:schemeClr val="accent4"/>
                </a:solidFill>
              </a:rPr>
              <a:t>y </a:t>
            </a:r>
            <a:r>
              <a:rPr lang="es-ES" sz="1400" b="1" i="1" smtClean="0">
                <a:solidFill>
                  <a:srgbClr val="FF0000"/>
                </a:solidFill>
              </a:rPr>
              <a:t>actuo </a:t>
            </a:r>
            <a:r>
              <a:rPr lang="es-ES" sz="1400" b="1" i="1" smtClean="0">
                <a:solidFill>
                  <a:schemeClr val="accent4"/>
                </a:solidFill>
              </a:rPr>
              <a:t>sobre ella”</a:t>
            </a:r>
            <a:endParaRPr lang="es-ES" sz="1400" b="1" i="1">
              <a:solidFill>
                <a:schemeClr val="accent4"/>
              </a:solidFill>
            </a:endParaRPr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>
            <a:off x="5410200" y="2390775"/>
            <a:ext cx="1524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 flipH="1" flipV="1">
            <a:off x="5410200" y="2209800"/>
            <a:ext cx="1676400" cy="420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30" name="Text Box 74"/>
          <p:cNvSpPr txBox="1">
            <a:spLocks noChangeArrowheads="1"/>
          </p:cNvSpPr>
          <p:nvPr/>
        </p:nvSpPr>
        <p:spPr bwMode="auto">
          <a:xfrm>
            <a:off x="0" y="2838450"/>
            <a:ext cx="3429000" cy="846386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400" b="1" smtClean="0">
                <a:solidFill>
                  <a:schemeClr val="accent4"/>
                </a:solidFill>
              </a:rPr>
              <a:t>Flexible, Seguro, Auditable.</a:t>
            </a:r>
          </a:p>
          <a:p>
            <a:pPr>
              <a:spcBef>
                <a:spcPct val="50000"/>
              </a:spcBef>
              <a:defRPr/>
            </a:pPr>
            <a:r>
              <a:rPr lang="es-ES" sz="1400" b="1" i="1" smtClean="0">
                <a:solidFill>
                  <a:schemeClr val="accent4"/>
                </a:solidFill>
              </a:rPr>
              <a:t>“Construir y modificar </a:t>
            </a:r>
            <a:r>
              <a:rPr lang="es-ES" sz="1400" b="1" i="1" smtClean="0">
                <a:solidFill>
                  <a:srgbClr val="FF0000"/>
                </a:solidFill>
              </a:rPr>
              <a:t> con cumplimiento de normas</a:t>
            </a:r>
            <a:r>
              <a:rPr lang="es-ES" sz="1400" b="1" i="1" smtClean="0">
                <a:solidFill>
                  <a:schemeClr val="accent4"/>
                </a:solidFill>
              </a:rPr>
              <a:t>”</a:t>
            </a:r>
            <a:endParaRPr lang="es-ES" sz="1400" b="1" i="1">
              <a:solidFill>
                <a:schemeClr val="accent4"/>
              </a:solidFill>
            </a:endParaRPr>
          </a:p>
        </p:txBody>
      </p:sp>
      <p:pic>
        <p:nvPicPr>
          <p:cNvPr id="40" name="Picture 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0" y="1208088"/>
            <a:ext cx="3202847" cy="1635125"/>
            <a:chOff x="3886200" y="2667000"/>
            <a:chExt cx="4812980" cy="2110142"/>
          </a:xfrm>
        </p:grpSpPr>
        <p:pic>
          <p:nvPicPr>
            <p:cNvPr id="2075" name="Picture 12" descr="6-00348_s01-arrows02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4913495" y="3124200"/>
              <a:ext cx="2477904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6" name="Text Box 12"/>
            <p:cNvSpPr txBox="1">
              <a:spLocks noChangeArrowheads="1"/>
            </p:cNvSpPr>
            <p:nvPr/>
          </p:nvSpPr>
          <p:spPr bwMode="auto">
            <a:xfrm>
              <a:off x="3886200" y="4343400"/>
              <a:ext cx="1587924" cy="357469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s-ES" sz="1200" b="1" smtClean="0"/>
                <a:t>Forecasting</a:t>
              </a:r>
              <a:endParaRPr lang="es-ES" sz="1200" b="1"/>
            </a:p>
          </p:txBody>
        </p:sp>
        <p:sp>
          <p:nvSpPr>
            <p:cNvPr id="2077" name="Text Box 14"/>
            <p:cNvSpPr txBox="1">
              <a:spLocks noChangeArrowheads="1"/>
            </p:cNvSpPr>
            <p:nvPr/>
          </p:nvSpPr>
          <p:spPr bwMode="auto">
            <a:xfrm>
              <a:off x="6095999" y="4419601"/>
              <a:ext cx="1257770" cy="357541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s-ES" sz="1200" b="1" smtClean="0"/>
                <a:t>Planning</a:t>
              </a:r>
              <a:endParaRPr lang="es-ES" sz="1200" b="1"/>
            </a:p>
          </p:txBody>
        </p:sp>
        <p:sp>
          <p:nvSpPr>
            <p:cNvPr id="2078" name="Text Box 9"/>
            <p:cNvSpPr txBox="1">
              <a:spLocks noChangeArrowheads="1"/>
            </p:cNvSpPr>
            <p:nvPr/>
          </p:nvSpPr>
          <p:spPr bwMode="auto">
            <a:xfrm>
              <a:off x="4114800" y="2971800"/>
              <a:ext cx="1371125" cy="357469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s-ES" sz="1200" b="1" smtClean="0"/>
                <a:t>Reporting</a:t>
              </a:r>
              <a:endParaRPr lang="es-ES" sz="1200" b="1"/>
            </a:p>
          </p:txBody>
        </p:sp>
        <p:sp>
          <p:nvSpPr>
            <p:cNvPr id="2079" name="Text Box 10"/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2907980" cy="357469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200" b="1" smtClean="0"/>
                <a:t>Scorecard &amp; Dashboard</a:t>
              </a:r>
              <a:endParaRPr lang="es-ES" sz="1200" b="1"/>
            </a:p>
          </p:txBody>
        </p:sp>
        <p:sp>
          <p:nvSpPr>
            <p:cNvPr id="2080" name="Text Box 11"/>
            <p:cNvSpPr txBox="1">
              <a:spLocks noChangeArrowheads="1"/>
            </p:cNvSpPr>
            <p:nvPr/>
          </p:nvSpPr>
          <p:spPr bwMode="auto">
            <a:xfrm>
              <a:off x="7391399" y="3276600"/>
              <a:ext cx="1303677" cy="357469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s-ES" sz="1200" b="1" smtClean="0"/>
                <a:t>Analytics</a:t>
              </a:r>
              <a:endParaRPr lang="es-ES" sz="1200" b="1"/>
            </a:p>
          </p:txBody>
        </p:sp>
      </p:grpSp>
      <p:pic>
        <p:nvPicPr>
          <p:cNvPr id="28" name="Picture 12" descr="6-00348_s01-arrows0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354138" y="4210050"/>
            <a:ext cx="123348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lowchart: Magnetic Disk 47"/>
          <p:cNvSpPr/>
          <p:nvPr/>
        </p:nvSpPr>
        <p:spPr bwMode="auto">
          <a:xfrm>
            <a:off x="1323975" y="2162175"/>
            <a:ext cx="533400" cy="533400"/>
          </a:xfrm>
          <a:prstGeom prst="flowChartMagneticDisk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63922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">
              <a:solidFill>
                <a:schemeClr val="tx1">
                  <a:alpha val="100000"/>
                </a:schemeClr>
              </a:solidFill>
              <a:latin typeface="Segoe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4" grpId="0"/>
      <p:bldP spid="256074" grpId="1"/>
      <p:bldP spid="29" grpId="0"/>
      <p:bldP spid="37" grpId="0"/>
      <p:bldP spid="30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6496050" y="249874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¿Por qué ocurrió?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Analytics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57200" y="249874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 ocurrió?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Reporting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457200" y="4965720"/>
            <a:ext cx="27432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 ocurrirá?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Forecasting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6096000" y="4965720"/>
            <a:ext cx="27432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 quiero que ocurra?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Planning, Budgeting, </a:t>
            </a:r>
            <a:br>
              <a:rPr lang="es-E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</a:br>
            <a:r>
              <a:rPr lang="es-E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Consolidation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2876550" y="1066800"/>
            <a:ext cx="33909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 está ocurriendo?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Scorecards and Dashboards</a:t>
            </a:r>
          </a:p>
        </p:txBody>
      </p:sp>
      <p:pic>
        <p:nvPicPr>
          <p:cNvPr id="9" name="Picture 8" descr="8-00229-Cir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892280"/>
            <a:ext cx="3962397" cy="394973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4929"/>
          </a:xfrm>
        </p:spPr>
        <p:txBody>
          <a:bodyPr/>
          <a:lstStyle/>
          <a:p>
            <a:pPr lvl="0"/>
            <a:r>
              <a:rPr lang="es-ES" sz="4400" noProof="0" dirty="0" smtClean="0"/>
              <a:t>Gestión del Rendimiento</a:t>
            </a:r>
            <a:br>
              <a:rPr lang="es-ES" sz="4400" noProof="0" dirty="0" smtClean="0"/>
            </a:br>
            <a:r>
              <a:rPr lang="es-ES" sz="3200" noProof="0" dirty="0" smtClean="0">
                <a:solidFill>
                  <a:schemeClr val="accent1"/>
                </a:solidFill>
              </a:rPr>
              <a:t>Capacidades Requeridas</a:t>
            </a:r>
            <a:endParaRPr lang="es-ES" noProof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8"/>
          <p:cNvSpPr txBox="1">
            <a:spLocks noGrp="1"/>
          </p:cNvSpPr>
          <p:nvPr/>
        </p:nvSpPr>
        <p:spPr bwMode="auto">
          <a:xfrm>
            <a:off x="6959600" y="6569075"/>
            <a:ext cx="21336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B2D6A91-B3C4-42A5-BC42-A3294A1C42E6}" type="slidenum">
              <a:rPr lang="en-US" sz="1200"/>
              <a:pPr algn="r"/>
              <a:t>14</a:t>
            </a:fld>
            <a:endParaRPr lang="en-US" sz="1200"/>
          </a:p>
        </p:txBody>
      </p:sp>
      <p:pic>
        <p:nvPicPr>
          <p:cNvPr id="1098755" name="Rectangle 3676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04900"/>
            <a:ext cx="4610100" cy="2354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67619" name="TextBox 367618"/>
          <p:cNvSpPr txBox="1">
            <a:spLocks noChangeArrowheads="1"/>
          </p:cNvSpPr>
          <p:nvPr/>
        </p:nvSpPr>
        <p:spPr bwMode="white">
          <a:xfrm>
            <a:off x="393700" y="1150938"/>
            <a:ext cx="4752975" cy="22898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s-ES" sz="2800" smtClean="0">
                <a:latin typeface="Segoe Semibold" pitchFamily="34" charset="0"/>
              </a:rPr>
              <a:t>Mejorar las organizaciones proporcionando una visión de negocio a </a:t>
            </a:r>
            <a:r>
              <a:rPr lang="es-ES" sz="2800" smtClean="0">
                <a:solidFill>
                  <a:schemeClr val="accent1"/>
                </a:solidFill>
                <a:latin typeface="Segoe Semibold" pitchFamily="34" charset="0"/>
              </a:rPr>
              <a:t>todos</a:t>
            </a:r>
            <a:r>
              <a:rPr lang="es-ES" sz="2800" smtClean="0">
                <a:latin typeface="Segoe Semibold" pitchFamily="34" charset="0"/>
              </a:rPr>
              <a:t> los empleados, permitiendo tomar mejores decisiones, más rápidas y relevantes</a:t>
            </a:r>
            <a:endParaRPr lang="es-ES" sz="2800">
              <a:latin typeface="Segoe Semibold" pitchFamily="34" charset="0"/>
            </a:endParaRPr>
          </a:p>
        </p:txBody>
      </p:sp>
      <p:sp>
        <p:nvSpPr>
          <p:cNvPr id="24581" name="TextBox 367619"/>
          <p:cNvSpPr txBox="1">
            <a:spLocks noChangeArrowheads="1"/>
          </p:cNvSpPr>
          <p:nvPr/>
        </p:nvSpPr>
        <p:spPr bwMode="auto">
          <a:xfrm>
            <a:off x="393700" y="3771900"/>
            <a:ext cx="4503738" cy="184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ct val="30000"/>
              </a:spcBef>
              <a:buFontTx/>
              <a:buBlip>
                <a:blip r:embed="rId4"/>
              </a:buBlip>
            </a:pPr>
            <a:r>
              <a:rPr lang="es-ES" dirty="0" smtClean="0"/>
              <a:t>Propuesta de BI completa e integrada</a:t>
            </a:r>
          </a:p>
          <a:p>
            <a:pPr marL="339725" indent="-339725">
              <a:lnSpc>
                <a:spcPct val="90000"/>
              </a:lnSpc>
              <a:spcBef>
                <a:spcPct val="30000"/>
              </a:spcBef>
              <a:buFontTx/>
              <a:buBlip>
                <a:blip r:embed="rId4"/>
              </a:buBlip>
            </a:pPr>
            <a:r>
              <a:rPr lang="es-ES" dirty="0" smtClean="0"/>
              <a:t>Entrega generalizada de BI a través de Microsoft Office </a:t>
            </a:r>
          </a:p>
          <a:p>
            <a:pPr marL="339725" indent="-339725">
              <a:lnSpc>
                <a:spcPct val="90000"/>
              </a:lnSpc>
              <a:spcBef>
                <a:spcPct val="30000"/>
              </a:spcBef>
              <a:buFontTx/>
              <a:buBlip>
                <a:blip r:embed="rId4"/>
              </a:buBlip>
            </a:pPr>
            <a:r>
              <a:rPr lang="es-ES" dirty="0" smtClean="0"/>
              <a:t>Solución corporativa asequible</a:t>
            </a:r>
            <a:endParaRPr lang="en-US" sz="2000" dirty="0"/>
          </a:p>
        </p:txBody>
      </p:sp>
      <p:sp>
        <p:nvSpPr>
          <p:cNvPr id="24582" name="Shape 3676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64563" cy="701731"/>
          </a:xfrm>
        </p:spPr>
        <p:txBody>
          <a:bodyPr/>
          <a:lstStyle/>
          <a:p>
            <a:r>
              <a:rPr lang="es-ES" sz="4400" noProof="0" dirty="0" smtClean="0"/>
              <a:t>Visión de Microsoft</a:t>
            </a:r>
          </a:p>
        </p:txBody>
      </p:sp>
      <p:pic>
        <p:nvPicPr>
          <p:cNvPr id="367622" name="Rectangle 3676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6350" y="3397250"/>
            <a:ext cx="3611563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3" name="Rectangle 3676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7488" y="2335213"/>
            <a:ext cx="318928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4" name="Rectangle 3676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7488" y="677863"/>
            <a:ext cx="3189287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 bwMode="auto">
          <a:xfrm>
            <a:off x="393539" y="810229"/>
            <a:ext cx="8495818" cy="5891514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pic>
        <p:nvPicPr>
          <p:cNvPr id="50" name="Picture 49" descr="Logomas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0414"/>
            <a:ext cx="9144000" cy="687586"/>
          </a:xfrm>
          <a:prstGeom prst="rect">
            <a:avLst/>
          </a:prstGeom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3352800"/>
            <a:ext cx="9144000" cy="3505200"/>
            <a:chOff x="0" y="1958191"/>
            <a:chExt cx="9144000" cy="4899809"/>
          </a:xfrm>
        </p:grpSpPr>
        <p:sp>
          <p:nvSpPr>
            <p:cNvPr id="95" name="Freeform 9"/>
            <p:cNvSpPr>
              <a:spLocks/>
            </p:cNvSpPr>
            <p:nvPr/>
          </p:nvSpPr>
          <p:spPr bwMode="invGray">
            <a:xfrm>
              <a:off x="0" y="2774716"/>
              <a:ext cx="9144000" cy="4083284"/>
            </a:xfrm>
            <a:custGeom>
              <a:avLst/>
              <a:gdLst/>
              <a:ahLst/>
              <a:cxnLst>
                <a:cxn ang="0">
                  <a:pos x="6912" y="1510"/>
                </a:cxn>
                <a:cxn ang="0">
                  <a:pos x="0" y="15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8" y="12"/>
                </a:cxn>
                <a:cxn ang="0">
                  <a:pos x="266" y="44"/>
                </a:cxn>
                <a:cxn ang="0">
                  <a:pos x="408" y="65"/>
                </a:cxn>
                <a:cxn ang="0">
                  <a:pos x="579" y="89"/>
                </a:cxn>
                <a:cxn ang="0">
                  <a:pos x="775" y="114"/>
                </a:cxn>
                <a:cxn ang="0">
                  <a:pos x="997" y="140"/>
                </a:cxn>
                <a:cxn ang="0">
                  <a:pos x="1241" y="166"/>
                </a:cxn>
                <a:cxn ang="0">
                  <a:pos x="1508" y="191"/>
                </a:cxn>
                <a:cxn ang="0">
                  <a:pos x="1793" y="215"/>
                </a:cxn>
                <a:cxn ang="0">
                  <a:pos x="1943" y="225"/>
                </a:cxn>
                <a:cxn ang="0">
                  <a:pos x="2099" y="236"/>
                </a:cxn>
                <a:cxn ang="0">
                  <a:pos x="2256" y="246"/>
                </a:cxn>
                <a:cxn ang="0">
                  <a:pos x="2420" y="255"/>
                </a:cxn>
                <a:cxn ang="0">
                  <a:pos x="2585" y="261"/>
                </a:cxn>
                <a:cxn ang="0">
                  <a:pos x="2756" y="268"/>
                </a:cxn>
                <a:cxn ang="0">
                  <a:pos x="2930" y="273"/>
                </a:cxn>
                <a:cxn ang="0">
                  <a:pos x="3106" y="277"/>
                </a:cxn>
                <a:cxn ang="0">
                  <a:pos x="3287" y="280"/>
                </a:cxn>
                <a:cxn ang="0">
                  <a:pos x="3470" y="280"/>
                </a:cxn>
                <a:cxn ang="0">
                  <a:pos x="3470" y="280"/>
                </a:cxn>
                <a:cxn ang="0">
                  <a:pos x="3652" y="280"/>
                </a:cxn>
                <a:cxn ang="0">
                  <a:pos x="3832" y="277"/>
                </a:cxn>
                <a:cxn ang="0">
                  <a:pos x="4009" y="273"/>
                </a:cxn>
                <a:cxn ang="0">
                  <a:pos x="4182" y="268"/>
                </a:cxn>
                <a:cxn ang="0">
                  <a:pos x="4352" y="261"/>
                </a:cxn>
                <a:cxn ang="0">
                  <a:pos x="4518" y="255"/>
                </a:cxn>
                <a:cxn ang="0">
                  <a:pos x="4680" y="246"/>
                </a:cxn>
                <a:cxn ang="0">
                  <a:pos x="4837" y="236"/>
                </a:cxn>
                <a:cxn ang="0">
                  <a:pos x="4991" y="225"/>
                </a:cxn>
                <a:cxn ang="0">
                  <a:pos x="5140" y="215"/>
                </a:cxn>
                <a:cxn ang="0">
                  <a:pos x="5423" y="191"/>
                </a:cxn>
                <a:cxn ang="0">
                  <a:pos x="5686" y="166"/>
                </a:cxn>
                <a:cxn ang="0">
                  <a:pos x="5928" y="140"/>
                </a:cxn>
                <a:cxn ang="0">
                  <a:pos x="6147" y="114"/>
                </a:cxn>
                <a:cxn ang="0">
                  <a:pos x="6342" y="89"/>
                </a:cxn>
                <a:cxn ang="0">
                  <a:pos x="6509" y="65"/>
                </a:cxn>
                <a:cxn ang="0">
                  <a:pos x="6651" y="44"/>
                </a:cxn>
                <a:cxn ang="0">
                  <a:pos x="6763" y="26"/>
                </a:cxn>
                <a:cxn ang="0">
                  <a:pos x="6845" y="12"/>
                </a:cxn>
                <a:cxn ang="0">
                  <a:pos x="6912" y="0"/>
                </a:cxn>
                <a:cxn ang="0">
                  <a:pos x="6912" y="1510"/>
                </a:cxn>
              </a:cxnLst>
              <a:rect l="0" t="0" r="r" b="b"/>
              <a:pathLst>
                <a:path w="6912" h="1510">
                  <a:moveTo>
                    <a:pt x="6912" y="1510"/>
                  </a:moveTo>
                  <a:lnTo>
                    <a:pt x="0" y="15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8" y="12"/>
                  </a:lnTo>
                  <a:lnTo>
                    <a:pt x="266" y="44"/>
                  </a:lnTo>
                  <a:lnTo>
                    <a:pt x="408" y="65"/>
                  </a:lnTo>
                  <a:lnTo>
                    <a:pt x="579" y="89"/>
                  </a:lnTo>
                  <a:lnTo>
                    <a:pt x="775" y="114"/>
                  </a:lnTo>
                  <a:lnTo>
                    <a:pt x="997" y="140"/>
                  </a:lnTo>
                  <a:lnTo>
                    <a:pt x="1241" y="166"/>
                  </a:lnTo>
                  <a:lnTo>
                    <a:pt x="1508" y="191"/>
                  </a:lnTo>
                  <a:lnTo>
                    <a:pt x="1793" y="215"/>
                  </a:lnTo>
                  <a:lnTo>
                    <a:pt x="1943" y="225"/>
                  </a:lnTo>
                  <a:lnTo>
                    <a:pt x="2099" y="236"/>
                  </a:lnTo>
                  <a:lnTo>
                    <a:pt x="2256" y="246"/>
                  </a:lnTo>
                  <a:lnTo>
                    <a:pt x="2420" y="255"/>
                  </a:lnTo>
                  <a:lnTo>
                    <a:pt x="2585" y="261"/>
                  </a:lnTo>
                  <a:lnTo>
                    <a:pt x="2756" y="268"/>
                  </a:lnTo>
                  <a:lnTo>
                    <a:pt x="2930" y="273"/>
                  </a:lnTo>
                  <a:lnTo>
                    <a:pt x="3106" y="277"/>
                  </a:lnTo>
                  <a:lnTo>
                    <a:pt x="3287" y="280"/>
                  </a:lnTo>
                  <a:lnTo>
                    <a:pt x="3470" y="280"/>
                  </a:lnTo>
                  <a:lnTo>
                    <a:pt x="3470" y="280"/>
                  </a:lnTo>
                  <a:lnTo>
                    <a:pt x="3652" y="280"/>
                  </a:lnTo>
                  <a:lnTo>
                    <a:pt x="3832" y="277"/>
                  </a:lnTo>
                  <a:lnTo>
                    <a:pt x="4009" y="273"/>
                  </a:lnTo>
                  <a:lnTo>
                    <a:pt x="4182" y="268"/>
                  </a:lnTo>
                  <a:lnTo>
                    <a:pt x="4352" y="261"/>
                  </a:lnTo>
                  <a:lnTo>
                    <a:pt x="4518" y="255"/>
                  </a:lnTo>
                  <a:lnTo>
                    <a:pt x="4680" y="246"/>
                  </a:lnTo>
                  <a:lnTo>
                    <a:pt x="4837" y="236"/>
                  </a:lnTo>
                  <a:lnTo>
                    <a:pt x="4991" y="225"/>
                  </a:lnTo>
                  <a:lnTo>
                    <a:pt x="5140" y="215"/>
                  </a:lnTo>
                  <a:lnTo>
                    <a:pt x="5423" y="191"/>
                  </a:lnTo>
                  <a:lnTo>
                    <a:pt x="5686" y="166"/>
                  </a:lnTo>
                  <a:lnTo>
                    <a:pt x="5928" y="140"/>
                  </a:lnTo>
                  <a:lnTo>
                    <a:pt x="6147" y="114"/>
                  </a:lnTo>
                  <a:lnTo>
                    <a:pt x="6342" y="89"/>
                  </a:lnTo>
                  <a:lnTo>
                    <a:pt x="6509" y="65"/>
                  </a:lnTo>
                  <a:lnTo>
                    <a:pt x="6651" y="44"/>
                  </a:lnTo>
                  <a:lnTo>
                    <a:pt x="6763" y="26"/>
                  </a:lnTo>
                  <a:lnTo>
                    <a:pt x="6845" y="12"/>
                  </a:lnTo>
                  <a:lnTo>
                    <a:pt x="6912" y="0"/>
                  </a:lnTo>
                  <a:lnTo>
                    <a:pt x="6912" y="151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19000"/>
                  </a:srgbClr>
                </a:gs>
                <a:gs pos="50000">
                  <a:srgbClr val="000000">
                    <a:alpha val="52000"/>
                  </a:srgbClr>
                </a:gs>
                <a:gs pos="100000">
                  <a:srgbClr val="000000">
                    <a:alpha val="67000"/>
                  </a:srgb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305687">
                <a:defRPr/>
              </a:pPr>
              <a:endParaRPr lang="en-US" sz="5700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13"/>
            <p:cNvSpPr>
              <a:spLocks/>
            </p:cNvSpPr>
            <p:nvPr/>
          </p:nvSpPr>
          <p:spPr bwMode="invGray">
            <a:xfrm>
              <a:off x="0" y="1958191"/>
              <a:ext cx="9144000" cy="1498106"/>
            </a:xfrm>
            <a:custGeom>
              <a:avLst/>
              <a:gdLst/>
              <a:ahLst/>
              <a:cxnLst>
                <a:cxn ang="0">
                  <a:pos x="6912" y="267"/>
                </a:cxn>
                <a:cxn ang="0">
                  <a:pos x="6763" y="294"/>
                </a:cxn>
                <a:cxn ang="0">
                  <a:pos x="6512" y="333"/>
                </a:cxn>
                <a:cxn ang="0">
                  <a:pos x="6152" y="383"/>
                </a:cxn>
                <a:cxn ang="0">
                  <a:pos x="5693" y="438"/>
                </a:cxn>
                <a:cxn ang="0">
                  <a:pos x="5146" y="487"/>
                </a:cxn>
                <a:cxn ang="0">
                  <a:pos x="4842" y="510"/>
                </a:cxn>
                <a:cxn ang="0">
                  <a:pos x="4523" y="527"/>
                </a:cxn>
                <a:cxn ang="0">
                  <a:pos x="4187" y="542"/>
                </a:cxn>
                <a:cxn ang="0">
                  <a:pos x="3835" y="551"/>
                </a:cxn>
                <a:cxn ang="0">
                  <a:pos x="3470" y="554"/>
                </a:cxn>
                <a:cxn ang="0">
                  <a:pos x="3290" y="554"/>
                </a:cxn>
                <a:cxn ang="0">
                  <a:pos x="2940" y="547"/>
                </a:cxn>
                <a:cxn ang="0">
                  <a:pos x="2601" y="535"/>
                </a:cxn>
                <a:cxn ang="0">
                  <a:pos x="2274" y="518"/>
                </a:cxn>
                <a:cxn ang="0">
                  <a:pos x="1964" y="499"/>
                </a:cxn>
                <a:cxn ang="0">
                  <a:pos x="1528" y="463"/>
                </a:cxn>
                <a:cxn ang="0">
                  <a:pos x="1014" y="410"/>
                </a:cxn>
                <a:cxn ang="0">
                  <a:pos x="591" y="357"/>
                </a:cxn>
                <a:cxn ang="0">
                  <a:pos x="271" y="311"/>
                </a:cxn>
                <a:cxn ang="0">
                  <a:pos x="0" y="267"/>
                </a:cxn>
                <a:cxn ang="0">
                  <a:pos x="0" y="0"/>
                </a:cxn>
                <a:cxn ang="0">
                  <a:pos x="152" y="46"/>
                </a:cxn>
                <a:cxn ang="0">
                  <a:pos x="408" y="115"/>
                </a:cxn>
                <a:cxn ang="0">
                  <a:pos x="775" y="200"/>
                </a:cxn>
                <a:cxn ang="0">
                  <a:pos x="997" y="246"/>
                </a:cxn>
                <a:cxn ang="0">
                  <a:pos x="1241" y="292"/>
                </a:cxn>
                <a:cxn ang="0">
                  <a:pos x="1508" y="337"/>
                </a:cxn>
                <a:cxn ang="0">
                  <a:pos x="1793" y="378"/>
                </a:cxn>
                <a:cxn ang="0">
                  <a:pos x="2099" y="416"/>
                </a:cxn>
                <a:cxn ang="0">
                  <a:pos x="2420" y="446"/>
                </a:cxn>
                <a:cxn ang="0">
                  <a:pos x="2756" y="472"/>
                </a:cxn>
                <a:cxn ang="0">
                  <a:pos x="3106" y="487"/>
                </a:cxn>
                <a:cxn ang="0">
                  <a:pos x="3470" y="492"/>
                </a:cxn>
                <a:cxn ang="0">
                  <a:pos x="3652" y="491"/>
                </a:cxn>
                <a:cxn ang="0">
                  <a:pos x="4009" y="480"/>
                </a:cxn>
                <a:cxn ang="0">
                  <a:pos x="4352" y="460"/>
                </a:cxn>
                <a:cxn ang="0">
                  <a:pos x="4680" y="433"/>
                </a:cxn>
                <a:cxn ang="0">
                  <a:pos x="4991" y="397"/>
                </a:cxn>
                <a:cxn ang="0">
                  <a:pos x="5285" y="357"/>
                </a:cxn>
                <a:cxn ang="0">
                  <a:pos x="5558" y="315"/>
                </a:cxn>
                <a:cxn ang="0">
                  <a:pos x="5811" y="268"/>
                </a:cxn>
                <a:cxn ang="0">
                  <a:pos x="6041" y="224"/>
                </a:cxn>
                <a:cxn ang="0">
                  <a:pos x="6342" y="156"/>
                </a:cxn>
                <a:cxn ang="0">
                  <a:pos x="6651" y="77"/>
                </a:cxn>
                <a:cxn ang="0">
                  <a:pos x="6845" y="21"/>
                </a:cxn>
                <a:cxn ang="0">
                  <a:pos x="6912" y="267"/>
                </a:cxn>
              </a:cxnLst>
              <a:rect l="0" t="0" r="r" b="b"/>
              <a:pathLst>
                <a:path w="6912" h="554">
                  <a:moveTo>
                    <a:pt x="6912" y="267"/>
                  </a:moveTo>
                  <a:lnTo>
                    <a:pt x="6912" y="267"/>
                  </a:lnTo>
                  <a:lnTo>
                    <a:pt x="6845" y="279"/>
                  </a:lnTo>
                  <a:lnTo>
                    <a:pt x="6763" y="294"/>
                  </a:lnTo>
                  <a:lnTo>
                    <a:pt x="6652" y="311"/>
                  </a:lnTo>
                  <a:lnTo>
                    <a:pt x="6512" y="333"/>
                  </a:lnTo>
                  <a:lnTo>
                    <a:pt x="6345" y="357"/>
                  </a:lnTo>
                  <a:lnTo>
                    <a:pt x="6152" y="383"/>
                  </a:lnTo>
                  <a:lnTo>
                    <a:pt x="5934" y="410"/>
                  </a:lnTo>
                  <a:lnTo>
                    <a:pt x="5693" y="438"/>
                  </a:lnTo>
                  <a:lnTo>
                    <a:pt x="5430" y="463"/>
                  </a:lnTo>
                  <a:lnTo>
                    <a:pt x="5146" y="487"/>
                  </a:lnTo>
                  <a:lnTo>
                    <a:pt x="4996" y="499"/>
                  </a:lnTo>
                  <a:lnTo>
                    <a:pt x="4842" y="510"/>
                  </a:lnTo>
                  <a:lnTo>
                    <a:pt x="4685" y="518"/>
                  </a:lnTo>
                  <a:lnTo>
                    <a:pt x="4523" y="527"/>
                  </a:lnTo>
                  <a:lnTo>
                    <a:pt x="4356" y="535"/>
                  </a:lnTo>
                  <a:lnTo>
                    <a:pt x="4187" y="542"/>
                  </a:lnTo>
                  <a:lnTo>
                    <a:pt x="4013" y="547"/>
                  </a:lnTo>
                  <a:lnTo>
                    <a:pt x="3835" y="551"/>
                  </a:lnTo>
                  <a:lnTo>
                    <a:pt x="3654" y="554"/>
                  </a:lnTo>
                  <a:lnTo>
                    <a:pt x="3470" y="554"/>
                  </a:lnTo>
                  <a:lnTo>
                    <a:pt x="3470" y="554"/>
                  </a:lnTo>
                  <a:lnTo>
                    <a:pt x="3290" y="554"/>
                  </a:lnTo>
                  <a:lnTo>
                    <a:pt x="3114" y="551"/>
                  </a:lnTo>
                  <a:lnTo>
                    <a:pt x="2940" y="547"/>
                  </a:lnTo>
                  <a:lnTo>
                    <a:pt x="2770" y="542"/>
                  </a:lnTo>
                  <a:lnTo>
                    <a:pt x="2601" y="535"/>
                  </a:lnTo>
                  <a:lnTo>
                    <a:pt x="2437" y="527"/>
                  </a:lnTo>
                  <a:lnTo>
                    <a:pt x="2274" y="518"/>
                  </a:lnTo>
                  <a:lnTo>
                    <a:pt x="2117" y="510"/>
                  </a:lnTo>
                  <a:lnTo>
                    <a:pt x="1964" y="499"/>
                  </a:lnTo>
                  <a:lnTo>
                    <a:pt x="1813" y="487"/>
                  </a:lnTo>
                  <a:lnTo>
                    <a:pt x="1528" y="463"/>
                  </a:lnTo>
                  <a:lnTo>
                    <a:pt x="1262" y="438"/>
                  </a:lnTo>
                  <a:lnTo>
                    <a:pt x="1014" y="410"/>
                  </a:lnTo>
                  <a:lnTo>
                    <a:pt x="791" y="383"/>
                  </a:lnTo>
                  <a:lnTo>
                    <a:pt x="591" y="357"/>
                  </a:lnTo>
                  <a:lnTo>
                    <a:pt x="418" y="333"/>
                  </a:lnTo>
                  <a:lnTo>
                    <a:pt x="271" y="311"/>
                  </a:lnTo>
                  <a:lnTo>
                    <a:pt x="70" y="279"/>
                  </a:lnTo>
                  <a:lnTo>
                    <a:pt x="0" y="2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68" y="21"/>
                  </a:lnTo>
                  <a:lnTo>
                    <a:pt x="152" y="46"/>
                  </a:lnTo>
                  <a:lnTo>
                    <a:pt x="266" y="77"/>
                  </a:lnTo>
                  <a:lnTo>
                    <a:pt x="408" y="115"/>
                  </a:lnTo>
                  <a:lnTo>
                    <a:pt x="579" y="156"/>
                  </a:lnTo>
                  <a:lnTo>
                    <a:pt x="775" y="200"/>
                  </a:lnTo>
                  <a:lnTo>
                    <a:pt x="883" y="224"/>
                  </a:lnTo>
                  <a:lnTo>
                    <a:pt x="997" y="246"/>
                  </a:lnTo>
                  <a:lnTo>
                    <a:pt x="1117" y="268"/>
                  </a:lnTo>
                  <a:lnTo>
                    <a:pt x="1241" y="292"/>
                  </a:lnTo>
                  <a:lnTo>
                    <a:pt x="1371" y="315"/>
                  </a:lnTo>
                  <a:lnTo>
                    <a:pt x="1508" y="337"/>
                  </a:lnTo>
                  <a:lnTo>
                    <a:pt x="1648" y="357"/>
                  </a:lnTo>
                  <a:lnTo>
                    <a:pt x="1793" y="378"/>
                  </a:lnTo>
                  <a:lnTo>
                    <a:pt x="1943" y="397"/>
                  </a:lnTo>
                  <a:lnTo>
                    <a:pt x="2099" y="416"/>
                  </a:lnTo>
                  <a:lnTo>
                    <a:pt x="2256" y="433"/>
                  </a:lnTo>
                  <a:lnTo>
                    <a:pt x="2420" y="446"/>
                  </a:lnTo>
                  <a:lnTo>
                    <a:pt x="2585" y="460"/>
                  </a:lnTo>
                  <a:lnTo>
                    <a:pt x="2756" y="472"/>
                  </a:lnTo>
                  <a:lnTo>
                    <a:pt x="2930" y="480"/>
                  </a:lnTo>
                  <a:lnTo>
                    <a:pt x="3106" y="487"/>
                  </a:lnTo>
                  <a:lnTo>
                    <a:pt x="3287" y="491"/>
                  </a:lnTo>
                  <a:lnTo>
                    <a:pt x="3470" y="492"/>
                  </a:lnTo>
                  <a:lnTo>
                    <a:pt x="3470" y="492"/>
                  </a:lnTo>
                  <a:lnTo>
                    <a:pt x="3652" y="491"/>
                  </a:lnTo>
                  <a:lnTo>
                    <a:pt x="3832" y="487"/>
                  </a:lnTo>
                  <a:lnTo>
                    <a:pt x="4009" y="480"/>
                  </a:lnTo>
                  <a:lnTo>
                    <a:pt x="4182" y="472"/>
                  </a:lnTo>
                  <a:lnTo>
                    <a:pt x="4352" y="460"/>
                  </a:lnTo>
                  <a:lnTo>
                    <a:pt x="4518" y="446"/>
                  </a:lnTo>
                  <a:lnTo>
                    <a:pt x="4680" y="433"/>
                  </a:lnTo>
                  <a:lnTo>
                    <a:pt x="4837" y="416"/>
                  </a:lnTo>
                  <a:lnTo>
                    <a:pt x="4991" y="397"/>
                  </a:lnTo>
                  <a:lnTo>
                    <a:pt x="5140" y="378"/>
                  </a:lnTo>
                  <a:lnTo>
                    <a:pt x="5285" y="357"/>
                  </a:lnTo>
                  <a:lnTo>
                    <a:pt x="5423" y="337"/>
                  </a:lnTo>
                  <a:lnTo>
                    <a:pt x="5558" y="315"/>
                  </a:lnTo>
                  <a:lnTo>
                    <a:pt x="5686" y="292"/>
                  </a:lnTo>
                  <a:lnTo>
                    <a:pt x="5811" y="268"/>
                  </a:lnTo>
                  <a:lnTo>
                    <a:pt x="5928" y="246"/>
                  </a:lnTo>
                  <a:lnTo>
                    <a:pt x="6041" y="224"/>
                  </a:lnTo>
                  <a:lnTo>
                    <a:pt x="6147" y="200"/>
                  </a:lnTo>
                  <a:lnTo>
                    <a:pt x="6342" y="156"/>
                  </a:lnTo>
                  <a:lnTo>
                    <a:pt x="6509" y="115"/>
                  </a:lnTo>
                  <a:lnTo>
                    <a:pt x="6651" y="77"/>
                  </a:lnTo>
                  <a:lnTo>
                    <a:pt x="6763" y="46"/>
                  </a:lnTo>
                  <a:lnTo>
                    <a:pt x="6845" y="21"/>
                  </a:lnTo>
                  <a:lnTo>
                    <a:pt x="6912" y="0"/>
                  </a:lnTo>
                  <a:lnTo>
                    <a:pt x="6912" y="2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53000">
                  <a:srgbClr val="A1A1A1">
                    <a:alpha val="0"/>
                  </a:srgbClr>
                </a:gs>
                <a:gs pos="84000">
                  <a:srgbClr val="FFFFFF">
                    <a:alpha val="22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defTabSz="1096875" eaLnBrk="0" hangingPunct="0">
                <a:defRPr/>
              </a:pPr>
              <a:endParaRPr lang="en-US" sz="2400" dirty="0">
                <a:latin typeface="Segoe" pitchFamily="34" charset="0"/>
              </a:endParaRPr>
            </a:p>
          </p:txBody>
        </p:sp>
      </p:grpSp>
      <p:sp>
        <p:nvSpPr>
          <p:cNvPr id="60" name="Title 69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27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48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" pitchFamily="34" charset="0"/>
              <a:cs typeface="Arial" charset="0"/>
            </a:endParaRPr>
          </a:p>
        </p:txBody>
      </p:sp>
      <p:grpSp>
        <p:nvGrpSpPr>
          <p:cNvPr id="3" name="Group 122"/>
          <p:cNvGrpSpPr>
            <a:grpSpLocks/>
          </p:cNvGrpSpPr>
          <p:nvPr/>
        </p:nvGrpSpPr>
        <p:grpSpPr bwMode="auto">
          <a:xfrm>
            <a:off x="1066800" y="2651125"/>
            <a:ext cx="7010400" cy="914400"/>
            <a:chOff x="1066800" y="2651214"/>
            <a:chExt cx="7010400" cy="914400"/>
          </a:xfrm>
        </p:grpSpPr>
        <p:sp>
          <p:nvSpPr>
            <p:cNvPr id="61" name="Rounded Rectangle 60"/>
            <p:cNvSpPr/>
            <p:nvPr/>
          </p:nvSpPr>
          <p:spPr bwMode="invGray">
            <a:xfrm>
              <a:off x="1066800" y="2651214"/>
              <a:ext cx="7010400" cy="914400"/>
            </a:xfrm>
            <a:prstGeom prst="roundRect">
              <a:avLst>
                <a:gd name="adj" fmla="val 11310"/>
              </a:avLst>
            </a:prstGeom>
            <a:gradFill flip="none" rotWithShape="1">
              <a:gsLst>
                <a:gs pos="0">
                  <a:srgbClr val="FFFFFF"/>
                </a:gs>
                <a:gs pos="61000">
                  <a:srgbClr val="FFFFFF">
                    <a:alpha val="20000"/>
                  </a:srgbClr>
                </a:gs>
                <a:gs pos="100000">
                  <a:schemeClr val="accent2">
                    <a:lumMod val="50000"/>
                    <a:alpha val="40000"/>
                  </a:schemeClr>
                </a:gs>
              </a:gsLst>
              <a:lin ang="5400000" scaled="1"/>
              <a:tileRect/>
            </a:gradFill>
            <a:ln w="19050">
              <a:solidFill>
                <a:srgbClr val="FFFFFF">
                  <a:alpha val="67843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 smtClean="0">
                  <a:solidFill>
                    <a:srgbClr val="080808"/>
                  </a:solidFill>
                </a:rPr>
                <a:t>Herramientas</a:t>
              </a:r>
              <a:r>
                <a:rPr lang="en-US" sz="1600" dirty="0" smtClean="0">
                  <a:solidFill>
                    <a:srgbClr val="080808"/>
                  </a:solidFill>
                </a:rPr>
                <a:t> de </a:t>
              </a:r>
              <a:r>
                <a:rPr lang="en-US" sz="1600" dirty="0" err="1" smtClean="0">
                  <a:solidFill>
                    <a:srgbClr val="080808"/>
                  </a:solidFill>
                </a:rPr>
                <a:t>usuario</a:t>
              </a:r>
              <a:r>
                <a:rPr lang="en-US" sz="1600" dirty="0" smtClean="0">
                  <a:solidFill>
                    <a:srgbClr val="080808"/>
                  </a:solidFill>
                </a:rPr>
                <a:t> y Apps de </a:t>
              </a:r>
              <a:r>
                <a:rPr lang="en-US" sz="1600" dirty="0" err="1" smtClean="0">
                  <a:solidFill>
                    <a:srgbClr val="080808"/>
                  </a:solidFill>
                </a:rPr>
                <a:t>Gestión</a:t>
              </a:r>
              <a:r>
                <a:rPr lang="en-US" sz="1600" dirty="0" smtClean="0">
                  <a:solidFill>
                    <a:srgbClr val="080808"/>
                  </a:solidFill>
                </a:rPr>
                <a:t> del </a:t>
              </a:r>
              <a:r>
                <a:rPr lang="en-US" sz="1600" dirty="0" err="1" smtClean="0">
                  <a:solidFill>
                    <a:srgbClr val="080808"/>
                  </a:solidFill>
                </a:rPr>
                <a:t>Rendimiento</a:t>
              </a:r>
              <a:endParaRPr lang="en-US" sz="1600" dirty="0">
                <a:solidFill>
                  <a:srgbClr val="080808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 bwMode="invGray">
            <a:xfrm>
              <a:off x="1524000" y="3032214"/>
              <a:ext cx="2971800" cy="42939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0"/>
                    <a:alpha val="70000"/>
                  </a:schemeClr>
                </a:gs>
                <a:gs pos="77000">
                  <a:schemeClr val="accent1">
                    <a:alpha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defRPr/>
              </a:pPr>
              <a:r>
                <a:rPr lang="en-US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Excel</a:t>
              </a:r>
              <a:endParaRPr lang="en-US" sz="2200" dirty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 bwMode="invGray">
            <a:xfrm>
              <a:off x="4585607" y="3032214"/>
              <a:ext cx="2971800" cy="429399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0"/>
                    <a:alpha val="70000"/>
                  </a:schemeClr>
                </a:gs>
                <a:gs pos="77000">
                  <a:schemeClr val="accent2">
                    <a:alpha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defRPr/>
              </a:pPr>
              <a:r>
                <a:rPr lang="en-US" dirty="0" err="1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PerformancePoint</a:t>
              </a:r>
              <a:r>
                <a:rPr lang="en-US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 Server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371600" y="5868988"/>
            <a:ext cx="6324600" cy="762000"/>
            <a:chOff x="1371600" y="5868200"/>
            <a:chExt cx="6324600" cy="762000"/>
          </a:xfrm>
        </p:grpSpPr>
        <p:sp>
          <p:nvSpPr>
            <p:cNvPr id="13" name="Cube 12"/>
            <p:cNvSpPr/>
            <p:nvPr/>
          </p:nvSpPr>
          <p:spPr bwMode="invGray">
            <a:xfrm>
              <a:off x="5757136" y="5906300"/>
              <a:ext cx="914400" cy="685800"/>
            </a:xfrm>
            <a:prstGeom prst="cub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defRPr/>
              </a:pPr>
              <a:endParaRPr lang="en-US"/>
            </a:p>
          </p:txBody>
        </p:sp>
        <p:sp>
          <p:nvSpPr>
            <p:cNvPr id="58" name="Flowchart: Punched Tape 57"/>
            <p:cNvSpPr/>
            <p:nvPr/>
          </p:nvSpPr>
          <p:spPr bwMode="invGray">
            <a:xfrm>
              <a:off x="6781800" y="5906300"/>
              <a:ext cx="914400" cy="685800"/>
            </a:xfrm>
            <a:prstGeom prst="flowChartPunchedTap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39000">
                  <a:schemeClr val="bg2"/>
                </a:gs>
                <a:gs pos="58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ln w="3175">
              <a:solidFill>
                <a:schemeClr val="bg2">
                  <a:lumMod val="60000"/>
                  <a:lumOff val="40000"/>
                  <a:alpha val="44000"/>
                </a:schemeClr>
              </a:solidFill>
            </a:ln>
            <a:effectLst>
              <a:outerShdw blurRad="63500" dist="38100" dir="5400000" rotWithShape="0">
                <a:srgbClr val="00B0F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defRPr/>
              </a:pPr>
              <a:endParaRPr lang="en-US"/>
            </a:p>
          </p:txBody>
        </p:sp>
        <p:sp>
          <p:nvSpPr>
            <p:cNvPr id="101" name="Can 100"/>
            <p:cNvSpPr/>
            <p:nvPr/>
          </p:nvSpPr>
          <p:spPr bwMode="invGray">
            <a:xfrm>
              <a:off x="1371600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defRPr/>
              </a:pPr>
              <a:endParaRPr lang="en-US" dirty="0"/>
            </a:p>
          </p:txBody>
        </p:sp>
        <p:sp>
          <p:nvSpPr>
            <p:cNvPr id="104" name="Can 103"/>
            <p:cNvSpPr/>
            <p:nvPr/>
          </p:nvSpPr>
          <p:spPr bwMode="invGray">
            <a:xfrm>
              <a:off x="2467984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defRPr/>
              </a:pPr>
              <a:endParaRPr lang="en-US" dirty="0"/>
            </a:p>
          </p:txBody>
        </p:sp>
        <p:sp>
          <p:nvSpPr>
            <p:cNvPr id="107" name="Can 106"/>
            <p:cNvSpPr/>
            <p:nvPr/>
          </p:nvSpPr>
          <p:spPr bwMode="invGray">
            <a:xfrm>
              <a:off x="3564368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defRPr/>
              </a:pPr>
              <a:endParaRPr lang="en-US" dirty="0"/>
            </a:p>
          </p:txBody>
        </p:sp>
        <p:sp>
          <p:nvSpPr>
            <p:cNvPr id="110" name="Can 109"/>
            <p:cNvSpPr/>
            <p:nvPr/>
          </p:nvSpPr>
          <p:spPr bwMode="invGray">
            <a:xfrm>
              <a:off x="4664885" y="5868200"/>
              <a:ext cx="986118" cy="762000"/>
            </a:xfrm>
            <a:prstGeom prst="can">
              <a:avLst>
                <a:gd name="adj" fmla="val 39436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70000">
                  <a:schemeClr val="bg2">
                    <a:lumMod val="5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  <a:effectLst>
              <a:outerShdw blurRad="190500" dir="5400000" rotWithShape="0">
                <a:srgbClr val="00B0F0">
                  <a:alpha val="76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defRPr/>
              </a:pPr>
              <a:endParaRPr lang="en-US" dirty="0"/>
            </a:p>
          </p:txBody>
        </p:sp>
        <p:pic>
          <p:nvPicPr>
            <p:cNvPr id="21580" name="Picture 2" descr="\\showsrus\images\LOGOS\GEN_LOGO\O\ORACLE.png"/>
            <p:cNvPicPr>
              <a:picLocks noChangeAspect="1" noChangeArrowheads="1"/>
            </p:cNvPicPr>
            <p:nvPr/>
          </p:nvPicPr>
          <p:blipFill>
            <a:blip r:embed="rId4" cstate="screen">
              <a:lum bright="10000"/>
            </a:blip>
            <a:srcRect/>
            <a:stretch>
              <a:fillRect/>
            </a:stretch>
          </p:blipFill>
          <p:spPr bwMode="black">
            <a:xfrm>
              <a:off x="2514600" y="6268646"/>
              <a:ext cx="914400" cy="116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1" name="Picture 3" descr="\\showsrus\images\LOGOS\GEN_LOGO\S\SAP logo med.png"/>
            <p:cNvPicPr>
              <a:picLocks noChangeAspect="1" noChangeArrowheads="1"/>
            </p:cNvPicPr>
            <p:nvPr/>
          </p:nvPicPr>
          <p:blipFill>
            <a:blip r:embed="rId5" cstate="screen">
              <a:lum bright="10000"/>
            </a:blip>
            <a:srcRect/>
            <a:stretch>
              <a:fillRect/>
            </a:stretch>
          </p:blipFill>
          <p:spPr bwMode="invGray">
            <a:xfrm>
              <a:off x="3762555" y="6249200"/>
              <a:ext cx="68825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2" name="Picture 4" descr="\\showsrus\images\LOGOS\GEN_LOGO\S\Siebel-logo-color.png"/>
            <p:cNvPicPr>
              <a:picLocks noChangeAspect="1" noChangeArrowheads="1"/>
            </p:cNvPicPr>
            <p:nvPr/>
          </p:nvPicPr>
          <p:blipFill>
            <a:blip r:embed="rId6" cstate="screen">
              <a:lum bright="20000"/>
            </a:blip>
            <a:srcRect/>
            <a:stretch>
              <a:fillRect/>
            </a:stretch>
          </p:blipFill>
          <p:spPr bwMode="invGray">
            <a:xfrm>
              <a:off x="4715578" y="6325400"/>
              <a:ext cx="89798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3" name="Picture 5" descr="C:\Program Files\Microsoft Resource DVD Artwork\DVD_ART\BoxShots_Logos\Microsoft Dynamics\Dynamics-Brand signature\MS Dynamics logo reverse v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invGray">
            <a:xfrm>
              <a:off x="1371600" y="6172200"/>
              <a:ext cx="1019489" cy="36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522413" y="5486400"/>
            <a:ext cx="6059487" cy="657225"/>
            <a:chOff x="1521760" y="5486400"/>
            <a:chExt cx="6060141" cy="657452"/>
          </a:xfrm>
        </p:grpSpPr>
        <p:pic>
          <p:nvPicPr>
            <p:cNvPr id="21556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invGray">
            <a:xfrm rot="5400000">
              <a:off x="1535936" y="5472224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7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invGray">
            <a:xfrm rot="5400000">
              <a:off x="2632320" y="5472225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8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invGray">
            <a:xfrm rot="5400000">
              <a:off x="3728704" y="5472226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9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invGray">
            <a:xfrm rot="5400000">
              <a:off x="4829221" y="5472227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0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invGray">
            <a:xfrm rot="5400000">
              <a:off x="5885613" y="5472228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1" name="Picture 6" descr="C:\Program Files\Microsoft Resource DVD Artwork\DVD_ART\Artwork_Imagery\Shapes and Graphics\Arrows - arrow\Straight\white semi clear arrow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invGray">
            <a:xfrm rot="5400000">
              <a:off x="6910277" y="5472229"/>
              <a:ext cx="65744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23"/>
          <p:cNvGrpSpPr>
            <a:grpSpLocks/>
          </p:cNvGrpSpPr>
          <p:nvPr/>
        </p:nvGrpSpPr>
        <p:grpSpPr bwMode="auto">
          <a:xfrm>
            <a:off x="1066800" y="3659188"/>
            <a:ext cx="7013575" cy="2011362"/>
            <a:chOff x="1066800" y="3658400"/>
            <a:chExt cx="7013448" cy="2011680"/>
          </a:xfrm>
        </p:grpSpPr>
        <p:sp>
          <p:nvSpPr>
            <p:cNvPr id="72" name="Round Same Side Corner Rectangle 71"/>
            <p:cNvSpPr/>
            <p:nvPr/>
          </p:nvSpPr>
          <p:spPr bwMode="invGray">
            <a:xfrm>
              <a:off x="1066800" y="3658400"/>
              <a:ext cx="7013448" cy="2011680"/>
            </a:xfrm>
            <a:prstGeom prst="round2SameRect">
              <a:avLst>
                <a:gd name="adj1" fmla="val 3680"/>
                <a:gd name="adj2" fmla="val 25222"/>
              </a:avLst>
            </a:prstGeom>
            <a:gradFill flip="none" rotWithShape="1">
              <a:gsLst>
                <a:gs pos="0">
                  <a:srgbClr val="FFFFFF"/>
                </a:gs>
                <a:gs pos="27000">
                  <a:srgbClr val="FFFFFF">
                    <a:alpha val="20000"/>
                  </a:srgbClr>
                </a:gs>
                <a:gs pos="100000">
                  <a:schemeClr val="accent4">
                    <a:lumMod val="50000"/>
                    <a:alpha val="37000"/>
                  </a:schemeClr>
                </a:gs>
              </a:gsLst>
              <a:lin ang="5400000" scaled="1"/>
              <a:tileRect/>
            </a:gradFill>
            <a:ln w="19050">
              <a:solidFill>
                <a:srgbClr val="FFFFFF">
                  <a:alpha val="67843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80808"/>
                  </a:solidFill>
                </a:rPr>
                <a:t>BI PLATFORM</a:t>
              </a:r>
            </a:p>
          </p:txBody>
        </p:sp>
        <p:sp>
          <p:nvSpPr>
            <p:cNvPr id="64" name="Rounded Rectangle 63"/>
            <p:cNvSpPr/>
            <p:nvPr/>
          </p:nvSpPr>
          <p:spPr bwMode="invGray">
            <a:xfrm>
              <a:off x="1524000" y="4025075"/>
              <a:ext cx="2971800" cy="533400"/>
            </a:xfrm>
            <a:prstGeom prst="roundRect">
              <a:avLst/>
            </a:prstGeom>
            <a:gradFill flip="none" rotWithShape="1">
              <a:gsLst>
                <a:gs pos="1000">
                  <a:schemeClr val="accent4">
                    <a:lumMod val="50000"/>
                    <a:alpha val="70000"/>
                  </a:schemeClr>
                </a:gs>
                <a:gs pos="77000">
                  <a:schemeClr val="accent4">
                    <a:alpha val="5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lnSpc>
                  <a:spcPct val="80000"/>
                </a:lnSpc>
                <a:defRPr/>
              </a:pPr>
              <a:r>
                <a:rPr lang="en-US" sz="160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SQL Server </a:t>
              </a:r>
            </a:p>
            <a:p>
              <a:pPr algn="ctr" defTabSz="914363">
                <a:lnSpc>
                  <a:spcPct val="80000"/>
                </a:lnSpc>
                <a:defRPr/>
              </a:pPr>
              <a:r>
                <a:rPr lang="en-US" sz="160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Reporting Services</a:t>
              </a:r>
            </a:p>
          </p:txBody>
        </p:sp>
        <p:sp>
          <p:nvSpPr>
            <p:cNvPr id="65" name="Rounded Rectangle 64"/>
            <p:cNvSpPr/>
            <p:nvPr/>
          </p:nvSpPr>
          <p:spPr bwMode="invGray">
            <a:xfrm>
              <a:off x="4565125" y="4025075"/>
              <a:ext cx="2971800" cy="53340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50000"/>
                    <a:alpha val="30000"/>
                  </a:schemeClr>
                </a:gs>
                <a:gs pos="77000">
                  <a:schemeClr val="accent4">
                    <a:alpha val="5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lnSpc>
                  <a:spcPct val="80000"/>
                </a:lnSpc>
                <a:defRPr/>
              </a:pPr>
              <a:r>
                <a:rPr lang="en-US" sz="160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SQL Server </a:t>
              </a:r>
            </a:p>
            <a:p>
              <a:pPr algn="ctr" defTabSz="914363">
                <a:lnSpc>
                  <a:spcPct val="80000"/>
                </a:lnSpc>
                <a:defRPr/>
              </a:pPr>
              <a:r>
                <a:rPr lang="en-US" sz="160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Analysis Services</a:t>
              </a:r>
            </a:p>
          </p:txBody>
        </p:sp>
        <p:sp>
          <p:nvSpPr>
            <p:cNvPr id="70" name="Rounded Rectangle 69"/>
            <p:cNvSpPr/>
            <p:nvPr/>
          </p:nvSpPr>
          <p:spPr bwMode="invGray">
            <a:xfrm>
              <a:off x="1524000" y="4620525"/>
              <a:ext cx="6019800" cy="422825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50000"/>
                    <a:alpha val="30000"/>
                  </a:schemeClr>
                </a:gs>
                <a:gs pos="77000">
                  <a:schemeClr val="accent4">
                    <a:alpha val="5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lnSpc>
                  <a:spcPct val="80000"/>
                </a:lnSpc>
                <a:defRPr/>
              </a:pPr>
              <a:r>
                <a:rPr lang="en-US" sz="160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SQL Server DBMS</a:t>
              </a:r>
            </a:p>
          </p:txBody>
        </p:sp>
        <p:sp>
          <p:nvSpPr>
            <p:cNvPr id="118" name="Round Same Side Corner Rectangle 117"/>
            <p:cNvSpPr/>
            <p:nvPr/>
          </p:nvSpPr>
          <p:spPr bwMode="invGray">
            <a:xfrm>
              <a:off x="1524000" y="5105400"/>
              <a:ext cx="6016752" cy="420624"/>
            </a:xfrm>
            <a:prstGeom prst="round2SameRect">
              <a:avLst>
                <a:gd name="adj1" fmla="val 12834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lumMod val="50000"/>
                    <a:alpha val="30000"/>
                  </a:schemeClr>
                </a:gs>
                <a:gs pos="77000">
                  <a:schemeClr val="accent4">
                    <a:alpha val="5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lnSpc>
                  <a:spcPct val="80000"/>
                </a:lnSpc>
                <a:defRPr/>
              </a:pPr>
              <a:r>
                <a:rPr lang="en-US" sz="160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SQL Server Integration Services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044575" y="990600"/>
            <a:ext cx="7054850" cy="3657600"/>
            <a:chOff x="1045029" y="990600"/>
            <a:chExt cx="7053942" cy="3657600"/>
          </a:xfrm>
        </p:grpSpPr>
        <p:sp>
          <p:nvSpPr>
            <p:cNvPr id="55" name="Chord 54"/>
            <p:cNvSpPr/>
            <p:nvPr/>
          </p:nvSpPr>
          <p:spPr bwMode="invGray">
            <a:xfrm>
              <a:off x="1045029" y="990600"/>
              <a:ext cx="7053942" cy="3657600"/>
            </a:xfrm>
            <a:prstGeom prst="chord">
              <a:avLst>
                <a:gd name="adj1" fmla="val 11061125"/>
                <a:gd name="adj2" fmla="val 21333444"/>
              </a:avLst>
            </a:prstGeom>
            <a:gradFill flip="none" rotWithShape="1">
              <a:gsLst>
                <a:gs pos="0">
                  <a:schemeClr val="tx1"/>
                </a:gs>
                <a:gs pos="7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19050">
              <a:solidFill>
                <a:schemeClr val="tx1">
                  <a:alpha val="2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defRPr/>
              </a:pPr>
              <a:endParaRPr lang="en-US" sz="2200" dirty="0"/>
            </a:p>
          </p:txBody>
        </p:sp>
        <p:sp>
          <p:nvSpPr>
            <p:cNvPr id="56" name="Chord 55"/>
            <p:cNvSpPr/>
            <p:nvPr/>
          </p:nvSpPr>
          <p:spPr bwMode="invGray">
            <a:xfrm>
              <a:off x="1485900" y="1338944"/>
              <a:ext cx="6172200" cy="2895600"/>
            </a:xfrm>
            <a:prstGeom prst="chord">
              <a:avLst>
                <a:gd name="adj1" fmla="val 11061125"/>
                <a:gd name="adj2" fmla="val 21333444"/>
              </a:avLst>
            </a:prstGeom>
            <a:gradFill flip="none" rotWithShape="1">
              <a:gsLst>
                <a:gs pos="38000">
                  <a:schemeClr val="accent3">
                    <a:lumMod val="50000"/>
                    <a:alpha val="70000"/>
                  </a:schemeClr>
                </a:gs>
                <a:gs pos="87000">
                  <a:schemeClr val="accent3">
                    <a:lumMod val="75000"/>
                    <a:alpha val="9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>
                <a:defRPr/>
              </a:pPr>
              <a:endParaRPr lang="en-US" dirty="0">
                <a:solidFill>
                  <a:srgbClr val="080808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 bwMode="invGray">
            <a:xfrm>
              <a:off x="3229148" y="1704975"/>
              <a:ext cx="2726974" cy="28257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rPr>
                <a:t>SharePoint Server</a:t>
              </a:r>
            </a:p>
          </p:txBody>
        </p:sp>
        <p:sp>
          <p:nvSpPr>
            <p:cNvPr id="66" name="Rectangle 65"/>
            <p:cNvSpPr/>
            <p:nvPr/>
          </p:nvSpPr>
          <p:spPr bwMode="invGray">
            <a:xfrm rot="20407984">
              <a:off x="2044850" y="1793510"/>
              <a:ext cx="1522527" cy="372138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 smtClean="0">
                  <a:latin typeface="+mn-lt"/>
                </a:rPr>
                <a:t>BUSQUEDA</a:t>
              </a:r>
              <a:endParaRPr lang="en-US" sz="1400" i="1" dirty="0">
                <a:latin typeface="+mn-lt"/>
              </a:endParaRPr>
            </a:p>
          </p:txBody>
        </p:sp>
        <p:sp>
          <p:nvSpPr>
            <p:cNvPr id="21519" name="Rectangle 73"/>
            <p:cNvSpPr>
              <a:spLocks noChangeArrowheads="1"/>
            </p:cNvSpPr>
            <p:nvPr/>
          </p:nvSpPr>
          <p:spPr bwMode="invGray">
            <a:xfrm>
              <a:off x="4114800" y="1066800"/>
              <a:ext cx="116882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Segoe"/>
                </a:rPr>
                <a:t>DELIVERY</a:t>
              </a:r>
            </a:p>
          </p:txBody>
        </p:sp>
        <p:grpSp>
          <p:nvGrpSpPr>
            <p:cNvPr id="8" name="Group 83"/>
            <p:cNvGrpSpPr>
              <a:grpSpLocks/>
            </p:cNvGrpSpPr>
            <p:nvPr/>
          </p:nvGrpSpPr>
          <p:grpSpPr bwMode="auto">
            <a:xfrm>
              <a:off x="1790701" y="2086275"/>
              <a:ext cx="5562599" cy="457200"/>
              <a:chOff x="1752600" y="2133600"/>
              <a:chExt cx="6061509" cy="381000"/>
            </a:xfrm>
          </p:grpSpPr>
          <p:sp>
            <p:nvSpPr>
              <p:cNvPr id="78" name="Round Same Side Corner Rectangle 77"/>
              <p:cNvSpPr/>
              <p:nvPr/>
            </p:nvSpPr>
            <p:spPr bwMode="invGray">
              <a:xfrm>
                <a:off x="1752600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363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Reports</a:t>
                </a:r>
                <a:endParaRPr lang="en-US" sz="14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79" name="Round Same Side Corner Rectangle 78"/>
              <p:cNvSpPr/>
              <p:nvPr/>
            </p:nvSpPr>
            <p:spPr bwMode="invGray">
              <a:xfrm>
                <a:off x="2766782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363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Dashboards</a:t>
                </a:r>
              </a:p>
            </p:txBody>
          </p:sp>
          <p:sp>
            <p:nvSpPr>
              <p:cNvPr id="80" name="Round Same Side Corner Rectangle 79"/>
              <p:cNvSpPr/>
              <p:nvPr/>
            </p:nvSpPr>
            <p:spPr bwMode="invGray">
              <a:xfrm>
                <a:off x="3780964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363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Excel </a:t>
                </a:r>
              </a:p>
              <a:p>
                <a:pPr algn="ctr" defTabSz="914363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Workbooks</a:t>
                </a:r>
              </a:p>
            </p:txBody>
          </p:sp>
          <p:sp>
            <p:nvSpPr>
              <p:cNvPr id="81" name="Round Same Side Corner Rectangle 80"/>
              <p:cNvSpPr/>
              <p:nvPr/>
            </p:nvSpPr>
            <p:spPr bwMode="invGray">
              <a:xfrm>
                <a:off x="4795146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363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Analytic</a:t>
                </a:r>
              </a:p>
              <a:p>
                <a:pPr algn="ctr" defTabSz="914363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Views</a:t>
                </a:r>
              </a:p>
            </p:txBody>
          </p:sp>
          <p:sp>
            <p:nvSpPr>
              <p:cNvPr id="82" name="Round Same Side Corner Rectangle 81"/>
              <p:cNvSpPr/>
              <p:nvPr/>
            </p:nvSpPr>
            <p:spPr bwMode="invGray">
              <a:xfrm>
                <a:off x="5809328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363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Scorecards</a:t>
                </a:r>
              </a:p>
            </p:txBody>
          </p:sp>
          <p:sp>
            <p:nvSpPr>
              <p:cNvPr id="83" name="Round Same Side Corner Rectangle 82"/>
              <p:cNvSpPr/>
              <p:nvPr/>
            </p:nvSpPr>
            <p:spPr bwMode="invGray">
              <a:xfrm>
                <a:off x="6823509" y="2133600"/>
                <a:ext cx="990600" cy="381000"/>
              </a:xfrm>
              <a:prstGeom prst="round2SameRect">
                <a:avLst>
                  <a:gd name="adj1" fmla="val 41575"/>
                  <a:gd name="adj2" fmla="val 0"/>
                </a:avLst>
              </a:prstGeom>
              <a:gradFill flip="none" rotWithShape="1">
                <a:gsLst>
                  <a:gs pos="0">
                    <a:srgbClr val="FFFFFF"/>
                  </a:gs>
                  <a:gs pos="9000">
                    <a:srgbClr val="FFFFFF">
                      <a:alpha val="2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rgbClr val="FFFFFF">
                    <a:alpha val="67843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363" fontAlgn="auto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Plans</a:t>
                </a:r>
              </a:p>
            </p:txBody>
          </p:sp>
        </p:grpSp>
        <p:sp>
          <p:nvSpPr>
            <p:cNvPr id="120" name="Rectangle 119"/>
            <p:cNvSpPr/>
            <p:nvPr/>
          </p:nvSpPr>
          <p:spPr bwMode="invGray">
            <a:xfrm rot="760022">
              <a:off x="3868822" y="1623816"/>
              <a:ext cx="3622486" cy="1244762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 smtClean="0">
                  <a:latin typeface="+mn-lt"/>
                </a:rPr>
                <a:t>GESTIÓN DE CONTENIDO</a:t>
              </a:r>
            </a:p>
          </p:txBody>
        </p:sp>
        <p:sp>
          <p:nvSpPr>
            <p:cNvPr id="121" name="Rectangle 120"/>
            <p:cNvSpPr/>
            <p:nvPr/>
          </p:nvSpPr>
          <p:spPr bwMode="invGray">
            <a:xfrm rot="21189507">
              <a:off x="2335354" y="1543299"/>
              <a:ext cx="3460558" cy="1102784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 smtClean="0">
                  <a:latin typeface="+mn-lt"/>
                </a:rPr>
                <a:t>COLABORACION</a:t>
              </a:r>
              <a:endParaRPr lang="en-US" sz="1400" i="1" dirty="0">
                <a:latin typeface="+mn-lt"/>
              </a:endParaRPr>
            </a:p>
          </p:txBody>
        </p:sp>
      </p:grpSp>
      <p:sp>
        <p:nvSpPr>
          <p:cNvPr id="51" name="Title 4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731"/>
          </a:xfrm>
        </p:spPr>
        <p:txBody>
          <a:bodyPr/>
          <a:lstStyle/>
          <a:p>
            <a:r>
              <a:rPr lang="es-ES" sz="4400" noProof="0" dirty="0" smtClean="0"/>
              <a:t>Oferta Integrada de BI</a:t>
            </a:r>
            <a:endParaRPr lang="es-ES" sz="4400" noProof="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363538"/>
          <p:cNvSpPr>
            <a:spLocks noChangeArrowheads="1"/>
          </p:cNvSpPr>
          <p:nvPr/>
        </p:nvSpPr>
        <p:spPr bwMode="auto">
          <a:xfrm>
            <a:off x="0" y="0"/>
            <a:ext cx="8564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Control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4495800" y="708344"/>
            <a:ext cx="4648200" cy="63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s-ES" sz="1400" b="1" dirty="0" smtClean="0"/>
              <a:t>Negocio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dirty="0" smtClean="0"/>
              <a:t>Los usuarios de negocio pueden </a:t>
            </a:r>
            <a:r>
              <a:rPr lang="es-ES" sz="1200" b="1" dirty="0" smtClean="0"/>
              <a:t>construir paneles y cuadros de mando fácilmente </a:t>
            </a:r>
            <a:r>
              <a:rPr lang="es-ES" sz="1200" dirty="0" smtClean="0"/>
              <a:t>a través de una experiencia de diseño integrada en Control y </a:t>
            </a:r>
            <a:r>
              <a:rPr lang="es-ES" sz="1200" dirty="0" err="1" smtClean="0"/>
              <a:t>Analisis</a:t>
            </a:r>
            <a:r>
              <a:rPr lang="es-ES" sz="1200" dirty="0" smtClean="0"/>
              <a:t>.  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endParaRPr lang="es-ES" sz="600" dirty="0" smtClean="0"/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s-ES" sz="1400" b="1" dirty="0" smtClean="0"/>
              <a:t>Personas</a:t>
            </a:r>
            <a:endParaRPr lang="es-ES" sz="1400" dirty="0" smtClean="0"/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dirty="0" smtClean="0"/>
              <a:t>Todos los usuarios tienen visibilidad del rendimiento, estrategia y objetivos de la organización. Pueden </a:t>
            </a:r>
            <a:r>
              <a:rPr lang="es-ES" sz="1200" b="1" dirty="0" smtClean="0"/>
              <a:t>Controlar y tomar </a:t>
            </a:r>
            <a:r>
              <a:rPr lang="es-ES" sz="1200" b="1" dirty="0" err="1" smtClean="0"/>
              <a:t>aciones</a:t>
            </a:r>
            <a:r>
              <a:rPr lang="es-ES" sz="1200" dirty="0" smtClean="0"/>
              <a:t> en un entorno familiar y colaborativo.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dirty="0" smtClean="0"/>
              <a:t>Vistas personalizadas para </a:t>
            </a:r>
            <a:r>
              <a:rPr lang="es-ES" sz="1200" b="1" dirty="0" smtClean="0"/>
              <a:t>todos los usuarios para todo tipo de uso </a:t>
            </a:r>
            <a:r>
              <a:rPr lang="es-ES" sz="1200" dirty="0" smtClean="0"/>
              <a:t>(Office, SharePoint, </a:t>
            </a:r>
            <a:r>
              <a:rPr lang="es-ES" sz="1200" dirty="0" err="1" smtClean="0"/>
              <a:t>Reporting</a:t>
            </a:r>
            <a:r>
              <a:rPr lang="es-ES" sz="1200" dirty="0" smtClean="0"/>
              <a:t> Services).</a:t>
            </a:r>
          </a:p>
          <a:p>
            <a:pPr marL="604838" lvl="1" indent="-204788">
              <a:spcBef>
                <a:spcPct val="20000"/>
              </a:spcBef>
            </a:pPr>
            <a:endParaRPr lang="es-ES" sz="600" dirty="0" smtClean="0"/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s-ES" sz="1400" b="1" dirty="0" smtClean="0"/>
              <a:t>Funcionalidad y Valor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dirty="0" smtClean="0"/>
              <a:t>Desde </a:t>
            </a:r>
            <a:r>
              <a:rPr lang="es-ES" sz="1200" dirty="0" err="1" smtClean="0"/>
              <a:t>dashboards</a:t>
            </a:r>
            <a:r>
              <a:rPr lang="es-ES" sz="1200" dirty="0" smtClean="0"/>
              <a:t> personales hasta cuadros de mando en cascada o formales basados en metodología.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dirty="0" smtClean="0"/>
              <a:t>El acceso a un </a:t>
            </a:r>
            <a:r>
              <a:rPr lang="es-ES" sz="1200" dirty="0" err="1" smtClean="0"/>
              <a:t>amplico</a:t>
            </a:r>
            <a:r>
              <a:rPr lang="es-ES" sz="1200" dirty="0" smtClean="0"/>
              <a:t> </a:t>
            </a:r>
            <a:r>
              <a:rPr lang="es-ES" sz="1200" dirty="0" err="1" smtClean="0"/>
              <a:t>rando</a:t>
            </a:r>
            <a:r>
              <a:rPr lang="es-ES" sz="1200" dirty="0" smtClean="0"/>
              <a:t> de fuentes de datos estructuradas y no estructuradas posibilita una experiencia completa de paneles y cuatros de mando (OLAP, relacional, Office).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dirty="0" smtClean="0"/>
              <a:t>Acceso Web y funcionalidad offline proporcional y amplio alcance para cuadros de mando (interno y externo).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dirty="0" smtClean="0"/>
              <a:t>Informes e Indicadores </a:t>
            </a:r>
            <a:r>
              <a:rPr lang="es-ES" sz="1200" dirty="0" err="1" smtClean="0"/>
              <a:t>KPIs</a:t>
            </a:r>
            <a:r>
              <a:rPr lang="es-ES" sz="1200" dirty="0" smtClean="0"/>
              <a:t> en contexto, reflejan cambios en datos de planificación, </a:t>
            </a:r>
            <a:r>
              <a:rPr lang="es-ES" sz="1200" dirty="0" err="1" smtClean="0"/>
              <a:t>presupuestación</a:t>
            </a:r>
            <a:r>
              <a:rPr lang="es-ES" sz="1200" dirty="0" smtClean="0"/>
              <a:t> y pronóstico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dirty="0" smtClean="0"/>
              <a:t>Ricas capacidades pueden ser desplegadas rápidamente a bajo coste(</a:t>
            </a:r>
            <a:r>
              <a:rPr lang="es-ES" sz="1200" dirty="0" err="1" smtClean="0"/>
              <a:t>Strategy</a:t>
            </a:r>
            <a:r>
              <a:rPr lang="es-ES" sz="1200" dirty="0" smtClean="0"/>
              <a:t> </a:t>
            </a:r>
            <a:r>
              <a:rPr lang="es-ES" sz="1200" dirty="0" err="1" smtClean="0"/>
              <a:t>Maps</a:t>
            </a:r>
            <a:r>
              <a:rPr lang="es-ES" sz="1200" dirty="0" smtClean="0"/>
              <a:t>, Office </a:t>
            </a:r>
            <a:r>
              <a:rPr lang="es-ES" sz="1200" dirty="0" err="1" smtClean="0"/>
              <a:t>integration</a:t>
            </a:r>
            <a:r>
              <a:rPr lang="es-ES" sz="1200" dirty="0" smtClean="0"/>
              <a:t>).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dirty="0" smtClean="0"/>
              <a:t>Las plantillas y asistentes permiten al usuario crear y compartir rápidamente paneles y cuadros de mando.</a:t>
            </a:r>
            <a:endParaRPr lang="es-ES" sz="12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3733800" cy="2824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Front"/>
            <a:lightRig rig="threePt" dir="t"/>
          </a:scene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2667000"/>
            <a:ext cx="405384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ctrTitle"/>
          </p:nvPr>
        </p:nvSpPr>
        <p:spPr>
          <a:xfrm>
            <a:off x="647700" y="2125663"/>
            <a:ext cx="7675563" cy="590550"/>
          </a:xfrm>
        </p:spPr>
        <p:txBody>
          <a:bodyPr/>
          <a:lstStyle/>
          <a:p>
            <a:pPr eaLnBrk="1" hangingPunct="1"/>
            <a:r>
              <a:rPr lang="es-ES" sz="10000" b="1" i="1" spc="-642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Demo</a:t>
            </a:r>
          </a:p>
        </p:txBody>
      </p:sp>
      <p:sp>
        <p:nvSpPr>
          <p:cNvPr id="30723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1"/>
                </a:solidFill>
              </a:rPr>
              <a:t>Scorecarding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63538"/>
          <p:cNvSpPr>
            <a:spLocks noChangeArrowheads="1"/>
          </p:cNvSpPr>
          <p:nvPr/>
        </p:nvSpPr>
        <p:spPr bwMode="auto">
          <a:xfrm>
            <a:off x="0" y="0"/>
            <a:ext cx="8564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Análisis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4495800" y="941388"/>
            <a:ext cx="4475163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s-ES" sz="1400" b="1" smtClean="0"/>
              <a:t>Negocio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Usuarios de negocio </a:t>
            </a:r>
            <a:r>
              <a:rPr lang="es-ES" sz="1200" b="1" smtClean="0"/>
              <a:t>capturan y comparten</a:t>
            </a:r>
            <a:r>
              <a:rPr lang="es-ES" sz="1200" smtClean="0"/>
              <a:t> mejores prácticas analíticas usando un entorno colaborativo e intuitivo.</a:t>
            </a:r>
          </a:p>
          <a:p>
            <a:pPr marL="604838" lvl="1" indent="-204788">
              <a:spcBef>
                <a:spcPct val="20000"/>
              </a:spcBef>
            </a:pPr>
            <a:endParaRPr lang="es-ES" sz="800" smtClean="0"/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s-ES" sz="1400" b="1" smtClean="0"/>
              <a:t>Personas</a:t>
            </a:r>
            <a:endParaRPr lang="es-ES" sz="1400" smtClean="0"/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Visualizaciones de datos y analiticas </a:t>
            </a:r>
            <a:r>
              <a:rPr lang="es-ES" sz="1200" b="1" smtClean="0"/>
              <a:t>facilitan </a:t>
            </a:r>
            <a:r>
              <a:rPr lang="es-ES" sz="1200" smtClean="0"/>
              <a:t> al usuario </a:t>
            </a:r>
            <a:r>
              <a:rPr lang="es-ES" sz="1200" b="1" smtClean="0"/>
              <a:t>comprender información compleja </a:t>
            </a:r>
            <a:r>
              <a:rPr lang="es-ES" sz="1200" smtClean="0"/>
              <a:t>rápidamente, resaltar puntos, tendencias y oportunidades.</a:t>
            </a:r>
            <a:endParaRPr lang="es-ES" sz="1200" b="1" smtClean="0"/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Rica funcionalidad analítica “en-la-caja” para </a:t>
            </a:r>
            <a:r>
              <a:rPr lang="es-ES" sz="1200" b="1" smtClean="0"/>
              <a:t>todos los usuarios y tipos de </a:t>
            </a:r>
            <a:r>
              <a:rPr lang="es-ES" sz="1200" smtClean="0"/>
              <a:t>uso (Excel, SharePoint, Reporting Services).</a:t>
            </a:r>
          </a:p>
          <a:p>
            <a:pPr marL="604838" lvl="1" indent="-204788">
              <a:spcBef>
                <a:spcPct val="20000"/>
              </a:spcBef>
            </a:pPr>
            <a:endParaRPr lang="es-ES" sz="800" b="1" smtClean="0"/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s-ES" sz="1400" b="1" smtClean="0"/>
              <a:t>Funcionalidad y Valor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Posibilita al usuario construir, compartir y gestionar su análisis sin necesidad de codigo. 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Calculo de datos en local y lado servidor, combinando acciones, anotaciones, cuadros y KPIs de planificación, presupustación y pronóstico.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Analítica ligera en Web, con acceso a la información a las personas y en el tiempo adecuados.</a:t>
            </a:r>
            <a:endParaRPr lang="es-ES" sz="1200" i="1" smtClean="0"/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Análisis guiado y contextual, por la integración entre KPIs y analítica en el mismo dashboard.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Analítica desde multidimensional slice and dice hasta ricas capacidades como drill-across, drill-to-detail, root-cause analysis, prediction y definición de logica de negocio centralizada</a:t>
            </a:r>
            <a:endParaRPr lang="es-ES" sz="120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762000"/>
            <a:ext cx="4088606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Front"/>
            <a:lightRig rig="threePt" dir="t"/>
          </a:scene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0"/>
            <a:ext cx="40386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ctrTitle"/>
          </p:nvPr>
        </p:nvSpPr>
        <p:spPr>
          <a:xfrm>
            <a:off x="647700" y="2125663"/>
            <a:ext cx="7675563" cy="590550"/>
          </a:xfrm>
        </p:spPr>
        <p:txBody>
          <a:bodyPr/>
          <a:lstStyle/>
          <a:p>
            <a:pPr eaLnBrk="1" hangingPunct="1"/>
            <a:r>
              <a:rPr lang="es-ES" sz="10000" b="1" i="1" spc="-642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Demo</a:t>
            </a:r>
          </a:p>
        </p:txBody>
      </p:sp>
      <p:sp>
        <p:nvSpPr>
          <p:cNvPr id="30723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1"/>
                </a:solidFill>
              </a:rPr>
              <a:t>Análisis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47700" y="1565275"/>
            <a:ext cx="7675563" cy="750888"/>
          </a:xfrm>
        </p:spPr>
        <p:txBody>
          <a:bodyPr/>
          <a:lstStyle/>
          <a:p>
            <a:pPr eaLnBrk="1" hangingPunct="1"/>
            <a:r>
              <a:rPr lang="es-ES" noProof="0" dirty="0" smtClean="0"/>
              <a:t>Gestión del Rendimiento</a:t>
            </a:r>
          </a:p>
        </p:txBody>
      </p:sp>
      <p:sp>
        <p:nvSpPr>
          <p:cNvPr id="4099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641350" y="3043238"/>
            <a:ext cx="7667625" cy="1243417"/>
          </a:xfrm>
        </p:spPr>
        <p:txBody>
          <a:bodyPr/>
          <a:lstStyle/>
          <a:p>
            <a:pPr eaLnBrk="1" hangingPunct="1"/>
            <a:r>
              <a:rPr lang="es-ES" sz="2800" noProof="0" dirty="0" smtClean="0"/>
              <a:t>Francisco Serrano</a:t>
            </a:r>
          </a:p>
          <a:p>
            <a:pPr eaLnBrk="1" hangingPunct="1"/>
            <a:r>
              <a:rPr lang="es-ES" sz="2000" noProof="0" dirty="0" smtClean="0"/>
              <a:t>Gerente de Soluciones</a:t>
            </a:r>
          </a:p>
          <a:p>
            <a:pPr eaLnBrk="1" hangingPunct="1"/>
            <a:r>
              <a:rPr lang="es-ES" sz="2000" noProof="0" dirty="0" smtClean="0"/>
              <a:t>Enterprise and </a:t>
            </a:r>
            <a:r>
              <a:rPr lang="es-ES" sz="2000" noProof="0" dirty="0" err="1" smtClean="0"/>
              <a:t>Partners</a:t>
            </a:r>
            <a:endParaRPr lang="es-ES" sz="2000" noProof="0" dirty="0" smtClean="0"/>
          </a:p>
          <a:p>
            <a:pPr eaLnBrk="1" hangingPunct="1"/>
            <a:r>
              <a:rPr lang="es-ES" sz="2000" noProof="0" dirty="0" smtClean="0"/>
              <a:t>Microsoft Ibérica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 bwMode="auto">
          <a:xfrm>
            <a:off x="614055" y="4353423"/>
            <a:ext cx="7667625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Oscar Cabanillas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Especialista en BI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Enterprise and </a:t>
            </a:r>
            <a:r>
              <a:rPr kumimoji="0" lang="es-E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Partners</a:t>
            </a: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 Ibérica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267200" y="1182688"/>
            <a:ext cx="4876800" cy="44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s-ES" sz="1400" b="1" smtClean="0"/>
              <a:t>Negocio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Usuarios de negocio pueden </a:t>
            </a:r>
            <a:r>
              <a:rPr lang="es-ES" sz="1200" b="1" smtClean="0"/>
              <a:t>definir, modificar y mantener </a:t>
            </a:r>
            <a:r>
              <a:rPr lang="es-ES" sz="1200" smtClean="0"/>
              <a:t> modelos de negocio lógicos integrados con reglas de negocio, workflow ydatos empresariales.</a:t>
            </a:r>
          </a:p>
          <a:p>
            <a:pPr marL="604838" lvl="1" indent="-204788">
              <a:spcBef>
                <a:spcPct val="20000"/>
              </a:spcBef>
            </a:pPr>
            <a:endParaRPr lang="es-ES" sz="400" smtClean="0"/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s-ES" sz="1400" b="1" smtClean="0"/>
              <a:t>Personas</a:t>
            </a:r>
            <a:endParaRPr lang="es-ES" sz="1400" smtClean="0"/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Los gestores de información (IW) pueden </a:t>
            </a:r>
            <a:r>
              <a:rPr lang="es-ES" sz="1200" b="1" smtClean="0"/>
              <a:t>interactuar </a:t>
            </a:r>
            <a:r>
              <a:rPr lang="es-ES" sz="1200" smtClean="0"/>
              <a:t>y </a:t>
            </a:r>
            <a:r>
              <a:rPr lang="es-ES" sz="1200" b="1" smtClean="0"/>
              <a:t>contribuir  </a:t>
            </a:r>
            <a:r>
              <a:rPr lang="es-ES" sz="1200" smtClean="0"/>
              <a:t> con el proceso de planificación, presupuestación y pronóstico en un entorno familiar y fácil de usar: Excel.</a:t>
            </a:r>
          </a:p>
          <a:p>
            <a:pPr marL="604838" lvl="1" indent="-204788">
              <a:spcBef>
                <a:spcPct val="20000"/>
              </a:spcBef>
            </a:pPr>
            <a:endParaRPr lang="es-ES" sz="400" smtClean="0"/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s-ES" sz="1400" b="1" smtClean="0"/>
              <a:t>Funcionalidad y Valor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Los usuarios de negocio diseñan modelos de la manera en que piensan sobre el negocio.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Planificación Top-down y bottom-up conectando personas y gestionando responsabilidad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Gestión de procesos para formularios, workflows, envío, aprobación, informes, notificaciones y anotaciones.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Entorno auditable y seguro. 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Cubre tanto despliegues de modelo único como entornos empresariales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endParaRPr lang="es-ES" sz="1200"/>
          </a:p>
        </p:txBody>
      </p:sp>
      <p:sp>
        <p:nvSpPr>
          <p:cNvPr id="14339" name="Shape 363538"/>
          <p:cNvSpPr>
            <a:spLocks noChangeArrowheads="1"/>
          </p:cNvSpPr>
          <p:nvPr/>
        </p:nvSpPr>
        <p:spPr bwMode="auto">
          <a:xfrm>
            <a:off x="0" y="0"/>
            <a:ext cx="8564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Planificación</a:t>
            </a:r>
            <a:r>
              <a:rPr lang="en-US" sz="44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cs typeface="Arial" charset="0"/>
              </a:rPr>
              <a:t> 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</a:t>
            </a:r>
            <a:r>
              <a:rPr lang="en-US" sz="44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cs typeface="Arial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Modelado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295400"/>
            <a:ext cx="3429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2438400"/>
            <a:ext cx="36576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ctrTitle"/>
          </p:nvPr>
        </p:nvSpPr>
        <p:spPr>
          <a:xfrm>
            <a:off x="647700" y="2125663"/>
            <a:ext cx="7675563" cy="590550"/>
          </a:xfrm>
        </p:spPr>
        <p:txBody>
          <a:bodyPr/>
          <a:lstStyle/>
          <a:p>
            <a:pPr eaLnBrk="1" hangingPunct="1"/>
            <a:r>
              <a:rPr lang="es-ES" sz="10000" b="1" i="1" spc="-642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Demo</a:t>
            </a:r>
          </a:p>
        </p:txBody>
      </p:sp>
      <p:sp>
        <p:nvSpPr>
          <p:cNvPr id="30723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1"/>
                </a:solidFill>
              </a:rPr>
              <a:t>Planificación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363538"/>
          <p:cNvSpPr>
            <a:spLocks noChangeArrowheads="1"/>
          </p:cNvSpPr>
          <p:nvPr/>
        </p:nvSpPr>
        <p:spPr bwMode="auto">
          <a:xfrm>
            <a:off x="0" y="0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Reporting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 </a:t>
            </a:r>
            <a:r>
              <a:rPr lang="en-US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Consolidación</a:t>
            </a:r>
            <a:endParaRPr lang="en-US" sz="4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4267200" y="944563"/>
            <a:ext cx="4703763" cy="518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s-ES" sz="1400" b="1" smtClean="0"/>
              <a:t>Negocio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Usuarios de negocio pueden definir su propia vista del negocio y </a:t>
            </a:r>
            <a:r>
              <a:rPr lang="es-ES" sz="1200" b="1" smtClean="0"/>
              <a:t>distribuir plantillas y formularios periodicamente con gran precisión, seguros y gestión centralizada de los datos y almacenamiento</a:t>
            </a:r>
            <a:r>
              <a:rPr lang="es-ES" sz="1200" smtClean="0"/>
              <a:t>. 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endParaRPr lang="es-ES" sz="600" smtClean="0"/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s-ES" sz="1400" b="1" smtClean="0"/>
              <a:t>Personas</a:t>
            </a:r>
            <a:endParaRPr lang="es-ES" sz="1400" smtClean="0"/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Los usuarios pueden </a:t>
            </a:r>
            <a:r>
              <a:rPr lang="es-ES" sz="1200" b="1" smtClean="0"/>
              <a:t>combinar datos operacionales y financieros </a:t>
            </a:r>
            <a:r>
              <a:rPr lang="es-ES" sz="1200" smtClean="0"/>
              <a:t> en un informe en lugar de consolidar manualmetne (evitar errores y pérdida de tiempo).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Los IW pueden construir, personalizar y </a:t>
            </a:r>
            <a:r>
              <a:rPr lang="es-ES" sz="1200" b="1" smtClean="0"/>
              <a:t>compartir informes de calidad en producción desde </a:t>
            </a:r>
            <a:r>
              <a:rPr lang="es-ES" sz="1200" smtClean="0"/>
              <a:t>Excel mientras están conectados a un servidor seguro y gestionado centralizadamente.</a:t>
            </a:r>
          </a:p>
          <a:p>
            <a:pPr marL="604838" lvl="1" indent="-204788">
              <a:spcBef>
                <a:spcPct val="20000"/>
              </a:spcBef>
            </a:pPr>
            <a:endParaRPr lang="es-ES" sz="600" smtClean="0"/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s-ES" sz="1400" b="1" smtClean="0"/>
              <a:t>Funcionalidad y Valor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Construir modelos de análisis de rentabilidad incorporando funcionalidad financiera estándar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Sopote de proceso de consolidación GAAP, conversión múltiples monedas, reconciliación y eliminación inter-compañía, alocaciones multinivel.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Informes estándar y dinámicos, incluyendo informes financieros y de rendimiento de negocio.</a:t>
            </a:r>
          </a:p>
          <a:p>
            <a:pPr marL="604838" lvl="1" indent="-204788">
              <a:spcBef>
                <a:spcPct val="20000"/>
              </a:spcBef>
              <a:buFontTx/>
              <a:buChar char="–"/>
            </a:pPr>
            <a:r>
              <a:rPr lang="es-ES" sz="1200" smtClean="0"/>
              <a:t>Publicar informes “vivos” desde Excel a Reporting Services y Microsoft Office Server, dando una experiencia consistente al consumo de informes.</a:t>
            </a:r>
            <a:endParaRPr lang="es-ES" sz="120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 b="5405"/>
          <a:stretch>
            <a:fillRect/>
          </a:stretch>
        </p:blipFill>
        <p:spPr bwMode="auto">
          <a:xfrm>
            <a:off x="228600" y="990600"/>
            <a:ext cx="3733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2590800"/>
            <a:ext cx="390525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ctrTitle"/>
          </p:nvPr>
        </p:nvSpPr>
        <p:spPr>
          <a:xfrm>
            <a:off x="647700" y="2125663"/>
            <a:ext cx="8219853" cy="2862322"/>
          </a:xfrm>
        </p:spPr>
        <p:txBody>
          <a:bodyPr/>
          <a:lstStyle/>
          <a:p>
            <a:pPr eaLnBrk="1" hangingPunct="1"/>
            <a:r>
              <a:rPr lang="es-ES" sz="10000" b="1" i="1" spc="-642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Notas de Analistas</a:t>
            </a:r>
          </a:p>
        </p:txBody>
      </p:sp>
      <p:sp>
        <p:nvSpPr>
          <p:cNvPr id="30723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Program Files\Microsoft Resource DVD Artwork\DVD_ART\Artwork_Imagery\Shapes and Graphics\Newspaper headline quotes\headline quote white wi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9144000" cy="5034337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err="1" smtClean="0"/>
              <a:t>The</a:t>
            </a:r>
            <a:r>
              <a:rPr lang="es-ES" noProof="0" dirty="0" smtClean="0"/>
              <a:t> OLAP </a:t>
            </a:r>
            <a:r>
              <a:rPr lang="es-ES" noProof="0" dirty="0" err="1" smtClean="0"/>
              <a:t>Report</a:t>
            </a:r>
            <a:endParaRPr lang="es-E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917700" y="1701799"/>
            <a:ext cx="6845300" cy="3985702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 lvl="0"/>
            <a:r>
              <a:rPr lang="en-US" sz="2400" dirty="0" smtClean="0"/>
              <a:t>There is now no doubt that Microsoft is </a:t>
            </a:r>
            <a:r>
              <a:rPr lang="en-US" sz="2400" b="1" dirty="0" smtClean="0"/>
              <a:t>deadly serious about taking a very big bite </a:t>
            </a:r>
            <a:r>
              <a:rPr lang="en-US" sz="2400" dirty="0" smtClean="0"/>
              <a:t>out of the performance management market.</a:t>
            </a:r>
          </a:p>
          <a:p>
            <a:pPr lvl="0"/>
            <a:endParaRPr lang="en-US" sz="2400" b="1" dirty="0" smtClean="0"/>
          </a:p>
          <a:p>
            <a:pPr lvl="0"/>
            <a:r>
              <a:rPr lang="en-US" sz="2400" b="1" dirty="0" smtClean="0"/>
              <a:t>PerformancePoint has a scalable architecture,</a:t>
            </a:r>
            <a:r>
              <a:rPr lang="en-US" sz="2400" dirty="0" smtClean="0"/>
              <a:t> designed with considerable attention to performance, and early customer reports are positive. Indeed, PerformancePoint is reported already to </a:t>
            </a:r>
            <a:r>
              <a:rPr lang="en-US" sz="2400" b="1" dirty="0" smtClean="0"/>
              <a:t>outperform some of the established market-leading products.</a:t>
            </a:r>
          </a:p>
          <a:p>
            <a:pPr algn="r"/>
            <a:r>
              <a:rPr lang="en-US" sz="1400" i="1" dirty="0" smtClean="0"/>
              <a:t>(OLAP Report, June 27, 2007)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584200" y="2362200"/>
            <a:ext cx="1143000" cy="2047220"/>
            <a:chOff x="304800" y="1219200"/>
            <a:chExt cx="1143000" cy="2047220"/>
          </a:xfrm>
        </p:grpSpPr>
        <p:pic>
          <p:nvPicPr>
            <p:cNvPr id="17" name="Picture 2" descr="http://tbn0.google.com/images?q=tbn:JY1F1rlycC6qBM:http://www.survey.com/products/olap5/images/nigel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" y="1219200"/>
              <a:ext cx="1143000" cy="13889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04800" y="27432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Nigel Pendse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1000" y="6076176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 preview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here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AMR </a:t>
            </a:r>
            <a:r>
              <a:rPr lang="es-ES" noProof="0" dirty="0" err="1" smtClean="0"/>
              <a:t>Research</a:t>
            </a:r>
            <a:endParaRPr lang="es-ES" noProof="0" dirty="0" smtClean="0"/>
          </a:p>
        </p:txBody>
      </p:sp>
      <p:pic>
        <p:nvPicPr>
          <p:cNvPr id="10" name="Picture 1" descr="C:\Program Files\Microsoft Resource DVD Artwork\DVD_ART\Artwork_Imagery\Shapes and Graphics\Newspaper headline quotes\headline quote white wi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9144000" cy="503433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917700" y="1982273"/>
            <a:ext cx="6845300" cy="3031595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 lvl="0"/>
            <a:r>
              <a:rPr lang="en-US" sz="2400" dirty="0" smtClean="0"/>
              <a:t>It’s the </a:t>
            </a:r>
            <a:r>
              <a:rPr lang="en-US" sz="2400" b="1" dirty="0" smtClean="0"/>
              <a:t>total Microsoft </a:t>
            </a:r>
            <a:r>
              <a:rPr lang="en-US" sz="2400" dirty="0" smtClean="0"/>
              <a:t>solution, not just the BI/PM products... While some competitors </a:t>
            </a:r>
            <a:br>
              <a:rPr lang="en-US" sz="2400" dirty="0" smtClean="0"/>
            </a:br>
            <a:r>
              <a:rPr lang="en-US" sz="2400" dirty="0" smtClean="0"/>
              <a:t>will dismiss Microsoft products as not scalable </a:t>
            </a:r>
            <a:br>
              <a:rPr lang="en-US" sz="2400" dirty="0" smtClean="0"/>
            </a:br>
            <a:r>
              <a:rPr lang="en-US" sz="2400" dirty="0" smtClean="0"/>
              <a:t>or lacking functionality, </a:t>
            </a:r>
            <a:r>
              <a:rPr lang="en-US" sz="2400" b="1" dirty="0" smtClean="0"/>
              <a:t>that assessment is short-sighted.</a:t>
            </a:r>
          </a:p>
          <a:p>
            <a:pPr lvl="0" algn="r"/>
            <a:endParaRPr lang="en-US" sz="1600" dirty="0" smtClean="0"/>
          </a:p>
          <a:p>
            <a:pPr lvl="0" algn="r"/>
            <a:r>
              <a:rPr lang="en-US" sz="1400" i="1" dirty="0" smtClean="0"/>
              <a:t>(Market Outlook:  Microsoft’s Looming Impact on the Business Intelligence and Performance Management Market</a:t>
            </a:r>
          </a:p>
          <a:p>
            <a:pPr lvl="0" algn="r"/>
            <a:r>
              <a:rPr lang="en-US" sz="1400" i="1" dirty="0" smtClean="0"/>
              <a:t>June 27, 2007</a:t>
            </a:r>
          </a:p>
          <a:p>
            <a:pPr lvl="0" algn="r"/>
            <a:r>
              <a:rPr lang="en-US" sz="1400" i="1" dirty="0" smtClean="0"/>
              <a:t>By John </a:t>
            </a:r>
            <a:r>
              <a:rPr lang="en-US" sz="1400" i="1" dirty="0" err="1" smtClean="0"/>
              <a:t>Hagerty</a:t>
            </a:r>
            <a:r>
              <a:rPr lang="en-US" sz="1400" i="1" dirty="0" smtClean="0"/>
              <a:t>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6943" y="2362200"/>
            <a:ext cx="1201738" cy="1360488"/>
            <a:chOff x="288806" y="4079492"/>
            <a:chExt cx="1201034" cy="1361188"/>
          </a:xfrm>
        </p:grpSpPr>
        <p:pic>
          <p:nvPicPr>
            <p:cNvPr id="13" name="Content Placeholder 3" descr="AMRResearchLogo.gif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04800" y="5257800"/>
              <a:ext cx="1143000" cy="1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8" descr="jhagertyBIO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806" y="4079492"/>
              <a:ext cx="1201034" cy="1157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72" y="553487"/>
            <a:ext cx="8846288" cy="5424562"/>
          </a:xfrm>
        </p:spPr>
        <p:txBody>
          <a:bodyPr/>
          <a:lstStyle/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err="1" smtClean="0"/>
              <a:t>Qué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Microsoft Office PerformancePoint Server 2007 </a:t>
            </a:r>
            <a:r>
              <a:rPr lang="en-US" sz="1800" dirty="0" err="1" smtClean="0">
                <a:hlinkClick r:id="rId3"/>
              </a:rPr>
              <a:t>aquí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Demo </a:t>
            </a:r>
            <a:r>
              <a:rPr lang="en-US" sz="1800" dirty="0" err="1" smtClean="0"/>
              <a:t>interactiva</a:t>
            </a:r>
            <a:r>
              <a:rPr lang="en-US" sz="1800" dirty="0" smtClean="0"/>
              <a:t> de </a:t>
            </a:r>
            <a:r>
              <a:rPr lang="en-US" sz="1800" dirty="0" err="1" smtClean="0"/>
              <a:t>producto</a:t>
            </a:r>
            <a:r>
              <a:rPr lang="en-US" sz="1800" dirty="0" smtClean="0"/>
              <a:t> </a:t>
            </a:r>
            <a:r>
              <a:rPr lang="en-US" sz="1800" dirty="0" err="1" smtClean="0">
                <a:hlinkClick r:id="rId4"/>
              </a:rPr>
              <a:t>aquí</a:t>
            </a:r>
            <a:endParaRPr lang="en-US" sz="1800" dirty="0" smtClean="0"/>
          </a:p>
          <a:p>
            <a:pPr>
              <a:defRPr/>
            </a:pPr>
            <a:r>
              <a:rPr lang="en-US" sz="1800" dirty="0" err="1" smtClean="0"/>
              <a:t>Características</a:t>
            </a:r>
            <a:r>
              <a:rPr lang="en-US" sz="1800" dirty="0" smtClean="0"/>
              <a:t> </a:t>
            </a:r>
            <a:r>
              <a:rPr lang="en-US" sz="1800" dirty="0" err="1" smtClean="0">
                <a:hlinkClick r:id="rId5"/>
              </a:rPr>
              <a:t>aquí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Top 10 </a:t>
            </a:r>
            <a:r>
              <a:rPr lang="en-US" sz="1800" dirty="0" err="1" smtClean="0"/>
              <a:t>beneficios</a:t>
            </a:r>
            <a:r>
              <a:rPr lang="en-US" sz="1800" dirty="0" smtClean="0"/>
              <a:t> </a:t>
            </a:r>
            <a:r>
              <a:rPr lang="en-US" sz="1800" dirty="0" err="1" smtClean="0">
                <a:hlinkClick r:id="rId6"/>
              </a:rPr>
              <a:t>aquí</a:t>
            </a:r>
            <a:endParaRPr lang="en-US" sz="1800" dirty="0" smtClean="0"/>
          </a:p>
          <a:p>
            <a:pPr>
              <a:defRPr/>
            </a:pPr>
            <a:r>
              <a:rPr lang="en-US" sz="1800" dirty="0" err="1" smtClean="0"/>
              <a:t>Casos</a:t>
            </a:r>
            <a:r>
              <a:rPr lang="en-US" sz="1800" dirty="0" smtClean="0"/>
              <a:t> de </a:t>
            </a:r>
            <a:r>
              <a:rPr lang="en-US" sz="1800" dirty="0" err="1" smtClean="0"/>
              <a:t>éxito</a:t>
            </a:r>
            <a:r>
              <a:rPr lang="en-US" sz="1800" dirty="0" smtClean="0"/>
              <a:t> </a:t>
            </a:r>
            <a:r>
              <a:rPr lang="en-US" sz="1800" dirty="0" err="1" smtClean="0">
                <a:hlinkClick r:id="rId7"/>
              </a:rPr>
              <a:t>aquí</a:t>
            </a:r>
            <a:endParaRPr lang="en-US" sz="1800" dirty="0" smtClean="0"/>
          </a:p>
          <a:p>
            <a:pPr>
              <a:defRPr/>
            </a:pPr>
            <a:r>
              <a:rPr lang="en-US" sz="1800" dirty="0" err="1" smtClean="0"/>
              <a:t>Noticias</a:t>
            </a:r>
            <a:r>
              <a:rPr lang="en-US" sz="1800" dirty="0" smtClean="0"/>
              <a:t> y </a:t>
            </a:r>
            <a:r>
              <a:rPr lang="en-US" sz="1800" dirty="0" err="1" smtClean="0"/>
              <a:t>entrevistas</a:t>
            </a:r>
            <a:r>
              <a:rPr lang="en-US" sz="1800" dirty="0" smtClean="0"/>
              <a:t> </a:t>
            </a:r>
            <a:r>
              <a:rPr lang="en-US" sz="1800" dirty="0" err="1" smtClean="0">
                <a:hlinkClick r:id="rId8"/>
              </a:rPr>
              <a:t>aquí</a:t>
            </a:r>
            <a:endParaRPr lang="en-US" sz="1800" dirty="0" smtClean="0"/>
          </a:p>
          <a:p>
            <a:pPr>
              <a:defRPr/>
            </a:pPr>
            <a:r>
              <a:rPr lang="en-US" sz="1800" dirty="0" err="1" smtClean="0"/>
              <a:t>Requerimientos</a:t>
            </a:r>
            <a:r>
              <a:rPr lang="en-US" sz="1800" dirty="0" smtClean="0"/>
              <a:t> de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</a:t>
            </a:r>
            <a:r>
              <a:rPr lang="en-US" sz="1800" dirty="0" err="1" smtClean="0">
                <a:hlinkClick r:id="rId9"/>
              </a:rPr>
              <a:t>aquí</a:t>
            </a:r>
            <a:endParaRPr lang="en-US" sz="1800" dirty="0" smtClean="0"/>
          </a:p>
          <a:p>
            <a:pPr>
              <a:defRPr/>
            </a:pPr>
            <a:r>
              <a:rPr lang="en-US" sz="1800" dirty="0" err="1" smtClean="0"/>
              <a:t>Licenciamiento</a:t>
            </a:r>
            <a:r>
              <a:rPr lang="en-US" sz="1800" dirty="0" smtClean="0"/>
              <a:t> </a:t>
            </a:r>
            <a:r>
              <a:rPr lang="en-US" sz="1800" dirty="0" err="1" smtClean="0">
                <a:hlinkClick r:id="rId10"/>
              </a:rPr>
              <a:t>aquí</a:t>
            </a:r>
            <a:endParaRPr lang="en-US" sz="1800" dirty="0" smtClean="0"/>
          </a:p>
          <a:p>
            <a:pPr>
              <a:defRPr/>
            </a:pPr>
            <a:r>
              <a:rPr lang="en-US" sz="1800" dirty="0" err="1" smtClean="0"/>
              <a:t>Más</a:t>
            </a:r>
            <a:r>
              <a:rPr lang="en-US" sz="1800" dirty="0" smtClean="0"/>
              <a:t> @ </a:t>
            </a:r>
            <a:r>
              <a:rPr lang="en-US" sz="1800" dirty="0" smtClean="0">
                <a:hlinkClick r:id="rId11"/>
              </a:rPr>
              <a:t>http://www.microsoft.com/performancepoint</a:t>
            </a:r>
            <a:endParaRPr lang="en-US" sz="1800" dirty="0" smtClean="0"/>
          </a:p>
          <a:p>
            <a:pPr>
              <a:buFontTx/>
              <a:buNone/>
              <a:defRPr/>
            </a:pPr>
            <a:endParaRPr lang="en-US" sz="800" dirty="0" smtClean="0"/>
          </a:p>
          <a:p>
            <a:pPr>
              <a:buFontTx/>
              <a:buNone/>
              <a:defRPr/>
            </a:pPr>
            <a:r>
              <a:rPr lang="en-U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Hoja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Producto</a:t>
            </a:r>
            <a:endParaRPr lang="en-US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1800" dirty="0" err="1" smtClean="0"/>
              <a:t>Visión</a:t>
            </a:r>
            <a:r>
              <a:rPr lang="en-US" sz="1800" dirty="0" smtClean="0"/>
              <a:t> general </a:t>
            </a:r>
            <a:r>
              <a:rPr lang="en-US" sz="1800" dirty="0" err="1" smtClean="0"/>
              <a:t>PerformancePoint</a:t>
            </a:r>
            <a:r>
              <a:rPr lang="en-US" sz="1800" dirty="0" smtClean="0"/>
              <a:t> Server 2007 </a:t>
            </a:r>
            <a:r>
              <a:rPr lang="en-US" sz="1800" dirty="0" err="1" smtClean="0">
                <a:hlinkClick r:id="rId12"/>
              </a:rPr>
              <a:t>aquí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Monitoring Performance </a:t>
            </a:r>
            <a:r>
              <a:rPr lang="en-US" sz="1800" dirty="0" err="1" smtClean="0">
                <a:hlinkClick r:id="rId13"/>
              </a:rPr>
              <a:t>aquí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Data Analysis y Visualization </a:t>
            </a:r>
            <a:r>
              <a:rPr lang="en-US" sz="1800" dirty="0" err="1" smtClean="0">
                <a:hlinkClick r:id="rId14"/>
              </a:rPr>
              <a:t>aquí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Planning, Budgeting, Forecasting y Modeling </a:t>
            </a:r>
            <a:r>
              <a:rPr lang="en-US" sz="1800" dirty="0" err="1" smtClean="0">
                <a:hlinkClick r:id="rId15"/>
              </a:rPr>
              <a:t>aquí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Management Reporting y Consolidation </a:t>
            </a:r>
            <a:r>
              <a:rPr lang="en-US" sz="1800" dirty="0" err="1" smtClean="0">
                <a:hlinkClick r:id="rId16"/>
              </a:rPr>
              <a:t>aquí</a:t>
            </a:r>
            <a:endParaRPr lang="en-US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463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Producto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7988" y="2628900"/>
            <a:ext cx="5595937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3700" y="6096000"/>
            <a:ext cx="6575425" cy="365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Franklin Gothic Book" pitchFamily="34" charset="0"/>
              </a:rPr>
              <a:t>Copyright ©2006 Microsoft Corporation. All rights reserved.</a:t>
            </a:r>
          </a:p>
          <a:p>
            <a:r>
              <a:rPr lang="en-US" sz="900">
                <a:latin typeface="Franklin Gothic Book" pitchFamily="34" charset="0"/>
              </a:rPr>
              <a:t>This presentation is for informational purposes only. Microsoft makes no warranties, express or implied, in this summary.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701731"/>
          </a:xfrm>
        </p:spPr>
        <p:txBody>
          <a:bodyPr/>
          <a:lstStyle/>
          <a:p>
            <a:r>
              <a:rPr lang="es-ES" noProof="0" dirty="0" smtClean="0"/>
              <a:t>Gestión del Rendimiento: Definición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0585" y="1524528"/>
            <a:ext cx="7649738" cy="3859518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sz="3600" noProof="0" dirty="0" smtClean="0"/>
              <a:t>La </a:t>
            </a:r>
            <a:r>
              <a:rPr lang="es-ES" sz="3600" dirty="0" smtClean="0"/>
              <a:t>Gestión del Rendimiento </a:t>
            </a:r>
            <a:r>
              <a:rPr lang="es-ES" sz="3600" noProof="0" dirty="0" smtClean="0"/>
              <a:t>se define como los procesos, metodologías y tecnologías que las organizaciones usan para </a:t>
            </a:r>
            <a:r>
              <a:rPr lang="es-ES" sz="3600" b="1" noProof="0" dirty="0" smtClean="0"/>
              <a:t>monitorizar, analizar y planificar </a:t>
            </a:r>
            <a:r>
              <a:rPr lang="es-ES" sz="3600" noProof="0" dirty="0" smtClean="0"/>
              <a:t>el rendimiento del negocio.</a:t>
            </a:r>
            <a:endParaRPr lang="es-ES" sz="3600" b="1" noProof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6258306" y="279082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¿Por qué?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457200" y="2790825"/>
            <a:ext cx="234315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 ocurrió?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¿Que está ocurriendo?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276600" y="5715000"/>
            <a:ext cx="2743200" cy="1066800"/>
          </a:xfrm>
          <a:prstGeom prst="roundRect">
            <a:avLst>
              <a:gd name="adj" fmla="val 12917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 ocurrirá?</a:t>
            </a:r>
            <a:b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</a:br>
            <a: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¿Qué quiero que ocurra?</a:t>
            </a:r>
          </a:p>
        </p:txBody>
      </p:sp>
      <p:pic>
        <p:nvPicPr>
          <p:cNvPr id="24" name="Picture 23" descr="8-00229-Cir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892280"/>
            <a:ext cx="3962397" cy="394973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200329"/>
          </a:xfrm>
        </p:spPr>
        <p:txBody>
          <a:bodyPr/>
          <a:lstStyle/>
          <a:p>
            <a:pPr lvl="0"/>
            <a:r>
              <a:rPr lang="es-ES" smtClean="0"/>
              <a:t>Gestión del Rendimiento</a:t>
            </a:r>
            <a:br>
              <a:rPr lang="es-ES" smtClean="0"/>
            </a:br>
            <a:r>
              <a:rPr lang="es-ES" sz="3600" smtClean="0">
                <a:solidFill>
                  <a:schemeClr val="accent1"/>
                </a:solidFill>
              </a:rPr>
              <a:t>Mejor ejecución de la estrategia</a:t>
            </a:r>
            <a:endParaRPr lang="es-E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16297" cy="1034129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Gestión del Rendimiento Hoy</a:t>
            </a:r>
            <a:r>
              <a:rPr lang="es-E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s-E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E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Aún no se ha conseguido una GR efectiva</a:t>
            </a:r>
            <a:endParaRPr lang="es-E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2575" y="1366777"/>
            <a:ext cx="3505200" cy="2154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  <a:softEdge rad="12700"/>
          </a:effectLst>
        </p:spPr>
        <p:txBody>
          <a:bodyPr>
            <a:noAutofit/>
          </a:bodyPr>
          <a:lstStyle/>
          <a:p>
            <a:pPr marL="115888" indent="-115888">
              <a:lnSpc>
                <a:spcPct val="150000"/>
              </a:lnSpc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Arial" charset="0"/>
              </a:rPr>
              <a:t>Fragmentado</a:t>
            </a:r>
          </a:p>
          <a:p>
            <a:pPr marL="231775" lvl="2" indent="-115888"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/>
                </a:solidFill>
                <a:latin typeface="Arial" charset="0"/>
              </a:rPr>
              <a:t>La media de empresas $B+ tienen múltiples sistemas: 10 </a:t>
            </a:r>
            <a:r>
              <a:rPr lang="es-ES" sz="1400" dirty="0" err="1" smtClean="0">
                <a:solidFill>
                  <a:schemeClr val="bg1"/>
                </a:solidFill>
                <a:latin typeface="Arial" charset="0"/>
              </a:rPr>
              <a:t>GLs</a:t>
            </a:r>
            <a:r>
              <a:rPr lang="es-ES" sz="1400" dirty="0" smtClean="0">
                <a:solidFill>
                  <a:schemeClr val="bg1"/>
                </a:solidFill>
                <a:latin typeface="Arial" charset="0"/>
              </a:rPr>
              <a:t>, 12 </a:t>
            </a:r>
            <a:r>
              <a:rPr lang="es-ES" sz="1400" dirty="0" err="1" smtClean="0">
                <a:solidFill>
                  <a:schemeClr val="bg1"/>
                </a:solidFill>
                <a:latin typeface="Arial" charset="0"/>
              </a:rPr>
              <a:t>budget</a:t>
            </a:r>
            <a:r>
              <a:rPr lang="es-ES" sz="1400" dirty="0" smtClean="0">
                <a:solidFill>
                  <a:schemeClr val="bg1"/>
                </a:solidFill>
                <a:latin typeface="Arial" charset="0"/>
              </a:rPr>
              <a:t>, 13 </a:t>
            </a:r>
            <a:r>
              <a:rPr lang="es-ES" sz="1400" dirty="0" err="1" smtClean="0">
                <a:solidFill>
                  <a:schemeClr val="bg1"/>
                </a:solidFill>
                <a:latin typeface="Arial" charset="0"/>
              </a:rPr>
              <a:t>report</a:t>
            </a:r>
            <a:r>
              <a:rPr lang="es-ES" sz="1400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marL="231775" lvl="2" indent="-115888">
              <a:defRPr/>
            </a:pPr>
            <a:r>
              <a:rPr lang="es-ES" sz="1400" dirty="0" smtClean="0">
                <a:solidFill>
                  <a:schemeClr val="bg1"/>
                </a:solidFill>
                <a:latin typeface="Arial" charset="0"/>
              </a:rPr>
              <a:t>  </a:t>
            </a:r>
          </a:p>
          <a:p>
            <a:pPr marL="231775" lvl="2" indent="-115888"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/>
                </a:solidFill>
                <a:latin typeface="Arial" charset="0"/>
              </a:rPr>
              <a:t>Solo  el 26% procesos de planificación y </a:t>
            </a:r>
            <a:r>
              <a:rPr lang="es-ES" sz="1400" dirty="0" err="1" smtClean="0">
                <a:solidFill>
                  <a:schemeClr val="bg1"/>
                </a:solidFill>
                <a:latin typeface="Arial" charset="0"/>
              </a:rPr>
              <a:t>reporting</a:t>
            </a:r>
            <a:r>
              <a:rPr lang="es-ES" sz="1400" dirty="0" smtClean="0">
                <a:solidFill>
                  <a:schemeClr val="bg1"/>
                </a:solidFill>
                <a:latin typeface="Arial" charset="0"/>
              </a:rPr>
              <a:t> integrados</a:t>
            </a:r>
          </a:p>
          <a:p>
            <a:pPr>
              <a:defRPr/>
            </a:pPr>
            <a:endParaRPr lang="es-ES" dirty="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3810000"/>
            <a:ext cx="3505200" cy="22775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  <a:softEdge rad="12700"/>
          </a:effectLst>
        </p:spPr>
        <p:txBody>
          <a:bodyPr wrap="square">
            <a:noAutofit/>
          </a:bodyPr>
          <a:lstStyle/>
          <a:p>
            <a:pPr marL="115888" indent="-115888">
              <a:lnSpc>
                <a:spcPct val="150000"/>
              </a:lnSpc>
              <a:defRPr/>
            </a:pPr>
            <a:r>
              <a:rPr lang="es-ES" sz="2000" b="1" smtClean="0">
                <a:solidFill>
                  <a:schemeClr val="bg1"/>
                </a:solidFill>
                <a:latin typeface="Arial" charset="0"/>
              </a:rPr>
              <a:t>Requiere alta dedicación</a:t>
            </a:r>
          </a:p>
          <a:p>
            <a:pPr marL="231775" lvl="2" indent="-115888">
              <a:buFont typeface="Arial" pitchFamily="34" charset="0"/>
              <a:buChar char="•"/>
              <a:defRPr/>
            </a:pPr>
            <a:r>
              <a:rPr lang="es-ES" sz="1400" smtClean="0">
                <a:solidFill>
                  <a:schemeClr val="bg1"/>
                </a:solidFill>
                <a:latin typeface="Arial" charset="0"/>
              </a:rPr>
              <a:t>4-5 meses de media dedicados al proceso de presupuesto anual.</a:t>
            </a:r>
          </a:p>
          <a:p>
            <a:pPr marL="231775" lvl="2" indent="-115888">
              <a:buFont typeface="Arial" pitchFamily="34" charset="0"/>
              <a:buChar char="•"/>
              <a:defRPr/>
            </a:pPr>
            <a:r>
              <a:rPr lang="es-ES" sz="1400" smtClean="0">
                <a:solidFill>
                  <a:schemeClr val="bg1"/>
                </a:solidFill>
                <a:latin typeface="Arial" charset="0"/>
              </a:rPr>
              <a:t>Los procesos de presupuestación consumen del 20 al 30% del tiempo del gestor</a:t>
            </a:r>
          </a:p>
          <a:p>
            <a:pPr marL="231775" lvl="2" indent="-115888">
              <a:buFont typeface="Arial" pitchFamily="34" charset="0"/>
              <a:buChar char="•"/>
              <a:defRPr/>
            </a:pPr>
            <a:r>
              <a:rPr lang="es-ES" sz="1400" smtClean="0">
                <a:solidFill>
                  <a:schemeClr val="bg1"/>
                </a:solidFill>
                <a:latin typeface="Arial" charset="0"/>
              </a:rPr>
              <a:t>Personal de finanzas gasta el 79% del tiempo en actividades de poco valor</a:t>
            </a:r>
          </a:p>
          <a:p>
            <a:pPr marL="231775" lvl="2" indent="-115888">
              <a:defRPr/>
            </a:pPr>
            <a:endParaRPr lang="es-E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21215" y="1355201"/>
            <a:ext cx="3505200" cy="21287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  <a:softEdge rad="12700"/>
          </a:effectLst>
        </p:spPr>
        <p:txBody>
          <a:bodyPr wrap="square">
            <a:noAutofit/>
          </a:bodyPr>
          <a:lstStyle/>
          <a:p>
            <a:pPr marL="115888" indent="-115888">
              <a:lnSpc>
                <a:spcPct val="150000"/>
              </a:lnSpc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Arial" charset="0"/>
              </a:rPr>
              <a:t>Lento e inflexible</a:t>
            </a:r>
          </a:p>
          <a:p>
            <a:pPr marL="231775" lvl="1" indent="-115888"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/>
                </a:solidFill>
                <a:latin typeface="Arial" charset="0"/>
              </a:rPr>
              <a:t>Solo 20% de las empresas actualizan presupuestos en el ciclo fiscal.</a:t>
            </a:r>
          </a:p>
          <a:p>
            <a:pPr marL="231775" lvl="1" indent="-115888">
              <a:defRPr/>
            </a:pPr>
            <a:endParaRPr lang="es-ES" sz="1400" dirty="0" smtClean="0">
              <a:solidFill>
                <a:schemeClr val="bg1"/>
              </a:solidFill>
              <a:latin typeface="Arial" charset="0"/>
            </a:endParaRPr>
          </a:p>
          <a:p>
            <a:pPr marL="231775" lvl="1" indent="-115888"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/>
                </a:solidFill>
                <a:latin typeface="Arial" charset="0"/>
              </a:rPr>
              <a:t>La media espera 11 días para obtener el informe de cierre del mes</a:t>
            </a:r>
          </a:p>
          <a:p>
            <a:pPr>
              <a:defRPr/>
            </a:pPr>
            <a:endParaRPr lang="es-ES" dirty="0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32789" y="3798426"/>
            <a:ext cx="3505200" cy="22667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  <a:softEdge rad="12700"/>
          </a:effectLst>
        </p:spPr>
        <p:txBody>
          <a:bodyPr>
            <a:noAutofit/>
          </a:bodyPr>
          <a:lstStyle/>
          <a:p>
            <a:pPr marL="115888" indent="-115888">
              <a:lnSpc>
                <a:spcPct val="150000"/>
              </a:lnSpc>
              <a:defRPr/>
            </a:pPr>
            <a:r>
              <a:rPr lang="es-ES" sz="2000" b="1" smtClean="0">
                <a:solidFill>
                  <a:schemeClr val="bg1"/>
                </a:solidFill>
                <a:latin typeface="Arial" charset="0"/>
              </a:rPr>
              <a:t>Costoso y poco efectivo</a:t>
            </a:r>
          </a:p>
          <a:p>
            <a:pPr marL="231775" lvl="2" indent="-115888"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lang="es-ES" sz="1400" smtClean="0">
                <a:solidFill>
                  <a:schemeClr val="bg1"/>
                </a:solidFill>
                <a:latin typeface="Arial" charset="0"/>
              </a:rPr>
              <a:t>Coste de presupuesto es +23.000 días/hombre por $B en facturación.</a:t>
            </a:r>
          </a:p>
          <a:p>
            <a:pPr marL="231775" lvl="2" indent="-115888">
              <a:tabLst>
                <a:tab pos="231775" algn="l"/>
              </a:tabLst>
              <a:defRPr/>
            </a:pPr>
            <a:endParaRPr lang="es-ES" sz="1400" smtClean="0">
              <a:solidFill>
                <a:schemeClr val="bg1"/>
              </a:solidFill>
              <a:latin typeface="Arial" charset="0"/>
            </a:endParaRPr>
          </a:p>
          <a:p>
            <a:pPr marL="231775" lvl="1" indent="-115888">
              <a:buFont typeface="Arial" pitchFamily="34" charset="0"/>
              <a:buChar char="•"/>
              <a:defRPr/>
            </a:pPr>
            <a:r>
              <a:rPr lang="es-ES" sz="1400" smtClean="0">
                <a:solidFill>
                  <a:schemeClr val="bg1"/>
                </a:solidFill>
                <a:latin typeface="Arial" charset="0"/>
              </a:rPr>
              <a:t>60% de empresas no consiguen alinear acciones con estrategia.</a:t>
            </a:r>
          </a:p>
          <a:p>
            <a:pPr marL="231775" lvl="1" indent="-115888">
              <a:defRPr/>
            </a:pPr>
            <a:endParaRPr lang="es-ES" sz="1400" smtClean="0">
              <a:solidFill>
                <a:schemeClr val="bg1"/>
              </a:solidFill>
              <a:latin typeface="Arial" charset="0"/>
            </a:endParaRPr>
          </a:p>
          <a:p>
            <a:pPr marL="231775" lvl="1" indent="-115888">
              <a:defRPr/>
            </a:pPr>
            <a:endParaRPr lang="es-E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5334000" y="6643688"/>
            <a:ext cx="495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hlinkClick r:id="rId3"/>
              </a:rPr>
              <a:t>* Best Practices in Planning and Management Reporting</a:t>
            </a:r>
            <a:r>
              <a:rPr lang="en-US" sz="800"/>
              <a:t> by David A. J. Axson.</a:t>
            </a:r>
          </a:p>
          <a:p>
            <a:endParaRPr lang="en-US" sz="8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90550"/>
            <a:ext cx="8534400" cy="5459956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s-ES" sz="1800" noProof="0" dirty="0" smtClean="0"/>
          </a:p>
          <a:p>
            <a:pPr marL="0" indent="0" algn="ctr">
              <a:buFontTx/>
              <a:buNone/>
            </a:pPr>
            <a:endParaRPr lang="es-ES" sz="1800" noProof="0" dirty="0" smtClean="0"/>
          </a:p>
          <a:p>
            <a:pPr marL="0" indent="0" algn="ctr">
              <a:buFontTx/>
              <a:buNone/>
            </a:pPr>
            <a:r>
              <a:rPr lang="es-ES" b="1" u="sng" noProof="0" dirty="0" smtClean="0"/>
              <a:t>Ejecutivos de Negocio</a:t>
            </a:r>
          </a:p>
          <a:p>
            <a:pPr marL="0" indent="0" algn="ctr">
              <a:buFontTx/>
              <a:buNone/>
            </a:pPr>
            <a:r>
              <a:rPr lang="es-ES" sz="2000" noProof="0" dirty="0" smtClean="0"/>
              <a:t>CFO, CEO, COO.</a:t>
            </a:r>
          </a:p>
          <a:p>
            <a:pPr marL="0" indent="0" algn="ctr">
              <a:buFontTx/>
              <a:buNone/>
            </a:pPr>
            <a:r>
              <a:rPr lang="es-ES" sz="2000" noProof="0" dirty="0" err="1" smtClean="0"/>
              <a:t>Controller</a:t>
            </a:r>
            <a:r>
              <a:rPr lang="es-ES" sz="2000" noProof="0" dirty="0" smtClean="0"/>
              <a:t>, </a:t>
            </a:r>
            <a:r>
              <a:rPr lang="es-ES" sz="2000" dirty="0" smtClean="0"/>
              <a:t>Director Financiero</a:t>
            </a:r>
            <a:r>
              <a:rPr lang="es-ES" sz="2000" noProof="0" dirty="0" smtClean="0"/>
              <a:t>.</a:t>
            </a:r>
          </a:p>
          <a:p>
            <a:pPr marL="0" indent="0" algn="ctr">
              <a:buFontTx/>
              <a:buNone/>
            </a:pPr>
            <a:r>
              <a:rPr lang="es-ES" sz="2000" noProof="0" dirty="0" smtClean="0"/>
              <a:t>Director General, Director Línea de Negocio.</a:t>
            </a:r>
          </a:p>
          <a:p>
            <a:pPr marL="114300" lvl="1" indent="0" algn="ctr">
              <a:buFontTx/>
              <a:buNone/>
            </a:pPr>
            <a:endParaRPr lang="es-ES" sz="1800" noProof="0" dirty="0" smtClean="0"/>
          </a:p>
          <a:p>
            <a:pPr marL="0" indent="0" algn="ctr">
              <a:buFontTx/>
              <a:buNone/>
            </a:pPr>
            <a:r>
              <a:rPr lang="es-ES" b="1" u="sng" noProof="0" dirty="0" smtClean="0"/>
              <a:t>Gestores de Información (IW)</a:t>
            </a:r>
          </a:p>
          <a:p>
            <a:pPr marL="0" indent="0" algn="ctr">
              <a:buFontTx/>
              <a:buNone/>
            </a:pPr>
            <a:r>
              <a:rPr lang="es-ES" sz="2000" noProof="0" dirty="0" smtClean="0"/>
              <a:t>Usuarios Avanzados, Analistas de Negocio, Modelos.</a:t>
            </a:r>
          </a:p>
          <a:p>
            <a:pPr marL="0" indent="0" algn="ctr">
              <a:buFontTx/>
              <a:buNone/>
            </a:pPr>
            <a:r>
              <a:rPr lang="es-ES" sz="2000" noProof="0" dirty="0" smtClean="0"/>
              <a:t>Contribuidores.</a:t>
            </a:r>
          </a:p>
          <a:p>
            <a:pPr marL="114300" lvl="1" indent="0" algn="ctr">
              <a:buFontTx/>
              <a:buNone/>
            </a:pPr>
            <a:endParaRPr lang="es-ES" sz="1800" noProof="0" dirty="0" smtClean="0"/>
          </a:p>
          <a:p>
            <a:pPr marL="0" indent="0" algn="ctr">
              <a:buFontTx/>
              <a:buNone/>
            </a:pPr>
            <a:r>
              <a:rPr lang="es-ES" b="1" u="sng" noProof="0" dirty="0" smtClean="0"/>
              <a:t>Gestores de IT</a:t>
            </a:r>
          </a:p>
          <a:p>
            <a:pPr marL="0" indent="0" algn="ctr">
              <a:buFontTx/>
              <a:buNone/>
            </a:pPr>
            <a:r>
              <a:rPr lang="es-ES" sz="2000" noProof="0" dirty="0" smtClean="0"/>
              <a:t>Unidad de Negocio IT</a:t>
            </a:r>
          </a:p>
          <a:p>
            <a:pPr marL="0" indent="0" algn="ctr">
              <a:buFontTx/>
              <a:buNone/>
            </a:pPr>
            <a:r>
              <a:rPr lang="es-ES" sz="2000" noProof="0" dirty="0" smtClean="0"/>
              <a:t>IT Corporativo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1731"/>
          </a:xfrm>
        </p:spPr>
        <p:txBody>
          <a:bodyPr/>
          <a:lstStyle/>
          <a:p>
            <a:r>
              <a:rPr lang="es-ES" noProof="0" dirty="0" smtClean="0"/>
              <a:t>Protagonistas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128"/>
          </a:xfrm>
        </p:spPr>
        <p:txBody>
          <a:bodyPr/>
          <a:lstStyle/>
          <a:p>
            <a:r>
              <a:rPr lang="es-ES" noProof="0" dirty="0" smtClean="0"/>
              <a:t>Los d</a:t>
            </a:r>
            <a:r>
              <a:rPr lang="es-ES" dirty="0" err="1" smtClean="0"/>
              <a:t>irectivos</a:t>
            </a:r>
            <a:r>
              <a:rPr lang="es-ES" dirty="0" smtClean="0"/>
              <a:t> se preocupan de controlar el rendimiento</a:t>
            </a:r>
            <a:endParaRPr lang="es-ES" noProof="0" dirty="0" smtClean="0"/>
          </a:p>
        </p:txBody>
      </p:sp>
      <p:pic>
        <p:nvPicPr>
          <p:cNvPr id="5" name="Rectangle 13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16764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2038350" y="1314200"/>
            <a:ext cx="6953250" cy="2209800"/>
          </a:xfrm>
          <a:prstGeom prst="wedgeRoundRectCallout">
            <a:avLst>
              <a:gd name="adj1" fmla="val -59556"/>
              <a:gd name="adj2" fmla="val -19117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defRPr/>
            </a:pPr>
            <a:r>
              <a:rPr lang="es-ES" sz="2400" smtClean="0">
                <a:solidFill>
                  <a:srgbClr val="FF0000"/>
                </a:solidFill>
              </a:rPr>
              <a:t>Acelerar </a:t>
            </a:r>
            <a:r>
              <a:rPr lang="es-ES" sz="2400" smtClean="0">
                <a:solidFill>
                  <a:schemeClr val="tx1"/>
                </a:solidFill>
              </a:rPr>
              <a:t>el proceso de toma de decisión.</a:t>
            </a:r>
          </a:p>
          <a:p>
            <a:pPr algn="ctr">
              <a:defRPr/>
            </a:pPr>
            <a:endParaRPr lang="es-ES" sz="240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2400" smtClean="0">
                <a:solidFill>
                  <a:schemeClr val="tx1"/>
                </a:solidFill>
              </a:rPr>
              <a:t>Flexibilidad para gestionar las necesidades de negocio </a:t>
            </a:r>
            <a:r>
              <a:rPr lang="es-ES" sz="2400" smtClean="0">
                <a:solidFill>
                  <a:srgbClr val="FF0000"/>
                </a:solidFill>
              </a:rPr>
              <a:t>cambiantes</a:t>
            </a:r>
            <a:r>
              <a:rPr lang="es-ES" sz="2400" smtClean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endParaRPr lang="es-ES" sz="240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2400" smtClean="0">
                <a:solidFill>
                  <a:schemeClr val="tx1"/>
                </a:solidFill>
              </a:rPr>
              <a:t>Alineado, </a:t>
            </a:r>
            <a:r>
              <a:rPr lang="es-ES" sz="2400" smtClean="0">
                <a:solidFill>
                  <a:srgbClr val="FF0000"/>
                </a:solidFill>
              </a:rPr>
              <a:t>responsable </a:t>
            </a:r>
            <a:r>
              <a:rPr lang="es-ES" sz="2400" smtClean="0">
                <a:solidFill>
                  <a:schemeClr val="tx1"/>
                </a:solidFill>
              </a:rPr>
              <a:t>y seguro GR.</a:t>
            </a:r>
          </a:p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35677" y="3943350"/>
            <a:ext cx="7208323" cy="2133600"/>
            <a:chOff x="1935690" y="3943350"/>
            <a:chExt cx="7208070" cy="2133600"/>
          </a:xfrm>
        </p:grpSpPr>
        <p:sp>
          <p:nvSpPr>
            <p:cNvPr id="17415" name="Rectangle 3"/>
            <p:cNvSpPr txBox="1">
              <a:spLocks noChangeArrowheads="1"/>
            </p:cNvSpPr>
            <p:nvPr/>
          </p:nvSpPr>
          <p:spPr bwMode="auto">
            <a:xfrm>
              <a:off x="1935690" y="3943350"/>
              <a:ext cx="720807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 smtClean="0"/>
            </a:p>
            <a:p>
              <a:pPr algn="ctr"/>
              <a:r>
                <a:rPr lang="es-ES" sz="2800" smtClean="0">
                  <a:solidFill>
                    <a:srgbClr val="FF0000"/>
                  </a:solidFill>
                </a:rPr>
                <a:t>No pueden conseguirlo porque necesitan</a:t>
              </a:r>
            </a:p>
            <a:p>
              <a:pPr algn="ctr"/>
              <a:endParaRPr lang="es-ES" smtClean="0">
                <a:solidFill>
                  <a:srgbClr val="FF0000"/>
                </a:solidFill>
              </a:endParaRPr>
            </a:p>
            <a:p>
              <a:pPr algn="ctr"/>
              <a:r>
                <a:rPr lang="es-ES" smtClean="0"/>
                <a:t>“</a:t>
              </a:r>
              <a:r>
                <a:rPr lang="es-ES" smtClean="0">
                  <a:solidFill>
                    <a:srgbClr val="FF0000"/>
                  </a:solidFill>
                </a:rPr>
                <a:t>6 meses </a:t>
              </a:r>
              <a:r>
                <a:rPr lang="es-ES" smtClean="0"/>
                <a:t>para planificación, </a:t>
              </a:r>
            </a:p>
            <a:p>
              <a:pPr algn="ctr"/>
              <a:r>
                <a:rPr lang="es-ES" smtClean="0">
                  <a:solidFill>
                    <a:srgbClr val="FF0000"/>
                  </a:solidFill>
                </a:rPr>
                <a:t>5 meses </a:t>
              </a:r>
              <a:r>
                <a:rPr lang="es-ES" smtClean="0"/>
                <a:t>para presupuestación,</a:t>
              </a:r>
            </a:p>
            <a:p>
              <a:pPr algn="ctr"/>
              <a:r>
                <a:rPr lang="es-ES" smtClean="0">
                  <a:solidFill>
                    <a:srgbClr val="FF0000"/>
                  </a:solidFill>
                </a:rPr>
                <a:t>2 semanas </a:t>
              </a:r>
              <a:r>
                <a:rPr lang="es-ES" smtClean="0"/>
                <a:t>para estimar el forecast”*</a:t>
              </a:r>
              <a:endParaRPr lang="es-ES" sz="2800" dirty="0"/>
            </a:p>
          </p:txBody>
        </p:sp>
        <p:pic>
          <p:nvPicPr>
            <p:cNvPr id="17416" name="Picture 9" descr="C:\Documents and Settings\brunoaz\Local Settings\Temporary Internet Files\Content.IE5\0XM30DQN\MCj03615800000[1].wmf"/>
            <p:cNvPicPr>
              <a:picLocks noChangeAspect="1" noChangeArrowheads="1"/>
            </p:cNvPicPr>
            <p:nvPr/>
          </p:nvPicPr>
          <p:blipFill>
            <a:blip r:embed="rId4"/>
            <a:srcRect b="35081"/>
            <a:stretch>
              <a:fillRect/>
            </a:stretch>
          </p:blipFill>
          <p:spPr bwMode="auto">
            <a:xfrm rot="897625">
              <a:off x="7764228" y="4706938"/>
              <a:ext cx="1246187" cy="1198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5334000" y="6643688"/>
            <a:ext cx="495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hlinkClick r:id="rId5"/>
              </a:rPr>
              <a:t>* Best Practices in Planning and Management Reporting</a:t>
            </a:r>
            <a:r>
              <a:rPr lang="en-US" sz="800"/>
              <a:t> by David A. J. Axson.</a:t>
            </a:r>
          </a:p>
          <a:p>
            <a:endParaRPr lang="en-US" sz="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128"/>
          </a:xfrm>
        </p:spPr>
        <p:txBody>
          <a:bodyPr/>
          <a:lstStyle/>
          <a:p>
            <a:r>
              <a:rPr lang="es-ES" smtClean="0"/>
              <a:t>Los gestores de información (IW) quieren contribuir al rendimiento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62150" y="1304544"/>
            <a:ext cx="7105650" cy="2209800"/>
          </a:xfrm>
          <a:prstGeom prst="wedgeRoundRectCallout">
            <a:avLst>
              <a:gd name="adj1" fmla="val -56245"/>
              <a:gd name="adj2" fmla="val -10358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defRPr/>
            </a:pPr>
            <a:r>
              <a:rPr lang="es-ES" sz="2400" smtClean="0">
                <a:solidFill>
                  <a:schemeClr val="tx1"/>
                </a:solidFill>
              </a:rPr>
              <a:t>Necesita un entorno </a:t>
            </a:r>
            <a:r>
              <a:rPr lang="es-ES" sz="2400" smtClean="0">
                <a:solidFill>
                  <a:srgbClr val="FF0000"/>
                </a:solidFill>
              </a:rPr>
              <a:t>amigable </a:t>
            </a:r>
            <a:r>
              <a:rPr lang="es-ES" sz="2400" smtClean="0">
                <a:solidFill>
                  <a:schemeClr val="tx1"/>
                </a:solidFill>
              </a:rPr>
              <a:t>y flexible.</a:t>
            </a:r>
          </a:p>
          <a:p>
            <a:pPr algn="ctr">
              <a:defRPr/>
            </a:pPr>
            <a:endParaRPr lang="es-ES" sz="240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2400" smtClean="0">
                <a:solidFill>
                  <a:srgbClr val="FF0000"/>
                </a:solidFill>
              </a:rPr>
              <a:t>Colaborar </a:t>
            </a:r>
            <a:r>
              <a:rPr lang="es-ES" sz="2400" smtClean="0">
                <a:solidFill>
                  <a:schemeClr val="tx1"/>
                </a:solidFill>
              </a:rPr>
              <a:t>como parte del proceso de gestión del rendimiento</a:t>
            </a:r>
          </a:p>
          <a:p>
            <a:pPr algn="ctr">
              <a:defRPr/>
            </a:pPr>
            <a:endParaRPr lang="es-ES" sz="240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2400" smtClean="0">
                <a:solidFill>
                  <a:srgbClr val="FF0000"/>
                </a:solidFill>
              </a:rPr>
              <a:t>Definir, modificar y mantener </a:t>
            </a:r>
            <a:r>
              <a:rPr lang="es-ES" sz="2400" smtClean="0">
                <a:solidFill>
                  <a:schemeClr val="tx1"/>
                </a:solidFill>
              </a:rPr>
              <a:t>reglas de negocio sin IT</a:t>
            </a:r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Rectangle 7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20129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0" y="3886200"/>
            <a:ext cx="6705600" cy="2133600"/>
            <a:chOff x="2305050" y="3943350"/>
            <a:chExt cx="6705365" cy="2133600"/>
          </a:xfrm>
        </p:grpSpPr>
        <p:sp>
          <p:nvSpPr>
            <p:cNvPr id="18439" name="Rectangle 3"/>
            <p:cNvSpPr txBox="1">
              <a:spLocks noChangeArrowheads="1"/>
            </p:cNvSpPr>
            <p:nvPr/>
          </p:nvSpPr>
          <p:spPr bwMode="auto">
            <a:xfrm>
              <a:off x="2305050" y="3943350"/>
              <a:ext cx="611505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 smtClean="0"/>
            </a:p>
            <a:p>
              <a:pPr algn="ctr"/>
              <a:r>
                <a:rPr lang="es-ES" sz="2800" smtClean="0">
                  <a:solidFill>
                    <a:srgbClr val="FF0000"/>
                  </a:solidFill>
                </a:rPr>
                <a:t>No pueden conseguirlo porque</a:t>
              </a:r>
            </a:p>
            <a:p>
              <a:endParaRPr lang="es-ES" sz="1100" smtClean="0"/>
            </a:p>
            <a:p>
              <a:pPr algn="ctr"/>
              <a:r>
                <a:rPr lang="es-ES" smtClean="0">
                  <a:solidFill>
                    <a:srgbClr val="FF0000"/>
                  </a:solidFill>
                </a:rPr>
                <a:t>“la mitad del tiempo</a:t>
              </a:r>
            </a:p>
            <a:p>
              <a:pPr algn="ctr"/>
              <a:r>
                <a:rPr lang="es-ES" smtClean="0"/>
                <a:t>recogiendo y validando</a:t>
              </a:r>
            </a:p>
            <a:p>
              <a:pPr algn="ctr"/>
              <a:r>
                <a:rPr lang="es-ES" smtClean="0">
                  <a:solidFill>
                    <a:srgbClr val="FF0000"/>
                  </a:solidFill>
                </a:rPr>
                <a:t>en lugar de</a:t>
              </a:r>
              <a:endParaRPr lang="es-ES" smtClean="0"/>
            </a:p>
            <a:p>
              <a:pPr algn="ctr"/>
              <a:r>
                <a:rPr lang="es-ES" smtClean="0"/>
                <a:t>analizando y planificando”*.</a:t>
              </a:r>
              <a:endParaRPr lang="es-ES"/>
            </a:p>
          </p:txBody>
        </p:sp>
        <p:pic>
          <p:nvPicPr>
            <p:cNvPr id="18440" name="Picture 9" descr="C:\Documents and Settings\brunoaz\Local Settings\Temporary Internet Files\Content.IE5\0XM30DQN\MCj03615800000[1].wmf"/>
            <p:cNvPicPr>
              <a:picLocks noChangeAspect="1" noChangeArrowheads="1"/>
            </p:cNvPicPr>
            <p:nvPr/>
          </p:nvPicPr>
          <p:blipFill>
            <a:blip r:embed="rId4"/>
            <a:srcRect b="35081"/>
            <a:stretch>
              <a:fillRect/>
            </a:stretch>
          </p:blipFill>
          <p:spPr bwMode="auto">
            <a:xfrm rot="897625">
              <a:off x="7764228" y="4706938"/>
              <a:ext cx="1246187" cy="1198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5334000" y="6643688"/>
            <a:ext cx="495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hlinkClick r:id="rId5"/>
              </a:rPr>
              <a:t>* Best Practices in Planning and Management Reporting</a:t>
            </a:r>
            <a:r>
              <a:rPr lang="en-US" sz="800"/>
              <a:t> by David A. J. Axson.</a:t>
            </a:r>
          </a:p>
          <a:p>
            <a:endParaRPr lang="en-US" sz="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128"/>
          </a:xfrm>
        </p:spPr>
        <p:txBody>
          <a:bodyPr/>
          <a:lstStyle/>
          <a:p>
            <a:r>
              <a:rPr lang="es-ES" smtClean="0"/>
              <a:t>Los gestores de IT quieren capacitar a los usuarios de negocio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152650" y="1389888"/>
            <a:ext cx="6762750" cy="2209800"/>
          </a:xfrm>
          <a:prstGeom prst="wedgeRoundRectCallout">
            <a:avLst>
              <a:gd name="adj1" fmla="val -58297"/>
              <a:gd name="adj2" fmla="val -1077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es-ES" sz="2400" smtClean="0">
                <a:solidFill>
                  <a:schemeClr val="tx1"/>
                </a:solidFill>
              </a:rPr>
              <a:t>Reducir la </a:t>
            </a:r>
            <a:r>
              <a:rPr lang="es-ES" sz="2400" smtClean="0">
                <a:solidFill>
                  <a:srgbClr val="FF0000"/>
                </a:solidFill>
              </a:rPr>
              <a:t>complejidad</a:t>
            </a:r>
            <a:r>
              <a:rPr lang="es-ES" sz="2400" smtClean="0">
                <a:solidFill>
                  <a:schemeClr val="tx1"/>
                </a:solidFill>
              </a:rPr>
              <a:t>, mantenimiento y coste de la infraestructura para Gestión del Rendimiento. </a:t>
            </a:r>
          </a:p>
          <a:p>
            <a:pPr algn="ctr">
              <a:defRPr/>
            </a:pPr>
            <a:endParaRPr lang="es-ES" sz="240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2400" smtClean="0">
                <a:solidFill>
                  <a:schemeClr val="tx1"/>
                </a:solidFill>
              </a:rPr>
              <a:t>Capacitar al negocio para mejorar el rendimiento.</a:t>
            </a:r>
          </a:p>
          <a:p>
            <a:pPr algn="ctr">
              <a:defRPr/>
            </a:pPr>
            <a:endParaRPr lang="es-ES" sz="240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" sz="2400" smtClean="0">
                <a:solidFill>
                  <a:schemeClr val="tx1"/>
                </a:solidFill>
              </a:rPr>
              <a:t>Proporcionar acceso a la información y  </a:t>
            </a:r>
            <a:r>
              <a:rPr lang="es-ES" sz="2400" smtClean="0">
                <a:solidFill>
                  <a:srgbClr val="FF0000"/>
                </a:solidFill>
              </a:rPr>
              <a:t>cumplimiento </a:t>
            </a:r>
            <a:r>
              <a:rPr lang="es-ES" sz="2400" smtClean="0">
                <a:solidFill>
                  <a:schemeClr val="tx1"/>
                </a:solidFill>
              </a:rPr>
              <a:t>de normas regulatorias.</a:t>
            </a:r>
            <a:endParaRPr lang="es-ES" sz="2400">
              <a:solidFill>
                <a:schemeClr val="tx1"/>
              </a:solidFill>
            </a:endParaRPr>
          </a:p>
        </p:txBody>
      </p:sp>
      <p:pic>
        <p:nvPicPr>
          <p:cNvPr id="9" name="Rectangle 8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1371600"/>
            <a:ext cx="20669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71700" y="3886200"/>
            <a:ext cx="6705600" cy="2133600"/>
            <a:chOff x="2171700" y="3886200"/>
            <a:chExt cx="6705365" cy="2133600"/>
          </a:xfrm>
        </p:grpSpPr>
        <p:sp>
          <p:nvSpPr>
            <p:cNvPr id="19463" name="Rectangle 3"/>
            <p:cNvSpPr txBox="1">
              <a:spLocks noChangeArrowheads="1"/>
            </p:cNvSpPr>
            <p:nvPr/>
          </p:nvSpPr>
          <p:spPr bwMode="auto">
            <a:xfrm>
              <a:off x="2171700" y="3886200"/>
              <a:ext cx="611505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S" smtClean="0"/>
            </a:p>
            <a:p>
              <a:pPr algn="ctr"/>
              <a:r>
                <a:rPr lang="es-ES" sz="2800" smtClean="0">
                  <a:solidFill>
                    <a:srgbClr val="FF0000"/>
                  </a:solidFill>
                </a:rPr>
                <a:t>No pueden conseguirlo por tener</a:t>
              </a:r>
            </a:p>
            <a:p>
              <a:endParaRPr lang="es-ES" sz="1100" smtClean="0"/>
            </a:p>
            <a:p>
              <a:pPr algn="ctr"/>
              <a:r>
                <a:rPr lang="es-ES" smtClean="0"/>
                <a:t>“</a:t>
              </a:r>
              <a:r>
                <a:rPr lang="es-ES" smtClean="0">
                  <a:solidFill>
                    <a:srgbClr val="FF0000"/>
                  </a:solidFill>
                </a:rPr>
                <a:t>10</a:t>
              </a:r>
              <a:r>
                <a:rPr lang="es-ES" smtClean="0"/>
                <a:t> sistemas de contabilidad,</a:t>
              </a:r>
            </a:p>
            <a:p>
              <a:pPr algn="ctr"/>
              <a:r>
                <a:rPr lang="es-ES" smtClean="0">
                  <a:solidFill>
                    <a:srgbClr val="FF0000"/>
                  </a:solidFill>
                </a:rPr>
                <a:t>12</a:t>
              </a:r>
              <a:r>
                <a:rPr lang="es-ES" smtClean="0"/>
                <a:t> sistemas diferentes de presupuestación</a:t>
              </a:r>
            </a:p>
            <a:p>
              <a:pPr algn="ctr"/>
              <a:r>
                <a:rPr lang="es-ES" smtClean="0">
                  <a:solidFill>
                    <a:srgbClr val="FF0000"/>
                  </a:solidFill>
                </a:rPr>
                <a:t>13</a:t>
              </a:r>
              <a:r>
                <a:rPr lang="es-ES" smtClean="0"/>
                <a:t> sistemas diferentes de reporting”*.</a:t>
              </a:r>
              <a:r>
                <a:rPr lang="es-ES" i="1" smtClean="0"/>
                <a:t>  </a:t>
              </a:r>
              <a:endParaRPr lang="es-ES" i="1"/>
            </a:p>
          </p:txBody>
        </p:sp>
        <p:pic>
          <p:nvPicPr>
            <p:cNvPr id="19464" name="Picture 9" descr="C:\Documents and Settings\brunoaz\Local Settings\Temporary Internet Files\Content.IE5\0XM30DQN\MCj03615800000[1].wmf"/>
            <p:cNvPicPr>
              <a:picLocks noChangeAspect="1" noChangeArrowheads="1"/>
            </p:cNvPicPr>
            <p:nvPr/>
          </p:nvPicPr>
          <p:blipFill>
            <a:blip r:embed="rId4"/>
            <a:srcRect b="35081"/>
            <a:stretch>
              <a:fillRect/>
            </a:stretch>
          </p:blipFill>
          <p:spPr bwMode="auto">
            <a:xfrm rot="897625">
              <a:off x="7630878" y="4649788"/>
              <a:ext cx="1246187" cy="1198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5334000" y="6643688"/>
            <a:ext cx="495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hlinkClick r:id="rId5"/>
              </a:rPr>
              <a:t>* Best Practices in Planning and Management Reporting</a:t>
            </a:r>
            <a:r>
              <a:rPr lang="en-US" sz="800"/>
              <a:t> by David A. J. Axson.</a:t>
            </a:r>
          </a:p>
          <a:p>
            <a:endParaRPr lang="en-US" sz="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12 White Template Dense">
  <a:themeElements>
    <a:clrScheme name="Office 12 White Template Dense 1">
      <a:dk1>
        <a:srgbClr val="000000"/>
      </a:dk1>
      <a:lt1>
        <a:srgbClr val="FFFFEB"/>
      </a:lt1>
      <a:dk2>
        <a:srgbClr val="5B1D01"/>
      </a:dk2>
      <a:lt2>
        <a:srgbClr val="2E0F00"/>
      </a:lt2>
      <a:accent1>
        <a:srgbClr val="B84A00"/>
      </a:accent1>
      <a:accent2>
        <a:srgbClr val="75B22C"/>
      </a:accent2>
      <a:accent3>
        <a:srgbClr val="FFFFF3"/>
      </a:accent3>
      <a:accent4>
        <a:srgbClr val="000000"/>
      </a:accent4>
      <a:accent5>
        <a:srgbClr val="D8B1AA"/>
      </a:accent5>
      <a:accent6>
        <a:srgbClr val="69A127"/>
      </a:accent6>
      <a:hlink>
        <a:srgbClr val="FF6600"/>
      </a:hlink>
      <a:folHlink>
        <a:srgbClr val="188ACA"/>
      </a:folHlink>
    </a:clrScheme>
    <a:fontScheme name="Office 12 White Template Dens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chemeClr val="accent2">
                <a:gamma/>
                <a:tint val="63529"/>
                <a:invGamma/>
              </a:schemeClr>
            </a:gs>
            <a:gs pos="100000">
              <a:schemeClr val="accent2"/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chemeClr val="accent2">
                <a:gamma/>
                <a:tint val="63529"/>
                <a:invGamma/>
              </a:schemeClr>
            </a:gs>
            <a:gs pos="100000">
              <a:schemeClr val="accent2"/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" pitchFamily="34" charset="0"/>
          </a:defRPr>
        </a:defPPr>
      </a:lstStyle>
    </a:lnDef>
  </a:objectDefaults>
  <a:extraClrSchemeLst>
    <a:extraClrScheme>
      <a:clrScheme name="Office 12 White Template Dense 1">
        <a:dk1>
          <a:srgbClr val="000000"/>
        </a:dk1>
        <a:lt1>
          <a:srgbClr val="FFFFEB"/>
        </a:lt1>
        <a:dk2>
          <a:srgbClr val="5B1D01"/>
        </a:dk2>
        <a:lt2>
          <a:srgbClr val="2E0F00"/>
        </a:lt2>
        <a:accent1>
          <a:srgbClr val="B84A00"/>
        </a:accent1>
        <a:accent2>
          <a:srgbClr val="75B22C"/>
        </a:accent2>
        <a:accent3>
          <a:srgbClr val="FFFFF3"/>
        </a:accent3>
        <a:accent4>
          <a:srgbClr val="000000"/>
        </a:accent4>
        <a:accent5>
          <a:srgbClr val="D8B1AA"/>
        </a:accent5>
        <a:accent6>
          <a:srgbClr val="69A127"/>
        </a:accent6>
        <a:hlink>
          <a:srgbClr val="FF6600"/>
        </a:hlink>
        <a:folHlink>
          <a:srgbClr val="188A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1951</Words>
  <Application>Microsoft PowerPoint</Application>
  <PresentationFormat>Presentación en pantalla (4:3)</PresentationFormat>
  <Paragraphs>328</Paragraphs>
  <Slides>27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Office 12 White Template Dense</vt:lpstr>
      <vt:lpstr>Visio</vt:lpstr>
      <vt:lpstr>I Conferencia sobre Business Intelligence de Microsoft</vt:lpstr>
      <vt:lpstr>Gestión del Rendimiento</vt:lpstr>
      <vt:lpstr>Gestión del Rendimiento: Definición</vt:lpstr>
      <vt:lpstr>Gestión del Rendimiento Mejor ejecución de la estrategia</vt:lpstr>
      <vt:lpstr>Gestión del Rendimiento Hoy Aún no se ha conseguido una GR efectiva</vt:lpstr>
      <vt:lpstr>Protagonistas</vt:lpstr>
      <vt:lpstr>Los directivos se preocupan de controlar el rendimiento</vt:lpstr>
      <vt:lpstr>Los gestores de información (IW) quieren contribuir al rendimiento</vt:lpstr>
      <vt:lpstr>Los gestores de IT quieren capacitar a los usuarios de negocio</vt:lpstr>
      <vt:lpstr>Diapositiva 10</vt:lpstr>
      <vt:lpstr>Diapositiva 11</vt:lpstr>
      <vt:lpstr>Diapositiva 12</vt:lpstr>
      <vt:lpstr>Gestión del Rendimiento Capacidades Requeridas</vt:lpstr>
      <vt:lpstr>Visión de Microsoft</vt:lpstr>
      <vt:lpstr>Oferta Integrada de BI</vt:lpstr>
      <vt:lpstr>Diapositiva 16</vt:lpstr>
      <vt:lpstr>Demo</vt:lpstr>
      <vt:lpstr>Diapositiva 18</vt:lpstr>
      <vt:lpstr>Demo</vt:lpstr>
      <vt:lpstr>Diapositiva 20</vt:lpstr>
      <vt:lpstr>Demo</vt:lpstr>
      <vt:lpstr>Diapositiva 22</vt:lpstr>
      <vt:lpstr>Notas de Analistas</vt:lpstr>
      <vt:lpstr>The OLAP Report</vt:lpstr>
      <vt:lpstr>AMR Research</vt:lpstr>
      <vt:lpstr>Información de Producto</vt:lpstr>
      <vt:lpstr>Diapositiva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2007-11-21T08:03:49Z</dcterms:created>
  <dcterms:modified xsi:type="dcterms:W3CDTF">2007-11-29T18:42:37Z</dcterms:modified>
</cp:coreProperties>
</file>