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86" r:id="rId2"/>
    <p:sldId id="277" r:id="rId3"/>
    <p:sldId id="293" r:id="rId4"/>
    <p:sldId id="311" r:id="rId5"/>
    <p:sldId id="296" r:id="rId6"/>
    <p:sldId id="297" r:id="rId7"/>
    <p:sldId id="298" r:id="rId8"/>
    <p:sldId id="294" r:id="rId9"/>
    <p:sldId id="295" r:id="rId10"/>
    <p:sldId id="300" r:id="rId11"/>
    <p:sldId id="299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9" r:id="rId20"/>
    <p:sldId id="308" r:id="rId21"/>
    <p:sldId id="288" r:id="rId22"/>
    <p:sldId id="310" r:id="rId23"/>
    <p:sldId id="285" r:id="rId24"/>
  </p:sldIdLst>
  <p:sldSz cx="9144000" cy="6858000" type="screen4x3"/>
  <p:notesSz cx="6858000" cy="9066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81" autoAdjust="0"/>
    <p:restoredTop sz="74701" autoAdjust="0"/>
  </p:normalViewPr>
  <p:slideViewPr>
    <p:cSldViewPr snapToGrid="0">
      <p:cViewPr varScale="1">
        <p:scale>
          <a:sx n="52" d="100"/>
          <a:sy n="52" d="100"/>
        </p:scale>
        <p:origin x="-610" y="-91"/>
      </p:cViewPr>
      <p:guideLst>
        <p:guide orient="horz" pos="143"/>
        <p:guide orient="horz" pos="1324"/>
        <p:guide orient="horz" pos="892"/>
        <p:guide orient="horz" pos="1197"/>
        <p:guide orient="horz" pos="1485"/>
        <p:guide pos="403"/>
        <p:guide pos="242"/>
        <p:guide pos="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1230" y="-90"/>
      </p:cViewPr>
      <p:guideLst>
        <p:guide orient="horz" pos="2855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958C1-3C03-4A61-87D0-81E84C42C2FC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640285-1176-42B7-B1F9-8ABF7CC23C2E}">
      <dgm:prSet custT="1"/>
      <dgm:spPr/>
      <dgm:t>
        <a:bodyPr anchor="t" anchorCtr="0"/>
        <a:lstStyle/>
        <a:p>
          <a:pPr algn="ctr" rtl="0"/>
          <a:r>
            <a:rPr lang="en-US" sz="1600" dirty="0" smtClean="0">
              <a:solidFill>
                <a:schemeClr val="tx1"/>
              </a:solidFill>
            </a:rPr>
            <a:t>PPS</a:t>
          </a:r>
        </a:p>
        <a:p>
          <a:pPr algn="ctr" rtl="0"/>
          <a:r>
            <a:rPr lang="en-US" sz="1600" dirty="0" smtClean="0">
              <a:solidFill>
                <a:schemeClr val="tx1"/>
              </a:solidFill>
            </a:rPr>
            <a:t>Clients</a:t>
          </a:r>
          <a:endParaRPr lang="en-US" sz="1600" dirty="0">
            <a:solidFill>
              <a:schemeClr val="tx1"/>
            </a:solidFill>
          </a:endParaRPr>
        </a:p>
      </dgm:t>
    </dgm:pt>
    <dgm:pt modelId="{92EC9F3A-AA11-48B1-A9DF-5CFEB09746B4}" type="parTrans" cxnId="{EA3734D4-C67A-4F1E-8BF4-DC03C15BAC90}">
      <dgm:prSet/>
      <dgm:spPr/>
      <dgm:t>
        <a:bodyPr/>
        <a:lstStyle/>
        <a:p>
          <a:endParaRPr lang="en-US"/>
        </a:p>
      </dgm:t>
    </dgm:pt>
    <dgm:pt modelId="{E816296A-E899-4AFD-80DF-CF63B8003500}" type="sibTrans" cxnId="{EA3734D4-C67A-4F1E-8BF4-DC03C15BAC90}">
      <dgm:prSet/>
      <dgm:spPr/>
      <dgm:t>
        <a:bodyPr/>
        <a:lstStyle/>
        <a:p>
          <a:endParaRPr lang="en-US"/>
        </a:p>
      </dgm:t>
    </dgm:pt>
    <dgm:pt modelId="{3A8E38F1-3527-47E0-B058-043804DD8A9C}" type="pres">
      <dgm:prSet presAssocID="{CEA958C1-3C03-4A61-87D0-81E84C42C2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BF491-A37F-4499-A050-A47211A63124}" type="pres">
      <dgm:prSet presAssocID="{70640285-1176-42B7-B1F9-8ABF7CC23C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DFAC5-D5C6-46F5-8E26-C3FC93E4047C}" type="presOf" srcId="{CEA958C1-3C03-4A61-87D0-81E84C42C2FC}" destId="{3A8E38F1-3527-47E0-B058-043804DD8A9C}" srcOrd="0" destOrd="0" presId="urn:microsoft.com/office/officeart/2005/8/layout/vList2"/>
    <dgm:cxn modelId="{EA3734D4-C67A-4F1E-8BF4-DC03C15BAC90}" srcId="{CEA958C1-3C03-4A61-87D0-81E84C42C2FC}" destId="{70640285-1176-42B7-B1F9-8ABF7CC23C2E}" srcOrd="0" destOrd="0" parTransId="{92EC9F3A-AA11-48B1-A9DF-5CFEB09746B4}" sibTransId="{E816296A-E899-4AFD-80DF-CF63B8003500}"/>
    <dgm:cxn modelId="{4B16A602-32D7-48F1-AE59-18B8AC854055}" type="presOf" srcId="{70640285-1176-42B7-B1F9-8ABF7CC23C2E}" destId="{BCEBF491-A37F-4499-A050-A47211A63124}" srcOrd="0" destOrd="0" presId="urn:microsoft.com/office/officeart/2005/8/layout/vList2"/>
    <dgm:cxn modelId="{CF7713F3-97B9-45D5-ACEF-608C40E95A45}" type="presParOf" srcId="{3A8E38F1-3527-47E0-B058-043804DD8A9C}" destId="{BCEBF491-A37F-4499-A050-A47211A63124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DB92028-D6AD-470A-9FB4-F5C03CE58422}" type="datetime8">
              <a:rPr lang="en-US"/>
              <a:pPr>
                <a:defRPr/>
              </a:pPr>
              <a:t>11/29/2007 6:47 PM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2188"/>
            <a:ext cx="5743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64175" y="8612188"/>
            <a:ext cx="1393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82E331B-11F8-48A2-B91B-2BC93F4444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FC8E77CC-1711-42DF-B3A5-2B58811597A7}" type="datetime8">
              <a:rPr lang="en-US"/>
              <a:pPr>
                <a:defRPr/>
              </a:pPr>
              <a:t>11/29/2007 6:47 PM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9013"/>
            <a:ext cx="544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900" y="8610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C64E3015-3F98-4055-85D0-E9415F5257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0675" indent="-1841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93713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79450" indent="-169863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852488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D25F95-2548-4166-932E-6B3940C7EC79}" type="datetime8">
              <a:rPr lang="en-US"/>
              <a:pPr/>
              <a:t>11/29/2007 6:47 PM</a:t>
            </a:fld>
            <a:endParaRPr lang="en-US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07C31-CA29-4CC6-9461-2416848766F5}" type="slidenum">
              <a:rPr lang="en-US"/>
              <a:pPr/>
              <a:t>1</a:t>
            </a:fld>
            <a:endParaRPr lang="en-US"/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9583D99-DFE3-488D-B289-A02B4A607E82}" type="datetime8">
              <a:rPr lang="en-US"/>
              <a:pPr/>
              <a:t>11/29/2007 6:47 PM</a:t>
            </a:fld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A9CCD-E369-4F38-86D9-3DAEA9006FED}" type="slidenum">
              <a:rPr lang="en-US"/>
              <a:pPr/>
              <a:t>21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9A995D8-CD3D-471F-86C6-5AC09B036C28}" type="datetime8">
              <a:rPr lang="en-US"/>
              <a:pPr/>
              <a:t>11/29/2007 6:47 PM</a:t>
            </a:fld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5566A-FA02-40E3-814F-774C25A199E9}" type="slidenum">
              <a:rPr lang="en-US"/>
              <a:pPr/>
              <a:t>23</a:t>
            </a:fld>
            <a:endParaRPr lang="en-US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F37E26-58E1-47AB-BE1D-4BDA8172848C}" type="datetime8">
              <a:rPr lang="en-US"/>
              <a:pPr/>
              <a:t>11/29/2007 6:47 PM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D3A9-8C65-4193-869D-E10A976BB514}" type="slidenum">
              <a:rPr lang="en-US"/>
              <a:pPr/>
              <a:t>2</a:t>
            </a:fld>
            <a:endParaRPr lang="en-US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CD75424-6D78-42BD-9055-671DA3081060}" type="datetime8">
              <a:rPr lang="en-US"/>
              <a:pPr/>
              <a:t>11/29/2007 6:47 PM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© 2006 Microsoft Corporation. All rights reserved.</a:t>
            </a:r>
          </a:p>
          <a:p>
            <a:r>
              <a:rPr lang="en-US">
                <a:cs typeface="Arial" pitchFamily="34" charset="0"/>
              </a:rPr>
              <a:t>This presentation is for informational purposes only. MICROSOFT MAKES NO WARRANTIES, EXPRESS OR IMPLIED, IN THIS SUMMARY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1212C-9A49-4A34-A67B-F31B9726B818}" type="slidenum">
              <a:rPr lang="en-US"/>
              <a:pPr/>
              <a:t>3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3900" cy="3400425"/>
          </a:xfrm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06888"/>
            <a:ext cx="5486400" cy="4079875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DCC2C1-C99A-4C44-B31E-65DFC15A400E}" type="datetime8">
              <a:rPr lang="en-US" smtClean="0">
                <a:latin typeface="Arial" pitchFamily="34" charset="0"/>
              </a:rPr>
              <a:pPr/>
              <a:t>11/29/2007 6:47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63430-813F-4D49-B85B-829612BEF7F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81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A7917D8E-8525-40FC-83AE-9E87C81263D9}" type="slidenum">
              <a:rPr lang="en-US" sz="1200"/>
              <a:pPr algn="r" eaLnBrk="0" hangingPunct="0"/>
              <a:t>5</a:t>
            </a:fld>
            <a:endParaRPr lang="en-US" sz="1200"/>
          </a:p>
        </p:txBody>
      </p:sp>
      <p:sp>
        <p:nvSpPr>
          <p:cNvPr id="24582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314325"/>
            <a:ext cx="5049838" cy="3787775"/>
          </a:xfrm>
          <a:ln/>
        </p:spPr>
      </p:sp>
      <p:sp>
        <p:nvSpPr>
          <p:cNvPr id="364547" name="Rectangle 36454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27" tIns="45713" rIns="91427" bIns="45713"/>
          <a:lstStyle/>
          <a:p>
            <a:pPr defTabSz="9143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E2942D-E883-41C0-AC5C-16CEA0A41155}" type="datetime8">
              <a:rPr lang="en-US" smtClean="0">
                <a:latin typeface="Arial" pitchFamily="34" charset="0"/>
              </a:rPr>
              <a:pPr/>
              <a:t>11/29/2007 6:47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© 2003-2005 Microsoft Corporation. All rights reserved.</a:t>
            </a:r>
          </a:p>
          <a:p>
            <a:r>
              <a:rPr lang="en-US" smtClean="0">
                <a:latin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9BB7D-397A-4C25-B59F-828AC2C5C7A6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5" name="Shape 4"/>
          <p:cNvSpPr txBox="1">
            <a:spLocks noGrp="1" noChangeArrowheads="1"/>
          </p:cNvSpPr>
          <p:nvPr/>
        </p:nvSpPr>
        <p:spPr bwMode="auto">
          <a:xfrm>
            <a:off x="3884613" y="8611329"/>
            <a:ext cx="2971800" cy="4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D2E0DF4B-D2E6-4BBB-BAD5-EFEECE0CADC8}" type="slidenum">
              <a:rPr lang="en-US" sz="1200"/>
              <a:pPr algn="r" eaLnBrk="0" hangingPunct="0"/>
              <a:t>6</a:t>
            </a:fld>
            <a:endParaRPr lang="en-US" sz="1200"/>
          </a:p>
        </p:txBody>
      </p:sp>
      <p:sp>
        <p:nvSpPr>
          <p:cNvPr id="25606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314325"/>
            <a:ext cx="5049838" cy="3787775"/>
          </a:xfrm>
          <a:ln/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27" tIns="45713" rIns="91427" bIns="45713"/>
          <a:lstStyle/>
          <a:p>
            <a:pPr>
              <a:defRPr/>
            </a:pPr>
            <a:endParaRPr lang="en-US" sz="1400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654"/>
            <a:ext cx="5029200" cy="403887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8982-0D56-4ACC-9867-09B54215EEC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55296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455613"/>
            <a:ext cx="4833937" cy="3624262"/>
          </a:xfrm>
          <a:ln/>
        </p:spPr>
      </p:sp>
      <p:sp>
        <p:nvSpPr>
          <p:cNvPr id="31748" name="Rectangle 5529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8E77CC-1711-42DF-B3A5-2B58811597A7}" type="datetime8">
              <a:rPr lang="en-US" smtClean="0"/>
              <a:pPr>
                <a:defRPr/>
              </a:pPr>
              <a:t>11/29/2007 6:48 PM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3015-3F98-4055-85D0-E9415F5257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-396875">
              <a:spcBef>
                <a:spcPct val="0"/>
              </a:spcBef>
              <a:buNone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CC3E0A-EF96-4CF1-AB93-4AAB1D6DDB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fc-PrfrmPt-2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6049963"/>
            <a:ext cx="35988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236663"/>
            <a:ext cx="7675563" cy="1409700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350" y="4286250"/>
            <a:ext cx="7667625" cy="506413"/>
          </a:xfrm>
        </p:spPr>
        <p:txBody>
          <a:bodyPr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231775"/>
            <a:ext cx="2097087" cy="330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2588" y="231775"/>
            <a:ext cx="6143625" cy="330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2588" y="1420813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2963" y="1420813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31775"/>
            <a:ext cx="8393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20813"/>
            <a:ext cx="8388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9pPr>
    </p:titleStyle>
    <p:bodyStyle>
      <a:lvl1pPr marL="439738" indent="-43973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5718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3365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479550" indent="-3349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817688" indent="-3365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2748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7320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1892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6464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7.png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6.png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41.png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8.png"/><Relationship Id="rId22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7700" y="2224088"/>
            <a:ext cx="7675563" cy="1311128"/>
          </a:xfrm>
        </p:spPr>
        <p:txBody>
          <a:bodyPr/>
          <a:lstStyle/>
          <a:p>
            <a:pPr eaLnBrk="1" hangingPunct="1"/>
            <a:r>
              <a:rPr lang="en-AU" dirty="0" smtClean="0"/>
              <a:t>Technical Track</a:t>
            </a:r>
            <a:br>
              <a:rPr lang="en-AU" dirty="0" smtClean="0"/>
            </a:br>
            <a:r>
              <a:rPr lang="en-AU" sz="4000" dirty="0" smtClean="0"/>
              <a:t>Planning</a:t>
            </a:r>
            <a:endParaRPr lang="en-A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application?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4604337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unidad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en PPS planning</a:t>
            </a:r>
          </a:p>
          <a:p>
            <a:r>
              <a:rPr lang="en-US" dirty="0" smtClean="0"/>
              <a:t>Es el “</a:t>
            </a:r>
            <a:r>
              <a:rPr lang="en-US" dirty="0" err="1" smtClean="0"/>
              <a:t>nido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Todo</a:t>
            </a:r>
            <a:r>
              <a:rPr lang="en-US" dirty="0" smtClean="0"/>
              <a:t> se </a:t>
            </a:r>
            <a:r>
              <a:rPr lang="en-US" dirty="0" err="1" smtClean="0"/>
              <a:t>controla</a:t>
            </a:r>
            <a:r>
              <a:rPr lang="en-US" dirty="0" smtClean="0"/>
              <a:t> y </a:t>
            </a:r>
            <a:r>
              <a:rPr lang="en-US" dirty="0" err="1" smtClean="0"/>
              <a:t>existe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allí</a:t>
            </a:r>
            <a:endParaRPr lang="en-US" dirty="0" smtClean="0"/>
          </a:p>
          <a:p>
            <a:pPr lvl="2"/>
            <a:r>
              <a:rPr lang="en-US" dirty="0" err="1" smtClean="0"/>
              <a:t>Incluyendo</a:t>
            </a:r>
            <a:r>
              <a:rPr lang="en-US" dirty="0" smtClean="0"/>
              <a:t> </a:t>
            </a:r>
            <a:r>
              <a:rPr lang="en-US" dirty="0" err="1" smtClean="0"/>
              <a:t>seguridad</a:t>
            </a:r>
            <a:endParaRPr lang="en-US" dirty="0" smtClean="0"/>
          </a:p>
          <a:p>
            <a:pPr lvl="2"/>
            <a:r>
              <a:rPr lang="en-US" dirty="0" err="1" smtClean="0"/>
              <a:t>Consideralo</a:t>
            </a:r>
            <a:r>
              <a:rPr lang="en-US" dirty="0" smtClean="0"/>
              <a:t> el “</a:t>
            </a:r>
            <a:r>
              <a:rPr lang="en-US" dirty="0" err="1" smtClean="0"/>
              <a:t>contenedor</a:t>
            </a:r>
            <a:r>
              <a:rPr lang="en-US" dirty="0" smtClean="0"/>
              <a:t> principal”.</a:t>
            </a:r>
          </a:p>
          <a:p>
            <a:pPr lvl="3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ocasiones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la base de la </a:t>
            </a:r>
            <a:r>
              <a:rPr lang="en-US" dirty="0" err="1" smtClean="0"/>
              <a:t>representación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lógica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organización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740448-D3C7-4F01-99E3-9B9DFAB6C5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application?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4462760"/>
          </a:xfrm>
        </p:spPr>
        <p:txBody>
          <a:bodyPr/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aplicaciones</a:t>
            </a:r>
            <a:r>
              <a:rPr lang="en-US" dirty="0" smtClean="0"/>
              <a:t> en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servidor</a:t>
            </a:r>
            <a:endParaRPr lang="en-US" dirty="0" smtClean="0"/>
          </a:p>
          <a:p>
            <a:r>
              <a:rPr lang="en-US" dirty="0" smtClean="0"/>
              <a:t>Son </a:t>
            </a:r>
            <a:r>
              <a:rPr lang="en-US" dirty="0" err="1" smtClean="0"/>
              <a:t>construidas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</a:p>
          <a:p>
            <a:pPr lvl="1"/>
            <a:r>
              <a:rPr lang="en-US" dirty="0" smtClean="0"/>
              <a:t>Planning Administration Console</a:t>
            </a:r>
          </a:p>
          <a:p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un </a:t>
            </a:r>
            <a:r>
              <a:rPr lang="en-US" dirty="0" err="1" smtClean="0"/>
              <a:t>elemento</a:t>
            </a:r>
            <a:r>
              <a:rPr lang="en-US" dirty="0" smtClean="0"/>
              <a:t>, </a:t>
            </a:r>
            <a:r>
              <a:rPr lang="en-US" dirty="0" err="1" smtClean="0"/>
              <a:t>llamado</a:t>
            </a:r>
            <a:r>
              <a:rPr lang="en-US" dirty="0" smtClean="0"/>
              <a:t> “Default Model Site” (aka : “El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raiz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sitios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adelante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BDF5DB-9E0E-48A9-90DB-8C1D880E46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a </a:t>
            </a:r>
            <a:r>
              <a:rPr lang="en-US" dirty="0" err="1" smtClean="0"/>
              <a:t>seguridad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3893374"/>
          </a:xfrm>
        </p:spPr>
        <p:txBody>
          <a:bodyPr/>
          <a:lstStyle/>
          <a:p>
            <a:r>
              <a:rPr lang="en-US" dirty="0" smtClean="0"/>
              <a:t>Basics: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usuario,necesita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listado</a:t>
            </a:r>
            <a:r>
              <a:rPr lang="en-US" dirty="0" smtClean="0"/>
              <a:t> de forma </a:t>
            </a:r>
            <a:r>
              <a:rPr lang="en-US" dirty="0" err="1" smtClean="0"/>
              <a:t>explícita</a:t>
            </a:r>
            <a:r>
              <a:rPr lang="en-US" dirty="0" smtClean="0"/>
              <a:t> </a:t>
            </a:r>
            <a:r>
              <a:rPr lang="en-US" dirty="0" smtClean="0"/>
              <a:t>en la Master Users List</a:t>
            </a:r>
          </a:p>
          <a:p>
            <a:pPr lvl="2"/>
            <a:r>
              <a:rPr lang="en-US" dirty="0" smtClean="0"/>
              <a:t>La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solo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tenga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</a:t>
            </a:r>
            <a:r>
              <a:rPr lang="en-US" dirty="0" smtClean="0"/>
              <a:t>con PPS-P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instante</a:t>
            </a:r>
            <a:r>
              <a:rPr lang="en-US" dirty="0" smtClean="0"/>
              <a:t>, la </a:t>
            </a:r>
            <a:r>
              <a:rPr lang="en-US" dirty="0" err="1" smtClean="0"/>
              <a:t>seguridad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en roles.</a:t>
            </a:r>
          </a:p>
          <a:p>
            <a:pPr lvl="2"/>
            <a:r>
              <a:rPr lang="en-US" dirty="0" err="1" smtClean="0"/>
              <a:t>Muy</a:t>
            </a:r>
            <a:r>
              <a:rPr lang="en-US" dirty="0" smtClean="0"/>
              <a:t> similar 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la </a:t>
            </a:r>
            <a:r>
              <a:rPr lang="en-US" dirty="0" err="1" smtClean="0"/>
              <a:t>seguridad</a:t>
            </a:r>
            <a:r>
              <a:rPr lang="en-US" dirty="0" smtClean="0"/>
              <a:t> en RS</a:t>
            </a:r>
          </a:p>
          <a:p>
            <a:pPr lvl="1"/>
            <a:r>
              <a:rPr lang="en-US" dirty="0" smtClean="0"/>
              <a:t>Hay 5 roles de </a:t>
            </a:r>
            <a:r>
              <a:rPr lang="en-US" dirty="0" err="1" smtClean="0"/>
              <a:t>servidor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305A5-EC03-4B07-96D8-1A7F281680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a </a:t>
            </a:r>
            <a:r>
              <a:rPr lang="en-US" dirty="0" err="1" smtClean="0"/>
              <a:t>seguridad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3850285"/>
          </a:xfrm>
        </p:spPr>
        <p:txBody>
          <a:bodyPr/>
          <a:lstStyle/>
          <a:p>
            <a:r>
              <a:rPr lang="en-US" dirty="0" smtClean="0"/>
              <a:t>Global Administrator Role</a:t>
            </a:r>
          </a:p>
          <a:p>
            <a:pPr lvl="1"/>
            <a:r>
              <a:rPr lang="en-US" dirty="0" smtClean="0"/>
              <a:t>(aka el GA)</a:t>
            </a:r>
          </a:p>
          <a:p>
            <a:pPr lvl="1"/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en PPS-P</a:t>
            </a:r>
          </a:p>
          <a:p>
            <a:pPr lvl="1"/>
            <a:r>
              <a:rPr lang="en-US" dirty="0" smtClean="0"/>
              <a:t>El primer </a:t>
            </a:r>
            <a:r>
              <a:rPr lang="en-US" dirty="0" err="1" smtClean="0"/>
              <a:t>miembro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en la </a:t>
            </a:r>
            <a:r>
              <a:rPr lang="en-US" dirty="0" err="1" smtClean="0"/>
              <a:t>instalación</a:t>
            </a:r>
            <a:endParaRPr lang="en-US" dirty="0" smtClean="0"/>
          </a:p>
          <a:p>
            <a:pPr lvl="1"/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pertenezcan</a:t>
            </a:r>
            <a:r>
              <a:rPr lang="en-US" dirty="0" smtClean="0"/>
              <a:t> 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AFEE17-CD20-46FE-A241-CA3B5BE832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Acerca</a:t>
            </a:r>
            <a:r>
              <a:rPr lang="en-US" dirty="0" smtClean="0"/>
              <a:t> de los </a:t>
            </a:r>
            <a:r>
              <a:rPr lang="en-US" dirty="0" err="1" smtClean="0"/>
              <a:t>sitios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3736407"/>
          </a:xfrm>
        </p:spPr>
        <p:txBody>
          <a:bodyPr/>
          <a:lstStyle/>
          <a:p>
            <a:r>
              <a:rPr lang="en-US" dirty="0" smtClean="0"/>
              <a:t>Para ser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acceder</a:t>
            </a:r>
            <a:r>
              <a:rPr lang="en-US" dirty="0" smtClean="0"/>
              <a:t> a los </a:t>
            </a:r>
            <a:r>
              <a:rPr lang="en-US" dirty="0" err="1" smtClean="0"/>
              <a:t>contenidos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un app y un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raiz</a:t>
            </a:r>
            <a:r>
              <a:rPr lang="en-US" dirty="0" smtClean="0"/>
              <a:t>, se </a:t>
            </a:r>
            <a:r>
              <a:rPr lang="en-US" dirty="0" err="1" smtClean="0"/>
              <a:t>utiliza</a:t>
            </a:r>
            <a:r>
              <a:rPr lang="en-US" dirty="0" smtClean="0"/>
              <a:t> el “Planning Business Modeler”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heramienta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sensible a los roles de </a:t>
            </a:r>
            <a:r>
              <a:rPr lang="en-US" dirty="0" err="1" smtClean="0"/>
              <a:t>seguridad</a:t>
            </a:r>
            <a:r>
              <a:rPr lang="en-US" dirty="0" smtClean="0"/>
              <a:t> y </a:t>
            </a:r>
            <a:r>
              <a:rPr lang="en-US" dirty="0" err="1" smtClean="0"/>
              <a:t>membresia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definieron</a:t>
            </a:r>
            <a:r>
              <a:rPr lang="en-US" dirty="0" smtClean="0"/>
              <a:t> antes</a:t>
            </a:r>
          </a:p>
          <a:p>
            <a:r>
              <a:rPr lang="en-US" dirty="0" err="1" smtClean="0"/>
              <a:t>Gastaremos</a:t>
            </a:r>
            <a:r>
              <a:rPr lang="en-US" dirty="0" smtClean="0"/>
              <a:t> mucho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“Modeler”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7759EB-2937-4E27-9747-75FCFE8E36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Acerca</a:t>
            </a:r>
            <a:r>
              <a:rPr lang="en-US" dirty="0" smtClean="0"/>
              <a:t> de los </a:t>
            </a:r>
            <a:r>
              <a:rPr lang="en-US" dirty="0" err="1" smtClean="0"/>
              <a:t>sitios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798237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sitios</a:t>
            </a:r>
            <a:r>
              <a:rPr lang="en-US" dirty="0" smtClean="0"/>
              <a:t> </a:t>
            </a:r>
            <a:r>
              <a:rPr lang="en-US" dirty="0" err="1" smtClean="0"/>
              <a:t>representan</a:t>
            </a:r>
            <a:r>
              <a:rPr lang="en-US" dirty="0" smtClean="0"/>
              <a:t> la </a:t>
            </a:r>
            <a:r>
              <a:rPr lang="en-US" dirty="0" err="1" smtClean="0"/>
              <a:t>estructura</a:t>
            </a:r>
            <a:r>
              <a:rPr lang="en-US" dirty="0" smtClean="0"/>
              <a:t> de la </a:t>
            </a:r>
            <a:r>
              <a:rPr lang="en-US" dirty="0" err="1" smtClean="0"/>
              <a:t>organización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sitios</a:t>
            </a:r>
            <a:r>
              <a:rPr lang="en-US" dirty="0" smtClean="0"/>
              <a:t>, </a:t>
            </a:r>
            <a:r>
              <a:rPr lang="en-US" dirty="0" err="1" smtClean="0"/>
              <a:t>contienen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de los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itilizaremos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dimensiones</a:t>
            </a:r>
            <a:r>
              <a:rPr lang="en-US" dirty="0" smtClean="0"/>
              <a:t>, </a:t>
            </a:r>
            <a:r>
              <a:rPr lang="en-US" dirty="0" err="1" smtClean="0"/>
              <a:t>formularios</a:t>
            </a:r>
            <a:r>
              <a:rPr lang="en-US" dirty="0" smtClean="0"/>
              <a:t>, </a:t>
            </a:r>
            <a:r>
              <a:rPr lang="en-US" dirty="0" err="1" smtClean="0"/>
              <a:t>ciclos</a:t>
            </a:r>
            <a:r>
              <a:rPr lang="en-US" dirty="0" smtClean="0"/>
              <a:t>, etc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raiz</a:t>
            </a:r>
            <a:r>
              <a:rPr lang="en-US" dirty="0" smtClean="0"/>
              <a:t>, </a:t>
            </a:r>
            <a:r>
              <a:rPr lang="en-US" dirty="0" err="1" smtClean="0"/>
              <a:t>representa</a:t>
            </a:r>
            <a:r>
              <a:rPr lang="en-US" dirty="0" smtClean="0"/>
              <a:t> los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comunes</a:t>
            </a:r>
            <a:r>
              <a:rPr lang="en-US" dirty="0" smtClean="0"/>
              <a:t> a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empresa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Supuestos</a:t>
            </a:r>
            <a:r>
              <a:rPr lang="en-US" dirty="0" smtClean="0"/>
              <a:t> </a:t>
            </a:r>
            <a:r>
              <a:rPr lang="en-US" dirty="0" err="1" smtClean="0"/>
              <a:t>corporativos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definan</a:t>
            </a:r>
            <a:r>
              <a:rPr lang="en-US" dirty="0" smtClean="0"/>
              <a:t> </a:t>
            </a:r>
            <a:r>
              <a:rPr lang="en-US" dirty="0" err="1" smtClean="0"/>
              <a:t>alli</a:t>
            </a:r>
            <a:r>
              <a:rPr lang="en-US" dirty="0" smtClean="0"/>
              <a:t>,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compartidos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adelante</a:t>
            </a:r>
            <a:r>
              <a:rPr lang="en-US" dirty="0" smtClean="0"/>
              <a:t> con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7759EB-2937-4E27-9747-75FCFE8E36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Sub-sites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3477875"/>
          </a:xfrm>
        </p:spPr>
        <p:txBody>
          <a:bodyPr/>
          <a:lstStyle/>
          <a:p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endParaRPr lang="en-US" dirty="0" smtClean="0"/>
          </a:p>
          <a:p>
            <a:pPr lvl="1"/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negocios</a:t>
            </a:r>
            <a:endParaRPr lang="en-US" dirty="0" smtClean="0"/>
          </a:p>
          <a:p>
            <a:pPr lvl="1"/>
            <a:r>
              <a:rPr lang="en-US" dirty="0" err="1" smtClean="0"/>
              <a:t>Divisiones</a:t>
            </a:r>
            <a:endParaRPr lang="en-US" dirty="0" smtClean="0"/>
          </a:p>
          <a:p>
            <a:pPr lvl="1"/>
            <a:r>
              <a:rPr lang="en-US" dirty="0" err="1" smtClean="0"/>
              <a:t>Unidades</a:t>
            </a:r>
            <a:r>
              <a:rPr lang="en-US" dirty="0" smtClean="0"/>
              <a:t> de </a:t>
            </a:r>
            <a:r>
              <a:rPr lang="en-US" dirty="0" err="1" smtClean="0"/>
              <a:t>Negocio</a:t>
            </a:r>
            <a:endParaRPr lang="en-US" dirty="0" smtClean="0"/>
          </a:p>
          <a:p>
            <a:pPr lvl="1"/>
            <a:r>
              <a:rPr lang="en-US" dirty="0" err="1" smtClean="0"/>
              <a:t>Subsidiarias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,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sigue</a:t>
            </a:r>
            <a:r>
              <a:rPr lang="en-US" dirty="0" smtClean="0"/>
              <a:t> la </a:t>
            </a:r>
            <a:r>
              <a:rPr lang="en-US" dirty="0" err="1" smtClean="0"/>
              <a:t>aproximación</a:t>
            </a:r>
            <a:r>
              <a:rPr lang="en-US" dirty="0" smtClean="0"/>
              <a:t> </a:t>
            </a:r>
            <a:r>
              <a:rPr lang="en-US" dirty="0" smtClean="0"/>
              <a:t>Top/Down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7759EB-2937-4E27-9747-75FCFE8E36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 </a:t>
            </a:r>
            <a:r>
              <a:rPr lang="en-US" dirty="0" err="1" smtClean="0"/>
              <a:t>dimensiones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47990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aspectos</a:t>
            </a:r>
            <a:r>
              <a:rPr lang="en-US" dirty="0" smtClean="0"/>
              <a:t> de la </a:t>
            </a:r>
            <a:r>
              <a:rPr lang="en-US" dirty="0" err="1" smtClean="0"/>
              <a:t>compañía</a:t>
            </a:r>
            <a:endParaRPr lang="en-US" dirty="0" smtClean="0"/>
          </a:p>
          <a:p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r>
              <a:rPr lang="en-US" dirty="0" smtClean="0"/>
              <a:t> multiples </a:t>
            </a:r>
            <a:r>
              <a:rPr lang="en-US" dirty="0" err="1" smtClean="0"/>
              <a:t>entidades</a:t>
            </a:r>
            <a:endParaRPr lang="en-US" dirty="0" smtClean="0"/>
          </a:p>
          <a:p>
            <a:r>
              <a:rPr lang="en-US" dirty="0" err="1" smtClean="0"/>
              <a:t>Existen</a:t>
            </a:r>
            <a:r>
              <a:rPr lang="en-US" dirty="0" smtClean="0"/>
              <a:t> 11 </a:t>
            </a:r>
            <a:r>
              <a:rPr lang="en-US" dirty="0" err="1" smtClean="0"/>
              <a:t>dimensiones</a:t>
            </a:r>
            <a:r>
              <a:rPr lang="en-US" dirty="0" smtClean="0"/>
              <a:t> </a:t>
            </a:r>
            <a:r>
              <a:rPr lang="en-US" dirty="0" err="1" smtClean="0"/>
              <a:t>predeterminadas</a:t>
            </a:r>
            <a:r>
              <a:rPr lang="en-US" dirty="0" smtClean="0"/>
              <a:t> en la app</a:t>
            </a:r>
          </a:p>
          <a:p>
            <a:pPr lvl="1"/>
            <a:r>
              <a:rPr lang="en-US" dirty="0" smtClean="0"/>
              <a:t>Sin </a:t>
            </a:r>
            <a:r>
              <a:rPr lang="en-US" dirty="0" err="1" smtClean="0"/>
              <a:t>miembros</a:t>
            </a:r>
            <a:endParaRPr lang="en-US" dirty="0" smtClean="0"/>
          </a:p>
          <a:p>
            <a:pPr lvl="2"/>
            <a:r>
              <a:rPr lang="en-US" dirty="0" smtClean="0"/>
              <a:t>Scenario, Time</a:t>
            </a:r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miembro</a:t>
            </a:r>
            <a:endParaRPr lang="en-US" dirty="0" smtClean="0"/>
          </a:p>
          <a:p>
            <a:pPr lvl="2"/>
            <a:r>
              <a:rPr lang="en-US" dirty="0" smtClean="0"/>
              <a:t>User, Intercompany, Entity, Currency, Account</a:t>
            </a:r>
          </a:p>
          <a:p>
            <a:pPr lvl="1"/>
            <a:r>
              <a:rPr lang="en-US" dirty="0" smtClean="0"/>
              <a:t>Con </a:t>
            </a:r>
            <a:r>
              <a:rPr lang="en-US" dirty="0" err="1" smtClean="0"/>
              <a:t>miembros</a:t>
            </a:r>
            <a:endParaRPr lang="en-US" dirty="0" smtClean="0"/>
          </a:p>
          <a:p>
            <a:pPr lvl="2"/>
            <a:r>
              <a:rPr lang="en-US" dirty="0" err="1" smtClean="0"/>
              <a:t>BusinessProcess</a:t>
            </a:r>
            <a:r>
              <a:rPr lang="en-US" dirty="0" smtClean="0"/>
              <a:t>, </a:t>
            </a:r>
            <a:r>
              <a:rPr lang="en-US" dirty="0" err="1" smtClean="0"/>
              <a:t>ConsolidationMethodExchangeRate</a:t>
            </a:r>
            <a:r>
              <a:rPr lang="en-US" dirty="0" smtClean="0"/>
              <a:t>,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D30060-9B0F-4A79-A73F-C32F58564C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 </a:t>
            </a:r>
            <a:r>
              <a:rPr lang="en-US" dirty="0" err="1" smtClean="0"/>
              <a:t>dimensiones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endParaRPr lang="en-US" dirty="0" smtClean="0"/>
          </a:p>
          <a:p>
            <a:pPr lvl="1"/>
            <a:r>
              <a:rPr lang="en-US" dirty="0" smtClean="0"/>
              <a:t>Para la </a:t>
            </a:r>
            <a:r>
              <a:rPr lang="en-US" dirty="0" err="1" smtClean="0"/>
              <a:t>dimensión</a:t>
            </a:r>
            <a:r>
              <a:rPr lang="en-US" dirty="0" smtClean="0"/>
              <a:t> </a:t>
            </a:r>
            <a:r>
              <a:rPr lang="en-US" dirty="0" smtClean="0"/>
              <a:t>TIEMPO 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miembros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propiedades</a:t>
            </a:r>
            <a:endParaRPr lang="en-US" dirty="0" smtClean="0"/>
          </a:p>
          <a:p>
            <a:pPr lvl="2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el color del </a:t>
            </a:r>
            <a:r>
              <a:rPr lang="en-US" dirty="0" err="1" smtClean="0"/>
              <a:t>producto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057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D30060-9B0F-4A79-A73F-C32F58564C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00329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favor , </a:t>
            </a:r>
            <a:r>
              <a:rPr lang="en-US" dirty="0" err="1" smtClean="0"/>
              <a:t>encender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techie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47700" y="1565275"/>
            <a:ext cx="7675563" cy="750888"/>
          </a:xfrm>
        </p:spPr>
        <p:txBody>
          <a:bodyPr/>
          <a:lstStyle/>
          <a:p>
            <a:pPr eaLnBrk="1" hangingPunct="1"/>
            <a:r>
              <a:rPr lang="en-US" dirty="0" smtClean="0"/>
              <a:t>Planning in PPS</a:t>
            </a: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41350" y="3043238"/>
            <a:ext cx="7667625" cy="2185214"/>
          </a:xfrm>
        </p:spPr>
        <p:txBody>
          <a:bodyPr/>
          <a:lstStyle/>
          <a:p>
            <a:pPr algn="r" eaLnBrk="1" hangingPunct="1"/>
            <a:r>
              <a:rPr lang="en-US" dirty="0" smtClean="0"/>
              <a:t>Alejandro Leguizamo</a:t>
            </a:r>
          </a:p>
          <a:p>
            <a:pPr algn="r" eaLnBrk="1" hangingPunct="1"/>
            <a:r>
              <a:rPr lang="en-US" dirty="0" smtClean="0"/>
              <a:t>SQL Server MVP, Mentor </a:t>
            </a:r>
          </a:p>
          <a:p>
            <a:pPr algn="r" eaLnBrk="1" hangingPunct="1"/>
            <a:r>
              <a:rPr lang="en-US" dirty="0" smtClean="0"/>
              <a:t>Solid Quality Mentor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aleguizamo@solidq.com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Diagram 98"/>
          <p:cNvGraphicFramePr/>
          <p:nvPr/>
        </p:nvGraphicFramePr>
        <p:xfrm>
          <a:off x="4543425" y="542925"/>
          <a:ext cx="3716338" cy="120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4771" name="Can 544770"/>
          <p:cNvSpPr>
            <a:spLocks noChangeArrowheads="1"/>
          </p:cNvSpPr>
          <p:nvPr/>
        </p:nvSpPr>
        <p:spPr bwMode="auto">
          <a:xfrm>
            <a:off x="5241925" y="2249488"/>
            <a:ext cx="2252663" cy="1946275"/>
          </a:xfrm>
          <a:prstGeom prst="can">
            <a:avLst>
              <a:gd name="adj" fmla="val 25000"/>
            </a:avLst>
          </a:prstGeom>
          <a:solidFill>
            <a:srgbClr val="33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Application Data</a:t>
            </a:r>
          </a:p>
        </p:txBody>
      </p:sp>
      <p:sp>
        <p:nvSpPr>
          <p:cNvPr id="30725" name="TextBox 544771"/>
          <p:cNvSpPr txBox="1">
            <a:spLocks noChangeArrowheads="1"/>
          </p:cNvSpPr>
          <p:nvPr/>
        </p:nvSpPr>
        <p:spPr bwMode="auto">
          <a:xfrm>
            <a:off x="5192713" y="3222625"/>
            <a:ext cx="2125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1200" b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81100" y="3446463"/>
            <a:ext cx="1295400" cy="1143000"/>
            <a:chOff x="-1104" y="3120"/>
            <a:chExt cx="816" cy="720"/>
          </a:xfrm>
          <a:solidFill>
            <a:srgbClr val="33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4780" name="Can 544779"/>
            <p:cNvSpPr>
              <a:spLocks noChangeArrowheads="1"/>
            </p:cNvSpPr>
            <p:nvPr/>
          </p:nvSpPr>
          <p:spPr bwMode="auto">
            <a:xfrm>
              <a:off x="-1104" y="3120"/>
              <a:ext cx="816" cy="720"/>
            </a:xfrm>
            <a:prstGeom prst="can">
              <a:avLst>
                <a:gd name="adj" fmla="val 25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7419" name="TextBox 544780"/>
            <p:cNvSpPr txBox="1">
              <a:spLocks noChangeArrowheads="1"/>
            </p:cNvSpPr>
            <p:nvPr/>
          </p:nvSpPr>
          <p:spPr bwMode="auto">
            <a:xfrm>
              <a:off x="-1046" y="3408"/>
              <a:ext cx="700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  <a:cs typeface="+mn-cs"/>
                </a:rPr>
                <a:t>Application</a:t>
              </a:r>
            </a:p>
            <a:p>
              <a:pPr algn="ctr" eaLnBrk="0" hangingPunct="0">
                <a:defRPr/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  <a:cs typeface="+mn-cs"/>
                </a:rPr>
                <a:t>Metadata</a:t>
              </a:r>
            </a:p>
          </p:txBody>
        </p:sp>
      </p:grpSp>
      <p:sp>
        <p:nvSpPr>
          <p:cNvPr id="57352" name="Shape 544781"/>
          <p:cNvSpPr>
            <a:spLocks noChangeArrowheads="1"/>
          </p:cNvSpPr>
          <p:nvPr/>
        </p:nvSpPr>
        <p:spPr bwMode="auto">
          <a:xfrm>
            <a:off x="2552700" y="3878263"/>
            <a:ext cx="2517775" cy="685800"/>
          </a:xfrm>
          <a:custGeom>
            <a:avLst/>
            <a:gdLst>
              <a:gd name="T0" fmla="*/ 1888331 w 21600"/>
              <a:gd name="T1" fmla="*/ 0 h 21600"/>
              <a:gd name="T2" fmla="*/ 0 w 21600"/>
              <a:gd name="T3" fmla="*/ 342900 h 21600"/>
              <a:gd name="T4" fmla="*/ 1888331 w 21600"/>
              <a:gd name="T5" fmla="*/ 685800 h 21600"/>
              <a:gd name="T6" fmla="*/ 2517775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dirty="0">
                <a:latin typeface="Arial" charset="0"/>
                <a:cs typeface="+mn-cs"/>
              </a:rPr>
              <a:t>Generate</a:t>
            </a:r>
          </a:p>
        </p:txBody>
      </p:sp>
      <p:sp>
        <p:nvSpPr>
          <p:cNvPr id="57353" name="Shape 544782"/>
          <p:cNvSpPr>
            <a:spLocks noChangeArrowheads="1"/>
          </p:cNvSpPr>
          <p:nvPr/>
        </p:nvSpPr>
        <p:spPr bwMode="auto">
          <a:xfrm rot="5400000">
            <a:off x="958850" y="2165350"/>
            <a:ext cx="1739900" cy="685800"/>
          </a:xfrm>
          <a:custGeom>
            <a:avLst/>
            <a:gdLst>
              <a:gd name="T0" fmla="*/ 1304925 w 21600"/>
              <a:gd name="T1" fmla="*/ 0 h 21600"/>
              <a:gd name="T2" fmla="*/ 0 w 21600"/>
              <a:gd name="T3" fmla="*/ 342900 h 21600"/>
              <a:gd name="T4" fmla="*/ 1304925 w 21600"/>
              <a:gd name="T5" fmla="*/ 685800 h 21600"/>
              <a:gd name="T6" fmla="*/ 1739900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dirty="0">
                <a:latin typeface="Arial" charset="0"/>
                <a:cs typeface="+mn-cs"/>
              </a:rPr>
              <a:t>Meta Data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26102" y="3123898"/>
            <a:ext cx="1917863" cy="951214"/>
            <a:chOff x="3286" y="1975"/>
            <a:chExt cx="1194" cy="755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408" y="1975"/>
              <a:ext cx="1072" cy="225"/>
              <a:chOff x="3376" y="1863"/>
              <a:chExt cx="1072" cy="225"/>
            </a:xfrm>
          </p:grpSpPr>
          <p:sp>
            <p:nvSpPr>
              <p:cNvPr id="30792" name="Rectangle 544789"/>
              <p:cNvSpPr>
                <a:spLocks noChangeArrowheads="1"/>
              </p:cNvSpPr>
              <p:nvPr/>
            </p:nvSpPr>
            <p:spPr bwMode="auto">
              <a:xfrm>
                <a:off x="3520" y="1863"/>
                <a:ext cx="928" cy="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Ctr="1"/>
              <a:lstStyle/>
              <a:p>
                <a:pPr marL="290513" lvl="1" indent="-117475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050" b="1" dirty="0" smtClean="0">
                    <a:solidFill>
                      <a:schemeClr val="bg1"/>
                    </a:solidFill>
                  </a:rPr>
                  <a:t>Multi-dimensional cube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793" name="Rectangle 544790"/>
              <p:cNvSpPr>
                <a:spLocks noChangeArrowheads="1"/>
              </p:cNvSpPr>
              <p:nvPr/>
            </p:nvSpPr>
            <p:spPr bwMode="auto">
              <a:xfrm>
                <a:off x="3376" y="1896"/>
                <a:ext cx="240" cy="192"/>
              </a:xfrm>
              <a:prstGeom prst="rect">
                <a:avLst/>
              </a:prstGeom>
              <a:solidFill>
                <a:srgbClr val="E6EA50"/>
              </a:solidFill>
              <a:ln w="9525">
                <a:miter lim="800000"/>
                <a:headEnd/>
                <a:tailEnd/>
              </a:ln>
              <a:scene3d>
                <a:camera prst="legacyPerspectiveTopRight"/>
                <a:lightRig rig="legacyFlat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6EA5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286" y="2334"/>
              <a:ext cx="1016" cy="396"/>
              <a:chOff x="4086" y="2406"/>
              <a:chExt cx="1016" cy="396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4086" y="2406"/>
                <a:ext cx="480" cy="384"/>
                <a:chOff x="192" y="5280"/>
                <a:chExt cx="480" cy="384"/>
              </a:xfrm>
            </p:grpSpPr>
            <p:sp>
              <p:nvSpPr>
                <p:cNvPr id="30783" name="Rectangle 544793"/>
                <p:cNvSpPr>
                  <a:spLocks noChangeArrowheads="1"/>
                </p:cNvSpPr>
                <p:nvPr/>
              </p:nvSpPr>
              <p:spPr bwMode="auto">
                <a:xfrm>
                  <a:off x="360" y="5400"/>
                  <a:ext cx="144" cy="144"/>
                </a:xfrm>
                <a:prstGeom prst="rect">
                  <a:avLst/>
                </a:prstGeom>
                <a:solidFill>
                  <a:srgbClr val="C2C618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4" name="Rectangle 544794"/>
                <p:cNvSpPr>
                  <a:spLocks noChangeArrowheads="1"/>
                </p:cNvSpPr>
                <p:nvPr/>
              </p:nvSpPr>
              <p:spPr bwMode="auto">
                <a:xfrm>
                  <a:off x="576" y="5280"/>
                  <a:ext cx="96" cy="96"/>
                </a:xfrm>
                <a:prstGeom prst="rect">
                  <a:avLst/>
                </a:prstGeom>
                <a:solidFill>
                  <a:srgbClr val="C2C618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5" name="Rectangle 544795"/>
                <p:cNvSpPr>
                  <a:spLocks noChangeArrowheads="1"/>
                </p:cNvSpPr>
                <p:nvPr/>
              </p:nvSpPr>
              <p:spPr bwMode="auto">
                <a:xfrm>
                  <a:off x="192" y="5280"/>
                  <a:ext cx="96" cy="96"/>
                </a:xfrm>
                <a:prstGeom prst="rect">
                  <a:avLst/>
                </a:prstGeom>
                <a:solidFill>
                  <a:srgbClr val="C2C618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6" name="Rectangle 544796"/>
                <p:cNvSpPr>
                  <a:spLocks noChangeArrowheads="1"/>
                </p:cNvSpPr>
                <p:nvPr/>
              </p:nvSpPr>
              <p:spPr bwMode="auto">
                <a:xfrm>
                  <a:off x="192" y="5568"/>
                  <a:ext cx="96" cy="96"/>
                </a:xfrm>
                <a:prstGeom prst="rect">
                  <a:avLst/>
                </a:prstGeom>
                <a:solidFill>
                  <a:srgbClr val="C2C618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7" name="Rectangle 544797"/>
                <p:cNvSpPr>
                  <a:spLocks noChangeArrowheads="1"/>
                </p:cNvSpPr>
                <p:nvPr/>
              </p:nvSpPr>
              <p:spPr bwMode="auto">
                <a:xfrm>
                  <a:off x="576" y="5568"/>
                  <a:ext cx="96" cy="96"/>
                </a:xfrm>
                <a:prstGeom prst="rect">
                  <a:avLst/>
                </a:prstGeom>
                <a:solidFill>
                  <a:srgbClr val="C2C618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8" name="Straight Connector 544798"/>
                <p:cNvSpPr>
                  <a:spLocks noChangeShapeType="1"/>
                </p:cNvSpPr>
                <p:nvPr/>
              </p:nvSpPr>
              <p:spPr bwMode="auto">
                <a:xfrm flipV="1">
                  <a:off x="288" y="5544"/>
                  <a:ext cx="72" cy="2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9" name="Straight Connector 5447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" y="5544"/>
                  <a:ext cx="72" cy="2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0" name="Straight Connector 544800"/>
                <p:cNvSpPr>
                  <a:spLocks noChangeShapeType="1"/>
                </p:cNvSpPr>
                <p:nvPr/>
              </p:nvSpPr>
              <p:spPr bwMode="auto">
                <a:xfrm flipH="1">
                  <a:off x="498" y="5376"/>
                  <a:ext cx="72" cy="3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1" name="Straight Connector 544801"/>
                <p:cNvSpPr>
                  <a:spLocks noChangeShapeType="1"/>
                </p:cNvSpPr>
                <p:nvPr/>
              </p:nvSpPr>
              <p:spPr bwMode="auto">
                <a:xfrm>
                  <a:off x="288" y="5376"/>
                  <a:ext cx="72" cy="2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82" name="TextBox 544802"/>
              <p:cNvSpPr txBox="1">
                <a:spLocks noChangeArrowheads="1"/>
              </p:cNvSpPr>
              <p:nvPr/>
            </p:nvSpPr>
            <p:spPr bwMode="auto">
              <a:xfrm>
                <a:off x="4575" y="2436"/>
                <a:ext cx="52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chemeClr val="bg1"/>
                    </a:solidFill>
                    <a:latin typeface="Tahoma" pitchFamily="34" charset="0"/>
                  </a:rPr>
                  <a:t>Relational</a:t>
                </a:r>
              </a:p>
              <a:p>
                <a:pPr eaLnBrk="0" hangingPunct="0"/>
                <a:r>
                  <a:rPr lang="en-US" sz="1200" dirty="0">
                    <a:solidFill>
                      <a:schemeClr val="bg1"/>
                    </a:solidFill>
                    <a:latin typeface="Tahoma" pitchFamily="34" charset="0"/>
                  </a:rPr>
                  <a:t>Schema</a:t>
                </a:r>
              </a:p>
            </p:txBody>
          </p:sp>
        </p:grpSp>
      </p:grpSp>
      <p:sp>
        <p:nvSpPr>
          <p:cNvPr id="57357" name="Shape 544803"/>
          <p:cNvSpPr>
            <a:spLocks noChangeArrowheads="1"/>
          </p:cNvSpPr>
          <p:nvPr/>
        </p:nvSpPr>
        <p:spPr bwMode="auto">
          <a:xfrm rot="-5400000">
            <a:off x="5924550" y="5857875"/>
            <a:ext cx="800100" cy="1066800"/>
          </a:xfrm>
          <a:custGeom>
            <a:avLst/>
            <a:gdLst>
              <a:gd name="T0" fmla="*/ 600075 w 21600"/>
              <a:gd name="T1" fmla="*/ 0 h 21600"/>
              <a:gd name="T2" fmla="*/ 0 w 21600"/>
              <a:gd name="T3" fmla="*/ 533400 h 21600"/>
              <a:gd name="T4" fmla="*/ 600075 w 21600"/>
              <a:gd name="T5" fmla="*/ 1066800 h 21600"/>
              <a:gd name="T6" fmla="*/ 800100 w 21600"/>
              <a:gd name="T7" fmla="*/ 5334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dirty="0">
                <a:latin typeface="Arial" charset="0"/>
                <a:cs typeface="+mn-cs"/>
              </a:rPr>
              <a:t>Data </a:t>
            </a:r>
          </a:p>
          <a:p>
            <a:pPr algn="ctr" eaLnBrk="0" hangingPunct="0">
              <a:defRPr/>
            </a:pPr>
            <a:r>
              <a:rPr lang="en-US" sz="1200" dirty="0">
                <a:latin typeface="Arial" charset="0"/>
                <a:cs typeface="+mn-cs"/>
              </a:rPr>
              <a:t>Load</a:t>
            </a:r>
          </a:p>
        </p:txBody>
      </p:sp>
      <p:sp>
        <p:nvSpPr>
          <p:cNvPr id="30735" name="Straight Connector 544805"/>
          <p:cNvSpPr>
            <a:spLocks noChangeShapeType="1"/>
          </p:cNvSpPr>
          <p:nvPr/>
        </p:nvSpPr>
        <p:spPr bwMode="auto">
          <a:xfrm flipV="1">
            <a:off x="2560638" y="1622425"/>
            <a:ext cx="0" cy="66040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Straight Connector 544806"/>
          <p:cNvSpPr>
            <a:spLocks noChangeShapeType="1"/>
          </p:cNvSpPr>
          <p:nvPr/>
        </p:nvSpPr>
        <p:spPr bwMode="auto">
          <a:xfrm flipH="1">
            <a:off x="2262188" y="2982913"/>
            <a:ext cx="211137" cy="423862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Straight Connector 544807"/>
          <p:cNvSpPr>
            <a:spLocks noChangeShapeType="1"/>
          </p:cNvSpPr>
          <p:nvPr/>
        </p:nvSpPr>
        <p:spPr bwMode="auto">
          <a:xfrm flipH="1">
            <a:off x="2936875" y="2982913"/>
            <a:ext cx="14288" cy="70485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TextBox 544808"/>
          <p:cNvSpPr txBox="1">
            <a:spLocks noChangeArrowheads="1"/>
          </p:cNvSpPr>
          <p:nvPr/>
        </p:nvSpPr>
        <p:spPr bwMode="auto">
          <a:xfrm>
            <a:off x="6934200" y="1752600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SharePoint</a:t>
            </a:r>
            <a:endParaRPr lang="en-US" sz="1600" dirty="0"/>
          </a:p>
        </p:txBody>
      </p:sp>
      <p:sp>
        <p:nvSpPr>
          <p:cNvPr id="30739" name="Oval 544809"/>
          <p:cNvSpPr>
            <a:spLocks noChangeArrowheads="1"/>
          </p:cNvSpPr>
          <p:nvPr/>
        </p:nvSpPr>
        <p:spPr bwMode="auto">
          <a:xfrm>
            <a:off x="515938" y="963613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740" name="Oval 544810"/>
          <p:cNvSpPr>
            <a:spLocks noChangeArrowheads="1"/>
          </p:cNvSpPr>
          <p:nvPr/>
        </p:nvSpPr>
        <p:spPr bwMode="auto">
          <a:xfrm>
            <a:off x="954088" y="3389313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741" name="Oval 544811"/>
          <p:cNvSpPr>
            <a:spLocks noChangeArrowheads="1"/>
          </p:cNvSpPr>
          <p:nvPr/>
        </p:nvSpPr>
        <p:spPr bwMode="auto">
          <a:xfrm>
            <a:off x="2438400" y="1524000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742" name="Oval 544812"/>
          <p:cNvSpPr>
            <a:spLocks noChangeArrowheads="1"/>
          </p:cNvSpPr>
          <p:nvPr/>
        </p:nvSpPr>
        <p:spPr bwMode="auto">
          <a:xfrm>
            <a:off x="4989513" y="2697163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743" name="Oval 544813"/>
          <p:cNvSpPr>
            <a:spLocks noChangeArrowheads="1"/>
          </p:cNvSpPr>
          <p:nvPr/>
        </p:nvSpPr>
        <p:spPr bwMode="auto">
          <a:xfrm>
            <a:off x="7696200" y="4495800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745" name="Oval 544815"/>
          <p:cNvSpPr>
            <a:spLocks noChangeArrowheads="1"/>
          </p:cNvSpPr>
          <p:nvPr/>
        </p:nvSpPr>
        <p:spPr bwMode="auto">
          <a:xfrm>
            <a:off x="4191000" y="762000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44818" name="Can 544817"/>
          <p:cNvSpPr>
            <a:spLocks noChangeArrowheads="1"/>
          </p:cNvSpPr>
          <p:nvPr/>
        </p:nvSpPr>
        <p:spPr bwMode="auto">
          <a:xfrm>
            <a:off x="5214938" y="4294188"/>
            <a:ext cx="2252662" cy="1689100"/>
          </a:xfrm>
          <a:prstGeom prst="can">
            <a:avLst>
              <a:gd name="adj" fmla="val 25000"/>
            </a:avLst>
          </a:prstGeom>
          <a:solidFill>
            <a:srgbClr val="33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Staging DB</a:t>
            </a:r>
          </a:p>
        </p:txBody>
      </p:sp>
      <p:sp>
        <p:nvSpPr>
          <p:cNvPr id="30748" name="TextBox 544818"/>
          <p:cNvSpPr txBox="1">
            <a:spLocks noChangeArrowheads="1"/>
          </p:cNvSpPr>
          <p:nvPr/>
        </p:nvSpPr>
        <p:spPr bwMode="auto">
          <a:xfrm>
            <a:off x="5165725" y="5267325"/>
            <a:ext cx="2125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1200" b="1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618163" y="5326063"/>
            <a:ext cx="1631950" cy="498475"/>
            <a:chOff x="4086" y="2406"/>
            <a:chExt cx="1016" cy="396"/>
          </a:xfrm>
        </p:grpSpPr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086" y="2406"/>
              <a:ext cx="480" cy="384"/>
              <a:chOff x="192" y="5280"/>
              <a:chExt cx="480" cy="384"/>
            </a:xfrm>
          </p:grpSpPr>
          <p:sp>
            <p:nvSpPr>
              <p:cNvPr id="30770" name="Rectangle 544821"/>
              <p:cNvSpPr>
                <a:spLocks noChangeArrowheads="1"/>
              </p:cNvSpPr>
              <p:nvPr/>
            </p:nvSpPr>
            <p:spPr bwMode="auto">
              <a:xfrm>
                <a:off x="360" y="5400"/>
                <a:ext cx="144" cy="144"/>
              </a:xfrm>
              <a:prstGeom prst="rect">
                <a:avLst/>
              </a:prstGeom>
              <a:solidFill>
                <a:srgbClr val="C2C618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1" name="Rectangle 544822"/>
              <p:cNvSpPr>
                <a:spLocks noChangeArrowheads="1"/>
              </p:cNvSpPr>
              <p:nvPr/>
            </p:nvSpPr>
            <p:spPr bwMode="auto">
              <a:xfrm>
                <a:off x="576" y="5280"/>
                <a:ext cx="96" cy="96"/>
              </a:xfrm>
              <a:prstGeom prst="rect">
                <a:avLst/>
              </a:prstGeom>
              <a:solidFill>
                <a:srgbClr val="C2C618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2" name="Rectangle 544823"/>
              <p:cNvSpPr>
                <a:spLocks noChangeArrowheads="1"/>
              </p:cNvSpPr>
              <p:nvPr/>
            </p:nvSpPr>
            <p:spPr bwMode="auto">
              <a:xfrm>
                <a:off x="192" y="5280"/>
                <a:ext cx="96" cy="96"/>
              </a:xfrm>
              <a:prstGeom prst="rect">
                <a:avLst/>
              </a:prstGeom>
              <a:solidFill>
                <a:srgbClr val="C2C618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3" name="Rectangle 544824"/>
              <p:cNvSpPr>
                <a:spLocks noChangeArrowheads="1"/>
              </p:cNvSpPr>
              <p:nvPr/>
            </p:nvSpPr>
            <p:spPr bwMode="auto">
              <a:xfrm>
                <a:off x="192" y="5568"/>
                <a:ext cx="96" cy="96"/>
              </a:xfrm>
              <a:prstGeom prst="rect">
                <a:avLst/>
              </a:prstGeom>
              <a:solidFill>
                <a:srgbClr val="C2C618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4" name="Rectangle 544825"/>
              <p:cNvSpPr>
                <a:spLocks noChangeArrowheads="1"/>
              </p:cNvSpPr>
              <p:nvPr/>
            </p:nvSpPr>
            <p:spPr bwMode="auto">
              <a:xfrm>
                <a:off x="576" y="5568"/>
                <a:ext cx="96" cy="96"/>
              </a:xfrm>
              <a:prstGeom prst="rect">
                <a:avLst/>
              </a:prstGeom>
              <a:solidFill>
                <a:srgbClr val="C2C618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Straight Connector 544826"/>
              <p:cNvSpPr>
                <a:spLocks noChangeShapeType="1"/>
              </p:cNvSpPr>
              <p:nvPr/>
            </p:nvSpPr>
            <p:spPr bwMode="auto">
              <a:xfrm flipV="1">
                <a:off x="288" y="5544"/>
                <a:ext cx="72" cy="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Straight Connector 544827"/>
              <p:cNvSpPr>
                <a:spLocks noChangeShapeType="1"/>
              </p:cNvSpPr>
              <p:nvPr/>
            </p:nvSpPr>
            <p:spPr bwMode="auto">
              <a:xfrm flipH="1" flipV="1">
                <a:off x="504" y="5544"/>
                <a:ext cx="72" cy="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Straight Connector 544828"/>
              <p:cNvSpPr>
                <a:spLocks noChangeShapeType="1"/>
              </p:cNvSpPr>
              <p:nvPr/>
            </p:nvSpPr>
            <p:spPr bwMode="auto">
              <a:xfrm flipH="1">
                <a:off x="498" y="5376"/>
                <a:ext cx="72" cy="3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Straight Connector 544829"/>
              <p:cNvSpPr>
                <a:spLocks noChangeShapeType="1"/>
              </p:cNvSpPr>
              <p:nvPr/>
            </p:nvSpPr>
            <p:spPr bwMode="auto">
              <a:xfrm>
                <a:off x="288" y="5376"/>
                <a:ext cx="72" cy="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69" name="TextBox 544830"/>
            <p:cNvSpPr txBox="1">
              <a:spLocks noChangeArrowheads="1"/>
            </p:cNvSpPr>
            <p:nvPr/>
          </p:nvSpPr>
          <p:spPr bwMode="auto">
            <a:xfrm>
              <a:off x="4575" y="2436"/>
              <a:ext cx="5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Relational</a:t>
              </a:r>
            </a:p>
            <a:p>
              <a:pPr eaLnBrk="0" hangingPunct="0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Schema</a:t>
              </a:r>
            </a:p>
          </p:txBody>
        </p:sp>
      </p:grpSp>
      <p:sp>
        <p:nvSpPr>
          <p:cNvPr id="30750" name="Oval 544831"/>
          <p:cNvSpPr>
            <a:spLocks noChangeArrowheads="1"/>
          </p:cNvSpPr>
          <p:nvPr/>
        </p:nvSpPr>
        <p:spPr bwMode="auto">
          <a:xfrm>
            <a:off x="4962525" y="4741863"/>
            <a:ext cx="263525" cy="2794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375" name="Up-Down Arrow 544832"/>
          <p:cNvSpPr>
            <a:spLocks noChangeArrowheads="1"/>
          </p:cNvSpPr>
          <p:nvPr/>
        </p:nvSpPr>
        <p:spPr bwMode="auto">
          <a:xfrm>
            <a:off x="6096000" y="4183063"/>
            <a:ext cx="533400" cy="381000"/>
          </a:xfrm>
          <a:prstGeom prst="upDownArrow">
            <a:avLst>
              <a:gd name="adj1" fmla="val 50000"/>
              <a:gd name="adj2" fmla="val 20000"/>
            </a:avLst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0752" name="TextBox 544833"/>
          <p:cNvSpPr txBox="1">
            <a:spLocks noChangeArrowheads="1"/>
          </p:cNvSpPr>
          <p:nvPr/>
        </p:nvSpPr>
        <p:spPr bwMode="auto">
          <a:xfrm>
            <a:off x="6753225" y="4125913"/>
            <a:ext cx="1443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Automatic Syncing</a:t>
            </a:r>
          </a:p>
        </p:txBody>
      </p:sp>
      <p:sp>
        <p:nvSpPr>
          <p:cNvPr id="544835" name="Can 544834"/>
          <p:cNvSpPr>
            <a:spLocks noChangeArrowheads="1"/>
          </p:cNvSpPr>
          <p:nvPr/>
        </p:nvSpPr>
        <p:spPr bwMode="auto">
          <a:xfrm>
            <a:off x="7772400" y="4724400"/>
            <a:ext cx="1219200" cy="1066800"/>
          </a:xfrm>
          <a:prstGeom prst="can">
            <a:avLst>
              <a:gd name="adj" fmla="val 25000"/>
            </a:avLst>
          </a:prstGeom>
          <a:solidFill>
            <a:srgbClr val="33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Export DB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8153400" y="5334000"/>
            <a:ext cx="534988" cy="290513"/>
            <a:chOff x="192" y="5280"/>
            <a:chExt cx="480" cy="384"/>
          </a:xfrm>
        </p:grpSpPr>
        <p:sp>
          <p:nvSpPr>
            <p:cNvPr id="30759" name="Rectangle 544836"/>
            <p:cNvSpPr>
              <a:spLocks noChangeArrowheads="1"/>
            </p:cNvSpPr>
            <p:nvPr/>
          </p:nvSpPr>
          <p:spPr bwMode="auto">
            <a:xfrm>
              <a:off x="360" y="5400"/>
              <a:ext cx="144" cy="144"/>
            </a:xfrm>
            <a:prstGeom prst="rect">
              <a:avLst/>
            </a:prstGeom>
            <a:solidFill>
              <a:srgbClr val="C2C61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0" name="Rectangle 544837"/>
            <p:cNvSpPr>
              <a:spLocks noChangeArrowheads="1"/>
            </p:cNvSpPr>
            <p:nvPr/>
          </p:nvSpPr>
          <p:spPr bwMode="auto">
            <a:xfrm>
              <a:off x="576" y="5280"/>
              <a:ext cx="96" cy="96"/>
            </a:xfrm>
            <a:prstGeom prst="rect">
              <a:avLst/>
            </a:prstGeom>
            <a:solidFill>
              <a:srgbClr val="C2C61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1" name="Rectangle 544838"/>
            <p:cNvSpPr>
              <a:spLocks noChangeArrowheads="1"/>
            </p:cNvSpPr>
            <p:nvPr/>
          </p:nvSpPr>
          <p:spPr bwMode="auto">
            <a:xfrm>
              <a:off x="192" y="5280"/>
              <a:ext cx="96" cy="96"/>
            </a:xfrm>
            <a:prstGeom prst="rect">
              <a:avLst/>
            </a:prstGeom>
            <a:solidFill>
              <a:srgbClr val="C2C61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2" name="Rectangle 544839"/>
            <p:cNvSpPr>
              <a:spLocks noChangeArrowheads="1"/>
            </p:cNvSpPr>
            <p:nvPr/>
          </p:nvSpPr>
          <p:spPr bwMode="auto">
            <a:xfrm>
              <a:off x="192" y="5568"/>
              <a:ext cx="96" cy="96"/>
            </a:xfrm>
            <a:prstGeom prst="rect">
              <a:avLst/>
            </a:prstGeom>
            <a:solidFill>
              <a:srgbClr val="C2C61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3" name="Rectangle 544840"/>
            <p:cNvSpPr>
              <a:spLocks noChangeArrowheads="1"/>
            </p:cNvSpPr>
            <p:nvPr/>
          </p:nvSpPr>
          <p:spPr bwMode="auto">
            <a:xfrm>
              <a:off x="576" y="5568"/>
              <a:ext cx="96" cy="96"/>
            </a:xfrm>
            <a:prstGeom prst="rect">
              <a:avLst/>
            </a:prstGeom>
            <a:solidFill>
              <a:srgbClr val="C2C61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4" name="Straight Connector 544841"/>
            <p:cNvSpPr>
              <a:spLocks noChangeShapeType="1"/>
            </p:cNvSpPr>
            <p:nvPr/>
          </p:nvSpPr>
          <p:spPr bwMode="auto">
            <a:xfrm flipV="1">
              <a:off x="288" y="5544"/>
              <a:ext cx="72" cy="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Straight Connector 544842"/>
            <p:cNvSpPr>
              <a:spLocks noChangeShapeType="1"/>
            </p:cNvSpPr>
            <p:nvPr/>
          </p:nvSpPr>
          <p:spPr bwMode="auto">
            <a:xfrm flipH="1" flipV="1">
              <a:off x="504" y="5544"/>
              <a:ext cx="72" cy="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Straight Connector 544843"/>
            <p:cNvSpPr>
              <a:spLocks noChangeShapeType="1"/>
            </p:cNvSpPr>
            <p:nvPr/>
          </p:nvSpPr>
          <p:spPr bwMode="auto">
            <a:xfrm flipH="1">
              <a:off x="498" y="5376"/>
              <a:ext cx="72" cy="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Straight Connector 544844"/>
            <p:cNvSpPr>
              <a:spLocks noChangeShapeType="1"/>
            </p:cNvSpPr>
            <p:nvPr/>
          </p:nvSpPr>
          <p:spPr bwMode="auto">
            <a:xfrm>
              <a:off x="288" y="5376"/>
              <a:ext cx="72" cy="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5" name="Straight Connector 544845"/>
          <p:cNvSpPr>
            <a:spLocks noChangeShapeType="1"/>
          </p:cNvSpPr>
          <p:nvPr/>
        </p:nvSpPr>
        <p:spPr bwMode="auto">
          <a:xfrm flipV="1">
            <a:off x="2393950" y="1887538"/>
            <a:ext cx="2376488" cy="1546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TextBox 544846"/>
          <p:cNvSpPr txBox="1">
            <a:spLocks noChangeArrowheads="1"/>
          </p:cNvSpPr>
          <p:nvPr/>
        </p:nvSpPr>
        <p:spPr bwMode="auto">
          <a:xfrm rot="-2031144">
            <a:off x="2263775" y="2513013"/>
            <a:ext cx="3249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PPS Metadata + XML Form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/>
              <a:t>Definitions (RDL)</a:t>
            </a:r>
          </a:p>
        </p:txBody>
      </p:sp>
      <p:sp>
        <p:nvSpPr>
          <p:cNvPr id="81" name="Right Arrow 80"/>
          <p:cNvSpPr/>
          <p:nvPr/>
        </p:nvSpPr>
        <p:spPr bwMode="auto">
          <a:xfrm>
            <a:off x="7467600" y="5105400"/>
            <a:ext cx="381000" cy="381000"/>
          </a:xfrm>
          <a:prstGeom prst="rightArrow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685800"/>
            <a:ext cx="1143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84"/>
          <p:cNvGrpSpPr/>
          <p:nvPr/>
        </p:nvGrpSpPr>
        <p:grpSpPr>
          <a:xfrm>
            <a:off x="2209800" y="1905000"/>
            <a:ext cx="1295400" cy="609600"/>
            <a:chOff x="1920240" y="1143000"/>
            <a:chExt cx="1645920" cy="762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6" name="Rounded Rectangle 85"/>
            <p:cNvSpPr/>
            <p:nvPr/>
          </p:nvSpPr>
          <p:spPr>
            <a:xfrm>
              <a:off x="1920240" y="1143000"/>
              <a:ext cx="1645920" cy="762000"/>
            </a:xfrm>
            <a:prstGeom prst="roundRect">
              <a:avLst/>
            </a:prstGeom>
            <a:ln>
              <a:noFill/>
            </a:ln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ounded Rectangle 4"/>
            <p:cNvSpPr/>
            <p:nvPr/>
          </p:nvSpPr>
          <p:spPr>
            <a:xfrm>
              <a:off x="1957438" y="1180198"/>
              <a:ext cx="1571525" cy="687604"/>
            </a:xfrm>
            <a:prstGeom prst="rect">
              <a:avLst/>
            </a:prstGeom>
            <a:ln>
              <a:noFill/>
            </a:ln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kern="1200" baseline="0" dirty="0" smtClean="0"/>
                <a:t>Business Type Library</a:t>
              </a:r>
              <a:endParaRPr lang="en-US" sz="1400" b="0" i="0" kern="1200" baseline="0" dirty="0"/>
            </a:p>
          </p:txBody>
        </p:sp>
      </p:grpSp>
      <p:pic>
        <p:nvPicPr>
          <p:cNvPr id="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735485"/>
            <a:ext cx="1143000" cy="86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685800"/>
            <a:ext cx="1143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9" name="TextBox 544808"/>
          <p:cNvSpPr txBox="1">
            <a:spLocks noChangeArrowheads="1"/>
          </p:cNvSpPr>
          <p:nvPr/>
        </p:nvSpPr>
        <p:spPr bwMode="auto">
          <a:xfrm>
            <a:off x="5182597" y="1718846"/>
            <a:ext cx="684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Excel</a:t>
            </a:r>
            <a:endParaRPr lang="en-US" sz="1600" dirty="0"/>
          </a:p>
        </p:txBody>
      </p:sp>
      <p:sp>
        <p:nvSpPr>
          <p:cNvPr id="82" name="Up-Down Arrow 81"/>
          <p:cNvSpPr/>
          <p:nvPr/>
        </p:nvSpPr>
        <p:spPr bwMode="auto">
          <a:xfrm>
            <a:off x="6096000" y="1676400"/>
            <a:ext cx="533400" cy="762000"/>
          </a:xfrm>
          <a:prstGeom prst="upDownArrow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8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Segoe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89063" y="979488"/>
            <a:ext cx="6850062" cy="1421928"/>
          </a:xfrm>
        </p:spPr>
        <p:txBody>
          <a:bodyPr/>
          <a:lstStyle/>
          <a:p>
            <a:pPr eaLnBrk="1" hangingPunct="1"/>
            <a:r>
              <a:rPr lang="en-AU" dirty="0" smtClean="0"/>
              <a:t>La </a:t>
            </a:r>
            <a:r>
              <a:rPr lang="en-AU" dirty="0" err="1" smtClean="0"/>
              <a:t>vida</a:t>
            </a:r>
            <a:r>
              <a:rPr lang="en-AU" dirty="0" smtClean="0"/>
              <a:t> </a:t>
            </a:r>
            <a:r>
              <a:rPr lang="en-AU" dirty="0" err="1" smtClean="0"/>
              <a:t>dentro</a:t>
            </a:r>
            <a:r>
              <a:rPr lang="en-AU" dirty="0" smtClean="0"/>
              <a:t> de </a:t>
            </a:r>
            <a:br>
              <a:rPr lang="en-AU" dirty="0" smtClean="0"/>
            </a:br>
            <a:r>
              <a:rPr lang="en-AU" dirty="0" smtClean="0"/>
              <a:t>PPS-Planning</a:t>
            </a:r>
          </a:p>
        </p:txBody>
      </p:sp>
      <p:pic>
        <p:nvPicPr>
          <p:cNvPr id="8196" name="Picture 13" descr="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639763" y="2357438"/>
            <a:ext cx="2559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41" y="1890706"/>
            <a:ext cx="1500198" cy="23574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pPr eaLnBrk="1" hangingPunct="1"/>
            <a:r>
              <a:rPr lang="en-AU" smtClean="0">
                <a:solidFill>
                  <a:schemeClr val="bg1"/>
                </a:solidFill>
              </a:rPr>
              <a:t>PLEASE READ (hidden slide)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1000" y="1193800"/>
            <a:ext cx="8620125" cy="3641725"/>
          </a:xfrm>
        </p:spPr>
        <p:txBody>
          <a:bodyPr/>
          <a:lstStyle/>
          <a:p>
            <a:pPr eaLnBrk="1" hangingPunct="1"/>
            <a:r>
              <a:rPr lang="en-AU" sz="2400" smtClean="0">
                <a:solidFill>
                  <a:schemeClr val="bg1"/>
                </a:solidFill>
              </a:rPr>
              <a:t>This template uses Microsoft’s corporate font, Segoe</a:t>
            </a:r>
          </a:p>
          <a:p>
            <a:pPr eaLnBrk="1" hangingPunct="1"/>
            <a:r>
              <a:rPr lang="en-AU" sz="2400" smtClean="0">
                <a:solidFill>
                  <a:schemeClr val="bg1"/>
                </a:solidFill>
              </a:rPr>
              <a:t>Segoe is not a standard font included with Windows, so if you have not already done so, you need to install it on your computer </a:t>
            </a:r>
          </a:p>
          <a:p>
            <a:pPr eaLnBrk="1" hangingPunct="1"/>
            <a:r>
              <a:rPr lang="en-AU" sz="2400" smtClean="0">
                <a:solidFill>
                  <a:schemeClr val="bg1"/>
                </a:solidFill>
              </a:rPr>
              <a:t>How to install Segoe: </a:t>
            </a:r>
            <a:br>
              <a:rPr lang="en-AU" sz="2400" smtClean="0">
                <a:solidFill>
                  <a:schemeClr val="bg1"/>
                </a:solidFill>
              </a:rPr>
            </a:br>
            <a:r>
              <a:rPr lang="en-AU" sz="2400" smtClean="0">
                <a:solidFill>
                  <a:schemeClr val="bg1"/>
                </a:solidFill>
              </a:rPr>
              <a:t>Get the font at: </a:t>
            </a:r>
            <a:br>
              <a:rPr lang="en-AU" sz="2400" smtClean="0">
                <a:solidFill>
                  <a:schemeClr val="bg1"/>
                </a:solidFill>
              </a:rPr>
            </a:br>
            <a:r>
              <a:rPr lang="en-AU" sz="2400" smtClean="0">
                <a:solidFill>
                  <a:schemeClr val="bg1"/>
                </a:solidFill>
              </a:rPr>
              <a:t>\\Showsrus\images\Corporate_Fonts\PC\Segoe</a:t>
            </a:r>
            <a:br>
              <a:rPr lang="en-AU" sz="2400" smtClean="0">
                <a:solidFill>
                  <a:schemeClr val="bg1"/>
                </a:solidFill>
              </a:rPr>
            </a:br>
            <a:r>
              <a:rPr lang="en-AU" sz="2400" smtClean="0">
                <a:solidFill>
                  <a:schemeClr val="bg1"/>
                </a:solidFill>
              </a:rPr>
              <a:t>or https://mediabank.partners.extranet.microsoft.com</a:t>
            </a:r>
          </a:p>
          <a:p>
            <a:pPr lvl="1" eaLnBrk="1" hangingPunct="1"/>
            <a:r>
              <a:rPr lang="en-AU" sz="2400" smtClean="0">
                <a:solidFill>
                  <a:schemeClr val="bg1"/>
                </a:solidFill>
              </a:rPr>
              <a:t>Copy all the .ttf files into your c:\windows\fonts folder </a:t>
            </a:r>
          </a:p>
          <a:p>
            <a:pPr lvl="1" eaLnBrk="1" hangingPunct="1"/>
            <a:r>
              <a:rPr lang="en-AU" sz="2400" smtClean="0">
                <a:solidFill>
                  <a:schemeClr val="bg1"/>
                </a:solidFill>
              </a:rPr>
              <a:t>Questions: email slides@microsoft.com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420813"/>
            <a:ext cx="8388350" cy="142500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nosotros</a:t>
            </a:r>
            <a:r>
              <a:rPr lang="en-US" dirty="0" smtClean="0"/>
              <a:t>, </a:t>
            </a:r>
            <a:r>
              <a:rPr lang="en-US" dirty="0" err="1" smtClean="0"/>
              <a:t>hijos</a:t>
            </a:r>
            <a:r>
              <a:rPr lang="en-US" dirty="0" smtClean="0"/>
              <a:t> del bit y el byte, </a:t>
            </a:r>
            <a:r>
              <a:rPr lang="en-US" dirty="0" err="1" smtClean="0"/>
              <a:t>nos</a:t>
            </a:r>
            <a:r>
              <a:rPr lang="en-US" dirty="0" smtClean="0"/>
              <a:t> ha </a:t>
            </a:r>
            <a:r>
              <a:rPr lang="en-US" dirty="0" err="1" smtClean="0"/>
              <a:t>tocado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un </a:t>
            </a:r>
            <a:r>
              <a:rPr lang="en-US" dirty="0" err="1" smtClean="0"/>
              <a:t>idioma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 smtClean="0"/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idioma</a:t>
            </a:r>
            <a:r>
              <a:rPr lang="en-US" dirty="0" smtClean="0"/>
              <a:t> de </a:t>
            </a:r>
            <a:r>
              <a:rPr lang="en-US" dirty="0" err="1" smtClean="0"/>
              <a:t>negocio</a:t>
            </a:r>
            <a:endParaRPr lang="en-U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6496050" y="231457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 sucedió?</a:t>
            </a:r>
            <a:endParaRPr lang="es-CO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57200" y="231457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sucedió?</a:t>
            </a:r>
            <a:endParaRPr lang="es-CO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eaLnBrk="0" hangingPunct="0">
              <a:defRPr/>
            </a:pP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está </a:t>
            </a: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sucediendo?</a:t>
            </a:r>
            <a:endParaRPr lang="es-CO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352800" y="5248275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sucederá?</a:t>
            </a: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/>
            </a:r>
            <a:b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</a:t>
            </a:r>
            <a:r>
              <a:rPr lang="es-CO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deseo que suceda?</a:t>
            </a:r>
            <a:endParaRPr lang="es-CO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221" name="Picture 23" descr="8-00229-Circ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416050"/>
            <a:ext cx="396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90931"/>
          </a:xfrm>
        </p:spPr>
        <p:txBody>
          <a:bodyPr/>
          <a:lstStyle/>
          <a:p>
            <a:pPr>
              <a:defRPr/>
            </a:pPr>
            <a:r>
              <a:rPr lang="es-CO" sz="3600" dirty="0" smtClean="0"/>
              <a:t>Administración del Rendimiento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4010025"/>
            <a:ext cx="2695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64" charset="0"/>
                <a:cs typeface="+mn-cs"/>
              </a:rPr>
              <a:t>Mejora continua del negocio, </a:t>
            </a:r>
            <a:r>
              <a:rPr lang="es-CO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64" charset="0"/>
              </a:rPr>
              <a:t>no solo un ejercicio anual</a:t>
            </a:r>
            <a:endParaRPr lang="es-CO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6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96050" y="24987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Por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qué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sucedió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?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eaLnBrk="0" hangingPunct="0">
              <a:defRPr/>
            </a:pP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Análisis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7200" y="24987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Qué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sucedió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?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eaLnBrk="0" hangingPunct="0">
              <a:defRPr/>
            </a:pP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Reportes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57200" y="496570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Qué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sucederá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?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/>
            </a:r>
            <a:b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Proyecciones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229350" y="5118100"/>
            <a:ext cx="29146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Qué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deseo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que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suceda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?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eaLnBrk="0" hangingPunct="0">
              <a:defRPr/>
            </a:pP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Planificación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Presupuestación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Consolidación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95600" y="1219200"/>
            <a:ext cx="33909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Qué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está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sucediendo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?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 eaLnBrk="0" hangingPunct="0"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Scorecards and Dashboards</a:t>
            </a:r>
          </a:p>
        </p:txBody>
      </p:sp>
      <p:pic>
        <p:nvPicPr>
          <p:cNvPr id="10247" name="Picture 8" descr="8-00229-Circ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2206625"/>
            <a:ext cx="396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3643313" y="3214688"/>
            <a:ext cx="190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 eaLnBrk="0" hangingPunct="0"/>
            <a:r>
              <a:rPr lang="en-US" sz="1600" dirty="0">
                <a:solidFill>
                  <a:schemeClr val="bg1"/>
                </a:solidFill>
              </a:rPr>
              <a:t>Common Models, Scenarios, …</a:t>
            </a:r>
          </a:p>
          <a:p>
            <a:pPr algn="ctr" defTabSz="912813" eaLnBrk="0" hangingPunct="0"/>
            <a:endParaRPr lang="en-US" sz="1600" dirty="0" smtClean="0">
              <a:solidFill>
                <a:schemeClr val="bg1"/>
              </a:solidFill>
            </a:endParaRPr>
          </a:p>
          <a:p>
            <a:pPr algn="ctr" defTabSz="912813" eaLnBrk="0" hangingPunct="0"/>
            <a:endParaRPr lang="en-US" sz="1600" dirty="0">
              <a:solidFill>
                <a:schemeClr val="bg1"/>
              </a:solidFill>
            </a:endParaRPr>
          </a:p>
          <a:p>
            <a:pPr algn="ctr" defTabSz="912813" eaLnBrk="0" hangingPunct="0"/>
            <a:endParaRPr lang="en-US" sz="1600" dirty="0">
              <a:solidFill>
                <a:schemeClr val="bg1"/>
              </a:solidFill>
            </a:endParaRPr>
          </a:p>
          <a:p>
            <a:pPr algn="ctr" defTabSz="912813" eaLnBrk="0" hangingPunct="0"/>
            <a:r>
              <a:rPr lang="en-US" sz="1600" dirty="0" smtClean="0">
                <a:solidFill>
                  <a:schemeClr val="bg1"/>
                </a:solidFill>
              </a:rPr>
              <a:t>Business </a:t>
            </a:r>
            <a:r>
              <a:rPr lang="en-US" sz="1600" dirty="0">
                <a:solidFill>
                  <a:schemeClr val="bg1"/>
                </a:solidFill>
              </a:rPr>
              <a:t>Rules &amp; KPIs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90931"/>
          </a:xfrm>
        </p:spPr>
        <p:txBody>
          <a:bodyPr/>
          <a:lstStyle/>
          <a:p>
            <a:pPr>
              <a:defRPr/>
            </a:pPr>
            <a:r>
              <a:rPr lang="es-CO" sz="3600" dirty="0" smtClean="0"/>
              <a:t>Administración del Rendimiento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74"/>
          <p:cNvSpPr txBox="1">
            <a:spLocks noChangeArrowheads="1"/>
          </p:cNvSpPr>
          <p:nvPr/>
        </p:nvSpPr>
        <p:spPr bwMode="auto">
          <a:xfrm>
            <a:off x="228600" y="20574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600" b="1">
              <a:latin typeface="Arial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US" sz="1600" b="1">
              <a:latin typeface="Arial" pitchFamily="34" charset="0"/>
            </a:endParaRPr>
          </a:p>
        </p:txBody>
      </p:sp>
      <p:sp>
        <p:nvSpPr>
          <p:cNvPr id="111" name="Text Box 74"/>
          <p:cNvSpPr txBox="1">
            <a:spLocks noChangeArrowheads="1"/>
          </p:cNvSpPr>
          <p:nvPr/>
        </p:nvSpPr>
        <p:spPr bwMode="auto">
          <a:xfrm>
            <a:off x="152400" y="1524000"/>
            <a:ext cx="312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000" dirty="0" smtClean="0">
                <a:cs typeface="+mn-cs"/>
              </a:rPr>
              <a:t>Los </a:t>
            </a:r>
            <a:r>
              <a:rPr lang="en-US" sz="2000" dirty="0" err="1" smtClean="0">
                <a:cs typeface="+mn-cs"/>
              </a:rPr>
              <a:t>usuarios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intentan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integrar</a:t>
            </a:r>
            <a:r>
              <a:rPr lang="en-US" sz="2000" dirty="0" smtClean="0">
                <a:cs typeface="+mn-cs"/>
              </a:rPr>
              <a:t> AR en </a:t>
            </a:r>
            <a:r>
              <a:rPr lang="en-US" sz="2000" dirty="0" err="1" smtClean="0">
                <a:cs typeface="+mn-cs"/>
              </a:rPr>
              <a:t>su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entorno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>
                <a:cs typeface="+mn-cs"/>
              </a:rPr>
              <a:t>(Office)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000" dirty="0" err="1" smtClean="0">
                <a:cs typeface="+mn-cs"/>
              </a:rPr>
              <a:t>Muchos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systemas</a:t>
            </a:r>
            <a:r>
              <a:rPr lang="en-US" sz="2000" dirty="0" smtClean="0">
                <a:cs typeface="+mn-cs"/>
              </a:rPr>
              <a:t> admin. </a:t>
            </a:r>
            <a:r>
              <a:rPr lang="en-US" sz="2000" dirty="0" err="1" smtClean="0">
                <a:cs typeface="+mn-cs"/>
              </a:rPr>
              <a:t>desarrollados</a:t>
            </a:r>
            <a:r>
              <a:rPr lang="en-US" sz="2000" dirty="0" smtClean="0">
                <a:cs typeface="+mn-cs"/>
              </a:rPr>
              <a:t> offline</a:t>
            </a:r>
            <a:endParaRPr lang="en-US" sz="2000" dirty="0">
              <a:cs typeface="+mn-cs"/>
            </a:endParaRP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000" dirty="0" err="1" smtClean="0">
                <a:cs typeface="+mn-cs"/>
              </a:rPr>
              <a:t>Desconectado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desde</a:t>
            </a:r>
            <a:r>
              <a:rPr lang="en-US" sz="2000" dirty="0" smtClean="0">
                <a:cs typeface="+mn-cs"/>
              </a:rPr>
              <a:t> el </a:t>
            </a:r>
            <a:r>
              <a:rPr lang="en-US" sz="2000" dirty="0" err="1" smtClean="0">
                <a:cs typeface="+mn-cs"/>
              </a:rPr>
              <a:t>origen</a:t>
            </a:r>
            <a:r>
              <a:rPr lang="en-US" sz="2000" dirty="0" smtClean="0">
                <a:cs typeface="+mn-cs"/>
              </a:rPr>
              <a:t> y </a:t>
            </a:r>
            <a:r>
              <a:rPr lang="en-US" sz="2000" dirty="0" err="1" smtClean="0">
                <a:cs typeface="+mn-cs"/>
              </a:rPr>
              <a:t>sistemas</a:t>
            </a:r>
            <a:r>
              <a:rPr lang="en-US" sz="2000" dirty="0" smtClean="0">
                <a:cs typeface="+mn-cs"/>
              </a:rPr>
              <a:t> ‘</a:t>
            </a:r>
            <a:r>
              <a:rPr lang="en-US" sz="2000" dirty="0" err="1" smtClean="0">
                <a:cs typeface="+mn-cs"/>
              </a:rPr>
              <a:t>formales</a:t>
            </a:r>
            <a:r>
              <a:rPr lang="en-US" sz="2000" dirty="0" smtClean="0">
                <a:cs typeface="+mn-cs"/>
              </a:rPr>
              <a:t>’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000" dirty="0" err="1" smtClean="0">
                <a:latin typeface="Times" pitchFamily="64" charset="0"/>
              </a:rPr>
              <a:t>Poca</a:t>
            </a:r>
            <a:r>
              <a:rPr lang="en-US" sz="2000" dirty="0" smtClean="0">
                <a:latin typeface="Times" pitchFamily="64" charset="0"/>
              </a:rPr>
              <a:t> o no </a:t>
            </a:r>
            <a:r>
              <a:rPr lang="en-US" sz="2000" dirty="0" err="1" smtClean="0">
                <a:latin typeface="Times" pitchFamily="64" charset="0"/>
              </a:rPr>
              <a:t>integración</a:t>
            </a:r>
            <a:endParaRPr lang="en-US" sz="2000" dirty="0">
              <a:latin typeface="Times" pitchFamily="64" charset="0"/>
            </a:endParaRP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3276599" y="1509713"/>
            <a:ext cx="5681663" cy="4586287"/>
            <a:chOff x="2819400" y="1828800"/>
            <a:chExt cx="6172200" cy="4801400"/>
          </a:xfrm>
        </p:grpSpPr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2885768" y="5720963"/>
              <a:ext cx="5508522" cy="909237"/>
              <a:chOff x="2885768" y="5720963"/>
              <a:chExt cx="5508522" cy="909237"/>
            </a:xfrm>
          </p:grpSpPr>
          <p:sp>
            <p:nvSpPr>
              <p:cNvPr id="5" name="Cube 4"/>
              <p:cNvSpPr/>
              <p:nvPr/>
            </p:nvSpPr>
            <p:spPr bwMode="invGray">
              <a:xfrm>
                <a:off x="6705428" y="6054752"/>
                <a:ext cx="796413" cy="545161"/>
              </a:xfrm>
              <a:prstGeom prst="cube">
                <a:avLst/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70000">
                    <a:schemeClr val="bg2">
                      <a:lumMod val="50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</a:gradFill>
              <a:effectLst>
                <a:outerShdw blurRad="190500" dir="5400000" rotWithShape="0">
                  <a:srgbClr val="00B0F0">
                    <a:alpha val="76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50" dirty="0"/>
                  <a:t>Data Mart</a:t>
                </a:r>
              </a:p>
            </p:txBody>
          </p:sp>
          <p:sp>
            <p:nvSpPr>
              <p:cNvPr id="6" name="Flowchart: Punched Tape 5"/>
              <p:cNvSpPr/>
              <p:nvPr/>
            </p:nvSpPr>
            <p:spPr bwMode="invGray">
              <a:xfrm>
                <a:off x="7597877" y="6054752"/>
                <a:ext cx="796413" cy="545161"/>
              </a:xfrm>
              <a:prstGeom prst="flowChartPunchedTape">
                <a:avLst/>
              </a:pr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39000">
                    <a:schemeClr val="bg2"/>
                  </a:gs>
                  <a:gs pos="58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2">
                    <a:lumMod val="60000"/>
                    <a:lumOff val="40000"/>
                    <a:alpha val="44000"/>
                  </a:schemeClr>
                </a:solidFill>
              </a:ln>
              <a:effectLst>
                <a:outerShdw blurRad="63500" dist="38100" dir="5400000" rotWithShape="0">
                  <a:srgbClr val="00B0F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contourClr>
                  <a:schemeClr val="accent6">
                    <a:satMod val="30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 bwMode="invGray">
              <a:xfrm>
                <a:off x="2885768" y="6024466"/>
                <a:ext cx="858877" cy="605734"/>
              </a:xfrm>
              <a:prstGeom prst="can">
                <a:avLst>
                  <a:gd name="adj" fmla="val 3943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70000">
                    <a:schemeClr val="bg2">
                      <a:lumMod val="50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</a:gradFill>
              <a:effectLst>
                <a:outerShdw blurRad="190500" dir="5400000" rotWithShape="0">
                  <a:srgbClr val="00B0F0">
                    <a:alpha val="76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Can 7"/>
              <p:cNvSpPr/>
              <p:nvPr/>
            </p:nvSpPr>
            <p:spPr bwMode="invGray">
              <a:xfrm>
                <a:off x="3840683" y="6024466"/>
                <a:ext cx="858877" cy="605734"/>
              </a:xfrm>
              <a:prstGeom prst="can">
                <a:avLst>
                  <a:gd name="adj" fmla="val 3943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70000">
                    <a:schemeClr val="bg2">
                      <a:lumMod val="50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</a:gradFill>
              <a:effectLst>
                <a:outerShdw blurRad="190500" dir="5400000" rotWithShape="0">
                  <a:srgbClr val="00B0F0">
                    <a:alpha val="76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Can 8"/>
              <p:cNvSpPr/>
              <p:nvPr/>
            </p:nvSpPr>
            <p:spPr bwMode="invGray">
              <a:xfrm>
                <a:off x="4795598" y="6024466"/>
                <a:ext cx="858877" cy="605734"/>
              </a:xfrm>
              <a:prstGeom prst="can">
                <a:avLst>
                  <a:gd name="adj" fmla="val 3943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70000">
                    <a:schemeClr val="bg2">
                      <a:lumMod val="50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</a:gradFill>
              <a:effectLst>
                <a:outerShdw blurRad="190500" dir="5400000" rotWithShape="0">
                  <a:srgbClr val="00B0F0">
                    <a:alpha val="76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Can 9"/>
              <p:cNvSpPr/>
              <p:nvPr/>
            </p:nvSpPr>
            <p:spPr bwMode="invGray">
              <a:xfrm>
                <a:off x="5754113" y="6024466"/>
                <a:ext cx="924853" cy="605734"/>
              </a:xfrm>
              <a:prstGeom prst="can">
                <a:avLst>
                  <a:gd name="adj" fmla="val 3943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70000">
                    <a:schemeClr val="bg2">
                      <a:lumMod val="50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</a:gradFill>
              <a:effectLst>
                <a:outerShdw blurRad="190500" dir="5400000" rotWithShape="0">
                  <a:srgbClr val="00B0F0">
                    <a:alpha val="76000"/>
                  </a:srgbClr>
                </a:out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dirty="0"/>
                  <a:t>Data Warehouse</a:t>
                </a:r>
              </a:p>
            </p:txBody>
          </p:sp>
          <p:pic>
            <p:nvPicPr>
              <p:cNvPr id="11365" name="Picture 2" descr="\\showsrus\images\LOGOS\GEN_LOGO\O\ORACL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</a:blip>
              <a:srcRect/>
              <a:stretch>
                <a:fillRect/>
              </a:stretch>
            </p:blipFill>
            <p:spPr bwMode="black">
              <a:xfrm>
                <a:off x="2907753" y="6342791"/>
                <a:ext cx="796413" cy="92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6" name="Picture 3" descr="\\showsrus\images\LOGOS\GEN_LOGO\S\SAP logo med.png"/>
              <p:cNvPicPr>
                <a:picLocks noChangeAspect="1" noChangeArrowheads="1"/>
              </p:cNvPicPr>
              <p:nvPr/>
            </p:nvPicPr>
            <p:blipFill>
              <a:blip r:embed="rId4">
                <a:lum bright="10000"/>
              </a:blip>
              <a:srcRect/>
              <a:stretch>
                <a:fillRect/>
              </a:stretch>
            </p:blipFill>
            <p:spPr bwMode="invGray">
              <a:xfrm>
                <a:off x="3994681" y="6327333"/>
                <a:ext cx="599451" cy="242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7" name="Picture 4" descr="\\showsrus\images\LOGOS\GEN_LOGO\S\Siebel-logo-color.png"/>
              <p:cNvPicPr>
                <a:picLocks noChangeAspect="1" noChangeArrowheads="1"/>
              </p:cNvPicPr>
              <p:nvPr/>
            </p:nvPicPr>
            <p:blipFill>
              <a:blip r:embed="rId5">
                <a:lum bright="20000"/>
              </a:blip>
              <a:srcRect/>
              <a:stretch>
                <a:fillRect/>
              </a:stretch>
            </p:blipFill>
            <p:spPr bwMode="invGray">
              <a:xfrm>
                <a:off x="4824734" y="6387906"/>
                <a:ext cx="782112" cy="141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8" name="Picture 6" descr="C:\Program Files\Microsoft Resource DVD Artwork\DVD_ART\Artwork_Imagery\Shapes and Graphics\Arrows - arrow\Straight\white semi clear arrow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 rot="5400000">
                <a:off x="3053895" y="5683619"/>
                <a:ext cx="522622" cy="597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9" name="Picture 6" descr="C:\Program Files\Microsoft Resource DVD Artwork\DVD_ART\Artwork_Imagery\Shapes and Graphics\Arrows - arrow\Straight\white semi clear arrow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 rot="5400000">
                <a:off x="4008811" y="5683620"/>
                <a:ext cx="522622" cy="597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70" name="Picture 6" descr="C:\Program Files\Microsoft Resource DVD Artwork\DVD_ART\Artwork_Imagery\Shapes and Graphics\Arrows - arrow\Straight\white semi clear arrow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 rot="5400000">
                <a:off x="4963726" y="5683621"/>
                <a:ext cx="522622" cy="597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71" name="Picture 6" descr="C:\Program Files\Microsoft Resource DVD Artwork\DVD_ART\Artwork_Imagery\Shapes and Graphics\Arrows - arrow\Straight\white semi clear arrow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 rot="5400000">
                <a:off x="5922240" y="5683622"/>
                <a:ext cx="522622" cy="597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72" name="Picture 6" descr="C:\Program Files\Microsoft Resource DVD Artwork\DVD_ART\Artwork_Imagery\Shapes and Graphics\Arrows - arrow\Straight\white semi clear arrow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 rot="5400000">
                <a:off x="6842324" y="5683622"/>
                <a:ext cx="522622" cy="597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73" name="Picture 6" descr="C:\Program Files\Microsoft Resource DVD Artwork\DVD_ART\Artwork_Imagery\Shapes and Graphics\Arrows - arrow\Straight\white semi clear arrow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 rot="5400000">
                <a:off x="7734773" y="5683623"/>
                <a:ext cx="522622" cy="597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8"/>
            <p:cNvGrpSpPr>
              <a:grpSpLocks/>
            </p:cNvGrpSpPr>
            <p:nvPr/>
          </p:nvGrpSpPr>
          <p:grpSpPr bwMode="auto">
            <a:xfrm>
              <a:off x="3283974" y="4267200"/>
              <a:ext cx="5220929" cy="605103"/>
              <a:chOff x="3283974" y="4267200"/>
              <a:chExt cx="5220929" cy="605103"/>
            </a:xfrm>
          </p:grpSpPr>
          <p:pic>
            <p:nvPicPr>
              <p:cNvPr id="11337" name="Picture 6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83974" y="4267200"/>
                <a:ext cx="309716" cy="28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38" name="Picture 6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78594" y="4267200"/>
                <a:ext cx="309716" cy="28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39" name="Picture 6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39581" y="4267200"/>
                <a:ext cx="309716" cy="28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0" name="Picture 6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00568" y="4267200"/>
                <a:ext cx="309716" cy="28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1" name="Picture 6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195187" y="4267200"/>
                <a:ext cx="309716" cy="28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5" name="Straight Arrow Connector 74"/>
              <p:cNvCxnSpPr/>
              <p:nvPr/>
            </p:nvCxnSpPr>
            <p:spPr>
              <a:xfrm rot="5400000" flipH="1" flipV="1">
                <a:off x="3265937" y="4720839"/>
                <a:ext cx="302236" cy="692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5400000" flipH="1" flipV="1">
                <a:off x="4460557" y="4720839"/>
                <a:ext cx="302236" cy="692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 flipH="1" flipV="1">
                <a:off x="5720852" y="4720839"/>
                <a:ext cx="302236" cy="692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5400000" flipH="1" flipV="1">
                <a:off x="6981839" y="4720839"/>
                <a:ext cx="302236" cy="692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 flipH="1" flipV="1">
                <a:off x="8176458" y="4720839"/>
                <a:ext cx="302236" cy="692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8"/>
            <p:cNvGrpSpPr>
              <a:grpSpLocks/>
            </p:cNvGrpSpPr>
            <p:nvPr/>
          </p:nvGrpSpPr>
          <p:grpSpPr bwMode="auto">
            <a:xfrm>
              <a:off x="3886200" y="1828800"/>
              <a:ext cx="3505200" cy="1905000"/>
              <a:chOff x="2743200" y="1600200"/>
              <a:chExt cx="3505200" cy="1905000"/>
            </a:xfrm>
          </p:grpSpPr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4495800" y="1828800"/>
                <a:ext cx="990600" cy="1676400"/>
                <a:chOff x="4224" y="1728"/>
                <a:chExt cx="1153" cy="2160"/>
              </a:xfrm>
            </p:grpSpPr>
            <p:pic>
              <p:nvPicPr>
                <p:cNvPr id="11334" name="Picture 14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416" y="1728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35" name="Picture 15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656" y="2352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36" name="Picture 16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224" y="2880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990600" cy="1676400"/>
                <a:chOff x="4224" y="1728"/>
                <a:chExt cx="1153" cy="2160"/>
              </a:xfrm>
            </p:grpSpPr>
            <p:pic>
              <p:nvPicPr>
                <p:cNvPr id="11331" name="Picture 19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416" y="1728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32" name="Picture 20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656" y="2352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33" name="Picture 21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224" y="2880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2819400" y="1828800"/>
                <a:ext cx="990600" cy="1676400"/>
                <a:chOff x="4224" y="1728"/>
                <a:chExt cx="1153" cy="2160"/>
              </a:xfrm>
            </p:grpSpPr>
            <p:pic>
              <p:nvPicPr>
                <p:cNvPr id="11328" name="Picture 23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416" y="1728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29" name="Picture 24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656" y="2352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30" name="Picture 25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224" y="2880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98" name="Picture 2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48200" y="16764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9" name="Picture 2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10000" y="16002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0" name="Picture 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95600" y="16002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1" name="Picture 3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00400" y="2133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2" name="Picture 3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62400" y="2133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3" name="Picture 3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76800" y="2133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4" name="Picture 3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43200" y="2514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5" name="Picture 3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81400" y="25908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6" name="Picture 3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19600" y="2514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5257800" y="1828800"/>
                <a:ext cx="990600" cy="1676400"/>
                <a:chOff x="4224" y="1728"/>
                <a:chExt cx="1153" cy="2160"/>
              </a:xfrm>
            </p:grpSpPr>
            <p:pic>
              <p:nvPicPr>
                <p:cNvPr id="11325" name="Picture 19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416" y="1728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26" name="Picture 20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656" y="2352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27" name="Picture 21" descr="User yellow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4224" y="2880"/>
                  <a:ext cx="721" cy="1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308" name="Picture 2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10200" y="16002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9" name="Picture 3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62600" y="2133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0" name="Picture 3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181600" y="25908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2" name="Shape 81"/>
              <p:cNvCxnSpPr>
                <a:stCxn id="47" idx="2"/>
                <a:endCxn id="51" idx="1"/>
              </p:cNvCxnSpPr>
              <p:nvPr/>
            </p:nvCxnSpPr>
            <p:spPr>
              <a:xfrm rot="5400000">
                <a:off x="2539939" y="2159120"/>
                <a:ext cx="736723" cy="330200"/>
              </a:xfrm>
              <a:prstGeom prst="curvedConnector4">
                <a:avLst>
                  <a:gd name="adj1" fmla="val 37931"/>
                  <a:gd name="adj2" fmla="val 169231"/>
                </a:avLst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hape 83"/>
              <p:cNvCxnSpPr>
                <a:stCxn id="51" idx="0"/>
                <a:endCxn id="48" idx="1"/>
              </p:cNvCxnSpPr>
              <p:nvPr/>
            </p:nvCxnSpPr>
            <p:spPr>
              <a:xfrm rot="5400000" flipH="1" flipV="1">
                <a:off x="2959083" y="2273435"/>
                <a:ext cx="203234" cy="279400"/>
              </a:xfrm>
              <a:prstGeom prst="bentConnector2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hape 87"/>
              <p:cNvCxnSpPr>
                <a:stCxn id="47" idx="3"/>
                <a:endCxn id="52" idx="0"/>
              </p:cNvCxnSpPr>
              <p:nvPr/>
            </p:nvCxnSpPr>
            <p:spPr>
              <a:xfrm>
                <a:off x="3251200" y="1778030"/>
                <a:ext cx="508000" cy="812935"/>
              </a:xfrm>
              <a:prstGeom prst="curvedConnector2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urved Connector 89"/>
              <p:cNvCxnSpPr>
                <a:stCxn id="48" idx="3"/>
                <a:endCxn id="46" idx="1"/>
              </p:cNvCxnSpPr>
              <p:nvPr/>
            </p:nvCxnSpPr>
            <p:spPr>
              <a:xfrm flipV="1">
                <a:off x="3556000" y="1778030"/>
                <a:ext cx="254000" cy="53348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hape 91"/>
              <p:cNvCxnSpPr>
                <a:stCxn id="51" idx="3"/>
                <a:endCxn id="53" idx="2"/>
              </p:cNvCxnSpPr>
              <p:nvPr/>
            </p:nvCxnSpPr>
            <p:spPr>
              <a:xfrm>
                <a:off x="3098800" y="2692582"/>
                <a:ext cx="1498600" cy="177830"/>
              </a:xfrm>
              <a:prstGeom prst="curvedConnector4">
                <a:avLst>
                  <a:gd name="adj1" fmla="val 44068"/>
                  <a:gd name="adj2" fmla="val 228571"/>
                </a:avLst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urved Connector 93"/>
              <p:cNvCxnSpPr>
                <a:stCxn id="52" idx="3"/>
                <a:endCxn id="45" idx="1"/>
              </p:cNvCxnSpPr>
              <p:nvPr/>
            </p:nvCxnSpPr>
            <p:spPr>
              <a:xfrm flipV="1">
                <a:off x="3937000" y="1854242"/>
                <a:ext cx="711200" cy="9145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hape 95"/>
              <p:cNvCxnSpPr>
                <a:stCxn id="64" idx="1"/>
                <a:endCxn id="50" idx="0"/>
              </p:cNvCxnSpPr>
              <p:nvPr/>
            </p:nvCxnSpPr>
            <p:spPr>
              <a:xfrm rot="10800000" flipV="1">
                <a:off x="5054600" y="1778030"/>
                <a:ext cx="355600" cy="355659"/>
              </a:xfrm>
              <a:prstGeom prst="curvedConnector2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>
                <a:stCxn id="45" idx="3"/>
                <a:endCxn id="65" idx="1"/>
              </p:cNvCxnSpPr>
              <p:nvPr/>
            </p:nvCxnSpPr>
            <p:spPr>
              <a:xfrm>
                <a:off x="5003800" y="1854242"/>
                <a:ext cx="558800" cy="457276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hape 99"/>
              <p:cNvCxnSpPr>
                <a:stCxn id="50" idx="1"/>
                <a:endCxn id="39" idx="0"/>
              </p:cNvCxnSpPr>
              <p:nvPr/>
            </p:nvCxnSpPr>
            <p:spPr>
              <a:xfrm rot="10800000" flipV="1">
                <a:off x="4338637" y="2311518"/>
                <a:ext cx="538163" cy="1587"/>
              </a:xfrm>
              <a:prstGeom prst="curvedConnector2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hape 101"/>
              <p:cNvCxnSpPr>
                <a:stCxn id="66" idx="1"/>
                <a:endCxn id="49" idx="2"/>
              </p:cNvCxnSpPr>
              <p:nvPr/>
            </p:nvCxnSpPr>
            <p:spPr>
              <a:xfrm rot="10800000">
                <a:off x="4140200" y="2489348"/>
                <a:ext cx="1041400" cy="279447"/>
              </a:xfrm>
              <a:prstGeom prst="curvedConnector2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/>
              <p:cNvCxnSpPr>
                <a:stCxn id="65" idx="2"/>
                <a:endCxn id="63" idx="0"/>
              </p:cNvCxnSpPr>
              <p:nvPr/>
            </p:nvCxnSpPr>
            <p:spPr>
              <a:xfrm rot="5400000">
                <a:off x="5537181" y="2519529"/>
                <a:ext cx="233401" cy="17303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322" name="Picture 6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00400" y="21336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3" name="Picture 6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181600" y="25908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4" name="Picture 6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10000" y="1600200"/>
                <a:ext cx="35560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122"/>
            <p:cNvGrpSpPr>
              <a:grpSpLocks/>
            </p:cNvGrpSpPr>
            <p:nvPr/>
          </p:nvGrpSpPr>
          <p:grpSpPr bwMode="auto">
            <a:xfrm>
              <a:off x="3581400" y="3581400"/>
              <a:ext cx="4570412" cy="610394"/>
              <a:chOff x="3581400" y="3581400"/>
              <a:chExt cx="4570412" cy="610394"/>
            </a:xfrm>
          </p:grpSpPr>
          <p:cxnSp>
            <p:nvCxnSpPr>
              <p:cNvPr id="112" name="Straight Arrow Connector 111"/>
              <p:cNvCxnSpPr/>
              <p:nvPr/>
            </p:nvCxnSpPr>
            <p:spPr>
              <a:xfrm rot="5400000" flipH="1" flipV="1">
                <a:off x="3581400" y="3733800"/>
                <a:ext cx="457200" cy="457200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rot="5400000" flipH="1" flipV="1">
                <a:off x="4419600" y="3962400"/>
                <a:ext cx="457200" cy="1588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5400000" flipH="1" flipV="1">
                <a:off x="5639594" y="3961606"/>
                <a:ext cx="457200" cy="1588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rot="16200000" flipV="1">
                <a:off x="6819106" y="3848894"/>
                <a:ext cx="457200" cy="227012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>
                <a:off x="7467600" y="3581400"/>
                <a:ext cx="684212" cy="533400"/>
              </a:xfrm>
              <a:prstGeom prst="straightConnector1">
                <a:avLst/>
              </a:prstGeom>
              <a:ln w="50800">
                <a:tailEnd type="arrow"/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ounded Rectangle 86"/>
            <p:cNvSpPr/>
            <p:nvPr/>
          </p:nvSpPr>
          <p:spPr bwMode="auto">
            <a:xfrm>
              <a:off x="2819400" y="4876800"/>
              <a:ext cx="1143000" cy="533400"/>
            </a:xfrm>
            <a:prstGeom prst="roundRect">
              <a:avLst>
                <a:gd name="adj" fmla="val 9033"/>
              </a:avLst>
            </a:prstGeom>
            <a:solidFill>
              <a:schemeClr val="accent3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eaLnBrk="0" hangingPunct="0"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CRM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4038600" y="4876800"/>
              <a:ext cx="1219200" cy="533400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eaLnBrk="0" hangingPunct="0"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Sales Analytics</a:t>
              </a:r>
            </a:p>
          </p:txBody>
        </p:sp>
        <p:sp>
          <p:nvSpPr>
            <p:cNvPr id="91" name="Rounded Rectangle 90"/>
            <p:cNvSpPr/>
            <p:nvPr/>
          </p:nvSpPr>
          <p:spPr bwMode="auto">
            <a:xfrm>
              <a:off x="7848600" y="4876800"/>
              <a:ext cx="1143000" cy="533400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eaLnBrk="0" hangingPunct="0"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Planning</a:t>
              </a: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5334000" y="4876800"/>
              <a:ext cx="1142999" cy="533399"/>
            </a:xfrm>
            <a:prstGeom prst="roundRect">
              <a:avLst>
                <a:gd name="adj" fmla="val 9033"/>
              </a:avLst>
            </a:prstGeom>
            <a:solidFill>
              <a:schemeClr val="accent5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Dashboard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6553200" y="4876800"/>
              <a:ext cx="1219200" cy="533399"/>
            </a:xfrm>
            <a:prstGeom prst="roundRect">
              <a:avLst>
                <a:gd name="adj" fmla="val 903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Management Reporting</a:t>
              </a:r>
            </a:p>
          </p:txBody>
        </p:sp>
      </p:grpSp>
      <p:sp>
        <p:nvSpPr>
          <p:cNvPr id="101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90931"/>
          </a:xfrm>
        </p:spPr>
        <p:txBody>
          <a:bodyPr/>
          <a:lstStyle/>
          <a:p>
            <a:pPr>
              <a:defRPr/>
            </a:pPr>
            <a:r>
              <a:rPr lang="es-CO" sz="3600" dirty="0" smtClean="0"/>
              <a:t>Administración del Rendimiento : Hoy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7" name="AutoShape 41"/>
          <p:cNvSpPr>
            <a:spLocks noChangeArrowheads="1"/>
          </p:cNvSpPr>
          <p:nvPr/>
        </p:nvSpPr>
        <p:spPr bwMode="auto">
          <a:xfrm>
            <a:off x="381000" y="1388788"/>
            <a:ext cx="5775476" cy="2203498"/>
          </a:xfrm>
          <a:prstGeom prst="roundRect">
            <a:avLst>
              <a:gd name="adj" fmla="val 12707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lumMod val="75000"/>
                  <a:alpha val="60000"/>
                </a:schemeClr>
              </a:gs>
            </a:gsLst>
            <a:lin ang="4500000" scaled="0"/>
          </a:gradFill>
          <a:ln w="22225">
            <a:gradFill flip="none"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85800" y="1468438"/>
            <a:ext cx="993775" cy="2065337"/>
            <a:chOff x="528" y="661"/>
            <a:chExt cx="694" cy="1443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528" y="661"/>
              <a:ext cx="694" cy="1259"/>
              <a:chOff x="480" y="824"/>
              <a:chExt cx="694" cy="1259"/>
            </a:xfrm>
          </p:grpSpPr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480" y="824"/>
                <a:ext cx="694" cy="201"/>
                <a:chOff x="808" y="2278"/>
                <a:chExt cx="694" cy="201"/>
              </a:xfrm>
            </p:grpSpPr>
            <p:sp>
              <p:nvSpPr>
                <p:cNvPr id="86061" name="AutoShape 45"/>
                <p:cNvSpPr>
                  <a:spLocks noChangeArrowheads="1"/>
                </p:cNvSpPr>
                <p:nvPr/>
              </p:nvSpPr>
              <p:spPr bwMode="auto">
                <a:xfrm>
                  <a:off x="808" y="2278"/>
                  <a:ext cx="694" cy="201"/>
                </a:xfrm>
                <a:prstGeom prst="flowChartTerminator">
                  <a:avLst/>
                </a:prstGeom>
                <a:gradFill>
                  <a:gsLst>
                    <a:gs pos="0">
                      <a:schemeClr val="accent5">
                        <a:alpha val="40000"/>
                      </a:schemeClr>
                    </a:gs>
                    <a:gs pos="100000">
                      <a:schemeClr val="accent5">
                        <a:lumMod val="50000"/>
                        <a:alpha val="65000"/>
                      </a:schemeClr>
                    </a:gs>
                  </a:gsLst>
                  <a:lin ang="4500000" scaled="0"/>
                </a:gradFill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031" name="Object 46"/>
                <p:cNvGraphicFramePr>
                  <a:graphicFrameLocks noChangeAspect="1"/>
                </p:cNvGraphicFramePr>
                <p:nvPr/>
              </p:nvGraphicFramePr>
              <p:xfrm>
                <a:off x="836" y="2297"/>
                <a:ext cx="122" cy="163"/>
              </p:xfrm>
              <a:graphic>
                <a:graphicData uri="http://schemas.openxmlformats.org/presentationml/2006/ole">
                  <p:oleObj spid="_x0000_s38919" name="Visio" r:id="rId4" imgW="283464" imgH="463296" progId="">
                    <p:embed/>
                  </p:oleObj>
                </a:graphicData>
              </a:graphic>
            </p:graphicFrame>
            <p:sp>
              <p:nvSpPr>
                <p:cNvPr id="1169" name="Rectangle 47"/>
                <p:cNvSpPr>
                  <a:spLocks noChangeArrowheads="1"/>
                </p:cNvSpPr>
                <p:nvPr/>
              </p:nvSpPr>
              <p:spPr bwMode="auto">
                <a:xfrm>
                  <a:off x="1000" y="2311"/>
                  <a:ext cx="394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300"/>
                    <a:t>Account</a:t>
                  </a:r>
                </a:p>
              </p:txBody>
            </p:sp>
          </p:grp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80" y="1036"/>
                <a:ext cx="694" cy="201"/>
                <a:chOff x="808" y="2490"/>
                <a:chExt cx="694" cy="201"/>
              </a:xfrm>
            </p:grpSpPr>
            <p:sp>
              <p:nvSpPr>
                <p:cNvPr id="86065" name="AutoShape 49"/>
                <p:cNvSpPr>
                  <a:spLocks noChangeArrowheads="1"/>
                </p:cNvSpPr>
                <p:nvPr/>
              </p:nvSpPr>
              <p:spPr bwMode="auto">
                <a:xfrm>
                  <a:off x="808" y="2490"/>
                  <a:ext cx="694" cy="201"/>
                </a:xfrm>
                <a:prstGeom prst="flowChartTerminator">
                  <a:avLst/>
                </a:prstGeom>
                <a:gradFill>
                  <a:gsLst>
                    <a:gs pos="0">
                      <a:schemeClr val="accent5">
                        <a:alpha val="40000"/>
                      </a:schemeClr>
                    </a:gs>
                    <a:gs pos="100000">
                      <a:schemeClr val="accent5">
                        <a:lumMod val="50000"/>
                        <a:alpha val="65000"/>
                      </a:schemeClr>
                    </a:gs>
                  </a:gsLst>
                  <a:lin ang="4500000" scaled="0"/>
                </a:gradFill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5" name="Rectangle 50"/>
                <p:cNvSpPr>
                  <a:spLocks noChangeArrowheads="1"/>
                </p:cNvSpPr>
                <p:nvPr/>
              </p:nvSpPr>
              <p:spPr bwMode="auto">
                <a:xfrm>
                  <a:off x="1000" y="2523"/>
                  <a:ext cx="286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300"/>
                    <a:t>Entity</a:t>
                  </a:r>
                </a:p>
              </p:txBody>
            </p:sp>
            <p:graphicFrame>
              <p:nvGraphicFramePr>
                <p:cNvPr id="1030" name="Object 51"/>
                <p:cNvGraphicFramePr>
                  <a:graphicFrameLocks noChangeAspect="1"/>
                </p:cNvGraphicFramePr>
                <p:nvPr/>
              </p:nvGraphicFramePr>
              <p:xfrm>
                <a:off x="836" y="2509"/>
                <a:ext cx="122" cy="163"/>
              </p:xfrm>
              <a:graphic>
                <a:graphicData uri="http://schemas.openxmlformats.org/presentationml/2006/ole">
                  <p:oleObj spid="_x0000_s38918" name="Visio" r:id="rId5" imgW="283464" imgH="463296" progId="">
                    <p:embed/>
                  </p:oleObj>
                </a:graphicData>
              </a:graphic>
            </p:graphicFrame>
          </p:grpSp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480" y="1248"/>
                <a:ext cx="694" cy="201"/>
                <a:chOff x="288" y="2702"/>
                <a:chExt cx="694" cy="201"/>
              </a:xfrm>
            </p:grpSpPr>
            <p:sp>
              <p:nvSpPr>
                <p:cNvPr id="86069" name="AutoShape 53"/>
                <p:cNvSpPr>
                  <a:spLocks noChangeArrowheads="1"/>
                </p:cNvSpPr>
                <p:nvPr/>
              </p:nvSpPr>
              <p:spPr bwMode="auto">
                <a:xfrm>
                  <a:off x="288" y="2702"/>
                  <a:ext cx="694" cy="201"/>
                </a:xfrm>
                <a:prstGeom prst="flowChartTerminator">
                  <a:avLst/>
                </a:prstGeom>
                <a:gradFill>
                  <a:gsLst>
                    <a:gs pos="0">
                      <a:schemeClr val="accent5">
                        <a:alpha val="40000"/>
                      </a:schemeClr>
                    </a:gs>
                    <a:gs pos="100000">
                      <a:schemeClr val="accent5">
                        <a:lumMod val="50000"/>
                        <a:alpha val="65000"/>
                      </a:schemeClr>
                    </a:gs>
                  </a:gsLst>
                  <a:lin ang="4500000" scaled="0"/>
                </a:gradFill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1" name="Rectangle 54"/>
                <p:cNvSpPr>
                  <a:spLocks noChangeArrowheads="1"/>
                </p:cNvSpPr>
                <p:nvPr/>
              </p:nvSpPr>
              <p:spPr bwMode="auto">
                <a:xfrm>
                  <a:off x="480" y="2735"/>
                  <a:ext cx="408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300"/>
                    <a:t>Scenario</a:t>
                  </a:r>
                </a:p>
              </p:txBody>
            </p:sp>
            <p:graphicFrame>
              <p:nvGraphicFramePr>
                <p:cNvPr id="1029" name="Object 55"/>
                <p:cNvGraphicFramePr>
                  <a:graphicFrameLocks noChangeAspect="1"/>
                </p:cNvGraphicFramePr>
                <p:nvPr/>
              </p:nvGraphicFramePr>
              <p:xfrm>
                <a:off x="336" y="2721"/>
                <a:ext cx="122" cy="163"/>
              </p:xfrm>
              <a:graphic>
                <a:graphicData uri="http://schemas.openxmlformats.org/presentationml/2006/ole">
                  <p:oleObj spid="_x0000_s38917" name="Visio" r:id="rId6" imgW="283464" imgH="463296" progId="">
                    <p:embed/>
                  </p:oleObj>
                </a:graphicData>
              </a:graphic>
            </p:graphicFrame>
          </p:grpSp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480" y="1459"/>
                <a:ext cx="694" cy="201"/>
                <a:chOff x="808" y="2913"/>
                <a:chExt cx="694" cy="201"/>
              </a:xfrm>
            </p:grpSpPr>
            <p:sp>
              <p:nvSpPr>
                <p:cNvPr id="86073" name="AutoShape 57"/>
                <p:cNvSpPr>
                  <a:spLocks noChangeArrowheads="1"/>
                </p:cNvSpPr>
                <p:nvPr/>
              </p:nvSpPr>
              <p:spPr bwMode="auto">
                <a:xfrm>
                  <a:off x="808" y="2913"/>
                  <a:ext cx="694" cy="201"/>
                </a:xfrm>
                <a:prstGeom prst="flowChartTerminator">
                  <a:avLst/>
                </a:prstGeom>
                <a:gradFill>
                  <a:gsLst>
                    <a:gs pos="0">
                      <a:schemeClr val="accent5">
                        <a:alpha val="40000"/>
                      </a:schemeClr>
                    </a:gs>
                    <a:gs pos="100000">
                      <a:schemeClr val="accent5">
                        <a:lumMod val="50000"/>
                        <a:alpha val="65000"/>
                      </a:schemeClr>
                    </a:gs>
                  </a:gsLst>
                  <a:lin ang="4500000" scaled="0"/>
                </a:gradFill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7" name="Rectangle 58"/>
                <p:cNvSpPr>
                  <a:spLocks noChangeArrowheads="1"/>
                </p:cNvSpPr>
                <p:nvPr/>
              </p:nvSpPr>
              <p:spPr bwMode="auto">
                <a:xfrm>
                  <a:off x="1000" y="2946"/>
                  <a:ext cx="242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300"/>
                    <a:t>Time</a:t>
                  </a:r>
                </a:p>
              </p:txBody>
            </p:sp>
            <p:graphicFrame>
              <p:nvGraphicFramePr>
                <p:cNvPr id="1028" name="Object 59"/>
                <p:cNvGraphicFramePr>
                  <a:graphicFrameLocks noChangeAspect="1"/>
                </p:cNvGraphicFramePr>
                <p:nvPr/>
              </p:nvGraphicFramePr>
              <p:xfrm>
                <a:off x="836" y="2932"/>
                <a:ext cx="122" cy="163"/>
              </p:xfrm>
              <a:graphic>
                <a:graphicData uri="http://schemas.openxmlformats.org/presentationml/2006/ole">
                  <p:oleObj spid="_x0000_s38916" name="Visio" r:id="rId7" imgW="283464" imgH="463296" progId="">
                    <p:embed/>
                  </p:oleObj>
                </a:graphicData>
              </a:graphic>
            </p:graphicFrame>
          </p:grpSp>
          <p:grpSp>
            <p:nvGrpSpPr>
              <p:cNvPr id="9" name="Group 60"/>
              <p:cNvGrpSpPr>
                <a:grpSpLocks/>
              </p:cNvGrpSpPr>
              <p:nvPr/>
            </p:nvGrpSpPr>
            <p:grpSpPr bwMode="auto">
              <a:xfrm>
                <a:off x="480" y="1671"/>
                <a:ext cx="694" cy="201"/>
                <a:chOff x="808" y="3125"/>
                <a:chExt cx="694" cy="201"/>
              </a:xfrm>
            </p:grpSpPr>
            <p:sp>
              <p:nvSpPr>
                <p:cNvPr id="86077" name="AutoShape 61"/>
                <p:cNvSpPr>
                  <a:spLocks noChangeArrowheads="1"/>
                </p:cNvSpPr>
                <p:nvPr/>
              </p:nvSpPr>
              <p:spPr bwMode="auto">
                <a:xfrm>
                  <a:off x="808" y="3125"/>
                  <a:ext cx="694" cy="201"/>
                </a:xfrm>
                <a:prstGeom prst="flowChartTerminator">
                  <a:avLst/>
                </a:prstGeom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1">
                        <a:lumMod val="75000"/>
                        <a:alpha val="64000"/>
                      </a:schemeClr>
                    </a:gs>
                  </a:gsLst>
                  <a:lin ang="4500000" scaled="0"/>
                </a:gradFill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/>
                </a:p>
              </p:txBody>
            </p:sp>
            <p:sp>
              <p:nvSpPr>
                <p:cNvPr id="1153" name="Rectangle 62"/>
                <p:cNvSpPr>
                  <a:spLocks noChangeArrowheads="1"/>
                </p:cNvSpPr>
                <p:nvPr/>
              </p:nvSpPr>
              <p:spPr bwMode="auto">
                <a:xfrm>
                  <a:off x="1000" y="3158"/>
                  <a:ext cx="39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400"/>
                    <a:t>Product</a:t>
                  </a:r>
                </a:p>
              </p:txBody>
            </p:sp>
            <p:graphicFrame>
              <p:nvGraphicFramePr>
                <p:cNvPr id="1027" name="Object 63"/>
                <p:cNvGraphicFramePr>
                  <a:graphicFrameLocks noChangeAspect="1"/>
                </p:cNvGraphicFramePr>
                <p:nvPr/>
              </p:nvGraphicFramePr>
              <p:xfrm>
                <a:off x="836" y="3144"/>
                <a:ext cx="122" cy="163"/>
              </p:xfrm>
              <a:graphic>
                <a:graphicData uri="http://schemas.openxmlformats.org/presentationml/2006/ole">
                  <p:oleObj spid="_x0000_s38915" name="Visio" r:id="rId8" imgW="283464" imgH="463296" progId="">
                    <p:embed/>
                  </p:oleObj>
                </a:graphicData>
              </a:graphic>
            </p:graphicFrame>
          </p:grpSp>
          <p:grpSp>
            <p:nvGrpSpPr>
              <p:cNvPr id="10" name="Group 64"/>
              <p:cNvGrpSpPr>
                <a:grpSpLocks/>
              </p:cNvGrpSpPr>
              <p:nvPr/>
            </p:nvGrpSpPr>
            <p:grpSpPr bwMode="auto">
              <a:xfrm>
                <a:off x="480" y="1882"/>
                <a:ext cx="694" cy="201"/>
                <a:chOff x="816" y="3336"/>
                <a:chExt cx="694" cy="201"/>
              </a:xfrm>
            </p:grpSpPr>
            <p:sp>
              <p:nvSpPr>
                <p:cNvPr id="86081" name="AutoShape 65"/>
                <p:cNvSpPr>
                  <a:spLocks noChangeArrowheads="1"/>
                </p:cNvSpPr>
                <p:nvPr/>
              </p:nvSpPr>
              <p:spPr bwMode="auto">
                <a:xfrm>
                  <a:off x="816" y="3336"/>
                  <a:ext cx="694" cy="201"/>
                </a:xfrm>
                <a:prstGeom prst="flowChartTerminator">
                  <a:avLst/>
                </a:prstGeom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1">
                        <a:lumMod val="75000"/>
                        <a:alpha val="64000"/>
                      </a:schemeClr>
                    </a:gs>
                  </a:gsLst>
                  <a:lin ang="4500000" scaled="0"/>
                </a:gradFill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/>
                </a:p>
              </p:txBody>
            </p:sp>
            <p:sp>
              <p:nvSpPr>
                <p:cNvPr id="1149" name="Rectangle 66"/>
                <p:cNvSpPr>
                  <a:spLocks noChangeArrowheads="1"/>
                </p:cNvSpPr>
                <p:nvPr/>
              </p:nvSpPr>
              <p:spPr bwMode="auto">
                <a:xfrm>
                  <a:off x="1000" y="3369"/>
                  <a:ext cx="175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400"/>
                    <a:t>HR</a:t>
                  </a:r>
                </a:p>
              </p:txBody>
            </p:sp>
            <p:graphicFrame>
              <p:nvGraphicFramePr>
                <p:cNvPr id="1026" name="Object 67"/>
                <p:cNvGraphicFramePr>
                  <a:graphicFrameLocks noChangeAspect="1"/>
                </p:cNvGraphicFramePr>
                <p:nvPr/>
              </p:nvGraphicFramePr>
              <p:xfrm>
                <a:off x="844" y="3355"/>
                <a:ext cx="122" cy="163"/>
              </p:xfrm>
              <a:graphic>
                <a:graphicData uri="http://schemas.openxmlformats.org/presentationml/2006/ole">
                  <p:oleObj spid="_x0000_s38914" name="Visio" r:id="rId9" imgW="283464" imgH="463296" progId="">
                    <p:embed/>
                  </p:oleObj>
                </a:graphicData>
              </a:graphic>
            </p:graphicFrame>
          </p:grpSp>
        </p:grpSp>
        <p:sp>
          <p:nvSpPr>
            <p:cNvPr id="1139" name="Rectangle 68"/>
            <p:cNvSpPr>
              <a:spLocks noChangeArrowheads="1"/>
            </p:cNvSpPr>
            <p:nvPr/>
          </p:nvSpPr>
          <p:spPr bwMode="auto">
            <a:xfrm>
              <a:off x="533" y="1943"/>
              <a:ext cx="642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/>
                <a:t>Dimensions</a:t>
              </a:r>
            </a:p>
          </p:txBody>
        </p:sp>
      </p:grpSp>
      <p:sp>
        <p:nvSpPr>
          <p:cNvPr id="86085" name="AutoShape 69"/>
          <p:cNvSpPr>
            <a:spLocks noChangeArrowheads="1"/>
          </p:cNvSpPr>
          <p:nvPr/>
        </p:nvSpPr>
        <p:spPr bwMode="auto">
          <a:xfrm rot="5400000">
            <a:off x="6184068" y="2470832"/>
            <a:ext cx="1226911" cy="101599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599863808 w 21600"/>
              <a:gd name="T5" fmla="*/ 2147483647 h 21600"/>
              <a:gd name="T6" fmla="*/ 2147483647 w 21600"/>
              <a:gd name="T7" fmla="*/ 11540710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130 h 21600"/>
              <a:gd name="T14" fmla="*/ 19768 w 21600"/>
              <a:gd name="T15" fmla="*/ 80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886" y="0"/>
                </a:lnTo>
                <a:lnTo>
                  <a:pt x="15886" y="4130"/>
                </a:lnTo>
                <a:lnTo>
                  <a:pt x="12427" y="4130"/>
                </a:lnTo>
                <a:cubicBezTo>
                  <a:pt x="5564" y="4130"/>
                  <a:pt x="0" y="7724"/>
                  <a:pt x="0" y="12158"/>
                </a:cubicBezTo>
                <a:lnTo>
                  <a:pt x="0" y="21600"/>
                </a:lnTo>
                <a:lnTo>
                  <a:pt x="3984" y="21600"/>
                </a:lnTo>
                <a:lnTo>
                  <a:pt x="3984" y="12158"/>
                </a:lnTo>
                <a:cubicBezTo>
                  <a:pt x="3984" y="9877"/>
                  <a:pt x="7764" y="8028"/>
                  <a:pt x="12427" y="8028"/>
                </a:cubicBezTo>
                <a:lnTo>
                  <a:pt x="15886" y="8028"/>
                </a:lnTo>
                <a:lnTo>
                  <a:pt x="15886" y="12158"/>
                </a:lnTo>
                <a:close/>
              </a:path>
            </a:pathLst>
          </a:custGeom>
          <a:solidFill>
            <a:srgbClr val="FFCC66"/>
          </a:solidFill>
          <a:ln w="3175">
            <a:solidFill>
              <a:srgbClr val="FFCC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6" tIns="45718" rIns="91436" bIns="45718" anchor="ctr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27325" y="1516063"/>
            <a:ext cx="1512888" cy="1944687"/>
            <a:chOff x="1816" y="720"/>
            <a:chExt cx="1056" cy="1358"/>
          </a:xfrm>
        </p:grpSpPr>
        <p:sp>
          <p:nvSpPr>
            <p:cNvPr id="1127" name="Rectangle 71"/>
            <p:cNvSpPr>
              <a:spLocks noChangeArrowheads="1"/>
            </p:cNvSpPr>
            <p:nvPr/>
          </p:nvSpPr>
          <p:spPr bwMode="auto">
            <a:xfrm>
              <a:off x="2163" y="1917"/>
              <a:ext cx="40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/>
                <a:t>Models</a:t>
              </a:r>
            </a:p>
          </p:txBody>
        </p: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1816" y="720"/>
              <a:ext cx="1056" cy="1179"/>
              <a:chOff x="1816" y="720"/>
              <a:chExt cx="1056" cy="1179"/>
            </a:xfrm>
          </p:grpSpPr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1824" y="720"/>
                <a:ext cx="1042" cy="363"/>
                <a:chOff x="1372" y="2362"/>
                <a:chExt cx="608" cy="363"/>
              </a:xfrm>
            </p:grpSpPr>
            <p:pic>
              <p:nvPicPr>
                <p:cNvPr id="1136" name="Picture 74" descr="GEL Rounded Square MS green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380" y="2362"/>
                  <a:ext cx="586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7" name="Rectangle 75"/>
                <p:cNvSpPr>
                  <a:spLocks noChangeArrowheads="1"/>
                </p:cNvSpPr>
                <p:nvPr/>
              </p:nvSpPr>
              <p:spPr bwMode="auto">
                <a:xfrm>
                  <a:off x="1372" y="2377"/>
                  <a:ext cx="608" cy="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300"/>
                    <a:t>Annual Budget</a:t>
                  </a:r>
                </a:p>
              </p:txBody>
            </p:sp>
          </p:grpSp>
          <p:grpSp>
            <p:nvGrpSpPr>
              <p:cNvPr id="14" name="Group 76"/>
              <p:cNvGrpSpPr>
                <a:grpSpLocks/>
              </p:cNvGrpSpPr>
              <p:nvPr/>
            </p:nvGrpSpPr>
            <p:grpSpPr bwMode="auto">
              <a:xfrm>
                <a:off x="1816" y="1125"/>
                <a:ext cx="1056" cy="363"/>
                <a:chOff x="1367" y="2362"/>
                <a:chExt cx="616" cy="363"/>
              </a:xfrm>
            </p:grpSpPr>
            <p:pic>
              <p:nvPicPr>
                <p:cNvPr id="1134" name="Picture 77" descr="GEL Rounded Square MS green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380" y="2362"/>
                  <a:ext cx="586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5" name="Rectangle 78"/>
                <p:cNvSpPr>
                  <a:spLocks noChangeArrowheads="1"/>
                </p:cNvSpPr>
                <p:nvPr/>
              </p:nvSpPr>
              <p:spPr bwMode="auto">
                <a:xfrm>
                  <a:off x="1367" y="2377"/>
                  <a:ext cx="616" cy="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300"/>
                    <a:t>Consolidation</a:t>
                  </a: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1816" y="1536"/>
                <a:ext cx="1056" cy="363"/>
                <a:chOff x="1367" y="2362"/>
                <a:chExt cx="616" cy="363"/>
              </a:xfrm>
            </p:grpSpPr>
            <p:pic>
              <p:nvPicPr>
                <p:cNvPr id="1132" name="Picture 80" descr="GEL Rounded Square MS green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380" y="2362"/>
                  <a:ext cx="586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67" y="2377"/>
                  <a:ext cx="616" cy="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300"/>
                    <a:t>Exp Assumptions</a:t>
                  </a:r>
                </a:p>
              </p:txBody>
            </p:sp>
          </p:grpSp>
        </p:grp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1905000" y="1706563"/>
            <a:ext cx="755650" cy="1306512"/>
            <a:chOff x="1296" y="864"/>
            <a:chExt cx="528" cy="912"/>
          </a:xfrm>
        </p:grpSpPr>
        <p:sp>
          <p:nvSpPr>
            <p:cNvPr id="1061" name="AutoShape 83"/>
            <p:cNvSpPr>
              <a:spLocks noChangeArrowheads="1"/>
            </p:cNvSpPr>
            <p:nvPr/>
          </p:nvSpPr>
          <p:spPr bwMode="auto">
            <a:xfrm>
              <a:off x="1296" y="1680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CC66"/>
            </a:solidFill>
            <a:ln w="3175">
              <a:solidFill>
                <a:srgbClr val="FFCC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9728" tIns="54864" rIns="109728" bIns="54864" anchor="ctr"/>
            <a:lstStyle/>
            <a:p>
              <a:pPr algn="r" eaLnBrk="0" hangingPunct="0">
                <a:defRPr/>
              </a:pPr>
              <a:endParaRPr lang="en-US">
                <a:latin typeface="Times" pitchFamily="64" charset="0"/>
                <a:cs typeface="+mn-cs"/>
              </a:endParaRPr>
            </a:p>
          </p:txBody>
        </p:sp>
        <p:sp>
          <p:nvSpPr>
            <p:cNvPr id="1062" name="AutoShape 84"/>
            <p:cNvSpPr>
              <a:spLocks noChangeArrowheads="1"/>
            </p:cNvSpPr>
            <p:nvPr/>
          </p:nvSpPr>
          <p:spPr bwMode="auto">
            <a:xfrm>
              <a:off x="1296" y="864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CC66"/>
            </a:solidFill>
            <a:ln w="3175">
              <a:solidFill>
                <a:srgbClr val="FFCC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9728" tIns="54864" rIns="109728" bIns="54864" anchor="ctr"/>
            <a:lstStyle/>
            <a:p>
              <a:pPr algn="r" eaLnBrk="0" hangingPunct="0">
                <a:defRPr/>
              </a:pPr>
              <a:endParaRPr lang="en-US">
                <a:latin typeface="Times" pitchFamily="64" charset="0"/>
                <a:cs typeface="+mn-cs"/>
              </a:endParaRPr>
            </a:p>
          </p:txBody>
        </p:sp>
        <p:sp>
          <p:nvSpPr>
            <p:cNvPr id="1063" name="AutoShape 85"/>
            <p:cNvSpPr>
              <a:spLocks noChangeArrowheads="1"/>
            </p:cNvSpPr>
            <p:nvPr/>
          </p:nvSpPr>
          <p:spPr bwMode="auto">
            <a:xfrm>
              <a:off x="1296" y="1266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CC66"/>
            </a:solidFill>
            <a:ln w="3175">
              <a:solidFill>
                <a:srgbClr val="FFCC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9728" tIns="54864" rIns="109728" bIns="54864" anchor="ctr"/>
            <a:lstStyle/>
            <a:p>
              <a:pPr algn="r" eaLnBrk="0" hangingPunct="0">
                <a:defRPr/>
              </a:pPr>
              <a:endParaRPr lang="en-US">
                <a:latin typeface="Times" pitchFamily="64" charset="0"/>
                <a:cs typeface="+mn-cs"/>
              </a:endParaRPr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4532313" y="1873250"/>
            <a:ext cx="1333500" cy="1298575"/>
            <a:chOff x="2948" y="960"/>
            <a:chExt cx="932" cy="907"/>
          </a:xfrm>
        </p:grpSpPr>
        <p:grpSp>
          <p:nvGrpSpPr>
            <p:cNvPr id="18" name="Group 87"/>
            <p:cNvGrpSpPr>
              <a:grpSpLocks/>
            </p:cNvGrpSpPr>
            <p:nvPr/>
          </p:nvGrpSpPr>
          <p:grpSpPr bwMode="auto">
            <a:xfrm>
              <a:off x="2976" y="960"/>
              <a:ext cx="888" cy="720"/>
              <a:chOff x="3024" y="912"/>
              <a:chExt cx="888" cy="720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auto">
              <a:xfrm>
                <a:off x="3024" y="912"/>
                <a:ext cx="888" cy="72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5">
                      <a:alpha val="40000"/>
                    </a:schemeClr>
                  </a:gs>
                  <a:gs pos="100000">
                    <a:schemeClr val="accent5">
                      <a:lumMod val="50000"/>
                      <a:alpha val="65000"/>
                    </a:schemeClr>
                  </a:gs>
                </a:gsLst>
                <a:lin ang="4500000" scaled="0"/>
              </a:gradFill>
              <a:ln w="22225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77800" h="177800"/>
                <a:bevelB w="203200" h="203200"/>
                <a:extrusionClr>
                  <a:srgbClr val="CCF37E"/>
                </a:extrusionClr>
                <a:contourClr>
                  <a:schemeClr val="bg2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99" eaLnBrk="0" hangingPunct="0">
                  <a:defRPr/>
                </a:pPr>
                <a:endParaRPr lang="en-US" sz="1700" dirty="0"/>
              </a:p>
            </p:txBody>
          </p:sp>
          <p:grpSp>
            <p:nvGrpSpPr>
              <p:cNvPr id="19" name="Group 89"/>
              <p:cNvGrpSpPr>
                <a:grpSpLocks/>
              </p:cNvGrpSpPr>
              <p:nvPr/>
            </p:nvGrpSpPr>
            <p:grpSpPr bwMode="auto">
              <a:xfrm>
                <a:off x="3168" y="1008"/>
                <a:ext cx="624" cy="480"/>
                <a:chOff x="1186" y="4584"/>
                <a:chExt cx="528" cy="516"/>
              </a:xfrm>
            </p:grpSpPr>
            <p:pic>
              <p:nvPicPr>
                <p:cNvPr id="1110" name="Picture 90" descr="green blue gradient dollar sign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186" y="4601"/>
                  <a:ext cx="21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1" name="Picture 91" descr="green blue gradient euro sign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42" y="4642"/>
                  <a:ext cx="1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2" name="Picture 92" descr="green blue gradient pound sign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322" y="4867"/>
                  <a:ext cx="19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3" name="Picture 93" descr="green blue gradient yen sign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347" y="4584"/>
                  <a:ext cx="253" cy="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" name="Picture 94" descr="minus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87" y="4733"/>
                  <a:ext cx="2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5" name="Picture 95" descr="equal sign =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208" y="4853"/>
                  <a:ext cx="23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6" name="Picture 96" descr="plus green 2"/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387" y="4752"/>
                  <a:ext cx="297" cy="2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7" name="Picture 97" descr="green checkmark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287" y="4647"/>
                  <a:ext cx="343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105" name="Rectangle 98"/>
            <p:cNvSpPr>
              <a:spLocks noChangeArrowheads="1"/>
            </p:cNvSpPr>
            <p:nvPr/>
          </p:nvSpPr>
          <p:spPr bwMode="auto">
            <a:xfrm>
              <a:off x="2948" y="1706"/>
              <a:ext cx="932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/>
                <a:t>Business Rules</a:t>
              </a:r>
            </a:p>
          </p:txBody>
        </p:sp>
      </p:grpSp>
      <p:sp>
        <p:nvSpPr>
          <p:cNvPr id="86120" name="AutoShape 104"/>
          <p:cNvSpPr>
            <a:spLocks/>
          </p:cNvSpPr>
          <p:nvPr/>
        </p:nvSpPr>
        <p:spPr bwMode="auto">
          <a:xfrm>
            <a:off x="4343400" y="1496154"/>
            <a:ext cx="137446" cy="1786796"/>
          </a:xfrm>
          <a:prstGeom prst="rightBrace">
            <a:avLst>
              <a:gd name="adj1" fmla="val 108333"/>
              <a:gd name="adj2" fmla="val 50000"/>
            </a:avLst>
          </a:prstGeom>
          <a:solidFill>
            <a:srgbClr val="FFCC66"/>
          </a:solidFill>
          <a:ln w="3175">
            <a:solidFill>
              <a:srgbClr val="FFCC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6" tIns="45718" rIns="91436" bIns="45718" anchor="ctr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2143125" y="3714750"/>
            <a:ext cx="6732588" cy="2951163"/>
            <a:chOff x="404091" y="3701146"/>
            <a:chExt cx="6732100" cy="2951235"/>
          </a:xfrm>
          <a:solidFill>
            <a:srgbClr val="92D050"/>
          </a:solidFill>
        </p:grpSpPr>
        <p:sp>
          <p:nvSpPr>
            <p:cNvPr id="86018" name="AutoShape 2"/>
            <p:cNvSpPr>
              <a:spLocks noChangeArrowheads="1"/>
            </p:cNvSpPr>
            <p:nvPr/>
          </p:nvSpPr>
          <p:spPr bwMode="auto">
            <a:xfrm>
              <a:off x="404091" y="3701146"/>
              <a:ext cx="6732100" cy="2951235"/>
            </a:xfrm>
            <a:prstGeom prst="roundRect">
              <a:avLst>
                <a:gd name="adj" fmla="val 11859"/>
              </a:avLst>
            </a:prstGeom>
            <a:grpFill/>
            <a:ln w="22225">
              <a:gradFill flip="none"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path path="rect">
                  <a:fillToRect l="100000" t="100000"/>
                </a:path>
                <a:tileRect r="-100000" b="-100000"/>
              </a:gra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grpSp>
          <p:nvGrpSpPr>
            <p:cNvPr id="21" name="Group 96"/>
            <p:cNvGrpSpPr>
              <a:grpSpLocks/>
            </p:cNvGrpSpPr>
            <p:nvPr/>
          </p:nvGrpSpPr>
          <p:grpSpPr bwMode="auto">
            <a:xfrm>
              <a:off x="5600700" y="5295512"/>
              <a:ext cx="1233316" cy="1268543"/>
              <a:chOff x="6720840" y="6354614"/>
              <a:chExt cx="1479979" cy="1522252"/>
            </a:xfrm>
            <a:grpFill/>
          </p:grpSpPr>
          <p:grpSp>
            <p:nvGrpSpPr>
              <p:cNvPr id="22" name="Group 4"/>
              <p:cNvGrpSpPr>
                <a:grpSpLocks/>
              </p:cNvGrpSpPr>
              <p:nvPr/>
            </p:nvGrpSpPr>
            <p:grpSpPr bwMode="auto">
              <a:xfrm>
                <a:off x="6720840" y="6354614"/>
                <a:ext cx="1479979" cy="1199983"/>
                <a:chOff x="2795" y="3181"/>
                <a:chExt cx="888" cy="720"/>
              </a:xfrm>
              <a:grpFill/>
            </p:grpSpPr>
            <p:sp>
              <p:nvSpPr>
                <p:cNvPr id="86021" name="AutoShape 5"/>
                <p:cNvSpPr>
                  <a:spLocks noChangeArrowheads="1"/>
                </p:cNvSpPr>
                <p:nvPr/>
              </p:nvSpPr>
              <p:spPr bwMode="auto">
                <a:xfrm>
                  <a:off x="2795" y="3181"/>
                  <a:ext cx="888" cy="720"/>
                </a:xfrm>
                <a:prstGeom prst="roundRect">
                  <a:avLst>
                    <a:gd name="adj" fmla="val 16667"/>
                  </a:avLst>
                </a:prstGeom>
                <a:grpFill/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/>
                </a:p>
              </p:txBody>
            </p:sp>
            <p:pic>
              <p:nvPicPr>
                <p:cNvPr id="1102" name="Picture 6" descr="MSN icon calendar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 b="44435"/>
                <a:stretch>
                  <a:fillRect/>
                </a:stretch>
              </p:blipFill>
              <p:spPr bwMode="auto">
                <a:xfrm>
                  <a:off x="2844" y="3203"/>
                  <a:ext cx="656" cy="5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3" name="Picture 7" descr="virtuous cycle arrows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3276" y="3487"/>
                  <a:ext cx="364" cy="36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98" name="Rectangle 8"/>
              <p:cNvSpPr>
                <a:spLocks noChangeArrowheads="1"/>
              </p:cNvSpPr>
              <p:nvPr/>
            </p:nvSpPr>
            <p:spPr bwMode="auto">
              <a:xfrm>
                <a:off x="7066992" y="7599867"/>
                <a:ext cx="799314" cy="276999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500"/>
                  <a:t>Cycles</a:t>
                </a:r>
              </a:p>
            </p:txBody>
          </p:sp>
        </p:grpSp>
        <p:grpSp>
          <p:nvGrpSpPr>
            <p:cNvPr id="23" name="Group 100"/>
            <p:cNvGrpSpPr>
              <a:grpSpLocks/>
            </p:cNvGrpSpPr>
            <p:nvPr/>
          </p:nvGrpSpPr>
          <p:grpSpPr bwMode="auto">
            <a:xfrm>
              <a:off x="661838" y="4177641"/>
              <a:ext cx="2286039" cy="1674261"/>
              <a:chOff x="794205" y="5013170"/>
              <a:chExt cx="2743247" cy="2009113"/>
            </a:xfrm>
            <a:grpFill/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866776" y="5013170"/>
                <a:ext cx="1481645" cy="1663310"/>
                <a:chOff x="4727" y="2588"/>
                <a:chExt cx="889" cy="998"/>
              </a:xfrm>
              <a:grpFill/>
            </p:grpSpPr>
            <p:sp>
              <p:nvSpPr>
                <p:cNvPr id="86027" name="AutoShape 11"/>
                <p:cNvSpPr>
                  <a:spLocks noChangeArrowheads="1"/>
                </p:cNvSpPr>
                <p:nvPr/>
              </p:nvSpPr>
              <p:spPr bwMode="auto">
                <a:xfrm>
                  <a:off x="4727" y="2588"/>
                  <a:ext cx="889" cy="99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algn="r"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Times" pitchFamily="64" charset="0"/>
                    <a:cs typeface="+mn-cs"/>
                  </a:endParaRPr>
                </a:p>
              </p:txBody>
            </p:sp>
            <p:sp>
              <p:nvSpPr>
                <p:cNvPr id="1114" name="AutoShape 12"/>
                <p:cNvSpPr>
                  <a:spLocks noChangeArrowheads="1"/>
                </p:cNvSpPr>
                <p:nvPr/>
              </p:nvSpPr>
              <p:spPr bwMode="auto">
                <a:xfrm>
                  <a:off x="4760" y="3205"/>
                  <a:ext cx="815" cy="343"/>
                </a:xfrm>
                <a:prstGeom prst="roundRect">
                  <a:avLst>
                    <a:gd name="adj" fmla="val 30000"/>
                  </a:avLst>
                </a:prstGeom>
                <a:grpFill/>
                <a:ln w="22225">
                  <a:solidFill>
                    <a:schemeClr val="accent5"/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177800" h="177800"/>
                  <a:bevelB w="203200" h="203200"/>
                  <a:extrusionClr>
                    <a:srgbClr val="CCF37E"/>
                  </a:extrusionClr>
                  <a:contourClr>
                    <a:schemeClr val="bg2">
                      <a:lumMod val="50000"/>
                      <a:lumOff val="50000"/>
                    </a:schemeClr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99" eaLnBrk="0" hangingPunct="0">
                    <a:defRPr/>
                  </a:pPr>
                  <a:endParaRPr lang="en-US" sz="1700" dirty="0"/>
                </a:p>
              </p:txBody>
            </p:sp>
            <p:sp>
              <p:nvSpPr>
                <p:cNvPr id="1088" name="Rectangle 13"/>
                <p:cNvSpPr>
                  <a:spLocks noChangeArrowheads="1"/>
                </p:cNvSpPr>
                <p:nvPr/>
              </p:nvSpPr>
              <p:spPr bwMode="auto">
                <a:xfrm>
                  <a:off x="5069" y="3325"/>
                  <a:ext cx="495" cy="15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400"/>
                    <a:t>Approver</a:t>
                  </a:r>
                </a:p>
              </p:txBody>
            </p: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4806" y="3216"/>
                  <a:ext cx="231" cy="288"/>
                  <a:chOff x="4222" y="1217"/>
                  <a:chExt cx="512" cy="638"/>
                </a:xfrm>
                <a:grpFill/>
              </p:grpSpPr>
              <p:pic>
                <p:nvPicPr>
                  <p:cNvPr id="1094" name="Picture 15" descr="User yellow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lum bright="-12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9" y="1217"/>
                    <a:ext cx="305" cy="4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95" name="Picture 16" descr="User yellow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lum bright="-12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22" y="1348"/>
                    <a:ext cx="305" cy="4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96" name="Picture 17" descr="User yellow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lum bright="-12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2" y="1442"/>
                    <a:ext cx="305" cy="4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090" name="Picture 18" descr="User yellow"/>
                <p:cNvPicPr>
                  <a:picLocks noChangeAspect="1" noChangeArrowheads="1"/>
                </p:cNvPicPr>
                <p:nvPr/>
              </p:nvPicPr>
              <p:blipFill>
                <a:blip r:embed="rId22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4837" y="2640"/>
                  <a:ext cx="193" cy="2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1" name="Picture 19" descr="User yellow"/>
                <p:cNvPicPr>
                  <a:picLocks noChangeAspect="1" noChangeArrowheads="1"/>
                </p:cNvPicPr>
                <p:nvPr/>
              </p:nvPicPr>
              <p:blipFill>
                <a:blip r:embed="rId22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4836" y="2928"/>
                  <a:ext cx="193" cy="2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92" name="Rectangle 20"/>
                <p:cNvSpPr>
                  <a:spLocks noChangeArrowheads="1"/>
                </p:cNvSpPr>
                <p:nvPr/>
              </p:nvSpPr>
              <p:spPr bwMode="auto">
                <a:xfrm>
                  <a:off x="5052" y="2697"/>
                  <a:ext cx="500" cy="15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400"/>
                    <a:t>Analyst 1</a:t>
                  </a:r>
                </a:p>
              </p:txBody>
            </p:sp>
            <p:sp>
              <p:nvSpPr>
                <p:cNvPr id="1093" name="Rectangle 21"/>
                <p:cNvSpPr>
                  <a:spLocks noChangeArrowheads="1"/>
                </p:cNvSpPr>
                <p:nvPr/>
              </p:nvSpPr>
              <p:spPr bwMode="auto">
                <a:xfrm>
                  <a:off x="5052" y="2984"/>
                  <a:ext cx="500" cy="15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400"/>
                    <a:t>Analyst 2</a:t>
                  </a:r>
                </a:p>
              </p:txBody>
            </p:sp>
          </p:grpSp>
          <p:sp>
            <p:nvSpPr>
              <p:cNvPr id="1078" name="Rectangle 22"/>
              <p:cNvSpPr>
                <a:spLocks noChangeArrowheads="1"/>
              </p:cNvSpPr>
              <p:nvPr/>
            </p:nvSpPr>
            <p:spPr bwMode="auto">
              <a:xfrm>
                <a:off x="794205" y="6745285"/>
                <a:ext cx="1628321" cy="27699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500"/>
                  <a:t>Business Roles</a:t>
                </a:r>
              </a:p>
            </p:txBody>
          </p:sp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auto">
              <a:xfrm rot="10800000">
                <a:off x="2577466" y="5760376"/>
                <a:ext cx="959986" cy="159998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grp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9728" tIns="54864" rIns="109728" bIns="54864" anchor="ctr"/>
              <a:lstStyle/>
              <a:p>
                <a:pPr algn="r" eaLnBrk="0" hangingPunct="0">
                  <a:defRPr/>
                </a:pPr>
                <a:endParaRPr lang="en-US">
                  <a:latin typeface="Times" pitchFamily="64" charset="0"/>
                  <a:cs typeface="+mn-cs"/>
                </a:endParaRPr>
              </a:p>
            </p:txBody>
          </p:sp>
        </p:grpSp>
        <p:grpSp>
          <p:nvGrpSpPr>
            <p:cNvPr id="26" name="Group 97"/>
            <p:cNvGrpSpPr>
              <a:grpSpLocks/>
            </p:cNvGrpSpPr>
            <p:nvPr/>
          </p:nvGrpSpPr>
          <p:grpSpPr bwMode="auto">
            <a:xfrm>
              <a:off x="5600700" y="3808025"/>
              <a:ext cx="1233316" cy="1263079"/>
              <a:chOff x="6720840" y="4569629"/>
              <a:chExt cx="1479979" cy="1515695"/>
            </a:xfrm>
            <a:grpFill/>
          </p:grpSpPr>
          <p:sp>
            <p:nvSpPr>
              <p:cNvPr id="86052" name="AutoShape 36"/>
              <p:cNvSpPr>
                <a:spLocks noChangeArrowheads="1"/>
              </p:cNvSpPr>
              <p:nvPr/>
            </p:nvSpPr>
            <p:spPr bwMode="auto">
              <a:xfrm>
                <a:off x="6720840" y="4569629"/>
                <a:ext cx="1479979" cy="1199983"/>
              </a:xfrm>
              <a:prstGeom prst="roundRect">
                <a:avLst>
                  <a:gd name="adj" fmla="val 16667"/>
                </a:avLst>
              </a:prstGeom>
              <a:grpFill/>
              <a:ln w="22225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77800" h="177800"/>
                <a:bevelB w="203200" h="203200"/>
                <a:extrusionClr>
                  <a:srgbClr val="CCF37E"/>
                </a:extrusionClr>
                <a:contourClr>
                  <a:schemeClr val="bg2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99" eaLnBrk="0" hangingPunct="0">
                  <a:defRPr/>
                </a:pPr>
                <a:endParaRPr lang="en-US" sz="1700" dirty="0"/>
              </a:p>
            </p:txBody>
          </p:sp>
          <p:sp>
            <p:nvSpPr>
              <p:cNvPr id="1073" name="Rectangle 40"/>
              <p:cNvSpPr>
                <a:spLocks noChangeArrowheads="1"/>
              </p:cNvSpPr>
              <p:nvPr/>
            </p:nvSpPr>
            <p:spPr bwMode="auto">
              <a:xfrm>
                <a:off x="6776268" y="5808326"/>
                <a:ext cx="1380762" cy="27699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500"/>
                  <a:t>Forms </a:t>
                </a:r>
                <a:r>
                  <a:rPr lang="en-US" sz="1300"/>
                  <a:t>(XL)</a:t>
                </a:r>
              </a:p>
            </p:txBody>
          </p:sp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7153344" y="4579327"/>
                <a:ext cx="871299" cy="69703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7037892" y="4750199"/>
                <a:ext cx="871299" cy="69703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903952" y="4911836"/>
                <a:ext cx="871299" cy="69703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</p:grp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>
              <a:off x="3120570" y="4363649"/>
              <a:ext cx="2230396" cy="1328108"/>
              <a:chOff x="3744684" y="5236379"/>
              <a:chExt cx="2676475" cy="1593730"/>
            </a:xfrm>
            <a:grpFill/>
          </p:grpSpPr>
          <p:sp>
            <p:nvSpPr>
              <p:cNvPr id="86043" name="AutoShape 27"/>
              <p:cNvSpPr>
                <a:spLocks noChangeArrowheads="1"/>
              </p:cNvSpPr>
              <p:nvPr/>
            </p:nvSpPr>
            <p:spPr bwMode="auto">
              <a:xfrm>
                <a:off x="3744684" y="5236379"/>
                <a:ext cx="1585933" cy="1285892"/>
              </a:xfrm>
              <a:prstGeom prst="roundRect">
                <a:avLst>
                  <a:gd name="adj" fmla="val 16667"/>
                </a:avLst>
              </a:prstGeom>
              <a:grpFill/>
              <a:ln w="22225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77800" h="177800"/>
                <a:bevelB w="203200" h="203200"/>
                <a:extrusionClr>
                  <a:srgbClr val="CCF37E"/>
                </a:extrusionClr>
                <a:contourClr>
                  <a:schemeClr val="bg2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99" eaLnBrk="0" hangingPunct="0">
                  <a:defRPr/>
                </a:pPr>
                <a:endParaRPr lang="en-US" sz="1700" dirty="0"/>
              </a:p>
            </p:txBody>
          </p:sp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156144" y="5330769"/>
                <a:ext cx="871299" cy="69703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  <p:pic>
            <p:nvPicPr>
              <p:cNvPr id="109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040692" y="5501641"/>
                <a:ext cx="871299" cy="69703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898550" y="5671478"/>
                <a:ext cx="871299" cy="69703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  <p:sp>
            <p:nvSpPr>
              <p:cNvPr id="1060" name="Rectangle 24"/>
              <p:cNvSpPr>
                <a:spLocks noChangeArrowheads="1"/>
              </p:cNvSpPr>
              <p:nvPr/>
            </p:nvSpPr>
            <p:spPr bwMode="auto">
              <a:xfrm>
                <a:off x="3820722" y="6553110"/>
                <a:ext cx="1460961" cy="276999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500"/>
                  <a:t>Assignments</a:t>
                </a:r>
              </a:p>
            </p:txBody>
          </p:sp>
          <p:sp>
            <p:nvSpPr>
              <p:cNvPr id="1047" name="AutoShape 100"/>
              <p:cNvSpPr>
                <a:spLocks noChangeArrowheads="1"/>
              </p:cNvSpPr>
              <p:nvPr/>
            </p:nvSpPr>
            <p:spPr bwMode="auto">
              <a:xfrm rot="12080230">
                <a:off x="5486170" y="6435860"/>
                <a:ext cx="934988" cy="184997"/>
              </a:xfrm>
              <a:prstGeom prst="rightArrow">
                <a:avLst>
                  <a:gd name="adj1" fmla="val 50000"/>
                  <a:gd name="adj2" fmla="val 126351"/>
                </a:avLst>
              </a:prstGeom>
              <a:grpFill/>
              <a:ln w="9525">
                <a:solidFill>
                  <a:srgbClr val="FFFF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Times" pitchFamily="64" charset="0"/>
                  <a:cs typeface="+mn-cs"/>
                </a:endParaRPr>
              </a:p>
            </p:txBody>
          </p:sp>
          <p:pic>
            <p:nvPicPr>
              <p:cNvPr id="1064" name="Picture 32" descr="virtuous cycle arrows"/>
              <p:cNvPicPr>
                <a:picLocks noChangeAspect="1" noChangeArrowheads="1"/>
              </p:cNvPicPr>
              <p:nvPr/>
            </p:nvPicPr>
            <p:blipFill>
              <a:blip r:embed="rId24">
                <a:lum bright="-18000"/>
              </a:blip>
              <a:srcRect/>
              <a:stretch>
                <a:fillRect/>
              </a:stretch>
            </p:blipFill>
            <p:spPr bwMode="auto">
              <a:xfrm>
                <a:off x="4846687" y="5795100"/>
                <a:ext cx="379994" cy="3849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5" name="Picture 33" descr="virtuous cycle arrows"/>
              <p:cNvPicPr>
                <a:picLocks noChangeAspect="1" noChangeArrowheads="1"/>
              </p:cNvPicPr>
              <p:nvPr/>
            </p:nvPicPr>
            <p:blipFill>
              <a:blip r:embed="rId24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4661176" y="5972265"/>
                <a:ext cx="379994" cy="3849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6" name="Picture 31" descr="virtuous cycle arrows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4440922" y="6096270"/>
                <a:ext cx="379994" cy="3849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AutoShape 100"/>
              <p:cNvSpPr>
                <a:spLocks noChangeArrowheads="1"/>
              </p:cNvSpPr>
              <p:nvPr/>
            </p:nvSpPr>
            <p:spPr bwMode="auto">
              <a:xfrm rot="9519770" flipV="1">
                <a:off x="5486171" y="5347292"/>
                <a:ext cx="934988" cy="184997"/>
              </a:xfrm>
              <a:prstGeom prst="rightArrow">
                <a:avLst>
                  <a:gd name="adj1" fmla="val 50000"/>
                  <a:gd name="adj2" fmla="val 126351"/>
                </a:avLst>
              </a:prstGeom>
              <a:grpFill/>
              <a:ln w="9525">
                <a:solidFill>
                  <a:srgbClr val="FFFF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Times" pitchFamily="64" charset="0"/>
                  <a:cs typeface="+mn-cs"/>
                </a:endParaRPr>
              </a:p>
            </p:txBody>
          </p:sp>
        </p:grpSp>
      </p:grpSp>
      <p:sp>
        <p:nvSpPr>
          <p:cNvPr id="102" name="Title 9"/>
          <p:cNvSpPr>
            <a:spLocks noGrp="1"/>
          </p:cNvSpPr>
          <p:nvPr>
            <p:ph type="title"/>
          </p:nvPr>
        </p:nvSpPr>
        <p:spPr>
          <a:xfrm>
            <a:off x="357188" y="395288"/>
            <a:ext cx="8382000" cy="92333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PerformancePoint Server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Componentes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005" name="Rounded Rectangle 552004"/>
          <p:cNvSpPr>
            <a:spLocks noChangeArrowheads="1"/>
          </p:cNvSpPr>
          <p:nvPr/>
        </p:nvSpPr>
        <p:spPr bwMode="auto">
          <a:xfrm>
            <a:off x="3259015" y="4163113"/>
            <a:ext cx="5570355" cy="21439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2225">
            <a:gradFill flip="none"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sp>
        <p:nvSpPr>
          <p:cNvPr id="146" name="Rounded Rectangle 145"/>
          <p:cNvSpPr/>
          <p:nvPr/>
        </p:nvSpPr>
        <p:spPr bwMode="auto">
          <a:xfrm>
            <a:off x="4360947" y="4426858"/>
            <a:ext cx="543057" cy="205618"/>
          </a:xfrm>
          <a:prstGeom prst="roundRect">
            <a:avLst/>
          </a:prstGeom>
          <a:gradFill>
            <a:gsLst>
              <a:gs pos="0">
                <a:schemeClr val="accent4">
                  <a:alpha val="41000"/>
                </a:schemeClr>
              </a:gs>
              <a:gs pos="100000">
                <a:schemeClr val="accent4">
                  <a:lumMod val="75000"/>
                  <a:alpha val="71000"/>
                </a:schemeClr>
              </a:gs>
            </a:gsLst>
            <a:lin ang="4500000" scaled="0"/>
          </a:gradFill>
          <a:ln w="22225">
            <a:solidFill>
              <a:schemeClr val="accent4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000" dirty="0"/>
          </a:p>
        </p:txBody>
      </p:sp>
      <p:sp>
        <p:nvSpPr>
          <p:cNvPr id="551939" name="Rounded Rectangle 551938"/>
          <p:cNvSpPr>
            <a:spLocks noChangeArrowheads="1"/>
          </p:cNvSpPr>
          <p:nvPr/>
        </p:nvSpPr>
        <p:spPr bwMode="auto">
          <a:xfrm>
            <a:off x="320525" y="1701266"/>
            <a:ext cx="5545667" cy="20852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2225">
            <a:gradFill flip="none"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11275" y="1851025"/>
            <a:ext cx="715963" cy="1735138"/>
            <a:chOff x="1211" y="1503"/>
            <a:chExt cx="640" cy="1619"/>
          </a:xfrm>
        </p:grpSpPr>
        <p:pic>
          <p:nvPicPr>
            <p:cNvPr id="2263" name="Rectangle 5519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1" y="1555"/>
              <a:ext cx="56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" name="Rectangle 5519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1" y="2481"/>
              <a:ext cx="56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5" name="Rectangle 5519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1" y="2017"/>
              <a:ext cx="56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6" name="Rectangle 551943"/>
            <p:cNvSpPr>
              <a:spLocks noChangeArrowheads="1"/>
            </p:cNvSpPr>
            <p:nvPr/>
          </p:nvSpPr>
          <p:spPr bwMode="auto">
            <a:xfrm>
              <a:off x="1211" y="2720"/>
              <a:ext cx="62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Models</a:t>
              </a:r>
              <a:br>
                <a:rPr lang="en-US" sz="1000"/>
              </a:br>
              <a:r>
                <a:rPr lang="en-US" sz="900"/>
                <a:t>Business Rules</a:t>
              </a:r>
              <a:br>
                <a:rPr lang="en-US" sz="900"/>
              </a:br>
              <a:r>
                <a:rPr lang="en-US" sz="900"/>
                <a:t>Calculations</a:t>
              </a:r>
            </a:p>
          </p:txBody>
        </p:sp>
        <p:sp>
          <p:nvSpPr>
            <p:cNvPr id="2267" name="Rectangle 551944"/>
            <p:cNvSpPr>
              <a:spLocks noChangeArrowheads="1"/>
            </p:cNvSpPr>
            <p:nvPr/>
          </p:nvSpPr>
          <p:spPr bwMode="auto">
            <a:xfrm>
              <a:off x="1235" y="1503"/>
              <a:ext cx="616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100"/>
                <a:t>Forecast</a:t>
              </a:r>
            </a:p>
          </p:txBody>
        </p:sp>
        <p:sp>
          <p:nvSpPr>
            <p:cNvPr id="2268" name="Rectangle 551945"/>
            <p:cNvSpPr>
              <a:spLocks noChangeArrowheads="1"/>
            </p:cNvSpPr>
            <p:nvPr/>
          </p:nvSpPr>
          <p:spPr bwMode="auto">
            <a:xfrm>
              <a:off x="1235" y="1970"/>
              <a:ext cx="616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100"/>
                <a:t>Pricing</a:t>
              </a:r>
            </a:p>
          </p:txBody>
        </p:sp>
        <p:sp>
          <p:nvSpPr>
            <p:cNvPr id="2269" name="Rectangle 551946"/>
            <p:cNvSpPr>
              <a:spLocks noChangeArrowheads="1"/>
            </p:cNvSpPr>
            <p:nvPr/>
          </p:nvSpPr>
          <p:spPr bwMode="auto">
            <a:xfrm>
              <a:off x="1235" y="2426"/>
              <a:ext cx="616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100"/>
                <a:t>Consol.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32063" y="1720850"/>
            <a:ext cx="990600" cy="954088"/>
            <a:chOff x="2325" y="1314"/>
            <a:chExt cx="886" cy="891"/>
          </a:xfrm>
        </p:grpSpPr>
        <p:sp>
          <p:nvSpPr>
            <p:cNvPr id="551949" name="Rounded Rectangle 551948"/>
            <p:cNvSpPr>
              <a:spLocks noChangeArrowheads="1"/>
            </p:cNvSpPr>
            <p:nvPr/>
          </p:nvSpPr>
          <p:spPr bwMode="auto">
            <a:xfrm>
              <a:off x="2325" y="1484"/>
              <a:ext cx="886" cy="72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262" name="Rectangle 551952"/>
            <p:cNvSpPr>
              <a:spLocks noChangeArrowheads="1"/>
            </p:cNvSpPr>
            <p:nvPr/>
          </p:nvSpPr>
          <p:spPr bwMode="auto">
            <a:xfrm>
              <a:off x="2596" y="1314"/>
              <a:ext cx="2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Forms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527300" y="2757488"/>
            <a:ext cx="993775" cy="955675"/>
            <a:chOff x="2374" y="2349"/>
            <a:chExt cx="890" cy="892"/>
          </a:xfrm>
        </p:grpSpPr>
        <p:sp>
          <p:nvSpPr>
            <p:cNvPr id="551955" name="Rounded Rectangle 551954"/>
            <p:cNvSpPr>
              <a:spLocks noChangeArrowheads="1"/>
            </p:cNvSpPr>
            <p:nvPr/>
          </p:nvSpPr>
          <p:spPr bwMode="auto">
            <a:xfrm>
              <a:off x="2374" y="2349"/>
              <a:ext cx="890" cy="7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pic>
          <p:nvPicPr>
            <p:cNvPr id="2256" name="Rectangle 5519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3" y="2371"/>
              <a:ext cx="65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" name="Rectangle 5519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5" y="2655"/>
              <a:ext cx="3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" name="Rectangle 551957"/>
            <p:cNvSpPr>
              <a:spLocks noChangeArrowheads="1"/>
            </p:cNvSpPr>
            <p:nvPr/>
          </p:nvSpPr>
          <p:spPr bwMode="auto">
            <a:xfrm>
              <a:off x="2674" y="3097"/>
              <a:ext cx="2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Cycle</a:t>
              </a:r>
            </a:p>
          </p:txBody>
        </p:sp>
      </p:grpSp>
      <p:sp>
        <p:nvSpPr>
          <p:cNvPr id="551960" name="Rounded Rectangle 551959"/>
          <p:cNvSpPr>
            <a:spLocks noChangeArrowheads="1"/>
          </p:cNvSpPr>
          <p:nvPr/>
        </p:nvSpPr>
        <p:spPr bwMode="auto">
          <a:xfrm>
            <a:off x="3662764" y="2278787"/>
            <a:ext cx="990587" cy="77165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5">
                  <a:alpha val="40000"/>
                </a:schemeClr>
              </a:gs>
              <a:gs pos="100000">
                <a:schemeClr val="accent5">
                  <a:lumMod val="50000"/>
                  <a:alpha val="65000"/>
                </a:schemeClr>
              </a:gs>
            </a:gsLst>
            <a:lin ang="4500000" scaled="0"/>
          </a:gradFill>
          <a:ln w="22225"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sp>
        <p:nvSpPr>
          <p:cNvPr id="2076" name="Rectangle 551966"/>
          <p:cNvSpPr>
            <a:spLocks noChangeArrowheads="1"/>
          </p:cNvSpPr>
          <p:nvPr/>
        </p:nvSpPr>
        <p:spPr bwMode="auto">
          <a:xfrm>
            <a:off x="3775075" y="3074988"/>
            <a:ext cx="6619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dirty="0"/>
              <a:t>Assignments</a:t>
            </a:r>
          </a:p>
        </p:txBody>
      </p:sp>
      <p:sp>
        <p:nvSpPr>
          <p:cNvPr id="2144" name="Straight Connector 551967"/>
          <p:cNvSpPr>
            <a:spLocks noChangeShapeType="1"/>
          </p:cNvSpPr>
          <p:nvPr/>
        </p:nvSpPr>
        <p:spPr bwMode="auto">
          <a:xfrm>
            <a:off x="2052478" y="2084388"/>
            <a:ext cx="392433" cy="0"/>
          </a:xfrm>
          <a:prstGeom prst="line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6197" tIns="38098" rIns="76197" bIns="38098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sp>
        <p:nvSpPr>
          <p:cNvPr id="2172" name="Straight Connector 551969"/>
          <p:cNvSpPr>
            <a:spLocks noChangeShapeType="1"/>
          </p:cNvSpPr>
          <p:nvPr/>
        </p:nvSpPr>
        <p:spPr bwMode="auto">
          <a:xfrm>
            <a:off x="3556550" y="2055712"/>
            <a:ext cx="463988" cy="114677"/>
          </a:xfrm>
          <a:prstGeom prst="line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6197" tIns="38098" rIns="76197" bIns="38098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50850" y="1955800"/>
            <a:ext cx="774700" cy="1444625"/>
            <a:chOff x="387" y="1446"/>
            <a:chExt cx="693" cy="1348"/>
          </a:xfrm>
        </p:grpSpPr>
        <p:sp>
          <p:nvSpPr>
            <p:cNvPr id="551973" name="Flowchart: Terminator 551972"/>
            <p:cNvSpPr>
              <a:spLocks noChangeArrowheads="1"/>
            </p:cNvSpPr>
            <p:nvPr/>
          </p:nvSpPr>
          <p:spPr bwMode="auto">
            <a:xfrm>
              <a:off x="387" y="1446"/>
              <a:ext cx="693" cy="201"/>
            </a:xfrm>
            <a:prstGeom prst="flowChartTerminator">
              <a:avLst/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graphicFrame>
          <p:nvGraphicFramePr>
            <p:cNvPr id="2056" name="Object 38"/>
            <p:cNvGraphicFramePr>
              <a:graphicFrameLocks noChangeAspect="1"/>
            </p:cNvGraphicFramePr>
            <p:nvPr/>
          </p:nvGraphicFramePr>
          <p:xfrm>
            <a:off x="415" y="1465"/>
            <a:ext cx="122" cy="163"/>
          </p:xfrm>
          <a:graphic>
            <a:graphicData uri="http://schemas.openxmlformats.org/presentationml/2006/ole">
              <p:oleObj spid="_x0000_s39944" name="Visio" r:id="rId7" imgW="283464" imgH="463296" progId="">
                <p:embed/>
              </p:oleObj>
            </a:graphicData>
          </a:graphic>
        </p:graphicFrame>
        <p:sp>
          <p:nvSpPr>
            <p:cNvPr id="2235" name="Rectangle 551974"/>
            <p:cNvSpPr>
              <a:spLocks noChangeArrowheads="1"/>
            </p:cNvSpPr>
            <p:nvPr/>
          </p:nvSpPr>
          <p:spPr bwMode="auto">
            <a:xfrm>
              <a:off x="577" y="1479"/>
              <a:ext cx="3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Account</a:t>
              </a:r>
            </a:p>
          </p:txBody>
        </p:sp>
        <p:sp>
          <p:nvSpPr>
            <p:cNvPr id="551976" name="Flowchart: Terminator 551975"/>
            <p:cNvSpPr>
              <a:spLocks noChangeArrowheads="1"/>
            </p:cNvSpPr>
            <p:nvPr/>
          </p:nvSpPr>
          <p:spPr bwMode="auto">
            <a:xfrm>
              <a:off x="387" y="1658"/>
              <a:ext cx="693" cy="201"/>
            </a:xfrm>
            <a:prstGeom prst="flowChartTerminator">
              <a:avLst/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239" name="Rectangle 551976"/>
            <p:cNvSpPr>
              <a:spLocks noChangeArrowheads="1"/>
            </p:cNvSpPr>
            <p:nvPr/>
          </p:nvSpPr>
          <p:spPr bwMode="auto">
            <a:xfrm>
              <a:off x="577" y="1690"/>
              <a:ext cx="2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Entity</a:t>
              </a:r>
            </a:p>
          </p:txBody>
        </p:sp>
        <p:sp>
          <p:nvSpPr>
            <p:cNvPr id="551978" name="Flowchart: Terminator 551977"/>
            <p:cNvSpPr>
              <a:spLocks noChangeArrowheads="1"/>
            </p:cNvSpPr>
            <p:nvPr/>
          </p:nvSpPr>
          <p:spPr bwMode="auto">
            <a:xfrm>
              <a:off x="387" y="1870"/>
              <a:ext cx="693" cy="201"/>
            </a:xfrm>
            <a:prstGeom prst="flowChartTerminator">
              <a:avLst/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243" name="Rectangle 551978"/>
            <p:cNvSpPr>
              <a:spLocks noChangeArrowheads="1"/>
            </p:cNvSpPr>
            <p:nvPr/>
          </p:nvSpPr>
          <p:spPr bwMode="auto">
            <a:xfrm>
              <a:off x="575" y="1902"/>
              <a:ext cx="40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Scenario</a:t>
              </a:r>
            </a:p>
          </p:txBody>
        </p:sp>
        <p:sp>
          <p:nvSpPr>
            <p:cNvPr id="551980" name="Flowchart: Terminator 551979"/>
            <p:cNvSpPr>
              <a:spLocks noChangeArrowheads="1"/>
            </p:cNvSpPr>
            <p:nvPr/>
          </p:nvSpPr>
          <p:spPr bwMode="auto">
            <a:xfrm>
              <a:off x="387" y="2081"/>
              <a:ext cx="693" cy="200"/>
            </a:xfrm>
            <a:prstGeom prst="flowChartTerminator">
              <a:avLst/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247" name="Rectangle 551980"/>
            <p:cNvSpPr>
              <a:spLocks noChangeArrowheads="1"/>
            </p:cNvSpPr>
            <p:nvPr/>
          </p:nvSpPr>
          <p:spPr bwMode="auto">
            <a:xfrm>
              <a:off x="575" y="2114"/>
              <a:ext cx="24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Time</a:t>
              </a:r>
            </a:p>
          </p:txBody>
        </p:sp>
        <p:sp>
          <p:nvSpPr>
            <p:cNvPr id="551982" name="Flowchart: Terminator 551981"/>
            <p:cNvSpPr>
              <a:spLocks noChangeArrowheads="1"/>
            </p:cNvSpPr>
            <p:nvPr/>
          </p:nvSpPr>
          <p:spPr bwMode="auto">
            <a:xfrm>
              <a:off x="387" y="2293"/>
              <a:ext cx="693" cy="200"/>
            </a:xfrm>
            <a:prstGeom prst="flowChartTerminator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75000"/>
                    <a:alpha val="64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251" name="Rectangle 551982"/>
            <p:cNvSpPr>
              <a:spLocks noChangeArrowheads="1"/>
            </p:cNvSpPr>
            <p:nvPr/>
          </p:nvSpPr>
          <p:spPr bwMode="auto">
            <a:xfrm>
              <a:off x="577" y="2328"/>
              <a:ext cx="35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Product</a:t>
              </a:r>
            </a:p>
          </p:txBody>
        </p:sp>
        <p:graphicFrame>
          <p:nvGraphicFramePr>
            <p:cNvPr id="2057" name="Object 48"/>
            <p:cNvGraphicFramePr>
              <a:graphicFrameLocks noChangeAspect="1"/>
            </p:cNvGraphicFramePr>
            <p:nvPr/>
          </p:nvGraphicFramePr>
          <p:xfrm>
            <a:off x="415" y="1677"/>
            <a:ext cx="122" cy="163"/>
          </p:xfrm>
          <a:graphic>
            <a:graphicData uri="http://schemas.openxmlformats.org/presentationml/2006/ole">
              <p:oleObj spid="_x0000_s39945" name="Visio" r:id="rId8" imgW="283464" imgH="463296" progId="">
                <p:embed/>
              </p:oleObj>
            </a:graphicData>
          </a:graphic>
        </p:graphicFrame>
        <p:graphicFrame>
          <p:nvGraphicFramePr>
            <p:cNvPr id="2058" name="Object 49"/>
            <p:cNvGraphicFramePr>
              <a:graphicFrameLocks noChangeAspect="1"/>
            </p:cNvGraphicFramePr>
            <p:nvPr/>
          </p:nvGraphicFramePr>
          <p:xfrm>
            <a:off x="414" y="1889"/>
            <a:ext cx="122" cy="163"/>
          </p:xfrm>
          <a:graphic>
            <a:graphicData uri="http://schemas.openxmlformats.org/presentationml/2006/ole">
              <p:oleObj spid="_x0000_s39946" name="Visio" r:id="rId9" imgW="283464" imgH="463296" progId="">
                <p:embed/>
              </p:oleObj>
            </a:graphicData>
          </a:graphic>
        </p:graphicFrame>
        <p:graphicFrame>
          <p:nvGraphicFramePr>
            <p:cNvPr id="2059" name="Object 50"/>
            <p:cNvGraphicFramePr>
              <a:graphicFrameLocks noChangeAspect="1"/>
            </p:cNvGraphicFramePr>
            <p:nvPr/>
          </p:nvGraphicFramePr>
          <p:xfrm>
            <a:off x="415" y="2100"/>
            <a:ext cx="122" cy="163"/>
          </p:xfrm>
          <a:graphic>
            <a:graphicData uri="http://schemas.openxmlformats.org/presentationml/2006/ole">
              <p:oleObj spid="_x0000_s39947" name="Visio" r:id="rId10" imgW="283464" imgH="463296" progId="">
                <p:embed/>
              </p:oleObj>
            </a:graphicData>
          </a:graphic>
        </p:graphicFrame>
        <p:graphicFrame>
          <p:nvGraphicFramePr>
            <p:cNvPr id="2060" name="Object 51"/>
            <p:cNvGraphicFramePr>
              <a:graphicFrameLocks noChangeAspect="1"/>
            </p:cNvGraphicFramePr>
            <p:nvPr/>
          </p:nvGraphicFramePr>
          <p:xfrm>
            <a:off x="415" y="2312"/>
            <a:ext cx="122" cy="163"/>
          </p:xfrm>
          <a:graphic>
            <a:graphicData uri="http://schemas.openxmlformats.org/presentationml/2006/ole">
              <p:oleObj spid="_x0000_s39948" name="Visio" r:id="rId11" imgW="283464" imgH="463296" progId="">
                <p:embed/>
              </p:oleObj>
            </a:graphicData>
          </a:graphic>
        </p:graphicFrame>
        <p:sp>
          <p:nvSpPr>
            <p:cNvPr id="2252" name="Rectangle 551987"/>
            <p:cNvSpPr>
              <a:spLocks noChangeArrowheads="1"/>
            </p:cNvSpPr>
            <p:nvPr/>
          </p:nvSpPr>
          <p:spPr bwMode="auto">
            <a:xfrm>
              <a:off x="428" y="2521"/>
              <a:ext cx="54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Dimensions</a:t>
              </a:r>
              <a:br>
                <a:rPr lang="en-US" sz="1000"/>
              </a:br>
              <a:r>
                <a:rPr lang="en-US" sz="900"/>
                <a:t>Hierarchies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775200" y="2120900"/>
            <a:ext cx="955675" cy="1220788"/>
            <a:chOff x="4331" y="1722"/>
            <a:chExt cx="855" cy="1138"/>
          </a:xfrm>
        </p:grpSpPr>
        <p:sp>
          <p:nvSpPr>
            <p:cNvPr id="551990" name="Rounded Rectangle 551989"/>
            <p:cNvSpPr>
              <a:spLocks noChangeArrowheads="1"/>
            </p:cNvSpPr>
            <p:nvPr/>
          </p:nvSpPr>
          <p:spPr bwMode="auto">
            <a:xfrm>
              <a:off x="4333" y="1792"/>
              <a:ext cx="853" cy="90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solidFill>
                  <a:srgbClr val="000000"/>
                </a:solidFill>
                <a:latin typeface="Times" pitchFamily="64" charset="0"/>
                <a:cs typeface="+mn-cs"/>
              </a:endParaRPr>
            </a:p>
          </p:txBody>
        </p:sp>
        <p:sp>
          <p:nvSpPr>
            <p:cNvPr id="2149" name="Rounded Rectangle 551990"/>
            <p:cNvSpPr>
              <a:spLocks noChangeArrowheads="1"/>
            </p:cNvSpPr>
            <p:nvPr/>
          </p:nvSpPr>
          <p:spPr bwMode="auto">
            <a:xfrm>
              <a:off x="4331" y="1791"/>
              <a:ext cx="851" cy="365"/>
            </a:xfrm>
            <a:prstGeom prst="roundRect">
              <a:avLst>
                <a:gd name="adj" fmla="val 35889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75000"/>
                    <a:alpha val="64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150" name="Rectangle 551991"/>
            <p:cNvSpPr>
              <a:spLocks noChangeArrowheads="1"/>
            </p:cNvSpPr>
            <p:nvPr/>
          </p:nvSpPr>
          <p:spPr bwMode="auto">
            <a:xfrm>
              <a:off x="4331" y="2001"/>
              <a:ext cx="855" cy="422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solidFill>
                  <a:srgbClr val="000000"/>
                </a:solidFill>
                <a:latin typeface="Times" pitchFamily="64" charset="0"/>
                <a:cs typeface="+mn-cs"/>
              </a:endParaRPr>
            </a:p>
          </p:txBody>
        </p:sp>
        <p:sp>
          <p:nvSpPr>
            <p:cNvPr id="2222" name="Rectangle 551992"/>
            <p:cNvSpPr>
              <a:spLocks noChangeArrowheads="1"/>
            </p:cNvSpPr>
            <p:nvPr/>
          </p:nvSpPr>
          <p:spPr bwMode="auto">
            <a:xfrm>
              <a:off x="4591" y="1832"/>
              <a:ext cx="4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Approver</a:t>
              </a: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4332" y="1722"/>
              <a:ext cx="231" cy="288"/>
              <a:chOff x="4222" y="1217"/>
              <a:chExt cx="512" cy="638"/>
            </a:xfrm>
          </p:grpSpPr>
          <p:pic>
            <p:nvPicPr>
              <p:cNvPr id="2229" name="Rectangle 55199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29" y="1217"/>
                <a:ext cx="30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0" name="Rectangle 55199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222" y="1348"/>
                <a:ext cx="30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1" name="Rectangle 551996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22" y="1442"/>
                <a:ext cx="30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24" name="Rectangle 55199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14" y="2055"/>
              <a:ext cx="1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5" name="Rectangle 55199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13" y="2382"/>
              <a:ext cx="1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6" name="Rectangle 551999"/>
            <p:cNvSpPr>
              <a:spLocks noChangeArrowheads="1"/>
            </p:cNvSpPr>
            <p:nvPr/>
          </p:nvSpPr>
          <p:spPr bwMode="auto">
            <a:xfrm>
              <a:off x="4626" y="2112"/>
              <a:ext cx="4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Analyst 1</a:t>
              </a:r>
            </a:p>
          </p:txBody>
        </p:sp>
        <p:sp>
          <p:nvSpPr>
            <p:cNvPr id="2227" name="Rectangle 552000"/>
            <p:cNvSpPr>
              <a:spLocks noChangeArrowheads="1"/>
            </p:cNvSpPr>
            <p:nvPr/>
          </p:nvSpPr>
          <p:spPr bwMode="auto">
            <a:xfrm>
              <a:off x="4626" y="2438"/>
              <a:ext cx="4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Analyst 2</a:t>
              </a:r>
            </a:p>
          </p:txBody>
        </p:sp>
        <p:sp>
          <p:nvSpPr>
            <p:cNvPr id="2228" name="Rectangle 552001"/>
            <p:cNvSpPr>
              <a:spLocks noChangeArrowheads="1"/>
            </p:cNvSpPr>
            <p:nvPr/>
          </p:nvSpPr>
          <p:spPr bwMode="auto">
            <a:xfrm>
              <a:off x="4397" y="2716"/>
              <a:ext cx="7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Business Roles</a:t>
              </a:r>
            </a:p>
          </p:txBody>
        </p:sp>
      </p:grpSp>
      <p:sp>
        <p:nvSpPr>
          <p:cNvPr id="2063" name="Shape 552002"/>
          <p:cNvSpPr>
            <a:spLocks noChangeArrowheads="1"/>
          </p:cNvSpPr>
          <p:nvPr/>
        </p:nvSpPr>
        <p:spPr bwMode="auto">
          <a:xfrm rot="5400000">
            <a:off x="5999997" y="3184660"/>
            <a:ext cx="824795" cy="9288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130 h 21600"/>
              <a:gd name="T14" fmla="*/ 19768 w 21600"/>
              <a:gd name="T15" fmla="*/ 80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886" y="0"/>
                </a:lnTo>
                <a:lnTo>
                  <a:pt x="15886" y="4130"/>
                </a:lnTo>
                <a:lnTo>
                  <a:pt x="12427" y="4130"/>
                </a:lnTo>
                <a:cubicBezTo>
                  <a:pt x="5564" y="4130"/>
                  <a:pt x="0" y="7724"/>
                  <a:pt x="0" y="12158"/>
                </a:cubicBezTo>
                <a:lnTo>
                  <a:pt x="0" y="21600"/>
                </a:lnTo>
                <a:lnTo>
                  <a:pt x="3984" y="21600"/>
                </a:lnTo>
                <a:lnTo>
                  <a:pt x="3984" y="12158"/>
                </a:lnTo>
                <a:cubicBezTo>
                  <a:pt x="3984" y="9877"/>
                  <a:pt x="7764" y="8028"/>
                  <a:pt x="12427" y="8028"/>
                </a:cubicBezTo>
                <a:lnTo>
                  <a:pt x="15886" y="8028"/>
                </a:lnTo>
                <a:lnTo>
                  <a:pt x="15886" y="12158"/>
                </a:lnTo>
                <a:close/>
              </a:path>
            </a:pathLst>
          </a:custGeom>
          <a:solidFill>
            <a:srgbClr val="FFCC66"/>
          </a:solidFill>
          <a:ln w="9525" algn="ctr">
            <a:solidFill>
              <a:srgbClr val="FFFF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6" tIns="45718" rIns="91436" bIns="45718" anchor="ctr"/>
          <a:lstStyle/>
          <a:p>
            <a:pPr algn="r" eaLnBrk="0" hangingPunct="0">
              <a:defRPr/>
            </a:pPr>
            <a:endParaRPr lang="en-US">
              <a:solidFill>
                <a:srgbClr val="000000"/>
              </a:solidFill>
              <a:latin typeface="Times" pitchFamily="64" charset="0"/>
              <a:cs typeface="+mn-cs"/>
            </a:endParaRPr>
          </a:p>
        </p:txBody>
      </p:sp>
      <p:sp>
        <p:nvSpPr>
          <p:cNvPr id="2088" name="Rectangle 552005"/>
          <p:cNvSpPr>
            <a:spLocks noChangeArrowheads="1"/>
          </p:cNvSpPr>
          <p:nvPr/>
        </p:nvSpPr>
        <p:spPr bwMode="auto">
          <a:xfrm>
            <a:off x="4235450" y="5772150"/>
            <a:ext cx="730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Models</a:t>
            </a:r>
            <a:br>
              <a:rPr lang="en-US" sz="1000"/>
            </a:br>
            <a:r>
              <a:rPr lang="en-US" sz="900"/>
              <a:t>Business Rules </a:t>
            </a:r>
            <a:br>
              <a:rPr lang="en-US" sz="900"/>
            </a:br>
            <a:r>
              <a:rPr lang="en-US" sz="900"/>
              <a:t>Calculations</a:t>
            </a:r>
          </a:p>
        </p:txBody>
      </p: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414963" y="4252913"/>
            <a:ext cx="992187" cy="931862"/>
            <a:chOff x="2325" y="1336"/>
            <a:chExt cx="888" cy="869"/>
          </a:xfrm>
        </p:grpSpPr>
        <p:sp>
          <p:nvSpPr>
            <p:cNvPr id="552011" name="Rounded Rectangle 552010"/>
            <p:cNvSpPr>
              <a:spLocks noChangeArrowheads="1"/>
            </p:cNvSpPr>
            <p:nvPr/>
          </p:nvSpPr>
          <p:spPr bwMode="auto">
            <a:xfrm>
              <a:off x="2325" y="1485"/>
              <a:ext cx="888" cy="7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212" name="Rectangle 552014"/>
            <p:cNvSpPr>
              <a:spLocks noChangeArrowheads="1"/>
            </p:cNvSpPr>
            <p:nvPr/>
          </p:nvSpPr>
          <p:spPr bwMode="auto">
            <a:xfrm>
              <a:off x="2596" y="1336"/>
              <a:ext cx="29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Forms</a:t>
              </a: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5410200" y="5257800"/>
            <a:ext cx="993775" cy="968375"/>
            <a:chOff x="2374" y="2349"/>
            <a:chExt cx="888" cy="902"/>
          </a:xfrm>
        </p:grpSpPr>
        <p:sp>
          <p:nvSpPr>
            <p:cNvPr id="552017" name="Rounded Rectangle 552016"/>
            <p:cNvSpPr>
              <a:spLocks noChangeArrowheads="1"/>
            </p:cNvSpPr>
            <p:nvPr/>
          </p:nvSpPr>
          <p:spPr bwMode="auto">
            <a:xfrm>
              <a:off x="2374" y="2349"/>
              <a:ext cx="888" cy="71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5">
                    <a:alpha val="40000"/>
                  </a:schemeClr>
                </a:gs>
                <a:gs pos="100000">
                  <a:schemeClr val="accent5">
                    <a:lumMod val="50000"/>
                    <a:alpha val="65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pic>
          <p:nvPicPr>
            <p:cNvPr id="2206" name="Rectangle 55201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23" y="2371"/>
              <a:ext cx="65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7" name="Rectangle 5520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5" y="2655"/>
              <a:ext cx="3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8" name="Rectangle 552019"/>
            <p:cNvSpPr>
              <a:spLocks noChangeArrowheads="1"/>
            </p:cNvSpPr>
            <p:nvPr/>
          </p:nvSpPr>
          <p:spPr bwMode="auto">
            <a:xfrm>
              <a:off x="2674" y="3108"/>
              <a:ext cx="2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Cycle</a:t>
              </a:r>
            </a:p>
          </p:txBody>
        </p:sp>
      </p:grpSp>
      <p:sp>
        <p:nvSpPr>
          <p:cNvPr id="552022" name="Rounded Rectangle 552021"/>
          <p:cNvSpPr>
            <a:spLocks noChangeArrowheads="1"/>
          </p:cNvSpPr>
          <p:nvPr/>
        </p:nvSpPr>
        <p:spPr bwMode="auto">
          <a:xfrm>
            <a:off x="6592824" y="4787001"/>
            <a:ext cx="992188" cy="7711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5">
                  <a:alpha val="40000"/>
                </a:schemeClr>
              </a:gs>
              <a:gs pos="100000">
                <a:schemeClr val="accent5">
                  <a:lumMod val="50000"/>
                  <a:alpha val="65000"/>
                </a:schemeClr>
              </a:gs>
            </a:gsLst>
            <a:lin ang="4500000" scaled="0"/>
          </a:gradFill>
          <a:ln w="22225"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sp>
        <p:nvSpPr>
          <p:cNvPr id="2094" name="Rectangle 552028"/>
          <p:cNvSpPr>
            <a:spLocks noChangeArrowheads="1"/>
          </p:cNvSpPr>
          <p:nvPr/>
        </p:nvSpPr>
        <p:spPr bwMode="auto">
          <a:xfrm>
            <a:off x="6740525" y="5594350"/>
            <a:ext cx="6619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Assignments</a:t>
            </a:r>
          </a:p>
        </p:txBody>
      </p:sp>
      <p:sp>
        <p:nvSpPr>
          <p:cNvPr id="2075" name="Straight Connector 552029"/>
          <p:cNvSpPr>
            <a:spLocks noChangeShapeType="1"/>
          </p:cNvSpPr>
          <p:nvPr/>
        </p:nvSpPr>
        <p:spPr bwMode="auto">
          <a:xfrm>
            <a:off x="4960384" y="4475163"/>
            <a:ext cx="392113" cy="0"/>
          </a:xfrm>
          <a:prstGeom prst="line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6197" tIns="38098" rIns="76197" bIns="38098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sp>
        <p:nvSpPr>
          <p:cNvPr id="2118" name="Straight Connector 552031"/>
          <p:cNvSpPr>
            <a:spLocks noChangeShapeType="1"/>
          </p:cNvSpPr>
          <p:nvPr/>
        </p:nvSpPr>
        <p:spPr bwMode="auto">
          <a:xfrm>
            <a:off x="6474738" y="4590517"/>
            <a:ext cx="463550" cy="114594"/>
          </a:xfrm>
          <a:prstGeom prst="line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6197" tIns="38098" rIns="76197" bIns="38098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sp>
        <p:nvSpPr>
          <p:cNvPr id="552034" name="Flowchart: Terminator 552033"/>
          <p:cNvSpPr>
            <a:spLocks noChangeArrowheads="1"/>
          </p:cNvSpPr>
          <p:nvPr/>
        </p:nvSpPr>
        <p:spPr bwMode="auto">
          <a:xfrm>
            <a:off x="3412819" y="4393667"/>
            <a:ext cx="774700" cy="215900"/>
          </a:xfrm>
          <a:prstGeom prst="flowChartTerminator">
            <a:avLst/>
          </a:prstGeom>
          <a:gradFill>
            <a:gsLst>
              <a:gs pos="0">
                <a:schemeClr val="accent5">
                  <a:alpha val="40000"/>
                </a:schemeClr>
              </a:gs>
              <a:gs pos="100000">
                <a:schemeClr val="accent5">
                  <a:lumMod val="50000"/>
                  <a:alpha val="65000"/>
                </a:schemeClr>
              </a:gs>
            </a:gsLst>
            <a:lin ang="4500000" scaled="0"/>
          </a:gradFill>
          <a:ln w="22225"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graphicFrame>
        <p:nvGraphicFramePr>
          <p:cNvPr id="2050" name="Object 99"/>
          <p:cNvGraphicFramePr>
            <a:graphicFrameLocks noChangeAspect="1"/>
          </p:cNvGraphicFramePr>
          <p:nvPr/>
        </p:nvGraphicFramePr>
        <p:xfrm>
          <a:off x="3443288" y="4414838"/>
          <a:ext cx="136525" cy="174625"/>
        </p:xfrm>
        <a:graphic>
          <a:graphicData uri="http://schemas.openxmlformats.org/presentationml/2006/ole">
            <p:oleObj spid="_x0000_s39938" name="Visio" r:id="rId15" imgW="283464" imgH="463296" progId="">
              <p:embed/>
            </p:oleObj>
          </a:graphicData>
        </a:graphic>
      </p:graphicFrame>
      <p:sp>
        <p:nvSpPr>
          <p:cNvPr id="2104" name="Rectangle 552035"/>
          <p:cNvSpPr>
            <a:spLocks noChangeArrowheads="1"/>
          </p:cNvSpPr>
          <p:nvPr/>
        </p:nvSpPr>
        <p:spPr bwMode="auto">
          <a:xfrm>
            <a:off x="3624263" y="4429125"/>
            <a:ext cx="434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Account</a:t>
            </a:r>
          </a:p>
        </p:txBody>
      </p:sp>
      <p:sp>
        <p:nvSpPr>
          <p:cNvPr id="552037" name="Flowchart: Terminator 552036"/>
          <p:cNvSpPr>
            <a:spLocks noChangeArrowheads="1"/>
          </p:cNvSpPr>
          <p:nvPr/>
        </p:nvSpPr>
        <p:spPr bwMode="auto">
          <a:xfrm>
            <a:off x="3412819" y="4620679"/>
            <a:ext cx="774700" cy="215900"/>
          </a:xfrm>
          <a:prstGeom prst="flowChartTerminator">
            <a:avLst/>
          </a:prstGeom>
          <a:gradFill>
            <a:gsLst>
              <a:gs pos="0">
                <a:schemeClr val="accent5">
                  <a:alpha val="40000"/>
                </a:schemeClr>
              </a:gs>
              <a:gs pos="100000">
                <a:schemeClr val="accent5">
                  <a:lumMod val="50000"/>
                  <a:alpha val="65000"/>
                </a:schemeClr>
              </a:gs>
            </a:gsLst>
            <a:lin ang="4500000" scaled="0"/>
          </a:gradFill>
          <a:ln w="22225"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sp>
        <p:nvSpPr>
          <p:cNvPr id="2108" name="Rectangle 552037"/>
          <p:cNvSpPr>
            <a:spLocks noChangeArrowheads="1"/>
          </p:cNvSpPr>
          <p:nvPr/>
        </p:nvSpPr>
        <p:spPr bwMode="auto">
          <a:xfrm>
            <a:off x="3624263" y="4656138"/>
            <a:ext cx="317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Entity</a:t>
            </a:r>
          </a:p>
        </p:txBody>
      </p:sp>
      <p:sp>
        <p:nvSpPr>
          <p:cNvPr id="552039" name="Flowchart: Terminator 552038"/>
          <p:cNvSpPr>
            <a:spLocks noChangeArrowheads="1"/>
          </p:cNvSpPr>
          <p:nvPr/>
        </p:nvSpPr>
        <p:spPr bwMode="auto">
          <a:xfrm>
            <a:off x="3412819" y="4847692"/>
            <a:ext cx="774700" cy="215900"/>
          </a:xfrm>
          <a:prstGeom prst="flowChartTerminator">
            <a:avLst/>
          </a:prstGeom>
          <a:gradFill>
            <a:gsLst>
              <a:gs pos="0">
                <a:schemeClr val="accent5">
                  <a:alpha val="40000"/>
                </a:schemeClr>
              </a:gs>
              <a:gs pos="100000">
                <a:schemeClr val="accent5">
                  <a:lumMod val="50000"/>
                  <a:alpha val="65000"/>
                </a:schemeClr>
              </a:gs>
            </a:gsLst>
            <a:lin ang="4500000" scaled="0"/>
          </a:gradFill>
          <a:ln w="22225"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sp>
        <p:nvSpPr>
          <p:cNvPr id="2112" name="Rectangle 552039"/>
          <p:cNvSpPr>
            <a:spLocks noChangeArrowheads="1"/>
          </p:cNvSpPr>
          <p:nvPr/>
        </p:nvSpPr>
        <p:spPr bwMode="auto">
          <a:xfrm>
            <a:off x="3622675" y="4883150"/>
            <a:ext cx="4508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Scenario</a:t>
            </a:r>
          </a:p>
        </p:txBody>
      </p:sp>
      <p:sp>
        <p:nvSpPr>
          <p:cNvPr id="552041" name="Flowchart: Terminator 552040"/>
          <p:cNvSpPr>
            <a:spLocks noChangeArrowheads="1"/>
          </p:cNvSpPr>
          <p:nvPr/>
        </p:nvSpPr>
        <p:spPr bwMode="auto">
          <a:xfrm>
            <a:off x="3412819" y="5074704"/>
            <a:ext cx="774700" cy="214313"/>
          </a:xfrm>
          <a:prstGeom prst="flowChartTerminator">
            <a:avLst/>
          </a:prstGeom>
          <a:gradFill>
            <a:gsLst>
              <a:gs pos="0">
                <a:schemeClr val="accent5">
                  <a:alpha val="40000"/>
                </a:schemeClr>
              </a:gs>
              <a:gs pos="100000">
                <a:schemeClr val="accent5">
                  <a:lumMod val="50000"/>
                  <a:alpha val="65000"/>
                </a:schemeClr>
              </a:gs>
            </a:gsLst>
            <a:lin ang="4500000" scaled="0"/>
          </a:gradFill>
          <a:ln w="22225"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700" dirty="0"/>
          </a:p>
        </p:txBody>
      </p:sp>
      <p:sp>
        <p:nvSpPr>
          <p:cNvPr id="2116" name="Rectangle 552041"/>
          <p:cNvSpPr>
            <a:spLocks noChangeArrowheads="1"/>
          </p:cNvSpPr>
          <p:nvPr/>
        </p:nvSpPr>
        <p:spPr bwMode="auto">
          <a:xfrm>
            <a:off x="3622675" y="5110163"/>
            <a:ext cx="2730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Time</a:t>
            </a:r>
          </a:p>
        </p:txBody>
      </p:sp>
      <p:graphicFrame>
        <p:nvGraphicFramePr>
          <p:cNvPr id="2051" name="Object 107"/>
          <p:cNvGraphicFramePr>
            <a:graphicFrameLocks noChangeAspect="1"/>
          </p:cNvGraphicFramePr>
          <p:nvPr/>
        </p:nvGraphicFramePr>
        <p:xfrm>
          <a:off x="3443288" y="4641850"/>
          <a:ext cx="136525" cy="174625"/>
        </p:xfrm>
        <a:graphic>
          <a:graphicData uri="http://schemas.openxmlformats.org/presentationml/2006/ole">
            <p:oleObj spid="_x0000_s39939" name="Visio" r:id="rId16" imgW="283464" imgH="463296" progId="">
              <p:embed/>
            </p:oleObj>
          </a:graphicData>
        </a:graphic>
      </p:graphicFrame>
      <p:graphicFrame>
        <p:nvGraphicFramePr>
          <p:cNvPr id="2052" name="Object 108"/>
          <p:cNvGraphicFramePr>
            <a:graphicFrameLocks noChangeAspect="1"/>
          </p:cNvGraphicFramePr>
          <p:nvPr/>
        </p:nvGraphicFramePr>
        <p:xfrm>
          <a:off x="3443288" y="4868863"/>
          <a:ext cx="136525" cy="174625"/>
        </p:xfrm>
        <a:graphic>
          <a:graphicData uri="http://schemas.openxmlformats.org/presentationml/2006/ole">
            <p:oleObj spid="_x0000_s39940" name="Visio" r:id="rId17" imgW="283464" imgH="463296" progId="">
              <p:embed/>
            </p:oleObj>
          </a:graphicData>
        </a:graphic>
      </p:graphicFrame>
      <p:graphicFrame>
        <p:nvGraphicFramePr>
          <p:cNvPr id="2053" name="Object 109"/>
          <p:cNvGraphicFramePr>
            <a:graphicFrameLocks noChangeAspect="1"/>
          </p:cNvGraphicFramePr>
          <p:nvPr/>
        </p:nvGraphicFramePr>
        <p:xfrm>
          <a:off x="3443288" y="5094288"/>
          <a:ext cx="136525" cy="174625"/>
        </p:xfrm>
        <a:graphic>
          <a:graphicData uri="http://schemas.openxmlformats.org/presentationml/2006/ole">
            <p:oleObj spid="_x0000_s39941" name="Visio" r:id="rId18" imgW="283464" imgH="463296" progId="">
              <p:embed/>
            </p:oleObj>
          </a:graphicData>
        </a:graphic>
      </p:graphicFrame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3413125" y="5302250"/>
            <a:ext cx="774700" cy="214313"/>
            <a:chOff x="2237" y="3180"/>
            <a:chExt cx="488" cy="135"/>
          </a:xfrm>
        </p:grpSpPr>
        <p:sp>
          <p:nvSpPr>
            <p:cNvPr id="552047" name="Flowchart: Terminator 552046"/>
            <p:cNvSpPr>
              <a:spLocks noChangeArrowheads="1"/>
            </p:cNvSpPr>
            <p:nvPr/>
          </p:nvSpPr>
          <p:spPr bwMode="auto">
            <a:xfrm>
              <a:off x="2237" y="3180"/>
              <a:ext cx="488" cy="135"/>
            </a:xfrm>
            <a:prstGeom prst="flowChartTerminator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75000"/>
                    <a:alpha val="64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202" name="Rectangle 552047"/>
            <p:cNvSpPr>
              <a:spLocks noChangeArrowheads="1"/>
            </p:cNvSpPr>
            <p:nvPr/>
          </p:nvSpPr>
          <p:spPr bwMode="auto">
            <a:xfrm>
              <a:off x="2370" y="3203"/>
              <a:ext cx="25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Product</a:t>
              </a:r>
            </a:p>
          </p:txBody>
        </p:sp>
        <p:graphicFrame>
          <p:nvGraphicFramePr>
            <p:cNvPr id="2055" name="Object 113"/>
            <p:cNvGraphicFramePr>
              <a:graphicFrameLocks noChangeAspect="1"/>
            </p:cNvGraphicFramePr>
            <p:nvPr/>
          </p:nvGraphicFramePr>
          <p:xfrm>
            <a:off x="2256" y="3192"/>
            <a:ext cx="86" cy="110"/>
          </p:xfrm>
          <a:graphic>
            <a:graphicData uri="http://schemas.openxmlformats.org/presentationml/2006/ole">
              <p:oleObj spid="_x0000_s39943" name="Visio" r:id="rId19" imgW="283464" imgH="463296" progId="">
                <p:embed/>
              </p:oleObj>
            </a:graphicData>
          </a:graphic>
        </p:graphicFrame>
      </p:grpSp>
      <p:sp>
        <p:nvSpPr>
          <p:cNvPr id="2" name="Rectangle 552049"/>
          <p:cNvSpPr>
            <a:spLocks noChangeArrowheads="1"/>
          </p:cNvSpPr>
          <p:nvPr/>
        </p:nvSpPr>
        <p:spPr bwMode="auto">
          <a:xfrm>
            <a:off x="3467100" y="5761038"/>
            <a:ext cx="6111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/>
              <a:t>Dimensions</a:t>
            </a:r>
            <a:br>
              <a:rPr lang="en-US" sz="1000"/>
            </a:br>
            <a:r>
              <a:rPr lang="en-US" sz="900"/>
              <a:t>Hierarchies</a:t>
            </a:r>
          </a:p>
        </p:txBody>
      </p: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7707313" y="4665663"/>
            <a:ext cx="962025" cy="1219200"/>
            <a:chOff x="4332" y="1722"/>
            <a:chExt cx="861" cy="1138"/>
          </a:xfrm>
        </p:grpSpPr>
        <p:sp>
          <p:nvSpPr>
            <p:cNvPr id="552052" name="Rounded Rectangle 552051"/>
            <p:cNvSpPr>
              <a:spLocks noChangeArrowheads="1"/>
            </p:cNvSpPr>
            <p:nvPr/>
          </p:nvSpPr>
          <p:spPr bwMode="auto">
            <a:xfrm>
              <a:off x="4338" y="1792"/>
              <a:ext cx="855" cy="90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solidFill>
                  <a:srgbClr val="000000"/>
                </a:solidFill>
                <a:latin typeface="Times" pitchFamily="64" charset="0"/>
                <a:cs typeface="+mn-cs"/>
              </a:endParaRPr>
            </a:p>
          </p:txBody>
        </p:sp>
        <p:sp>
          <p:nvSpPr>
            <p:cNvPr id="3" name="Rounded Rectangle 552052"/>
            <p:cNvSpPr>
              <a:spLocks noChangeArrowheads="1"/>
            </p:cNvSpPr>
            <p:nvPr/>
          </p:nvSpPr>
          <p:spPr bwMode="auto">
            <a:xfrm>
              <a:off x="4352" y="1791"/>
              <a:ext cx="834" cy="365"/>
            </a:xfrm>
            <a:prstGeom prst="roundRect">
              <a:avLst>
                <a:gd name="adj" fmla="val 35889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75000"/>
                    <a:alpha val="64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/>
            </a:p>
          </p:txBody>
        </p:sp>
        <p:sp>
          <p:nvSpPr>
            <p:cNvPr id="2105" name="Rectangle 552053"/>
            <p:cNvSpPr>
              <a:spLocks noChangeArrowheads="1"/>
            </p:cNvSpPr>
            <p:nvPr/>
          </p:nvSpPr>
          <p:spPr bwMode="auto">
            <a:xfrm>
              <a:off x="4343" y="2001"/>
              <a:ext cx="850" cy="422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solidFill>
                  <a:srgbClr val="000000"/>
                </a:solidFill>
                <a:latin typeface="Times" pitchFamily="64" charset="0"/>
                <a:cs typeface="+mn-cs"/>
              </a:endParaRPr>
            </a:p>
          </p:txBody>
        </p:sp>
        <p:sp>
          <p:nvSpPr>
            <p:cNvPr id="2189" name="Rectangle 552054"/>
            <p:cNvSpPr>
              <a:spLocks noChangeArrowheads="1"/>
            </p:cNvSpPr>
            <p:nvPr/>
          </p:nvSpPr>
          <p:spPr bwMode="auto">
            <a:xfrm>
              <a:off x="4591" y="1832"/>
              <a:ext cx="4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Approver</a:t>
              </a:r>
            </a:p>
          </p:txBody>
        </p:sp>
        <p:grpSp>
          <p:nvGrpSpPr>
            <p:cNvPr id="14" name="Group 120"/>
            <p:cNvGrpSpPr>
              <a:grpSpLocks/>
            </p:cNvGrpSpPr>
            <p:nvPr/>
          </p:nvGrpSpPr>
          <p:grpSpPr bwMode="auto">
            <a:xfrm>
              <a:off x="4332" y="1722"/>
              <a:ext cx="231" cy="288"/>
              <a:chOff x="4222" y="1217"/>
              <a:chExt cx="512" cy="638"/>
            </a:xfrm>
          </p:grpSpPr>
          <p:pic>
            <p:nvPicPr>
              <p:cNvPr id="2196" name="Rectangle 552056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29" y="1217"/>
                <a:ext cx="30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7" name="Rectangle 55205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222" y="1348"/>
                <a:ext cx="30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8" name="Rectangle 552058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22" y="1442"/>
                <a:ext cx="30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91" name="Rectangle 55205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14" y="2055"/>
              <a:ext cx="1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2" name="Rectangle 55206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13" y="2382"/>
              <a:ext cx="1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3" name="Rectangle 552061"/>
            <p:cNvSpPr>
              <a:spLocks noChangeArrowheads="1"/>
            </p:cNvSpPr>
            <p:nvPr/>
          </p:nvSpPr>
          <p:spPr bwMode="auto">
            <a:xfrm>
              <a:off x="4626" y="2112"/>
              <a:ext cx="4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Analyst 1</a:t>
              </a:r>
            </a:p>
          </p:txBody>
        </p:sp>
        <p:sp>
          <p:nvSpPr>
            <p:cNvPr id="2194" name="Rectangle 552062"/>
            <p:cNvSpPr>
              <a:spLocks noChangeArrowheads="1"/>
            </p:cNvSpPr>
            <p:nvPr/>
          </p:nvSpPr>
          <p:spPr bwMode="auto">
            <a:xfrm>
              <a:off x="4626" y="2438"/>
              <a:ext cx="4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Analyst 2</a:t>
              </a:r>
            </a:p>
          </p:txBody>
        </p:sp>
        <p:sp>
          <p:nvSpPr>
            <p:cNvPr id="2195" name="Rectangle 552063"/>
            <p:cNvSpPr>
              <a:spLocks noChangeArrowheads="1"/>
            </p:cNvSpPr>
            <p:nvPr/>
          </p:nvSpPr>
          <p:spPr bwMode="auto">
            <a:xfrm>
              <a:off x="4418" y="2716"/>
              <a:ext cx="7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Business Roles</a:t>
              </a:r>
            </a:p>
          </p:txBody>
        </p:sp>
      </p:grpSp>
      <p:grpSp>
        <p:nvGrpSpPr>
          <p:cNvPr id="15" name="Group 129"/>
          <p:cNvGrpSpPr>
            <a:grpSpLocks/>
          </p:cNvGrpSpPr>
          <p:nvPr/>
        </p:nvGrpSpPr>
        <p:grpSpPr bwMode="auto">
          <a:xfrm>
            <a:off x="3409950" y="5526088"/>
            <a:ext cx="774700" cy="214312"/>
            <a:chOff x="2216" y="3180"/>
            <a:chExt cx="488" cy="135"/>
          </a:xfrm>
        </p:grpSpPr>
        <p:sp>
          <p:nvSpPr>
            <p:cNvPr id="552066" name="Flowchart: Terminator 552065"/>
            <p:cNvSpPr>
              <a:spLocks noChangeArrowheads="1"/>
            </p:cNvSpPr>
            <p:nvPr/>
          </p:nvSpPr>
          <p:spPr bwMode="auto">
            <a:xfrm>
              <a:off x="2216" y="3180"/>
              <a:ext cx="488" cy="135"/>
            </a:xfrm>
            <a:prstGeom prst="flowChartTerminator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lumMod val="75000"/>
                    <a:alpha val="64000"/>
                  </a:schemeClr>
                </a:gs>
              </a:gsLst>
              <a:lin ang="4500000" scaled="0"/>
            </a:gradFill>
            <a:ln w="22225">
              <a:solidFill>
                <a:schemeClr val="accent5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77800" h="177800"/>
              <a:bevelB w="203200" h="203200"/>
              <a:extrusionClr>
                <a:srgbClr val="CCF37E"/>
              </a:extrusionClr>
              <a:contourClr>
                <a:schemeClr val="bg2">
                  <a:lumMod val="50000"/>
                  <a:lumOff val="5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99" eaLnBrk="0" hangingPunct="0">
                <a:defRPr/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179" name="Rectangle 552066"/>
            <p:cNvSpPr>
              <a:spLocks noChangeArrowheads="1"/>
            </p:cNvSpPr>
            <p:nvPr/>
          </p:nvSpPr>
          <p:spPr bwMode="auto">
            <a:xfrm>
              <a:off x="2314" y="3203"/>
              <a:ext cx="3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/>
                <a:t>Customer</a:t>
              </a:r>
            </a:p>
          </p:txBody>
        </p:sp>
        <p:graphicFrame>
          <p:nvGraphicFramePr>
            <p:cNvPr id="2054" name="Object 132"/>
            <p:cNvGraphicFramePr>
              <a:graphicFrameLocks noChangeAspect="1"/>
            </p:cNvGraphicFramePr>
            <p:nvPr/>
          </p:nvGraphicFramePr>
          <p:xfrm>
            <a:off x="2235" y="3192"/>
            <a:ext cx="86" cy="110"/>
          </p:xfrm>
          <a:graphic>
            <a:graphicData uri="http://schemas.openxmlformats.org/presentationml/2006/ole">
              <p:oleObj spid="_x0000_s39942" name="Visio" r:id="rId20" imgW="283464" imgH="463296" progId="">
                <p:embed/>
              </p:oleObj>
            </a:graphicData>
          </a:graphic>
        </p:graphicFrame>
      </p:grpSp>
      <p:sp>
        <p:nvSpPr>
          <p:cNvPr id="2121" name="Rectangle 552082"/>
          <p:cNvSpPr>
            <a:spLocks noChangeArrowheads="1"/>
          </p:cNvSpPr>
          <p:nvPr/>
        </p:nvSpPr>
        <p:spPr bwMode="auto">
          <a:xfrm>
            <a:off x="777875" y="1404938"/>
            <a:ext cx="871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700">
                <a:solidFill>
                  <a:schemeClr val="bg1"/>
                </a:solidFill>
              </a:rPr>
              <a:t>Corporate</a:t>
            </a: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122" name="Rectangle 552083"/>
          <p:cNvSpPr>
            <a:spLocks noChangeArrowheads="1"/>
          </p:cNvSpPr>
          <p:nvPr/>
        </p:nvSpPr>
        <p:spPr bwMode="auto">
          <a:xfrm>
            <a:off x="6780213" y="3249613"/>
            <a:ext cx="254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700" dirty="0"/>
              <a:t>Business Divisions,</a:t>
            </a:r>
          </a:p>
          <a:p>
            <a:pPr eaLnBrk="0" hangingPunct="0"/>
            <a:r>
              <a:rPr lang="en-US" sz="1700" dirty="0"/>
              <a:t>Units, Functional Areas…</a:t>
            </a: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82546" y="1934911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03146" y="2043685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18314" y="2145992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29281" y="2293679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49881" y="2402452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65049" y="2504760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2130" name="Rectangle 55196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392613" y="2546350"/>
            <a:ext cx="255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1" name="Rectangle 55196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275138" y="2646363"/>
            <a:ext cx="255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2" name="Rectangle 55196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154488" y="2732088"/>
            <a:ext cx="255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43507" y="4814449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64107" y="4923222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79275" y="5025530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2136" name="Rectangle 55196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07263" y="5067300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7" name="Rectangle 55196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89788" y="5167313"/>
            <a:ext cx="255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8" name="Rectangle 55196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69138" y="5253038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75179" y="4444399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95779" y="4553172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10948" y="4655480"/>
            <a:ext cx="627305" cy="5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145" name="Straight Connector 551969"/>
          <p:cNvSpPr>
            <a:spLocks noChangeShapeType="1"/>
          </p:cNvSpPr>
          <p:nvPr/>
        </p:nvSpPr>
        <p:spPr bwMode="auto">
          <a:xfrm flipV="1">
            <a:off x="3556550" y="3296446"/>
            <a:ext cx="463988" cy="114677"/>
          </a:xfrm>
          <a:prstGeom prst="line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6197" tIns="38098" rIns="76197" bIns="38098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4360947" y="4699000"/>
            <a:ext cx="543057" cy="205618"/>
          </a:xfrm>
          <a:prstGeom prst="roundRect">
            <a:avLst/>
          </a:prstGeom>
          <a:gradFill>
            <a:gsLst>
              <a:gs pos="0">
                <a:schemeClr val="accent4">
                  <a:alpha val="41000"/>
                </a:schemeClr>
              </a:gs>
              <a:gs pos="100000">
                <a:schemeClr val="accent4">
                  <a:lumMod val="75000"/>
                  <a:alpha val="71000"/>
                </a:schemeClr>
              </a:gs>
            </a:gsLst>
            <a:lin ang="4500000" scaled="0"/>
          </a:gradFill>
          <a:ln w="22225">
            <a:solidFill>
              <a:schemeClr val="accent4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000" dirty="0"/>
          </a:p>
        </p:txBody>
      </p:sp>
      <p:sp>
        <p:nvSpPr>
          <p:cNvPr id="166" name="Rounded Rectangle 165"/>
          <p:cNvSpPr/>
          <p:nvPr/>
        </p:nvSpPr>
        <p:spPr bwMode="auto">
          <a:xfrm>
            <a:off x="4360947" y="4971143"/>
            <a:ext cx="543057" cy="205618"/>
          </a:xfrm>
          <a:prstGeom prst="roundRect">
            <a:avLst/>
          </a:prstGeom>
          <a:gradFill>
            <a:gsLst>
              <a:gs pos="0">
                <a:schemeClr val="accent4">
                  <a:alpha val="41000"/>
                </a:schemeClr>
              </a:gs>
              <a:gs pos="100000">
                <a:schemeClr val="accent4">
                  <a:lumMod val="75000"/>
                  <a:alpha val="71000"/>
                </a:schemeClr>
              </a:gs>
            </a:gsLst>
            <a:lin ang="4500000" scaled="0"/>
          </a:gradFill>
          <a:ln w="22225">
            <a:solidFill>
              <a:schemeClr val="accent4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000" dirty="0"/>
          </a:p>
        </p:txBody>
      </p:sp>
      <p:sp>
        <p:nvSpPr>
          <p:cNvPr id="167" name="Rounded Rectangle 166"/>
          <p:cNvSpPr/>
          <p:nvPr/>
        </p:nvSpPr>
        <p:spPr bwMode="auto">
          <a:xfrm>
            <a:off x="4360947" y="5243285"/>
            <a:ext cx="543057" cy="205618"/>
          </a:xfrm>
          <a:prstGeom prst="roundRect">
            <a:avLst/>
          </a:prstGeom>
          <a:gradFill>
            <a:gsLst>
              <a:gs pos="0">
                <a:schemeClr val="accent4">
                  <a:alpha val="41000"/>
                </a:schemeClr>
              </a:gs>
              <a:gs pos="100000">
                <a:schemeClr val="accent4">
                  <a:lumMod val="75000"/>
                  <a:alpha val="71000"/>
                </a:schemeClr>
              </a:gs>
            </a:gsLst>
            <a:lin ang="4500000" scaled="0"/>
          </a:gradFill>
          <a:ln w="22225">
            <a:solidFill>
              <a:schemeClr val="accent4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000" dirty="0"/>
          </a:p>
        </p:txBody>
      </p:sp>
      <p:sp>
        <p:nvSpPr>
          <p:cNvPr id="168" name="Rounded Rectangle 167"/>
          <p:cNvSpPr/>
          <p:nvPr/>
        </p:nvSpPr>
        <p:spPr bwMode="auto">
          <a:xfrm>
            <a:off x="4360947" y="5515429"/>
            <a:ext cx="543057" cy="205618"/>
          </a:xfrm>
          <a:prstGeom prst="roundRect">
            <a:avLst/>
          </a:prstGeom>
          <a:gradFill>
            <a:gsLst>
              <a:gs pos="0">
                <a:schemeClr val="accent4">
                  <a:alpha val="41000"/>
                </a:schemeClr>
              </a:gs>
              <a:gs pos="100000">
                <a:schemeClr val="accent4">
                  <a:lumMod val="75000"/>
                  <a:alpha val="71000"/>
                </a:schemeClr>
              </a:gs>
            </a:gsLst>
            <a:lin ang="4500000" scaled="0"/>
          </a:gradFill>
          <a:ln w="22225">
            <a:solidFill>
              <a:schemeClr val="accent4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1000" dirty="0"/>
          </a:p>
        </p:txBody>
      </p:sp>
      <p:sp>
        <p:nvSpPr>
          <p:cNvPr id="169" name="Rounded Rectangle 168"/>
          <p:cNvSpPr/>
          <p:nvPr/>
        </p:nvSpPr>
        <p:spPr bwMode="auto">
          <a:xfrm>
            <a:off x="4275974" y="4451048"/>
            <a:ext cx="664623" cy="151947"/>
          </a:xfrm>
          <a:prstGeom prst="roundRect">
            <a:avLst/>
          </a:prstGeom>
          <a:noFill/>
          <a:ln w="22225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000" dirty="0"/>
              <a:t>Sales</a:t>
            </a:r>
          </a:p>
        </p:txBody>
      </p:sp>
      <p:sp>
        <p:nvSpPr>
          <p:cNvPr id="170" name="Rounded Rectangle 169"/>
          <p:cNvSpPr/>
          <p:nvPr/>
        </p:nvSpPr>
        <p:spPr bwMode="auto">
          <a:xfrm>
            <a:off x="4275974" y="4717143"/>
            <a:ext cx="664623" cy="151947"/>
          </a:xfrm>
          <a:prstGeom prst="roundRect">
            <a:avLst/>
          </a:prstGeom>
          <a:noFill/>
          <a:ln w="22225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000" dirty="0" err="1"/>
              <a:t>Prod’n</a:t>
            </a:r>
            <a:endParaRPr lang="en-US" sz="1000" dirty="0"/>
          </a:p>
        </p:txBody>
      </p:sp>
      <p:sp>
        <p:nvSpPr>
          <p:cNvPr id="171" name="Rounded Rectangle 170"/>
          <p:cNvSpPr/>
          <p:nvPr/>
        </p:nvSpPr>
        <p:spPr bwMode="auto">
          <a:xfrm>
            <a:off x="4275974" y="4983238"/>
            <a:ext cx="664623" cy="151947"/>
          </a:xfrm>
          <a:prstGeom prst="roundRect">
            <a:avLst/>
          </a:prstGeom>
          <a:noFill/>
          <a:ln w="22225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000" dirty="0"/>
              <a:t>HR</a:t>
            </a:r>
          </a:p>
        </p:txBody>
      </p:sp>
      <p:sp>
        <p:nvSpPr>
          <p:cNvPr id="172" name="Rounded Rectangle 171"/>
          <p:cNvSpPr/>
          <p:nvPr/>
        </p:nvSpPr>
        <p:spPr bwMode="auto">
          <a:xfrm>
            <a:off x="4275974" y="5261429"/>
            <a:ext cx="664623" cy="151947"/>
          </a:xfrm>
          <a:prstGeom prst="roundRect">
            <a:avLst/>
          </a:prstGeom>
          <a:noFill/>
          <a:ln w="22225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000" dirty="0"/>
              <a:t>Pricing</a:t>
            </a: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4275974" y="5539619"/>
            <a:ext cx="664623" cy="151947"/>
          </a:xfrm>
          <a:prstGeom prst="roundRect">
            <a:avLst/>
          </a:prstGeom>
          <a:noFill/>
          <a:ln w="22225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77800" h="177800"/>
            <a:bevelB w="203200" h="203200"/>
            <a:extrusionClr>
              <a:srgbClr val="CCF37E"/>
            </a:extrusionClr>
            <a:contourClr>
              <a:schemeClr val="bg2">
                <a:lumMod val="50000"/>
                <a:lumOff val="5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r>
              <a:rPr lang="en-US" sz="1000" dirty="0"/>
              <a:t>Profit</a:t>
            </a:r>
          </a:p>
        </p:txBody>
      </p:sp>
      <p:sp>
        <p:nvSpPr>
          <p:cNvPr id="174" name="Straight Connector 552031"/>
          <p:cNvSpPr>
            <a:spLocks noChangeShapeType="1"/>
          </p:cNvSpPr>
          <p:nvPr/>
        </p:nvSpPr>
        <p:spPr bwMode="auto">
          <a:xfrm flipV="1">
            <a:off x="6474738" y="5786270"/>
            <a:ext cx="463550" cy="114594"/>
          </a:xfrm>
          <a:prstGeom prst="line">
            <a:avLst/>
          </a:prstGeom>
          <a:noFill/>
          <a:ln w="57150" algn="ctr">
            <a:solidFill>
              <a:srgbClr val="FFCC66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6197" tIns="38098" rIns="76197" bIns="38098"/>
          <a:lstStyle/>
          <a:p>
            <a:pPr algn="r" eaLnBrk="0" hangingPunct="0">
              <a:defRPr/>
            </a:pPr>
            <a:endParaRPr lang="en-US">
              <a:latin typeface="Times" pitchFamily="64" charset="0"/>
              <a:cs typeface="+mn-cs"/>
            </a:endParaRPr>
          </a:p>
        </p:txBody>
      </p:sp>
      <p:sp>
        <p:nvSpPr>
          <p:cNvPr id="139" name="Title 9"/>
          <p:cNvSpPr>
            <a:spLocks noGrp="1"/>
          </p:cNvSpPr>
          <p:nvPr>
            <p:ph type="title"/>
          </p:nvPr>
        </p:nvSpPr>
        <p:spPr>
          <a:xfrm>
            <a:off x="357188" y="471488"/>
            <a:ext cx="8382000" cy="92333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PerformancePoint Server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Complejidad</a:t>
            </a:r>
            <a:r>
              <a:rPr lang="en-US" sz="2400" dirty="0" smtClean="0">
                <a:solidFill>
                  <a:schemeClr val="tx1"/>
                </a:solidFill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</a:rPr>
              <a:t>mundo</a:t>
            </a:r>
            <a:r>
              <a:rPr lang="en-US" sz="2400" dirty="0" smtClean="0">
                <a:solidFill>
                  <a:schemeClr val="tx1"/>
                </a:solidFill>
              </a:rPr>
              <a:t> real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12 White Template Dense">
  <a:themeElements>
    <a:clrScheme name="Office 12 White Template Dense 1">
      <a:dk1>
        <a:srgbClr val="000000"/>
      </a:dk1>
      <a:lt1>
        <a:srgbClr val="FFFFEB"/>
      </a:lt1>
      <a:dk2>
        <a:srgbClr val="5B1D01"/>
      </a:dk2>
      <a:lt2>
        <a:srgbClr val="2E0F00"/>
      </a:lt2>
      <a:accent1>
        <a:srgbClr val="B84A00"/>
      </a:accent1>
      <a:accent2>
        <a:srgbClr val="75B22C"/>
      </a:accent2>
      <a:accent3>
        <a:srgbClr val="FFFFF3"/>
      </a:accent3>
      <a:accent4>
        <a:srgbClr val="000000"/>
      </a:accent4>
      <a:accent5>
        <a:srgbClr val="D8B1AA"/>
      </a:accent5>
      <a:accent6>
        <a:srgbClr val="69A127"/>
      </a:accent6>
      <a:hlink>
        <a:srgbClr val="FF6600"/>
      </a:hlink>
      <a:folHlink>
        <a:srgbClr val="188ACA"/>
      </a:folHlink>
    </a:clrScheme>
    <a:fontScheme name="Office 12 White Template Dens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chemeClr val="accent2">
                <a:gamma/>
                <a:tint val="63529"/>
                <a:invGamma/>
              </a:schemeClr>
            </a:gs>
            <a:gs pos="100000">
              <a:schemeClr val="accent2"/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chemeClr val="accent2">
                <a:gamma/>
                <a:tint val="63529"/>
                <a:invGamma/>
              </a:schemeClr>
            </a:gs>
            <a:gs pos="100000">
              <a:schemeClr val="accent2"/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" pitchFamily="34" charset="0"/>
          </a:defRPr>
        </a:defPPr>
      </a:lstStyle>
    </a:lnDef>
  </a:objectDefaults>
  <a:extraClrSchemeLst>
    <a:extraClrScheme>
      <a:clrScheme name="Office 12 White Template Dense 1">
        <a:dk1>
          <a:srgbClr val="000000"/>
        </a:dk1>
        <a:lt1>
          <a:srgbClr val="FFFFEB"/>
        </a:lt1>
        <a:dk2>
          <a:srgbClr val="5B1D01"/>
        </a:dk2>
        <a:lt2>
          <a:srgbClr val="2E0F00"/>
        </a:lt2>
        <a:accent1>
          <a:srgbClr val="B84A00"/>
        </a:accent1>
        <a:accent2>
          <a:srgbClr val="75B22C"/>
        </a:accent2>
        <a:accent3>
          <a:srgbClr val="FFFFF3"/>
        </a:accent3>
        <a:accent4>
          <a:srgbClr val="000000"/>
        </a:accent4>
        <a:accent5>
          <a:srgbClr val="D8B1AA"/>
        </a:accent5>
        <a:accent6>
          <a:srgbClr val="69A127"/>
        </a:accent6>
        <a:hlink>
          <a:srgbClr val="FF6600"/>
        </a:hlink>
        <a:folHlink>
          <a:srgbClr val="188A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993</Words>
  <Application>Microsoft PowerPoint</Application>
  <PresentationFormat>Presentación en pantalla (4:3)</PresentationFormat>
  <Paragraphs>244</Paragraphs>
  <Slides>23</Slides>
  <Notes>12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Office 12 White Template Dense</vt:lpstr>
      <vt:lpstr>Visio</vt:lpstr>
      <vt:lpstr>Technical Track Planning</vt:lpstr>
      <vt:lpstr>Planning in PPS</vt:lpstr>
      <vt:lpstr>PLEASE READ (hidden slide)</vt:lpstr>
      <vt:lpstr>ADVERTENCIA</vt:lpstr>
      <vt:lpstr>Administración del Rendimiento</vt:lpstr>
      <vt:lpstr>Administración del Rendimiento</vt:lpstr>
      <vt:lpstr>Administración del Rendimiento : Hoy</vt:lpstr>
      <vt:lpstr>PerformancePoint Server Componentes</vt:lpstr>
      <vt:lpstr>PerformancePoint Server Complejidad del mundo real</vt:lpstr>
      <vt:lpstr>¿Qué es un application?</vt:lpstr>
      <vt:lpstr>¿Qué es un application?</vt:lpstr>
      <vt:lpstr>Intro a seguridad</vt:lpstr>
      <vt:lpstr>Intro a seguridad</vt:lpstr>
      <vt:lpstr>Acerca de los sitios</vt:lpstr>
      <vt:lpstr>Acerca de los sitios</vt:lpstr>
      <vt:lpstr>Model Sub-sites</vt:lpstr>
      <vt:lpstr>¿Qué son dimensiones?</vt:lpstr>
      <vt:lpstr>¿Qué son dimensiones?</vt:lpstr>
      <vt:lpstr>por favor , encender modo techie </vt:lpstr>
      <vt:lpstr>Diapositiva 20</vt:lpstr>
      <vt:lpstr>La vida dentro de  PPS-Planning</vt:lpstr>
      <vt:lpstr>¿Preguntas?</vt:lpstr>
      <vt:lpstr>Diapositiva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Title Here</dc:title>
  <dc:subject>Event Name Here</dc:subject>
  <dc:creator>Speaker Name Here</dc:creator>
  <dc:description>Template: Daren Morreale, Silver Fox Productions</dc:description>
  <cp:lastModifiedBy>Gonzalo</cp:lastModifiedBy>
  <cp:revision>29</cp:revision>
  <dcterms:created xsi:type="dcterms:W3CDTF">2006-01-16T19:01:55Z</dcterms:created>
  <dcterms:modified xsi:type="dcterms:W3CDTF">2007-11-29T17:59:02Z</dcterms:modified>
</cp:coreProperties>
</file>