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37" r:id="rId1"/>
  </p:sldMasterIdLst>
  <p:notesMasterIdLst>
    <p:notesMasterId r:id="rId73"/>
  </p:notesMasterIdLst>
  <p:handoutMasterIdLst>
    <p:handoutMasterId r:id="rId74"/>
  </p:handoutMasterIdLst>
  <p:sldIdLst>
    <p:sldId id="305" r:id="rId2"/>
    <p:sldId id="434" r:id="rId3"/>
    <p:sldId id="410" r:id="rId4"/>
    <p:sldId id="358" r:id="rId5"/>
    <p:sldId id="411" r:id="rId6"/>
    <p:sldId id="360" r:id="rId7"/>
    <p:sldId id="362" r:id="rId8"/>
    <p:sldId id="361" r:id="rId9"/>
    <p:sldId id="363" r:id="rId10"/>
    <p:sldId id="412" r:id="rId11"/>
    <p:sldId id="365" r:id="rId12"/>
    <p:sldId id="366" r:id="rId13"/>
    <p:sldId id="422" r:id="rId14"/>
    <p:sldId id="367" r:id="rId15"/>
    <p:sldId id="413" r:id="rId16"/>
    <p:sldId id="369" r:id="rId17"/>
    <p:sldId id="370" r:id="rId18"/>
    <p:sldId id="371" r:id="rId19"/>
    <p:sldId id="414" r:id="rId20"/>
    <p:sldId id="373" r:id="rId21"/>
    <p:sldId id="374" r:id="rId22"/>
    <p:sldId id="375" r:id="rId23"/>
    <p:sldId id="376" r:id="rId24"/>
    <p:sldId id="377" r:id="rId25"/>
    <p:sldId id="378" r:id="rId26"/>
    <p:sldId id="379" r:id="rId27"/>
    <p:sldId id="380" r:id="rId28"/>
    <p:sldId id="381" r:id="rId29"/>
    <p:sldId id="415" r:id="rId30"/>
    <p:sldId id="384" r:id="rId31"/>
    <p:sldId id="385" r:id="rId32"/>
    <p:sldId id="386" r:id="rId33"/>
    <p:sldId id="387" r:id="rId34"/>
    <p:sldId id="388" r:id="rId35"/>
    <p:sldId id="416" r:id="rId36"/>
    <p:sldId id="391" r:id="rId37"/>
    <p:sldId id="421" r:id="rId38"/>
    <p:sldId id="417" r:id="rId39"/>
    <p:sldId id="393" r:id="rId40"/>
    <p:sldId id="394" r:id="rId41"/>
    <p:sldId id="395" r:id="rId42"/>
    <p:sldId id="396" r:id="rId43"/>
    <p:sldId id="397" r:id="rId44"/>
    <p:sldId id="398" r:id="rId45"/>
    <p:sldId id="424" r:id="rId46"/>
    <p:sldId id="399" r:id="rId47"/>
    <p:sldId id="400" r:id="rId48"/>
    <p:sldId id="401" r:id="rId49"/>
    <p:sldId id="402" r:id="rId50"/>
    <p:sldId id="403" r:id="rId51"/>
    <p:sldId id="404" r:id="rId52"/>
    <p:sldId id="405" r:id="rId53"/>
    <p:sldId id="406" r:id="rId54"/>
    <p:sldId id="423" r:id="rId55"/>
    <p:sldId id="425" r:id="rId56"/>
    <p:sldId id="426" r:id="rId57"/>
    <p:sldId id="427" r:id="rId58"/>
    <p:sldId id="428" r:id="rId59"/>
    <p:sldId id="433" r:id="rId60"/>
    <p:sldId id="429" r:id="rId61"/>
    <p:sldId id="430" r:id="rId62"/>
    <p:sldId id="431" r:id="rId63"/>
    <p:sldId id="432" r:id="rId64"/>
    <p:sldId id="407" r:id="rId65"/>
    <p:sldId id="332" r:id="rId66"/>
    <p:sldId id="354" r:id="rId67"/>
    <p:sldId id="345" r:id="rId68"/>
    <p:sldId id="419" r:id="rId69"/>
    <p:sldId id="420" r:id="rId70"/>
    <p:sldId id="344" r:id="rId71"/>
    <p:sldId id="324" r:id="rId72"/>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70DB"/>
    <a:srgbClr val="9ACAA7"/>
    <a:srgbClr val="2CD858"/>
    <a:srgbClr val="0DB33D"/>
    <a:srgbClr val="2D6316"/>
    <a:srgbClr val="AFD5B9"/>
    <a:srgbClr val="FF9317"/>
    <a:srgbClr val="FF9D17"/>
    <a:srgbClr val="91D3AA"/>
    <a:srgbClr val="9DE7A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066" autoAdjust="0"/>
    <p:restoredTop sz="73857" autoAdjust="0"/>
  </p:normalViewPr>
  <p:slideViewPr>
    <p:cSldViewPr>
      <p:cViewPr>
        <p:scale>
          <a:sx n="60" d="100"/>
          <a:sy n="60" d="100"/>
        </p:scale>
        <p:origin x="-1836" y="-582"/>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notesTextViewPr>
    <p:cViewPr>
      <p:scale>
        <a:sx n="100" d="100"/>
        <a:sy n="100" d="100"/>
      </p:scale>
      <p:origin x="0" y="0"/>
    </p:cViewPr>
  </p:notesTextViewPr>
  <p:sorterViewPr>
    <p:cViewPr>
      <p:scale>
        <a:sx n="100" d="100"/>
        <a:sy n="100" d="100"/>
      </p:scale>
      <p:origin x="0" y="4776"/>
    </p:cViewPr>
  </p:sorterViewPr>
  <p:notesViewPr>
    <p:cSldViewPr showGuides="1">
      <p:cViewPr varScale="1">
        <p:scale>
          <a:sx n="73" d="100"/>
          <a:sy n="73" d="100"/>
        </p:scale>
        <p:origin x="-2885"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6BC99-289F-4191-A509-CBA015CD748F}" type="doc">
      <dgm:prSet loTypeId="urn:microsoft.com/office/officeart/2005/8/layout/chevron1" loCatId="process" qsTypeId="urn:microsoft.com/office/officeart/2005/8/quickstyle/simple1" qsCatId="simple" csTypeId="urn:microsoft.com/office/officeart/2005/8/colors/accent1_2" csCatId="accent1" phldr="1"/>
      <dgm:spPr/>
    </dgm:pt>
    <dgm:pt modelId="{7B60267D-41DF-4004-ADA7-8257FB879CA8}">
      <dgm:prSet phldrT="[Text]" custT="1">
        <dgm:style>
          <a:lnRef idx="0">
            <a:schemeClr val="accent5"/>
          </a:lnRef>
          <a:fillRef idx="3">
            <a:schemeClr val="accent5"/>
          </a:fillRef>
          <a:effectRef idx="3">
            <a:schemeClr val="accent5"/>
          </a:effectRef>
          <a:fontRef idx="minor">
            <a:schemeClr val="lt1"/>
          </a:fontRef>
        </dgm:style>
      </dgm:prSet>
      <dgm:spPr/>
      <dgm:t>
        <a:bodyPr tIns="27432" bIns="27432"/>
        <a:lstStyle/>
        <a:p>
          <a:pPr>
            <a:lnSpc>
              <a:spcPct val="80000"/>
            </a:lnSpc>
            <a:spcAft>
              <a:spcPts val="0"/>
            </a:spcAft>
          </a:pPr>
          <a:r>
            <a:rPr lang="en-US" sz="1400" dirty="0" smtClean="0">
              <a:solidFill>
                <a:schemeClr val="bg1"/>
              </a:solidFill>
            </a:rPr>
            <a:t>Prepare your environment</a:t>
          </a:r>
          <a:endParaRPr lang="en-US" sz="1400" dirty="0">
            <a:solidFill>
              <a:schemeClr val="bg1"/>
            </a:solidFill>
          </a:endParaRPr>
        </a:p>
      </dgm:t>
    </dgm:pt>
    <dgm:pt modelId="{3AF2F856-34F3-4EA2-980B-D4D9F9EA3D1F}" type="parTrans" cxnId="{69A3DF7B-CCF7-47A0-9A74-C782D63453ED}">
      <dgm:prSet/>
      <dgm:spPr/>
      <dgm:t>
        <a:bodyPr/>
        <a:lstStyle/>
        <a:p>
          <a:endParaRPr lang="en-US">
            <a:solidFill>
              <a:schemeClr val="bg1"/>
            </a:solidFill>
          </a:endParaRPr>
        </a:p>
      </dgm:t>
    </dgm:pt>
    <dgm:pt modelId="{35D0C53E-0125-4F09-9AE8-6CA13D7549A7}" type="sibTrans" cxnId="{69A3DF7B-CCF7-47A0-9A74-C782D63453ED}">
      <dgm:prSet/>
      <dgm:spPr/>
      <dgm:t>
        <a:bodyPr/>
        <a:lstStyle/>
        <a:p>
          <a:endParaRPr lang="en-US">
            <a:solidFill>
              <a:schemeClr val="bg1"/>
            </a:solidFill>
          </a:endParaRPr>
        </a:p>
      </dgm:t>
    </dgm:pt>
    <dgm:pt modelId="{9687AF8C-9BFE-4E89-B172-C0EA887BDD75}">
      <dgm:prSet phldrT="[Text]" custT="1">
        <dgm:style>
          <a:lnRef idx="0">
            <a:schemeClr val="accent5"/>
          </a:lnRef>
          <a:fillRef idx="3">
            <a:schemeClr val="accent5"/>
          </a:fillRef>
          <a:effectRef idx="3">
            <a:schemeClr val="accent5"/>
          </a:effectRef>
          <a:fontRef idx="minor">
            <a:schemeClr val="lt1"/>
          </a:fontRef>
        </dgm:style>
      </dgm:prSet>
      <dgm:spPr/>
      <dgm:t>
        <a:bodyPr lIns="36576" tIns="27432" rIns="0" bIns="27432"/>
        <a:lstStyle/>
        <a:p>
          <a:pPr>
            <a:lnSpc>
              <a:spcPct val="80000"/>
            </a:lnSpc>
            <a:spcAft>
              <a:spcPts val="0"/>
            </a:spcAft>
          </a:pPr>
          <a:r>
            <a:rPr lang="en-US" sz="1400" dirty="0" smtClean="0">
              <a:solidFill>
                <a:schemeClr val="bg1"/>
              </a:solidFill>
            </a:rPr>
            <a:t>Install Management, Edge, and Messaging</a:t>
          </a:r>
          <a:endParaRPr lang="en-US" sz="1400" dirty="0">
            <a:solidFill>
              <a:schemeClr val="bg1"/>
            </a:solidFill>
          </a:endParaRPr>
        </a:p>
      </dgm:t>
    </dgm:pt>
    <dgm:pt modelId="{BECAE5A7-5614-4431-B814-D0C6C204EABB}" type="parTrans" cxnId="{118C58AA-904F-4BAE-A7E3-96EAE071A959}">
      <dgm:prSet/>
      <dgm:spPr/>
      <dgm:t>
        <a:bodyPr/>
        <a:lstStyle/>
        <a:p>
          <a:endParaRPr lang="en-US">
            <a:solidFill>
              <a:schemeClr val="bg1"/>
            </a:solidFill>
          </a:endParaRPr>
        </a:p>
      </dgm:t>
    </dgm:pt>
    <dgm:pt modelId="{A665B533-4ABD-4F50-8EB1-63BA712EE303}" type="sibTrans" cxnId="{118C58AA-904F-4BAE-A7E3-96EAE071A959}">
      <dgm:prSet/>
      <dgm:spPr/>
      <dgm:t>
        <a:bodyPr/>
        <a:lstStyle/>
        <a:p>
          <a:endParaRPr lang="en-US">
            <a:solidFill>
              <a:schemeClr val="bg1"/>
            </a:solidFill>
          </a:endParaRPr>
        </a:p>
      </dgm:t>
    </dgm:pt>
    <dgm:pt modelId="{93030043-4CB1-4459-BE94-9D03B630B86A}">
      <dgm:prSet phldrT="[Text]" custT="1">
        <dgm:style>
          <a:lnRef idx="0">
            <a:schemeClr val="accent5"/>
          </a:lnRef>
          <a:fillRef idx="3">
            <a:schemeClr val="accent5"/>
          </a:fillRef>
          <a:effectRef idx="3">
            <a:schemeClr val="accent5"/>
          </a:effectRef>
          <a:fontRef idx="minor">
            <a:schemeClr val="lt1"/>
          </a:fontRef>
        </dgm:style>
      </dgm:prSet>
      <dgm:spPr/>
      <dgm:t>
        <a:bodyPr tIns="27432" bIns="27432"/>
        <a:lstStyle/>
        <a:p>
          <a:pPr>
            <a:lnSpc>
              <a:spcPct val="80000"/>
            </a:lnSpc>
            <a:spcAft>
              <a:spcPts val="0"/>
            </a:spcAft>
          </a:pPr>
          <a:r>
            <a:rPr lang="en-US" sz="1400" dirty="0" smtClean="0">
              <a:solidFill>
                <a:schemeClr val="bg1"/>
              </a:solidFill>
            </a:rPr>
            <a:t>Plan your network deployment</a:t>
          </a:r>
          <a:endParaRPr lang="en-US" sz="1400" dirty="0">
            <a:solidFill>
              <a:schemeClr val="bg1"/>
            </a:solidFill>
          </a:endParaRPr>
        </a:p>
      </dgm:t>
    </dgm:pt>
    <dgm:pt modelId="{34A7F3D3-7524-49B6-B2A9-FFD9F307E6DF}" type="parTrans" cxnId="{DA388118-7075-4AB9-966A-92B403F8FE2B}">
      <dgm:prSet/>
      <dgm:spPr/>
      <dgm:t>
        <a:bodyPr/>
        <a:lstStyle/>
        <a:p>
          <a:endParaRPr lang="en-US">
            <a:solidFill>
              <a:schemeClr val="bg1"/>
            </a:solidFill>
          </a:endParaRPr>
        </a:p>
      </dgm:t>
    </dgm:pt>
    <dgm:pt modelId="{595011E3-87F7-452B-8EF1-B85A607ACFE3}" type="sibTrans" cxnId="{DA388118-7075-4AB9-966A-92B403F8FE2B}">
      <dgm:prSet/>
      <dgm:spPr/>
      <dgm:t>
        <a:bodyPr/>
        <a:lstStyle/>
        <a:p>
          <a:endParaRPr lang="en-US">
            <a:solidFill>
              <a:schemeClr val="bg1"/>
            </a:solidFill>
          </a:endParaRPr>
        </a:p>
      </dgm:t>
    </dgm:pt>
    <dgm:pt modelId="{0BD2F0C0-3812-45A6-B0D2-D95E190D4B92}">
      <dgm:prSet phldrT="[Text]" custT="1">
        <dgm:style>
          <a:lnRef idx="0">
            <a:schemeClr val="accent5"/>
          </a:lnRef>
          <a:fillRef idx="3">
            <a:schemeClr val="accent5"/>
          </a:fillRef>
          <a:effectRef idx="3">
            <a:schemeClr val="accent5"/>
          </a:effectRef>
          <a:fontRef idx="minor">
            <a:schemeClr val="lt1"/>
          </a:fontRef>
        </dgm:style>
      </dgm:prSet>
      <dgm:spPr/>
      <dgm:t>
        <a:bodyPr tIns="27432" bIns="27432"/>
        <a:lstStyle/>
        <a:p>
          <a:pPr>
            <a:lnSpc>
              <a:spcPct val="80000"/>
            </a:lnSpc>
            <a:spcAft>
              <a:spcPts val="0"/>
            </a:spcAft>
          </a:pPr>
          <a:r>
            <a:rPr lang="en-US" sz="1400" dirty="0" smtClean="0">
              <a:solidFill>
                <a:schemeClr val="bg1"/>
              </a:solidFill>
            </a:rPr>
            <a:t>Configuration and Migration</a:t>
          </a:r>
          <a:endParaRPr lang="en-US" sz="1400" dirty="0">
            <a:solidFill>
              <a:schemeClr val="bg1"/>
            </a:solidFill>
          </a:endParaRPr>
        </a:p>
      </dgm:t>
    </dgm:pt>
    <dgm:pt modelId="{06A3CA21-1039-4263-AED0-0C5FDB452BA8}" type="parTrans" cxnId="{22022F30-9B8F-45D6-9E11-3696D907A01B}">
      <dgm:prSet/>
      <dgm:spPr/>
      <dgm:t>
        <a:bodyPr/>
        <a:lstStyle/>
        <a:p>
          <a:endParaRPr lang="en-US">
            <a:solidFill>
              <a:schemeClr val="bg1"/>
            </a:solidFill>
          </a:endParaRPr>
        </a:p>
      </dgm:t>
    </dgm:pt>
    <dgm:pt modelId="{B29C36B0-95E2-48ED-B92B-846BEA75F426}" type="sibTrans" cxnId="{22022F30-9B8F-45D6-9E11-3696D907A01B}">
      <dgm:prSet/>
      <dgm:spPr/>
      <dgm:t>
        <a:bodyPr/>
        <a:lstStyle/>
        <a:p>
          <a:endParaRPr lang="en-US">
            <a:solidFill>
              <a:schemeClr val="bg1"/>
            </a:solidFill>
          </a:endParaRPr>
        </a:p>
      </dgm:t>
    </dgm:pt>
    <dgm:pt modelId="{DEF4615D-A1B6-43FD-93A6-4D72C7198FCF}" type="pres">
      <dgm:prSet presAssocID="{F556BC99-289F-4191-A509-CBA015CD748F}" presName="Name0" presStyleCnt="0">
        <dgm:presLayoutVars>
          <dgm:dir/>
          <dgm:animLvl val="lvl"/>
          <dgm:resizeHandles val="exact"/>
        </dgm:presLayoutVars>
      </dgm:prSet>
      <dgm:spPr/>
    </dgm:pt>
    <dgm:pt modelId="{E0A0FE5E-0CEA-4CB7-9E8C-252018D867EC}" type="pres">
      <dgm:prSet presAssocID="{7B60267D-41DF-4004-ADA7-8257FB879CA8}" presName="parTxOnly" presStyleLbl="node1" presStyleIdx="0" presStyleCnt="4" custLinFactNeighborX="-1717" custLinFactNeighborY="1497">
        <dgm:presLayoutVars>
          <dgm:chMax val="0"/>
          <dgm:chPref val="0"/>
          <dgm:bulletEnabled val="1"/>
        </dgm:presLayoutVars>
      </dgm:prSet>
      <dgm:spPr/>
      <dgm:t>
        <a:bodyPr/>
        <a:lstStyle/>
        <a:p>
          <a:endParaRPr lang="en-US"/>
        </a:p>
      </dgm:t>
    </dgm:pt>
    <dgm:pt modelId="{2C52E16E-04F3-4DBB-8D3F-017B185E44A7}" type="pres">
      <dgm:prSet presAssocID="{35D0C53E-0125-4F09-9AE8-6CA13D7549A7}" presName="parTxOnlySpace" presStyleCnt="0"/>
      <dgm:spPr/>
    </dgm:pt>
    <dgm:pt modelId="{3C0431B7-E6CC-4183-BF0E-10AD8F314D1A}" type="pres">
      <dgm:prSet presAssocID="{93030043-4CB1-4459-BE94-9D03B630B86A}" presName="parTxOnly" presStyleLbl="node1" presStyleIdx="1" presStyleCnt="4" custLinFactNeighborX="-1717" custLinFactNeighborY="1497">
        <dgm:presLayoutVars>
          <dgm:chMax val="0"/>
          <dgm:chPref val="0"/>
          <dgm:bulletEnabled val="1"/>
        </dgm:presLayoutVars>
      </dgm:prSet>
      <dgm:spPr/>
      <dgm:t>
        <a:bodyPr/>
        <a:lstStyle/>
        <a:p>
          <a:endParaRPr lang="en-US"/>
        </a:p>
      </dgm:t>
    </dgm:pt>
    <dgm:pt modelId="{05A15622-1E3C-4018-A5CC-E2E607D1AE1B}" type="pres">
      <dgm:prSet presAssocID="{595011E3-87F7-452B-8EF1-B85A607ACFE3}" presName="parTxOnlySpace" presStyleCnt="0"/>
      <dgm:spPr/>
    </dgm:pt>
    <dgm:pt modelId="{5EDC58DF-4EEA-41E6-BA96-D22C4025C933}" type="pres">
      <dgm:prSet presAssocID="{9687AF8C-9BFE-4E89-B172-C0EA887BDD75}" presName="parTxOnly" presStyleLbl="node1" presStyleIdx="2" presStyleCnt="4" custLinFactNeighborX="-1717" custLinFactNeighborY="1497">
        <dgm:presLayoutVars>
          <dgm:chMax val="0"/>
          <dgm:chPref val="0"/>
          <dgm:bulletEnabled val="1"/>
        </dgm:presLayoutVars>
      </dgm:prSet>
      <dgm:spPr/>
      <dgm:t>
        <a:bodyPr/>
        <a:lstStyle/>
        <a:p>
          <a:endParaRPr lang="en-US"/>
        </a:p>
      </dgm:t>
    </dgm:pt>
    <dgm:pt modelId="{428F2A23-7F85-4A2D-9C4E-2D1D62645562}" type="pres">
      <dgm:prSet presAssocID="{A665B533-4ABD-4F50-8EB1-63BA712EE303}" presName="parTxOnlySpace" presStyleCnt="0"/>
      <dgm:spPr/>
    </dgm:pt>
    <dgm:pt modelId="{78FBE86C-85E7-471A-A0AD-7854EB1D7AA9}" type="pres">
      <dgm:prSet presAssocID="{0BD2F0C0-3812-45A6-B0D2-D95E190D4B92}" presName="parTxOnly" presStyleLbl="node1" presStyleIdx="3" presStyleCnt="4" custLinFactNeighborX="-1717" custLinFactNeighborY="1497">
        <dgm:presLayoutVars>
          <dgm:chMax val="0"/>
          <dgm:chPref val="0"/>
          <dgm:bulletEnabled val="1"/>
        </dgm:presLayoutVars>
      </dgm:prSet>
      <dgm:spPr/>
      <dgm:t>
        <a:bodyPr/>
        <a:lstStyle/>
        <a:p>
          <a:endParaRPr lang="en-US"/>
        </a:p>
      </dgm:t>
    </dgm:pt>
  </dgm:ptLst>
  <dgm:cxnLst>
    <dgm:cxn modelId="{3C1C1A39-99B8-465B-B74F-3C8BFB964678}" type="presOf" srcId="{9687AF8C-9BFE-4E89-B172-C0EA887BDD75}" destId="{5EDC58DF-4EEA-41E6-BA96-D22C4025C933}" srcOrd="0" destOrd="0" presId="urn:microsoft.com/office/officeart/2005/8/layout/chevron1"/>
    <dgm:cxn modelId="{25F118D8-E171-430E-A596-EC23A278A292}" type="presOf" srcId="{7B60267D-41DF-4004-ADA7-8257FB879CA8}" destId="{E0A0FE5E-0CEA-4CB7-9E8C-252018D867EC}" srcOrd="0" destOrd="0" presId="urn:microsoft.com/office/officeart/2005/8/layout/chevron1"/>
    <dgm:cxn modelId="{9D48607D-1923-4111-80AA-9B185E4A86C7}" type="presOf" srcId="{93030043-4CB1-4459-BE94-9D03B630B86A}" destId="{3C0431B7-E6CC-4183-BF0E-10AD8F314D1A}" srcOrd="0" destOrd="0" presId="urn:microsoft.com/office/officeart/2005/8/layout/chevron1"/>
    <dgm:cxn modelId="{E2B5118C-A3EE-4917-8124-10F7EFB4CAA7}" type="presOf" srcId="{0BD2F0C0-3812-45A6-B0D2-D95E190D4B92}" destId="{78FBE86C-85E7-471A-A0AD-7854EB1D7AA9}" srcOrd="0" destOrd="0" presId="urn:microsoft.com/office/officeart/2005/8/layout/chevron1"/>
    <dgm:cxn modelId="{69A3DF7B-CCF7-47A0-9A74-C782D63453ED}" srcId="{F556BC99-289F-4191-A509-CBA015CD748F}" destId="{7B60267D-41DF-4004-ADA7-8257FB879CA8}" srcOrd="0" destOrd="0" parTransId="{3AF2F856-34F3-4EA2-980B-D4D9F9EA3D1F}" sibTransId="{35D0C53E-0125-4F09-9AE8-6CA13D7549A7}"/>
    <dgm:cxn modelId="{118C58AA-904F-4BAE-A7E3-96EAE071A959}" srcId="{F556BC99-289F-4191-A509-CBA015CD748F}" destId="{9687AF8C-9BFE-4E89-B172-C0EA887BDD75}" srcOrd="2" destOrd="0" parTransId="{BECAE5A7-5614-4431-B814-D0C6C204EABB}" sibTransId="{A665B533-4ABD-4F50-8EB1-63BA712EE303}"/>
    <dgm:cxn modelId="{DA388118-7075-4AB9-966A-92B403F8FE2B}" srcId="{F556BC99-289F-4191-A509-CBA015CD748F}" destId="{93030043-4CB1-4459-BE94-9D03B630B86A}" srcOrd="1" destOrd="0" parTransId="{34A7F3D3-7524-49B6-B2A9-FFD9F307E6DF}" sibTransId="{595011E3-87F7-452B-8EF1-B85A607ACFE3}"/>
    <dgm:cxn modelId="{40EA75FB-FE18-4643-88AF-1655C98DF1D3}" type="presOf" srcId="{F556BC99-289F-4191-A509-CBA015CD748F}" destId="{DEF4615D-A1B6-43FD-93A6-4D72C7198FCF}" srcOrd="0" destOrd="0" presId="urn:microsoft.com/office/officeart/2005/8/layout/chevron1"/>
    <dgm:cxn modelId="{22022F30-9B8F-45D6-9E11-3696D907A01B}" srcId="{F556BC99-289F-4191-A509-CBA015CD748F}" destId="{0BD2F0C0-3812-45A6-B0D2-D95E190D4B92}" srcOrd="3" destOrd="0" parTransId="{06A3CA21-1039-4263-AED0-0C5FDB452BA8}" sibTransId="{B29C36B0-95E2-48ED-B92B-846BEA75F426}"/>
    <dgm:cxn modelId="{17683A42-4E10-49B0-BED1-E732F785E28E}" type="presParOf" srcId="{DEF4615D-A1B6-43FD-93A6-4D72C7198FCF}" destId="{E0A0FE5E-0CEA-4CB7-9E8C-252018D867EC}" srcOrd="0" destOrd="0" presId="urn:microsoft.com/office/officeart/2005/8/layout/chevron1"/>
    <dgm:cxn modelId="{3B5CB725-95E9-4205-8D1C-6F83EDEFB129}" type="presParOf" srcId="{DEF4615D-A1B6-43FD-93A6-4D72C7198FCF}" destId="{2C52E16E-04F3-4DBB-8D3F-017B185E44A7}" srcOrd="1" destOrd="0" presId="urn:microsoft.com/office/officeart/2005/8/layout/chevron1"/>
    <dgm:cxn modelId="{665A77BC-D6F5-46D5-AB5E-9906B70CE1B6}" type="presParOf" srcId="{DEF4615D-A1B6-43FD-93A6-4D72C7198FCF}" destId="{3C0431B7-E6CC-4183-BF0E-10AD8F314D1A}" srcOrd="2" destOrd="0" presId="urn:microsoft.com/office/officeart/2005/8/layout/chevron1"/>
    <dgm:cxn modelId="{85E0E127-8339-4F3F-9517-F72A72E92F96}" type="presParOf" srcId="{DEF4615D-A1B6-43FD-93A6-4D72C7198FCF}" destId="{05A15622-1E3C-4018-A5CC-E2E607D1AE1B}" srcOrd="3" destOrd="0" presId="urn:microsoft.com/office/officeart/2005/8/layout/chevron1"/>
    <dgm:cxn modelId="{CE77C0D7-C5BE-4A60-BB43-3E9AFEF4326A}" type="presParOf" srcId="{DEF4615D-A1B6-43FD-93A6-4D72C7198FCF}" destId="{5EDC58DF-4EEA-41E6-BA96-D22C4025C933}" srcOrd="4" destOrd="0" presId="urn:microsoft.com/office/officeart/2005/8/layout/chevron1"/>
    <dgm:cxn modelId="{D0780528-E465-4600-916F-1985B04A59B1}" type="presParOf" srcId="{DEF4615D-A1B6-43FD-93A6-4D72C7198FCF}" destId="{428F2A23-7F85-4A2D-9C4E-2D1D62645562}" srcOrd="5" destOrd="0" presId="urn:microsoft.com/office/officeart/2005/8/layout/chevron1"/>
    <dgm:cxn modelId="{B6949E1A-85E5-4C5F-9D64-BD8AE14F6236}" type="presParOf" srcId="{DEF4615D-A1B6-43FD-93A6-4D72C7198FCF}" destId="{78FBE86C-85E7-471A-A0AD-7854EB1D7AA9}" srcOrd="6"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9/1/2008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9/1/2008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336028BE-054C-4684-B9DE-A0B1A34FC3B8}" type="datetime8">
              <a:rPr lang="en-US"/>
              <a:pPr defTabSz="912813" fontAlgn="base">
                <a:spcBef>
                  <a:spcPct val="0"/>
                </a:spcBef>
                <a:spcAft>
                  <a:spcPct val="0"/>
                </a:spcAft>
              </a:pPr>
              <a:t>9/1/2008 4:56 PM</a:t>
            </a:fld>
            <a:endParaRPr lang="en-US"/>
          </a:p>
        </p:txBody>
      </p:sp>
      <p:sp>
        <p:nvSpPr>
          <p:cNvPr id="2867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sz="800">
                <a:solidFill>
                  <a:schemeClr val="bg2"/>
                </a:solidFill>
              </a:rPr>
              <a:t>MICROSOFT CONFIDENTIAL</a:t>
            </a:r>
          </a:p>
          <a:p>
            <a:pPr defTabSz="912813" fontAlgn="base">
              <a:spcBef>
                <a:spcPct val="0"/>
              </a:spcBef>
              <a:spcAft>
                <a:spcPct val="0"/>
              </a:spcAft>
            </a:pPr>
            <a:r>
              <a:rPr lang="en-US">
                <a:solidFill>
                  <a:schemeClr val="bg2"/>
                </a:solidFill>
              </a:rPr>
              <a:t>© 2006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solidFill>
                  <a:schemeClr val="bg2"/>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chemeClr val="bg2"/>
                </a:solidFill>
              </a:rPr>
            </a:br>
            <a:r>
              <a:rPr lang="en-US">
                <a:solidFill>
                  <a:schemeClr val="bg2"/>
                </a:solidFill>
              </a:rPr>
              <a:t>MICROSOFT MAKES NO WARRANTIES, EXPRESS, IMPLIED OR STATUTORY, AS TO THE INFORMATION IN THIS PRESENTATION.</a:t>
            </a:r>
          </a:p>
        </p:txBody>
      </p:sp>
      <p:sp>
        <p:nvSpPr>
          <p:cNvPr id="2867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73E765F2-527D-4948-A2B2-D5E299D83598}" type="slidenum">
              <a:rPr lang="en-US"/>
              <a:pPr defTabSz="912813"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sv-S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6CA8A93C-9A22-4A9A-A27D-08AF22ADB112}"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A8A93C-9A22-4A9A-A27D-08AF22ADB112}"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9/1/2008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B81FA33-B784-44C2-B1B1-B8420415418C}"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2036FF97-24FD-4CFA-B290-0045083B0D66}" type="slidenum">
              <a:rPr lang="en-US"/>
              <a:pPr defTabSz="912813" fontAlgn="base">
                <a:spcBef>
                  <a:spcPct val="0"/>
                </a:spcBef>
                <a:spcAft>
                  <a:spcPct val="0"/>
                </a:spcAft>
              </a:pPr>
              <a:t>4</a:t>
            </a:fld>
            <a:endParaRPr lang="en-US"/>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6" name="Rectangle 3"/>
          <p:cNvSpPr>
            <a:spLocks noGrp="1" noChangeArrowheads="1"/>
          </p:cNvSpPr>
          <p:nvPr>
            <p:ph type="body" idx="1"/>
          </p:nvPr>
        </p:nvSpPr>
        <p:spPr>
          <a:ln/>
        </p:spPr>
        <p:txBody>
          <a:bodyPr>
            <a:noAutofit/>
          </a:bodyPr>
          <a:lstStyle/>
          <a:p>
            <a:pPr defTabSz="914363" fontAlgn="auto">
              <a:spcBef>
                <a:spcPts val="0"/>
              </a:spcBef>
              <a:spcAft>
                <a:spcPts val="333"/>
              </a:spcAft>
              <a:defRPr/>
            </a:pPr>
            <a:endParaRPr lang="en-US" dirty="0" smtClean="0"/>
          </a:p>
        </p:txBody>
      </p:sp>
      <p:sp>
        <p:nvSpPr>
          <p:cNvPr id="30724" name="Footer Placeholder 7"/>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latin typeface="Segoe"/>
              </a:rPr>
              <a:t>© 2008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Segoe"/>
              </a:rPr>
            </a:br>
            <a:r>
              <a:rPr lang="en-US">
                <a:latin typeface="Segoe"/>
              </a:rPr>
              <a:t>MICROSOFT MAKES NO WARRANTIES, EXPRESS, IMPLIED OR STATUTORY, AS TO THE INFORMATION IN THIS PRESENTATION.</a:t>
            </a:r>
          </a:p>
        </p:txBody>
      </p:sp>
      <p:sp>
        <p:nvSpPr>
          <p:cNvPr id="30725" name="Date Placeholder 8"/>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4D093EF9-4CBF-4804-9B06-C2E1D7466A5E}" type="datetime1">
              <a:rPr lang="en-US"/>
              <a:pPr defTabSz="912813" fontAlgn="base">
                <a:spcBef>
                  <a:spcPct val="0"/>
                </a:spcBef>
                <a:spcAft>
                  <a:spcPct val="0"/>
                </a:spcAft>
              </a:pPr>
              <a:t>9/1/2008</a:t>
            </a:fld>
            <a:endParaRPr lang="en-US"/>
          </a:p>
        </p:txBody>
      </p:sp>
      <p:sp>
        <p:nvSpPr>
          <p:cNvPr id="30726" name="Header Placeholder 9"/>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A8A93C-9A22-4A9A-A27D-08AF22ADB112}"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9/1/2008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a:p>
        </p:txBody>
      </p:sp>
      <p:sp>
        <p:nvSpPr>
          <p:cNvPr id="6" name="Slide Number Placeholder 5"/>
          <p:cNvSpPr>
            <a:spLocks noGrp="1"/>
          </p:cNvSpPr>
          <p:nvPr>
            <p:ph type="sldNum" sz="quarter" idx="12"/>
          </p:nvPr>
        </p:nvSpPr>
        <p:spPr/>
        <p:txBody>
          <a:bodyPr/>
          <a:lstStyle/>
          <a:p>
            <a:fld id="{EC87E0CF-87F6-4B58-B8B8-DCAB2DAAF3CA}" type="slidenum">
              <a:rPr lang="en-US" smtClean="0"/>
              <a:pPr/>
              <a:t>55</a:t>
            </a:fld>
            <a:endParaRPr lang="en-US"/>
          </a:p>
        </p:txBody>
      </p:sp>
      <p:sp>
        <p:nvSpPr>
          <p:cNvPr id="7" name="Footer Placeholder 5"/>
          <p:cNvSpPr txBox="1">
            <a:spLocks/>
          </p:cNvSpPr>
          <p:nvPr/>
        </p:nvSpPr>
        <p:spPr>
          <a:xfrm>
            <a:off x="0" y="8685213"/>
            <a:ext cx="61722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b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MICROSOFT MAKES NO WARRANTIES, EXPRESS, IMPLIED OR STATUTORY, AS TO THE INFORMATION IN THIS PRESENTATION.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0" b="0" i="0" u="none" strike="noStrike" kern="1200" cap="none" spc="0" normalizeH="0" baseline="0" noProof="0" dirty="0">
              <a:ln>
                <a:noFill/>
              </a:ln>
              <a:solidFill>
                <a:schemeClr val="bg2"/>
              </a:solidFill>
              <a:effectLst/>
              <a:uLnTx/>
              <a:uFillTx/>
              <a:latin typeface="Segoe Semibold" pitchFamily="34" charset="0"/>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a:p>
        </p:txBody>
      </p:sp>
      <p:sp>
        <p:nvSpPr>
          <p:cNvPr id="6" name="Slide Number Placeholder 5"/>
          <p:cNvSpPr>
            <a:spLocks noGrp="1"/>
          </p:cNvSpPr>
          <p:nvPr>
            <p:ph type="sldNum" sz="quarter" idx="12"/>
          </p:nvPr>
        </p:nvSpPr>
        <p:spPr/>
        <p:txBody>
          <a:bodyPr/>
          <a:lstStyle/>
          <a:p>
            <a:fld id="{EC87E0CF-87F6-4B58-B8B8-DCAB2DAAF3CA}" type="slidenum">
              <a:rPr lang="en-US" smtClean="0"/>
              <a:pPr/>
              <a:t>56</a:t>
            </a:fld>
            <a:endParaRPr lang="en-US"/>
          </a:p>
        </p:txBody>
      </p:sp>
      <p:sp>
        <p:nvSpPr>
          <p:cNvPr id="7" name="Footer Placeholder 5"/>
          <p:cNvSpPr txBox="1">
            <a:spLocks/>
          </p:cNvSpPr>
          <p:nvPr/>
        </p:nvSpPr>
        <p:spPr>
          <a:xfrm>
            <a:off x="0" y="8685213"/>
            <a:ext cx="61722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b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MICROSOFT MAKES NO WARRANTIES, EXPRESS, IMPLIED OR STATUTORY, AS TO THE INFORMATION IN THIS PRESENTATION.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0" b="0" i="0" u="none" strike="noStrike" kern="1200" cap="none" spc="0" normalizeH="0" baseline="0" noProof="0" dirty="0">
              <a:ln>
                <a:noFill/>
              </a:ln>
              <a:solidFill>
                <a:schemeClr val="bg2"/>
              </a:solidFill>
              <a:effectLst/>
              <a:uLnTx/>
              <a:uFillTx/>
              <a:latin typeface="Segoe Semibold" pitchFamily="34" charset="0"/>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a:p>
        </p:txBody>
      </p:sp>
      <p:sp>
        <p:nvSpPr>
          <p:cNvPr id="6" name="Slide Number Placeholder 5"/>
          <p:cNvSpPr>
            <a:spLocks noGrp="1"/>
          </p:cNvSpPr>
          <p:nvPr>
            <p:ph type="sldNum" sz="quarter" idx="12"/>
          </p:nvPr>
        </p:nvSpPr>
        <p:spPr/>
        <p:txBody>
          <a:bodyPr/>
          <a:lstStyle/>
          <a:p>
            <a:fld id="{EC87E0CF-87F6-4B58-B8B8-DCAB2DAAF3CA}" type="slidenum">
              <a:rPr lang="en-US" smtClean="0"/>
              <a:pPr/>
              <a:t>57</a:t>
            </a:fld>
            <a:endParaRPr lang="en-US"/>
          </a:p>
        </p:txBody>
      </p:sp>
      <p:sp>
        <p:nvSpPr>
          <p:cNvPr id="7" name="Footer Placeholder 5"/>
          <p:cNvSpPr txBox="1">
            <a:spLocks/>
          </p:cNvSpPr>
          <p:nvPr/>
        </p:nvSpPr>
        <p:spPr>
          <a:xfrm>
            <a:off x="0" y="8685213"/>
            <a:ext cx="61722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b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MICROSOFT MAKES NO WARRANTIES, EXPRESS, IMPLIED OR STATUTORY, AS TO THE INFORMATION IN THIS PRESENTATION.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0" b="0" i="0" u="none" strike="noStrike" kern="1200" cap="none" spc="0" normalizeH="0" baseline="0" noProof="0" dirty="0">
              <a:ln>
                <a:noFill/>
              </a:ln>
              <a:solidFill>
                <a:schemeClr val="bg2"/>
              </a:solidFill>
              <a:effectLst/>
              <a:uLnTx/>
              <a:uFillTx/>
              <a:latin typeface="Segoe Semibold" pitchFamily="34" charset="0"/>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
        <p:nvSpPr>
          <p:cNvPr id="5" name="Footer Placeholder 5"/>
          <p:cNvSpPr txBox="1">
            <a:spLocks/>
          </p:cNvSpPr>
          <p:nvPr/>
        </p:nvSpPr>
        <p:spPr>
          <a:xfrm>
            <a:off x="0" y="8685213"/>
            <a:ext cx="61722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b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MICROSOFT MAKES NO WARRANTIES, EXPRESS, IMPLIED OR STATUTORY, AS TO THE INFORMATION IN THIS PRESENTATION.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0" b="0" i="0" u="none" strike="noStrike" kern="1200" cap="none" spc="0" normalizeH="0" baseline="0" noProof="0" dirty="0">
              <a:ln>
                <a:noFill/>
              </a:ln>
              <a:solidFill>
                <a:schemeClr val="bg2"/>
              </a:solidFill>
              <a:effectLst/>
              <a:uLnTx/>
              <a:uFillTx/>
              <a:latin typeface="Segoe Semibold" pitchFamily="34" charset="0"/>
              <a:ea typeface="+mn-ea"/>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a:p>
        </p:txBody>
      </p:sp>
      <p:sp>
        <p:nvSpPr>
          <p:cNvPr id="6" name="Slide Number Placeholder 5"/>
          <p:cNvSpPr>
            <a:spLocks noGrp="1"/>
          </p:cNvSpPr>
          <p:nvPr>
            <p:ph type="sldNum" sz="quarter" idx="12"/>
          </p:nvPr>
        </p:nvSpPr>
        <p:spPr/>
        <p:txBody>
          <a:bodyPr/>
          <a:lstStyle/>
          <a:p>
            <a:fld id="{EC87E0CF-87F6-4B58-B8B8-DCAB2DAAF3CA}" type="slidenum">
              <a:rPr lang="en-US" smtClean="0"/>
              <a:pPr/>
              <a:t>61</a:t>
            </a:fld>
            <a:endParaRPr lang="en-US"/>
          </a:p>
        </p:txBody>
      </p:sp>
      <p:sp>
        <p:nvSpPr>
          <p:cNvPr id="7" name="Footer Placeholder 5"/>
          <p:cNvSpPr txBox="1">
            <a:spLocks/>
          </p:cNvSpPr>
          <p:nvPr/>
        </p:nvSpPr>
        <p:spPr>
          <a:xfrm>
            <a:off x="0" y="8685213"/>
            <a:ext cx="61722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b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MICROSOFT MAKES NO WARRANTIES, EXPRESS, IMPLIED OR STATUTORY, AS TO THE INFORMATION IN THIS PRESENTATION.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0" b="0" i="0" u="none" strike="noStrike" kern="1200" cap="none" spc="0" normalizeH="0" baseline="0" noProof="0" dirty="0">
              <a:ln>
                <a:noFill/>
              </a:ln>
              <a:solidFill>
                <a:schemeClr val="bg2"/>
              </a:solidFill>
              <a:effectLst/>
              <a:uLnTx/>
              <a:uFillTx/>
              <a:latin typeface="Segoe Semibold" pitchFamily="34" charset="0"/>
              <a:ea typeface="+mn-ea"/>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a:p>
        </p:txBody>
      </p:sp>
      <p:sp>
        <p:nvSpPr>
          <p:cNvPr id="6" name="Slide Number Placeholder 5"/>
          <p:cNvSpPr>
            <a:spLocks noGrp="1"/>
          </p:cNvSpPr>
          <p:nvPr>
            <p:ph type="sldNum" sz="quarter" idx="12"/>
          </p:nvPr>
        </p:nvSpPr>
        <p:spPr/>
        <p:txBody>
          <a:bodyPr/>
          <a:lstStyle/>
          <a:p>
            <a:fld id="{EC87E0CF-87F6-4B58-B8B8-DCAB2DAAF3CA}" type="slidenum">
              <a:rPr lang="en-US" smtClean="0"/>
              <a:pPr/>
              <a:t>62</a:t>
            </a:fld>
            <a:endParaRPr lang="en-US"/>
          </a:p>
        </p:txBody>
      </p:sp>
      <p:sp>
        <p:nvSpPr>
          <p:cNvPr id="7" name="Footer Placeholder 5"/>
          <p:cNvSpPr txBox="1">
            <a:spLocks/>
          </p:cNvSpPr>
          <p:nvPr/>
        </p:nvSpPr>
        <p:spPr>
          <a:xfrm>
            <a:off x="0" y="8685213"/>
            <a:ext cx="617220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 2007 Microsoft Corporation. All rights reserved. Microsoft, Windows, Windows Vista and other product names are or may be registered trademarks and/or trademarks in the U.S. and/or other countries.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br>
            <a:r>
              <a:rPr kumimoji="0" lang="en-US" sz="500" b="0" i="0" u="none" strike="noStrike" kern="1200" cap="none" spc="0" normalizeH="0" baseline="0" noProof="0" smtClean="0">
                <a:ln>
                  <a:noFill/>
                </a:ln>
                <a:solidFill>
                  <a:srgbClr val="000000"/>
                </a:solidFill>
                <a:effectLst/>
                <a:uLnTx/>
                <a:uFillTx/>
                <a:latin typeface="Segoe Semibold" pitchFamily="34" charset="0"/>
                <a:ea typeface="+mn-ea"/>
                <a:cs typeface="+mn-cs"/>
              </a:rPr>
              <a:t>MICROSOFT MAKES NO WARRANTIES, EXPRESS, IMPLIED OR STATUTORY, AS TO THE INFORMATION IN THIS PRESENTATION.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500" b="0" i="0" u="none" strike="noStrike" kern="1200" cap="none" spc="0" normalizeH="0" baseline="0" noProof="0" dirty="0">
              <a:ln>
                <a:noFill/>
              </a:ln>
              <a:solidFill>
                <a:schemeClr val="bg2"/>
              </a:solidFill>
              <a:effectLst/>
              <a:uLnTx/>
              <a:uFillTx/>
              <a:latin typeface="Segoe Semibold" pitchFamily="34" charset="0"/>
              <a:ea typeface="+mn-ea"/>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3"/>
          <p:cNvSpPr txBox="1">
            <a:spLocks noGrp="1" noChangeArrowheads="1"/>
          </p:cNvSpPr>
          <p:nvPr/>
        </p:nvSpPr>
        <p:spPr bwMode="auto">
          <a:xfrm>
            <a:off x="3886201" y="4"/>
            <a:ext cx="2971800" cy="457513"/>
          </a:xfrm>
          <a:prstGeom prst="rect">
            <a:avLst/>
          </a:prstGeom>
          <a:noFill/>
          <a:ln w="9525" algn="ctr">
            <a:noFill/>
            <a:miter lim="800000"/>
            <a:headEnd/>
            <a:tailEnd/>
          </a:ln>
        </p:spPr>
        <p:txBody>
          <a:bodyPr lIns="89032" tIns="44516" rIns="89032" bIns="44516"/>
          <a:lstStyle/>
          <a:p>
            <a:pPr algn="r" defTabSz="888903"/>
            <a:fld id="{D0251A82-1CBC-4981-8541-B1CBD74E2004}" type="datetime8">
              <a:rPr lang="en-US" sz="1100"/>
              <a:pPr algn="r" defTabSz="888903"/>
              <a:t>9/1/2008 4:56 PM</a:t>
            </a:fld>
            <a:endParaRPr lang="en-US" sz="1100" dirty="0"/>
          </a:p>
        </p:txBody>
      </p:sp>
      <p:sp>
        <p:nvSpPr>
          <p:cNvPr id="44035" name="TextBox 4"/>
          <p:cNvSpPr txBox="1">
            <a:spLocks noGrp="1" noChangeArrowheads="1"/>
          </p:cNvSpPr>
          <p:nvPr/>
        </p:nvSpPr>
        <p:spPr bwMode="auto">
          <a:xfrm>
            <a:off x="3886201" y="8686490"/>
            <a:ext cx="2971800" cy="457511"/>
          </a:xfrm>
          <a:prstGeom prst="rect">
            <a:avLst/>
          </a:prstGeom>
          <a:noFill/>
          <a:ln w="9525" algn="ctr">
            <a:noFill/>
            <a:miter lim="800000"/>
            <a:headEnd/>
            <a:tailEnd/>
          </a:ln>
        </p:spPr>
        <p:txBody>
          <a:bodyPr lIns="89032" tIns="44516" rIns="89032" bIns="44516" anchor="b"/>
          <a:lstStyle/>
          <a:p>
            <a:pPr algn="r" defTabSz="888903"/>
            <a:fld id="{02C05ADF-34F9-4D50-AE14-173A71CAF1CC}" type="slidenum">
              <a:rPr lang="en-US" sz="1100"/>
              <a:pPr algn="r" defTabSz="888903"/>
              <a:t>7</a:t>
            </a:fld>
            <a:endParaRPr lang="en-US" sz="1100" dirty="0"/>
          </a:p>
        </p:txBody>
      </p:sp>
      <p:sp>
        <p:nvSpPr>
          <p:cNvPr id="44036" name="Rectangle 39938"/>
          <p:cNvSpPr>
            <a:spLocks noGrp="1" noRot="1" noChangeAspect="1" noChangeArrowheads="1" noTextEdit="1"/>
          </p:cNvSpPr>
          <p:nvPr>
            <p:ph type="sldImg"/>
          </p:nvPr>
        </p:nvSpPr>
        <p:spPr>
          <a:xfrm>
            <a:off x="1104900" y="683927"/>
            <a:ext cx="4649788" cy="3432123"/>
          </a:xfrm>
          <a:noFill/>
          <a:ln cap="flat">
            <a:headEnd type="none" w="med" len="med"/>
            <a:tailEnd type="none" w="med" len="med"/>
          </a:ln>
        </p:spPr>
      </p:sp>
      <p:sp>
        <p:nvSpPr>
          <p:cNvPr id="44037" name="Rectangle 39939"/>
          <p:cNvSpPr>
            <a:spLocks noGrp="1" noChangeArrowheads="1"/>
          </p:cNvSpPr>
          <p:nvPr>
            <p:ph type="body" idx="1"/>
          </p:nvPr>
        </p:nvSpPr>
        <p:spPr>
          <a:xfrm>
            <a:off x="914400" y="4344029"/>
            <a:ext cx="5029200" cy="264661"/>
          </a:xfrm>
          <a:noFill/>
          <a:ln/>
        </p:spPr>
        <p:txBody>
          <a:bodyPr lIns="89032" tIns="44516" rIns="89032" bIns="44516"/>
          <a:lstStyle/>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9/1/2008 4:56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6F4E2-2599-4F95-853C-286B60FC081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1D3A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pic>
        <p:nvPicPr>
          <p:cNvPr id="6" name="Picture 5" descr="TechEd Dev logo for Title master.png"/>
          <p:cNvPicPr>
            <a:picLocks noChangeAspect="1"/>
          </p:cNvPicPr>
          <p:nvPr userDrawn="1"/>
        </p:nvPicPr>
        <p:blipFill>
          <a:blip r:embed="rId3"/>
          <a:srcRect l="65000" t="75556"/>
          <a:stretch>
            <a:fillRect/>
          </a:stretch>
        </p:blipFill>
        <p:spPr bwMode="invGray">
          <a:xfrm>
            <a:off x="5943600" y="5181600"/>
            <a:ext cx="3200400" cy="1676400"/>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dirty="0" smtClean="0"/>
              <a:t>Click to edit Master text styles</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rack Resource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1368424" y="190499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9DE7AF"/>
                    </a:gs>
                    <a:gs pos="62000">
                      <a:srgbClr val="37CD5B"/>
                    </a:gs>
                    <a:gs pos="88000">
                      <a:srgbClr val="28A045"/>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91D3AA"/>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ContentForground.png"/>
          <p:cNvPicPr>
            <a:picLocks noChangeAspect="1"/>
          </p:cNvPicPr>
          <p:nvPr userDrawn="1"/>
        </p:nvPicPr>
        <p:blipFill>
          <a:blip r:embed="rId17"/>
          <a:stretch>
            <a:fillRect/>
          </a:stretch>
        </p:blipFill>
        <p:spPr>
          <a:xfrm>
            <a:off x="0" y="0"/>
            <a:ext cx="9144000" cy="6858000"/>
          </a:xfrm>
          <a:prstGeom prst="rect">
            <a:avLst/>
          </a:prstGeom>
        </p:spPr>
      </p:pic>
      <p:pic>
        <p:nvPicPr>
          <p:cNvPr id="4" name="Picture 3" descr="ContentForground.png"/>
          <p:cNvPicPr>
            <a:picLocks noChangeAspect="1"/>
          </p:cNvPicPr>
          <p:nvPr userDrawn="1"/>
        </p:nvPicPr>
        <p:blipFill>
          <a:blip r:embed="rId17"/>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 id="2147483750" r:id="rId11"/>
    <p:sldLayoutId id="2147483751" r:id="rId12"/>
    <p:sldLayoutId id="2147483752" r:id="rId13"/>
    <p:sldLayoutId id="2147483753" r:id="rId14"/>
    <p:sldLayoutId id="2147483763" r:id="rId15"/>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8"/>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8"/>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8"/>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2.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jpe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image" Target="../media/image33.png"/><Relationship Id="rId9"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diagramColors" Target="../diagrams/colors1.xm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67.xml"/><Relationship Id="rId1" Type="http://schemas.openxmlformats.org/officeDocument/2006/relationships/slideLayout" Target="../slideLayouts/slideLayout6.xml"/><Relationship Id="rId6" Type="http://schemas.openxmlformats.org/officeDocument/2006/relationships/hyperlink" Target="http://microsoft.com/technet" TargetMode="External"/><Relationship Id="rId5" Type="http://schemas.openxmlformats.org/officeDocument/2006/relationships/hyperlink" Target="http://www.microsoft.com/teched" TargetMode="External"/><Relationship Id="rId4" Type="http://schemas.openxmlformats.org/officeDocument/2006/relationships/image" Target="../media/image50.png"/><Relationship Id="rId9" Type="http://schemas.openxmlformats.org/officeDocument/2006/relationships/hyperlink" Target="http://microsoft.com/msdn"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oem.microsoft.com/EBS08" TargetMode="External"/><Relationship Id="rId7" Type="http://schemas.openxmlformats.org/officeDocument/2006/relationships/hyperlink" Target="http://blogs.technet.com/essentialbusinessserver" TargetMode="External"/><Relationship Id="rId2" Type="http://schemas.openxmlformats.org/officeDocument/2006/relationships/notesSlide" Target="../notesSlides/notesSlide69.xml"/><Relationship Id="rId1" Type="http://schemas.openxmlformats.org/officeDocument/2006/relationships/slideLayout" Target="../slideLayouts/slideLayout14.xml"/><Relationship Id="rId6" Type="http://schemas.openxmlformats.org/officeDocument/2006/relationships/hyperlink" Target="http://blogs.technet.com/sbs" TargetMode="External"/><Relationship Id="rId5" Type="http://schemas.openxmlformats.org/officeDocument/2006/relationships/hyperlink" Target="http://www.mutliplyyourpower.com/" TargetMode="External"/><Relationship Id="rId4" Type="http://schemas.openxmlformats.org/officeDocument/2006/relationships/hyperlink" Target="https://partner.microsoft.com/multiplyyourpower" TargetMode="External"/><Relationship Id="rId9" Type="http://schemas.openxmlformats.org/officeDocument/2006/relationships/hyperlink" Target="http://technet.microsoft.com/en-us/library/cc540100.aspx"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NZ" dirty="0" smtClean="0"/>
              <a:t>Planning for EBS Installation</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 SRV324</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Wizards - The Preparation Tool</a:t>
            </a:r>
            <a:endParaRPr lang="en-US" dirty="0"/>
          </a:p>
        </p:txBody>
      </p:sp>
      <p:sp>
        <p:nvSpPr>
          <p:cNvPr id="6" name="Content Placeholder 5"/>
          <p:cNvSpPr>
            <a:spLocks noGrp="1"/>
          </p:cNvSpPr>
          <p:nvPr>
            <p:ph idx="1"/>
          </p:nvPr>
        </p:nvSpPr>
        <p:spPr/>
        <p:txBody>
          <a:bodyPr/>
          <a:lstStyle/>
          <a:p>
            <a:r>
              <a:rPr lang="en-US" smtClean="0"/>
              <a:t>Examines the existing infrastructure</a:t>
            </a:r>
          </a:p>
          <a:p>
            <a:r>
              <a:rPr lang="en-US" smtClean="0"/>
              <a:t>Checking for AD, DNS, Exchange, DC Health, etc.</a:t>
            </a:r>
          </a:p>
          <a:p>
            <a:r>
              <a:rPr lang="en-US" smtClean="0"/>
              <a:t>Gives a “green/yellow” check when EBS can be installed without any blocking issues</a:t>
            </a:r>
          </a:p>
          <a:p>
            <a:pPr lvl="1"/>
            <a:r>
              <a:rPr lang="en-US" smtClean="0"/>
              <a:t>Don’t go on with yellow, fix them…</a:t>
            </a:r>
          </a:p>
          <a:p>
            <a:pPr lvl="1"/>
            <a:r>
              <a:rPr lang="en-US" smtClean="0"/>
              <a:t>The “Allow Replication with Divergent and Corrupt Partner” Registry value is enabled on the DC </a:t>
            </a:r>
            <a:endParaRPr lang="sv-SE"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Wizards - The Planning Tool</a:t>
            </a:r>
            <a:endParaRPr lang="en-US" dirty="0"/>
          </a:p>
        </p:txBody>
      </p:sp>
      <p:sp>
        <p:nvSpPr>
          <p:cNvPr id="6" name="Content Placeholder 5"/>
          <p:cNvSpPr>
            <a:spLocks noGrp="1"/>
          </p:cNvSpPr>
          <p:nvPr>
            <p:ph idx="1"/>
          </p:nvPr>
        </p:nvSpPr>
        <p:spPr/>
        <p:txBody>
          <a:bodyPr/>
          <a:lstStyle/>
          <a:p>
            <a:r>
              <a:rPr lang="en-US" dirty="0" smtClean="0"/>
              <a:t>Asks the questions that need to be answered during installation</a:t>
            </a:r>
            <a:endParaRPr lang="sv-SE" dirty="0" smtClean="0"/>
          </a:p>
          <a:p>
            <a:r>
              <a:rPr lang="en-US" dirty="0" smtClean="0"/>
              <a:t>Helps the Admin understand areas of the network that will change or that need extra planning</a:t>
            </a:r>
            <a:endParaRPr lang="sv-SE" dirty="0" smtClean="0"/>
          </a:p>
          <a:p>
            <a:r>
              <a:rPr lang="en-US" dirty="0" smtClean="0"/>
              <a:t>Helps the Admin document what needs to be done during installation</a:t>
            </a:r>
            <a:endParaRPr lang="sv-SE" dirty="0" smtClean="0"/>
          </a:p>
          <a:p>
            <a:endParaRPr lang="en-US" dirty="0" smtClean="0"/>
          </a:p>
          <a:p>
            <a:r>
              <a:rPr lang="en-US" dirty="0" err="1" smtClean="0"/>
              <a:t>Pssst</a:t>
            </a:r>
            <a:r>
              <a:rPr lang="en-US" dirty="0" smtClean="0"/>
              <a:t>, the tools can be used for other “purposes” </a:t>
            </a:r>
            <a:r>
              <a:rPr lang="en-US" dirty="0" smtClean="0">
                <a:sym typeface="Wingdings" pitchFamily="2" charset="2"/>
              </a:rPr>
              <a: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EBS 2008 Installation Sequence</a:t>
            </a:r>
            <a:endParaRPr lang="en-NZ" dirty="0"/>
          </a:p>
        </p:txBody>
      </p:sp>
      <p:sp>
        <p:nvSpPr>
          <p:cNvPr id="3" name="Content Placeholder 2"/>
          <p:cNvSpPr>
            <a:spLocks noGrp="1"/>
          </p:cNvSpPr>
          <p:nvPr>
            <p:ph idx="1"/>
          </p:nvPr>
        </p:nvSpPr>
        <p:spPr>
          <a:xfrm>
            <a:off x="381000" y="1412875"/>
            <a:ext cx="8382000" cy="3151632"/>
          </a:xfrm>
        </p:spPr>
        <p:txBody>
          <a:bodyPr/>
          <a:lstStyle/>
          <a:p>
            <a:r>
              <a:rPr lang="en-NZ" dirty="0" smtClean="0"/>
              <a:t>Run Preparation Wizard</a:t>
            </a:r>
          </a:p>
          <a:p>
            <a:r>
              <a:rPr lang="en-NZ" dirty="0" smtClean="0"/>
              <a:t>Run Planning Wizard</a:t>
            </a:r>
          </a:p>
          <a:p>
            <a:r>
              <a:rPr lang="en-NZ" dirty="0" smtClean="0"/>
              <a:t>Create planning xml file</a:t>
            </a:r>
          </a:p>
          <a:p>
            <a:r>
              <a:rPr lang="en-NZ" dirty="0" smtClean="0"/>
              <a:t>Install EBS 2008 Management Server</a:t>
            </a:r>
          </a:p>
          <a:p>
            <a:r>
              <a:rPr lang="en-NZ" dirty="0" smtClean="0"/>
              <a:t>Install EBS 2008 Security Server</a:t>
            </a:r>
          </a:p>
          <a:p>
            <a:r>
              <a:rPr lang="en-NZ" dirty="0" smtClean="0"/>
              <a:t>Install EBS 2008 Messaging Server</a:t>
            </a:r>
            <a:endParaRPr lang="en-NZ"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ext Placeholder 3"/>
          <p:cNvSpPr>
            <a:spLocks noGrp="1"/>
          </p:cNvSpPr>
          <p:nvPr>
            <p:ph type="subTitle" idx="1"/>
          </p:nvPr>
        </p:nvSpPr>
        <p:spPr/>
        <p:txBody>
          <a:bodyPr/>
          <a:lstStyle/>
          <a:p>
            <a:r>
              <a:rPr lang="en-US" dirty="0" smtClean="0"/>
              <a:t>Tools of the Trade</a:t>
            </a:r>
          </a:p>
          <a:p>
            <a:pPr>
              <a:buFont typeface="Arial" pitchFamily="34" charset="0"/>
              <a:buChar char="•"/>
            </a:pPr>
            <a:r>
              <a:rPr lang="en-US" dirty="0" smtClean="0"/>
              <a:t> EBS Preparation Wizard</a:t>
            </a:r>
          </a:p>
          <a:p>
            <a:pPr>
              <a:buFont typeface="Arial" pitchFamily="34" charset="0"/>
              <a:buChar char="•"/>
            </a:pPr>
            <a:r>
              <a:rPr lang="en-US" dirty="0" smtClean="0"/>
              <a:t> WEBS Planning Wizard</a:t>
            </a:r>
            <a:endParaRPr lang="en-US" dirty="0"/>
          </a:p>
        </p:txBody>
      </p:sp>
      <p:sp>
        <p:nvSpPr>
          <p:cNvPr id="5" name="Text Placeholder 4"/>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NZ" dirty="0" smtClean="0"/>
              <a:t>Network</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 SRV324</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Network Design for EBS</a:t>
            </a:r>
            <a:endParaRPr lang="en-US" dirty="0"/>
          </a:p>
        </p:txBody>
      </p:sp>
      <p:pic>
        <p:nvPicPr>
          <p:cNvPr id="28" name="Picture 27" descr="d1.jpg"/>
          <p:cNvPicPr>
            <a:picLocks noChangeAspect="1"/>
          </p:cNvPicPr>
          <p:nvPr/>
        </p:nvPicPr>
        <p:blipFill>
          <a:blip r:embed="rId3"/>
          <a:stretch>
            <a:fillRect/>
          </a:stretch>
        </p:blipFill>
        <p:spPr>
          <a:xfrm>
            <a:off x="1144188" y="2060190"/>
            <a:ext cx="6305550" cy="3657600"/>
          </a:xfrm>
          <a:prstGeom prst="rect">
            <a:avLst/>
          </a:prstGeom>
        </p:spPr>
      </p:pic>
      <p:sp>
        <p:nvSpPr>
          <p:cNvPr id="29" name="Rounded Rectangle 28"/>
          <p:cNvSpPr/>
          <p:nvPr/>
        </p:nvSpPr>
        <p:spPr bwMode="auto">
          <a:xfrm>
            <a:off x="2861187" y="1651818"/>
            <a:ext cx="786579" cy="717755"/>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800" dirty="0" smtClean="0">
                <a:solidFill>
                  <a:srgbClr val="FFFFFF"/>
                </a:solidFill>
                <a:effectLst>
                  <a:outerShdw blurRad="38100" dist="38100" dir="2700000" algn="tl">
                    <a:srgbClr val="000000">
                      <a:alpha val="43137"/>
                    </a:srgbClr>
                  </a:outerShdw>
                </a:effectLst>
                <a:latin typeface="Calibri" pitchFamily="34" charset="0"/>
              </a:rPr>
              <a:t>?</a:t>
            </a:r>
          </a:p>
        </p:txBody>
      </p:sp>
      <p:sp>
        <p:nvSpPr>
          <p:cNvPr id="31" name="Left Brace 30"/>
          <p:cNvSpPr/>
          <p:nvPr/>
        </p:nvSpPr>
        <p:spPr>
          <a:xfrm>
            <a:off x="3864079" y="1455174"/>
            <a:ext cx="629264" cy="1189703"/>
          </a:xfrm>
          <a:prstGeom prst="leftBrace">
            <a:avLst>
              <a:gd name="adj1" fmla="val 33974"/>
              <a:gd name="adj2" fmla="val 49355"/>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4404854" y="1553497"/>
            <a:ext cx="2972737" cy="923330"/>
          </a:xfrm>
          <a:prstGeom prst="rect">
            <a:avLst/>
          </a:prstGeom>
          <a:noFill/>
        </p:spPr>
        <p:txBody>
          <a:bodyPr wrap="none" rtlCol="0">
            <a:spAutoFit/>
          </a:bodyPr>
          <a:lstStyle/>
          <a:p>
            <a:pPr>
              <a:buBlip>
                <a:blip r:embed="rId4"/>
              </a:buBlip>
            </a:pPr>
            <a:r>
              <a:rPr lang="en-US" dirty="0" smtClean="0"/>
              <a:t>  Direct connect to Internet</a:t>
            </a:r>
          </a:p>
          <a:p>
            <a:pPr>
              <a:buBlip>
                <a:blip r:embed="rId4"/>
              </a:buBlip>
            </a:pPr>
            <a:r>
              <a:rPr lang="en-US" dirty="0" smtClean="0"/>
              <a:t>  Existing / New HW Firewall</a:t>
            </a:r>
          </a:p>
          <a:p>
            <a:pPr>
              <a:buBlip>
                <a:blip r:embed="rId4"/>
              </a:buBlip>
            </a:pPr>
            <a:r>
              <a:rPr lang="en-US" dirty="0" smtClean="0"/>
              <a:t>  Complex Edge Network</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2a.jpg"/>
          <p:cNvPicPr>
            <a:picLocks noChangeAspect="1"/>
          </p:cNvPicPr>
          <p:nvPr/>
        </p:nvPicPr>
        <p:blipFill>
          <a:blip r:embed="rId3"/>
          <a:stretch>
            <a:fillRect/>
          </a:stretch>
        </p:blipFill>
        <p:spPr>
          <a:xfrm>
            <a:off x="1371600" y="1327354"/>
            <a:ext cx="5463710" cy="5073445"/>
          </a:xfrm>
          <a:prstGeom prst="rect">
            <a:avLst/>
          </a:prstGeom>
        </p:spPr>
      </p:pic>
      <p:sp>
        <p:nvSpPr>
          <p:cNvPr id="8" name="Title 7"/>
          <p:cNvSpPr>
            <a:spLocks noGrp="1"/>
          </p:cNvSpPr>
          <p:nvPr>
            <p:ph type="title"/>
          </p:nvPr>
        </p:nvSpPr>
        <p:spPr/>
        <p:txBody>
          <a:bodyPr/>
          <a:lstStyle/>
          <a:p>
            <a:r>
              <a:rPr smtClean="0"/>
              <a:t>User Network Access</a:t>
            </a:r>
            <a:endParaRPr lang="en-US" dirty="0"/>
          </a:p>
        </p:txBody>
      </p:sp>
      <p:sp>
        <p:nvSpPr>
          <p:cNvPr id="6" name="TextBox 5"/>
          <p:cNvSpPr txBox="1"/>
          <p:nvPr/>
        </p:nvSpPr>
        <p:spPr>
          <a:xfrm>
            <a:off x="940258" y="4876800"/>
            <a:ext cx="564578" cy="369332"/>
          </a:xfrm>
          <a:prstGeom prst="rect">
            <a:avLst/>
          </a:prstGeom>
          <a:noFill/>
        </p:spPr>
        <p:txBody>
          <a:bodyPr wrap="none" rtlCol="0">
            <a:spAutoFit/>
          </a:bodyPr>
          <a:lstStyle/>
          <a:p>
            <a:r>
              <a:rPr lang="en-US" dirty="0" smtClean="0"/>
              <a:t>LAN</a:t>
            </a:r>
            <a:endParaRPr lang="en-US" dirty="0"/>
          </a:p>
        </p:txBody>
      </p:sp>
      <p:sp>
        <p:nvSpPr>
          <p:cNvPr id="7" name="TextBox 6"/>
          <p:cNvSpPr txBox="1"/>
          <p:nvPr/>
        </p:nvSpPr>
        <p:spPr>
          <a:xfrm>
            <a:off x="4423929" y="3473643"/>
            <a:ext cx="1115690" cy="369332"/>
          </a:xfrm>
          <a:prstGeom prst="rect">
            <a:avLst/>
          </a:prstGeom>
          <a:noFill/>
        </p:spPr>
        <p:txBody>
          <a:bodyPr wrap="none" rtlCol="0">
            <a:spAutoFit/>
          </a:bodyPr>
          <a:lstStyle/>
          <a:p>
            <a:r>
              <a:rPr lang="en-US" dirty="0" smtClean="0"/>
              <a:t>Perimeter</a:t>
            </a:r>
            <a:endParaRPr lang="en-US" dirty="0"/>
          </a:p>
        </p:txBody>
      </p:sp>
      <p:sp>
        <p:nvSpPr>
          <p:cNvPr id="12" name="TextBox 11"/>
          <p:cNvSpPr txBox="1"/>
          <p:nvPr/>
        </p:nvSpPr>
        <p:spPr>
          <a:xfrm>
            <a:off x="1852680" y="1791205"/>
            <a:ext cx="945067" cy="369332"/>
          </a:xfrm>
          <a:prstGeom prst="rect">
            <a:avLst/>
          </a:prstGeom>
          <a:noFill/>
        </p:spPr>
        <p:txBody>
          <a:bodyPr wrap="none" rtlCol="0">
            <a:spAutoFit/>
          </a:bodyPr>
          <a:lstStyle/>
          <a:p>
            <a:r>
              <a:rPr lang="en-US" dirty="0" smtClean="0"/>
              <a:t>Internet</a:t>
            </a:r>
            <a:endParaRPr lang="en-US" dirty="0"/>
          </a:p>
        </p:txBody>
      </p:sp>
      <p:sp>
        <p:nvSpPr>
          <p:cNvPr id="14" name="TextBox 13"/>
          <p:cNvSpPr txBox="1"/>
          <p:nvPr/>
        </p:nvSpPr>
        <p:spPr>
          <a:xfrm>
            <a:off x="5893359" y="2360767"/>
            <a:ext cx="1148071" cy="307777"/>
          </a:xfrm>
          <a:prstGeom prst="rect">
            <a:avLst/>
          </a:prstGeom>
          <a:noFill/>
        </p:spPr>
        <p:txBody>
          <a:bodyPr wrap="none" rtlCol="0">
            <a:spAutoFit/>
          </a:bodyPr>
          <a:lstStyle/>
          <a:p>
            <a:r>
              <a:rPr lang="en-US" sz="1400" b="1" dirty="0" smtClean="0"/>
              <a:t>Remote User</a:t>
            </a:r>
          </a:p>
        </p:txBody>
      </p:sp>
      <p:sp>
        <p:nvSpPr>
          <p:cNvPr id="15" name="Rounded Rectangle 14"/>
          <p:cNvSpPr/>
          <p:nvPr/>
        </p:nvSpPr>
        <p:spPr bwMode="auto">
          <a:xfrm>
            <a:off x="3845407" y="2711901"/>
            <a:ext cx="3040025" cy="71709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r>
              <a:rPr lang="en-US" sz="1400" b="1" dirty="0" smtClean="0">
                <a:effectLst>
                  <a:outerShdw blurRad="38100" dist="38100" dir="2700000" algn="tl">
                    <a:srgbClr val="000000">
                      <a:alpha val="43137"/>
                    </a:srgbClr>
                  </a:outerShdw>
                </a:effectLst>
              </a:rPr>
              <a:t>Hardware Firewall</a:t>
            </a:r>
          </a:p>
          <a:p>
            <a:pPr>
              <a:buBlip>
                <a:blip r:embed="rId4"/>
              </a:buBlip>
            </a:pPr>
            <a:r>
              <a:rPr lang="en-US" sz="1200" dirty="0" smtClean="0">
                <a:effectLst>
                  <a:outerShdw blurRad="38100" dist="38100" dir="2700000" algn="tl">
                    <a:srgbClr val="000000">
                      <a:alpha val="43137"/>
                    </a:srgbClr>
                  </a:outerShdw>
                </a:effectLst>
              </a:rPr>
              <a:t>  Short list of ports forwarded to SBS server</a:t>
            </a:r>
          </a:p>
          <a:p>
            <a:pPr>
              <a:buBlip>
                <a:blip r:embed="rId4"/>
              </a:buBlip>
            </a:pPr>
            <a:r>
              <a:rPr lang="en-US" sz="1200" dirty="0" smtClean="0">
                <a:effectLst>
                  <a:outerShdw blurRad="38100" dist="38100" dir="2700000" algn="tl">
                    <a:srgbClr val="000000">
                      <a:alpha val="43137"/>
                    </a:srgbClr>
                  </a:outerShdw>
                </a:effectLst>
              </a:rPr>
              <a:t>  User VPN pass-thru (Optional)</a:t>
            </a:r>
          </a:p>
        </p:txBody>
      </p:sp>
      <p:sp>
        <p:nvSpPr>
          <p:cNvPr id="16" name="Rounded Rectangle 15"/>
          <p:cNvSpPr/>
          <p:nvPr/>
        </p:nvSpPr>
        <p:spPr bwMode="auto">
          <a:xfrm>
            <a:off x="516285" y="3877056"/>
            <a:ext cx="2293936" cy="91756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r>
              <a:rPr lang="en-US" sz="1400" b="1" dirty="0" smtClean="0">
                <a:effectLst>
                  <a:outerShdw blurRad="38100" dist="38100" dir="2700000" algn="tl">
                    <a:srgbClr val="000000">
                      <a:alpha val="43137"/>
                    </a:srgbClr>
                  </a:outerShdw>
                </a:effectLst>
              </a:rPr>
              <a:t>Security Server</a:t>
            </a:r>
          </a:p>
          <a:p>
            <a:pPr marL="114300" indent="-114300">
              <a:buBlip>
                <a:blip r:embed="rId4"/>
              </a:buBlip>
            </a:pPr>
            <a:r>
              <a:rPr lang="en-US" sz="1200" dirty="0" smtClean="0">
                <a:effectLst>
                  <a:outerShdw blurRad="38100" dist="38100" dir="2700000" algn="tl">
                    <a:srgbClr val="000000">
                      <a:alpha val="43137"/>
                    </a:srgbClr>
                  </a:outerShdw>
                </a:effectLst>
              </a:rPr>
              <a:t>User VPN Endpoint</a:t>
            </a:r>
          </a:p>
          <a:p>
            <a:pPr marL="114300" indent="-114300">
              <a:buBlip>
                <a:blip r:embed="rId4"/>
              </a:buBlip>
            </a:pPr>
            <a:r>
              <a:rPr lang="en-US" sz="1200" dirty="0" smtClean="0">
                <a:solidFill>
                  <a:srgbClr val="FFFFFF"/>
                </a:solidFill>
                <a:effectLst>
                  <a:outerShdw blurRad="38100" dist="38100" dir="2700000" algn="tl">
                    <a:srgbClr val="000000">
                      <a:alpha val="43137"/>
                    </a:srgbClr>
                  </a:outerShdw>
                </a:effectLst>
              </a:rPr>
              <a:t>Policy-based VPN quarantine</a:t>
            </a:r>
          </a:p>
          <a:p>
            <a:pPr marL="114300" indent="-114300">
              <a:buBlip>
                <a:blip r:embed="rId4"/>
              </a:buBlip>
            </a:pPr>
            <a:r>
              <a:rPr lang="en-US" sz="1200" dirty="0" smtClean="0">
                <a:solidFill>
                  <a:srgbClr val="FFFFFF"/>
                </a:solidFill>
                <a:effectLst>
                  <a:outerShdw blurRad="38100" dist="38100" dir="2700000" algn="tl">
                    <a:srgbClr val="000000">
                      <a:alpha val="43137"/>
                    </a:srgbClr>
                  </a:outerShdw>
                </a:effectLst>
              </a:rPr>
              <a:t>Policy-based outbound access</a:t>
            </a:r>
            <a:endParaRPr lang="en-US" sz="2400"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3.jpg"/>
          <p:cNvPicPr>
            <a:picLocks noChangeAspect="1"/>
          </p:cNvPicPr>
          <p:nvPr/>
        </p:nvPicPr>
        <p:blipFill>
          <a:blip r:embed="rId3"/>
          <a:stretch>
            <a:fillRect/>
          </a:stretch>
        </p:blipFill>
        <p:spPr>
          <a:xfrm>
            <a:off x="1371600" y="1356852"/>
            <a:ext cx="5431944" cy="5043948"/>
          </a:xfrm>
          <a:prstGeom prst="rect">
            <a:avLst/>
          </a:prstGeom>
        </p:spPr>
      </p:pic>
      <p:sp>
        <p:nvSpPr>
          <p:cNvPr id="8" name="Title 7"/>
          <p:cNvSpPr>
            <a:spLocks noGrp="1"/>
          </p:cNvSpPr>
          <p:nvPr>
            <p:ph type="title"/>
          </p:nvPr>
        </p:nvSpPr>
        <p:spPr/>
        <p:txBody>
          <a:bodyPr/>
          <a:lstStyle/>
          <a:p>
            <a:r>
              <a:rPr smtClean="0"/>
              <a:t>Remote Manag</a:t>
            </a:r>
            <a:r>
              <a:rPr lang="en-US" dirty="0" smtClean="0"/>
              <a:t>e</a:t>
            </a:r>
            <a:r>
              <a:rPr smtClean="0"/>
              <a:t>ment Access</a:t>
            </a:r>
            <a:endParaRPr lang="en-US" dirty="0"/>
          </a:p>
        </p:txBody>
      </p:sp>
      <p:sp>
        <p:nvSpPr>
          <p:cNvPr id="5" name="TextBox 4"/>
          <p:cNvSpPr txBox="1"/>
          <p:nvPr/>
        </p:nvSpPr>
        <p:spPr>
          <a:xfrm>
            <a:off x="1022554" y="4876800"/>
            <a:ext cx="564578" cy="369332"/>
          </a:xfrm>
          <a:prstGeom prst="rect">
            <a:avLst/>
          </a:prstGeom>
          <a:noFill/>
        </p:spPr>
        <p:txBody>
          <a:bodyPr wrap="none" rtlCol="0">
            <a:spAutoFit/>
          </a:bodyPr>
          <a:lstStyle/>
          <a:p>
            <a:r>
              <a:rPr lang="en-US" dirty="0" smtClean="0"/>
              <a:t>LAN</a:t>
            </a:r>
            <a:endParaRPr lang="en-US" dirty="0"/>
          </a:p>
        </p:txBody>
      </p:sp>
      <p:sp>
        <p:nvSpPr>
          <p:cNvPr id="6" name="TextBox 5"/>
          <p:cNvSpPr txBox="1"/>
          <p:nvPr/>
        </p:nvSpPr>
        <p:spPr>
          <a:xfrm>
            <a:off x="629081" y="3446211"/>
            <a:ext cx="1115690" cy="369332"/>
          </a:xfrm>
          <a:prstGeom prst="rect">
            <a:avLst/>
          </a:prstGeom>
          <a:noFill/>
        </p:spPr>
        <p:txBody>
          <a:bodyPr wrap="none" rtlCol="0">
            <a:spAutoFit/>
          </a:bodyPr>
          <a:lstStyle/>
          <a:p>
            <a:r>
              <a:rPr lang="en-US" dirty="0" smtClean="0"/>
              <a:t>Perimeter</a:t>
            </a:r>
            <a:endParaRPr lang="en-US" dirty="0"/>
          </a:p>
        </p:txBody>
      </p:sp>
      <p:sp>
        <p:nvSpPr>
          <p:cNvPr id="11" name="TextBox 10"/>
          <p:cNvSpPr txBox="1"/>
          <p:nvPr/>
        </p:nvSpPr>
        <p:spPr>
          <a:xfrm>
            <a:off x="1852680" y="1791205"/>
            <a:ext cx="945067" cy="369332"/>
          </a:xfrm>
          <a:prstGeom prst="rect">
            <a:avLst/>
          </a:prstGeom>
          <a:noFill/>
        </p:spPr>
        <p:txBody>
          <a:bodyPr wrap="none" rtlCol="0">
            <a:spAutoFit/>
          </a:bodyPr>
          <a:lstStyle/>
          <a:p>
            <a:r>
              <a:rPr lang="en-US" dirty="0" smtClean="0"/>
              <a:t>Internet</a:t>
            </a:r>
            <a:endParaRPr lang="en-US" dirty="0"/>
          </a:p>
        </p:txBody>
      </p:sp>
      <p:sp>
        <p:nvSpPr>
          <p:cNvPr id="12" name="TextBox 11"/>
          <p:cNvSpPr txBox="1"/>
          <p:nvPr/>
        </p:nvSpPr>
        <p:spPr>
          <a:xfrm>
            <a:off x="5608231" y="2360767"/>
            <a:ext cx="1842427" cy="307777"/>
          </a:xfrm>
          <a:prstGeom prst="rect">
            <a:avLst/>
          </a:prstGeom>
          <a:noFill/>
        </p:spPr>
        <p:txBody>
          <a:bodyPr wrap="none" rtlCol="0">
            <a:spAutoFit/>
          </a:bodyPr>
          <a:lstStyle/>
          <a:p>
            <a:r>
              <a:rPr lang="en-US" sz="1400" b="1" dirty="0" smtClean="0"/>
              <a:t>Remote Administrator</a:t>
            </a:r>
          </a:p>
        </p:txBody>
      </p:sp>
      <p:sp>
        <p:nvSpPr>
          <p:cNvPr id="16" name="Rounded Rectangle 15"/>
          <p:cNvSpPr/>
          <p:nvPr/>
        </p:nvSpPr>
        <p:spPr bwMode="auto">
          <a:xfrm>
            <a:off x="3876971" y="3867912"/>
            <a:ext cx="3657685" cy="1005733"/>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r>
              <a:rPr lang="en-US" sz="1400" b="1" dirty="0" smtClean="0">
                <a:effectLst>
                  <a:outerShdw blurRad="38100" dist="38100" dir="2700000" algn="tl">
                    <a:srgbClr val="000000">
                      <a:alpha val="43137"/>
                    </a:srgbClr>
                  </a:outerShdw>
                </a:effectLst>
              </a:rPr>
              <a:t>Server Management Interfaces</a:t>
            </a:r>
          </a:p>
          <a:p>
            <a:pPr>
              <a:buBlip>
                <a:blip r:embed="rId4"/>
              </a:buBlip>
            </a:pPr>
            <a:r>
              <a:rPr lang="en-US" sz="1200" dirty="0" smtClean="0">
                <a:effectLst>
                  <a:outerShdw blurRad="38100" dist="38100" dir="2700000" algn="tl">
                    <a:srgbClr val="000000">
                      <a:alpha val="43137"/>
                    </a:srgbClr>
                  </a:outerShdw>
                </a:effectLst>
              </a:rPr>
              <a:t>  e.g. HP iLO2, Lights-Out 100</a:t>
            </a:r>
          </a:p>
          <a:p>
            <a:pPr>
              <a:buBlip>
                <a:blip r:embed="rId4"/>
              </a:buBlip>
            </a:pPr>
            <a:r>
              <a:rPr lang="en-US" sz="1200" dirty="0" smtClean="0">
                <a:solidFill>
                  <a:srgbClr val="FFFFFF"/>
                </a:solidFill>
                <a:effectLst>
                  <a:outerShdw blurRad="38100" dist="38100" dir="2700000" algn="tl">
                    <a:srgbClr val="000000">
                      <a:alpha val="43137"/>
                    </a:srgbClr>
                  </a:outerShdw>
                </a:effectLst>
              </a:rPr>
              <a:t>  Connect to Perimeter or dedicated MGMT segment</a:t>
            </a:r>
          </a:p>
          <a:p>
            <a:pPr>
              <a:buBlip>
                <a:blip r:embed="rId4"/>
              </a:buBlip>
            </a:pPr>
            <a:r>
              <a:rPr lang="en-US" sz="1200" dirty="0" smtClean="0">
                <a:solidFill>
                  <a:srgbClr val="FFFFFF"/>
                </a:solidFill>
                <a:effectLst>
                  <a:outerShdw blurRad="38100" dist="38100" dir="2700000" algn="tl">
                    <a:srgbClr val="000000">
                      <a:alpha val="43137"/>
                    </a:srgbClr>
                  </a:outerShdw>
                </a:effectLst>
              </a:rPr>
              <a:t>  Console &amp; power control regardless of server state</a:t>
            </a:r>
            <a:endParaRPr lang="en-US" sz="2400" dirty="0" smtClean="0">
              <a:solidFill>
                <a:srgbClr val="FFFFFF"/>
              </a:solidFill>
              <a:effectLst>
                <a:outerShdw blurRad="38100" dist="38100" dir="2700000" algn="tl">
                  <a:srgbClr val="000000">
                    <a:alpha val="43137"/>
                  </a:srgbClr>
                </a:outerShdw>
              </a:effectLst>
            </a:endParaRPr>
          </a:p>
        </p:txBody>
      </p:sp>
      <p:sp>
        <p:nvSpPr>
          <p:cNvPr id="17" name="Rounded Rectangle 16"/>
          <p:cNvSpPr/>
          <p:nvPr/>
        </p:nvSpPr>
        <p:spPr bwMode="auto">
          <a:xfrm>
            <a:off x="423789" y="2400653"/>
            <a:ext cx="2664071" cy="88802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r>
              <a:rPr lang="en-US" sz="1400" b="1" dirty="0" smtClean="0">
                <a:effectLst>
                  <a:outerShdw blurRad="38100" dist="38100" dir="2700000" algn="tl">
                    <a:srgbClr val="000000">
                      <a:alpha val="43137"/>
                    </a:srgbClr>
                  </a:outerShdw>
                </a:effectLst>
              </a:rPr>
              <a:t>Hardware Firewall</a:t>
            </a:r>
          </a:p>
          <a:p>
            <a:pPr>
              <a:buBlip>
                <a:blip r:embed="rId4"/>
              </a:buBlip>
            </a:pPr>
            <a:r>
              <a:rPr lang="en-US" sz="1200" dirty="0" smtClean="0">
                <a:effectLst>
                  <a:outerShdw blurRad="38100" dist="38100" dir="2700000" algn="tl">
                    <a:srgbClr val="000000">
                      <a:alpha val="43137"/>
                    </a:srgbClr>
                  </a:outerShdw>
                </a:effectLst>
              </a:rPr>
              <a:t>  VPN Endpoint for Administration</a:t>
            </a:r>
          </a:p>
          <a:p>
            <a:pPr>
              <a:buBlip>
                <a:blip r:embed="rId4"/>
              </a:buBlip>
            </a:pPr>
            <a:r>
              <a:rPr lang="en-US" sz="1200" dirty="0" smtClean="0">
                <a:effectLst>
                  <a:outerShdw blurRad="38100" dist="38100" dir="2700000" algn="tl">
                    <a:srgbClr val="000000">
                      <a:alpha val="43137"/>
                    </a:srgbClr>
                  </a:outerShdw>
                </a:effectLst>
              </a:rPr>
              <a:t>  Local Credentials</a:t>
            </a:r>
          </a:p>
          <a:p>
            <a:pPr>
              <a:buBlip>
                <a:blip r:embed="rId4"/>
              </a:buBlip>
            </a:pPr>
            <a:r>
              <a:rPr lang="en-US" sz="1200" dirty="0" smtClean="0">
                <a:effectLst>
                  <a:outerShdw blurRad="38100" dist="38100" dir="2700000" algn="tl">
                    <a:srgbClr val="000000">
                      <a:alpha val="43137"/>
                    </a:srgbClr>
                  </a:outerShdw>
                </a:effectLst>
              </a:rPr>
              <a:t>  Limited # of users (Admin/Partner)</a:t>
            </a: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NZ" dirty="0" smtClean="0"/>
              <a:t>Choosing Hardware</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 SRV324</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bwMode="black"/>
        <p:txBody>
          <a:bodyPr/>
          <a:lstStyle/>
          <a:p>
            <a:r>
              <a:rPr lang="en-US" dirty="0" smtClean="0"/>
              <a:t>Presentation Outline (hidden slide):</a:t>
            </a:r>
            <a:endParaRPr lang="en-US" dirty="0"/>
          </a:p>
        </p:txBody>
      </p:sp>
      <p:sp>
        <p:nvSpPr>
          <p:cNvPr id="27651" name="Rectangle 3"/>
          <p:cNvSpPr>
            <a:spLocks noGrp="1" noChangeArrowheads="1"/>
          </p:cNvSpPr>
          <p:nvPr>
            <p:ph type="body" idx="1"/>
          </p:nvPr>
        </p:nvSpPr>
        <p:spPr bwMode="black">
          <a:xfrm>
            <a:off x="382588" y="2041592"/>
            <a:ext cx="8380412" cy="3864135"/>
          </a:xfrm>
        </p:spPr>
        <p:txBody>
          <a:bodyPr/>
          <a:lstStyle/>
          <a:p>
            <a:r>
              <a:rPr lang="en-US" dirty="0" smtClean="0"/>
              <a:t>Title: </a:t>
            </a:r>
            <a:r>
              <a:rPr lang="en-NZ" dirty="0" smtClean="0"/>
              <a:t>Windows Essential Business Server 2008 Deep Dive</a:t>
            </a:r>
            <a:endParaRPr lang="en-US" dirty="0" smtClean="0"/>
          </a:p>
          <a:p>
            <a:r>
              <a:rPr lang="en-US" dirty="0" smtClean="0"/>
              <a:t>Technical Level: 300</a:t>
            </a:r>
          </a:p>
          <a:p>
            <a:r>
              <a:rPr lang="en-US" dirty="0" smtClean="0"/>
              <a:t>Intended Audience: Technologist </a:t>
            </a:r>
          </a:p>
          <a:p>
            <a:r>
              <a:rPr lang="en-US" dirty="0" smtClean="0"/>
              <a:t>Objectives (what do you want the audience to take away from this session):</a:t>
            </a:r>
          </a:p>
          <a:p>
            <a:pPr lvl="1"/>
            <a:r>
              <a:rPr lang="en-US" dirty="0" smtClean="0"/>
              <a:t>1.  In depth overview of EBS</a:t>
            </a:r>
          </a:p>
          <a:p>
            <a:pPr lvl="1"/>
            <a:r>
              <a:rPr lang="en-US" dirty="0" smtClean="0"/>
              <a:t>2.  Best practices for implementation</a:t>
            </a:r>
          </a:p>
          <a:p>
            <a:pPr lvl="1"/>
            <a:r>
              <a:rPr lang="en-US" dirty="0" smtClean="0"/>
              <a:t>3. Understanding of Security and Messaging</a:t>
            </a:r>
          </a:p>
          <a:p>
            <a:r>
              <a:rPr lang="en-US" dirty="0" smtClean="0"/>
              <a:t>Presentation Outline (including demos):</a:t>
            </a:r>
          </a:p>
        </p:txBody>
      </p:sp>
      <p:sp>
        <p:nvSpPr>
          <p:cNvPr id="27650" name="Text Box 4"/>
          <p:cNvSpPr txBox="1">
            <a:spLocks noChangeArrowheads="1"/>
          </p:cNvSpPr>
          <p:nvPr/>
        </p:nvSpPr>
        <p:spPr bwMode="auto">
          <a:xfrm>
            <a:off x="381000" y="915473"/>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dirty="0">
                <a:solidFill>
                  <a:srgbClr val="990033"/>
                </a:solidFill>
              </a:rPr>
              <a:t>Speaker instructions: </a:t>
            </a:r>
            <a:r>
              <a:rPr lang="en-US" sz="1600" dirty="0" smtClean="0">
                <a:solidFill>
                  <a:srgbClr val="000000"/>
                </a:solidFill>
              </a:rPr>
              <a:t>Complete this slide to assist your SME (subject matter expert) in evaluatin</a:t>
            </a:r>
            <a:r>
              <a:rPr lang="en-US" sz="1600" dirty="0">
                <a:solidFill>
                  <a:srgbClr val="000000"/>
                </a:solidFill>
              </a:rPr>
              <a:t>g </a:t>
            </a:r>
            <a:r>
              <a:rPr lang="en-US" sz="1600" dirty="0" smtClean="0">
                <a:solidFill>
                  <a:srgbClr val="000000"/>
                </a:solidFill>
              </a:rPr>
              <a:t>your </a:t>
            </a:r>
            <a:r>
              <a:rPr lang="en-US" sz="1600" dirty="0">
                <a:solidFill>
                  <a:srgbClr val="000000"/>
                </a:solidFill>
              </a:rPr>
              <a:t>presentation flow, topic coverage, demo integration and alignment of content to your session description and level. </a:t>
            </a:r>
          </a:p>
          <a:p>
            <a:pPr>
              <a:lnSpc>
                <a:spcPct val="90000"/>
              </a:lnSpc>
              <a:spcBef>
                <a:spcPct val="20000"/>
              </a:spcBef>
            </a:pPr>
            <a:endParaRPr lang="en-US" dirty="0">
              <a:solidFill>
                <a:srgbClr val="990033"/>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Basic Requirements</a:t>
            </a:r>
            <a:endParaRPr lang="en-US" dirty="0"/>
          </a:p>
        </p:txBody>
      </p:sp>
      <p:sp>
        <p:nvSpPr>
          <p:cNvPr id="9" name="Content Placeholder 8"/>
          <p:cNvSpPr>
            <a:spLocks noGrp="1"/>
          </p:cNvSpPr>
          <p:nvPr>
            <p:ph idx="1"/>
          </p:nvPr>
        </p:nvSpPr>
        <p:spPr/>
        <p:txBody>
          <a:bodyPr/>
          <a:lstStyle/>
          <a:p>
            <a:pPr lvl="0"/>
            <a:r>
              <a:rPr lang="en-US" smtClean="0"/>
              <a:t>MS Minimum (installs and functions)</a:t>
            </a:r>
            <a:endParaRPr lang="sv-SE" smtClean="0"/>
          </a:p>
          <a:p>
            <a:pPr lvl="1"/>
            <a:r>
              <a:rPr lang="en-US" smtClean="0"/>
              <a:t>CPU: 2+ cores </a:t>
            </a:r>
            <a:endParaRPr lang="sv-SE" smtClean="0"/>
          </a:p>
          <a:p>
            <a:pPr lvl="1"/>
            <a:r>
              <a:rPr lang="en-US" smtClean="0"/>
              <a:t>RAM: 4/2/4 (Mgmt/Sec/Msg)</a:t>
            </a:r>
            <a:endParaRPr lang="sv-SE" smtClean="0"/>
          </a:p>
          <a:p>
            <a:pPr lvl="0"/>
            <a:r>
              <a:rPr lang="en-US" smtClean="0"/>
              <a:t>Consider this for the real world</a:t>
            </a:r>
            <a:endParaRPr lang="sv-SE" smtClean="0"/>
          </a:p>
          <a:p>
            <a:pPr lvl="1"/>
            <a:r>
              <a:rPr lang="en-US" smtClean="0"/>
              <a:t>2 socket servers</a:t>
            </a:r>
            <a:endParaRPr lang="sv-SE" smtClean="0"/>
          </a:p>
          <a:p>
            <a:pPr lvl="1"/>
            <a:r>
              <a:rPr lang="en-US" smtClean="0"/>
              <a:t>RAM: 8/4/16 GB</a:t>
            </a:r>
            <a:endParaRPr lang="sv-SE" smtClean="0"/>
          </a:p>
          <a:p>
            <a:pPr lvl="1"/>
            <a:r>
              <a:rPr lang="en-US" smtClean="0"/>
              <a:t>8 drive bays (or shared storage) for Mgmt &amp; Msg</a:t>
            </a:r>
            <a:endParaRPr lang="sv-SE"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848299" y="1722474"/>
            <a:ext cx="7535537" cy="3987210"/>
          </a:xfrm>
          <a:prstGeom prst="roundRect">
            <a:avLst>
              <a:gd name="adj" fmla="val 6753"/>
            </a:avLst>
          </a:prstGeom>
          <a:solidFill>
            <a:srgbClr val="FFFFFF"/>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 name="Title 1"/>
          <p:cNvSpPr>
            <a:spLocks noGrp="1"/>
          </p:cNvSpPr>
          <p:nvPr>
            <p:ph type="title"/>
          </p:nvPr>
        </p:nvSpPr>
        <p:spPr/>
        <p:txBody>
          <a:bodyPr/>
          <a:lstStyle/>
          <a:p>
            <a:r>
              <a:rPr smtClean="0"/>
              <a:t>Storage</a:t>
            </a:r>
            <a:endParaRPr lang="en-US" dirty="0"/>
          </a:p>
        </p:txBody>
      </p:sp>
      <p:pic>
        <p:nvPicPr>
          <p:cNvPr id="4" name="Content Placeholder 3" descr="HD Configs.png"/>
          <p:cNvPicPr>
            <a:picLocks noGrp="1"/>
          </p:cNvPicPr>
          <p:nvPr>
            <p:ph idx="1"/>
          </p:nvPr>
        </p:nvPicPr>
        <p:blipFill>
          <a:blip r:embed="rId4"/>
          <a:stretch>
            <a:fillRect/>
          </a:stretch>
        </p:blipFill>
        <p:spPr>
          <a:xfrm>
            <a:off x="1026756" y="1962836"/>
            <a:ext cx="7056242" cy="3216276"/>
          </a:xfrm>
          <a:prstGeom prst="rect">
            <a:avLst/>
          </a:prstGeom>
        </p:spPr>
      </p:pic>
      <p:sp>
        <p:nvSpPr>
          <p:cNvPr id="11" name="Rectangle 10"/>
          <p:cNvSpPr/>
          <p:nvPr/>
        </p:nvSpPr>
        <p:spPr bwMode="auto">
          <a:xfrm>
            <a:off x="1832344" y="1924494"/>
            <a:ext cx="1261729" cy="265814"/>
          </a:xfrm>
          <a:prstGeom prst="rect">
            <a:avLst/>
          </a:prstGeom>
          <a:solidFill>
            <a:srgbClr val="FFFFFF"/>
          </a:solidFill>
          <a:ln>
            <a:no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2" name="Rectangle 11"/>
          <p:cNvSpPr/>
          <p:nvPr/>
        </p:nvSpPr>
        <p:spPr bwMode="auto">
          <a:xfrm>
            <a:off x="4313274" y="1945282"/>
            <a:ext cx="1247553" cy="265814"/>
          </a:xfrm>
          <a:prstGeom prst="rect">
            <a:avLst/>
          </a:prstGeom>
          <a:solidFill>
            <a:srgbClr val="FFFFFF"/>
          </a:solidFill>
          <a:ln>
            <a:no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3" name="Rectangle 12"/>
          <p:cNvSpPr/>
          <p:nvPr/>
        </p:nvSpPr>
        <p:spPr bwMode="auto">
          <a:xfrm>
            <a:off x="6655981" y="1931583"/>
            <a:ext cx="1247553" cy="265814"/>
          </a:xfrm>
          <a:prstGeom prst="rect">
            <a:avLst/>
          </a:prstGeom>
          <a:solidFill>
            <a:srgbClr val="FFFFFF"/>
          </a:solidFill>
          <a:ln>
            <a:no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6" name="TextBox 15"/>
          <p:cNvSpPr txBox="1"/>
          <p:nvPr/>
        </p:nvSpPr>
        <p:spPr>
          <a:xfrm>
            <a:off x="3547431" y="4120309"/>
            <a:ext cx="1746504" cy="646331"/>
          </a:xfrm>
          <a:prstGeom prst="rect">
            <a:avLst/>
          </a:prstGeom>
          <a:noFill/>
        </p:spPr>
        <p:txBody>
          <a:bodyPr wrap="none" rtlCol="0">
            <a:spAutoFit/>
          </a:bodyPr>
          <a:lstStyle/>
          <a:p>
            <a:pPr algn="ctr"/>
            <a:r>
              <a:rPr lang="en-US" dirty="0" smtClean="0">
                <a:solidFill>
                  <a:schemeClr val="accent4"/>
                </a:solidFill>
              </a:rPr>
              <a:t>Installation with </a:t>
            </a:r>
          </a:p>
          <a:p>
            <a:pPr algn="ctr"/>
            <a:r>
              <a:rPr lang="en-US" dirty="0" smtClean="0">
                <a:solidFill>
                  <a:schemeClr val="accent4"/>
                </a:solidFill>
              </a:rPr>
              <a:t>Data Volume</a:t>
            </a:r>
            <a:endParaRPr lang="en-US" dirty="0">
              <a:solidFill>
                <a:schemeClr val="accent4"/>
              </a:solidFill>
            </a:endParaRPr>
          </a:p>
        </p:txBody>
      </p:sp>
      <p:grpSp>
        <p:nvGrpSpPr>
          <p:cNvPr id="3" name="Group 14"/>
          <p:cNvGrpSpPr/>
          <p:nvPr/>
        </p:nvGrpSpPr>
        <p:grpSpPr>
          <a:xfrm>
            <a:off x="1024569" y="3615072"/>
            <a:ext cx="7194014" cy="1945758"/>
            <a:chOff x="1024569" y="3615072"/>
            <a:chExt cx="7194014" cy="1945758"/>
          </a:xfrm>
          <a:solidFill>
            <a:srgbClr val="FFFFFF"/>
          </a:solidFill>
        </p:grpSpPr>
        <p:sp>
          <p:nvSpPr>
            <p:cNvPr id="10" name="Rectangle 9"/>
            <p:cNvSpPr/>
            <p:nvPr/>
          </p:nvSpPr>
          <p:spPr bwMode="auto">
            <a:xfrm>
              <a:off x="1024569" y="3615072"/>
              <a:ext cx="7194014" cy="1945758"/>
            </a:xfrm>
            <a:prstGeom prst="rect">
              <a:avLst/>
            </a:prstGeom>
            <a:grpFill/>
            <a:ln>
              <a:no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4" name="TextBox 13"/>
            <p:cNvSpPr txBox="1"/>
            <p:nvPr/>
          </p:nvSpPr>
          <p:spPr>
            <a:xfrm>
              <a:off x="3589785" y="4252511"/>
              <a:ext cx="1776664" cy="369332"/>
            </a:xfrm>
            <a:prstGeom prst="rect">
              <a:avLst/>
            </a:prstGeom>
            <a:grpFill/>
          </p:spPr>
          <p:txBody>
            <a:bodyPr wrap="square" rtlCol="0">
              <a:spAutoFit/>
            </a:bodyPr>
            <a:lstStyle/>
            <a:p>
              <a:r>
                <a:rPr lang="en-US" dirty="0" smtClean="0">
                  <a:solidFill>
                    <a:schemeClr val="accent4"/>
                  </a:solidFill>
                </a:rPr>
                <a:t>Basic Installation</a:t>
              </a:r>
              <a:endParaRPr lang="en-US" dirty="0">
                <a:solidFill>
                  <a:schemeClr val="accent4"/>
                </a:solidFill>
              </a:endParaRP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Digging Deeper</a:t>
            </a:r>
            <a:endParaRPr lang="en-US" dirty="0"/>
          </a:p>
        </p:txBody>
      </p:sp>
      <p:graphicFrame>
        <p:nvGraphicFramePr>
          <p:cNvPr id="4" name="Content Placeholder 3"/>
          <p:cNvGraphicFramePr>
            <a:graphicFrameLocks noGrp="1"/>
          </p:cNvGraphicFramePr>
          <p:nvPr>
            <p:ph idx="1"/>
          </p:nvPr>
        </p:nvGraphicFramePr>
        <p:xfrm>
          <a:off x="381000" y="1244193"/>
          <a:ext cx="8382000" cy="5064760"/>
        </p:xfrm>
        <a:graphic>
          <a:graphicData uri="http://schemas.openxmlformats.org/drawingml/2006/table">
            <a:tbl>
              <a:tblPr firstRow="1" bandRow="1">
                <a:tableStyleId>{775DCB02-9BB8-47FD-8907-85C794F793BA}</a:tableStyleId>
              </a:tblPr>
              <a:tblGrid>
                <a:gridCol w="1676400"/>
                <a:gridCol w="1676400"/>
                <a:gridCol w="1676400"/>
                <a:gridCol w="1676400"/>
                <a:gridCol w="1676400"/>
              </a:tblGrid>
              <a:tr h="370840">
                <a:tc>
                  <a:txBody>
                    <a:bodyPr/>
                    <a:lstStyle/>
                    <a:p>
                      <a:endParaRPr lang="en-US" dirty="0"/>
                    </a:p>
                  </a:txBody>
                  <a:tcPr/>
                </a:tc>
                <a:tc>
                  <a:txBody>
                    <a:bodyPr/>
                    <a:lstStyle/>
                    <a:p>
                      <a:r>
                        <a:rPr lang="en-US" dirty="0" smtClean="0"/>
                        <a:t>Data Item</a:t>
                      </a:r>
                      <a:endParaRPr lang="en-US" dirty="0"/>
                    </a:p>
                  </a:txBody>
                  <a:tcPr/>
                </a:tc>
                <a:tc>
                  <a:txBody>
                    <a:bodyPr/>
                    <a:lstStyle/>
                    <a:p>
                      <a:r>
                        <a:rPr lang="en-US" dirty="0" smtClean="0"/>
                        <a:t>Basic</a:t>
                      </a:r>
                      <a:r>
                        <a:rPr lang="en-US" baseline="0" dirty="0" smtClean="0"/>
                        <a:t> Installation</a:t>
                      </a:r>
                      <a:endParaRPr lang="en-US" dirty="0"/>
                    </a:p>
                  </a:txBody>
                  <a:tcPr/>
                </a:tc>
                <a:tc>
                  <a:txBody>
                    <a:bodyPr/>
                    <a:lstStyle/>
                    <a:p>
                      <a:r>
                        <a:rPr lang="en-US" dirty="0" smtClean="0"/>
                        <a:t>Data Volume</a:t>
                      </a:r>
                      <a:r>
                        <a:rPr lang="en-US" baseline="0" dirty="0" smtClean="0"/>
                        <a:t> Installation</a:t>
                      </a:r>
                      <a:endParaRPr lang="en-US" dirty="0"/>
                    </a:p>
                  </a:txBody>
                  <a:tcPr/>
                </a:tc>
                <a:tc>
                  <a:txBody>
                    <a:bodyPr/>
                    <a:lstStyle/>
                    <a:p>
                      <a:r>
                        <a:rPr lang="en-US" dirty="0" smtClean="0"/>
                        <a:t>Consider</a:t>
                      </a:r>
                    </a:p>
                    <a:p>
                      <a:r>
                        <a:rPr lang="en-US" dirty="0" smtClean="0"/>
                        <a:t>This:</a:t>
                      </a:r>
                      <a:endParaRPr lang="en-US" dirty="0"/>
                    </a:p>
                  </a:txBody>
                  <a:tcPr/>
                </a:tc>
              </a:tr>
              <a:tr h="370840">
                <a:tc rowSpan="5">
                  <a:txBody>
                    <a:bodyPr/>
                    <a:lstStyle/>
                    <a:p>
                      <a:r>
                        <a:rPr lang="en-US" b="1" dirty="0" smtClean="0"/>
                        <a:t>Management Server</a:t>
                      </a:r>
                      <a:endParaRPr lang="en-US" b="1" dirty="0"/>
                    </a:p>
                  </a:txBody>
                  <a:tcPr>
                    <a:lnB w="38100" cap="flat" cmpd="sng" algn="ctr">
                      <a:solidFill>
                        <a:schemeClr val="tx1"/>
                      </a:solidFill>
                      <a:prstDash val="solid"/>
                      <a:round/>
                      <a:headEnd type="none" w="med" len="med"/>
                      <a:tailEnd type="none" w="med" len="med"/>
                    </a:lnB>
                  </a:tcPr>
                </a:tc>
                <a:tc>
                  <a:txBody>
                    <a:bodyPr/>
                    <a:lstStyle/>
                    <a:p>
                      <a:r>
                        <a:rPr lang="en-US" b="1" dirty="0" smtClean="0"/>
                        <a:t>OS</a:t>
                      </a:r>
                      <a:endParaRPr lang="en-US" b="1" dirty="0"/>
                    </a:p>
                  </a:txBody>
                  <a:tcPr/>
                </a:tc>
                <a:tc rowSpan="5">
                  <a:txBody>
                    <a:bodyPr/>
                    <a:lstStyle/>
                    <a:p>
                      <a:r>
                        <a:rPr lang="en-US" dirty="0" smtClean="0"/>
                        <a:t>C:\</a:t>
                      </a:r>
                      <a:r>
                        <a:rPr lang="en-US" baseline="0" dirty="0" smtClean="0"/>
                        <a:t> on </a:t>
                      </a:r>
                      <a:r>
                        <a:rPr lang="en-US" dirty="0" smtClean="0"/>
                        <a:t>RAID</a:t>
                      </a:r>
                      <a:r>
                        <a:rPr lang="en-US" baseline="0" dirty="0" smtClean="0"/>
                        <a:t> 1</a:t>
                      </a:r>
                      <a:endParaRPr lang="en-US" dirty="0"/>
                    </a:p>
                  </a:txBody>
                  <a:tcPr>
                    <a:lnB w="38100" cap="flat" cmpd="sng" algn="ctr">
                      <a:solidFill>
                        <a:schemeClr val="tx1"/>
                      </a:solidFill>
                      <a:prstDash val="solid"/>
                      <a:round/>
                      <a:headEnd type="none" w="med" len="med"/>
                      <a:tailEnd type="none" w="med" len="med"/>
                    </a:lnB>
                  </a:tcPr>
                </a:tc>
                <a:tc>
                  <a:txBody>
                    <a:bodyPr/>
                    <a:lstStyle/>
                    <a:p>
                      <a:r>
                        <a:rPr lang="en-US" dirty="0" smtClean="0"/>
                        <a:t>C:\</a:t>
                      </a:r>
                      <a:r>
                        <a:rPr lang="en-US" baseline="0" dirty="0" smtClean="0"/>
                        <a:t> on RAID 1</a:t>
                      </a:r>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C:\</a:t>
                      </a:r>
                      <a:r>
                        <a:rPr lang="en-US" baseline="0" dirty="0" smtClean="0"/>
                        <a:t> on RAID 1</a:t>
                      </a:r>
                      <a:endParaRPr lang="en-US" dirty="0" smtClean="0"/>
                    </a:p>
                  </a:txBody>
                  <a:tcPr/>
                </a:tc>
              </a:tr>
              <a:tr h="370840">
                <a:tc vMerge="1">
                  <a:txBody>
                    <a:bodyPr/>
                    <a:lstStyle/>
                    <a:p>
                      <a:endParaRPr lang="en-US" dirty="0"/>
                    </a:p>
                  </a:txBody>
                  <a:tcPr/>
                </a:tc>
                <a:tc>
                  <a:txBody>
                    <a:bodyPr/>
                    <a:lstStyle/>
                    <a:p>
                      <a:r>
                        <a:rPr lang="en-US" b="1" dirty="0" smtClean="0"/>
                        <a:t>AD</a:t>
                      </a:r>
                      <a:endParaRPr lang="en-US" b="1" dirty="0"/>
                    </a:p>
                  </a:txBody>
                  <a:tcPr/>
                </a:tc>
                <a:tc vMerge="1">
                  <a:txBody>
                    <a:bodyPr/>
                    <a:lstStyle/>
                    <a:p>
                      <a:endParaRPr lang="en-US" dirty="0"/>
                    </a:p>
                  </a:txBody>
                  <a:tcPr/>
                </a:tc>
                <a:tc rowSpan="4">
                  <a:txBody>
                    <a:bodyPr/>
                    <a:lstStyle/>
                    <a:p>
                      <a:r>
                        <a:rPr lang="en-US" dirty="0" smtClean="0"/>
                        <a:t>E:\ on RAID 5 </a:t>
                      </a:r>
                    </a:p>
                    <a:p>
                      <a:r>
                        <a:rPr lang="en-US" dirty="0" smtClean="0"/>
                        <a:t>or Partition</a:t>
                      </a:r>
                      <a:endParaRPr lang="en-US" dirty="0"/>
                    </a:p>
                  </a:txBody>
                  <a:tcPr>
                    <a:lnB w="38100" cap="flat" cmpd="sng" algn="ctr">
                      <a:solidFill>
                        <a:schemeClr val="tx1"/>
                      </a:solidFill>
                      <a:prstDash val="solid"/>
                      <a:round/>
                      <a:headEnd type="none" w="med" len="med"/>
                      <a:tailEnd type="none" w="med" len="med"/>
                    </a:lnB>
                  </a:tcPr>
                </a:tc>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E:\ Partition or separate RAID</a:t>
                      </a:r>
                    </a:p>
                  </a:txBody>
                  <a:tcPr/>
                </a:tc>
              </a:tr>
              <a:tr h="370840">
                <a:tc vMerge="1">
                  <a:txBody>
                    <a:bodyPr/>
                    <a:lstStyle/>
                    <a:p>
                      <a:endParaRPr lang="en-US"/>
                    </a:p>
                  </a:txBody>
                  <a:tcPr/>
                </a:tc>
                <a:tc>
                  <a:txBody>
                    <a:bodyPr/>
                    <a:lstStyle/>
                    <a:p>
                      <a:r>
                        <a:rPr lang="en-US" b="1" dirty="0" smtClean="0"/>
                        <a:t>SCE DB</a:t>
                      </a:r>
                      <a:endParaRPr lang="en-US" b="1"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r>
              <a:tr h="370840">
                <a:tc vMerge="1">
                  <a:txBody>
                    <a:bodyPr/>
                    <a:lstStyle/>
                    <a:p>
                      <a:endParaRPr lang="en-US"/>
                    </a:p>
                  </a:txBody>
                  <a:tcPr/>
                </a:tc>
                <a:tc>
                  <a:txBody>
                    <a:bodyPr/>
                    <a:lstStyle/>
                    <a:p>
                      <a:r>
                        <a:rPr lang="en-US" b="1" dirty="0" smtClean="0"/>
                        <a:t>WSUS</a:t>
                      </a:r>
                      <a:r>
                        <a:rPr lang="en-US" b="1" baseline="0" dirty="0" smtClean="0"/>
                        <a:t> Updates</a:t>
                      </a:r>
                      <a:endParaRPr lang="en-US" b="1" dirty="0"/>
                    </a:p>
                  </a:txBody>
                  <a:tcPr/>
                </a:tc>
                <a:tc vMerge="1">
                  <a:txBody>
                    <a:bodyPr/>
                    <a:lstStyle/>
                    <a:p>
                      <a:endParaRPr lang="en-US" dirty="0"/>
                    </a:p>
                  </a:txBody>
                  <a:tcPr/>
                </a:tc>
                <a:tc vMerge="1">
                  <a:txBody>
                    <a:bodyPr/>
                    <a:lstStyle/>
                    <a:p>
                      <a:endParaRPr lang="en-US" dirty="0"/>
                    </a:p>
                  </a:txBody>
                  <a:tcPr/>
                </a:tc>
                <a:tc vMerge="1">
                  <a:txBody>
                    <a:bodyPr/>
                    <a:lstStyle/>
                    <a:p>
                      <a:endParaRPr lang="en-US" baseline="0" dirty="0" smtClean="0"/>
                    </a:p>
                  </a:txBody>
                  <a:tcPr/>
                </a:tc>
              </a:tr>
              <a:tr h="457200">
                <a:tc vMerge="1">
                  <a:txBody>
                    <a:bodyPr/>
                    <a:lstStyle/>
                    <a:p>
                      <a:endParaRPr lang="en-US"/>
                    </a:p>
                  </a:txBody>
                  <a:tcPr/>
                </a:tc>
                <a:tc>
                  <a:txBody>
                    <a:bodyPr/>
                    <a:lstStyle/>
                    <a:p>
                      <a:r>
                        <a:rPr lang="en-US" b="1" dirty="0" smtClean="0"/>
                        <a:t>File Shares &amp;</a:t>
                      </a:r>
                    </a:p>
                    <a:p>
                      <a:r>
                        <a:rPr lang="en-US" b="1" dirty="0" smtClean="0"/>
                        <a:t>Home Folders</a:t>
                      </a:r>
                    </a:p>
                    <a:p>
                      <a:endParaRPr lang="en-US" b="1" dirty="0"/>
                    </a:p>
                  </a:txBody>
                  <a:tcPr>
                    <a:lnB w="381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buFont typeface="Arial" pitchFamily="34" charset="0"/>
                        <a:buChar char="•"/>
                      </a:pPr>
                      <a:r>
                        <a:rPr lang="en-US" dirty="0" smtClean="0"/>
                        <a:t> Separate</a:t>
                      </a:r>
                      <a:r>
                        <a:rPr lang="en-US" baseline="0" dirty="0" smtClean="0"/>
                        <a:t> RAID</a:t>
                      </a:r>
                      <a:endParaRPr lang="en-US" dirty="0" smtClean="0"/>
                    </a:p>
                    <a:p>
                      <a:pPr>
                        <a:buFont typeface="Arial" pitchFamily="34" charset="0"/>
                        <a:buChar char="•"/>
                      </a:pPr>
                      <a:r>
                        <a:rPr lang="en-US" dirty="0" smtClean="0"/>
                        <a:t> Host</a:t>
                      </a:r>
                      <a:r>
                        <a:rPr lang="en-US" baseline="0" dirty="0" smtClean="0"/>
                        <a:t> on NAS</a:t>
                      </a:r>
                      <a:endParaRPr lang="en-US" dirty="0" smtClean="0"/>
                    </a:p>
                    <a:p>
                      <a:pPr>
                        <a:buFont typeface="Arial" pitchFamily="34" charset="0"/>
                        <a:buChar char="•"/>
                      </a:pPr>
                      <a:r>
                        <a:rPr lang="en-US" dirty="0" smtClean="0"/>
                        <a:t> 4</a:t>
                      </a:r>
                      <a:r>
                        <a:rPr lang="en-US" baseline="30000" dirty="0" smtClean="0"/>
                        <a:t>th</a:t>
                      </a:r>
                      <a:r>
                        <a:rPr lang="en-US" baseline="0" dirty="0" smtClean="0"/>
                        <a:t> Server</a:t>
                      </a:r>
                      <a:endParaRPr lang="en-US" dirty="0" smtClean="0"/>
                    </a:p>
                    <a:p>
                      <a:pPr>
                        <a:buFont typeface="Arial" pitchFamily="34" charset="0"/>
                        <a:buChar char="•"/>
                      </a:pPr>
                      <a:endParaRPr lang="en-US" dirty="0"/>
                    </a:p>
                  </a:txBody>
                  <a:tcPr>
                    <a:lnB w="38100" cap="flat" cmpd="sng" algn="ctr">
                      <a:solidFill>
                        <a:schemeClr val="tx1"/>
                      </a:solidFill>
                      <a:prstDash val="solid"/>
                      <a:round/>
                      <a:headEnd type="none" w="med" len="med"/>
                      <a:tailEnd type="none" w="med" len="med"/>
                    </a:lnB>
                  </a:tcPr>
                </a:tc>
              </a:tr>
              <a:tr h="370840">
                <a:tc rowSpan="4">
                  <a:txBody>
                    <a:bodyPr/>
                    <a:lstStyle/>
                    <a:p>
                      <a:r>
                        <a:rPr lang="en-US" b="1" dirty="0" smtClean="0"/>
                        <a:t>Messaging Server</a:t>
                      </a:r>
                      <a:endParaRPr lang="en-US" b="1" dirty="0"/>
                    </a:p>
                  </a:txBody>
                  <a:tcPr>
                    <a:lnT w="38100" cap="flat" cmpd="sng" algn="ctr">
                      <a:solidFill>
                        <a:schemeClr val="tx1"/>
                      </a:solidFill>
                      <a:prstDash val="solid"/>
                      <a:round/>
                      <a:headEnd type="none" w="med" len="med"/>
                      <a:tailEnd type="none" w="med" len="med"/>
                    </a:lnT>
                  </a:tcPr>
                </a:tc>
                <a:tc>
                  <a:txBody>
                    <a:bodyPr/>
                    <a:lstStyle/>
                    <a:p>
                      <a:r>
                        <a:rPr lang="en-US" b="1" dirty="0" smtClean="0"/>
                        <a:t>OS</a:t>
                      </a:r>
                      <a:endParaRPr lang="en-US" b="1" dirty="0"/>
                    </a:p>
                  </a:txBody>
                  <a:tcPr>
                    <a:lnT w="38100" cap="flat" cmpd="sng" algn="ctr">
                      <a:solidFill>
                        <a:schemeClr val="tx1"/>
                      </a:solidFill>
                      <a:prstDash val="solid"/>
                      <a:round/>
                      <a:headEnd type="none" w="med" len="med"/>
                      <a:tailEnd type="none" w="med" len="med"/>
                    </a:lnT>
                  </a:tcPr>
                </a:tc>
                <a:tc rowSpan="4">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C:\</a:t>
                      </a:r>
                      <a:r>
                        <a:rPr lang="en-US" baseline="0" dirty="0" smtClean="0"/>
                        <a:t> on </a:t>
                      </a:r>
                      <a:r>
                        <a:rPr lang="en-US" dirty="0" smtClean="0"/>
                        <a:t>RAID</a:t>
                      </a:r>
                      <a:r>
                        <a:rPr lang="en-US" baseline="0" dirty="0" smtClean="0"/>
                        <a:t> 1</a:t>
                      </a:r>
                      <a:endParaRPr lang="en-US" dirty="0" smtClean="0"/>
                    </a:p>
                    <a:p>
                      <a:endParaRPr lang="en-US" dirty="0"/>
                    </a:p>
                  </a:txBody>
                  <a:tcPr>
                    <a:lnT w="38100" cap="flat" cmpd="sng" algn="ctr">
                      <a:solidFill>
                        <a:schemeClr val="tx1"/>
                      </a:solidFill>
                      <a:prstDash val="solid"/>
                      <a:round/>
                      <a:headEnd type="none" w="med" len="med"/>
                      <a:tailEnd type="none" w="med" len="med"/>
                    </a:lnT>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C:\</a:t>
                      </a:r>
                      <a:r>
                        <a:rPr lang="en-US" baseline="0" dirty="0" smtClean="0"/>
                        <a:t> on RAID 1</a:t>
                      </a:r>
                      <a:endParaRPr lang="en-US" dirty="0" smtClean="0"/>
                    </a:p>
                  </a:txBody>
                  <a:tcPr>
                    <a:lnT w="38100" cap="flat" cmpd="sng" algn="ctr">
                      <a:solidFill>
                        <a:schemeClr val="tx1"/>
                      </a:solidFill>
                      <a:prstDash val="solid"/>
                      <a:round/>
                      <a:headEnd type="none" w="med" len="med"/>
                      <a:tailEnd type="none" w="med" len="med"/>
                    </a:lnT>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C:\</a:t>
                      </a:r>
                      <a:r>
                        <a:rPr lang="en-US" baseline="0" dirty="0" smtClean="0"/>
                        <a:t> on RAID 1</a:t>
                      </a:r>
                      <a:endParaRPr lang="en-US" dirty="0" smtClean="0"/>
                    </a:p>
                  </a:txBody>
                  <a:tcPr>
                    <a:lnT w="38100" cap="flat" cmpd="sng" algn="ctr">
                      <a:solidFill>
                        <a:schemeClr val="tx1"/>
                      </a:solidFill>
                      <a:prstDash val="solid"/>
                      <a:round/>
                      <a:headEnd type="none" w="med" len="med"/>
                      <a:tailEnd type="none" w="med" len="med"/>
                    </a:lnT>
                  </a:tcPr>
                </a:tc>
              </a:tr>
              <a:tr h="370840">
                <a:tc vMerge="1">
                  <a:txBody>
                    <a:bodyPr/>
                    <a:lstStyle/>
                    <a:p>
                      <a:endParaRPr lang="en-US" dirty="0"/>
                    </a:p>
                  </a:txBody>
                  <a:tcPr/>
                </a:tc>
                <a:tc>
                  <a:txBody>
                    <a:bodyPr/>
                    <a:lstStyle/>
                    <a:p>
                      <a:r>
                        <a:rPr lang="en-US" b="1" dirty="0" smtClean="0"/>
                        <a:t>AD</a:t>
                      </a:r>
                      <a:endParaRPr lang="en-US" b="1" dirty="0"/>
                    </a:p>
                  </a:txBody>
                  <a:tcPr/>
                </a:tc>
                <a:tc vMerge="1">
                  <a:txBody>
                    <a:bodyPr/>
                    <a:lstStyle/>
                    <a:p>
                      <a:endParaRPr lang="en-US" dirty="0"/>
                    </a:p>
                  </a:txBody>
                  <a:tcPr/>
                </a:tc>
                <a:tc rowSpan="3">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E:\ on RAID 5</a:t>
                      </a:r>
                    </a:p>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or Partition</a:t>
                      </a:r>
                    </a:p>
                    <a:p>
                      <a:pPr marL="0" marR="0" indent="0" algn="l" defTabSz="914363"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E:\ Partition or separate RAID</a:t>
                      </a:r>
                    </a:p>
                  </a:txBody>
                  <a:tcPr/>
                </a:tc>
              </a:tr>
              <a:tr h="370840">
                <a:tc vMerge="1">
                  <a:txBody>
                    <a:bodyPr/>
                    <a:lstStyle/>
                    <a:p>
                      <a:endParaRPr lang="en-US" dirty="0"/>
                    </a:p>
                  </a:txBody>
                  <a:tcPr/>
                </a:tc>
                <a:tc>
                  <a:txBody>
                    <a:bodyPr/>
                    <a:lstStyle/>
                    <a:p>
                      <a:r>
                        <a:rPr lang="en-US" b="1" dirty="0" err="1" smtClean="0"/>
                        <a:t>Exch</a:t>
                      </a:r>
                      <a:r>
                        <a:rPr lang="en-US" b="1" dirty="0" smtClean="0"/>
                        <a:t> Data</a:t>
                      </a:r>
                      <a:endParaRPr lang="en-US" b="1" dirty="0"/>
                    </a:p>
                  </a:txBody>
                  <a:tcPr/>
                </a:tc>
                <a:tc vMerge="1">
                  <a:txBody>
                    <a:bodyPr/>
                    <a:lstStyle/>
                    <a:p>
                      <a:endParaRPr lang="en-US" dirty="0"/>
                    </a:p>
                  </a:txBody>
                  <a:tcPr/>
                </a:tc>
                <a:tc vMerge="1">
                  <a:txBody>
                    <a:bodyPr/>
                    <a:lstStyle/>
                    <a:p>
                      <a:endParaRPr lang="en-US"/>
                    </a:p>
                  </a:txBody>
                  <a:tcPr/>
                </a:tc>
                <a:tc>
                  <a:txBody>
                    <a:bodyPr/>
                    <a:lstStyle/>
                    <a:p>
                      <a:r>
                        <a:rPr lang="en-US" dirty="0" smtClean="0"/>
                        <a:t>RAID</a:t>
                      </a:r>
                      <a:r>
                        <a:rPr lang="en-US" baseline="0" dirty="0" smtClean="0"/>
                        <a:t> 5</a:t>
                      </a:r>
                      <a:endParaRPr lang="en-US" dirty="0"/>
                    </a:p>
                  </a:txBody>
                  <a:tcPr/>
                </a:tc>
              </a:tr>
              <a:tr h="370840">
                <a:tc vMerge="1">
                  <a:txBody>
                    <a:bodyPr/>
                    <a:lstStyle/>
                    <a:p>
                      <a:endParaRPr lang="en-US" dirty="0"/>
                    </a:p>
                  </a:txBody>
                  <a:tcPr/>
                </a:tc>
                <a:tc>
                  <a:txBody>
                    <a:bodyPr/>
                    <a:lstStyle/>
                    <a:p>
                      <a:r>
                        <a:rPr lang="en-US" b="1" dirty="0" err="1" smtClean="0"/>
                        <a:t>Exch</a:t>
                      </a:r>
                      <a:r>
                        <a:rPr lang="en-US" b="1" dirty="0" smtClean="0"/>
                        <a:t> Log</a:t>
                      </a:r>
                      <a:endParaRPr lang="en-US" b="1" dirty="0"/>
                    </a:p>
                  </a:txBody>
                  <a:tcPr/>
                </a:tc>
                <a:tc vMerge="1">
                  <a:txBody>
                    <a:bodyPr/>
                    <a:lstStyle/>
                    <a:p>
                      <a:endParaRPr lang="en-US" dirty="0"/>
                    </a:p>
                  </a:txBody>
                  <a:tcPr/>
                </a:tc>
                <a:tc vMerge="1">
                  <a:txBody>
                    <a:bodyPr/>
                    <a:lstStyle/>
                    <a:p>
                      <a:endParaRPr lang="en-US" dirty="0"/>
                    </a:p>
                  </a:txBody>
                  <a:tcPr/>
                </a:tc>
                <a:tc>
                  <a:txBody>
                    <a:bodyPr/>
                    <a:lstStyle/>
                    <a:p>
                      <a:r>
                        <a:rPr lang="en-US" dirty="0" smtClean="0"/>
                        <a:t>RAID 1</a:t>
                      </a:r>
                      <a:endParaRPr lang="en-US" dirty="0"/>
                    </a:p>
                  </a:txBody>
                  <a:tcPr/>
                </a:tc>
              </a:tr>
            </a:tbl>
          </a:graphicData>
        </a:graphic>
      </p:graphicFrame>
      <p:sp>
        <p:nvSpPr>
          <p:cNvPr id="6" name="Rectangle 5"/>
          <p:cNvSpPr/>
          <p:nvPr/>
        </p:nvSpPr>
        <p:spPr bwMode="auto">
          <a:xfrm>
            <a:off x="7084381" y="1127464"/>
            <a:ext cx="1883545" cy="5317724"/>
          </a:xfrm>
          <a:prstGeom prst="rect">
            <a:avLst/>
          </a:prstGeom>
          <a:solidFill>
            <a:schemeClr val="bg1"/>
          </a:solidFill>
          <a:ln>
            <a:no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Rectangle 4"/>
          <p:cNvSpPr/>
          <p:nvPr/>
        </p:nvSpPr>
        <p:spPr bwMode="auto">
          <a:xfrm>
            <a:off x="5418923" y="1152136"/>
            <a:ext cx="3396603" cy="5301930"/>
          </a:xfrm>
          <a:prstGeom prst="rect">
            <a:avLst/>
          </a:prstGeom>
          <a:solidFill>
            <a:schemeClr val="bg1"/>
          </a:solidFill>
          <a:ln>
            <a:noFill/>
            <a:headEnd type="none" w="med" len="med"/>
            <a:tailEnd type="none" w="med" len="med"/>
          </a:ln>
          <a:effectLst>
            <a:outerShdw sx="1000" sy="1000" rotWithShape="0">
              <a:srgbClr val="000000"/>
            </a:outerShdw>
          </a:effectLst>
          <a:scene3d>
            <a:camera prst="orthographicFront" fov="0">
              <a:rot lat="0" lon="0" rev="0"/>
            </a:camera>
            <a:lightRig rig="glow" dir="t">
              <a:rot lat="0" lon="0" rev="6360000"/>
            </a:lightRig>
          </a:scene3d>
          <a:sp3d prstMaterial="flat">
            <a:bevelT w="0" h="0"/>
            <a:contourClr>
              <a:schemeClr val="accent4">
                <a:satMod val="300000"/>
              </a:schemeClr>
            </a:contourClr>
          </a:sp3d>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Rack Servers </a:t>
            </a:r>
            <a:r>
              <a:rPr lang="en-US" dirty="0" smtClean="0"/>
              <a:t>–</a:t>
            </a:r>
            <a:r>
              <a:rPr smtClean="0"/>
              <a:t> Internal Storage</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8 drive bays for Management &amp; Messaging</a:t>
            </a:r>
            <a:endParaRPr lang="en-US" dirty="0"/>
          </a:p>
        </p:txBody>
      </p:sp>
      <p:sp>
        <p:nvSpPr>
          <p:cNvPr id="4" name="Rounded Rectangle 3"/>
          <p:cNvSpPr/>
          <p:nvPr/>
        </p:nvSpPr>
        <p:spPr bwMode="auto">
          <a:xfrm>
            <a:off x="266331" y="2095336"/>
            <a:ext cx="8629093" cy="4119034"/>
          </a:xfrm>
          <a:prstGeom prst="roundRect">
            <a:avLst>
              <a:gd name="adj" fmla="val 6753"/>
            </a:avLst>
          </a:prstGeom>
          <a:solidFill>
            <a:srgbClr val="FFFFFF"/>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26" name="Picture 2" descr="http://h30067.www3.hp.com/Portals/0/AdContent/preview/G7811001102007_JPG_P.jpg"/>
          <p:cNvPicPr>
            <a:picLocks noChangeAspect="1" noChangeArrowheads="1"/>
          </p:cNvPicPr>
          <p:nvPr/>
        </p:nvPicPr>
        <p:blipFill>
          <a:blip r:embed="rId3"/>
          <a:srcRect/>
          <a:stretch>
            <a:fillRect/>
          </a:stretch>
        </p:blipFill>
        <p:spPr bwMode="auto">
          <a:xfrm>
            <a:off x="359749" y="2147411"/>
            <a:ext cx="4407548" cy="1674869"/>
          </a:xfrm>
          <a:prstGeom prst="rect">
            <a:avLst/>
          </a:prstGeom>
          <a:noFill/>
        </p:spPr>
      </p:pic>
      <p:pic>
        <p:nvPicPr>
          <p:cNvPr id="1028" name="Picture 4" descr="http://h30067.www3.hp.com/Portals/0/AdContent/preview/G5505002082006_JPG_P.jpg"/>
          <p:cNvPicPr>
            <a:picLocks noChangeAspect="1" noChangeArrowheads="1"/>
          </p:cNvPicPr>
          <p:nvPr/>
        </p:nvPicPr>
        <p:blipFill>
          <a:blip r:embed="rId4"/>
          <a:srcRect/>
          <a:stretch>
            <a:fillRect/>
          </a:stretch>
        </p:blipFill>
        <p:spPr bwMode="auto">
          <a:xfrm>
            <a:off x="377517" y="4367108"/>
            <a:ext cx="4318771" cy="1203857"/>
          </a:xfrm>
          <a:prstGeom prst="rect">
            <a:avLst/>
          </a:prstGeom>
          <a:noFill/>
        </p:spPr>
      </p:pic>
      <p:pic>
        <p:nvPicPr>
          <p:cNvPr id="1041" name="Picture 17" descr="C:\Users\GStarks\Pictures\hp_sig_2C_lg.jpg"/>
          <p:cNvPicPr>
            <a:picLocks noChangeAspect="1" noChangeArrowheads="1"/>
          </p:cNvPicPr>
          <p:nvPr/>
        </p:nvPicPr>
        <p:blipFill>
          <a:blip r:embed="rId5"/>
          <a:srcRect/>
          <a:stretch>
            <a:fillRect/>
          </a:stretch>
        </p:blipFill>
        <p:spPr bwMode="auto">
          <a:xfrm>
            <a:off x="7367242" y="5024760"/>
            <a:ext cx="1274552" cy="1171854"/>
          </a:xfrm>
          <a:prstGeom prst="rect">
            <a:avLst/>
          </a:prstGeom>
          <a:noFill/>
        </p:spPr>
      </p:pic>
      <p:sp>
        <p:nvSpPr>
          <p:cNvPr id="14" name="TextBox 13"/>
          <p:cNvSpPr txBox="1"/>
          <p:nvPr/>
        </p:nvSpPr>
        <p:spPr>
          <a:xfrm>
            <a:off x="1212537" y="3604334"/>
            <a:ext cx="2706767" cy="369332"/>
          </a:xfrm>
          <a:prstGeom prst="rect">
            <a:avLst/>
          </a:prstGeom>
          <a:noFill/>
        </p:spPr>
        <p:txBody>
          <a:bodyPr wrap="none" rtlCol="0">
            <a:spAutoFit/>
          </a:bodyPr>
          <a:lstStyle/>
          <a:p>
            <a:r>
              <a:rPr lang="en-US" dirty="0" smtClean="0">
                <a:solidFill>
                  <a:schemeClr val="accent4"/>
                </a:solidFill>
              </a:rPr>
              <a:t>HP ProLiant DL180 / DL185</a:t>
            </a:r>
            <a:endParaRPr lang="en-US" dirty="0">
              <a:solidFill>
                <a:schemeClr val="accent4"/>
              </a:solidFill>
            </a:endParaRPr>
          </a:p>
        </p:txBody>
      </p:sp>
      <p:sp>
        <p:nvSpPr>
          <p:cNvPr id="15" name="TextBox 14"/>
          <p:cNvSpPr txBox="1"/>
          <p:nvPr/>
        </p:nvSpPr>
        <p:spPr>
          <a:xfrm>
            <a:off x="1212537" y="5425736"/>
            <a:ext cx="2706767" cy="369332"/>
          </a:xfrm>
          <a:prstGeom prst="rect">
            <a:avLst/>
          </a:prstGeom>
          <a:noFill/>
        </p:spPr>
        <p:txBody>
          <a:bodyPr wrap="none" rtlCol="0">
            <a:spAutoFit/>
          </a:bodyPr>
          <a:lstStyle/>
          <a:p>
            <a:r>
              <a:rPr lang="en-US" dirty="0" smtClean="0">
                <a:solidFill>
                  <a:schemeClr val="accent4"/>
                </a:solidFill>
              </a:rPr>
              <a:t>HP ProLiant DL380 / DL385</a:t>
            </a:r>
            <a:endParaRPr lang="en-US" dirty="0">
              <a:solidFill>
                <a:schemeClr val="accent4"/>
              </a:solidFill>
            </a:endParaRPr>
          </a:p>
        </p:txBody>
      </p:sp>
      <p:sp>
        <p:nvSpPr>
          <p:cNvPr id="17" name="TextBox 16"/>
          <p:cNvSpPr txBox="1"/>
          <p:nvPr/>
        </p:nvSpPr>
        <p:spPr>
          <a:xfrm>
            <a:off x="5528564" y="2664781"/>
            <a:ext cx="2650341" cy="1754326"/>
          </a:xfrm>
          <a:prstGeom prst="rect">
            <a:avLst/>
          </a:prstGeom>
          <a:noFill/>
        </p:spPr>
        <p:txBody>
          <a:bodyPr wrap="none" rtlCol="0">
            <a:spAutoFit/>
          </a:bodyPr>
          <a:lstStyle/>
          <a:p>
            <a:r>
              <a:rPr lang="en-US" dirty="0" smtClean="0">
                <a:solidFill>
                  <a:schemeClr val="accent4"/>
                </a:solidFill>
              </a:rPr>
              <a:t> </a:t>
            </a:r>
            <a:r>
              <a:rPr lang="en-US" u="sng" dirty="0" smtClean="0">
                <a:solidFill>
                  <a:schemeClr val="accent4"/>
                </a:solidFill>
              </a:rPr>
              <a:t>HP ProLiant Rack Servers</a:t>
            </a:r>
          </a:p>
          <a:p>
            <a:pPr>
              <a:buFont typeface="Arial" pitchFamily="34" charset="0"/>
              <a:buChar char="•"/>
            </a:pPr>
            <a:r>
              <a:rPr lang="en-US" dirty="0" smtClean="0">
                <a:solidFill>
                  <a:schemeClr val="accent4"/>
                </a:solidFill>
              </a:rPr>
              <a:t> 2 Socket</a:t>
            </a:r>
          </a:p>
          <a:p>
            <a:pPr>
              <a:buFont typeface="Arial" pitchFamily="34" charset="0"/>
              <a:buChar char="•"/>
            </a:pPr>
            <a:r>
              <a:rPr lang="en-US" dirty="0" smtClean="0">
                <a:solidFill>
                  <a:schemeClr val="accent4"/>
                </a:solidFill>
              </a:rPr>
              <a:t> Dual or Quad Core</a:t>
            </a:r>
          </a:p>
          <a:p>
            <a:pPr>
              <a:buFont typeface="Arial" pitchFamily="34" charset="0"/>
              <a:buChar char="•"/>
            </a:pPr>
            <a:r>
              <a:rPr lang="en-US" dirty="0" smtClean="0">
                <a:solidFill>
                  <a:schemeClr val="accent4"/>
                </a:solidFill>
              </a:rPr>
              <a:t> Intel or AMD</a:t>
            </a:r>
          </a:p>
          <a:p>
            <a:pPr>
              <a:buFont typeface="Arial" pitchFamily="34" charset="0"/>
              <a:buChar char="•"/>
            </a:pPr>
            <a:r>
              <a:rPr lang="en-US" dirty="0" smtClean="0">
                <a:solidFill>
                  <a:schemeClr val="accent4"/>
                </a:solidFill>
              </a:rPr>
              <a:t> Smart Array</a:t>
            </a:r>
          </a:p>
          <a:p>
            <a:pPr>
              <a:buFont typeface="Arial" pitchFamily="34" charset="0"/>
              <a:buChar char="•"/>
            </a:pPr>
            <a:r>
              <a:rPr lang="en-US" dirty="0" smtClean="0">
                <a:solidFill>
                  <a:schemeClr val="accent4"/>
                </a:solidFill>
              </a:rPr>
              <a:t> Lights-Out Management </a:t>
            </a:r>
            <a:endParaRPr lang="en-US" dirty="0">
              <a:solidFill>
                <a:schemeClr val="accent4"/>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Rack Servers + SAN</a:t>
            </a:r>
            <a:endParaRPr lang="en-US" dirty="0"/>
          </a:p>
        </p:txBody>
      </p:sp>
      <p:sp>
        <p:nvSpPr>
          <p:cNvPr id="4" name="Rounded Rectangle 3"/>
          <p:cNvSpPr/>
          <p:nvPr/>
        </p:nvSpPr>
        <p:spPr bwMode="auto">
          <a:xfrm>
            <a:off x="266331" y="1297459"/>
            <a:ext cx="8629093" cy="4916911"/>
          </a:xfrm>
          <a:prstGeom prst="roundRect">
            <a:avLst>
              <a:gd name="adj" fmla="val 6753"/>
            </a:avLst>
          </a:prstGeom>
          <a:solidFill>
            <a:srgbClr val="FFFFFF"/>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41" name="Picture 17" descr="C:\Users\GStarks\Pictures\hp_sig_2C_lg.jpg"/>
          <p:cNvPicPr>
            <a:picLocks noChangeAspect="1" noChangeArrowheads="1"/>
          </p:cNvPicPr>
          <p:nvPr/>
        </p:nvPicPr>
        <p:blipFill>
          <a:blip r:embed="rId3"/>
          <a:srcRect/>
          <a:stretch>
            <a:fillRect/>
          </a:stretch>
        </p:blipFill>
        <p:spPr bwMode="auto">
          <a:xfrm>
            <a:off x="7367242" y="5024760"/>
            <a:ext cx="1274552" cy="1171854"/>
          </a:xfrm>
          <a:prstGeom prst="rect">
            <a:avLst/>
          </a:prstGeom>
          <a:noFill/>
        </p:spPr>
      </p:pic>
      <p:sp>
        <p:nvSpPr>
          <p:cNvPr id="14" name="TextBox 13"/>
          <p:cNvSpPr txBox="1"/>
          <p:nvPr/>
        </p:nvSpPr>
        <p:spPr>
          <a:xfrm>
            <a:off x="1058078" y="2170937"/>
            <a:ext cx="2706767" cy="369332"/>
          </a:xfrm>
          <a:prstGeom prst="rect">
            <a:avLst/>
          </a:prstGeom>
          <a:noFill/>
        </p:spPr>
        <p:txBody>
          <a:bodyPr wrap="none" rtlCol="0">
            <a:spAutoFit/>
          </a:bodyPr>
          <a:lstStyle/>
          <a:p>
            <a:r>
              <a:rPr lang="en-US" dirty="0" smtClean="0">
                <a:solidFill>
                  <a:schemeClr val="accent4"/>
                </a:solidFill>
              </a:rPr>
              <a:t>HP ProLiant DL160 / DL165</a:t>
            </a:r>
            <a:endParaRPr lang="en-US" dirty="0">
              <a:solidFill>
                <a:schemeClr val="accent4"/>
              </a:solidFill>
            </a:endParaRPr>
          </a:p>
        </p:txBody>
      </p:sp>
      <p:sp>
        <p:nvSpPr>
          <p:cNvPr id="17" name="TextBox 16"/>
          <p:cNvSpPr txBox="1"/>
          <p:nvPr/>
        </p:nvSpPr>
        <p:spPr>
          <a:xfrm>
            <a:off x="5232003" y="1589743"/>
            <a:ext cx="2650341" cy="1754326"/>
          </a:xfrm>
          <a:prstGeom prst="rect">
            <a:avLst/>
          </a:prstGeom>
          <a:noFill/>
        </p:spPr>
        <p:txBody>
          <a:bodyPr wrap="none" rtlCol="0">
            <a:spAutoFit/>
          </a:bodyPr>
          <a:lstStyle/>
          <a:p>
            <a:r>
              <a:rPr lang="en-US" dirty="0" smtClean="0">
                <a:solidFill>
                  <a:schemeClr val="accent4"/>
                </a:solidFill>
              </a:rPr>
              <a:t> </a:t>
            </a:r>
            <a:r>
              <a:rPr lang="en-US" u="sng" dirty="0" smtClean="0">
                <a:solidFill>
                  <a:schemeClr val="accent4"/>
                </a:solidFill>
              </a:rPr>
              <a:t>HP ProLiant Rack Servers</a:t>
            </a:r>
          </a:p>
          <a:p>
            <a:pPr>
              <a:buFont typeface="Arial" pitchFamily="34" charset="0"/>
              <a:buChar char="•"/>
            </a:pPr>
            <a:r>
              <a:rPr lang="en-US" dirty="0" smtClean="0">
                <a:solidFill>
                  <a:schemeClr val="accent4"/>
                </a:solidFill>
              </a:rPr>
              <a:t> 2 Socket</a:t>
            </a:r>
          </a:p>
          <a:p>
            <a:pPr>
              <a:buFont typeface="Arial" pitchFamily="34" charset="0"/>
              <a:buChar char="•"/>
            </a:pPr>
            <a:r>
              <a:rPr lang="en-US" dirty="0" smtClean="0">
                <a:solidFill>
                  <a:schemeClr val="accent4"/>
                </a:solidFill>
              </a:rPr>
              <a:t> Dual or Quad Core</a:t>
            </a:r>
          </a:p>
          <a:p>
            <a:pPr>
              <a:buFont typeface="Arial" pitchFamily="34" charset="0"/>
              <a:buChar char="•"/>
            </a:pPr>
            <a:r>
              <a:rPr lang="en-US" dirty="0" smtClean="0">
                <a:solidFill>
                  <a:schemeClr val="accent4"/>
                </a:solidFill>
              </a:rPr>
              <a:t> Intel or AMD</a:t>
            </a:r>
          </a:p>
          <a:p>
            <a:pPr>
              <a:buFont typeface="Arial" pitchFamily="34" charset="0"/>
              <a:buChar char="•"/>
            </a:pPr>
            <a:r>
              <a:rPr lang="en-US" dirty="0" smtClean="0">
                <a:solidFill>
                  <a:schemeClr val="accent4"/>
                </a:solidFill>
              </a:rPr>
              <a:t> Smart Array</a:t>
            </a:r>
          </a:p>
          <a:p>
            <a:pPr>
              <a:buFont typeface="Arial" pitchFamily="34" charset="0"/>
              <a:buChar char="•"/>
            </a:pPr>
            <a:r>
              <a:rPr lang="en-US" dirty="0" smtClean="0">
                <a:solidFill>
                  <a:schemeClr val="accent4"/>
                </a:solidFill>
              </a:rPr>
              <a:t> Lights-Out Management </a:t>
            </a:r>
            <a:endParaRPr lang="en-US" dirty="0">
              <a:solidFill>
                <a:schemeClr val="accent4"/>
              </a:solidFill>
            </a:endParaRPr>
          </a:p>
        </p:txBody>
      </p:sp>
      <p:pic>
        <p:nvPicPr>
          <p:cNvPr id="105474" name="Picture 2" descr="http://h30067.www3.hp.com/Portals/0/AdContent/preview/G8145002012008_JPG_P.jpg"/>
          <p:cNvPicPr>
            <a:picLocks noChangeAspect="1" noChangeArrowheads="1"/>
          </p:cNvPicPr>
          <p:nvPr/>
        </p:nvPicPr>
        <p:blipFill>
          <a:blip r:embed="rId4"/>
          <a:srcRect/>
          <a:stretch>
            <a:fillRect/>
          </a:stretch>
        </p:blipFill>
        <p:spPr bwMode="auto">
          <a:xfrm>
            <a:off x="550991" y="1525144"/>
            <a:ext cx="3872728" cy="706773"/>
          </a:xfrm>
          <a:prstGeom prst="rect">
            <a:avLst/>
          </a:prstGeom>
          <a:noFill/>
        </p:spPr>
      </p:pic>
      <p:pic>
        <p:nvPicPr>
          <p:cNvPr id="105476" name="Picture 4" descr="http://h30067.www3.hp.com/Portals/0/AdContent/preview/G4686003012006_JPG_P.jpg"/>
          <p:cNvPicPr>
            <a:picLocks noChangeAspect="1" noChangeArrowheads="1"/>
          </p:cNvPicPr>
          <p:nvPr/>
        </p:nvPicPr>
        <p:blipFill>
          <a:blip r:embed="rId5"/>
          <a:srcRect/>
          <a:stretch>
            <a:fillRect/>
          </a:stretch>
        </p:blipFill>
        <p:spPr bwMode="auto">
          <a:xfrm>
            <a:off x="365639" y="2474729"/>
            <a:ext cx="4045722" cy="1062002"/>
          </a:xfrm>
          <a:prstGeom prst="rect">
            <a:avLst/>
          </a:prstGeom>
          <a:noFill/>
        </p:spPr>
      </p:pic>
      <p:sp>
        <p:nvSpPr>
          <p:cNvPr id="15" name="TextBox 14"/>
          <p:cNvSpPr txBox="1"/>
          <p:nvPr/>
        </p:nvSpPr>
        <p:spPr>
          <a:xfrm>
            <a:off x="1058078" y="3263286"/>
            <a:ext cx="2706767" cy="369332"/>
          </a:xfrm>
          <a:prstGeom prst="rect">
            <a:avLst/>
          </a:prstGeom>
          <a:noFill/>
        </p:spPr>
        <p:txBody>
          <a:bodyPr wrap="none" rtlCol="0">
            <a:spAutoFit/>
          </a:bodyPr>
          <a:lstStyle/>
          <a:p>
            <a:r>
              <a:rPr lang="en-US" dirty="0" smtClean="0">
                <a:solidFill>
                  <a:schemeClr val="accent4"/>
                </a:solidFill>
              </a:rPr>
              <a:t>HP ProLiant DL360 / DL365</a:t>
            </a:r>
            <a:endParaRPr lang="en-US" dirty="0">
              <a:solidFill>
                <a:schemeClr val="accent4"/>
              </a:solidFill>
            </a:endParaRPr>
          </a:p>
        </p:txBody>
      </p:sp>
      <p:pic>
        <p:nvPicPr>
          <p:cNvPr id="105478" name="Picture 6" descr="http://h30067.www3.hp.com/Portals/0/AdContent/preview/G8442007022008_JPG_P.jpg"/>
          <p:cNvPicPr>
            <a:picLocks noChangeAspect="1" noChangeArrowheads="1"/>
          </p:cNvPicPr>
          <p:nvPr/>
        </p:nvPicPr>
        <p:blipFill>
          <a:blip r:embed="rId6"/>
          <a:srcRect/>
          <a:stretch>
            <a:fillRect/>
          </a:stretch>
        </p:blipFill>
        <p:spPr bwMode="auto">
          <a:xfrm>
            <a:off x="340927" y="4284708"/>
            <a:ext cx="4082792" cy="1663738"/>
          </a:xfrm>
          <a:prstGeom prst="rect">
            <a:avLst/>
          </a:prstGeom>
          <a:noFill/>
        </p:spPr>
      </p:pic>
      <p:sp>
        <p:nvSpPr>
          <p:cNvPr id="16" name="TextBox 15"/>
          <p:cNvSpPr txBox="1"/>
          <p:nvPr/>
        </p:nvSpPr>
        <p:spPr>
          <a:xfrm>
            <a:off x="1086911" y="5466908"/>
            <a:ext cx="2808846" cy="646331"/>
          </a:xfrm>
          <a:prstGeom prst="rect">
            <a:avLst/>
          </a:prstGeom>
          <a:noFill/>
        </p:spPr>
        <p:txBody>
          <a:bodyPr wrap="none" rtlCol="0">
            <a:spAutoFit/>
          </a:bodyPr>
          <a:lstStyle/>
          <a:p>
            <a:pPr algn="ctr"/>
            <a:r>
              <a:rPr lang="en-US" dirty="0" smtClean="0">
                <a:solidFill>
                  <a:schemeClr val="accent4"/>
                </a:solidFill>
              </a:rPr>
              <a:t>HP StorageWorks MSA2000i</a:t>
            </a:r>
          </a:p>
          <a:p>
            <a:pPr algn="ctr"/>
            <a:r>
              <a:rPr lang="en-US" dirty="0" err="1" smtClean="0">
                <a:solidFill>
                  <a:schemeClr val="accent4"/>
                </a:solidFill>
              </a:rPr>
              <a:t>iSCSI</a:t>
            </a:r>
            <a:r>
              <a:rPr lang="en-US" dirty="0" smtClean="0">
                <a:solidFill>
                  <a:schemeClr val="accent4"/>
                </a:solidFill>
              </a:rPr>
              <a:t> SAN</a:t>
            </a:r>
            <a:endParaRPr lang="en-US" dirty="0">
              <a:solidFill>
                <a:schemeClr val="accent4"/>
              </a:solidFill>
            </a:endParaRPr>
          </a:p>
        </p:txBody>
      </p:sp>
      <p:sp>
        <p:nvSpPr>
          <p:cNvPr id="18" name="TextBox 17"/>
          <p:cNvSpPr txBox="1"/>
          <p:nvPr/>
        </p:nvSpPr>
        <p:spPr>
          <a:xfrm>
            <a:off x="2137235" y="3588680"/>
            <a:ext cx="529312" cy="923330"/>
          </a:xfrm>
          <a:prstGeom prst="rect">
            <a:avLst/>
          </a:prstGeom>
          <a:noFill/>
        </p:spPr>
        <p:txBody>
          <a:bodyPr wrap="none" rtlCol="0">
            <a:spAutoFit/>
          </a:bodyPr>
          <a:lstStyle/>
          <a:p>
            <a:r>
              <a:rPr lang="en-US" sz="5400" b="1" dirty="0" smtClean="0">
                <a:solidFill>
                  <a:schemeClr val="accent4"/>
                </a:solidFill>
              </a:rPr>
              <a:t>+</a:t>
            </a:r>
            <a:endParaRPr lang="en-US" b="1" dirty="0">
              <a:solidFill>
                <a:schemeClr val="accent4"/>
              </a:solidFill>
            </a:endParaRPr>
          </a:p>
        </p:txBody>
      </p:sp>
      <p:sp>
        <p:nvSpPr>
          <p:cNvPr id="19" name="Rounded Rectangle 18"/>
          <p:cNvSpPr/>
          <p:nvPr/>
        </p:nvSpPr>
        <p:spPr bwMode="auto">
          <a:xfrm>
            <a:off x="4584358" y="4633782"/>
            <a:ext cx="2903838" cy="71669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solidFill>
                <a:effectLst>
                  <a:outerShdw blurRad="38100" dist="38100" dir="2700000" algn="tl">
                    <a:srgbClr val="000000">
                      <a:alpha val="43137"/>
                    </a:srgbClr>
                  </a:outerShdw>
                </a:effectLst>
                <a:latin typeface="Calibri" pitchFamily="34" charset="0"/>
              </a:rPr>
              <a:t>Management &amp; Messaging Data + LOB/SQL, etc.</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about blades for EBS?</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YES! Absolutely  </a:t>
            </a:r>
            <a:endParaRPr lang="en-US" dirty="0"/>
          </a:p>
        </p:txBody>
      </p:sp>
      <p:sp>
        <p:nvSpPr>
          <p:cNvPr id="4" name="Rounded Rectangle 3"/>
          <p:cNvSpPr/>
          <p:nvPr/>
        </p:nvSpPr>
        <p:spPr bwMode="auto">
          <a:xfrm>
            <a:off x="266331" y="2095336"/>
            <a:ext cx="8629093" cy="4119034"/>
          </a:xfrm>
          <a:prstGeom prst="roundRect">
            <a:avLst>
              <a:gd name="adj" fmla="val 6753"/>
            </a:avLst>
          </a:prstGeom>
          <a:solidFill>
            <a:srgbClr val="FFFFFF"/>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36" name="Picture 12" descr="http://h30067.www3.hp.com/Portals/0/AdContent/preview/G7100021072007_JPG_P.jpg"/>
          <p:cNvPicPr>
            <a:picLocks noChangeAspect="1" noChangeArrowheads="1"/>
          </p:cNvPicPr>
          <p:nvPr/>
        </p:nvPicPr>
        <p:blipFill>
          <a:blip r:embed="rId3"/>
          <a:srcRect/>
          <a:stretch>
            <a:fillRect/>
          </a:stretch>
        </p:blipFill>
        <p:spPr bwMode="auto">
          <a:xfrm>
            <a:off x="4244941" y="2302137"/>
            <a:ext cx="3947588" cy="2462308"/>
          </a:xfrm>
          <a:prstGeom prst="rect">
            <a:avLst/>
          </a:prstGeom>
          <a:noFill/>
        </p:spPr>
      </p:pic>
      <p:pic>
        <p:nvPicPr>
          <p:cNvPr id="1041" name="Picture 17" descr="C:\Users\GStarks\Pictures\hp_sig_2C_lg.jpg"/>
          <p:cNvPicPr>
            <a:picLocks noChangeAspect="1" noChangeArrowheads="1"/>
          </p:cNvPicPr>
          <p:nvPr/>
        </p:nvPicPr>
        <p:blipFill>
          <a:blip r:embed="rId4"/>
          <a:srcRect/>
          <a:stretch>
            <a:fillRect/>
          </a:stretch>
        </p:blipFill>
        <p:spPr bwMode="auto">
          <a:xfrm>
            <a:off x="7367242" y="5024760"/>
            <a:ext cx="1274552" cy="1171854"/>
          </a:xfrm>
          <a:prstGeom prst="rect">
            <a:avLst/>
          </a:prstGeom>
          <a:noFill/>
        </p:spPr>
      </p:pic>
      <p:pic>
        <p:nvPicPr>
          <p:cNvPr id="107524" name="Picture 4" descr="http://h30067.www3.hp.com/Portals/0/AdContent/preview/G7984049122007_JPG_P.jpg"/>
          <p:cNvPicPr>
            <a:picLocks noChangeAspect="1" noChangeArrowheads="1"/>
          </p:cNvPicPr>
          <p:nvPr/>
        </p:nvPicPr>
        <p:blipFill>
          <a:blip r:embed="rId5"/>
          <a:srcRect/>
          <a:stretch>
            <a:fillRect/>
          </a:stretch>
        </p:blipFill>
        <p:spPr bwMode="auto">
          <a:xfrm>
            <a:off x="662202" y="2323070"/>
            <a:ext cx="2941896" cy="3558745"/>
          </a:xfrm>
          <a:prstGeom prst="rect">
            <a:avLst/>
          </a:prstGeom>
          <a:noFill/>
        </p:spPr>
      </p:pic>
      <p:sp>
        <p:nvSpPr>
          <p:cNvPr id="11" name="TextBox 10"/>
          <p:cNvSpPr txBox="1"/>
          <p:nvPr/>
        </p:nvSpPr>
        <p:spPr>
          <a:xfrm>
            <a:off x="4196694" y="5079729"/>
            <a:ext cx="2311467" cy="369332"/>
          </a:xfrm>
          <a:prstGeom prst="rect">
            <a:avLst/>
          </a:prstGeom>
          <a:noFill/>
        </p:spPr>
        <p:txBody>
          <a:bodyPr wrap="none" rtlCol="0">
            <a:spAutoFit/>
          </a:bodyPr>
          <a:lstStyle/>
          <a:p>
            <a:r>
              <a:rPr lang="en-US" dirty="0" smtClean="0">
                <a:solidFill>
                  <a:schemeClr val="accent4"/>
                </a:solidFill>
              </a:rPr>
              <a:t>HP BladeSystem c3000</a:t>
            </a:r>
            <a:endParaRPr lang="en-US" dirty="0">
              <a:solidFill>
                <a:schemeClr val="accent4"/>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Blade Servers </a:t>
            </a:r>
            <a:r>
              <a:rPr lang="en-US" dirty="0" smtClean="0"/>
              <a:t>–</a:t>
            </a:r>
            <a:r>
              <a:rPr smtClean="0"/>
              <a:t> Internal Storage</a:t>
            </a:r>
            <a:endParaRPr lang="en-US" dirty="0"/>
          </a:p>
        </p:txBody>
      </p:sp>
      <p:sp>
        <p:nvSpPr>
          <p:cNvPr id="3" name="Content Placeholder 2"/>
          <p:cNvSpPr>
            <a:spLocks noGrp="1"/>
          </p:cNvSpPr>
          <p:nvPr>
            <p:ph idx="1"/>
          </p:nvPr>
        </p:nvSpPr>
        <p:spPr>
          <a:xfrm>
            <a:off x="381000" y="1412875"/>
            <a:ext cx="8382000" cy="443198"/>
          </a:xfrm>
        </p:spPr>
        <p:txBody>
          <a:bodyPr/>
          <a:lstStyle/>
          <a:p>
            <a:r>
              <a:rPr lang="en-US" dirty="0" smtClean="0"/>
              <a:t>8 drive bays for Management &amp; Messaging</a:t>
            </a:r>
            <a:endParaRPr lang="en-US" dirty="0"/>
          </a:p>
        </p:txBody>
      </p:sp>
      <p:sp>
        <p:nvSpPr>
          <p:cNvPr id="4" name="Rounded Rectangle 3"/>
          <p:cNvSpPr/>
          <p:nvPr/>
        </p:nvSpPr>
        <p:spPr bwMode="auto">
          <a:xfrm>
            <a:off x="266331" y="2095336"/>
            <a:ext cx="8629093" cy="4119034"/>
          </a:xfrm>
          <a:prstGeom prst="roundRect">
            <a:avLst>
              <a:gd name="adj" fmla="val 6753"/>
            </a:avLst>
          </a:prstGeom>
          <a:solidFill>
            <a:srgbClr val="FFFFFF"/>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nvGrpSpPr>
          <p:cNvPr id="5" name="Group 20"/>
          <p:cNvGrpSpPr/>
          <p:nvPr/>
        </p:nvGrpSpPr>
        <p:grpSpPr>
          <a:xfrm>
            <a:off x="3371094" y="4312887"/>
            <a:ext cx="1151480" cy="1877848"/>
            <a:chOff x="1258087" y="2125741"/>
            <a:chExt cx="1186081" cy="1939631"/>
          </a:xfrm>
        </p:grpSpPr>
        <p:pic>
          <p:nvPicPr>
            <p:cNvPr id="1030" name="Picture 6" descr="http://h30067.www3.hp.com/Portals/0/AdContent/preview/G5204008052006_JPG_P.jpg"/>
            <p:cNvPicPr>
              <a:picLocks noChangeAspect="1" noChangeArrowheads="1"/>
            </p:cNvPicPr>
            <p:nvPr/>
          </p:nvPicPr>
          <p:blipFill>
            <a:blip r:embed="rId3"/>
            <a:srcRect/>
            <a:stretch>
              <a:fillRect/>
            </a:stretch>
          </p:blipFill>
          <p:spPr bwMode="auto">
            <a:xfrm>
              <a:off x="1258087" y="2125741"/>
              <a:ext cx="698267" cy="1939631"/>
            </a:xfrm>
            <a:prstGeom prst="rect">
              <a:avLst/>
            </a:prstGeom>
            <a:noFill/>
          </p:spPr>
        </p:pic>
        <p:pic>
          <p:nvPicPr>
            <p:cNvPr id="1040" name="Picture 16" descr="http://h30067.www3.hp.com/Portals/0/AdContent/preview/G5521002082006_JPG_P.jpg"/>
            <p:cNvPicPr>
              <a:picLocks noChangeAspect="1" noChangeArrowheads="1"/>
            </p:cNvPicPr>
            <p:nvPr/>
          </p:nvPicPr>
          <p:blipFill>
            <a:blip r:embed="rId4"/>
            <a:srcRect/>
            <a:stretch>
              <a:fillRect/>
            </a:stretch>
          </p:blipFill>
          <p:spPr bwMode="auto">
            <a:xfrm>
              <a:off x="1848308" y="2204350"/>
              <a:ext cx="595860" cy="1647539"/>
            </a:xfrm>
            <a:prstGeom prst="rect">
              <a:avLst/>
            </a:prstGeom>
            <a:noFill/>
          </p:spPr>
        </p:pic>
      </p:grpSp>
      <p:pic>
        <p:nvPicPr>
          <p:cNvPr id="1041" name="Picture 17" descr="C:\Users\GStarks\Pictures\hp_sig_2C_lg.jpg"/>
          <p:cNvPicPr>
            <a:picLocks noChangeAspect="1" noChangeArrowheads="1"/>
          </p:cNvPicPr>
          <p:nvPr/>
        </p:nvPicPr>
        <p:blipFill>
          <a:blip r:embed="rId5"/>
          <a:srcRect/>
          <a:stretch>
            <a:fillRect/>
          </a:stretch>
        </p:blipFill>
        <p:spPr bwMode="auto">
          <a:xfrm>
            <a:off x="7367242" y="5024760"/>
            <a:ext cx="1274552" cy="1171854"/>
          </a:xfrm>
          <a:prstGeom prst="rect">
            <a:avLst/>
          </a:prstGeom>
          <a:noFill/>
        </p:spPr>
      </p:pic>
      <p:sp>
        <p:nvSpPr>
          <p:cNvPr id="16" name="TextBox 15"/>
          <p:cNvSpPr txBox="1"/>
          <p:nvPr/>
        </p:nvSpPr>
        <p:spPr>
          <a:xfrm>
            <a:off x="347560" y="2788784"/>
            <a:ext cx="2877553" cy="646331"/>
          </a:xfrm>
          <a:prstGeom prst="rect">
            <a:avLst/>
          </a:prstGeom>
          <a:noFill/>
        </p:spPr>
        <p:txBody>
          <a:bodyPr wrap="square" rtlCol="0">
            <a:spAutoFit/>
          </a:bodyPr>
          <a:lstStyle/>
          <a:p>
            <a:pPr algn="ctr"/>
            <a:r>
              <a:rPr lang="en-US" dirty="0" smtClean="0">
                <a:solidFill>
                  <a:schemeClr val="accent4"/>
                </a:solidFill>
              </a:rPr>
              <a:t>HP ProLiant BL260c</a:t>
            </a:r>
          </a:p>
          <a:p>
            <a:pPr algn="ctr"/>
            <a:r>
              <a:rPr lang="en-US" dirty="0" smtClean="0">
                <a:solidFill>
                  <a:schemeClr val="accent4"/>
                </a:solidFill>
              </a:rPr>
              <a:t>+ SB40c Storage Blade</a:t>
            </a:r>
            <a:endParaRPr lang="en-US" dirty="0">
              <a:solidFill>
                <a:schemeClr val="accent4"/>
              </a:solidFill>
            </a:endParaRPr>
          </a:p>
        </p:txBody>
      </p:sp>
      <p:sp>
        <p:nvSpPr>
          <p:cNvPr id="17" name="TextBox 16"/>
          <p:cNvSpPr txBox="1"/>
          <p:nvPr/>
        </p:nvSpPr>
        <p:spPr>
          <a:xfrm>
            <a:off x="5565634" y="2701852"/>
            <a:ext cx="2650341" cy="1754326"/>
          </a:xfrm>
          <a:prstGeom prst="rect">
            <a:avLst/>
          </a:prstGeom>
          <a:noFill/>
        </p:spPr>
        <p:txBody>
          <a:bodyPr wrap="none" rtlCol="0">
            <a:spAutoFit/>
          </a:bodyPr>
          <a:lstStyle/>
          <a:p>
            <a:r>
              <a:rPr lang="en-US" dirty="0" smtClean="0">
                <a:solidFill>
                  <a:schemeClr val="accent4"/>
                </a:solidFill>
              </a:rPr>
              <a:t> </a:t>
            </a:r>
            <a:r>
              <a:rPr lang="en-US" u="sng" dirty="0" smtClean="0">
                <a:solidFill>
                  <a:schemeClr val="accent4"/>
                </a:solidFill>
              </a:rPr>
              <a:t>HP ProLiant Blade Servers</a:t>
            </a:r>
          </a:p>
          <a:p>
            <a:pPr>
              <a:buFont typeface="Arial" pitchFamily="34" charset="0"/>
              <a:buChar char="•"/>
            </a:pPr>
            <a:r>
              <a:rPr lang="en-US" dirty="0" smtClean="0">
                <a:solidFill>
                  <a:schemeClr val="accent4"/>
                </a:solidFill>
              </a:rPr>
              <a:t> 2 Socket</a:t>
            </a:r>
          </a:p>
          <a:p>
            <a:pPr>
              <a:buFont typeface="Arial" pitchFamily="34" charset="0"/>
              <a:buChar char="•"/>
            </a:pPr>
            <a:r>
              <a:rPr lang="en-US" dirty="0" smtClean="0">
                <a:solidFill>
                  <a:schemeClr val="accent4"/>
                </a:solidFill>
              </a:rPr>
              <a:t> Dual or Quad Core</a:t>
            </a:r>
          </a:p>
          <a:p>
            <a:pPr>
              <a:buFont typeface="Arial" pitchFamily="34" charset="0"/>
              <a:buChar char="•"/>
            </a:pPr>
            <a:r>
              <a:rPr lang="en-US" dirty="0" smtClean="0">
                <a:solidFill>
                  <a:schemeClr val="accent4"/>
                </a:solidFill>
              </a:rPr>
              <a:t> Intel or AMD</a:t>
            </a:r>
          </a:p>
          <a:p>
            <a:pPr>
              <a:buFont typeface="Arial" pitchFamily="34" charset="0"/>
              <a:buChar char="•"/>
            </a:pPr>
            <a:r>
              <a:rPr lang="en-US" dirty="0" smtClean="0">
                <a:solidFill>
                  <a:schemeClr val="accent4"/>
                </a:solidFill>
              </a:rPr>
              <a:t> Smart Array  (BL46x)</a:t>
            </a:r>
          </a:p>
          <a:p>
            <a:pPr>
              <a:buFont typeface="Arial" pitchFamily="34" charset="0"/>
              <a:buChar char="•"/>
            </a:pPr>
            <a:r>
              <a:rPr lang="en-US" dirty="0" smtClean="0">
                <a:solidFill>
                  <a:schemeClr val="accent4"/>
                </a:solidFill>
              </a:rPr>
              <a:t> Lights-Out Management </a:t>
            </a:r>
            <a:endParaRPr lang="en-US" dirty="0">
              <a:solidFill>
                <a:schemeClr val="accent4"/>
              </a:solidFill>
            </a:endParaRPr>
          </a:p>
        </p:txBody>
      </p:sp>
      <p:grpSp>
        <p:nvGrpSpPr>
          <p:cNvPr id="6" name="Group 22"/>
          <p:cNvGrpSpPr/>
          <p:nvPr/>
        </p:nvGrpSpPr>
        <p:grpSpPr>
          <a:xfrm>
            <a:off x="3368334" y="2273643"/>
            <a:ext cx="1168245" cy="1717589"/>
            <a:chOff x="3566042" y="4374291"/>
            <a:chExt cx="1168245" cy="1717589"/>
          </a:xfrm>
        </p:grpSpPr>
        <p:pic>
          <p:nvPicPr>
            <p:cNvPr id="106498" name="Picture 2" descr="http://h30067.www3.hp.com/Portals/0/AdContent/preview/G8483002022008_JPG_P.jpg"/>
            <p:cNvPicPr>
              <a:picLocks noChangeAspect="1" noChangeArrowheads="1"/>
            </p:cNvPicPr>
            <p:nvPr/>
          </p:nvPicPr>
          <p:blipFill>
            <a:blip r:embed="rId6"/>
            <a:srcRect/>
            <a:stretch>
              <a:fillRect/>
            </a:stretch>
          </p:blipFill>
          <p:spPr bwMode="auto">
            <a:xfrm>
              <a:off x="3566042" y="4374291"/>
              <a:ext cx="684173" cy="1717589"/>
            </a:xfrm>
            <a:prstGeom prst="rect">
              <a:avLst/>
            </a:prstGeom>
            <a:noFill/>
          </p:spPr>
        </p:pic>
        <p:pic>
          <p:nvPicPr>
            <p:cNvPr id="20" name="Picture 16" descr="http://h30067.www3.hp.com/Portals/0/AdContent/preview/G5521002082006_JPG_P.jpg"/>
            <p:cNvPicPr>
              <a:picLocks noChangeAspect="1" noChangeArrowheads="1"/>
            </p:cNvPicPr>
            <p:nvPr/>
          </p:nvPicPr>
          <p:blipFill>
            <a:blip r:embed="rId4"/>
            <a:srcRect/>
            <a:stretch>
              <a:fillRect/>
            </a:stretch>
          </p:blipFill>
          <p:spPr bwMode="auto">
            <a:xfrm>
              <a:off x="4138427" y="4395614"/>
              <a:ext cx="595860" cy="1647539"/>
            </a:xfrm>
            <a:prstGeom prst="rect">
              <a:avLst/>
            </a:prstGeom>
            <a:noFill/>
          </p:spPr>
        </p:pic>
      </p:grpSp>
      <p:sp>
        <p:nvSpPr>
          <p:cNvPr id="22" name="TextBox 21"/>
          <p:cNvSpPr txBox="1"/>
          <p:nvPr/>
        </p:nvSpPr>
        <p:spPr>
          <a:xfrm>
            <a:off x="475244" y="4732913"/>
            <a:ext cx="2877553" cy="646331"/>
          </a:xfrm>
          <a:prstGeom prst="rect">
            <a:avLst/>
          </a:prstGeom>
          <a:noFill/>
        </p:spPr>
        <p:txBody>
          <a:bodyPr wrap="square" rtlCol="0">
            <a:spAutoFit/>
          </a:bodyPr>
          <a:lstStyle/>
          <a:p>
            <a:pPr algn="ctr"/>
            <a:r>
              <a:rPr lang="en-US" dirty="0" smtClean="0">
                <a:solidFill>
                  <a:schemeClr val="accent4"/>
                </a:solidFill>
              </a:rPr>
              <a:t>HP ProLiant BL460c / BL465c</a:t>
            </a:r>
          </a:p>
          <a:p>
            <a:pPr algn="ctr"/>
            <a:r>
              <a:rPr lang="en-US" dirty="0" smtClean="0">
                <a:solidFill>
                  <a:schemeClr val="accent4"/>
                </a:solidFill>
              </a:rPr>
              <a:t>+ SB40c Storage Blade</a:t>
            </a:r>
            <a:endParaRPr lang="en-US" dirty="0">
              <a:solidFill>
                <a:schemeClr val="accent4"/>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Blade Servers + NAS / SAN</a:t>
            </a:r>
            <a:endParaRPr lang="en-US" dirty="0"/>
          </a:p>
        </p:txBody>
      </p:sp>
      <p:sp>
        <p:nvSpPr>
          <p:cNvPr id="4" name="Rounded Rectangle 3"/>
          <p:cNvSpPr/>
          <p:nvPr/>
        </p:nvSpPr>
        <p:spPr bwMode="auto">
          <a:xfrm>
            <a:off x="266331" y="1266825"/>
            <a:ext cx="8629093" cy="4947545"/>
          </a:xfrm>
          <a:prstGeom prst="roundRect">
            <a:avLst>
              <a:gd name="adj" fmla="val 6753"/>
            </a:avLst>
          </a:prstGeom>
          <a:solidFill>
            <a:srgbClr val="FFFFFF"/>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41" name="Picture 17" descr="C:\Users\GStarks\Pictures\hp_sig_2C_lg.jpg"/>
          <p:cNvPicPr>
            <a:picLocks noChangeAspect="1" noChangeArrowheads="1"/>
          </p:cNvPicPr>
          <p:nvPr/>
        </p:nvPicPr>
        <p:blipFill>
          <a:blip r:embed="rId3"/>
          <a:srcRect/>
          <a:stretch>
            <a:fillRect/>
          </a:stretch>
        </p:blipFill>
        <p:spPr bwMode="auto">
          <a:xfrm>
            <a:off x="7367242" y="5024760"/>
            <a:ext cx="1274552" cy="1171854"/>
          </a:xfrm>
          <a:prstGeom prst="rect">
            <a:avLst/>
          </a:prstGeom>
          <a:noFill/>
        </p:spPr>
      </p:pic>
      <p:sp>
        <p:nvSpPr>
          <p:cNvPr id="9" name="TextBox 8"/>
          <p:cNvSpPr txBox="1"/>
          <p:nvPr/>
        </p:nvSpPr>
        <p:spPr>
          <a:xfrm>
            <a:off x="4604586" y="5142488"/>
            <a:ext cx="2877553" cy="923330"/>
          </a:xfrm>
          <a:prstGeom prst="rect">
            <a:avLst/>
          </a:prstGeom>
          <a:noFill/>
        </p:spPr>
        <p:txBody>
          <a:bodyPr wrap="square" rtlCol="0">
            <a:spAutoFit/>
          </a:bodyPr>
          <a:lstStyle/>
          <a:p>
            <a:pPr algn="ctr"/>
            <a:r>
              <a:rPr lang="en-US" dirty="0" smtClean="0">
                <a:solidFill>
                  <a:schemeClr val="accent4"/>
                </a:solidFill>
              </a:rPr>
              <a:t>HP BladeSystem c3000</a:t>
            </a:r>
          </a:p>
          <a:p>
            <a:pPr algn="ctr"/>
            <a:r>
              <a:rPr lang="en-US" dirty="0" smtClean="0">
                <a:solidFill>
                  <a:schemeClr val="accent4"/>
                </a:solidFill>
              </a:rPr>
              <a:t>+</a:t>
            </a:r>
          </a:p>
          <a:p>
            <a:pPr algn="ctr"/>
            <a:r>
              <a:rPr lang="en-US" dirty="0" smtClean="0">
                <a:solidFill>
                  <a:schemeClr val="accent4"/>
                </a:solidFill>
              </a:rPr>
              <a:t>MSA2000i </a:t>
            </a:r>
            <a:r>
              <a:rPr lang="en-US" dirty="0" err="1" smtClean="0">
                <a:solidFill>
                  <a:schemeClr val="accent4"/>
                </a:solidFill>
              </a:rPr>
              <a:t>iSCSI</a:t>
            </a:r>
            <a:r>
              <a:rPr lang="en-US" dirty="0" smtClean="0">
                <a:solidFill>
                  <a:schemeClr val="accent4"/>
                </a:solidFill>
              </a:rPr>
              <a:t> SAN</a:t>
            </a:r>
            <a:endParaRPr lang="en-US" dirty="0">
              <a:solidFill>
                <a:schemeClr val="accent4"/>
              </a:solidFill>
            </a:endParaRPr>
          </a:p>
        </p:txBody>
      </p:sp>
      <p:grpSp>
        <p:nvGrpSpPr>
          <p:cNvPr id="3" name="Group 15"/>
          <p:cNvGrpSpPr/>
          <p:nvPr/>
        </p:nvGrpSpPr>
        <p:grpSpPr>
          <a:xfrm>
            <a:off x="4520489" y="2548393"/>
            <a:ext cx="3045747" cy="2528432"/>
            <a:chOff x="4211150" y="1548268"/>
            <a:chExt cx="3045747" cy="2528432"/>
          </a:xfrm>
        </p:grpSpPr>
        <p:pic>
          <p:nvPicPr>
            <p:cNvPr id="11" name="Picture 6" descr="http://h30067.www3.hp.com/Portals/0/AdContent/preview/G8442007022008_JPG_P.jpg"/>
            <p:cNvPicPr>
              <a:picLocks noChangeAspect="1" noChangeArrowheads="1"/>
            </p:cNvPicPr>
            <p:nvPr/>
          </p:nvPicPr>
          <p:blipFill>
            <a:blip r:embed="rId4"/>
            <a:srcRect/>
            <a:stretch>
              <a:fillRect/>
            </a:stretch>
          </p:blipFill>
          <p:spPr bwMode="auto">
            <a:xfrm>
              <a:off x="4211150" y="1548268"/>
              <a:ext cx="3031538" cy="1235352"/>
            </a:xfrm>
            <a:prstGeom prst="rect">
              <a:avLst/>
            </a:prstGeom>
            <a:noFill/>
          </p:spPr>
        </p:pic>
        <p:pic>
          <p:nvPicPr>
            <p:cNvPr id="13" name="Picture 12" descr="shorty.jpg"/>
            <p:cNvPicPr>
              <a:picLocks noChangeAspect="1"/>
            </p:cNvPicPr>
            <p:nvPr/>
          </p:nvPicPr>
          <p:blipFill>
            <a:blip r:embed="rId5"/>
            <a:stretch>
              <a:fillRect/>
            </a:stretch>
          </p:blipFill>
          <p:spPr>
            <a:xfrm>
              <a:off x="4286250" y="2357438"/>
              <a:ext cx="2970647" cy="1719262"/>
            </a:xfrm>
            <a:prstGeom prst="rect">
              <a:avLst/>
            </a:prstGeom>
          </p:spPr>
        </p:pic>
      </p:grpSp>
      <p:pic>
        <p:nvPicPr>
          <p:cNvPr id="57348" name="Picture 4" descr="http://h30067.www3.hp.com/Portals/0/AdContent/preview/G7825001102007_JPG_P.jpg"/>
          <p:cNvPicPr>
            <a:picLocks noChangeAspect="1" noChangeArrowheads="1"/>
          </p:cNvPicPr>
          <p:nvPr/>
        </p:nvPicPr>
        <p:blipFill>
          <a:blip r:embed="rId6"/>
          <a:srcRect/>
          <a:stretch>
            <a:fillRect/>
          </a:stretch>
        </p:blipFill>
        <p:spPr bwMode="auto">
          <a:xfrm>
            <a:off x="1099410" y="2779147"/>
            <a:ext cx="1667320" cy="2066925"/>
          </a:xfrm>
          <a:prstGeom prst="rect">
            <a:avLst/>
          </a:prstGeom>
          <a:noFill/>
        </p:spPr>
      </p:pic>
      <p:sp>
        <p:nvSpPr>
          <p:cNvPr id="18" name="TextBox 17"/>
          <p:cNvSpPr txBox="1"/>
          <p:nvPr/>
        </p:nvSpPr>
        <p:spPr>
          <a:xfrm>
            <a:off x="494294" y="5280988"/>
            <a:ext cx="2877553" cy="646331"/>
          </a:xfrm>
          <a:prstGeom prst="rect">
            <a:avLst/>
          </a:prstGeom>
          <a:noFill/>
        </p:spPr>
        <p:txBody>
          <a:bodyPr wrap="square" rtlCol="0">
            <a:spAutoFit/>
          </a:bodyPr>
          <a:lstStyle/>
          <a:p>
            <a:pPr algn="ctr"/>
            <a:r>
              <a:rPr lang="en-US" dirty="0" smtClean="0">
                <a:solidFill>
                  <a:schemeClr val="accent4"/>
                </a:solidFill>
              </a:rPr>
              <a:t>HP </a:t>
            </a:r>
            <a:r>
              <a:rPr lang="en-US" dirty="0" err="1" smtClean="0">
                <a:solidFill>
                  <a:schemeClr val="accent4"/>
                </a:solidFill>
              </a:rPr>
              <a:t>AiO</a:t>
            </a:r>
            <a:r>
              <a:rPr lang="en-US" dirty="0" smtClean="0">
                <a:solidFill>
                  <a:schemeClr val="accent4"/>
                </a:solidFill>
              </a:rPr>
              <a:t> SB600c</a:t>
            </a:r>
          </a:p>
          <a:p>
            <a:pPr algn="ctr"/>
            <a:r>
              <a:rPr lang="en-US" dirty="0" smtClean="0">
                <a:solidFill>
                  <a:schemeClr val="accent4"/>
                </a:solidFill>
              </a:rPr>
              <a:t>NAS + </a:t>
            </a:r>
            <a:r>
              <a:rPr lang="en-US" dirty="0" err="1" smtClean="0">
                <a:solidFill>
                  <a:schemeClr val="accent4"/>
                </a:solidFill>
              </a:rPr>
              <a:t>iSCSI</a:t>
            </a:r>
            <a:r>
              <a:rPr lang="en-US" dirty="0" smtClean="0">
                <a:solidFill>
                  <a:schemeClr val="accent4"/>
                </a:solidFill>
              </a:rPr>
              <a:t> SAN</a:t>
            </a:r>
          </a:p>
        </p:txBody>
      </p:sp>
      <p:sp>
        <p:nvSpPr>
          <p:cNvPr id="20" name="TextBox 19"/>
          <p:cNvSpPr txBox="1"/>
          <p:nvPr/>
        </p:nvSpPr>
        <p:spPr>
          <a:xfrm>
            <a:off x="732419" y="1461463"/>
            <a:ext cx="6230356" cy="1107996"/>
          </a:xfrm>
          <a:prstGeom prst="rect">
            <a:avLst/>
          </a:prstGeom>
          <a:noFill/>
        </p:spPr>
        <p:txBody>
          <a:bodyPr wrap="square" rtlCol="0">
            <a:spAutoFit/>
          </a:bodyPr>
          <a:lstStyle/>
          <a:p>
            <a:pPr algn="ctr"/>
            <a:r>
              <a:rPr lang="en-US" sz="2400" dirty="0" smtClean="0">
                <a:solidFill>
                  <a:schemeClr val="accent4"/>
                </a:solidFill>
              </a:rPr>
              <a:t>       Shared Storage</a:t>
            </a:r>
          </a:p>
          <a:p>
            <a:pPr algn="ctr"/>
            <a:endParaRPr lang="en-US" sz="2400" dirty="0" smtClean="0">
              <a:solidFill>
                <a:schemeClr val="accent4"/>
              </a:solidFill>
            </a:endParaRPr>
          </a:p>
          <a:p>
            <a:pPr algn="ctr"/>
            <a:r>
              <a:rPr lang="en-US" dirty="0" smtClean="0">
                <a:solidFill>
                  <a:schemeClr val="accent4"/>
                </a:solidFill>
              </a:rPr>
              <a:t>IN the Enclosure….                                                   and OUT            </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bwMode="auto">
          <a:xfrm>
            <a:off x="266331" y="1266825"/>
            <a:ext cx="8629093" cy="4947545"/>
          </a:xfrm>
          <a:prstGeom prst="roundRect">
            <a:avLst>
              <a:gd name="adj" fmla="val 6753"/>
            </a:avLst>
          </a:prstGeom>
          <a:solidFill>
            <a:srgbClr val="FFFFFF"/>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4" name="Picture 17" descr="C:\Users\GStarks\Pictures\hp_sig_2C_lg.jpg"/>
          <p:cNvPicPr>
            <a:picLocks noChangeAspect="1" noChangeArrowheads="1"/>
          </p:cNvPicPr>
          <p:nvPr/>
        </p:nvPicPr>
        <p:blipFill>
          <a:blip r:embed="rId3"/>
          <a:srcRect/>
          <a:stretch>
            <a:fillRect/>
          </a:stretch>
        </p:blipFill>
        <p:spPr bwMode="auto">
          <a:xfrm>
            <a:off x="7367242" y="5024760"/>
            <a:ext cx="1274552" cy="1171854"/>
          </a:xfrm>
          <a:prstGeom prst="rect">
            <a:avLst/>
          </a:prstGeom>
          <a:noFill/>
        </p:spPr>
      </p:pic>
      <p:sp>
        <p:nvSpPr>
          <p:cNvPr id="2" name="Title 1"/>
          <p:cNvSpPr>
            <a:spLocks noGrp="1"/>
          </p:cNvSpPr>
          <p:nvPr>
            <p:ph type="title"/>
          </p:nvPr>
        </p:nvSpPr>
        <p:spPr/>
        <p:txBody>
          <a:bodyPr/>
          <a:lstStyle/>
          <a:p>
            <a:r>
              <a:rPr smtClean="0"/>
              <a:t>EBS on Blades</a:t>
            </a:r>
            <a:endParaRPr lang="en-US" dirty="0"/>
          </a:p>
        </p:txBody>
      </p:sp>
      <p:pic>
        <p:nvPicPr>
          <p:cNvPr id="55303" name="Picture 7"/>
          <p:cNvPicPr>
            <a:picLocks noChangeAspect="1" noChangeArrowheads="1"/>
          </p:cNvPicPr>
          <p:nvPr/>
        </p:nvPicPr>
        <p:blipFill>
          <a:blip r:embed="rId4"/>
          <a:srcRect/>
          <a:stretch>
            <a:fillRect/>
          </a:stretch>
        </p:blipFill>
        <p:spPr bwMode="auto">
          <a:xfrm>
            <a:off x="3065206" y="1609111"/>
            <a:ext cx="2402200" cy="3690476"/>
          </a:xfrm>
          <a:prstGeom prst="rect">
            <a:avLst/>
          </a:prstGeom>
          <a:noFill/>
          <a:ln w="9525">
            <a:noFill/>
            <a:miter lim="800000"/>
            <a:headEnd/>
            <a:tailEnd/>
          </a:ln>
          <a:effectLst/>
        </p:spPr>
      </p:pic>
      <p:grpSp>
        <p:nvGrpSpPr>
          <p:cNvPr id="3" name="Group 33"/>
          <p:cNvGrpSpPr/>
          <p:nvPr/>
        </p:nvGrpSpPr>
        <p:grpSpPr>
          <a:xfrm>
            <a:off x="294966" y="2815681"/>
            <a:ext cx="1456296" cy="1369645"/>
            <a:chOff x="344128" y="2771432"/>
            <a:chExt cx="1456296" cy="1369645"/>
          </a:xfrm>
        </p:grpSpPr>
        <p:pic>
          <p:nvPicPr>
            <p:cNvPr id="24" name="Picture 23" descr="C10GettingStartedInstallMgmt_256.png"/>
            <p:cNvPicPr>
              <a:picLocks noChangeAspect="1"/>
            </p:cNvPicPr>
            <p:nvPr/>
          </p:nvPicPr>
          <p:blipFill>
            <a:blip r:embed="rId5"/>
            <a:stretch>
              <a:fillRect/>
            </a:stretch>
          </p:blipFill>
          <p:spPr>
            <a:xfrm>
              <a:off x="729684" y="2771432"/>
              <a:ext cx="1042416" cy="1042416"/>
            </a:xfrm>
            <a:prstGeom prst="rect">
              <a:avLst/>
            </a:prstGeom>
          </p:spPr>
        </p:pic>
        <p:sp>
          <p:nvSpPr>
            <p:cNvPr id="25" name="TextBox 24"/>
            <p:cNvSpPr txBox="1"/>
            <p:nvPr/>
          </p:nvSpPr>
          <p:spPr>
            <a:xfrm>
              <a:off x="344128" y="3864078"/>
              <a:ext cx="1456296" cy="276999"/>
            </a:xfrm>
            <a:prstGeom prst="rect">
              <a:avLst/>
            </a:prstGeom>
            <a:noFill/>
          </p:spPr>
          <p:txBody>
            <a:bodyPr wrap="none" rtlCol="0">
              <a:spAutoFit/>
            </a:bodyPr>
            <a:lstStyle/>
            <a:p>
              <a:r>
                <a:rPr lang="en-US" sz="1200" dirty="0" smtClean="0">
                  <a:solidFill>
                    <a:schemeClr val="accent4"/>
                  </a:solidFill>
                </a:rPr>
                <a:t>Management Server</a:t>
              </a:r>
              <a:endParaRPr lang="en-US" sz="1200" dirty="0">
                <a:solidFill>
                  <a:schemeClr val="accent4"/>
                </a:solidFill>
              </a:endParaRPr>
            </a:p>
          </p:txBody>
        </p:sp>
      </p:grpSp>
      <p:grpSp>
        <p:nvGrpSpPr>
          <p:cNvPr id="4" name="Group 29"/>
          <p:cNvGrpSpPr/>
          <p:nvPr/>
        </p:nvGrpSpPr>
        <p:grpSpPr>
          <a:xfrm>
            <a:off x="1735383" y="1480304"/>
            <a:ext cx="1124422" cy="1333420"/>
            <a:chOff x="1705886" y="1583543"/>
            <a:chExt cx="1124422" cy="1333420"/>
          </a:xfrm>
        </p:grpSpPr>
        <p:grpSp>
          <p:nvGrpSpPr>
            <p:cNvPr id="5" name="Group 45"/>
            <p:cNvGrpSpPr/>
            <p:nvPr/>
          </p:nvGrpSpPr>
          <p:grpSpPr>
            <a:xfrm>
              <a:off x="1961221" y="1583543"/>
              <a:ext cx="869087" cy="996696"/>
              <a:chOff x="6481765" y="5386444"/>
              <a:chExt cx="472377" cy="506730"/>
            </a:xfrm>
            <a:effectLst>
              <a:outerShdw blurRad="50800" dist="38100" dir="2700000" algn="tl" rotWithShape="0">
                <a:prstClr val="black">
                  <a:alpha val="40000"/>
                </a:prstClr>
              </a:outerShdw>
            </a:effectLst>
          </p:grpSpPr>
          <p:pic>
            <p:nvPicPr>
              <p:cNvPr id="19" name="Picture 9" descr="C:\Program Files\Microsoft Resource DVD Artwork\DVD_ART\Artwork_Imagery\HARDWARE_IMAGERY\Illustration - Misc Hardware\Windows Vista Illustration Icons\Server.png"/>
              <p:cNvPicPr>
                <a:picLocks noChangeArrowheads="1"/>
              </p:cNvPicPr>
              <p:nvPr/>
            </p:nvPicPr>
            <p:blipFill>
              <a:blip r:embed="rId6" cstate="print"/>
              <a:srcRect/>
              <a:stretch>
                <a:fillRect/>
              </a:stretch>
            </p:blipFill>
            <p:spPr bwMode="auto">
              <a:xfrm>
                <a:off x="6481765" y="5386444"/>
                <a:ext cx="447305" cy="506730"/>
              </a:xfrm>
              <a:prstGeom prst="rect">
                <a:avLst/>
              </a:prstGeom>
              <a:noFill/>
            </p:spPr>
          </p:pic>
          <p:pic>
            <p:nvPicPr>
              <p:cNvPr id="20" name="Picture 8" descr="C:\Program Files\Microsoft Resource DVD Artwork\DVD_ART\Artwork_Imagery\HARDWARE_IMAGERY\Illustration - Misc Hardware\Windows Vista Illustration Icons\Security Good.png"/>
              <p:cNvPicPr>
                <a:picLocks noChangeAspect="1" noChangeArrowheads="1"/>
              </p:cNvPicPr>
              <p:nvPr/>
            </p:nvPicPr>
            <p:blipFill>
              <a:blip r:embed="rId7" cstate="print"/>
              <a:srcRect/>
              <a:stretch>
                <a:fillRect/>
              </a:stretch>
            </p:blipFill>
            <p:spPr bwMode="auto">
              <a:xfrm>
                <a:off x="6689030" y="5462596"/>
                <a:ext cx="265112" cy="265112"/>
              </a:xfrm>
              <a:prstGeom prst="rect">
                <a:avLst/>
              </a:prstGeom>
              <a:noFill/>
            </p:spPr>
          </p:pic>
        </p:grpSp>
        <p:sp>
          <p:nvSpPr>
            <p:cNvPr id="26" name="TextBox 25"/>
            <p:cNvSpPr txBox="1"/>
            <p:nvPr/>
          </p:nvSpPr>
          <p:spPr>
            <a:xfrm>
              <a:off x="1705886" y="2639964"/>
              <a:ext cx="1120756" cy="276999"/>
            </a:xfrm>
            <a:prstGeom prst="rect">
              <a:avLst/>
            </a:prstGeom>
            <a:noFill/>
          </p:spPr>
          <p:txBody>
            <a:bodyPr wrap="none" rtlCol="0">
              <a:spAutoFit/>
            </a:bodyPr>
            <a:lstStyle/>
            <a:p>
              <a:r>
                <a:rPr lang="en-US" sz="1200" dirty="0" smtClean="0">
                  <a:solidFill>
                    <a:schemeClr val="accent4"/>
                  </a:solidFill>
                </a:rPr>
                <a:t>Security Server</a:t>
              </a:r>
              <a:endParaRPr lang="en-US" sz="1200" dirty="0">
                <a:solidFill>
                  <a:schemeClr val="accent4"/>
                </a:solidFill>
              </a:endParaRPr>
            </a:p>
          </p:txBody>
        </p:sp>
      </p:grpSp>
      <p:grpSp>
        <p:nvGrpSpPr>
          <p:cNvPr id="6" name="Group 30"/>
          <p:cNvGrpSpPr/>
          <p:nvPr/>
        </p:nvGrpSpPr>
        <p:grpSpPr>
          <a:xfrm>
            <a:off x="5624042" y="1426226"/>
            <a:ext cx="1442094" cy="1387498"/>
            <a:chOff x="5624042" y="1613039"/>
            <a:chExt cx="1442094" cy="1387498"/>
          </a:xfrm>
        </p:grpSpPr>
        <p:grpSp>
          <p:nvGrpSpPr>
            <p:cNvPr id="7" name="Group 38"/>
            <p:cNvGrpSpPr/>
            <p:nvPr/>
          </p:nvGrpSpPr>
          <p:grpSpPr>
            <a:xfrm>
              <a:off x="6005077" y="1613039"/>
              <a:ext cx="1061059" cy="997941"/>
              <a:chOff x="4405308" y="5805534"/>
              <a:chExt cx="715986" cy="673395"/>
            </a:xfrm>
            <a:effectLst>
              <a:outerShdw blurRad="50800" dist="38100" dir="2700000" algn="tl" rotWithShape="0">
                <a:prstClr val="black">
                  <a:alpha val="40000"/>
                </a:prstClr>
              </a:outerShdw>
            </a:effectLst>
          </p:grpSpPr>
          <p:pic>
            <p:nvPicPr>
              <p:cNvPr id="16" name="Picture 9" descr="C:\Program Files\Microsoft Resource DVD Artwork\DVD_ART\Artwork_Imagery\HARDWARE_IMAGERY\Illustration - Misc Hardware\Windows Vista Illustration Icons\Server.png"/>
              <p:cNvPicPr>
                <a:picLocks noChangeAspect="1" noChangeArrowheads="1"/>
              </p:cNvPicPr>
              <p:nvPr/>
            </p:nvPicPr>
            <p:blipFill>
              <a:blip r:embed="rId8" cstate="print"/>
              <a:srcRect/>
              <a:stretch>
                <a:fillRect/>
              </a:stretch>
            </p:blipFill>
            <p:spPr bwMode="auto">
              <a:xfrm>
                <a:off x="4405308" y="5805534"/>
                <a:ext cx="492096" cy="673395"/>
              </a:xfrm>
              <a:prstGeom prst="rect">
                <a:avLst/>
              </a:prstGeom>
              <a:noFill/>
            </p:spPr>
          </p:pic>
          <p:pic>
            <p:nvPicPr>
              <p:cNvPr id="17" name="Picture 5" descr="C:\Program Files\Microsoft Resource DVD Artwork\DVD_ART\Artwork_Imagery\HARDWARE_IMAGERY\Illustration - Misc Hardware\Windows Vista Illustration Icons\Email Message.png"/>
              <p:cNvPicPr>
                <a:picLocks noChangeAspect="1" noChangeArrowheads="1"/>
              </p:cNvPicPr>
              <p:nvPr/>
            </p:nvPicPr>
            <p:blipFill>
              <a:blip r:embed="rId9" cstate="print"/>
              <a:srcRect/>
              <a:stretch>
                <a:fillRect/>
              </a:stretch>
            </p:blipFill>
            <p:spPr bwMode="auto">
              <a:xfrm>
                <a:off x="4649874" y="5848346"/>
                <a:ext cx="471420" cy="471420"/>
              </a:xfrm>
              <a:prstGeom prst="rect">
                <a:avLst/>
              </a:prstGeom>
              <a:noFill/>
              <a:effectLst>
                <a:outerShdw blurRad="50800" dist="38100" dir="2700000" algn="tl" rotWithShape="0">
                  <a:prstClr val="black">
                    <a:alpha val="40000"/>
                  </a:prstClr>
                </a:outerShdw>
              </a:effectLst>
            </p:spPr>
          </p:pic>
        </p:grpSp>
        <p:sp>
          <p:nvSpPr>
            <p:cNvPr id="27" name="TextBox 26"/>
            <p:cNvSpPr txBox="1"/>
            <p:nvPr/>
          </p:nvSpPr>
          <p:spPr>
            <a:xfrm>
              <a:off x="5624042" y="2723538"/>
              <a:ext cx="1282659" cy="276999"/>
            </a:xfrm>
            <a:prstGeom prst="rect">
              <a:avLst/>
            </a:prstGeom>
            <a:noFill/>
          </p:spPr>
          <p:txBody>
            <a:bodyPr wrap="none" rtlCol="0">
              <a:spAutoFit/>
            </a:bodyPr>
            <a:lstStyle/>
            <a:p>
              <a:r>
                <a:rPr lang="en-US" sz="1200" dirty="0" smtClean="0">
                  <a:solidFill>
                    <a:schemeClr val="accent4"/>
                  </a:solidFill>
                </a:rPr>
                <a:t>Messaging Server</a:t>
              </a:r>
              <a:endParaRPr lang="en-US" sz="1200" dirty="0">
                <a:solidFill>
                  <a:schemeClr val="accent4"/>
                </a:solidFill>
              </a:endParaRPr>
            </a:p>
          </p:txBody>
        </p:sp>
      </p:grpSp>
      <p:grpSp>
        <p:nvGrpSpPr>
          <p:cNvPr id="8" name="Group 35"/>
          <p:cNvGrpSpPr/>
          <p:nvPr/>
        </p:nvGrpSpPr>
        <p:grpSpPr>
          <a:xfrm>
            <a:off x="7113628" y="2771432"/>
            <a:ext cx="968722" cy="1413894"/>
            <a:chOff x="7113628" y="2771432"/>
            <a:chExt cx="968722" cy="1413894"/>
          </a:xfrm>
        </p:grpSpPr>
        <p:grpSp>
          <p:nvGrpSpPr>
            <p:cNvPr id="9" name="Group 51"/>
            <p:cNvGrpSpPr/>
            <p:nvPr/>
          </p:nvGrpSpPr>
          <p:grpSpPr>
            <a:xfrm>
              <a:off x="7230768" y="2771432"/>
              <a:ext cx="851582" cy="1027954"/>
              <a:chOff x="6863256" y="4248240"/>
              <a:chExt cx="851582" cy="1027954"/>
            </a:xfrm>
            <a:effectLst>
              <a:outerShdw blurRad="50800" dist="38100" dir="2700000" algn="tl" rotWithShape="0">
                <a:prstClr val="black">
                  <a:alpha val="40000"/>
                </a:prstClr>
              </a:outerShdw>
            </a:effectLst>
          </p:grpSpPr>
          <p:pic>
            <p:nvPicPr>
              <p:cNvPr id="22" name="Picture 9" descr="C:\Program Files\Microsoft Resource DVD Artwork\DVD_ART\Artwork_Imagery\HARDWARE_IMAGERY\Illustration - Misc Hardware\Windows Vista Illustration Icons\Server.png"/>
              <p:cNvPicPr>
                <a:picLocks noChangeAspect="1" noChangeArrowheads="1"/>
              </p:cNvPicPr>
              <p:nvPr/>
            </p:nvPicPr>
            <p:blipFill>
              <a:blip r:embed="rId8" cstate="print"/>
              <a:srcRect/>
              <a:stretch>
                <a:fillRect/>
              </a:stretch>
            </p:blipFill>
            <p:spPr bwMode="auto">
              <a:xfrm>
                <a:off x="6863256" y="4248240"/>
                <a:ext cx="729264" cy="997941"/>
              </a:xfrm>
              <a:prstGeom prst="rect">
                <a:avLst/>
              </a:prstGeom>
              <a:noFill/>
            </p:spPr>
          </p:pic>
          <p:pic>
            <p:nvPicPr>
              <p:cNvPr id="23" name="Picture 2" descr="C:\Program Files\Microsoft Resource DVD Artwork\DVD_ART\Artwork_Imagery\HARDWARE_IMAGERY\Illustration - Misc Hardware\eHome icons\barrel yellow data storage.png"/>
              <p:cNvPicPr>
                <a:picLocks noChangeAspect="1" noChangeArrowheads="1"/>
              </p:cNvPicPr>
              <p:nvPr/>
            </p:nvPicPr>
            <p:blipFill>
              <a:blip r:embed="rId10" cstate="print"/>
              <a:srcRect/>
              <a:stretch>
                <a:fillRect/>
              </a:stretch>
            </p:blipFill>
            <p:spPr bwMode="auto">
              <a:xfrm>
                <a:off x="7288527" y="4635062"/>
                <a:ext cx="426311" cy="641132"/>
              </a:xfrm>
              <a:prstGeom prst="rect">
                <a:avLst/>
              </a:prstGeom>
              <a:noFill/>
            </p:spPr>
          </p:pic>
        </p:grpSp>
        <p:sp>
          <p:nvSpPr>
            <p:cNvPr id="32" name="TextBox 31"/>
            <p:cNvSpPr txBox="1"/>
            <p:nvPr/>
          </p:nvSpPr>
          <p:spPr>
            <a:xfrm>
              <a:off x="7113628" y="3908327"/>
              <a:ext cx="785728" cy="276999"/>
            </a:xfrm>
            <a:prstGeom prst="rect">
              <a:avLst/>
            </a:prstGeom>
            <a:noFill/>
          </p:spPr>
          <p:txBody>
            <a:bodyPr wrap="none" rtlCol="0">
              <a:spAutoFit/>
            </a:bodyPr>
            <a:lstStyle/>
            <a:p>
              <a:r>
                <a:rPr lang="en-US" sz="1200" dirty="0" smtClean="0">
                  <a:solidFill>
                    <a:schemeClr val="accent4"/>
                  </a:solidFill>
                </a:rPr>
                <a:t>4</a:t>
              </a:r>
              <a:r>
                <a:rPr lang="en-US" sz="1200" baseline="30000" dirty="0" smtClean="0">
                  <a:solidFill>
                    <a:schemeClr val="accent4"/>
                  </a:solidFill>
                </a:rPr>
                <a:t>th</a:t>
              </a:r>
              <a:r>
                <a:rPr lang="en-US" sz="1200" dirty="0" smtClean="0">
                  <a:solidFill>
                    <a:schemeClr val="accent4"/>
                  </a:solidFill>
                </a:rPr>
                <a:t> Server</a:t>
              </a:r>
              <a:endParaRPr lang="en-US" sz="1200" dirty="0">
                <a:solidFill>
                  <a:schemeClr val="accent4"/>
                </a:solidFill>
              </a:endParaRPr>
            </a:p>
          </p:txBody>
        </p:sp>
      </p:grpSp>
      <p:sp>
        <p:nvSpPr>
          <p:cNvPr id="35" name="TextBox 34"/>
          <p:cNvSpPr txBox="1"/>
          <p:nvPr/>
        </p:nvSpPr>
        <p:spPr>
          <a:xfrm>
            <a:off x="5899346" y="4562171"/>
            <a:ext cx="1286314" cy="523220"/>
          </a:xfrm>
          <a:prstGeom prst="rect">
            <a:avLst/>
          </a:prstGeom>
          <a:noFill/>
        </p:spPr>
        <p:txBody>
          <a:bodyPr wrap="none" rtlCol="0">
            <a:spAutoFit/>
          </a:bodyPr>
          <a:lstStyle/>
          <a:p>
            <a:pPr algn="ctr"/>
            <a:r>
              <a:rPr lang="en-US" sz="1400" dirty="0" err="1" smtClean="0">
                <a:solidFill>
                  <a:schemeClr val="accent4"/>
                </a:solidFill>
              </a:rPr>
              <a:t>iSCSI</a:t>
            </a:r>
            <a:r>
              <a:rPr lang="en-US" sz="1400" dirty="0" smtClean="0">
                <a:solidFill>
                  <a:schemeClr val="accent4"/>
                </a:solidFill>
              </a:rPr>
              <a:t> SAN</a:t>
            </a:r>
          </a:p>
          <a:p>
            <a:pPr algn="ctr"/>
            <a:r>
              <a:rPr lang="en-US" sz="1400" dirty="0" smtClean="0">
                <a:solidFill>
                  <a:schemeClr val="accent4"/>
                </a:solidFill>
              </a:rPr>
              <a:t>Shared Storage</a:t>
            </a:r>
            <a:endParaRPr lang="en-US" sz="1400" dirty="0">
              <a:solidFill>
                <a:schemeClr val="accent4"/>
              </a:solidFill>
            </a:endParaRPr>
          </a:p>
        </p:txBody>
      </p:sp>
      <p:sp>
        <p:nvSpPr>
          <p:cNvPr id="37" name="TextBox 36"/>
          <p:cNvSpPr txBox="1"/>
          <p:nvPr/>
        </p:nvSpPr>
        <p:spPr>
          <a:xfrm>
            <a:off x="1312586" y="4669893"/>
            <a:ext cx="1450269" cy="307777"/>
          </a:xfrm>
          <a:prstGeom prst="rect">
            <a:avLst/>
          </a:prstGeom>
          <a:noFill/>
        </p:spPr>
        <p:txBody>
          <a:bodyPr wrap="none" rtlCol="0">
            <a:spAutoFit/>
          </a:bodyPr>
          <a:lstStyle/>
          <a:p>
            <a:pPr algn="ctr"/>
            <a:r>
              <a:rPr lang="en-US" sz="1400" dirty="0" smtClean="0">
                <a:solidFill>
                  <a:schemeClr val="accent4"/>
                </a:solidFill>
              </a:rPr>
              <a:t>Future Expansion</a:t>
            </a:r>
            <a:endParaRPr lang="en-US" sz="1400" dirty="0">
              <a:solidFill>
                <a:schemeClr val="accent4"/>
              </a:solidFill>
            </a:endParaRPr>
          </a:p>
        </p:txBody>
      </p:sp>
      <p:sp>
        <p:nvSpPr>
          <p:cNvPr id="38" name="Bent Arrow 37"/>
          <p:cNvSpPr/>
          <p:nvPr/>
        </p:nvSpPr>
        <p:spPr bwMode="auto">
          <a:xfrm rot="5400000">
            <a:off x="3338051" y="1322444"/>
            <a:ext cx="511276" cy="1445341"/>
          </a:xfrm>
          <a:prstGeom prst="ben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39" name="Bent Arrow 38"/>
          <p:cNvSpPr/>
          <p:nvPr/>
        </p:nvSpPr>
        <p:spPr bwMode="auto">
          <a:xfrm rot="16200000" flipV="1">
            <a:off x="2534265" y="2160644"/>
            <a:ext cx="511276" cy="2315498"/>
          </a:xfrm>
          <a:prstGeom prst="ben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0" name="Bent Arrow 39"/>
          <p:cNvSpPr/>
          <p:nvPr/>
        </p:nvSpPr>
        <p:spPr bwMode="auto">
          <a:xfrm rot="16200000" flipH="1">
            <a:off x="4896465" y="1327363"/>
            <a:ext cx="511276" cy="1445341"/>
          </a:xfrm>
          <a:prstGeom prst="ben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1" name="Bent Arrow 40"/>
          <p:cNvSpPr/>
          <p:nvPr/>
        </p:nvSpPr>
        <p:spPr bwMode="auto">
          <a:xfrm rot="5400000" flipH="1" flipV="1">
            <a:off x="5705168" y="2155729"/>
            <a:ext cx="511276" cy="2315498"/>
          </a:xfrm>
          <a:prstGeom prst="ben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3" name="Bent Arrow 42"/>
          <p:cNvSpPr/>
          <p:nvPr/>
        </p:nvSpPr>
        <p:spPr bwMode="auto">
          <a:xfrm rot="5400000" flipH="1" flipV="1">
            <a:off x="4994787" y="4045984"/>
            <a:ext cx="511276" cy="1278194"/>
          </a:xfrm>
          <a:prstGeom prst="ben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4" name="Bent Arrow 43"/>
          <p:cNvSpPr/>
          <p:nvPr/>
        </p:nvSpPr>
        <p:spPr bwMode="auto">
          <a:xfrm rot="16200000" flipV="1">
            <a:off x="3200407" y="4045985"/>
            <a:ext cx="511276" cy="1278194"/>
          </a:xfrm>
          <a:prstGeom prst="ben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45" name="TextBox 44"/>
          <p:cNvSpPr txBox="1"/>
          <p:nvPr/>
        </p:nvSpPr>
        <p:spPr>
          <a:xfrm>
            <a:off x="2556368" y="5461389"/>
            <a:ext cx="3499292" cy="646331"/>
          </a:xfrm>
          <a:prstGeom prst="rect">
            <a:avLst/>
          </a:prstGeom>
          <a:noFill/>
        </p:spPr>
        <p:txBody>
          <a:bodyPr wrap="none" rtlCol="0">
            <a:spAutoFit/>
          </a:bodyPr>
          <a:lstStyle/>
          <a:p>
            <a:pPr algn="ctr"/>
            <a:r>
              <a:rPr lang="en-US" dirty="0" smtClean="0">
                <a:solidFill>
                  <a:schemeClr val="accent4"/>
                </a:solidFill>
              </a:rPr>
              <a:t>Example c3000 configuration for</a:t>
            </a:r>
          </a:p>
          <a:p>
            <a:pPr algn="ctr"/>
            <a:r>
              <a:rPr lang="en-US" dirty="0" smtClean="0">
                <a:solidFill>
                  <a:schemeClr val="accent4"/>
                </a:solidFill>
              </a:rPr>
              <a:t> Windows Essential Business Server</a:t>
            </a:r>
            <a:endParaRPr lang="en-US" dirty="0">
              <a:solidFill>
                <a:schemeClr val="accent4"/>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NZ" dirty="0" smtClean="0"/>
              <a:t>Installation Approaches</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 SRV324</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smtClean="0"/>
              <a:t>Windows Essential Business Server 2008 Deep Dive</a:t>
            </a:r>
            <a:endParaRPr lang="en-US" dirty="0"/>
          </a:p>
        </p:txBody>
      </p:sp>
      <p:sp>
        <p:nvSpPr>
          <p:cNvPr id="3" name="Subtitle 2"/>
          <p:cNvSpPr>
            <a:spLocks noGrp="1"/>
          </p:cNvSpPr>
          <p:nvPr>
            <p:ph type="subTitle" idx="1"/>
          </p:nvPr>
        </p:nvSpPr>
        <p:spPr>
          <a:xfrm>
            <a:off x="609600" y="3657600"/>
            <a:ext cx="3842337" cy="1066799"/>
          </a:xfrm>
        </p:spPr>
        <p:txBody>
          <a:bodyPr/>
          <a:lstStyle/>
          <a:p>
            <a:r>
              <a:rPr lang="en-US" sz="2400" dirty="0" smtClean="0"/>
              <a:t>Miguel Rojas</a:t>
            </a:r>
          </a:p>
          <a:p>
            <a:r>
              <a:rPr lang="en-US" sz="2400" dirty="0" smtClean="0"/>
              <a:t>Partner Technology Specialist</a:t>
            </a:r>
          </a:p>
          <a:p>
            <a:r>
              <a:rPr lang="en-US" sz="2400" dirty="0" smtClean="0"/>
              <a:t>Microsoft New Zealand</a:t>
            </a:r>
            <a:endParaRPr lang="en-US" sz="2400"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 SRV324</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4"/>
          <a:srcRect/>
          <a:stretch>
            <a:fillRect/>
          </a:stretch>
        </p:blipFill>
        <p:spPr bwMode="auto">
          <a:xfrm>
            <a:off x="4495800" y="3733800"/>
            <a:ext cx="4114800" cy="25146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mtClean="0"/>
              <a:t>Streamlined Deployment</a:t>
            </a:r>
            <a:endParaRPr lang="en-US" dirty="0"/>
          </a:p>
        </p:txBody>
      </p:sp>
      <p:sp>
        <p:nvSpPr>
          <p:cNvPr id="8" name="Content Placeholder 7"/>
          <p:cNvSpPr>
            <a:spLocks noGrp="1"/>
          </p:cNvSpPr>
          <p:nvPr>
            <p:ph idx="1"/>
          </p:nvPr>
        </p:nvSpPr>
        <p:spPr>
          <a:xfrm>
            <a:off x="381000" y="1412875"/>
            <a:ext cx="3958771" cy="4730526"/>
          </a:xfrm>
        </p:spPr>
        <p:txBody>
          <a:bodyPr/>
          <a:lstStyle/>
          <a:p>
            <a:r>
              <a:rPr lang="en-US" sz="2800" dirty="0" smtClean="0"/>
              <a:t>Reduce deployment and planning complexity and time</a:t>
            </a:r>
          </a:p>
          <a:p>
            <a:endParaRPr lang="en-US" sz="1400" dirty="0" smtClean="0"/>
          </a:p>
          <a:p>
            <a:r>
              <a:rPr lang="en-US" sz="2800" dirty="0" smtClean="0"/>
              <a:t>Intelligent checks on user’s inputs to reduce setup errors</a:t>
            </a:r>
          </a:p>
          <a:p>
            <a:pPr lvl="1"/>
            <a:r>
              <a:rPr lang="en-US" sz="2400" dirty="0" smtClean="0"/>
              <a:t>Planning worksheets</a:t>
            </a:r>
          </a:p>
          <a:p>
            <a:pPr lvl="1"/>
            <a:r>
              <a:rPr lang="en-US" sz="2400" dirty="0" smtClean="0"/>
              <a:t>Guidance</a:t>
            </a:r>
          </a:p>
          <a:p>
            <a:pPr lvl="1"/>
            <a:endParaRPr lang="en-US" sz="1400" dirty="0" smtClean="0"/>
          </a:p>
          <a:p>
            <a:r>
              <a:rPr lang="en-US" sz="2800" dirty="0" smtClean="0"/>
              <a:t>Role based configuration</a:t>
            </a:r>
          </a:p>
        </p:txBody>
      </p:sp>
      <p:pic>
        <p:nvPicPr>
          <p:cNvPr id="52229" name="Picture 5"/>
          <p:cNvPicPr>
            <a:picLocks noChangeAspect="1" noChangeArrowheads="1"/>
          </p:cNvPicPr>
          <p:nvPr/>
        </p:nvPicPr>
        <p:blipFill>
          <a:blip r:embed="rId5"/>
          <a:srcRect/>
          <a:stretch>
            <a:fillRect/>
          </a:stretch>
        </p:blipFill>
        <p:spPr bwMode="auto">
          <a:xfrm>
            <a:off x="4500637" y="3733800"/>
            <a:ext cx="4118355" cy="2514600"/>
          </a:xfrm>
          <a:prstGeom prst="rect">
            <a:avLst/>
          </a:prstGeom>
          <a:noFill/>
          <a:ln w="9525">
            <a:noFill/>
            <a:miter lim="800000"/>
            <a:headEnd/>
            <a:tailEnd/>
          </a:ln>
          <a:effectLst/>
        </p:spPr>
      </p:pic>
      <p:pic>
        <p:nvPicPr>
          <p:cNvPr id="9" name="Picture 2"/>
          <p:cNvPicPr>
            <a:picLocks noChangeAspect="1" noChangeArrowheads="1"/>
          </p:cNvPicPr>
          <p:nvPr/>
        </p:nvPicPr>
        <p:blipFill>
          <a:blip r:embed="rId6"/>
          <a:srcRect/>
          <a:stretch>
            <a:fillRect/>
          </a:stretch>
        </p:blipFill>
        <p:spPr bwMode="auto">
          <a:xfrm>
            <a:off x="4495802" y="1079227"/>
            <a:ext cx="4142679" cy="2514600"/>
          </a:xfrm>
          <a:prstGeom prst="rect">
            <a:avLst/>
          </a:prstGeom>
          <a:noFill/>
          <a:ln w="9525">
            <a:noFill/>
            <a:miter lim="800000"/>
            <a:headEnd/>
            <a:tailEnd/>
          </a:ln>
          <a:effectLst/>
        </p:spPr>
      </p:pic>
      <p:pic>
        <p:nvPicPr>
          <p:cNvPr id="10" name="Picture 4"/>
          <p:cNvPicPr>
            <a:picLocks noChangeAspect="1" noChangeArrowheads="1"/>
          </p:cNvPicPr>
          <p:nvPr/>
        </p:nvPicPr>
        <p:blipFill>
          <a:blip r:embed="rId7"/>
          <a:srcRect/>
          <a:stretch>
            <a:fillRect/>
          </a:stretch>
        </p:blipFill>
        <p:spPr bwMode="auto">
          <a:xfrm>
            <a:off x="4495801" y="1079227"/>
            <a:ext cx="4144330" cy="2514600"/>
          </a:xfrm>
          <a:prstGeom prst="rect">
            <a:avLst/>
          </a:prstGeom>
          <a:noFill/>
          <a:ln w="9525">
            <a:noFill/>
            <a:miter lim="800000"/>
            <a:headEnd/>
            <a:tailEnd/>
          </a:ln>
          <a:effectLst/>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222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 install = Fast </a:t>
            </a:r>
            <a:r>
              <a:rPr lang="en-US" smtClean="0">
                <a:sym typeface="Wingdings" pitchFamily="2" charset="2"/>
              </a:rPr>
              <a:t></a:t>
            </a:r>
            <a:endParaRPr lang="en-US" dirty="0"/>
          </a:p>
        </p:txBody>
      </p:sp>
      <p:sp>
        <p:nvSpPr>
          <p:cNvPr id="5" name="Content Placeholder 4"/>
          <p:cNvSpPr>
            <a:spLocks noGrp="1"/>
          </p:cNvSpPr>
          <p:nvPr>
            <p:ph idx="1"/>
          </p:nvPr>
        </p:nvSpPr>
        <p:spPr/>
        <p:txBody>
          <a:bodyPr/>
          <a:lstStyle/>
          <a:p>
            <a:r>
              <a:rPr lang="sv-SE" smtClean="0"/>
              <a:t>How?</a:t>
            </a:r>
          </a:p>
          <a:p>
            <a:pPr lvl="1"/>
            <a:r>
              <a:rPr lang="sv-SE" smtClean="0"/>
              <a:t>Share install folder from another computer</a:t>
            </a:r>
          </a:p>
          <a:p>
            <a:pPr lvl="1"/>
            <a:r>
              <a:rPr lang="sv-SE" smtClean="0"/>
              <a:t>Create WinPE with correct storage/nic drivers</a:t>
            </a:r>
          </a:p>
          <a:p>
            <a:pPr lvl="1"/>
            <a:r>
              <a:rPr lang="sv-SE" smtClean="0"/>
              <a:t>Boot WinPE – Connect to share – Run Setup</a:t>
            </a:r>
          </a:p>
          <a:p>
            <a:r>
              <a:rPr lang="sv-SE" smtClean="0"/>
              <a:t>Pros:</a:t>
            </a:r>
          </a:p>
          <a:p>
            <a:pPr lvl="1"/>
            <a:r>
              <a:rPr lang="en-US" smtClean="0"/>
              <a:t>Simultaneous</a:t>
            </a:r>
            <a:r>
              <a:rPr lang="sv-SE" smtClean="0"/>
              <a:t> install for all servers</a:t>
            </a:r>
          </a:p>
          <a:p>
            <a:pPr lvl="1"/>
            <a:r>
              <a:rPr lang="sv-SE" smtClean="0"/>
              <a:t>Fast, really fast</a:t>
            </a:r>
          </a:p>
          <a:p>
            <a:r>
              <a:rPr lang="sv-SE" smtClean="0"/>
              <a:t>Cons:</a:t>
            </a:r>
          </a:p>
          <a:p>
            <a:pPr lvl="1"/>
            <a:r>
              <a:rPr lang="sv-SE" smtClean="0"/>
              <a:t>Needs some Infrastructure</a:t>
            </a:r>
          </a:p>
          <a:p>
            <a:pPr lvl="1"/>
            <a:r>
              <a:rPr lang="sv-SE" smtClean="0"/>
              <a:t>May be somewhat advanced for some admins</a:t>
            </a:r>
            <a:endParaRPr lang="sv-SE"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Create the WinPE Image</a:t>
            </a:r>
            <a:endParaRPr lang="sv-SE" dirty="0"/>
          </a:p>
        </p:txBody>
      </p:sp>
      <p:sp>
        <p:nvSpPr>
          <p:cNvPr id="3" name="Content Placeholder 2"/>
          <p:cNvSpPr>
            <a:spLocks noGrp="1"/>
          </p:cNvSpPr>
          <p:nvPr>
            <p:ph idx="1"/>
          </p:nvPr>
        </p:nvSpPr>
        <p:spPr/>
        <p:txBody>
          <a:bodyPr/>
          <a:lstStyle/>
          <a:p>
            <a:r>
              <a:rPr lang="sv-SE" dirty="0" smtClean="0"/>
              <a:t>Download WAIK</a:t>
            </a:r>
          </a:p>
          <a:p>
            <a:endParaRPr lang="sv-SE" dirty="0" smtClean="0"/>
          </a:p>
          <a:p>
            <a:r>
              <a:rPr lang="sv-SE" dirty="0" smtClean="0"/>
              <a:t>Download NIC and Storage drivers</a:t>
            </a:r>
          </a:p>
          <a:p>
            <a:endParaRPr lang="sv-SE" dirty="0" smtClean="0"/>
          </a:p>
          <a:p>
            <a:r>
              <a:rPr lang="sv-SE" dirty="0" smtClean="0"/>
              <a:t>Unpack and create folders and then...</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Run this to create the bootimage</a:t>
            </a:r>
            <a:endParaRPr lang="sv-SE" dirty="0"/>
          </a:p>
        </p:txBody>
      </p:sp>
      <p:sp>
        <p:nvSpPr>
          <p:cNvPr id="5" name="Text Placeholder 4"/>
          <p:cNvSpPr>
            <a:spLocks noGrp="1"/>
          </p:cNvSpPr>
          <p:nvPr>
            <p:ph type="body" sz="quarter" idx="10"/>
          </p:nvPr>
        </p:nvSpPr>
        <p:spPr>
          <a:xfrm>
            <a:off x="387055" y="1572364"/>
            <a:ext cx="8346073" cy="1887568"/>
          </a:xfrm>
        </p:spPr>
        <p:txBody>
          <a:bodyPr/>
          <a:lstStyle/>
          <a:p>
            <a:r>
              <a:rPr lang="sv-SE" sz="1800" dirty="0" smtClean="0"/>
              <a:t>call copype.cmd amd64 C:\winpe</a:t>
            </a:r>
          </a:p>
          <a:p>
            <a:r>
              <a:rPr lang="sv-SE" sz="1800" dirty="0" smtClean="0"/>
              <a:t>imagex /mountrw C:\winpe\winpe.wim 1 C:\winpe\mount</a:t>
            </a:r>
          </a:p>
          <a:p>
            <a:r>
              <a:rPr lang="sv-SE" sz="1800" dirty="0" smtClean="0"/>
              <a:t>peimg /inf=C:\drivers\nic\amd64\*.inf C:\winpe\mount\windows</a:t>
            </a:r>
          </a:p>
          <a:p>
            <a:r>
              <a:rPr lang="sv-SE" sz="1800" dirty="0" smtClean="0"/>
              <a:t>peimg /prep C:\winpe\mount\Windows /f</a:t>
            </a:r>
          </a:p>
          <a:p>
            <a:r>
              <a:rPr lang="sv-SE" sz="1800" dirty="0" smtClean="0"/>
              <a:t>imagex /unmount /commit C:\winpe\mount</a:t>
            </a:r>
          </a:p>
          <a:p>
            <a:r>
              <a:rPr lang="sv-SE" sz="1800" dirty="0" smtClean="0"/>
              <a:t>copy C:\winpe\winpe.wim C:\winpe\ISO\sources\boot.wim</a:t>
            </a:r>
          </a:p>
          <a:p>
            <a:r>
              <a:rPr lang="sv-SE" sz="1800" dirty="0" smtClean="0"/>
              <a:t>oscdimg -n -bC:\winpe\etfsboot.com C:\winpe\ISO C:\winpe\winpe.iso</a:t>
            </a:r>
            <a:endParaRPr lang="sv-SE" sz="1800" dirty="0"/>
          </a:p>
        </p:txBody>
      </p:sp>
      <p:sp>
        <p:nvSpPr>
          <p:cNvPr id="6" name="TextBox 5"/>
          <p:cNvSpPr txBox="1"/>
          <p:nvPr/>
        </p:nvSpPr>
        <p:spPr>
          <a:xfrm>
            <a:off x="2037348" y="4973053"/>
            <a:ext cx="4655442" cy="461665"/>
          </a:xfrm>
          <a:prstGeom prst="rect">
            <a:avLst/>
          </a:prstGeom>
          <a:noFill/>
        </p:spPr>
        <p:txBody>
          <a:bodyPr wrap="none" rtlCol="0">
            <a:spAutoFit/>
          </a:bodyPr>
          <a:lstStyle/>
          <a:p>
            <a:r>
              <a:rPr lang="en-US" sz="2400" dirty="0" smtClean="0">
                <a:solidFill>
                  <a:schemeClr val="bg1"/>
                </a:solidFill>
              </a:rPr>
              <a:t>http://itbloggen.se/cs/blogs/micke/</a:t>
            </a:r>
            <a:endParaRPr lang="en-US" sz="24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Booting on a USB stick</a:t>
            </a:r>
            <a:endParaRPr lang="sv-SE" dirty="0"/>
          </a:p>
        </p:txBody>
      </p:sp>
      <p:sp>
        <p:nvSpPr>
          <p:cNvPr id="5" name="Text Placeholder 4"/>
          <p:cNvSpPr>
            <a:spLocks noGrp="1"/>
          </p:cNvSpPr>
          <p:nvPr>
            <p:ph type="body" sz="quarter" idx="10"/>
          </p:nvPr>
        </p:nvSpPr>
        <p:spPr>
          <a:xfrm>
            <a:off x="387055" y="1572364"/>
            <a:ext cx="8346073" cy="2437590"/>
          </a:xfrm>
        </p:spPr>
        <p:txBody>
          <a:bodyPr/>
          <a:lstStyle/>
          <a:p>
            <a:r>
              <a:rPr lang="sv-SE" sz="1800" dirty="0" smtClean="0"/>
              <a:t>Diskpart</a:t>
            </a:r>
          </a:p>
          <a:p>
            <a:r>
              <a:rPr lang="sv-SE" sz="1800" dirty="0" smtClean="0"/>
              <a:t>	Sel disk 2</a:t>
            </a:r>
          </a:p>
          <a:p>
            <a:r>
              <a:rPr lang="sv-SE" sz="1800" dirty="0" smtClean="0"/>
              <a:t>	Clean</a:t>
            </a:r>
          </a:p>
          <a:p>
            <a:r>
              <a:rPr lang="sv-SE" sz="1800" dirty="0" smtClean="0"/>
              <a:t>	Cre part pri</a:t>
            </a:r>
          </a:p>
          <a:p>
            <a:r>
              <a:rPr lang="sv-SE" sz="1800" dirty="0" smtClean="0"/>
              <a:t>	Active</a:t>
            </a:r>
          </a:p>
          <a:p>
            <a:r>
              <a:rPr lang="sv-SE" sz="1800" dirty="0" smtClean="0"/>
              <a:t>	Assign</a:t>
            </a:r>
          </a:p>
          <a:p>
            <a:r>
              <a:rPr lang="sv-SE" sz="1800" dirty="0" smtClean="0"/>
              <a:t>	Format fs=ntfs quick</a:t>
            </a:r>
          </a:p>
          <a:p>
            <a:endParaRPr lang="sv-SE" sz="1800" dirty="0" smtClean="0"/>
          </a:p>
          <a:p>
            <a:r>
              <a:rPr lang="sv-SE" sz="1800" dirty="0" smtClean="0"/>
              <a:t>Copy the content from the .ISO image to the USB stick</a:t>
            </a:r>
            <a:endParaRPr lang="sv-SE" sz="18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NZ" dirty="0" smtClean="0"/>
              <a:t>Migrating From an </a:t>
            </a:r>
            <a:br>
              <a:rPr lang="en-NZ" dirty="0" smtClean="0"/>
            </a:br>
            <a:r>
              <a:rPr lang="en-NZ" dirty="0" smtClean="0"/>
              <a:t>Existing Environment</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 SRV324</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Migration</a:t>
            </a:r>
            <a:endParaRPr lang="en-US" dirty="0"/>
          </a:p>
        </p:txBody>
      </p:sp>
      <p:sp>
        <p:nvSpPr>
          <p:cNvPr id="9" name="Content Placeholder 8"/>
          <p:cNvSpPr>
            <a:spLocks noGrp="1"/>
          </p:cNvSpPr>
          <p:nvPr>
            <p:ph sz="half" idx="1"/>
          </p:nvPr>
        </p:nvSpPr>
        <p:spPr>
          <a:xfrm>
            <a:off x="381001" y="1411553"/>
            <a:ext cx="4114800" cy="5355312"/>
          </a:xfrm>
        </p:spPr>
        <p:txBody>
          <a:bodyPr/>
          <a:lstStyle/>
          <a:p>
            <a:r>
              <a:rPr lang="en-US" sz="2400" dirty="0" smtClean="0"/>
              <a:t>Simple checklist</a:t>
            </a:r>
          </a:p>
          <a:p>
            <a:pPr lvl="1"/>
            <a:r>
              <a:rPr lang="en-US" sz="2000" dirty="0" smtClean="0"/>
              <a:t>Follow best-practice methodology</a:t>
            </a:r>
          </a:p>
          <a:p>
            <a:pPr lvl="1"/>
            <a:r>
              <a:rPr lang="en-US" sz="2000" dirty="0" smtClean="0"/>
              <a:t>Detailed help with the complex tasks</a:t>
            </a:r>
          </a:p>
          <a:p>
            <a:pPr lvl="1"/>
            <a:endParaRPr lang="en-US" sz="1000" dirty="0" smtClean="0"/>
          </a:p>
          <a:p>
            <a:r>
              <a:rPr lang="en-US" sz="2400" dirty="0" smtClean="0"/>
              <a:t>Most common scenarios out-of-the-box</a:t>
            </a:r>
          </a:p>
          <a:p>
            <a:pPr lvl="1"/>
            <a:endParaRPr lang="en-US" sz="1000" dirty="0" smtClean="0"/>
          </a:p>
          <a:p>
            <a:r>
              <a:rPr lang="en-US" sz="2400" dirty="0" err="1" smtClean="0"/>
              <a:t>Utilise</a:t>
            </a:r>
            <a:r>
              <a:rPr lang="en-US" sz="2400" dirty="0" smtClean="0"/>
              <a:t> MS migration tools</a:t>
            </a:r>
          </a:p>
          <a:p>
            <a:pPr lvl="1"/>
            <a:endParaRPr lang="en-US" sz="1000" dirty="0" smtClean="0"/>
          </a:p>
          <a:p>
            <a:r>
              <a:rPr lang="en-US" sz="2400" dirty="0" smtClean="0"/>
              <a:t>Pre-requisite checker also in development</a:t>
            </a:r>
          </a:p>
          <a:p>
            <a:pPr lvl="1"/>
            <a:r>
              <a:rPr lang="en-US" sz="2000" dirty="0" smtClean="0"/>
              <a:t>Checks for locks &amp; limit restrictions</a:t>
            </a:r>
          </a:p>
          <a:p>
            <a:pPr lvl="1"/>
            <a:r>
              <a:rPr lang="en-US" sz="2000" dirty="0" smtClean="0"/>
              <a:t>Recommends remediation work if required – AD, Exchange</a:t>
            </a:r>
          </a:p>
        </p:txBody>
      </p:sp>
      <p:pic>
        <p:nvPicPr>
          <p:cNvPr id="7169" name="Picture 1" descr="G:\5364\GuidedConfiguration.jpg"/>
          <p:cNvPicPr>
            <a:picLocks noChangeAspect="1" noChangeArrowheads="1"/>
          </p:cNvPicPr>
          <p:nvPr/>
        </p:nvPicPr>
        <p:blipFill>
          <a:blip r:embed="rId3"/>
          <a:srcRect/>
          <a:stretch>
            <a:fillRect/>
          </a:stretch>
        </p:blipFill>
        <p:spPr bwMode="auto">
          <a:xfrm>
            <a:off x="5039439" y="1420813"/>
            <a:ext cx="3723561" cy="2667000"/>
          </a:xfrm>
          <a:prstGeom prst="rect">
            <a:avLst/>
          </a:prstGeom>
          <a:noFill/>
          <a:effectLst>
            <a:reflection blurRad="6350" stA="50000" endA="300" endPos="55000" dir="5400000" sy="-100000" algn="bl" rotWithShape="0"/>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904" y="227013"/>
            <a:ext cx="8380413" cy="1301750"/>
          </a:xfrm>
        </p:spPr>
        <p:txBody>
          <a:bodyPr/>
          <a:lstStyle/>
          <a:p>
            <a:r>
              <a:rPr lang="en-US" dirty="0" smtClean="0"/>
              <a:t>Under the Hood </a:t>
            </a:r>
            <a:br>
              <a:rPr lang="en-US" dirty="0" smtClean="0"/>
            </a:br>
            <a:r>
              <a:rPr lang="en-US" sz="4000" dirty="0" smtClean="0">
                <a:solidFill>
                  <a:schemeClr val="accent1"/>
                </a:solidFill>
              </a:rPr>
              <a:t>Setup And Configuration</a:t>
            </a:r>
            <a:endParaRPr lang="en-US" sz="4000" dirty="0">
              <a:solidFill>
                <a:schemeClr val="accent1"/>
              </a:solidFill>
            </a:endParaRPr>
          </a:p>
        </p:txBody>
      </p:sp>
      <p:sp>
        <p:nvSpPr>
          <p:cNvPr id="3" name="Content Placeholder 2"/>
          <p:cNvSpPr>
            <a:spLocks noGrp="1"/>
          </p:cNvSpPr>
          <p:nvPr>
            <p:ph sz="half" idx="4294967295"/>
          </p:nvPr>
        </p:nvSpPr>
        <p:spPr>
          <a:xfrm>
            <a:off x="354849" y="1903413"/>
            <a:ext cx="4558346" cy="2280624"/>
          </a:xfrm>
        </p:spPr>
        <p:txBody>
          <a:bodyPr/>
          <a:lstStyle/>
          <a:p>
            <a:pPr>
              <a:spcBef>
                <a:spcPts val="600"/>
              </a:spcBef>
            </a:pPr>
            <a:r>
              <a:rPr lang="en-US" sz="2400" dirty="0" smtClean="0"/>
              <a:t>The best mix of uniform and flexible</a:t>
            </a:r>
          </a:p>
          <a:p>
            <a:pPr lvl="1">
              <a:spcBef>
                <a:spcPts val="600"/>
              </a:spcBef>
            </a:pPr>
            <a:r>
              <a:rPr lang="en-US" sz="2000" dirty="0" smtClean="0"/>
              <a:t>Best practices enforced</a:t>
            </a:r>
          </a:p>
          <a:p>
            <a:pPr lvl="1">
              <a:spcBef>
                <a:spcPts val="600"/>
              </a:spcBef>
            </a:pPr>
            <a:r>
              <a:rPr lang="en-US" sz="2000" dirty="0" smtClean="0"/>
              <a:t>Uniformity for VAP and CSS supportability</a:t>
            </a:r>
          </a:p>
          <a:p>
            <a:pPr lvl="1">
              <a:spcBef>
                <a:spcPts val="600"/>
              </a:spcBef>
            </a:pPr>
            <a:r>
              <a:rPr lang="en-US" sz="2000" dirty="0" smtClean="0"/>
              <a:t>Flexibility for mid sized company environments</a:t>
            </a:r>
          </a:p>
        </p:txBody>
      </p:sp>
      <p:sp>
        <p:nvSpPr>
          <p:cNvPr id="10" name="Content Placeholder 9"/>
          <p:cNvSpPr>
            <a:spLocks noGrp="1"/>
          </p:cNvSpPr>
          <p:nvPr>
            <p:ph sz="half" idx="4294967295"/>
          </p:nvPr>
        </p:nvSpPr>
        <p:spPr>
          <a:xfrm>
            <a:off x="5016500" y="1903413"/>
            <a:ext cx="4127500" cy="3696397"/>
          </a:xfrm>
        </p:spPr>
        <p:txBody>
          <a:bodyPr/>
          <a:lstStyle/>
          <a:p>
            <a:pPr lvl="0">
              <a:spcBef>
                <a:spcPts val="600"/>
              </a:spcBef>
            </a:pPr>
            <a:r>
              <a:rPr lang="en-US" sz="2400" dirty="0" smtClean="0"/>
              <a:t>Uniform areas</a:t>
            </a:r>
          </a:p>
          <a:p>
            <a:pPr lvl="1">
              <a:spcBef>
                <a:spcPts val="600"/>
              </a:spcBef>
            </a:pPr>
            <a:r>
              <a:rPr lang="en-US" sz="2000" dirty="0" smtClean="0"/>
              <a:t>Workloads and versions installed</a:t>
            </a:r>
          </a:p>
          <a:p>
            <a:pPr lvl="1">
              <a:spcBef>
                <a:spcPts val="600"/>
              </a:spcBef>
            </a:pPr>
            <a:r>
              <a:rPr lang="en-US" sz="2000" dirty="0" smtClean="0"/>
              <a:t>Workload location and basic configuration</a:t>
            </a:r>
          </a:p>
          <a:p>
            <a:pPr lvl="0">
              <a:spcBef>
                <a:spcPts val="600"/>
              </a:spcBef>
            </a:pPr>
            <a:r>
              <a:rPr lang="en-US" sz="2400" dirty="0" smtClean="0"/>
              <a:t>Flexibility Supported</a:t>
            </a:r>
          </a:p>
          <a:p>
            <a:pPr lvl="1">
              <a:spcBef>
                <a:spcPts val="600"/>
              </a:spcBef>
            </a:pPr>
            <a:r>
              <a:rPr lang="en-US" sz="2000" dirty="0" smtClean="0"/>
              <a:t>Multiple Subnets</a:t>
            </a:r>
          </a:p>
          <a:p>
            <a:pPr lvl="1">
              <a:spcBef>
                <a:spcPts val="600"/>
              </a:spcBef>
            </a:pPr>
            <a:r>
              <a:rPr lang="en-US" sz="2000" dirty="0" smtClean="0"/>
              <a:t>Branch offices</a:t>
            </a:r>
          </a:p>
          <a:p>
            <a:pPr lvl="1">
              <a:spcBef>
                <a:spcPts val="600"/>
              </a:spcBef>
            </a:pPr>
            <a:r>
              <a:rPr lang="en-US" sz="2000" dirty="0" smtClean="0"/>
              <a:t>Additional legacy firewall and DMZ</a:t>
            </a:r>
          </a:p>
          <a:p>
            <a:pPr lvl="1">
              <a:spcBef>
                <a:spcPts val="600"/>
              </a:spcBef>
            </a:pPr>
            <a:r>
              <a:rPr lang="en-US" sz="2000" dirty="0" smtClean="0"/>
              <a:t>Drive data flexibility</a:t>
            </a:r>
            <a:endParaRPr lang="en-US" sz="2000" dirty="0"/>
          </a:p>
        </p:txBody>
      </p:sp>
      <p:sp>
        <p:nvSpPr>
          <p:cNvPr id="5" name="Content Placeholder 2"/>
          <p:cNvSpPr txBox="1">
            <a:spLocks/>
          </p:cNvSpPr>
          <p:nvPr/>
        </p:nvSpPr>
        <p:spPr bwMode="auto">
          <a:xfrm>
            <a:off x="4953000" y="1066800"/>
            <a:ext cx="3886200"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buFontTx/>
              <a:buBlip>
                <a:blip r:embed="rId3"/>
              </a:buBlip>
              <a:tabLst/>
              <a:defRPr/>
            </a:pPr>
            <a:endParaRPr kumimoji="0" lang="en-US" sz="2000" b="0" i="0" u="none" strike="noStrike" kern="1200" cap="none" spc="0" normalizeH="0" noProof="0" dirty="0" smtClean="0">
              <a:ln>
                <a:noFill/>
              </a:ln>
              <a:solidFill>
                <a:schemeClr val="tx1"/>
              </a:solidFill>
              <a:effectLst/>
              <a:uLnTx/>
              <a:uFillTx/>
              <a:latin typeface="+mn-lt"/>
              <a:ea typeface="+mn-ea"/>
              <a:cs typeface="+mn-cs"/>
            </a:endParaRPr>
          </a:p>
          <a:p>
            <a:pPr marL="917576" lvl="1" indent="-461963">
              <a:lnSpc>
                <a:spcPct val="90000"/>
              </a:lnSpc>
              <a:spcBef>
                <a:spcPct val="20000"/>
              </a:spcBef>
              <a:buBlip>
                <a:blip r:embed="rId3"/>
              </a:buBlip>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Diagram 8"/>
          <p:cNvGraphicFramePr/>
          <p:nvPr/>
        </p:nvGraphicFramePr>
        <p:xfrm>
          <a:off x="385763" y="5475249"/>
          <a:ext cx="8377237" cy="1382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NZ" dirty="0" smtClean="0"/>
              <a:t>Working as the Admin of Essential Business Server</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 SRV324</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sz="4000" smtClean="0"/>
              <a:t>The Administrator's View</a:t>
            </a:r>
            <a:endParaRPr lang="en-US" sz="4000" dirty="0"/>
          </a:p>
        </p:txBody>
      </p:sp>
      <p:pic>
        <p:nvPicPr>
          <p:cNvPr id="4098" name="Picture 2" descr="\\sharepoint\DavWWWRoot\sites\cclaunch\Shared Documents\Technical_Readiness\Content\Core Technical Content\Screenshots\Centro\demoscreen-2.png"/>
          <p:cNvPicPr>
            <a:picLocks noGrp="1" noChangeAspect="1" noChangeArrowheads="1"/>
          </p:cNvPicPr>
          <p:nvPr>
            <p:ph idx="1"/>
          </p:nvPr>
        </p:nvPicPr>
        <p:blipFill>
          <a:blip r:embed="rId3"/>
          <a:srcRect/>
          <a:stretch>
            <a:fillRect/>
          </a:stretch>
        </p:blipFill>
        <p:spPr bwMode="auto">
          <a:xfrm>
            <a:off x="304800" y="914400"/>
            <a:ext cx="4648200" cy="3486150"/>
          </a:xfrm>
          <a:prstGeom prst="rect">
            <a:avLst/>
          </a:prstGeom>
          <a:noFill/>
        </p:spPr>
      </p:pic>
      <p:pic>
        <p:nvPicPr>
          <p:cNvPr id="4099" name="Picture 3" descr="\\sharepoint\DavWWWRoot\sites\cclaunch\Shared Documents\Technical_Readiness\Content\Core Technical Content\Screenshots\Centro\demoscreen-8.png"/>
          <p:cNvPicPr>
            <a:picLocks noChangeAspect="1" noChangeArrowheads="1"/>
          </p:cNvPicPr>
          <p:nvPr/>
        </p:nvPicPr>
        <p:blipFill>
          <a:blip r:embed="rId4"/>
          <a:srcRect/>
          <a:stretch>
            <a:fillRect/>
          </a:stretch>
        </p:blipFill>
        <p:spPr bwMode="auto">
          <a:xfrm>
            <a:off x="1524000" y="2743200"/>
            <a:ext cx="4947264" cy="3710448"/>
          </a:xfrm>
          <a:prstGeom prst="rect">
            <a:avLst/>
          </a:prstGeom>
          <a:noFill/>
        </p:spPr>
      </p:pic>
      <p:pic>
        <p:nvPicPr>
          <p:cNvPr id="4100" name="Picture 4" descr="\\sharepoint\DavWWWRoot\sites\cclaunch\Shared Documents\Technical_Readiness\Content\Core Technical Content\Screenshots\Centro\demoscreen-12.png"/>
          <p:cNvPicPr>
            <a:picLocks noChangeAspect="1" noChangeArrowheads="1"/>
          </p:cNvPicPr>
          <p:nvPr/>
        </p:nvPicPr>
        <p:blipFill>
          <a:blip r:embed="rId5"/>
          <a:srcRect/>
          <a:stretch>
            <a:fillRect/>
          </a:stretch>
        </p:blipFill>
        <p:spPr bwMode="auto">
          <a:xfrm>
            <a:off x="4343400" y="1371600"/>
            <a:ext cx="4357329" cy="3267997"/>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Rectangle 8"/>
          <p:cNvSpPr>
            <a:spLocks noGrp="1" noChangeArrowheads="1"/>
          </p:cNvSpPr>
          <p:nvPr>
            <p:ph type="title"/>
          </p:nvPr>
        </p:nvSpPr>
        <p:spPr/>
        <p:txBody>
          <a:bodyPr/>
          <a:lstStyle/>
          <a:p>
            <a:r>
              <a:rPr lang="sv-SE" dirty="0" smtClean="0"/>
              <a:t>Agenda</a:t>
            </a:r>
            <a:endParaRPr lang="sv-SE" dirty="0"/>
          </a:p>
        </p:txBody>
      </p:sp>
      <p:sp>
        <p:nvSpPr>
          <p:cNvPr id="29698" name="Rectangle 9"/>
          <p:cNvSpPr>
            <a:spLocks noGrp="1" noChangeArrowheads="1"/>
          </p:cNvSpPr>
          <p:nvPr>
            <p:ph idx="1"/>
          </p:nvPr>
        </p:nvSpPr>
        <p:spPr>
          <a:xfrm>
            <a:off x="381000" y="1143000"/>
            <a:ext cx="8382000" cy="5318379"/>
          </a:xfrm>
        </p:spPr>
        <p:txBody>
          <a:bodyPr/>
          <a:lstStyle/>
          <a:p>
            <a:r>
              <a:rPr lang="en-US" dirty="0" smtClean="0"/>
              <a:t>What is Essential Business Server?</a:t>
            </a:r>
          </a:p>
          <a:p>
            <a:r>
              <a:rPr lang="en-US" dirty="0" smtClean="0"/>
              <a:t>Planning</a:t>
            </a:r>
          </a:p>
          <a:p>
            <a:r>
              <a:rPr lang="en-US" dirty="0" smtClean="0"/>
              <a:t>Choosing Hardware</a:t>
            </a:r>
          </a:p>
          <a:p>
            <a:r>
              <a:rPr lang="en-US" dirty="0" smtClean="0"/>
              <a:t>Installation Approaches</a:t>
            </a:r>
          </a:p>
          <a:p>
            <a:r>
              <a:rPr lang="en-US" dirty="0" smtClean="0"/>
              <a:t>Migration Assistance</a:t>
            </a:r>
          </a:p>
          <a:p>
            <a:r>
              <a:rPr lang="en-US" dirty="0" smtClean="0"/>
              <a:t>Administration</a:t>
            </a:r>
          </a:p>
          <a:p>
            <a:r>
              <a:rPr lang="en-US" dirty="0" smtClean="0"/>
              <a:t>Questions from the Field</a:t>
            </a:r>
          </a:p>
          <a:p>
            <a:r>
              <a:rPr lang="en-US" dirty="0" smtClean="0"/>
              <a:t>Security</a:t>
            </a:r>
          </a:p>
          <a:p>
            <a:r>
              <a:rPr lang="en-US" dirty="0" smtClean="0"/>
              <a:t>Messaging</a:t>
            </a:r>
          </a:p>
          <a:p>
            <a:r>
              <a:rPr lang="en-US" dirty="0" smtClean="0"/>
              <a:t>Summary</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Environment Health</a:t>
            </a:r>
            <a:endParaRPr lang="en-US" dirty="0"/>
          </a:p>
        </p:txBody>
      </p:sp>
      <p:sp>
        <p:nvSpPr>
          <p:cNvPr id="4" name="Content Placeholder 3"/>
          <p:cNvSpPr>
            <a:spLocks noGrp="1"/>
          </p:cNvSpPr>
          <p:nvPr>
            <p:ph sz="half" idx="1"/>
          </p:nvPr>
        </p:nvSpPr>
        <p:spPr>
          <a:xfrm>
            <a:off x="381000" y="1420813"/>
            <a:ext cx="5005346" cy="4278094"/>
          </a:xfrm>
        </p:spPr>
        <p:txBody>
          <a:bodyPr/>
          <a:lstStyle/>
          <a:p>
            <a:r>
              <a:rPr lang="en-US" dirty="0" smtClean="0"/>
              <a:t>View health across your      entire network</a:t>
            </a:r>
          </a:p>
          <a:p>
            <a:r>
              <a:rPr lang="en-US" dirty="0" smtClean="0"/>
              <a:t>Focus on business services</a:t>
            </a:r>
          </a:p>
          <a:p>
            <a:pPr lvl="1"/>
            <a:r>
              <a:rPr lang="en-US" dirty="0" smtClean="0"/>
              <a:t>Sending &amp; receiving email</a:t>
            </a:r>
          </a:p>
          <a:p>
            <a:pPr lvl="1"/>
            <a:r>
              <a:rPr lang="en-US" dirty="0" smtClean="0"/>
              <a:t>Log on to network resources</a:t>
            </a:r>
          </a:p>
          <a:p>
            <a:pPr lvl="1"/>
            <a:r>
              <a:rPr lang="en-US" dirty="0" smtClean="0"/>
              <a:t>Internet access</a:t>
            </a:r>
            <a:endParaRPr lang="en-US" sz="2800" dirty="0" smtClean="0"/>
          </a:p>
          <a:p>
            <a:r>
              <a:rPr lang="en-US" dirty="0" smtClean="0"/>
              <a:t>One console across all 3 servers</a:t>
            </a:r>
          </a:p>
          <a:p>
            <a:r>
              <a:rPr lang="en-US" dirty="0" smtClean="0"/>
              <a:t>Resolve issues quickly by connecting to the right console</a:t>
            </a:r>
          </a:p>
          <a:p>
            <a:r>
              <a:rPr lang="en-US" dirty="0" smtClean="0"/>
              <a:t>Built from SCE speeds and feeds</a:t>
            </a:r>
          </a:p>
        </p:txBody>
      </p:sp>
      <p:pic>
        <p:nvPicPr>
          <p:cNvPr id="5121" name="Picture 1" descr="G:\5364\AdminConsole.jpg"/>
          <p:cNvPicPr>
            <a:picLocks noChangeAspect="1" noChangeArrowheads="1"/>
          </p:cNvPicPr>
          <p:nvPr/>
        </p:nvPicPr>
        <p:blipFill>
          <a:blip r:embed="rId3"/>
          <a:srcRect/>
          <a:stretch>
            <a:fillRect/>
          </a:stretch>
        </p:blipFill>
        <p:spPr bwMode="auto">
          <a:xfrm>
            <a:off x="4953000" y="1716314"/>
            <a:ext cx="4191000" cy="3368615"/>
          </a:xfrm>
          <a:prstGeom prst="rect">
            <a:avLst/>
          </a:prstGeom>
          <a:noFill/>
          <a:effectLst>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and Device Management</a:t>
            </a:r>
            <a:endParaRPr lang="en-US" dirty="0"/>
          </a:p>
        </p:txBody>
      </p:sp>
      <p:sp>
        <p:nvSpPr>
          <p:cNvPr id="7" name="Content Placeholder 6"/>
          <p:cNvSpPr>
            <a:spLocks noGrp="1"/>
          </p:cNvSpPr>
          <p:nvPr>
            <p:ph sz="half" idx="2"/>
          </p:nvPr>
        </p:nvSpPr>
        <p:spPr>
          <a:xfrm>
            <a:off x="4572000" y="1891959"/>
            <a:ext cx="4252087" cy="4242700"/>
          </a:xfrm>
        </p:spPr>
        <p:txBody>
          <a:bodyPr/>
          <a:lstStyle/>
          <a:p>
            <a:r>
              <a:rPr lang="en-US" dirty="0" smtClean="0"/>
              <a:t>Single view of all computers and devices on the network</a:t>
            </a:r>
          </a:p>
          <a:p>
            <a:pPr>
              <a:buNone/>
            </a:pPr>
            <a:endParaRPr lang="en-US" sz="1000" dirty="0" smtClean="0"/>
          </a:p>
          <a:p>
            <a:r>
              <a:rPr lang="en-US" dirty="0" smtClean="0"/>
              <a:t>Easily patch, manage and   deploy software </a:t>
            </a:r>
          </a:p>
          <a:p>
            <a:pPr lvl="1"/>
            <a:r>
              <a:rPr lang="en-US" dirty="0" smtClean="0"/>
              <a:t>Patches console integrated</a:t>
            </a:r>
          </a:p>
          <a:p>
            <a:pPr lvl="1"/>
            <a:r>
              <a:rPr lang="en-US" dirty="0" smtClean="0"/>
              <a:t>Full access to SCE patching</a:t>
            </a:r>
          </a:p>
          <a:p>
            <a:pPr>
              <a:buNone/>
            </a:pPr>
            <a:endParaRPr lang="en-US" sz="1000" dirty="0" smtClean="0"/>
          </a:p>
          <a:p>
            <a:r>
              <a:rPr lang="en-US" dirty="0" smtClean="0"/>
              <a:t>Focus on day-to-day support</a:t>
            </a:r>
          </a:p>
          <a:p>
            <a:pPr lvl="1"/>
            <a:r>
              <a:rPr lang="en-US" dirty="0" smtClean="0"/>
              <a:t>Most midsized </a:t>
            </a:r>
            <a:r>
              <a:rPr lang="en-US" dirty="0" err="1" smtClean="0"/>
              <a:t>organisations</a:t>
            </a:r>
            <a:r>
              <a:rPr lang="en-US" dirty="0" smtClean="0"/>
              <a:t> spend a large amount of time here</a:t>
            </a:r>
          </a:p>
          <a:p>
            <a:endParaRPr lang="en-US" sz="1000" dirty="0" smtClean="0"/>
          </a:p>
          <a:p>
            <a:r>
              <a:rPr lang="en-US" dirty="0" smtClean="0"/>
              <a:t>Manage Windows Server, clients and printers</a:t>
            </a:r>
          </a:p>
        </p:txBody>
      </p:sp>
      <p:pic>
        <p:nvPicPr>
          <p:cNvPr id="3073" name="Picture 1" descr="G:\5364\ComputerandDevice.jpg"/>
          <p:cNvPicPr>
            <a:picLocks noChangeAspect="1" noChangeArrowheads="1"/>
          </p:cNvPicPr>
          <p:nvPr/>
        </p:nvPicPr>
        <p:blipFill>
          <a:blip r:embed="rId3"/>
          <a:srcRect/>
          <a:stretch>
            <a:fillRect/>
          </a:stretch>
        </p:blipFill>
        <p:spPr bwMode="auto">
          <a:xfrm>
            <a:off x="232610" y="2073276"/>
            <a:ext cx="4720390" cy="3794124"/>
          </a:xfrm>
          <a:prstGeom prst="rect">
            <a:avLst/>
          </a:prstGeom>
          <a:noFill/>
          <a:effectLst>
            <a:reflection blurRad="6350" stA="52000" endA="300" endPos="35000" dir="5400000" sy="-100000" algn="bl" rotWithShape="0"/>
          </a:effectLst>
          <a:scene3d>
            <a:camera prst="perspectiveContrastingRightFacing"/>
            <a:lightRig rig="threePt" dir="t"/>
          </a:scene3d>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Security &amp; Access</a:t>
            </a:r>
            <a:endParaRPr lang="en-US" dirty="0"/>
          </a:p>
        </p:txBody>
      </p:sp>
      <p:sp>
        <p:nvSpPr>
          <p:cNvPr id="3" name="Text Placeholder 2"/>
          <p:cNvSpPr>
            <a:spLocks noGrp="1"/>
          </p:cNvSpPr>
          <p:nvPr>
            <p:ph sz="half" idx="1"/>
          </p:nvPr>
        </p:nvSpPr>
        <p:spPr>
          <a:xfrm>
            <a:off x="381000" y="1420813"/>
            <a:ext cx="4405832" cy="4969053"/>
          </a:xfrm>
        </p:spPr>
        <p:txBody>
          <a:bodyPr/>
          <a:lstStyle/>
          <a:p>
            <a:r>
              <a:rPr lang="en-US" dirty="0" smtClean="0"/>
              <a:t>One of the broadest out of box security suites available</a:t>
            </a:r>
          </a:p>
          <a:p>
            <a:endParaRPr lang="en-US" sz="1400" dirty="0" smtClean="0"/>
          </a:p>
          <a:p>
            <a:pPr>
              <a:buNone/>
            </a:pPr>
            <a:endParaRPr lang="en-US" sz="200" dirty="0" smtClean="0"/>
          </a:p>
          <a:p>
            <a:r>
              <a:rPr lang="en-US" dirty="0" smtClean="0"/>
              <a:t>Integrated security          best practices</a:t>
            </a:r>
          </a:p>
          <a:p>
            <a:endParaRPr lang="en-US" sz="1400" dirty="0" smtClean="0"/>
          </a:p>
          <a:p>
            <a:pPr>
              <a:buNone/>
            </a:pPr>
            <a:endParaRPr lang="en-US" sz="100" dirty="0" smtClean="0"/>
          </a:p>
          <a:p>
            <a:r>
              <a:rPr lang="en-US" dirty="0" smtClean="0"/>
              <a:t>All-up Security Dashboard – Integrating 3</a:t>
            </a:r>
            <a:r>
              <a:rPr lang="en-US" baseline="30000" dirty="0" smtClean="0"/>
              <a:t>rd</a:t>
            </a:r>
            <a:r>
              <a:rPr lang="en-US" dirty="0" smtClean="0"/>
              <a:t> party via extensibility</a:t>
            </a:r>
          </a:p>
          <a:p>
            <a:endParaRPr lang="en-US" sz="1600" dirty="0" smtClean="0"/>
          </a:p>
          <a:p>
            <a:pPr>
              <a:buNone/>
            </a:pPr>
            <a:endParaRPr lang="en-US" sz="400" dirty="0" smtClean="0"/>
          </a:p>
          <a:p>
            <a:r>
              <a:rPr lang="en-US" dirty="0" smtClean="0"/>
              <a:t>Remote Access</a:t>
            </a:r>
            <a:endParaRPr lang="en-US" sz="1800" dirty="0" smtClean="0"/>
          </a:p>
          <a:p>
            <a:pPr lvl="1"/>
            <a:r>
              <a:rPr lang="en-US" sz="2000" dirty="0" smtClean="0"/>
              <a:t>Remote Web Workplace</a:t>
            </a:r>
          </a:p>
          <a:p>
            <a:pPr lvl="1"/>
            <a:r>
              <a:rPr lang="en-US" sz="2000" dirty="0" smtClean="0"/>
              <a:t>Terminal Services Gateway</a:t>
            </a:r>
          </a:p>
        </p:txBody>
      </p:sp>
      <p:pic>
        <p:nvPicPr>
          <p:cNvPr id="7" name="Picture 2" descr="C:\Users\nking\Desktop\screenshots-rename-to-zip\demoscreen-8.png"/>
          <p:cNvPicPr>
            <a:picLocks noChangeAspect="1" noChangeArrowheads="1"/>
          </p:cNvPicPr>
          <p:nvPr/>
        </p:nvPicPr>
        <p:blipFill>
          <a:blip r:embed="rId3"/>
          <a:srcRect/>
          <a:stretch>
            <a:fillRect/>
          </a:stretch>
        </p:blipFill>
        <p:spPr bwMode="auto">
          <a:xfrm>
            <a:off x="4216400" y="1701800"/>
            <a:ext cx="4927600" cy="3695700"/>
          </a:xfrm>
          <a:prstGeom prst="rect">
            <a:avLst/>
          </a:prstGeom>
          <a:noFill/>
          <a:effectLst>
            <a:reflection blurRad="6350" stA="52000" endA="300" endPos="350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4"/>
          <p:cNvGrpSpPr/>
          <p:nvPr/>
        </p:nvGrpSpPr>
        <p:grpSpPr>
          <a:xfrm>
            <a:off x="4495800" y="1624009"/>
            <a:ext cx="4648200" cy="2971800"/>
            <a:chOff x="4566683" y="3733800"/>
            <a:chExt cx="4577317" cy="3124200"/>
          </a:xfrm>
          <a:effectLst/>
          <a:scene3d>
            <a:camera prst="perspectiveContrastingLeftFacing"/>
            <a:lightRig rig="threePt" dir="t"/>
          </a:scene3d>
        </p:grpSpPr>
        <p:sp>
          <p:nvSpPr>
            <p:cNvPr id="26" name="Rectangle 25"/>
            <p:cNvSpPr/>
            <p:nvPr/>
          </p:nvSpPr>
          <p:spPr bwMode="auto">
            <a:xfrm>
              <a:off x="4795284" y="3733800"/>
              <a:ext cx="4191000" cy="30480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rgbClr val="FFFFFF"/>
                  </a:solidFill>
                  <a:effectLst>
                    <a:outerShdw blurRad="38100" dist="38100" dir="2700000" algn="tl">
                      <a:srgbClr val="000000">
                        <a:alpha val="43137"/>
                      </a:srgbClr>
                    </a:outerShdw>
                  </a:effectLst>
                  <a:latin typeface="Segoe" pitchFamily="34" charset="0"/>
                </a:rPr>
                <a:t>Picture of add on manager and selecting add </a:t>
              </a:r>
              <a:r>
                <a:rPr lang="en-US" sz="2300" dirty="0" err="1" smtClean="0">
                  <a:solidFill>
                    <a:srgbClr val="FFFFFF"/>
                  </a:solidFill>
                  <a:effectLst>
                    <a:outerShdw blurRad="38100" dist="38100" dir="2700000" algn="tl">
                      <a:srgbClr val="000000">
                        <a:alpha val="43137"/>
                      </a:srgbClr>
                    </a:outerShdw>
                  </a:effectLst>
                  <a:latin typeface="Segoe" pitchFamily="34" charset="0"/>
                </a:rPr>
                <a:t>ons</a:t>
              </a:r>
              <a:r>
                <a:rPr lang="en-US" sz="2300" dirty="0" smtClean="0">
                  <a:solidFill>
                    <a:srgbClr val="FFFFFF"/>
                  </a:solidFill>
                  <a:effectLst>
                    <a:outerShdw blurRad="38100" dist="38100" dir="2700000" algn="tl">
                      <a:srgbClr val="000000">
                        <a:alpha val="43137"/>
                      </a:srgbClr>
                    </a:outerShdw>
                  </a:effectLst>
                  <a:latin typeface="Segoe" pitchFamily="34" charset="0"/>
                </a:rPr>
                <a:t> to load</a:t>
              </a:r>
            </a:p>
          </p:txBody>
        </p:sp>
        <p:pic>
          <p:nvPicPr>
            <p:cNvPr id="27" name="Picture 2" descr="C:\Users\israelh\AppData\Local\Microsoft\Windows\Temporary Internet Files\Content.Outlook\S1M7SBJU\PlugInManager (2).jpg"/>
            <p:cNvPicPr>
              <a:picLocks noChangeAspect="1" noChangeArrowheads="1"/>
            </p:cNvPicPr>
            <p:nvPr/>
          </p:nvPicPr>
          <p:blipFill>
            <a:blip r:embed="rId3"/>
            <a:srcRect l="23333" t="21394" r="24167" b="22694"/>
            <a:stretch>
              <a:fillRect/>
            </a:stretch>
          </p:blipFill>
          <p:spPr bwMode="auto">
            <a:xfrm>
              <a:off x="4566683" y="3733800"/>
              <a:ext cx="4577317" cy="3124200"/>
            </a:xfrm>
            <a:prstGeom prst="rect">
              <a:avLst/>
            </a:prstGeom>
            <a:noFill/>
            <a:effectLst>
              <a:reflection blurRad="6350" stA="52000" endA="300" endPos="35000" dir="5400000" sy="-100000" algn="bl" rotWithShape="0"/>
            </a:effectLst>
            <a:scene3d>
              <a:camera prst="perspectiveContrastingLeftFacing"/>
              <a:lightRig rig="threePt" dir="t"/>
            </a:scene3d>
          </p:spPr>
        </p:pic>
        <p:sp>
          <p:nvSpPr>
            <p:cNvPr id="28" name="TextBox 27"/>
            <p:cNvSpPr txBox="1"/>
            <p:nvPr/>
          </p:nvSpPr>
          <p:spPr>
            <a:xfrm>
              <a:off x="4795284" y="4495800"/>
              <a:ext cx="4191000" cy="292388"/>
            </a:xfrm>
            <a:prstGeom prst="rect">
              <a:avLst/>
            </a:prstGeom>
            <a:solidFill>
              <a:schemeClr val="tx1"/>
            </a:solidFill>
          </p:spPr>
          <p:txBody>
            <a:bodyPr wrap="square" tIns="0" rtlCol="0">
              <a:spAutoFit/>
            </a:bodyPr>
            <a:lstStyle/>
            <a:p>
              <a:r>
                <a:rPr lang="en-US" sz="800" dirty="0" smtClean="0">
                  <a:solidFill>
                    <a:schemeClr val="bg1">
                      <a:lumMod val="75000"/>
                      <a:lumOff val="25000"/>
                    </a:schemeClr>
                  </a:solidFill>
                </a:rPr>
                <a:t>SharePoint           1/20/08                   System App       Enable   Microsoft                1.0.0</a:t>
              </a:r>
            </a:p>
            <a:p>
              <a:r>
                <a:rPr lang="en-US" sz="800" dirty="0" smtClean="0">
                  <a:solidFill>
                    <a:schemeClr val="bg1">
                      <a:lumMod val="75000"/>
                      <a:lumOff val="25000"/>
                    </a:schemeClr>
                  </a:solidFill>
                </a:rPr>
                <a:t>Dynamics CRM    1/20/08                   System App       Enable   Microsoft                1.0.0</a:t>
              </a:r>
              <a:endParaRPr lang="en-US" sz="800" dirty="0">
                <a:solidFill>
                  <a:schemeClr val="bg1">
                    <a:lumMod val="75000"/>
                    <a:lumOff val="25000"/>
                  </a:schemeClr>
                </a:solidFill>
              </a:endParaRPr>
            </a:p>
          </p:txBody>
        </p:sp>
        <p:pic>
          <p:nvPicPr>
            <p:cNvPr id="29" name="Picture 2" descr="C:\Users\israelh\AppData\Local\Microsoft\Windows\Temporary Internet Files\Content.Outlook\S1M7SBJU\PlugInManager (2).jpg"/>
            <p:cNvPicPr>
              <a:picLocks noChangeAspect="1" noChangeArrowheads="1"/>
            </p:cNvPicPr>
            <p:nvPr/>
          </p:nvPicPr>
          <p:blipFill>
            <a:blip r:embed="rId3"/>
            <a:srcRect l="24207" t="35031" r="74045" b="62242"/>
            <a:stretch>
              <a:fillRect/>
            </a:stretch>
          </p:blipFill>
          <p:spPr bwMode="auto">
            <a:xfrm>
              <a:off x="4642884" y="4637690"/>
              <a:ext cx="152400" cy="152400"/>
            </a:xfrm>
            <a:prstGeom prst="rect">
              <a:avLst/>
            </a:prstGeom>
            <a:noFill/>
            <a:effectLst>
              <a:reflection blurRad="6350" stA="52000" endA="300" endPos="35000" dir="5400000" sy="-100000" algn="bl" rotWithShape="0"/>
            </a:effectLst>
            <a:scene3d>
              <a:camera prst="perspectiveContrastingLeftFacing"/>
              <a:lightRig rig="threePt" dir="t"/>
            </a:scene3d>
          </p:spPr>
        </p:pic>
      </p:grpSp>
      <p:sp>
        <p:nvSpPr>
          <p:cNvPr id="2" name="Title 1"/>
          <p:cNvSpPr>
            <a:spLocks noGrp="1"/>
          </p:cNvSpPr>
          <p:nvPr>
            <p:ph type="title"/>
          </p:nvPr>
        </p:nvSpPr>
        <p:spPr/>
        <p:txBody>
          <a:bodyPr/>
          <a:lstStyle/>
          <a:p>
            <a:r>
              <a:rPr lang="en-US" smtClean="0"/>
              <a:t>Extensible Console</a:t>
            </a:r>
            <a:endParaRPr lang="en-US" dirty="0"/>
          </a:p>
        </p:txBody>
      </p:sp>
      <p:sp>
        <p:nvSpPr>
          <p:cNvPr id="35" name="Text Placeholder 34"/>
          <p:cNvSpPr>
            <a:spLocks noGrp="1"/>
          </p:cNvSpPr>
          <p:nvPr>
            <p:ph idx="1"/>
          </p:nvPr>
        </p:nvSpPr>
        <p:spPr>
          <a:xfrm>
            <a:off x="381000" y="1412875"/>
            <a:ext cx="4931229" cy="5167568"/>
          </a:xfrm>
        </p:spPr>
        <p:txBody>
          <a:bodyPr/>
          <a:lstStyle/>
          <a:p>
            <a:r>
              <a:rPr lang="en-US" dirty="0" smtClean="0"/>
              <a:t>Common user experience across all workloads</a:t>
            </a:r>
          </a:p>
          <a:p>
            <a:pPr lvl="1"/>
            <a:r>
              <a:rPr lang="en-US" dirty="0" smtClean="0"/>
              <a:t>Visually integrate Microsoft  &amp; 3rd party applications</a:t>
            </a:r>
          </a:p>
          <a:p>
            <a:pPr lvl="1"/>
            <a:endParaRPr lang="en-US" sz="1400" dirty="0" smtClean="0"/>
          </a:p>
          <a:p>
            <a:pPr lvl="0"/>
            <a:r>
              <a:rPr lang="en-US" dirty="0" smtClean="0"/>
              <a:t>Add-in manager for </a:t>
            </a:r>
            <a:br>
              <a:rPr lang="en-US" dirty="0" smtClean="0"/>
            </a:br>
            <a:r>
              <a:rPr lang="en-US" dirty="0" smtClean="0"/>
              <a:t>admin control</a:t>
            </a:r>
          </a:p>
          <a:p>
            <a:pPr lvl="1"/>
            <a:r>
              <a:rPr lang="en-US" dirty="0" smtClean="0"/>
              <a:t>See all add-ins in one location</a:t>
            </a:r>
          </a:p>
          <a:p>
            <a:pPr lvl="1"/>
            <a:r>
              <a:rPr lang="en-US" dirty="0" smtClean="0"/>
              <a:t>Remove add-ins</a:t>
            </a:r>
          </a:p>
          <a:p>
            <a:pPr lvl="1"/>
            <a:r>
              <a:rPr lang="en-US" dirty="0" smtClean="0"/>
              <a:t>Safe mode to isolate any add on issues</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ext Placeholder 3"/>
          <p:cNvSpPr>
            <a:spLocks noGrp="1"/>
          </p:cNvSpPr>
          <p:nvPr>
            <p:ph type="subTitle" idx="1"/>
          </p:nvPr>
        </p:nvSpPr>
        <p:spPr/>
        <p:txBody>
          <a:bodyPr/>
          <a:lstStyle/>
          <a:p>
            <a:r>
              <a:rPr lang="en-US" dirty="0" smtClean="0"/>
              <a:t>The Admin Console…</a:t>
            </a:r>
            <a:endParaRPr lang="en-US" dirty="0"/>
          </a:p>
        </p:txBody>
      </p:sp>
      <p:sp>
        <p:nvSpPr>
          <p:cNvPr id="5" name="Text Placeholder 4"/>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NZ" dirty="0" smtClean="0"/>
              <a:t>Questions from the Field</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 SRV324</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 that we have been asking ourselves…</a:t>
            </a:r>
            <a:br>
              <a:rPr lang="en-US" smtClean="0"/>
            </a:br>
            <a:endParaRPr lang="en-US" dirty="0"/>
          </a:p>
        </p:txBody>
      </p:sp>
      <p:sp>
        <p:nvSpPr>
          <p:cNvPr id="3" name="Content Placeholder 2"/>
          <p:cNvSpPr>
            <a:spLocks noGrp="1"/>
          </p:cNvSpPr>
          <p:nvPr>
            <p:ph idx="1"/>
          </p:nvPr>
        </p:nvSpPr>
        <p:spPr>
          <a:xfrm>
            <a:off x="381000" y="1905000"/>
            <a:ext cx="8382000" cy="2609945"/>
          </a:xfrm>
        </p:spPr>
        <p:txBody>
          <a:bodyPr/>
          <a:lstStyle/>
          <a:p>
            <a:r>
              <a:rPr lang="en-US" dirty="0" err="1" smtClean="0"/>
              <a:t>Virtualisation</a:t>
            </a:r>
            <a:endParaRPr lang="en-US" dirty="0" smtClean="0"/>
          </a:p>
          <a:p>
            <a:r>
              <a:rPr lang="en-US" dirty="0" smtClean="0"/>
              <a:t>Backup/Restore</a:t>
            </a:r>
          </a:p>
          <a:p>
            <a:r>
              <a:rPr lang="en-US" dirty="0" smtClean="0"/>
              <a:t>The “Recovery Feature”</a:t>
            </a:r>
          </a:p>
          <a:p>
            <a:r>
              <a:rPr lang="en-US" dirty="0" smtClean="0"/>
              <a:t> Working Remotely</a:t>
            </a:r>
          </a:p>
          <a:p>
            <a:endParaRPr lang="en-US" dirty="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Virtualisation</a:t>
            </a:r>
            <a:r>
              <a:rPr lang="en-US" dirty="0" smtClean="0"/>
              <a:t> &amp; Performance</a:t>
            </a:r>
            <a:endParaRPr lang="en-US" dirty="0"/>
          </a:p>
        </p:txBody>
      </p:sp>
      <p:sp>
        <p:nvSpPr>
          <p:cNvPr id="3" name="Content Placeholder 2"/>
          <p:cNvSpPr>
            <a:spLocks noGrp="1"/>
          </p:cNvSpPr>
          <p:nvPr>
            <p:ph idx="1"/>
          </p:nvPr>
        </p:nvSpPr>
        <p:spPr>
          <a:xfrm>
            <a:off x="381000" y="1412875"/>
            <a:ext cx="8382000" cy="5829288"/>
          </a:xfrm>
        </p:spPr>
        <p:txBody>
          <a:bodyPr/>
          <a:lstStyle/>
          <a:p>
            <a:r>
              <a:rPr lang="en-US" dirty="0" err="1" smtClean="0"/>
              <a:t>Virtualisation</a:t>
            </a:r>
            <a:r>
              <a:rPr lang="en-US" dirty="0" smtClean="0"/>
              <a:t> is supported (Hyper-V whitepaper)</a:t>
            </a:r>
          </a:p>
          <a:p>
            <a:r>
              <a:rPr lang="en-US" dirty="0" smtClean="0"/>
              <a:t>Why </a:t>
            </a:r>
            <a:r>
              <a:rPr lang="en-US" dirty="0" err="1" smtClean="0"/>
              <a:t>Virtualise</a:t>
            </a:r>
            <a:r>
              <a:rPr lang="en-US" dirty="0" smtClean="0"/>
              <a:t>?</a:t>
            </a:r>
          </a:p>
          <a:p>
            <a:pPr lvl="1"/>
            <a:r>
              <a:rPr lang="en-US" dirty="0" smtClean="0"/>
              <a:t>Backup &amp; disaster recovery</a:t>
            </a:r>
          </a:p>
          <a:p>
            <a:pPr lvl="1"/>
            <a:r>
              <a:rPr lang="en-US" dirty="0" smtClean="0"/>
              <a:t>Hardware independence </a:t>
            </a:r>
          </a:p>
          <a:p>
            <a:pPr lvl="1"/>
            <a:r>
              <a:rPr lang="en-US" dirty="0" smtClean="0"/>
              <a:t>Light load</a:t>
            </a:r>
          </a:p>
          <a:p>
            <a:pPr lvl="1"/>
            <a:r>
              <a:rPr lang="en-US" dirty="0" smtClean="0"/>
              <a:t>ISP/ASP, Hosted scenarios </a:t>
            </a:r>
          </a:p>
          <a:p>
            <a:pPr lvl="0"/>
            <a:r>
              <a:rPr lang="en-US" dirty="0" smtClean="0"/>
              <a:t>EBS </a:t>
            </a:r>
            <a:r>
              <a:rPr lang="en-US" dirty="0" err="1" smtClean="0"/>
              <a:t>Utilisation</a:t>
            </a:r>
            <a:r>
              <a:rPr lang="en-US" dirty="0" smtClean="0"/>
              <a:t> is already </a:t>
            </a:r>
            <a:r>
              <a:rPr lang="en-US" smtClean="0"/>
              <a:t>optimised</a:t>
            </a:r>
            <a:endParaRPr lang="en-US" dirty="0" smtClean="0"/>
          </a:p>
          <a:p>
            <a:pPr lvl="1"/>
            <a:r>
              <a:rPr lang="en-US" dirty="0" smtClean="0"/>
              <a:t>15 workloads on 3 boxes</a:t>
            </a:r>
          </a:p>
          <a:p>
            <a:pPr lvl="1"/>
            <a:r>
              <a:rPr lang="en-US" dirty="0" smtClean="0"/>
              <a:t>Performance balanced</a:t>
            </a:r>
          </a:p>
          <a:p>
            <a:pPr lvl="1"/>
            <a:r>
              <a:rPr lang="en-US" dirty="0" smtClean="0"/>
              <a:t>Security considered</a:t>
            </a:r>
          </a:p>
          <a:p>
            <a:endParaRPr lang="en-US" dirty="0" smtClean="0"/>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Backup and Restore –</a:t>
            </a:r>
            <a:br>
              <a:rPr lang="en-US" dirty="0" smtClean="0"/>
            </a:br>
            <a:r>
              <a:rPr lang="en-US" sz="3600" dirty="0" smtClean="0">
                <a:solidFill>
                  <a:schemeClr val="tx2"/>
                </a:solidFill>
              </a:rPr>
              <a:t>Native</a:t>
            </a:r>
            <a:endParaRPr lang="en-US" dirty="0">
              <a:solidFill>
                <a:schemeClr val="tx2"/>
              </a:solidFill>
            </a:endParaRPr>
          </a:p>
        </p:txBody>
      </p:sp>
      <p:sp>
        <p:nvSpPr>
          <p:cNvPr id="3" name="Content Placeholder 2"/>
          <p:cNvSpPr>
            <a:spLocks noGrp="1"/>
          </p:cNvSpPr>
          <p:nvPr>
            <p:ph idx="1"/>
          </p:nvPr>
        </p:nvSpPr>
        <p:spPr>
          <a:xfrm>
            <a:off x="381000" y="1905000"/>
            <a:ext cx="8382000" cy="2210862"/>
          </a:xfrm>
        </p:spPr>
        <p:txBody>
          <a:bodyPr/>
          <a:lstStyle/>
          <a:p>
            <a:r>
              <a:rPr lang="en-US" dirty="0" smtClean="0"/>
              <a:t>Built in version from W2K8</a:t>
            </a:r>
          </a:p>
          <a:p>
            <a:pPr lvl="1"/>
            <a:r>
              <a:rPr lang="en-US" dirty="0" smtClean="0"/>
              <a:t>No tape support, only disk backup</a:t>
            </a:r>
          </a:p>
          <a:p>
            <a:pPr lvl="1"/>
            <a:r>
              <a:rPr lang="en-US" dirty="0" smtClean="0"/>
              <a:t>No support for Exchange 2007</a:t>
            </a:r>
          </a:p>
          <a:p>
            <a:r>
              <a:rPr lang="en-US" dirty="0" smtClean="0"/>
              <a:t>Built in Exchange 2007</a:t>
            </a:r>
          </a:p>
          <a:p>
            <a:pPr lvl="1"/>
            <a:r>
              <a:rPr lang="en-US" dirty="0" smtClean="0"/>
              <a:t>Local Continuous replication support (LCR)</a:t>
            </a:r>
          </a:p>
          <a:p>
            <a:pPr lvl="2"/>
            <a:r>
              <a:rPr lang="en-US" dirty="0" smtClean="0"/>
              <a:t>Not really a backup…</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lstStyle/>
          <a:p>
            <a:r>
              <a:rPr lang="en-US" dirty="0" smtClean="0"/>
              <a:t>Backup &amp; Restore –</a:t>
            </a:r>
            <a:br>
              <a:rPr lang="en-US" dirty="0" smtClean="0"/>
            </a:br>
            <a:r>
              <a:rPr lang="en-US" sz="3600" dirty="0" smtClean="0">
                <a:solidFill>
                  <a:schemeClr val="tx2"/>
                </a:solidFill>
              </a:rPr>
              <a:t>Proven Solutions</a:t>
            </a:r>
            <a:endParaRPr lang="en-US" sz="3600" dirty="0">
              <a:solidFill>
                <a:schemeClr val="tx2"/>
              </a:solidFill>
            </a:endParaRPr>
          </a:p>
        </p:txBody>
      </p:sp>
      <p:sp>
        <p:nvSpPr>
          <p:cNvPr id="3" name="Content Placeholder 2"/>
          <p:cNvSpPr>
            <a:spLocks noGrp="1"/>
          </p:cNvSpPr>
          <p:nvPr>
            <p:ph idx="1"/>
          </p:nvPr>
        </p:nvSpPr>
        <p:spPr>
          <a:xfrm>
            <a:off x="381000" y="1904999"/>
            <a:ext cx="8382000" cy="4031873"/>
          </a:xfrm>
        </p:spPr>
        <p:txBody>
          <a:bodyPr/>
          <a:lstStyle/>
          <a:p>
            <a:r>
              <a:rPr lang="en-US" sz="2800" dirty="0" smtClean="0"/>
              <a:t>Tape backup</a:t>
            </a:r>
          </a:p>
          <a:p>
            <a:pPr lvl="1"/>
            <a:r>
              <a:rPr lang="en-US" sz="2400" dirty="0" smtClean="0"/>
              <a:t>Tape device in one server</a:t>
            </a:r>
          </a:p>
          <a:p>
            <a:pPr lvl="1"/>
            <a:r>
              <a:rPr lang="en-US" sz="2400" dirty="0" smtClean="0"/>
              <a:t>Needs software (HP Data Protector, Backup Exec, etc.)</a:t>
            </a:r>
          </a:p>
          <a:p>
            <a:r>
              <a:rPr lang="en-US" sz="2800" dirty="0" smtClean="0"/>
              <a:t>Data Protection Manager</a:t>
            </a:r>
          </a:p>
          <a:p>
            <a:pPr lvl="1"/>
            <a:r>
              <a:rPr lang="en-US" sz="2400" dirty="0" smtClean="0"/>
              <a:t>Protects data by backing up to disk trough snapshots over the network, requires a “little” bit more infrastructure (and patience)</a:t>
            </a:r>
          </a:p>
          <a:p>
            <a:r>
              <a:rPr lang="en-US" sz="2800" dirty="0" smtClean="0"/>
              <a:t>Tape “Virtual Library”</a:t>
            </a:r>
          </a:p>
          <a:p>
            <a:pPr lvl="1"/>
            <a:r>
              <a:rPr lang="en-US" sz="2400" dirty="0" smtClean="0"/>
              <a:t>Emulates tape drive or tape library</a:t>
            </a:r>
          </a:p>
          <a:p>
            <a:pPr lvl="1"/>
            <a:r>
              <a:rPr lang="en-US" sz="2400" dirty="0" smtClean="0"/>
              <a:t>D2D or D2D2T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NZ" dirty="0" smtClean="0"/>
              <a:t>What is</a:t>
            </a:r>
            <a:br>
              <a:rPr lang="en-NZ" dirty="0" smtClean="0"/>
            </a:br>
            <a:r>
              <a:rPr lang="en-NZ" dirty="0" smtClean="0"/>
              <a:t> Essential Business Server?</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 SRV324</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Recovery Feature</a:t>
            </a:r>
            <a:endParaRPr lang="en-US" dirty="0"/>
          </a:p>
        </p:txBody>
      </p:sp>
      <p:sp>
        <p:nvSpPr>
          <p:cNvPr id="3" name="Content Placeholder 2"/>
          <p:cNvSpPr>
            <a:spLocks noGrp="1"/>
          </p:cNvSpPr>
          <p:nvPr>
            <p:ph idx="1"/>
          </p:nvPr>
        </p:nvSpPr>
        <p:spPr/>
        <p:txBody>
          <a:bodyPr/>
          <a:lstStyle/>
          <a:p>
            <a:r>
              <a:rPr lang="en-US" smtClean="0"/>
              <a:t>Configuration of each server is kept in AD</a:t>
            </a:r>
          </a:p>
          <a:p>
            <a:r>
              <a:rPr lang="en-US" smtClean="0"/>
              <a:t>If one server breaks, you can re-install that server in “recovery mode”</a:t>
            </a:r>
          </a:p>
          <a:p>
            <a:r>
              <a:rPr lang="en-US" smtClean="0"/>
              <a:t>That means:</a:t>
            </a:r>
          </a:p>
          <a:p>
            <a:pPr lvl="1"/>
            <a:r>
              <a:rPr lang="en-US" smtClean="0"/>
              <a:t>Only default settings</a:t>
            </a:r>
          </a:p>
          <a:p>
            <a:pPr lvl="1"/>
            <a:r>
              <a:rPr lang="en-US" smtClean="0"/>
              <a:t>Same configuration as the first install</a:t>
            </a:r>
          </a:p>
          <a:p>
            <a:pPr lvl="1"/>
            <a:endParaRPr lang="en-US" smtClean="0"/>
          </a:p>
          <a:p>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ext Placeholder 3"/>
          <p:cNvSpPr>
            <a:spLocks noGrp="1"/>
          </p:cNvSpPr>
          <p:nvPr>
            <p:ph type="subTitle" idx="1"/>
          </p:nvPr>
        </p:nvSpPr>
        <p:spPr/>
        <p:txBody>
          <a:bodyPr/>
          <a:lstStyle/>
          <a:p>
            <a:r>
              <a:rPr lang="en-US" dirty="0" smtClean="0"/>
              <a:t>Recovery Data in Active Directory</a:t>
            </a:r>
            <a:endParaRPr lang="en-US" dirty="0"/>
          </a:p>
        </p:txBody>
      </p:sp>
      <p:sp>
        <p:nvSpPr>
          <p:cNvPr id="5" name="Text Placeholder 4"/>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Working Remotely</a:t>
            </a:r>
            <a:endParaRPr lang="en-US" dirty="0"/>
          </a:p>
        </p:txBody>
      </p:sp>
      <p:sp>
        <p:nvSpPr>
          <p:cNvPr id="5" name="Content Placeholder 4"/>
          <p:cNvSpPr>
            <a:spLocks noGrp="1"/>
          </p:cNvSpPr>
          <p:nvPr>
            <p:ph sz="half" idx="1"/>
          </p:nvPr>
        </p:nvSpPr>
        <p:spPr>
          <a:xfrm>
            <a:off x="381001" y="1411553"/>
            <a:ext cx="4114800" cy="2197525"/>
          </a:xfrm>
        </p:spPr>
        <p:txBody>
          <a:bodyPr/>
          <a:lstStyle/>
          <a:p>
            <a:r>
              <a:rPr lang="en-US" dirty="0" smtClean="0"/>
              <a:t>Remote Web Workplace</a:t>
            </a:r>
          </a:p>
          <a:p>
            <a:r>
              <a:rPr lang="en-US" dirty="0" smtClean="0"/>
              <a:t>Outlook Web Access</a:t>
            </a:r>
          </a:p>
          <a:p>
            <a:r>
              <a:rPr lang="en-US" dirty="0" smtClean="0"/>
              <a:t>VPN</a:t>
            </a:r>
          </a:p>
          <a:p>
            <a:r>
              <a:rPr lang="en-US" dirty="0" smtClean="0"/>
              <a:t>Terminal Services Gateway</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ext Placeholder 3"/>
          <p:cNvSpPr>
            <a:spLocks noGrp="1"/>
          </p:cNvSpPr>
          <p:nvPr>
            <p:ph type="subTitle" idx="1"/>
          </p:nvPr>
        </p:nvSpPr>
        <p:spPr/>
        <p:txBody>
          <a:bodyPr/>
          <a:lstStyle/>
          <a:p>
            <a:r>
              <a:rPr lang="en-US" dirty="0" smtClean="0"/>
              <a:t>Remote Web Workplace</a:t>
            </a:r>
            <a:endParaRPr lang="en-US" dirty="0"/>
          </a:p>
        </p:txBody>
      </p:sp>
      <p:sp>
        <p:nvSpPr>
          <p:cNvPr id="5" name="Text Placeholder 4"/>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NZ" dirty="0" smtClean="0"/>
              <a:t>Security</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 SRV324</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06" y="227013"/>
            <a:ext cx="8382793" cy="1883593"/>
          </a:xfrm>
        </p:spPr>
        <p:txBody>
          <a:bodyPr/>
          <a:lstStyle/>
          <a:p>
            <a:r>
              <a:rPr lang="en-US" sz="4800" dirty="0" smtClean="0"/>
              <a:t>Microsoft Forefront Threat Management Gateway </a:t>
            </a:r>
            <a:br>
              <a:rPr lang="en-US" sz="4800" dirty="0" smtClean="0"/>
            </a:br>
            <a:endParaRPr lang="en-US" sz="3600" dirty="0">
              <a:solidFill>
                <a:schemeClr val="accent1"/>
              </a:solidFill>
            </a:endParaRPr>
          </a:p>
        </p:txBody>
      </p:sp>
      <p:sp>
        <p:nvSpPr>
          <p:cNvPr id="3" name="Text Placeholder 2"/>
          <p:cNvSpPr>
            <a:spLocks noGrp="1"/>
          </p:cNvSpPr>
          <p:nvPr>
            <p:ph idx="1"/>
          </p:nvPr>
        </p:nvSpPr>
        <p:spPr>
          <a:xfrm>
            <a:off x="380206" y="2356350"/>
            <a:ext cx="8382793" cy="3028521"/>
          </a:xfrm>
        </p:spPr>
        <p:txBody>
          <a:bodyPr/>
          <a:lstStyle/>
          <a:p>
            <a:r>
              <a:rPr lang="en-US" dirty="0" smtClean="0"/>
              <a:t>FKA Internet Security and Acceleration Server (ISA)</a:t>
            </a:r>
          </a:p>
          <a:p>
            <a:r>
              <a:rPr lang="en-US" dirty="0" smtClean="0"/>
              <a:t>Feature set of ISA 2006 plus</a:t>
            </a:r>
          </a:p>
          <a:p>
            <a:pPr lvl="1"/>
            <a:r>
              <a:rPr lang="en-US" dirty="0" smtClean="0"/>
              <a:t>Native 64-bit</a:t>
            </a:r>
          </a:p>
          <a:p>
            <a:pPr lvl="1"/>
            <a:r>
              <a:rPr lang="en-US" dirty="0" smtClean="0"/>
              <a:t>Web-based anti-virus, anti-malware</a:t>
            </a:r>
          </a:p>
          <a:p>
            <a:pPr lvl="1"/>
            <a:r>
              <a:rPr lang="en-US" dirty="0" smtClean="0"/>
              <a:t>Enhanced UI, management, reporting</a:t>
            </a:r>
            <a:endParaRPr lang="en-US" dirty="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Web Access Policy</a:t>
            </a:r>
            <a:endParaRPr lang="en-US" dirty="0"/>
          </a:p>
        </p:txBody>
      </p:sp>
      <p:pic>
        <p:nvPicPr>
          <p:cNvPr id="1026" name="Picture 2"/>
          <p:cNvPicPr>
            <a:picLocks noChangeAspect="1" noChangeArrowheads="1"/>
          </p:cNvPicPr>
          <p:nvPr/>
        </p:nvPicPr>
        <p:blipFill>
          <a:blip r:embed="rId3"/>
          <a:srcRect/>
          <a:stretch>
            <a:fillRect/>
          </a:stretch>
        </p:blipFill>
        <p:spPr bwMode="auto">
          <a:xfrm>
            <a:off x="385763" y="1414463"/>
            <a:ext cx="8386762" cy="5129681"/>
          </a:xfrm>
          <a:prstGeom prst="rect">
            <a:avLst/>
          </a:prstGeom>
          <a:effectLst>
            <a:outerShdw blurRad="63500" sx="102000" sy="102000" algn="ctr" rotWithShape="0">
              <a:prstClr val="black">
                <a:alpha val="40000"/>
              </a:prstClr>
            </a:outerShdw>
            <a:reflection blurRad="6350" stA="50000" endA="300" endPos="38500" dist="50800" dir="5400000" sy="-100000" algn="bl" rotWithShape="0"/>
          </a:effectLst>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Web Access Policy</a:t>
            </a:r>
            <a:endParaRPr lang="en-US" dirty="0"/>
          </a:p>
        </p:txBody>
      </p:sp>
      <p:sp>
        <p:nvSpPr>
          <p:cNvPr id="3" name="Content Placeholder 2"/>
          <p:cNvSpPr>
            <a:spLocks noGrp="1"/>
          </p:cNvSpPr>
          <p:nvPr>
            <p:ph idx="1"/>
          </p:nvPr>
        </p:nvSpPr>
        <p:spPr/>
        <p:txBody>
          <a:bodyPr/>
          <a:lstStyle/>
          <a:p>
            <a:r>
              <a:rPr lang="en-US" smtClean="0"/>
              <a:t>Port 8080</a:t>
            </a:r>
          </a:p>
          <a:p>
            <a:r>
              <a:rPr lang="en-US" smtClean="0"/>
              <a:t>Malware inspection on by default</a:t>
            </a:r>
          </a:p>
          <a:p>
            <a:r>
              <a:rPr lang="en-US" smtClean="0"/>
              <a:t>Ability to restrict sites</a:t>
            </a:r>
          </a:p>
          <a:p>
            <a:r>
              <a:rPr lang="en-US" smtClean="0"/>
              <a:t>Web caching enabled by default</a:t>
            </a:r>
          </a:p>
          <a:p>
            <a:r>
              <a:rPr lang="en-US" smtClean="0"/>
              <a:t>Authentication not enabled by default – allows non-Windows clients access</a:t>
            </a:r>
            <a:endParaRPr lang="en-US" dirty="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TMG MBE AV/Anti-Malware</a:t>
            </a:r>
            <a:endParaRPr lang="en-US" dirty="0"/>
          </a:p>
        </p:txBody>
      </p:sp>
      <p:pic>
        <p:nvPicPr>
          <p:cNvPr id="2050" name="Picture 2"/>
          <p:cNvPicPr>
            <a:picLocks noChangeAspect="1" noChangeArrowheads="1"/>
          </p:cNvPicPr>
          <p:nvPr/>
        </p:nvPicPr>
        <p:blipFill>
          <a:blip r:embed="rId3"/>
          <a:srcRect/>
          <a:stretch>
            <a:fillRect/>
          </a:stretch>
        </p:blipFill>
        <p:spPr bwMode="auto">
          <a:xfrm>
            <a:off x="2647950" y="1414463"/>
            <a:ext cx="3848100" cy="4267200"/>
          </a:xfrm>
          <a:prstGeom prst="rect">
            <a:avLst/>
          </a:prstGeom>
          <a:effectLst>
            <a:outerShdw blurRad="63500" sx="102000" sy="102000" algn="ctr" rotWithShape="0">
              <a:prstClr val="black">
                <a:alpha val="40000"/>
              </a:prstClr>
            </a:outerShdw>
            <a:reflection blurRad="6350" stA="50000" endA="300" endPos="38500" dist="50800" dir="5400000" sy="-100000" algn="bl" rotWithShape="0"/>
          </a:effectLst>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ext Placeholder 3"/>
          <p:cNvSpPr>
            <a:spLocks noGrp="1"/>
          </p:cNvSpPr>
          <p:nvPr>
            <p:ph type="subTitle" idx="1"/>
          </p:nvPr>
        </p:nvSpPr>
        <p:spPr/>
        <p:txBody>
          <a:bodyPr/>
          <a:lstStyle/>
          <a:p>
            <a:r>
              <a:rPr lang="en-US" dirty="0" smtClean="0"/>
              <a:t>TMG AV/Anti Malware</a:t>
            </a:r>
            <a:endParaRPr lang="en-US" dirty="0"/>
          </a:p>
        </p:txBody>
      </p:sp>
      <p:sp>
        <p:nvSpPr>
          <p:cNvPr id="5" name="Text Placeholder 4"/>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hris Green Sticky Note 2.png"/>
          <p:cNvPicPr>
            <a:picLocks noChangeAspect="1"/>
          </p:cNvPicPr>
          <p:nvPr/>
        </p:nvPicPr>
        <p:blipFill>
          <a:blip r:embed="rId3"/>
          <a:srcRect/>
          <a:stretch>
            <a:fillRect/>
          </a:stretch>
        </p:blipFill>
        <p:spPr bwMode="auto">
          <a:xfrm>
            <a:off x="1619250" y="687388"/>
            <a:ext cx="5943600" cy="53133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lang="en-NZ" dirty="0" smtClean="0"/>
              <a:t>Messaging</a:t>
            </a:r>
            <a:endParaRPr lang="en-US" dirty="0"/>
          </a:p>
        </p:txBody>
      </p:sp>
      <p:sp>
        <p:nvSpPr>
          <p:cNvPr id="5" name="Text Placeholder 8"/>
          <p:cNvSpPr txBox="1">
            <a:spLocks/>
          </p:cNvSpPr>
          <p:nvPr/>
        </p:nvSpPr>
        <p:spPr>
          <a:xfrm>
            <a:off x="729663" y="228600"/>
            <a:ext cx="3838575" cy="276999"/>
          </a:xfrm>
          <a:prstGeom prst="rect">
            <a:avLst/>
          </a:prstGeom>
        </p:spPr>
        <p:txBody>
          <a:bodyPr/>
          <a:lstStyle/>
          <a:p>
            <a:pPr marL="463550" marR="0" lvl="0" indent="-463550" algn="l" defTabSz="914363" rtl="0" eaLnBrk="1" fontAlgn="auto" latinLnBrk="0" hangingPunct="1">
              <a:lnSpc>
                <a:spcPct val="90000"/>
              </a:lnSpc>
              <a:spcBef>
                <a:spcPct val="20000"/>
              </a:spcBef>
              <a:spcAft>
                <a:spcPts val="0"/>
              </a:spcAft>
              <a:buClrTx/>
              <a:buSzPct val="120000"/>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Session Code: SRV324</a:t>
            </a: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Messaging</a:t>
            </a:r>
            <a:endParaRPr lang="en-US" dirty="0"/>
          </a:p>
        </p:txBody>
      </p:sp>
      <p:sp>
        <p:nvSpPr>
          <p:cNvPr id="3" name="Content Placeholder 2"/>
          <p:cNvSpPr>
            <a:spLocks noGrp="1"/>
          </p:cNvSpPr>
          <p:nvPr>
            <p:ph idx="1"/>
          </p:nvPr>
        </p:nvSpPr>
        <p:spPr>
          <a:xfrm>
            <a:off x="380206" y="1414463"/>
            <a:ext cx="8382793" cy="3951851"/>
          </a:xfrm>
        </p:spPr>
        <p:txBody>
          <a:bodyPr/>
          <a:lstStyle/>
          <a:p>
            <a:r>
              <a:rPr lang="en-US" dirty="0" smtClean="0"/>
              <a:t>Seamless integration</a:t>
            </a:r>
          </a:p>
          <a:p>
            <a:r>
              <a:rPr lang="en-US" dirty="0" smtClean="0"/>
              <a:t>Exchange 2007 SP1</a:t>
            </a:r>
          </a:p>
          <a:p>
            <a:pPr lvl="1"/>
            <a:r>
              <a:rPr lang="en-US" dirty="0" smtClean="0"/>
              <a:t>Security Server – Exchange Edge</a:t>
            </a:r>
          </a:p>
          <a:p>
            <a:pPr lvl="1"/>
            <a:r>
              <a:rPr lang="en-US" dirty="0" smtClean="0"/>
              <a:t>Messaging Server – </a:t>
            </a:r>
            <a:br>
              <a:rPr lang="en-US" dirty="0" smtClean="0"/>
            </a:br>
            <a:r>
              <a:rPr lang="en-US" dirty="0" smtClean="0"/>
              <a:t>Mailbox, Client Access, Hub roles</a:t>
            </a:r>
          </a:p>
          <a:p>
            <a:pPr lvl="1"/>
            <a:r>
              <a:rPr lang="en-US" dirty="0" smtClean="0"/>
              <a:t>Messaging Server – </a:t>
            </a:r>
            <a:br>
              <a:rPr lang="en-US" dirty="0" smtClean="0"/>
            </a:br>
            <a:r>
              <a:rPr lang="en-US" dirty="0" smtClean="0"/>
              <a:t>Forefront Security for Exchange Server</a:t>
            </a:r>
          </a:p>
          <a:p>
            <a:r>
              <a:rPr lang="en-US" dirty="0" smtClean="0"/>
              <a:t>Common features published by default</a:t>
            </a:r>
            <a:endParaRPr lang="en-US" dirty="0"/>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Firewall Policy</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1253582" y="1414463"/>
            <a:ext cx="6636836" cy="4543426"/>
          </a:xfrm>
          <a:prstGeom prst="rect">
            <a:avLst/>
          </a:prstGeom>
          <a:effectLst>
            <a:outerShdw blurRad="63500" sx="102000" sy="102000" algn="ctr" rotWithShape="0">
              <a:prstClr val="black">
                <a:alpha val="40000"/>
              </a:prstClr>
            </a:outerShdw>
            <a:reflection blurRad="6350" stA="50000" endA="300" endPos="38500" dist="50800" dir="5400000" sy="-100000" algn="bl" rotWithShape="0"/>
          </a:effectLst>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4" name="Text Placeholder 3"/>
          <p:cNvSpPr>
            <a:spLocks noGrp="1"/>
          </p:cNvSpPr>
          <p:nvPr>
            <p:ph type="subTitle" idx="1"/>
          </p:nvPr>
        </p:nvSpPr>
        <p:spPr/>
        <p:txBody>
          <a:bodyPr/>
          <a:lstStyle/>
          <a:p>
            <a:r>
              <a:rPr lang="en-US" dirty="0" smtClean="0"/>
              <a:t>Firewall Policies</a:t>
            </a:r>
            <a:endParaRPr lang="en-US" dirty="0"/>
          </a:p>
        </p:txBody>
      </p:sp>
      <p:sp>
        <p:nvSpPr>
          <p:cNvPr id="5" name="Text Placeholder 4"/>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smtClean="0"/>
              <a:t>Summary</a:t>
            </a:r>
            <a:endParaRPr lang="sv-SE" dirty="0"/>
          </a:p>
        </p:txBody>
      </p:sp>
      <p:sp>
        <p:nvSpPr>
          <p:cNvPr id="6" name="Content Placeholder 5"/>
          <p:cNvSpPr>
            <a:spLocks noGrp="1"/>
          </p:cNvSpPr>
          <p:nvPr>
            <p:ph idx="1"/>
          </p:nvPr>
        </p:nvSpPr>
        <p:spPr>
          <a:xfrm>
            <a:off x="381000" y="1412875"/>
            <a:ext cx="8382000" cy="3693319"/>
          </a:xfrm>
        </p:spPr>
        <p:txBody>
          <a:bodyPr/>
          <a:lstStyle/>
          <a:p>
            <a:r>
              <a:rPr lang="sv-SE" dirty="0" smtClean="0"/>
              <a:t>The Wizards</a:t>
            </a:r>
          </a:p>
          <a:p>
            <a:r>
              <a:rPr lang="sv-SE" dirty="0" smtClean="0"/>
              <a:t>Storage &amp; Network Planning</a:t>
            </a:r>
          </a:p>
          <a:p>
            <a:r>
              <a:rPr lang="sv-SE" dirty="0" smtClean="0"/>
              <a:t>BladeSystem + EBS</a:t>
            </a:r>
          </a:p>
          <a:p>
            <a:r>
              <a:rPr lang="sv-SE" dirty="0" smtClean="0"/>
              <a:t>Admin Console</a:t>
            </a:r>
          </a:p>
          <a:p>
            <a:r>
              <a:rPr lang="sv-SE" dirty="0" smtClean="0"/>
              <a:t>Virtualisation and EBS Consolidation</a:t>
            </a:r>
          </a:p>
          <a:p>
            <a:r>
              <a:rPr lang="sv-SE" dirty="0" smtClean="0"/>
              <a:t>Security and Messaging</a:t>
            </a:r>
          </a:p>
          <a:p>
            <a:endParaRPr lang="sv-SE" dirty="0" smtClean="0"/>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smtClean="0"/>
              <a:t>Q &amp; A</a:t>
            </a:r>
            <a:endParaRPr lang="en-US" dirty="0"/>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Notes</a:t>
            </a:r>
            <a:endParaRPr lang="en-US" dirty="0"/>
          </a:p>
        </p:txBody>
      </p:sp>
      <p:sp>
        <p:nvSpPr>
          <p:cNvPr id="6" name="Text Placeholder 5"/>
          <p:cNvSpPr>
            <a:spLocks noGrp="1"/>
          </p:cNvSpPr>
          <p:nvPr>
            <p:ph type="body" sz="quarter" idx="10"/>
          </p:nvPr>
        </p:nvSpPr>
        <p:spPr>
          <a:xfrm>
            <a:off x="381000" y="1411553"/>
            <a:ext cx="8382000" cy="1871282"/>
          </a:xfrm>
        </p:spPr>
        <p:txBody>
          <a:bodyPr/>
          <a:lstStyle/>
          <a:p>
            <a:r>
              <a:rPr lang="en-US" dirty="0" smtClean="0"/>
              <a:t>In addition to the Walk-in and Title slides, the following slides are </a:t>
            </a:r>
            <a:r>
              <a:rPr lang="en-US" dirty="0" smtClean="0">
                <a:solidFill>
                  <a:schemeClr val="tx2"/>
                </a:solidFill>
              </a:rPr>
              <a:t>required</a:t>
            </a:r>
            <a:endParaRPr lang="en-US" dirty="0" smtClean="0"/>
          </a:p>
          <a:p>
            <a:r>
              <a:rPr lang="en-US" dirty="0" smtClean="0"/>
              <a:t>Please add your content and include these in your final presentation</a:t>
            </a:r>
            <a:endParaRPr lang="en-US" dirty="0"/>
          </a:p>
        </p:txBody>
      </p:sp>
      <p:sp>
        <p:nvSpPr>
          <p:cNvPr id="7" name="Text Placeholder 6"/>
          <p:cNvSpPr>
            <a:spLocks noGrp="1"/>
          </p:cNvSpPr>
          <p:nvPr>
            <p:ph type="body" sz="quarter" idx="11"/>
          </p:nvPr>
        </p:nvSpPr>
        <p:spPr/>
        <p:txBody>
          <a:bodyPr/>
          <a:lstStyle/>
          <a:p>
            <a:r>
              <a:rPr lang="en-US" dirty="0" smtClean="0"/>
              <a:t>NEXT: &lt;next slide title&gt;</a:t>
            </a:r>
            <a:endParaRPr lang="en-US" dirty="0"/>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0" y="990600"/>
            <a:ext cx="9144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4" name="Picture 33" descr="MSB08_Ida_01.png"/>
          <p:cNvPicPr>
            <a:picLocks noChangeAspect="1"/>
          </p:cNvPicPr>
          <p:nvPr/>
        </p:nvPicPr>
        <p:blipFill>
          <a:blip r:embed="rId3"/>
          <a:srcRect b="19672"/>
          <a:stretch>
            <a:fillRect/>
          </a:stretch>
        </p:blipFill>
        <p:spPr>
          <a:xfrm>
            <a:off x="3390900" y="-304800"/>
            <a:ext cx="6972300" cy="3733800"/>
          </a:xfrm>
          <a:prstGeom prst="rect">
            <a:avLst/>
          </a:prstGeom>
        </p:spPr>
      </p:pic>
      <p:sp>
        <p:nvSpPr>
          <p:cNvPr id="49" name="Rounded Rectangle 48"/>
          <p:cNvSpPr/>
          <p:nvPr/>
        </p:nvSpPr>
        <p:spPr bwMode="auto">
          <a:xfrm>
            <a:off x="0" y="3429000"/>
            <a:ext cx="4572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4"/>
          <a:stretch>
            <a:fillRect/>
          </a:stretch>
        </p:blipFill>
        <p:spPr>
          <a:xfrm>
            <a:off x="762000" y="3529168"/>
            <a:ext cx="3624263" cy="738032"/>
          </a:xfrm>
          <a:prstGeom prst="rect">
            <a:avLst/>
          </a:prstGeom>
        </p:spPr>
      </p:pic>
      <p:grpSp>
        <p:nvGrpSpPr>
          <p:cNvPr id="3" name="Group 29"/>
          <p:cNvGrpSpPr/>
          <p:nvPr/>
        </p:nvGrpSpPr>
        <p:grpSpPr>
          <a:xfrm>
            <a:off x="276225" y="1238250"/>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 name="Title 1"/>
          <p:cNvSpPr>
            <a:spLocks noGrp="1"/>
          </p:cNvSpPr>
          <p:nvPr>
            <p:ph type="title"/>
          </p:nvPr>
        </p:nvSpPr>
        <p:spPr/>
        <p:txBody>
          <a:bodyPr>
            <a:normAutofit/>
          </a:bodyPr>
          <a:lstStyle/>
          <a:p>
            <a:r>
              <a:rPr smtClean="0"/>
              <a:t>Resources</a:t>
            </a:r>
            <a:endParaRPr lang="en-US" dirty="0"/>
          </a:p>
        </p:txBody>
      </p:sp>
      <p:sp>
        <p:nvSpPr>
          <p:cNvPr id="42" name="Oval 41"/>
          <p:cNvSpPr/>
          <p:nvPr/>
        </p:nvSpPr>
        <p:spPr bwMode="auto">
          <a:xfrm>
            <a:off x="123825" y="10858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286000"/>
            <a:ext cx="4572000" cy="954107"/>
          </a:xfrm>
          <a:prstGeom prst="rect">
            <a:avLst/>
          </a:prstGeom>
        </p:spPr>
        <p:txBody>
          <a:bodyPr>
            <a:spAutoFit/>
          </a:bodyPr>
          <a:lstStyle/>
          <a:p>
            <a:pPr>
              <a:spcBef>
                <a:spcPts val="600"/>
              </a:spcBef>
            </a:pPr>
            <a:r>
              <a:rPr lang="en-US" sz="2000" dirty="0" smtClean="0">
                <a:hlinkClick r:id="rId5"/>
              </a:rPr>
              <a:t>www.microsoft.com/teched</a:t>
            </a:r>
            <a:r>
              <a:rPr lang="en-US" sz="2000" dirty="0" smtClean="0"/>
              <a:t> </a:t>
            </a:r>
          </a:p>
          <a:p>
            <a:pPr marL="0" lvl="1" indent="0">
              <a:lnSpc>
                <a:spcPct val="100000"/>
              </a:lnSpc>
              <a:spcBef>
                <a:spcPts val="0"/>
              </a:spcBef>
              <a:buNone/>
              <a:tabLst>
                <a:tab pos="1828800" algn="l"/>
              </a:tabLst>
            </a:pPr>
            <a:r>
              <a:rPr lang="en-US" dirty="0" err="1" smtClean="0"/>
              <a:t>Tech·Talks</a:t>
            </a:r>
            <a:r>
              <a:rPr lang="en-US" dirty="0" smtClean="0"/>
              <a:t>	</a:t>
            </a:r>
            <a:r>
              <a:rPr lang="en-US" dirty="0" err="1" smtClean="0"/>
              <a:t>Tech·Ed</a:t>
            </a:r>
            <a:r>
              <a:rPr lang="en-US" dirty="0" smtClean="0"/>
              <a:t> Bloggers</a:t>
            </a:r>
          </a:p>
          <a:p>
            <a:pPr marL="0" lvl="1" indent="0">
              <a:lnSpc>
                <a:spcPct val="100000"/>
              </a:lnSpc>
              <a:spcBef>
                <a:spcPts val="0"/>
              </a:spcBef>
              <a:buNone/>
              <a:tabLst>
                <a:tab pos="1828800" algn="l"/>
              </a:tabLst>
            </a:pPr>
            <a:r>
              <a:rPr lang="en-US" dirty="0" smtClean="0"/>
              <a:t>Live Simulcasts	Virtual Labs</a:t>
            </a:r>
          </a:p>
        </p:txBody>
      </p:sp>
      <p:sp>
        <p:nvSpPr>
          <p:cNvPr id="48" name="Rectangle 47"/>
          <p:cNvSpPr/>
          <p:nvPr/>
        </p:nvSpPr>
        <p:spPr>
          <a:xfrm>
            <a:off x="838200" y="4419600"/>
            <a:ext cx="3733800" cy="1354217"/>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6"/>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sz="2000" dirty="0" smtClean="0">
                <a:latin typeface="Calibri" pitchFamily="34" charset="0"/>
              </a:rPr>
              <a:t>Evaluation licenses, pre-released products, and MORE!</a:t>
            </a:r>
          </a:p>
        </p:txBody>
      </p:sp>
      <p:pic>
        <p:nvPicPr>
          <p:cNvPr id="25" name="Picture 24" descr="TechEd_online.png"/>
          <p:cNvPicPr>
            <a:picLocks noChangeAspect="1"/>
          </p:cNvPicPr>
          <p:nvPr/>
        </p:nvPicPr>
        <p:blipFill>
          <a:blip r:embed="rId7"/>
          <a:stretch>
            <a:fillRect/>
          </a:stretch>
        </p:blipFill>
        <p:spPr>
          <a:xfrm>
            <a:off x="914400" y="1209675"/>
            <a:ext cx="2409825" cy="1076325"/>
          </a:xfrm>
          <a:prstGeom prst="rect">
            <a:avLst/>
          </a:prstGeom>
        </p:spPr>
      </p:pic>
      <p:sp>
        <p:nvSpPr>
          <p:cNvPr id="22" name="Rounded Rectangle 21"/>
          <p:cNvSpPr/>
          <p:nvPr/>
        </p:nvSpPr>
        <p:spPr bwMode="auto">
          <a:xfrm>
            <a:off x="4572000" y="3429000"/>
            <a:ext cx="457200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8"/>
          <a:stretch>
            <a:fillRect/>
          </a:stretch>
        </p:blipFill>
        <p:spPr>
          <a:xfrm>
            <a:off x="5410200" y="3505200"/>
            <a:ext cx="1857375" cy="942975"/>
          </a:xfrm>
          <a:prstGeom prst="rect">
            <a:avLst/>
          </a:prstGeom>
        </p:spPr>
      </p:pic>
      <p:sp>
        <p:nvSpPr>
          <p:cNvPr id="28" name="Rectangle 27"/>
          <p:cNvSpPr/>
          <p:nvPr/>
        </p:nvSpPr>
        <p:spPr>
          <a:xfrm>
            <a:off x="5410200" y="4419600"/>
            <a:ext cx="3352800" cy="1354217"/>
          </a:xfrm>
          <a:prstGeom prst="rect">
            <a:avLst/>
          </a:prstGeom>
        </p:spPr>
        <p:txBody>
          <a:bodyPr wrap="square">
            <a:spAutoFit/>
          </a:bodyPr>
          <a:lstStyle/>
          <a:p>
            <a:pPr>
              <a:spcBef>
                <a:spcPts val="600"/>
              </a:spcBef>
              <a:tabLst>
                <a:tab pos="1828800" algn="l"/>
              </a:tabLst>
            </a:pPr>
            <a:r>
              <a:rPr lang="en-US" sz="2000" dirty="0" smtClean="0">
                <a:hlinkClick r:id="rId9"/>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sz="2000" dirty="0" smtClean="0"/>
              <a:t>Developer’s Kit, Licenses, </a:t>
            </a:r>
            <a:br>
              <a:rPr lang="en-US" sz="2000" dirty="0" smtClean="0"/>
            </a:br>
            <a:r>
              <a:rPr lang="en-US" sz="2000" dirty="0" smtClean="0"/>
              <a:t>and MORE!</a:t>
            </a:r>
          </a:p>
        </p:txBody>
      </p:sp>
      <p:grpSp>
        <p:nvGrpSpPr>
          <p:cNvPr id="30" name="Group 29"/>
          <p:cNvGrpSpPr/>
          <p:nvPr/>
        </p:nvGrpSpPr>
        <p:grpSpPr>
          <a:xfrm>
            <a:off x="276225" y="36576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5052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4" name="Group 43"/>
          <p:cNvGrpSpPr/>
          <p:nvPr/>
        </p:nvGrpSpPr>
        <p:grpSpPr>
          <a:xfrm>
            <a:off x="4800600" y="36576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5052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a:xfrm>
            <a:off x="381000" y="1414458"/>
            <a:ext cx="8385048" cy="780526"/>
          </a:xfrm>
        </p:spPr>
        <p:txBody>
          <a:bodyPr/>
          <a:lstStyle/>
          <a:p>
            <a:pPr>
              <a:defRPr/>
            </a:pPr>
            <a:r>
              <a:rPr lang="en-NZ" sz="2400" b="1" dirty="0" smtClean="0"/>
              <a:t>SVR323</a:t>
            </a:r>
            <a:r>
              <a:rPr lang="en-NZ" sz="2400" dirty="0" smtClean="0"/>
              <a:t> </a:t>
            </a:r>
            <a:r>
              <a:rPr lang="en-NZ" sz="2400" b="1" dirty="0" smtClean="0"/>
              <a:t>Introduction to Small Business Server 2008</a:t>
            </a:r>
            <a:r>
              <a:rPr lang="en-NZ" sz="2400" dirty="0" smtClean="0"/>
              <a:t> 03/09/2008 3:45PM-5:00PM </a:t>
            </a: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Track Resources</a:t>
            </a:r>
            <a:endParaRPr lang="en-US" dirty="0"/>
          </a:p>
        </p:txBody>
      </p:sp>
      <p:sp>
        <p:nvSpPr>
          <p:cNvPr id="26" name="Content Placeholder 25"/>
          <p:cNvSpPr>
            <a:spLocks noGrp="1"/>
          </p:cNvSpPr>
          <p:nvPr>
            <p:ph sz="quarter" idx="10"/>
          </p:nvPr>
        </p:nvSpPr>
        <p:spPr>
          <a:xfrm>
            <a:off x="381000" y="1414460"/>
            <a:ext cx="8385048" cy="867251"/>
          </a:xfrm>
        </p:spPr>
        <p:txBody>
          <a:bodyPr/>
          <a:lstStyle/>
          <a:p>
            <a:pPr lvl="1"/>
            <a:r>
              <a:rPr lang="en-US" sz="2400" dirty="0" smtClean="0"/>
              <a:t>EBS 2008 OEM Partner Portal:</a:t>
            </a:r>
          </a:p>
          <a:p>
            <a:pPr lvl="1">
              <a:buNone/>
            </a:pPr>
            <a:r>
              <a:rPr lang="en-US" sz="2400" dirty="0" smtClean="0"/>
              <a:t>	</a:t>
            </a:r>
            <a:r>
              <a:rPr lang="en-US" sz="2400" u="sng" dirty="0" smtClean="0">
                <a:hlinkClick r:id="rId3"/>
              </a:rPr>
              <a:t>http://oem.microsoft.com/EBS08</a:t>
            </a:r>
            <a:endParaRPr lang="en-US" sz="2400" dirty="0" smtClean="0"/>
          </a:p>
        </p:txBody>
      </p:sp>
      <p:sp>
        <p:nvSpPr>
          <p:cNvPr id="27" name="Content Placeholder 26"/>
          <p:cNvSpPr>
            <a:spLocks noGrp="1"/>
          </p:cNvSpPr>
          <p:nvPr>
            <p:ph sz="quarter" idx="11"/>
          </p:nvPr>
        </p:nvSpPr>
        <p:spPr>
          <a:xfrm>
            <a:off x="381000" y="2347421"/>
            <a:ext cx="8385048" cy="780526"/>
          </a:xfrm>
        </p:spPr>
        <p:txBody>
          <a:bodyPr/>
          <a:lstStyle/>
          <a:p>
            <a:pPr lvl="1"/>
            <a:r>
              <a:rPr lang="en-US" sz="2400" dirty="0" smtClean="0"/>
              <a:t>EBS 2008 on Partner Portal:  </a:t>
            </a:r>
            <a:r>
              <a:rPr lang="en-US" sz="2400" dirty="0" smtClean="0">
                <a:hlinkClick r:id="rId4"/>
              </a:rPr>
              <a:t>https://partner.microsoft.com/multiplyyourpower</a:t>
            </a:r>
            <a:r>
              <a:rPr lang="en-US" sz="2400" dirty="0" smtClean="0"/>
              <a:t> </a:t>
            </a:r>
          </a:p>
        </p:txBody>
      </p:sp>
      <p:sp>
        <p:nvSpPr>
          <p:cNvPr id="28" name="Content Placeholder 27"/>
          <p:cNvSpPr>
            <a:spLocks noGrp="1"/>
          </p:cNvSpPr>
          <p:nvPr>
            <p:ph sz="quarter" idx="12"/>
          </p:nvPr>
        </p:nvSpPr>
        <p:spPr>
          <a:xfrm>
            <a:off x="381000" y="3280383"/>
            <a:ext cx="8385048" cy="780526"/>
          </a:xfrm>
        </p:spPr>
        <p:txBody>
          <a:bodyPr/>
          <a:lstStyle/>
          <a:p>
            <a:pPr lvl="1"/>
            <a:r>
              <a:rPr lang="en-US" sz="2400" dirty="0" smtClean="0"/>
              <a:t>EBS 2008 on Microsoft.com:  </a:t>
            </a:r>
            <a:r>
              <a:rPr lang="en-US" sz="2400" dirty="0" smtClean="0">
                <a:hlinkClick r:id="rId5"/>
              </a:rPr>
              <a:t>http://www.mutliplyyourpower.com/</a:t>
            </a:r>
            <a:r>
              <a:rPr lang="en-US" sz="2400" dirty="0" smtClean="0"/>
              <a:t> </a:t>
            </a:r>
            <a:endParaRPr lang="en-US" sz="2400" dirty="0" smtClean="0">
              <a:hlinkClick r:id="rId6"/>
            </a:endParaRPr>
          </a:p>
        </p:txBody>
      </p:sp>
      <p:sp>
        <p:nvSpPr>
          <p:cNvPr id="29" name="Content Placeholder 28"/>
          <p:cNvSpPr>
            <a:spLocks noGrp="1"/>
          </p:cNvSpPr>
          <p:nvPr>
            <p:ph sz="quarter" idx="13"/>
          </p:nvPr>
        </p:nvSpPr>
        <p:spPr>
          <a:xfrm>
            <a:off x="381000" y="4213345"/>
            <a:ext cx="8385048" cy="780526"/>
          </a:xfrm>
        </p:spPr>
        <p:txBody>
          <a:bodyPr/>
          <a:lstStyle/>
          <a:p>
            <a:pPr lvl="1"/>
            <a:r>
              <a:rPr lang="en-US" sz="2400" dirty="0" smtClean="0"/>
              <a:t>Official EBS Blog:  </a:t>
            </a:r>
            <a:r>
              <a:rPr lang="en-US" sz="2400" dirty="0" smtClean="0">
                <a:hlinkClick r:id="rId7"/>
              </a:rPr>
              <a:t>http://blogs.technet.com/essentialbusinessserver</a:t>
            </a:r>
            <a:r>
              <a:rPr lang="en-US" sz="2400" dirty="0" smtClean="0"/>
              <a:t> </a:t>
            </a:r>
          </a:p>
        </p:txBody>
      </p:sp>
      <p:sp>
        <p:nvSpPr>
          <p:cNvPr id="8" name="Content Placeholder 28"/>
          <p:cNvSpPr txBox="1">
            <a:spLocks/>
          </p:cNvSpPr>
          <p:nvPr/>
        </p:nvSpPr>
        <p:spPr>
          <a:xfrm>
            <a:off x="457200" y="5334000"/>
            <a:ext cx="8385048" cy="867251"/>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vert="horz" wrap="square" lIns="0" tIns="0" rIns="0" bIns="0" rtlCol="0" anchor="ctr" anchorCtr="0">
            <a:spAutoFit/>
          </a:bodyPr>
          <a:lstStyle/>
          <a:p>
            <a:pPr marL="833438" lvl="1" indent="-369888">
              <a:lnSpc>
                <a:spcPct val="90000"/>
              </a:lnSpc>
              <a:spcBef>
                <a:spcPct val="20000"/>
              </a:spcBef>
              <a:buBlip>
                <a:blip r:embed="rId8"/>
              </a:buBlip>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Migrating SBS2003</a:t>
            </a:r>
            <a:r>
              <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rPr>
              <a:t> to EBS2008</a:t>
            </a:r>
          </a:p>
          <a:p>
            <a:pPr marL="833438" lvl="1" indent="-369888">
              <a:lnSpc>
                <a:spcPct val="90000"/>
              </a:lnSpc>
              <a:spcBef>
                <a:spcPct val="20000"/>
              </a:spcBef>
            </a:pPr>
            <a:r>
              <a:rPr lang="en-US" sz="2400" baseline="0" dirty="0" smtClean="0">
                <a:latin typeface="Calibri" pitchFamily="34" charset="0"/>
              </a:rPr>
              <a:t>	</a:t>
            </a:r>
            <a:r>
              <a:rPr lang="en-US" sz="2400" dirty="0" smtClean="0">
                <a:latin typeface="Calibri" pitchFamily="34" charset="0"/>
                <a:hlinkClick r:id="rId9"/>
              </a:rPr>
              <a:t>http://technet.microsoft.com/en-us/library/cc540100.aspx</a:t>
            </a:r>
            <a:r>
              <a:rPr lang="en-US" sz="2400" dirty="0" smtClean="0">
                <a:latin typeface="Calibri" pitchFamily="34" charset="0"/>
              </a:rPr>
              <a:t> </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bwMode="ltGray">
          <a:xfrm>
            <a:off x="0" y="1307306"/>
            <a:ext cx="9144000" cy="4811487"/>
            <a:chOff x="0" y="431321"/>
            <a:chExt cx="9144000" cy="4470640"/>
          </a:xfrm>
        </p:grpSpPr>
        <p:sp>
          <p:nvSpPr>
            <p:cNvPr id="32" name="Freeform 5"/>
            <p:cNvSpPr>
              <a:spLocks/>
            </p:cNvSpPr>
            <p:nvPr/>
          </p:nvSpPr>
          <p:spPr bwMode="ltGray">
            <a:xfrm>
              <a:off x="0" y="694595"/>
              <a:ext cx="9144000" cy="3884117"/>
            </a:xfrm>
            <a:custGeom>
              <a:avLst/>
              <a:gdLst/>
              <a:ahLst/>
              <a:cxnLst>
                <a:cxn ang="0">
                  <a:pos x="0" y="2"/>
                </a:cxn>
                <a:cxn ang="0">
                  <a:pos x="138" y="44"/>
                </a:cxn>
                <a:cxn ang="0">
                  <a:pos x="365" y="110"/>
                </a:cxn>
                <a:cxn ang="0">
                  <a:pos x="595" y="171"/>
                </a:cxn>
                <a:cxn ang="0">
                  <a:pos x="772" y="213"/>
                </a:cxn>
                <a:cxn ang="0">
                  <a:pos x="968" y="257"/>
                </a:cxn>
                <a:cxn ang="0">
                  <a:pos x="1179" y="300"/>
                </a:cxn>
                <a:cxn ang="0">
                  <a:pos x="1402" y="342"/>
                </a:cxn>
                <a:cxn ang="0">
                  <a:pos x="1637" y="379"/>
                </a:cxn>
                <a:cxn ang="0">
                  <a:pos x="1881" y="413"/>
                </a:cxn>
                <a:cxn ang="0">
                  <a:pos x="2133" y="439"/>
                </a:cxn>
                <a:cxn ang="0">
                  <a:pos x="2388" y="458"/>
                </a:cxn>
                <a:cxn ang="0">
                  <a:pos x="2649" y="468"/>
                </a:cxn>
                <a:cxn ang="0">
                  <a:pos x="2778" y="469"/>
                </a:cxn>
                <a:cxn ang="0">
                  <a:pos x="3039" y="465"/>
                </a:cxn>
                <a:cxn ang="0">
                  <a:pos x="3297" y="450"/>
                </a:cxn>
                <a:cxn ang="0">
                  <a:pos x="3551" y="426"/>
                </a:cxn>
                <a:cxn ang="0">
                  <a:pos x="3798" y="396"/>
                </a:cxn>
                <a:cxn ang="0">
                  <a:pos x="4039" y="360"/>
                </a:cxn>
                <a:cxn ang="0">
                  <a:pos x="4268" y="321"/>
                </a:cxn>
                <a:cxn ang="0">
                  <a:pos x="4486" y="278"/>
                </a:cxn>
                <a:cxn ang="0">
                  <a:pos x="4688" y="234"/>
                </a:cxn>
                <a:cxn ang="0">
                  <a:pos x="4876" y="191"/>
                </a:cxn>
                <a:cxn ang="0">
                  <a:pos x="5045" y="149"/>
                </a:cxn>
                <a:cxn ang="0">
                  <a:pos x="5319" y="73"/>
                </a:cxn>
                <a:cxn ang="0">
                  <a:pos x="5495" y="20"/>
                </a:cxn>
                <a:cxn ang="0">
                  <a:pos x="5557" y="3234"/>
                </a:cxn>
                <a:cxn ang="0">
                  <a:pos x="5494" y="3214"/>
                </a:cxn>
                <a:cxn ang="0">
                  <a:pos x="5318" y="3159"/>
                </a:cxn>
                <a:cxn ang="0">
                  <a:pos x="5044" y="3084"/>
                </a:cxn>
                <a:cxn ang="0">
                  <a:pos x="4875" y="3041"/>
                </a:cxn>
                <a:cxn ang="0">
                  <a:pos x="4688" y="2997"/>
                </a:cxn>
                <a:cxn ang="0">
                  <a:pos x="4486" y="2953"/>
                </a:cxn>
                <a:cxn ang="0">
                  <a:pos x="4268" y="2912"/>
                </a:cxn>
                <a:cxn ang="0">
                  <a:pos x="4038" y="2871"/>
                </a:cxn>
                <a:cxn ang="0">
                  <a:pos x="3798" y="2836"/>
                </a:cxn>
                <a:cxn ang="0">
                  <a:pos x="3551" y="2806"/>
                </a:cxn>
                <a:cxn ang="0">
                  <a:pos x="3297" y="2784"/>
                </a:cxn>
                <a:cxn ang="0">
                  <a:pos x="3039" y="2769"/>
                </a:cxn>
                <a:cxn ang="0">
                  <a:pos x="2778" y="2766"/>
                </a:cxn>
                <a:cxn ang="0">
                  <a:pos x="2649" y="2767"/>
                </a:cxn>
                <a:cxn ang="0">
                  <a:pos x="2388" y="2779"/>
                </a:cxn>
                <a:cxn ang="0">
                  <a:pos x="2133" y="2798"/>
                </a:cxn>
                <a:cxn ang="0">
                  <a:pos x="1881" y="2825"/>
                </a:cxn>
                <a:cxn ang="0">
                  <a:pos x="1637" y="2858"/>
                </a:cxn>
                <a:cxn ang="0">
                  <a:pos x="1402" y="2896"/>
                </a:cxn>
                <a:cxn ang="0">
                  <a:pos x="1179" y="2937"/>
                </a:cxn>
                <a:cxn ang="0">
                  <a:pos x="968" y="2980"/>
                </a:cxn>
                <a:cxn ang="0">
                  <a:pos x="772" y="3023"/>
                </a:cxn>
                <a:cxn ang="0">
                  <a:pos x="595" y="3066"/>
                </a:cxn>
                <a:cxn ang="0">
                  <a:pos x="365" y="3126"/>
                </a:cxn>
                <a:cxn ang="0">
                  <a:pos x="138" y="3191"/>
                </a:cxn>
                <a:cxn ang="0">
                  <a:pos x="0" y="3234"/>
                </a:cxn>
              </a:cxnLst>
              <a:rect l="0" t="0" r="r" b="b"/>
              <a:pathLst>
                <a:path w="5558" h="3234">
                  <a:moveTo>
                    <a:pt x="0" y="2"/>
                  </a:moveTo>
                  <a:lnTo>
                    <a:pt x="0" y="2"/>
                  </a:lnTo>
                  <a:lnTo>
                    <a:pt x="63" y="21"/>
                  </a:lnTo>
                  <a:lnTo>
                    <a:pt x="138" y="44"/>
                  </a:lnTo>
                  <a:lnTo>
                    <a:pt x="239" y="75"/>
                  </a:lnTo>
                  <a:lnTo>
                    <a:pt x="365" y="110"/>
                  </a:lnTo>
                  <a:lnTo>
                    <a:pt x="513" y="150"/>
                  </a:lnTo>
                  <a:lnTo>
                    <a:pt x="595" y="171"/>
                  </a:lnTo>
                  <a:lnTo>
                    <a:pt x="682" y="191"/>
                  </a:lnTo>
                  <a:lnTo>
                    <a:pt x="772" y="213"/>
                  </a:lnTo>
                  <a:lnTo>
                    <a:pt x="868" y="235"/>
                  </a:lnTo>
                  <a:lnTo>
                    <a:pt x="968" y="257"/>
                  </a:lnTo>
                  <a:lnTo>
                    <a:pt x="1071" y="279"/>
                  </a:lnTo>
                  <a:lnTo>
                    <a:pt x="1179" y="300"/>
                  </a:lnTo>
                  <a:lnTo>
                    <a:pt x="1289" y="321"/>
                  </a:lnTo>
                  <a:lnTo>
                    <a:pt x="1402" y="342"/>
                  </a:lnTo>
                  <a:lnTo>
                    <a:pt x="1519" y="360"/>
                  </a:lnTo>
                  <a:lnTo>
                    <a:pt x="1637" y="379"/>
                  </a:lnTo>
                  <a:lnTo>
                    <a:pt x="1759" y="396"/>
                  </a:lnTo>
                  <a:lnTo>
                    <a:pt x="1881" y="413"/>
                  </a:lnTo>
                  <a:lnTo>
                    <a:pt x="2006" y="426"/>
                  </a:lnTo>
                  <a:lnTo>
                    <a:pt x="2133" y="439"/>
                  </a:lnTo>
                  <a:lnTo>
                    <a:pt x="2260" y="450"/>
                  </a:lnTo>
                  <a:lnTo>
                    <a:pt x="2388" y="458"/>
                  </a:lnTo>
                  <a:lnTo>
                    <a:pt x="2518" y="465"/>
                  </a:lnTo>
                  <a:lnTo>
                    <a:pt x="2649" y="468"/>
                  </a:lnTo>
                  <a:lnTo>
                    <a:pt x="2778" y="469"/>
                  </a:lnTo>
                  <a:lnTo>
                    <a:pt x="2778" y="469"/>
                  </a:lnTo>
                  <a:lnTo>
                    <a:pt x="2908" y="468"/>
                  </a:lnTo>
                  <a:lnTo>
                    <a:pt x="3039" y="465"/>
                  </a:lnTo>
                  <a:lnTo>
                    <a:pt x="3169" y="458"/>
                  </a:lnTo>
                  <a:lnTo>
                    <a:pt x="3297" y="450"/>
                  </a:lnTo>
                  <a:lnTo>
                    <a:pt x="3424" y="439"/>
                  </a:lnTo>
                  <a:lnTo>
                    <a:pt x="3551" y="426"/>
                  </a:lnTo>
                  <a:lnTo>
                    <a:pt x="3676" y="411"/>
                  </a:lnTo>
                  <a:lnTo>
                    <a:pt x="3798" y="396"/>
                  </a:lnTo>
                  <a:lnTo>
                    <a:pt x="3920" y="379"/>
                  </a:lnTo>
                  <a:lnTo>
                    <a:pt x="4039" y="360"/>
                  </a:lnTo>
                  <a:lnTo>
                    <a:pt x="4155" y="341"/>
                  </a:lnTo>
                  <a:lnTo>
                    <a:pt x="4268" y="321"/>
                  </a:lnTo>
                  <a:lnTo>
                    <a:pt x="4378" y="300"/>
                  </a:lnTo>
                  <a:lnTo>
                    <a:pt x="4486" y="278"/>
                  </a:lnTo>
                  <a:lnTo>
                    <a:pt x="4589" y="256"/>
                  </a:lnTo>
                  <a:lnTo>
                    <a:pt x="4688" y="234"/>
                  </a:lnTo>
                  <a:lnTo>
                    <a:pt x="4784" y="212"/>
                  </a:lnTo>
                  <a:lnTo>
                    <a:pt x="4876" y="191"/>
                  </a:lnTo>
                  <a:lnTo>
                    <a:pt x="4963" y="169"/>
                  </a:lnTo>
                  <a:lnTo>
                    <a:pt x="5045" y="149"/>
                  </a:lnTo>
                  <a:lnTo>
                    <a:pt x="5193" y="109"/>
                  </a:lnTo>
                  <a:lnTo>
                    <a:pt x="5319" y="73"/>
                  </a:lnTo>
                  <a:lnTo>
                    <a:pt x="5420" y="43"/>
                  </a:lnTo>
                  <a:lnTo>
                    <a:pt x="5495" y="20"/>
                  </a:lnTo>
                  <a:lnTo>
                    <a:pt x="5558" y="0"/>
                  </a:lnTo>
                  <a:lnTo>
                    <a:pt x="5557" y="3234"/>
                  </a:lnTo>
                  <a:lnTo>
                    <a:pt x="5557" y="3234"/>
                  </a:lnTo>
                  <a:lnTo>
                    <a:pt x="5494" y="3214"/>
                  </a:lnTo>
                  <a:lnTo>
                    <a:pt x="5419" y="3190"/>
                  </a:lnTo>
                  <a:lnTo>
                    <a:pt x="5318" y="3159"/>
                  </a:lnTo>
                  <a:lnTo>
                    <a:pt x="5192" y="3124"/>
                  </a:lnTo>
                  <a:lnTo>
                    <a:pt x="5044" y="3084"/>
                  </a:lnTo>
                  <a:lnTo>
                    <a:pt x="4962" y="3063"/>
                  </a:lnTo>
                  <a:lnTo>
                    <a:pt x="4875" y="3041"/>
                  </a:lnTo>
                  <a:lnTo>
                    <a:pt x="4784" y="3019"/>
                  </a:lnTo>
                  <a:lnTo>
                    <a:pt x="4688" y="2997"/>
                  </a:lnTo>
                  <a:lnTo>
                    <a:pt x="4589" y="2975"/>
                  </a:lnTo>
                  <a:lnTo>
                    <a:pt x="4486" y="2953"/>
                  </a:lnTo>
                  <a:lnTo>
                    <a:pt x="4378" y="2933"/>
                  </a:lnTo>
                  <a:lnTo>
                    <a:pt x="4268" y="2912"/>
                  </a:lnTo>
                  <a:lnTo>
                    <a:pt x="4155" y="2891"/>
                  </a:lnTo>
                  <a:lnTo>
                    <a:pt x="4038" y="2871"/>
                  </a:lnTo>
                  <a:lnTo>
                    <a:pt x="3920" y="2854"/>
                  </a:lnTo>
                  <a:lnTo>
                    <a:pt x="3798" y="2836"/>
                  </a:lnTo>
                  <a:lnTo>
                    <a:pt x="3676" y="2820"/>
                  </a:lnTo>
                  <a:lnTo>
                    <a:pt x="3551" y="2806"/>
                  </a:lnTo>
                  <a:lnTo>
                    <a:pt x="3424" y="2795"/>
                  </a:lnTo>
                  <a:lnTo>
                    <a:pt x="3297" y="2784"/>
                  </a:lnTo>
                  <a:lnTo>
                    <a:pt x="3169" y="2776"/>
                  </a:lnTo>
                  <a:lnTo>
                    <a:pt x="3039" y="2769"/>
                  </a:lnTo>
                  <a:lnTo>
                    <a:pt x="2908" y="2766"/>
                  </a:lnTo>
                  <a:lnTo>
                    <a:pt x="2778" y="2766"/>
                  </a:lnTo>
                  <a:lnTo>
                    <a:pt x="2778" y="2766"/>
                  </a:lnTo>
                  <a:lnTo>
                    <a:pt x="2649" y="2767"/>
                  </a:lnTo>
                  <a:lnTo>
                    <a:pt x="2518" y="2772"/>
                  </a:lnTo>
                  <a:lnTo>
                    <a:pt x="2388" y="2779"/>
                  </a:lnTo>
                  <a:lnTo>
                    <a:pt x="2260" y="2787"/>
                  </a:lnTo>
                  <a:lnTo>
                    <a:pt x="2133" y="2798"/>
                  </a:lnTo>
                  <a:lnTo>
                    <a:pt x="2006" y="2811"/>
                  </a:lnTo>
                  <a:lnTo>
                    <a:pt x="1881" y="2825"/>
                  </a:lnTo>
                  <a:lnTo>
                    <a:pt x="1759" y="2841"/>
                  </a:lnTo>
                  <a:lnTo>
                    <a:pt x="1637" y="2858"/>
                  </a:lnTo>
                  <a:lnTo>
                    <a:pt x="1519" y="2876"/>
                  </a:lnTo>
                  <a:lnTo>
                    <a:pt x="1402" y="2896"/>
                  </a:lnTo>
                  <a:lnTo>
                    <a:pt x="1289" y="2916"/>
                  </a:lnTo>
                  <a:lnTo>
                    <a:pt x="1179" y="2937"/>
                  </a:lnTo>
                  <a:lnTo>
                    <a:pt x="1071" y="2958"/>
                  </a:lnTo>
                  <a:lnTo>
                    <a:pt x="968" y="2980"/>
                  </a:lnTo>
                  <a:lnTo>
                    <a:pt x="868" y="3002"/>
                  </a:lnTo>
                  <a:lnTo>
                    <a:pt x="772" y="3023"/>
                  </a:lnTo>
                  <a:lnTo>
                    <a:pt x="682" y="3045"/>
                  </a:lnTo>
                  <a:lnTo>
                    <a:pt x="595" y="3066"/>
                  </a:lnTo>
                  <a:lnTo>
                    <a:pt x="513" y="3087"/>
                  </a:lnTo>
                  <a:lnTo>
                    <a:pt x="365" y="3126"/>
                  </a:lnTo>
                  <a:lnTo>
                    <a:pt x="239" y="3162"/>
                  </a:lnTo>
                  <a:lnTo>
                    <a:pt x="138" y="3191"/>
                  </a:lnTo>
                  <a:lnTo>
                    <a:pt x="63" y="3214"/>
                  </a:lnTo>
                  <a:lnTo>
                    <a:pt x="0" y="3234"/>
                  </a:lnTo>
                  <a:lnTo>
                    <a:pt x="0" y="2"/>
                  </a:lnTo>
                  <a:close/>
                </a:path>
              </a:pathLst>
            </a:custGeom>
            <a:gradFill flip="none" rotWithShape="1">
              <a:gsLst>
                <a:gs pos="0">
                  <a:srgbClr val="002060">
                    <a:alpha val="39000"/>
                  </a:srgbClr>
                </a:gs>
                <a:gs pos="50000">
                  <a:srgbClr val="000000">
                    <a:alpha val="50000"/>
                  </a:srgbClr>
                </a:gs>
                <a:gs pos="100000">
                  <a:srgbClr val="010113">
                    <a:alpha val="81000"/>
                  </a:srgbClr>
                </a:gs>
              </a:gsLst>
              <a:path path="circle">
                <a:fillToRect l="50000" t="50000" r="50000" b="50000"/>
              </a:path>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88072"/>
              <a:endParaRPr lang="en-US" sz="4700" dirty="0">
                <a:solidFill>
                  <a:srgbClr val="000000"/>
                </a:solidFill>
                <a:latin typeface="Segoe" pitchFamily="34" charset="0"/>
              </a:endParaRPr>
            </a:p>
          </p:txBody>
        </p:sp>
        <p:sp>
          <p:nvSpPr>
            <p:cNvPr id="33" name="Freeform 32"/>
            <p:cNvSpPr>
              <a:spLocks/>
            </p:cNvSpPr>
            <p:nvPr/>
          </p:nvSpPr>
          <p:spPr bwMode="ltGray">
            <a:xfrm>
              <a:off x="0" y="3696140"/>
              <a:ext cx="9144000" cy="1205821"/>
            </a:xfrm>
            <a:custGeom>
              <a:avLst/>
              <a:gdLst/>
              <a:ahLst/>
              <a:cxnLst>
                <a:cxn ang="0">
                  <a:pos x="0" y="499"/>
                </a:cxn>
                <a:cxn ang="0">
                  <a:pos x="0" y="700"/>
                </a:cxn>
                <a:cxn ang="0">
                  <a:pos x="144" y="643"/>
                </a:cxn>
                <a:cxn ang="0">
                  <a:pos x="382" y="555"/>
                </a:cxn>
                <a:cxn ang="0">
                  <a:pos x="536" y="503"/>
                </a:cxn>
                <a:cxn ang="0">
                  <a:pos x="713" y="447"/>
                </a:cxn>
                <a:cxn ang="0">
                  <a:pos x="907" y="389"/>
                </a:cxn>
                <a:cxn ang="0">
                  <a:pos x="1118" y="331"/>
                </a:cxn>
                <a:cxn ang="0">
                  <a:pos x="1344" y="275"/>
                </a:cxn>
                <a:cxn ang="0">
                  <a:pos x="1582" y="222"/>
                </a:cxn>
                <a:cxn ang="0">
                  <a:pos x="1830" y="174"/>
                </a:cxn>
                <a:cxn ang="0">
                  <a:pos x="2087" y="134"/>
                </a:cxn>
                <a:cxn ang="0">
                  <a:pos x="2348" y="103"/>
                </a:cxn>
                <a:cxn ang="0">
                  <a:pos x="2480" y="92"/>
                </a:cxn>
                <a:cxn ang="0">
                  <a:pos x="2614" y="84"/>
                </a:cxn>
                <a:cxn ang="0">
                  <a:pos x="2747" y="79"/>
                </a:cxn>
                <a:cxn ang="0">
                  <a:pos x="2880" y="77"/>
                </a:cxn>
                <a:cxn ang="0">
                  <a:pos x="2947" y="77"/>
                </a:cxn>
                <a:cxn ang="0">
                  <a:pos x="3080" y="80"/>
                </a:cxn>
                <a:cxn ang="0">
                  <a:pos x="3214" y="88"/>
                </a:cxn>
                <a:cxn ang="0">
                  <a:pos x="3346" y="98"/>
                </a:cxn>
                <a:cxn ang="0">
                  <a:pos x="3544" y="119"/>
                </a:cxn>
                <a:cxn ang="0">
                  <a:pos x="3803" y="155"/>
                </a:cxn>
                <a:cxn ang="0">
                  <a:pos x="4055" y="199"/>
                </a:cxn>
                <a:cxn ang="0">
                  <a:pos x="4298" y="249"/>
                </a:cxn>
                <a:cxn ang="0">
                  <a:pos x="4531" y="306"/>
                </a:cxn>
                <a:cxn ang="0">
                  <a:pos x="4750" y="363"/>
                </a:cxn>
                <a:cxn ang="0">
                  <a:pos x="4952" y="423"/>
                </a:cxn>
                <a:cxn ang="0">
                  <a:pos x="5138" y="481"/>
                </a:cxn>
                <a:cxn ang="0">
                  <a:pos x="5304" y="537"/>
                </a:cxn>
                <a:cxn ang="0">
                  <a:pos x="5510" y="612"/>
                </a:cxn>
                <a:cxn ang="0">
                  <a:pos x="5694" y="682"/>
                </a:cxn>
                <a:cxn ang="0">
                  <a:pos x="5760" y="487"/>
                </a:cxn>
                <a:cxn ang="0">
                  <a:pos x="5695" y="465"/>
                </a:cxn>
                <a:cxn ang="0">
                  <a:pos x="5514" y="410"/>
                </a:cxn>
                <a:cxn ang="0">
                  <a:pos x="5231" y="332"/>
                </a:cxn>
                <a:cxn ang="0">
                  <a:pos x="5057" y="289"/>
                </a:cxn>
                <a:cxn ang="0">
                  <a:pos x="4864" y="243"/>
                </a:cxn>
                <a:cxn ang="0">
                  <a:pos x="4654" y="198"/>
                </a:cxn>
                <a:cxn ang="0">
                  <a:pos x="4428" y="154"/>
                </a:cxn>
                <a:cxn ang="0">
                  <a:pos x="4190" y="113"/>
                </a:cxn>
                <a:cxn ang="0">
                  <a:pos x="3942" y="76"/>
                </a:cxn>
                <a:cxn ang="0">
                  <a:pos x="3684" y="46"/>
                </a:cxn>
                <a:cxn ang="0">
                  <a:pos x="3420" y="22"/>
                </a:cxn>
                <a:cxn ang="0">
                  <a:pos x="3151" y="6"/>
                </a:cxn>
                <a:cxn ang="0">
                  <a:pos x="2880" y="0"/>
                </a:cxn>
                <a:cxn ang="0">
                  <a:pos x="2744" y="1"/>
                </a:cxn>
                <a:cxn ang="0">
                  <a:pos x="2474" y="12"/>
                </a:cxn>
                <a:cxn ang="0">
                  <a:pos x="2207" y="32"/>
                </a:cxn>
                <a:cxn ang="0">
                  <a:pos x="1946" y="61"/>
                </a:cxn>
                <a:cxn ang="0">
                  <a:pos x="1693" y="96"/>
                </a:cxn>
                <a:cxn ang="0">
                  <a:pos x="1450" y="137"/>
                </a:cxn>
                <a:cxn ang="0">
                  <a:pos x="1218" y="180"/>
                </a:cxn>
                <a:cxn ang="0">
                  <a:pos x="1000" y="227"/>
                </a:cxn>
                <a:cxn ang="0">
                  <a:pos x="798" y="273"/>
                </a:cxn>
                <a:cxn ang="0">
                  <a:pos x="613" y="319"/>
                </a:cxn>
                <a:cxn ang="0">
                  <a:pos x="376" y="384"/>
                </a:cxn>
                <a:cxn ang="0">
                  <a:pos x="142" y="453"/>
                </a:cxn>
                <a:cxn ang="0">
                  <a:pos x="0" y="499"/>
                </a:cxn>
              </a:cxnLst>
              <a:rect l="0" t="0" r="r" b="b"/>
              <a:pathLst>
                <a:path w="5760" h="710">
                  <a:moveTo>
                    <a:pt x="0" y="499"/>
                  </a:moveTo>
                  <a:lnTo>
                    <a:pt x="0" y="499"/>
                  </a:lnTo>
                  <a:lnTo>
                    <a:pt x="0" y="700"/>
                  </a:lnTo>
                  <a:lnTo>
                    <a:pt x="0" y="700"/>
                  </a:lnTo>
                  <a:lnTo>
                    <a:pt x="66" y="674"/>
                  </a:lnTo>
                  <a:lnTo>
                    <a:pt x="144" y="643"/>
                  </a:lnTo>
                  <a:lnTo>
                    <a:pt x="251" y="603"/>
                  </a:lnTo>
                  <a:lnTo>
                    <a:pt x="382" y="555"/>
                  </a:lnTo>
                  <a:lnTo>
                    <a:pt x="456" y="530"/>
                  </a:lnTo>
                  <a:lnTo>
                    <a:pt x="536" y="503"/>
                  </a:lnTo>
                  <a:lnTo>
                    <a:pt x="622" y="475"/>
                  </a:lnTo>
                  <a:lnTo>
                    <a:pt x="713" y="447"/>
                  </a:lnTo>
                  <a:lnTo>
                    <a:pt x="808" y="417"/>
                  </a:lnTo>
                  <a:lnTo>
                    <a:pt x="907" y="389"/>
                  </a:lnTo>
                  <a:lnTo>
                    <a:pt x="1010" y="360"/>
                  </a:lnTo>
                  <a:lnTo>
                    <a:pt x="1118" y="331"/>
                  </a:lnTo>
                  <a:lnTo>
                    <a:pt x="1229" y="302"/>
                  </a:lnTo>
                  <a:lnTo>
                    <a:pt x="1344" y="275"/>
                  </a:lnTo>
                  <a:lnTo>
                    <a:pt x="1462" y="247"/>
                  </a:lnTo>
                  <a:lnTo>
                    <a:pt x="1582" y="222"/>
                  </a:lnTo>
                  <a:lnTo>
                    <a:pt x="1705" y="197"/>
                  </a:lnTo>
                  <a:lnTo>
                    <a:pt x="1830" y="174"/>
                  </a:lnTo>
                  <a:lnTo>
                    <a:pt x="1957" y="154"/>
                  </a:lnTo>
                  <a:lnTo>
                    <a:pt x="2087" y="134"/>
                  </a:lnTo>
                  <a:lnTo>
                    <a:pt x="2216" y="118"/>
                  </a:lnTo>
                  <a:lnTo>
                    <a:pt x="2348" y="103"/>
                  </a:lnTo>
                  <a:lnTo>
                    <a:pt x="2414" y="97"/>
                  </a:lnTo>
                  <a:lnTo>
                    <a:pt x="2480" y="92"/>
                  </a:lnTo>
                  <a:lnTo>
                    <a:pt x="2546" y="88"/>
                  </a:lnTo>
                  <a:lnTo>
                    <a:pt x="2614" y="84"/>
                  </a:lnTo>
                  <a:lnTo>
                    <a:pt x="2680" y="80"/>
                  </a:lnTo>
                  <a:lnTo>
                    <a:pt x="2747" y="79"/>
                  </a:lnTo>
                  <a:lnTo>
                    <a:pt x="2813" y="77"/>
                  </a:lnTo>
                  <a:lnTo>
                    <a:pt x="2880" y="77"/>
                  </a:lnTo>
                  <a:lnTo>
                    <a:pt x="2880" y="77"/>
                  </a:lnTo>
                  <a:lnTo>
                    <a:pt x="2947" y="77"/>
                  </a:lnTo>
                  <a:lnTo>
                    <a:pt x="3013" y="79"/>
                  </a:lnTo>
                  <a:lnTo>
                    <a:pt x="3080" y="80"/>
                  </a:lnTo>
                  <a:lnTo>
                    <a:pt x="3146" y="84"/>
                  </a:lnTo>
                  <a:lnTo>
                    <a:pt x="3214" y="88"/>
                  </a:lnTo>
                  <a:lnTo>
                    <a:pt x="3280" y="92"/>
                  </a:lnTo>
                  <a:lnTo>
                    <a:pt x="3346" y="98"/>
                  </a:lnTo>
                  <a:lnTo>
                    <a:pt x="3412" y="104"/>
                  </a:lnTo>
                  <a:lnTo>
                    <a:pt x="3544" y="119"/>
                  </a:lnTo>
                  <a:lnTo>
                    <a:pt x="3674" y="136"/>
                  </a:lnTo>
                  <a:lnTo>
                    <a:pt x="3803" y="155"/>
                  </a:lnTo>
                  <a:lnTo>
                    <a:pt x="3930" y="176"/>
                  </a:lnTo>
                  <a:lnTo>
                    <a:pt x="4055" y="199"/>
                  </a:lnTo>
                  <a:lnTo>
                    <a:pt x="4178" y="224"/>
                  </a:lnTo>
                  <a:lnTo>
                    <a:pt x="4298" y="249"/>
                  </a:lnTo>
                  <a:lnTo>
                    <a:pt x="4416" y="277"/>
                  </a:lnTo>
                  <a:lnTo>
                    <a:pt x="4531" y="306"/>
                  </a:lnTo>
                  <a:lnTo>
                    <a:pt x="4642" y="335"/>
                  </a:lnTo>
                  <a:lnTo>
                    <a:pt x="4750" y="363"/>
                  </a:lnTo>
                  <a:lnTo>
                    <a:pt x="4853" y="393"/>
                  </a:lnTo>
                  <a:lnTo>
                    <a:pt x="4952" y="423"/>
                  </a:lnTo>
                  <a:lnTo>
                    <a:pt x="5048" y="452"/>
                  </a:lnTo>
                  <a:lnTo>
                    <a:pt x="5138" y="481"/>
                  </a:lnTo>
                  <a:lnTo>
                    <a:pt x="5224" y="510"/>
                  </a:lnTo>
                  <a:lnTo>
                    <a:pt x="5304" y="537"/>
                  </a:lnTo>
                  <a:lnTo>
                    <a:pt x="5378" y="564"/>
                  </a:lnTo>
                  <a:lnTo>
                    <a:pt x="5510" y="612"/>
                  </a:lnTo>
                  <a:lnTo>
                    <a:pt x="5616" y="651"/>
                  </a:lnTo>
                  <a:lnTo>
                    <a:pt x="5694" y="682"/>
                  </a:lnTo>
                  <a:lnTo>
                    <a:pt x="5760" y="710"/>
                  </a:lnTo>
                  <a:lnTo>
                    <a:pt x="5760" y="487"/>
                  </a:lnTo>
                  <a:lnTo>
                    <a:pt x="5760" y="487"/>
                  </a:lnTo>
                  <a:lnTo>
                    <a:pt x="5695" y="465"/>
                  </a:lnTo>
                  <a:lnTo>
                    <a:pt x="5618" y="441"/>
                  </a:lnTo>
                  <a:lnTo>
                    <a:pt x="5514" y="410"/>
                  </a:lnTo>
                  <a:lnTo>
                    <a:pt x="5384" y="374"/>
                  </a:lnTo>
                  <a:lnTo>
                    <a:pt x="5231" y="332"/>
                  </a:lnTo>
                  <a:lnTo>
                    <a:pt x="5147" y="311"/>
                  </a:lnTo>
                  <a:lnTo>
                    <a:pt x="5057" y="289"/>
                  </a:lnTo>
                  <a:lnTo>
                    <a:pt x="4962" y="266"/>
                  </a:lnTo>
                  <a:lnTo>
                    <a:pt x="4864" y="243"/>
                  </a:lnTo>
                  <a:lnTo>
                    <a:pt x="4760" y="221"/>
                  </a:lnTo>
                  <a:lnTo>
                    <a:pt x="4654" y="198"/>
                  </a:lnTo>
                  <a:lnTo>
                    <a:pt x="4542" y="176"/>
                  </a:lnTo>
                  <a:lnTo>
                    <a:pt x="4428" y="154"/>
                  </a:lnTo>
                  <a:lnTo>
                    <a:pt x="4310" y="133"/>
                  </a:lnTo>
                  <a:lnTo>
                    <a:pt x="4190" y="113"/>
                  </a:lnTo>
                  <a:lnTo>
                    <a:pt x="4067" y="94"/>
                  </a:lnTo>
                  <a:lnTo>
                    <a:pt x="3942" y="76"/>
                  </a:lnTo>
                  <a:lnTo>
                    <a:pt x="3814" y="60"/>
                  </a:lnTo>
                  <a:lnTo>
                    <a:pt x="3684" y="46"/>
                  </a:lnTo>
                  <a:lnTo>
                    <a:pt x="3553" y="32"/>
                  </a:lnTo>
                  <a:lnTo>
                    <a:pt x="3420" y="22"/>
                  </a:lnTo>
                  <a:lnTo>
                    <a:pt x="3286" y="12"/>
                  </a:lnTo>
                  <a:lnTo>
                    <a:pt x="3151" y="6"/>
                  </a:lnTo>
                  <a:lnTo>
                    <a:pt x="3016" y="1"/>
                  </a:lnTo>
                  <a:lnTo>
                    <a:pt x="2880" y="0"/>
                  </a:lnTo>
                  <a:lnTo>
                    <a:pt x="2880" y="0"/>
                  </a:lnTo>
                  <a:lnTo>
                    <a:pt x="2744" y="1"/>
                  </a:lnTo>
                  <a:lnTo>
                    <a:pt x="2609" y="6"/>
                  </a:lnTo>
                  <a:lnTo>
                    <a:pt x="2474" y="12"/>
                  </a:lnTo>
                  <a:lnTo>
                    <a:pt x="2340" y="22"/>
                  </a:lnTo>
                  <a:lnTo>
                    <a:pt x="2207" y="32"/>
                  </a:lnTo>
                  <a:lnTo>
                    <a:pt x="2076" y="46"/>
                  </a:lnTo>
                  <a:lnTo>
                    <a:pt x="1946" y="61"/>
                  </a:lnTo>
                  <a:lnTo>
                    <a:pt x="1818" y="78"/>
                  </a:lnTo>
                  <a:lnTo>
                    <a:pt x="1693" y="96"/>
                  </a:lnTo>
                  <a:lnTo>
                    <a:pt x="1570" y="116"/>
                  </a:lnTo>
                  <a:lnTo>
                    <a:pt x="1450" y="137"/>
                  </a:lnTo>
                  <a:lnTo>
                    <a:pt x="1332" y="158"/>
                  </a:lnTo>
                  <a:lnTo>
                    <a:pt x="1218" y="180"/>
                  </a:lnTo>
                  <a:lnTo>
                    <a:pt x="1106" y="203"/>
                  </a:lnTo>
                  <a:lnTo>
                    <a:pt x="1000" y="227"/>
                  </a:lnTo>
                  <a:lnTo>
                    <a:pt x="896" y="249"/>
                  </a:lnTo>
                  <a:lnTo>
                    <a:pt x="798" y="273"/>
                  </a:lnTo>
                  <a:lnTo>
                    <a:pt x="703" y="296"/>
                  </a:lnTo>
                  <a:lnTo>
                    <a:pt x="613" y="319"/>
                  </a:lnTo>
                  <a:lnTo>
                    <a:pt x="529" y="341"/>
                  </a:lnTo>
                  <a:lnTo>
                    <a:pt x="376" y="384"/>
                  </a:lnTo>
                  <a:lnTo>
                    <a:pt x="246" y="421"/>
                  </a:lnTo>
                  <a:lnTo>
                    <a:pt x="142" y="453"/>
                  </a:lnTo>
                  <a:lnTo>
                    <a:pt x="65" y="477"/>
                  </a:lnTo>
                  <a:lnTo>
                    <a:pt x="0" y="499"/>
                  </a:lnTo>
                  <a:lnTo>
                    <a:pt x="0" y="499"/>
                  </a:lnTo>
                  <a:close/>
                </a:path>
              </a:pathLst>
            </a:custGeom>
            <a:gradFill flip="none" rotWithShape="1">
              <a:gsLst>
                <a:gs pos="0">
                  <a:srgbClr val="7438B6">
                    <a:alpha val="35000"/>
                  </a:srgbClr>
                </a:gs>
                <a:gs pos="25000">
                  <a:srgbClr val="17ADB1"/>
                </a:gs>
                <a:gs pos="50000">
                  <a:srgbClr val="FFFFFF"/>
                </a:gs>
                <a:gs pos="75000">
                  <a:srgbClr val="00B0F0"/>
                </a:gs>
                <a:gs pos="100000">
                  <a:srgbClr val="7030A0">
                    <a:alpha val="35000"/>
                  </a:srgbClr>
                </a:gs>
              </a:gsLst>
              <a:lin ang="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defTabSz="761970"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sp>
          <p:nvSpPr>
            <p:cNvPr id="34" name="Freeform 13"/>
            <p:cNvSpPr>
              <a:spLocks/>
            </p:cNvSpPr>
            <p:nvPr/>
          </p:nvSpPr>
          <p:spPr bwMode="ltGray">
            <a:xfrm>
              <a:off x="0" y="431321"/>
              <a:ext cx="9144000" cy="801084"/>
            </a:xfrm>
            <a:custGeom>
              <a:avLst/>
              <a:gdLst/>
              <a:ahLst/>
              <a:cxnLst>
                <a:cxn ang="0">
                  <a:pos x="0" y="168"/>
                </a:cxn>
                <a:cxn ang="0">
                  <a:pos x="0" y="10"/>
                </a:cxn>
                <a:cxn ang="0">
                  <a:pos x="144" y="66"/>
                </a:cxn>
                <a:cxn ang="0">
                  <a:pos x="382" y="152"/>
                </a:cxn>
                <a:cxn ang="0">
                  <a:pos x="536" y="204"/>
                </a:cxn>
                <a:cxn ang="0">
                  <a:pos x="713" y="259"/>
                </a:cxn>
                <a:cxn ang="0">
                  <a:pos x="907" y="317"/>
                </a:cxn>
                <a:cxn ang="0">
                  <a:pos x="1118" y="374"/>
                </a:cxn>
                <a:cxn ang="0">
                  <a:pos x="1344" y="429"/>
                </a:cxn>
                <a:cxn ang="0">
                  <a:pos x="1582" y="481"/>
                </a:cxn>
                <a:cxn ang="0">
                  <a:pos x="1830" y="528"/>
                </a:cxn>
                <a:cxn ang="0">
                  <a:pos x="2087" y="567"/>
                </a:cxn>
                <a:cxn ang="0">
                  <a:pos x="2348" y="597"/>
                </a:cxn>
                <a:cxn ang="0">
                  <a:pos x="2480" y="608"/>
                </a:cxn>
                <a:cxn ang="0">
                  <a:pos x="2614" y="617"/>
                </a:cxn>
                <a:cxn ang="0">
                  <a:pos x="2747" y="623"/>
                </a:cxn>
                <a:cxn ang="0">
                  <a:pos x="2880" y="624"/>
                </a:cxn>
                <a:cxn ang="0">
                  <a:pos x="2947" y="624"/>
                </a:cxn>
                <a:cxn ang="0">
                  <a:pos x="3080" y="620"/>
                </a:cxn>
                <a:cxn ang="0">
                  <a:pos x="3214" y="613"/>
                </a:cxn>
                <a:cxn ang="0">
                  <a:pos x="3346" y="603"/>
                </a:cxn>
                <a:cxn ang="0">
                  <a:pos x="3544" y="583"/>
                </a:cxn>
                <a:cxn ang="0">
                  <a:pos x="3803" y="547"/>
                </a:cxn>
                <a:cxn ang="0">
                  <a:pos x="4055" y="504"/>
                </a:cxn>
                <a:cxn ang="0">
                  <a:pos x="4298" y="453"/>
                </a:cxn>
                <a:cxn ang="0">
                  <a:pos x="4531" y="398"/>
                </a:cxn>
                <a:cxn ang="0">
                  <a:pos x="4750" y="341"/>
                </a:cxn>
                <a:cxn ang="0">
                  <a:pos x="4952" y="283"/>
                </a:cxn>
                <a:cxn ang="0">
                  <a:pos x="5138" y="226"/>
                </a:cxn>
                <a:cxn ang="0">
                  <a:pos x="5304" y="170"/>
                </a:cxn>
                <a:cxn ang="0">
                  <a:pos x="5510" y="97"/>
                </a:cxn>
                <a:cxn ang="0">
                  <a:pos x="5694" y="26"/>
                </a:cxn>
                <a:cxn ang="0">
                  <a:pos x="5760" y="180"/>
                </a:cxn>
                <a:cxn ang="0">
                  <a:pos x="5695" y="202"/>
                </a:cxn>
                <a:cxn ang="0">
                  <a:pos x="5514" y="257"/>
                </a:cxn>
                <a:cxn ang="0">
                  <a:pos x="5231" y="335"/>
                </a:cxn>
                <a:cxn ang="0">
                  <a:pos x="5057" y="378"/>
                </a:cxn>
                <a:cxn ang="0">
                  <a:pos x="4864" y="423"/>
                </a:cxn>
                <a:cxn ang="0">
                  <a:pos x="4654" y="469"/>
                </a:cxn>
                <a:cxn ang="0">
                  <a:pos x="4428" y="513"/>
                </a:cxn>
                <a:cxn ang="0">
                  <a:pos x="4190" y="554"/>
                </a:cxn>
                <a:cxn ang="0">
                  <a:pos x="3942" y="591"/>
                </a:cxn>
                <a:cxn ang="0">
                  <a:pos x="3684" y="623"/>
                </a:cxn>
                <a:cxn ang="0">
                  <a:pos x="3420" y="647"/>
                </a:cxn>
                <a:cxn ang="0">
                  <a:pos x="3151" y="661"/>
                </a:cxn>
                <a:cxn ang="0">
                  <a:pos x="2880" y="667"/>
                </a:cxn>
                <a:cxn ang="0">
                  <a:pos x="2744" y="666"/>
                </a:cxn>
                <a:cxn ang="0">
                  <a:pos x="2474" y="655"/>
                </a:cxn>
                <a:cxn ang="0">
                  <a:pos x="2207" y="635"/>
                </a:cxn>
                <a:cxn ang="0">
                  <a:pos x="1946" y="606"/>
                </a:cxn>
                <a:cxn ang="0">
                  <a:pos x="1693" y="571"/>
                </a:cxn>
                <a:cxn ang="0">
                  <a:pos x="1450" y="530"/>
                </a:cxn>
                <a:cxn ang="0">
                  <a:pos x="1218" y="487"/>
                </a:cxn>
                <a:cxn ang="0">
                  <a:pos x="1000" y="441"/>
                </a:cxn>
                <a:cxn ang="0">
                  <a:pos x="798" y="395"/>
                </a:cxn>
                <a:cxn ang="0">
                  <a:pos x="613" y="348"/>
                </a:cxn>
                <a:cxn ang="0">
                  <a:pos x="376" y="284"/>
                </a:cxn>
                <a:cxn ang="0">
                  <a:pos x="142" y="214"/>
                </a:cxn>
                <a:cxn ang="0">
                  <a:pos x="0" y="168"/>
                </a:cxn>
              </a:cxnLst>
              <a:rect l="0" t="0" r="r" b="b"/>
              <a:pathLst>
                <a:path w="5760" h="667">
                  <a:moveTo>
                    <a:pt x="0" y="168"/>
                  </a:moveTo>
                  <a:lnTo>
                    <a:pt x="0" y="168"/>
                  </a:lnTo>
                  <a:lnTo>
                    <a:pt x="0" y="10"/>
                  </a:lnTo>
                  <a:lnTo>
                    <a:pt x="0" y="10"/>
                  </a:lnTo>
                  <a:lnTo>
                    <a:pt x="66" y="36"/>
                  </a:lnTo>
                  <a:lnTo>
                    <a:pt x="144" y="66"/>
                  </a:lnTo>
                  <a:lnTo>
                    <a:pt x="251" y="106"/>
                  </a:lnTo>
                  <a:lnTo>
                    <a:pt x="382" y="152"/>
                  </a:lnTo>
                  <a:lnTo>
                    <a:pt x="456" y="178"/>
                  </a:lnTo>
                  <a:lnTo>
                    <a:pt x="536" y="204"/>
                  </a:lnTo>
                  <a:lnTo>
                    <a:pt x="622" y="232"/>
                  </a:lnTo>
                  <a:lnTo>
                    <a:pt x="713" y="259"/>
                  </a:lnTo>
                  <a:lnTo>
                    <a:pt x="808" y="288"/>
                  </a:lnTo>
                  <a:lnTo>
                    <a:pt x="907" y="317"/>
                  </a:lnTo>
                  <a:lnTo>
                    <a:pt x="1010" y="345"/>
                  </a:lnTo>
                  <a:lnTo>
                    <a:pt x="1118" y="374"/>
                  </a:lnTo>
                  <a:lnTo>
                    <a:pt x="1229" y="402"/>
                  </a:lnTo>
                  <a:lnTo>
                    <a:pt x="1344" y="429"/>
                  </a:lnTo>
                  <a:lnTo>
                    <a:pt x="1462" y="456"/>
                  </a:lnTo>
                  <a:lnTo>
                    <a:pt x="1582" y="481"/>
                  </a:lnTo>
                  <a:lnTo>
                    <a:pt x="1705" y="505"/>
                  </a:lnTo>
                  <a:lnTo>
                    <a:pt x="1830" y="528"/>
                  </a:lnTo>
                  <a:lnTo>
                    <a:pt x="1957" y="548"/>
                  </a:lnTo>
                  <a:lnTo>
                    <a:pt x="2087" y="567"/>
                  </a:lnTo>
                  <a:lnTo>
                    <a:pt x="2216" y="583"/>
                  </a:lnTo>
                  <a:lnTo>
                    <a:pt x="2348" y="597"/>
                  </a:lnTo>
                  <a:lnTo>
                    <a:pt x="2414" y="603"/>
                  </a:lnTo>
                  <a:lnTo>
                    <a:pt x="2480" y="608"/>
                  </a:lnTo>
                  <a:lnTo>
                    <a:pt x="2546" y="613"/>
                  </a:lnTo>
                  <a:lnTo>
                    <a:pt x="2614" y="617"/>
                  </a:lnTo>
                  <a:lnTo>
                    <a:pt x="2680" y="620"/>
                  </a:lnTo>
                  <a:lnTo>
                    <a:pt x="2747" y="623"/>
                  </a:lnTo>
                  <a:lnTo>
                    <a:pt x="2813" y="624"/>
                  </a:lnTo>
                  <a:lnTo>
                    <a:pt x="2880" y="624"/>
                  </a:lnTo>
                  <a:lnTo>
                    <a:pt x="2880" y="624"/>
                  </a:lnTo>
                  <a:lnTo>
                    <a:pt x="2947" y="624"/>
                  </a:lnTo>
                  <a:lnTo>
                    <a:pt x="3013" y="623"/>
                  </a:lnTo>
                  <a:lnTo>
                    <a:pt x="3080" y="620"/>
                  </a:lnTo>
                  <a:lnTo>
                    <a:pt x="3146" y="617"/>
                  </a:lnTo>
                  <a:lnTo>
                    <a:pt x="3214" y="613"/>
                  </a:lnTo>
                  <a:lnTo>
                    <a:pt x="3280" y="608"/>
                  </a:lnTo>
                  <a:lnTo>
                    <a:pt x="3346" y="603"/>
                  </a:lnTo>
                  <a:lnTo>
                    <a:pt x="3412" y="597"/>
                  </a:lnTo>
                  <a:lnTo>
                    <a:pt x="3544" y="583"/>
                  </a:lnTo>
                  <a:lnTo>
                    <a:pt x="3674" y="566"/>
                  </a:lnTo>
                  <a:lnTo>
                    <a:pt x="3803" y="547"/>
                  </a:lnTo>
                  <a:lnTo>
                    <a:pt x="3930" y="527"/>
                  </a:lnTo>
                  <a:lnTo>
                    <a:pt x="4055" y="504"/>
                  </a:lnTo>
                  <a:lnTo>
                    <a:pt x="4178" y="479"/>
                  </a:lnTo>
                  <a:lnTo>
                    <a:pt x="4298" y="453"/>
                  </a:lnTo>
                  <a:lnTo>
                    <a:pt x="4416" y="426"/>
                  </a:lnTo>
                  <a:lnTo>
                    <a:pt x="4531" y="398"/>
                  </a:lnTo>
                  <a:lnTo>
                    <a:pt x="4642" y="371"/>
                  </a:lnTo>
                  <a:lnTo>
                    <a:pt x="4750" y="341"/>
                  </a:lnTo>
                  <a:lnTo>
                    <a:pt x="4853" y="312"/>
                  </a:lnTo>
                  <a:lnTo>
                    <a:pt x="4952" y="283"/>
                  </a:lnTo>
                  <a:lnTo>
                    <a:pt x="5048" y="254"/>
                  </a:lnTo>
                  <a:lnTo>
                    <a:pt x="5138" y="226"/>
                  </a:lnTo>
                  <a:lnTo>
                    <a:pt x="5224" y="198"/>
                  </a:lnTo>
                  <a:lnTo>
                    <a:pt x="5304" y="170"/>
                  </a:lnTo>
                  <a:lnTo>
                    <a:pt x="5378" y="145"/>
                  </a:lnTo>
                  <a:lnTo>
                    <a:pt x="5510" y="97"/>
                  </a:lnTo>
                  <a:lnTo>
                    <a:pt x="5616" y="58"/>
                  </a:lnTo>
                  <a:lnTo>
                    <a:pt x="5694" y="26"/>
                  </a:lnTo>
                  <a:lnTo>
                    <a:pt x="5760" y="0"/>
                  </a:lnTo>
                  <a:lnTo>
                    <a:pt x="5760" y="180"/>
                  </a:lnTo>
                  <a:lnTo>
                    <a:pt x="5760" y="180"/>
                  </a:lnTo>
                  <a:lnTo>
                    <a:pt x="5695" y="202"/>
                  </a:lnTo>
                  <a:lnTo>
                    <a:pt x="5618" y="226"/>
                  </a:lnTo>
                  <a:lnTo>
                    <a:pt x="5514" y="257"/>
                  </a:lnTo>
                  <a:lnTo>
                    <a:pt x="5384" y="293"/>
                  </a:lnTo>
                  <a:lnTo>
                    <a:pt x="5231" y="335"/>
                  </a:lnTo>
                  <a:lnTo>
                    <a:pt x="5147" y="356"/>
                  </a:lnTo>
                  <a:lnTo>
                    <a:pt x="5057" y="378"/>
                  </a:lnTo>
                  <a:lnTo>
                    <a:pt x="4962" y="401"/>
                  </a:lnTo>
                  <a:lnTo>
                    <a:pt x="4864" y="423"/>
                  </a:lnTo>
                  <a:lnTo>
                    <a:pt x="4760" y="446"/>
                  </a:lnTo>
                  <a:lnTo>
                    <a:pt x="4654" y="469"/>
                  </a:lnTo>
                  <a:lnTo>
                    <a:pt x="4542" y="492"/>
                  </a:lnTo>
                  <a:lnTo>
                    <a:pt x="4428" y="513"/>
                  </a:lnTo>
                  <a:lnTo>
                    <a:pt x="4310" y="534"/>
                  </a:lnTo>
                  <a:lnTo>
                    <a:pt x="4190" y="554"/>
                  </a:lnTo>
                  <a:lnTo>
                    <a:pt x="4067" y="573"/>
                  </a:lnTo>
                  <a:lnTo>
                    <a:pt x="3942" y="591"/>
                  </a:lnTo>
                  <a:lnTo>
                    <a:pt x="3814" y="607"/>
                  </a:lnTo>
                  <a:lnTo>
                    <a:pt x="3684" y="623"/>
                  </a:lnTo>
                  <a:lnTo>
                    <a:pt x="3553" y="635"/>
                  </a:lnTo>
                  <a:lnTo>
                    <a:pt x="3420" y="647"/>
                  </a:lnTo>
                  <a:lnTo>
                    <a:pt x="3286" y="655"/>
                  </a:lnTo>
                  <a:lnTo>
                    <a:pt x="3151" y="661"/>
                  </a:lnTo>
                  <a:lnTo>
                    <a:pt x="3016" y="666"/>
                  </a:lnTo>
                  <a:lnTo>
                    <a:pt x="2880" y="667"/>
                  </a:lnTo>
                  <a:lnTo>
                    <a:pt x="2880" y="667"/>
                  </a:lnTo>
                  <a:lnTo>
                    <a:pt x="2744" y="666"/>
                  </a:lnTo>
                  <a:lnTo>
                    <a:pt x="2609" y="661"/>
                  </a:lnTo>
                  <a:lnTo>
                    <a:pt x="2474" y="655"/>
                  </a:lnTo>
                  <a:lnTo>
                    <a:pt x="2340" y="645"/>
                  </a:lnTo>
                  <a:lnTo>
                    <a:pt x="2207" y="635"/>
                  </a:lnTo>
                  <a:lnTo>
                    <a:pt x="2076" y="621"/>
                  </a:lnTo>
                  <a:lnTo>
                    <a:pt x="1946" y="606"/>
                  </a:lnTo>
                  <a:lnTo>
                    <a:pt x="1818" y="589"/>
                  </a:lnTo>
                  <a:lnTo>
                    <a:pt x="1693" y="571"/>
                  </a:lnTo>
                  <a:lnTo>
                    <a:pt x="1570" y="552"/>
                  </a:lnTo>
                  <a:lnTo>
                    <a:pt x="1450" y="530"/>
                  </a:lnTo>
                  <a:lnTo>
                    <a:pt x="1332" y="509"/>
                  </a:lnTo>
                  <a:lnTo>
                    <a:pt x="1218" y="487"/>
                  </a:lnTo>
                  <a:lnTo>
                    <a:pt x="1106" y="464"/>
                  </a:lnTo>
                  <a:lnTo>
                    <a:pt x="1000" y="441"/>
                  </a:lnTo>
                  <a:lnTo>
                    <a:pt x="896" y="417"/>
                  </a:lnTo>
                  <a:lnTo>
                    <a:pt x="798" y="395"/>
                  </a:lnTo>
                  <a:lnTo>
                    <a:pt x="703" y="371"/>
                  </a:lnTo>
                  <a:lnTo>
                    <a:pt x="613" y="348"/>
                  </a:lnTo>
                  <a:lnTo>
                    <a:pt x="529" y="326"/>
                  </a:lnTo>
                  <a:lnTo>
                    <a:pt x="376" y="284"/>
                  </a:lnTo>
                  <a:lnTo>
                    <a:pt x="246" y="246"/>
                  </a:lnTo>
                  <a:lnTo>
                    <a:pt x="142" y="214"/>
                  </a:lnTo>
                  <a:lnTo>
                    <a:pt x="65" y="190"/>
                  </a:lnTo>
                  <a:lnTo>
                    <a:pt x="0" y="168"/>
                  </a:lnTo>
                  <a:lnTo>
                    <a:pt x="0" y="168"/>
                  </a:lnTo>
                  <a:close/>
                </a:path>
              </a:pathLst>
            </a:custGeom>
            <a:gradFill flip="none" rotWithShape="1">
              <a:gsLst>
                <a:gs pos="0">
                  <a:srgbClr val="7438B6">
                    <a:alpha val="35000"/>
                  </a:srgbClr>
                </a:gs>
                <a:gs pos="25000">
                  <a:srgbClr val="17ADB1"/>
                </a:gs>
                <a:gs pos="50000">
                  <a:srgbClr val="FFFFFF"/>
                </a:gs>
                <a:gs pos="75000">
                  <a:srgbClr val="00B0F0"/>
                </a:gs>
                <a:gs pos="100000">
                  <a:srgbClr val="7030A0">
                    <a:alpha val="35000"/>
                  </a:srgbClr>
                </a:gs>
              </a:gsLst>
              <a:lin ang="0" scaled="0"/>
              <a:tileRect/>
            </a:grad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91440" tIns="45720" rIns="91440" bIns="45720" numCol="1" rtlCol="0" anchor="ctr" anchorCtr="0" compatLnSpc="1">
              <a:prstTxWarp prst="textNoShape">
                <a:avLst/>
              </a:prstTxWarp>
            </a:bodyPr>
            <a:lstStyle/>
            <a:p>
              <a:pPr defTabSz="761970" fontAlgn="base">
                <a:spcBef>
                  <a:spcPct val="0"/>
                </a:spcBef>
                <a:spcAft>
                  <a:spcPct val="0"/>
                </a:spcAft>
                <a:defRPr/>
              </a:pPr>
              <a:endParaRPr lang="en-US" dirty="0" smtClean="0">
                <a:effectLst>
                  <a:outerShdw blurRad="38100" dist="38100" dir="2700000" algn="tl">
                    <a:srgbClr val="000000">
                      <a:alpha val="43137"/>
                    </a:srgbClr>
                  </a:outerShdw>
                </a:effectLst>
                <a:latin typeface="Segoe" pitchFamily="34" charset="0"/>
              </a:endParaRPr>
            </a:p>
          </p:txBody>
        </p:sp>
      </p:grpSp>
      <p:sp>
        <p:nvSpPr>
          <p:cNvPr id="55" name="Round Same Side Corner Rectangle 54"/>
          <p:cNvSpPr/>
          <p:nvPr/>
        </p:nvSpPr>
        <p:spPr bwMode="auto">
          <a:xfrm>
            <a:off x="4661807" y="2845079"/>
            <a:ext cx="3853543" cy="2741054"/>
          </a:xfrm>
          <a:prstGeom prst="round2SameRect">
            <a:avLst>
              <a:gd name="adj1" fmla="val 11864"/>
              <a:gd name="adj2" fmla="val 12617"/>
            </a:avLst>
          </a:prstGeom>
          <a:gradFill flip="none" rotWithShape="1">
            <a:gsLst>
              <a:gs pos="0">
                <a:srgbClr val="000000">
                  <a:alpha val="70000"/>
                </a:srgbClr>
              </a:gs>
              <a:gs pos="100000">
                <a:srgbClr val="4472D8">
                  <a:alpha val="15000"/>
                </a:srgbClr>
              </a:gs>
            </a:gsLst>
            <a:lin ang="16200000" scaled="0"/>
            <a:tileRect/>
          </a:gradFill>
          <a:ln w="9525">
            <a:noFill/>
            <a:miter lim="800000"/>
            <a:headEnd/>
            <a:tailEnd/>
          </a:ln>
          <a:effectLst/>
          <a:scene3d>
            <a:camera prst="orthographicFront"/>
            <a:lightRig rig="twoPt" dir="t"/>
          </a:scene3d>
          <a:sp3d extrusionH="76200" contourW="12700" prstMaterial="dkEdge">
            <a:bevelT w="127000" h="127000" prst="cross"/>
            <a:contourClr>
              <a:srgbClr val="000000"/>
            </a:contourClr>
          </a:sp3d>
        </p:spPr>
        <p:txBody>
          <a:bodyPr lIns="0" tIns="0" rIns="0" bIns="0" anchor="ctr"/>
          <a:lstStyle/>
          <a:p>
            <a:pPr algn="ctr">
              <a:lnSpc>
                <a:spcPct val="70000"/>
              </a:lnSpc>
              <a:defRPr/>
            </a:pPr>
            <a:endParaRPr lang="en-US" sz="1400" i="1" dirty="0" smtClean="0">
              <a:effectLst>
                <a:outerShdw blurRad="38100" dist="38100" dir="2700000" algn="tl">
                  <a:srgbClr val="000000">
                    <a:alpha val="43137"/>
                  </a:srgbClr>
                </a:outerShdw>
              </a:effectLst>
              <a:latin typeface="Segoe Black" pitchFamily="34" charset="0"/>
            </a:endParaRPr>
          </a:p>
        </p:txBody>
      </p:sp>
      <p:sp>
        <p:nvSpPr>
          <p:cNvPr id="56" name="Round Same Side Corner Rectangle 55"/>
          <p:cNvSpPr/>
          <p:nvPr/>
        </p:nvSpPr>
        <p:spPr bwMode="auto">
          <a:xfrm>
            <a:off x="630468" y="2855712"/>
            <a:ext cx="3853543" cy="2741054"/>
          </a:xfrm>
          <a:prstGeom prst="round2SameRect">
            <a:avLst>
              <a:gd name="adj1" fmla="val 11864"/>
              <a:gd name="adj2" fmla="val 12617"/>
            </a:avLst>
          </a:prstGeom>
          <a:gradFill flip="none" rotWithShape="1">
            <a:gsLst>
              <a:gs pos="0">
                <a:srgbClr val="000000">
                  <a:alpha val="70000"/>
                </a:srgbClr>
              </a:gs>
              <a:gs pos="100000">
                <a:srgbClr val="4472D8">
                  <a:alpha val="15000"/>
                </a:srgbClr>
              </a:gs>
            </a:gsLst>
            <a:lin ang="16200000" scaled="0"/>
            <a:tileRect/>
          </a:gradFill>
          <a:ln w="9525">
            <a:noFill/>
            <a:miter lim="800000"/>
            <a:headEnd/>
            <a:tailEnd/>
          </a:ln>
          <a:effectLst/>
          <a:scene3d>
            <a:camera prst="orthographicFront"/>
            <a:lightRig rig="twoPt" dir="t"/>
          </a:scene3d>
          <a:sp3d extrusionH="76200" contourW="12700" prstMaterial="dkEdge">
            <a:bevelT w="127000" h="127000" prst="cross"/>
            <a:contourClr>
              <a:srgbClr val="000000"/>
            </a:contourClr>
          </a:sp3d>
        </p:spPr>
        <p:txBody>
          <a:bodyPr lIns="0" tIns="0" rIns="0" bIns="0" anchor="ctr"/>
          <a:lstStyle/>
          <a:p>
            <a:pPr algn="ctr">
              <a:lnSpc>
                <a:spcPct val="70000"/>
              </a:lnSpc>
              <a:defRPr/>
            </a:pPr>
            <a:endParaRPr lang="en-US" sz="1400" i="1" dirty="0" smtClean="0">
              <a:solidFill>
                <a:schemeClr val="bg2"/>
              </a:solidFill>
              <a:effectLst>
                <a:outerShdw blurRad="38100" dist="38100" dir="2700000" algn="tl">
                  <a:srgbClr val="000000">
                    <a:alpha val="43137"/>
                  </a:srgbClr>
                </a:outerShdw>
              </a:effectLst>
              <a:latin typeface="Segoe Black" pitchFamily="34" charset="0"/>
            </a:endParaRPr>
          </a:p>
        </p:txBody>
      </p:sp>
      <p:grpSp>
        <p:nvGrpSpPr>
          <p:cNvPr id="3" name="Group 29"/>
          <p:cNvGrpSpPr/>
          <p:nvPr/>
        </p:nvGrpSpPr>
        <p:grpSpPr>
          <a:xfrm>
            <a:off x="4802647" y="3745428"/>
            <a:ext cx="3586303" cy="1738918"/>
            <a:chOff x="5934081" y="4967830"/>
            <a:chExt cx="4303563" cy="2423569"/>
          </a:xfrm>
          <a:gradFill>
            <a:gsLst>
              <a:gs pos="29000">
                <a:srgbClr val="FFFFFF"/>
              </a:gs>
              <a:gs pos="63000">
                <a:srgbClr val="FFB871"/>
              </a:gs>
              <a:gs pos="89000">
                <a:srgbClr val="DE8542"/>
              </a:gs>
            </a:gsLst>
            <a:path path="circle">
              <a:fillToRect r="100000" b="100000"/>
            </a:path>
          </a:gradFill>
        </p:grpSpPr>
        <p:sp>
          <p:nvSpPr>
            <p:cNvPr id="59" name="AutoShape 51"/>
            <p:cNvSpPr>
              <a:spLocks noChangeArrowheads="1"/>
            </p:cNvSpPr>
            <p:nvPr/>
          </p:nvSpPr>
          <p:spPr bwMode="auto">
            <a:xfrm>
              <a:off x="5934081" y="4967830"/>
              <a:ext cx="4303563" cy="731520"/>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lnSpc>
                  <a:spcPct val="80000"/>
                </a:lnSpc>
                <a:defRPr/>
              </a:pPr>
              <a:r>
                <a:rPr lang="en-US" sz="1400" dirty="0" smtClean="0">
                  <a:solidFill>
                    <a:srgbClr val="FFFFFF"/>
                  </a:solidFill>
                  <a:effectLst>
                    <a:outerShdw blurRad="38100" dist="38100" dir="2700000" algn="tl">
                      <a:srgbClr val="000000">
                        <a:alpha val="43137"/>
                      </a:srgbClr>
                    </a:outerShdw>
                  </a:effectLst>
                  <a:latin typeface="Segoe" pitchFamily="34" charset="0"/>
                </a:rPr>
                <a:t>Built for Businesses </a:t>
              </a:r>
              <a:r>
                <a:rPr lang="en-US" sz="1400" u="sng" dirty="0" smtClean="0">
                  <a:solidFill>
                    <a:srgbClr val="FFFFFF"/>
                  </a:solidFill>
                  <a:effectLst>
                    <a:outerShdw blurRad="38100" dist="38100" dir="2700000" algn="tl">
                      <a:srgbClr val="000000">
                        <a:alpha val="43137"/>
                      </a:srgbClr>
                    </a:outerShdw>
                  </a:effectLst>
                  <a:latin typeface="Segoe" pitchFamily="34" charset="0"/>
                </a:rPr>
                <a:t>with</a:t>
              </a:r>
            </a:p>
            <a:p>
              <a:pPr algn="ctr" defTabSz="914099">
                <a:lnSpc>
                  <a:spcPct val="80000"/>
                </a:lnSpc>
                <a:defRPr/>
              </a:pPr>
              <a:r>
                <a:rPr lang="en-US" sz="1400" dirty="0" smtClean="0">
                  <a:solidFill>
                    <a:srgbClr val="FFFFFF"/>
                  </a:solidFill>
                  <a:effectLst>
                    <a:outerShdw blurRad="38100" dist="38100" dir="2700000" algn="tl">
                      <a:srgbClr val="000000">
                        <a:alpha val="43137"/>
                      </a:srgbClr>
                    </a:outerShdw>
                  </a:effectLst>
                  <a:latin typeface="Segoe" pitchFamily="34" charset="0"/>
                </a:rPr>
                <a:t> IT Professional</a:t>
              </a:r>
            </a:p>
          </p:txBody>
        </p:sp>
        <p:sp>
          <p:nvSpPr>
            <p:cNvPr id="60" name="AutoShape 51"/>
            <p:cNvSpPr>
              <a:spLocks noChangeArrowheads="1"/>
            </p:cNvSpPr>
            <p:nvPr/>
          </p:nvSpPr>
          <p:spPr bwMode="auto">
            <a:xfrm>
              <a:off x="5934081" y="5813854"/>
              <a:ext cx="4303563" cy="731520"/>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lnSpc>
                  <a:spcPct val="80000"/>
                </a:lnSpc>
                <a:defRPr/>
              </a:pPr>
              <a:r>
                <a:rPr lang="en-US" sz="1400" dirty="0" smtClean="0">
                  <a:solidFill>
                    <a:srgbClr val="FFFFFF"/>
                  </a:solidFill>
                  <a:effectLst>
                    <a:outerShdw blurRad="38100" dist="38100" dir="2700000" algn="tl">
                      <a:srgbClr val="000000">
                        <a:alpha val="43137"/>
                      </a:srgbClr>
                    </a:outerShdw>
                  </a:effectLst>
                  <a:latin typeface="Segoe" pitchFamily="34" charset="0"/>
                </a:rPr>
                <a:t>Unified administration of </a:t>
              </a:r>
            </a:p>
            <a:p>
              <a:pPr algn="ctr" defTabSz="914099">
                <a:lnSpc>
                  <a:spcPct val="80000"/>
                </a:lnSpc>
                <a:defRPr/>
              </a:pPr>
              <a:r>
                <a:rPr lang="en-US" sz="1400" dirty="0" smtClean="0">
                  <a:solidFill>
                    <a:srgbClr val="FFFFFF"/>
                  </a:solidFill>
                  <a:effectLst>
                    <a:outerShdw blurRad="38100" dist="38100" dir="2700000" algn="tl">
                      <a:srgbClr val="000000">
                        <a:alpha val="43137"/>
                      </a:srgbClr>
                    </a:outerShdw>
                  </a:effectLst>
                  <a:latin typeface="Segoe" pitchFamily="34" charset="0"/>
                </a:rPr>
                <a:t>multiple-server IT environment </a:t>
              </a:r>
              <a:endParaRPr lang="en-US" sz="1400" dirty="0">
                <a:solidFill>
                  <a:srgbClr val="FFFFFF"/>
                </a:solidFill>
                <a:effectLst>
                  <a:outerShdw blurRad="38100" dist="38100" dir="2700000" algn="tl">
                    <a:srgbClr val="000000">
                      <a:alpha val="43137"/>
                    </a:srgbClr>
                  </a:outerShdw>
                </a:effectLst>
                <a:latin typeface="Segoe" pitchFamily="34" charset="0"/>
              </a:endParaRPr>
            </a:p>
          </p:txBody>
        </p:sp>
        <p:sp>
          <p:nvSpPr>
            <p:cNvPr id="61" name="AutoShape 51"/>
            <p:cNvSpPr>
              <a:spLocks noChangeArrowheads="1"/>
            </p:cNvSpPr>
            <p:nvPr/>
          </p:nvSpPr>
          <p:spPr bwMode="auto">
            <a:xfrm>
              <a:off x="5934081" y="6659879"/>
              <a:ext cx="4303563" cy="731520"/>
            </a:xfrm>
            <a:prstGeom prst="roundRect">
              <a:avLst>
                <a:gd name="adj" fmla="val 166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a:lnSpc>
                  <a:spcPct val="80000"/>
                </a:lnSpc>
                <a:defRPr/>
              </a:pPr>
              <a:r>
                <a:rPr lang="en-US" sz="1400" dirty="0" smtClean="0">
                  <a:solidFill>
                    <a:srgbClr val="FFFFFF"/>
                  </a:solidFill>
                  <a:effectLst>
                    <a:outerShdw blurRad="38100" dist="38100" dir="2700000" algn="tl">
                      <a:srgbClr val="000000">
                        <a:alpha val="43137"/>
                      </a:srgbClr>
                    </a:outerShdw>
                  </a:effectLst>
                  <a:latin typeface="Segoe" pitchFamily="34" charset="0"/>
                </a:rPr>
                <a:t>Designed for 300 users or less</a:t>
              </a:r>
              <a:endParaRPr lang="en-US" sz="1400" dirty="0">
                <a:solidFill>
                  <a:srgbClr val="FFFFFF"/>
                </a:solidFill>
                <a:effectLst>
                  <a:outerShdw blurRad="38100" dist="38100" dir="2700000" algn="tl">
                    <a:srgbClr val="000000">
                      <a:alpha val="43137"/>
                    </a:srgbClr>
                  </a:outerShdw>
                </a:effectLst>
                <a:latin typeface="Segoe" pitchFamily="34" charset="0"/>
              </a:endParaRPr>
            </a:p>
          </p:txBody>
        </p:sp>
      </p:grpSp>
      <p:sp>
        <p:nvSpPr>
          <p:cNvPr id="62" name="Round Same Side Corner Rectangle 61"/>
          <p:cNvSpPr/>
          <p:nvPr/>
        </p:nvSpPr>
        <p:spPr bwMode="auto">
          <a:xfrm>
            <a:off x="789562" y="3084312"/>
            <a:ext cx="3576667" cy="593501"/>
          </a:xfrm>
          <a:prstGeom prst="round2SameRect">
            <a:avLst>
              <a:gd name="adj1" fmla="val 28536"/>
              <a:gd name="adj2" fmla="val 13569"/>
            </a:avLst>
          </a:prstGeom>
          <a:gradFill flip="none" rotWithShape="1">
            <a:gsLst>
              <a:gs pos="29000">
                <a:srgbClr val="FFFFFF"/>
              </a:gs>
              <a:gs pos="76000">
                <a:srgbClr val="95BAF5"/>
              </a:gs>
              <a:gs pos="100000">
                <a:srgbClr val="4472D8"/>
              </a:gs>
            </a:gsLst>
            <a:path path="rect">
              <a:fillToRect t="100000" r="100000"/>
            </a:path>
            <a:tileRect l="-100000" b="-100000"/>
          </a:gradFill>
          <a:ln w="12700" cap="flat" cmpd="sng" algn="ctr">
            <a:noFill/>
            <a:prstDash val="solid"/>
            <a:round/>
            <a:headEnd type="none" w="med" len="med"/>
            <a:tailEnd type="none" w="med" len="med"/>
          </a:ln>
          <a:effectLst/>
          <a:scene3d>
            <a:camera prst="orthographicFront"/>
            <a:lightRig rig="chilly" dir="t"/>
          </a:scene3d>
          <a:sp3d prstMaterial="metal">
            <a:bevelT w="2540000" h="50800" prst="softRound"/>
          </a:sp3d>
        </p:spPr>
        <p:txBody>
          <a:bodyPr lIns="0" tIns="0" rIns="0" bIns="0" anchor="ctr"/>
          <a:lstStyle/>
          <a:p>
            <a:pPr lvl="0" algn="ctr">
              <a:lnSpc>
                <a:spcPct val="90000"/>
              </a:lnSpc>
              <a:defRPr/>
            </a:pPr>
            <a:r>
              <a:rPr lang="en-US" sz="2000" dirty="0" smtClean="0">
                <a:solidFill>
                  <a:srgbClr val="000000"/>
                </a:solidFill>
                <a:effectLst>
                  <a:outerShdw blurRad="38100" dist="38100" dir="2700000" algn="tl">
                    <a:srgbClr val="000000">
                      <a:alpha val="43137"/>
                    </a:srgbClr>
                  </a:outerShdw>
                </a:effectLst>
                <a:latin typeface="Segoe Black" pitchFamily="34" charset="0"/>
              </a:rPr>
              <a:t>Small Business Server </a:t>
            </a:r>
          </a:p>
          <a:p>
            <a:pPr lvl="0" algn="ctr">
              <a:lnSpc>
                <a:spcPct val="90000"/>
              </a:lnSpc>
              <a:defRPr/>
            </a:pPr>
            <a:r>
              <a:rPr lang="en-US" sz="2000" dirty="0" smtClean="0">
                <a:solidFill>
                  <a:srgbClr val="000000"/>
                </a:solidFill>
                <a:effectLst>
                  <a:outerShdw blurRad="38100" dist="38100" dir="2700000" algn="tl">
                    <a:srgbClr val="000000">
                      <a:alpha val="43137"/>
                    </a:srgbClr>
                  </a:outerShdw>
                </a:effectLst>
                <a:latin typeface="Segoe Black" pitchFamily="34" charset="0"/>
              </a:rPr>
              <a:t>2008</a:t>
            </a:r>
          </a:p>
        </p:txBody>
      </p:sp>
      <p:sp>
        <p:nvSpPr>
          <p:cNvPr id="63" name="Round Same Side Corner Rectangle 62"/>
          <p:cNvSpPr/>
          <p:nvPr/>
        </p:nvSpPr>
        <p:spPr bwMode="auto">
          <a:xfrm>
            <a:off x="4809795" y="3071523"/>
            <a:ext cx="3576667" cy="607157"/>
          </a:xfrm>
          <a:prstGeom prst="round2SameRect">
            <a:avLst>
              <a:gd name="adj1" fmla="val 28536"/>
              <a:gd name="adj2" fmla="val 9394"/>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lvl="0" algn="ctr" defTabSz="914099">
              <a:lnSpc>
                <a:spcPct val="90000"/>
              </a:lnSpc>
              <a:defRPr/>
            </a:pPr>
            <a:r>
              <a:rPr lang="en-US" sz="2000" dirty="0" smtClean="0">
                <a:solidFill>
                  <a:srgbClr val="FFFFFF"/>
                </a:solidFill>
                <a:effectLst>
                  <a:outerShdw blurRad="38100" dist="38100" dir="2700000" algn="tl">
                    <a:srgbClr val="000000">
                      <a:alpha val="43137"/>
                    </a:srgbClr>
                  </a:outerShdw>
                </a:effectLst>
                <a:latin typeface="Segoe" pitchFamily="34" charset="0"/>
              </a:rPr>
              <a:t>Essential Business Server 2008</a:t>
            </a:r>
          </a:p>
        </p:txBody>
      </p:sp>
      <p:grpSp>
        <p:nvGrpSpPr>
          <p:cNvPr id="4" name="Group 28"/>
          <p:cNvGrpSpPr/>
          <p:nvPr/>
        </p:nvGrpSpPr>
        <p:grpSpPr>
          <a:xfrm>
            <a:off x="782415" y="3754458"/>
            <a:ext cx="3586303" cy="1712971"/>
            <a:chOff x="730976" y="5047725"/>
            <a:chExt cx="4303563" cy="2408989"/>
          </a:xfrm>
          <a:gradFill flip="none" rotWithShape="1">
            <a:gsLst>
              <a:gs pos="29000">
                <a:srgbClr val="FFFFFF"/>
              </a:gs>
              <a:gs pos="63000">
                <a:srgbClr val="95BAF5"/>
              </a:gs>
              <a:gs pos="89000">
                <a:srgbClr val="4472D8">
                  <a:alpha val="92000"/>
                </a:srgbClr>
              </a:gs>
            </a:gsLst>
            <a:path path="circle">
              <a:fillToRect r="100000" b="100000"/>
            </a:path>
            <a:tileRect l="-100000" t="-100000"/>
          </a:gradFill>
        </p:grpSpPr>
        <p:sp>
          <p:nvSpPr>
            <p:cNvPr id="66" name="AutoShape 51"/>
            <p:cNvSpPr>
              <a:spLocks noChangeArrowheads="1"/>
            </p:cNvSpPr>
            <p:nvPr/>
          </p:nvSpPr>
          <p:spPr bwMode="auto">
            <a:xfrm>
              <a:off x="730976" y="5047725"/>
              <a:ext cx="4303563" cy="728489"/>
            </a:xfrm>
            <a:prstGeom prst="roundRect">
              <a:avLst>
                <a:gd name="adj" fmla="val 16667"/>
              </a:avLst>
            </a:prstGeom>
            <a:grpFill/>
            <a:ln w="19050">
              <a:noFill/>
              <a:round/>
              <a:headEnd/>
              <a:tailEnd/>
            </a:ln>
            <a:effectLst/>
            <a:scene3d>
              <a:camera prst="orthographicFront"/>
              <a:lightRig rig="glow" dir="t"/>
            </a:scene3d>
            <a:sp3d prstMaterial="dkEdge">
              <a:bevelT w="25400" h="127000" prst="hardEdge"/>
            </a:sp3d>
          </p:spPr>
          <p:txBody>
            <a:bodyPr wrap="square" lIns="18287" tIns="45716" rIns="18287" bIns="9144" anchor="ctr"/>
            <a:lstStyle/>
            <a:p>
              <a:pPr algn="ctr">
                <a:lnSpc>
                  <a:spcPct val="80000"/>
                </a:lnSpc>
              </a:pPr>
              <a:r>
                <a:rPr lang="en-US" sz="1400" dirty="0" smtClean="0">
                  <a:solidFill>
                    <a:srgbClr val="000000"/>
                  </a:solidFill>
                  <a:effectLst>
                    <a:outerShdw blurRad="38100" dist="38100" dir="2700000" algn="tl">
                      <a:srgbClr val="000000">
                        <a:alpha val="43137"/>
                      </a:srgbClr>
                    </a:outerShdw>
                  </a:effectLst>
                  <a:latin typeface="Segoe" pitchFamily="34" charset="0"/>
                </a:rPr>
                <a:t>Built for Businesses </a:t>
              </a:r>
              <a:r>
                <a:rPr lang="en-US" sz="1400" u="sng" dirty="0" smtClean="0">
                  <a:solidFill>
                    <a:srgbClr val="000000"/>
                  </a:solidFill>
                  <a:effectLst>
                    <a:outerShdw blurRad="38100" dist="38100" dir="2700000" algn="tl">
                      <a:srgbClr val="000000">
                        <a:alpha val="43137"/>
                      </a:srgbClr>
                    </a:outerShdw>
                  </a:effectLst>
                  <a:latin typeface="Segoe" pitchFamily="34" charset="0"/>
                </a:rPr>
                <a:t>without</a:t>
              </a:r>
            </a:p>
            <a:p>
              <a:pPr algn="ctr">
                <a:lnSpc>
                  <a:spcPct val="80000"/>
                </a:lnSpc>
              </a:pPr>
              <a:r>
                <a:rPr lang="en-US" sz="1400" dirty="0" smtClean="0">
                  <a:solidFill>
                    <a:srgbClr val="000000"/>
                  </a:solidFill>
                  <a:effectLst>
                    <a:outerShdw blurRad="38100" dist="38100" dir="2700000" algn="tl">
                      <a:srgbClr val="000000">
                        <a:alpha val="43137"/>
                      </a:srgbClr>
                    </a:outerShdw>
                  </a:effectLst>
                  <a:latin typeface="Segoe" pitchFamily="34" charset="0"/>
                </a:rPr>
                <a:t> internal IT Professional</a:t>
              </a:r>
            </a:p>
          </p:txBody>
        </p:sp>
        <p:sp>
          <p:nvSpPr>
            <p:cNvPr id="67" name="AutoShape 51"/>
            <p:cNvSpPr>
              <a:spLocks noChangeArrowheads="1"/>
            </p:cNvSpPr>
            <p:nvPr/>
          </p:nvSpPr>
          <p:spPr bwMode="auto">
            <a:xfrm>
              <a:off x="730976" y="5887976"/>
              <a:ext cx="4303563" cy="728489"/>
            </a:xfrm>
            <a:prstGeom prst="roundRect">
              <a:avLst>
                <a:gd name="adj" fmla="val 16667"/>
              </a:avLst>
            </a:prstGeom>
            <a:grpFill/>
            <a:ln w="19050">
              <a:noFill/>
              <a:round/>
              <a:headEnd/>
              <a:tailEnd/>
            </a:ln>
            <a:effectLst/>
            <a:scene3d>
              <a:camera prst="orthographicFront"/>
              <a:lightRig rig="glow" dir="t"/>
            </a:scene3d>
            <a:sp3d prstMaterial="dkEdge">
              <a:bevelT w="25400" h="127000" prst="hardEdge"/>
            </a:sp3d>
          </p:spPr>
          <p:txBody>
            <a:bodyPr wrap="square" lIns="18287" tIns="45716" rIns="18287" bIns="9144" anchor="ctr"/>
            <a:lstStyle/>
            <a:p>
              <a:pPr algn="ctr">
                <a:lnSpc>
                  <a:spcPct val="80000"/>
                </a:lnSpc>
              </a:pPr>
              <a:r>
                <a:rPr lang="en-US" sz="1400" dirty="0" smtClean="0">
                  <a:solidFill>
                    <a:srgbClr val="000000"/>
                  </a:solidFill>
                  <a:effectLst>
                    <a:outerShdw blurRad="38100" dist="38100" dir="2700000" algn="tl">
                      <a:srgbClr val="000000">
                        <a:alpha val="43137"/>
                      </a:srgbClr>
                    </a:outerShdw>
                  </a:effectLst>
                  <a:latin typeface="Segoe" pitchFamily="34" charset="0"/>
                </a:rPr>
                <a:t>Simplified administration of </a:t>
              </a:r>
            </a:p>
            <a:p>
              <a:pPr algn="ctr">
                <a:lnSpc>
                  <a:spcPct val="80000"/>
                </a:lnSpc>
              </a:pPr>
              <a:r>
                <a:rPr lang="en-US" sz="1400" dirty="0" smtClean="0">
                  <a:solidFill>
                    <a:srgbClr val="000000"/>
                  </a:solidFill>
                  <a:effectLst>
                    <a:outerShdw blurRad="38100" dist="38100" dir="2700000" algn="tl">
                      <a:srgbClr val="000000">
                        <a:alpha val="43137"/>
                      </a:srgbClr>
                    </a:outerShdw>
                  </a:effectLst>
                  <a:latin typeface="Segoe" pitchFamily="34" charset="0"/>
                </a:rPr>
                <a:t>core server infrastructure </a:t>
              </a:r>
              <a:endParaRPr lang="en-US" sz="1400" dirty="0">
                <a:solidFill>
                  <a:srgbClr val="000000"/>
                </a:solidFill>
                <a:effectLst>
                  <a:outerShdw blurRad="38100" dist="38100" dir="2700000" algn="tl">
                    <a:srgbClr val="000000">
                      <a:alpha val="43137"/>
                    </a:srgbClr>
                  </a:outerShdw>
                </a:effectLst>
                <a:latin typeface="Segoe" pitchFamily="34" charset="0"/>
              </a:endParaRPr>
            </a:p>
          </p:txBody>
        </p:sp>
        <p:sp>
          <p:nvSpPr>
            <p:cNvPr id="68" name="AutoShape 51"/>
            <p:cNvSpPr>
              <a:spLocks noChangeArrowheads="1"/>
            </p:cNvSpPr>
            <p:nvPr/>
          </p:nvSpPr>
          <p:spPr bwMode="auto">
            <a:xfrm>
              <a:off x="730976" y="6728225"/>
              <a:ext cx="4303563" cy="728489"/>
            </a:xfrm>
            <a:prstGeom prst="roundRect">
              <a:avLst>
                <a:gd name="adj" fmla="val 16667"/>
              </a:avLst>
            </a:prstGeom>
            <a:grpFill/>
            <a:ln w="19050">
              <a:noFill/>
              <a:round/>
              <a:headEnd/>
              <a:tailEnd/>
            </a:ln>
            <a:effectLst/>
            <a:scene3d>
              <a:camera prst="orthographicFront"/>
              <a:lightRig rig="glow" dir="t"/>
            </a:scene3d>
            <a:sp3d prstMaterial="dkEdge">
              <a:bevelT w="25400" h="127000" prst="hardEdge"/>
            </a:sp3d>
          </p:spPr>
          <p:txBody>
            <a:bodyPr wrap="square" lIns="18287" tIns="45716" rIns="18287" bIns="9144" anchor="ctr"/>
            <a:lstStyle/>
            <a:p>
              <a:pPr algn="ctr">
                <a:lnSpc>
                  <a:spcPct val="80000"/>
                </a:lnSpc>
              </a:pPr>
              <a:r>
                <a:rPr lang="en-US" sz="1400" dirty="0" smtClean="0">
                  <a:solidFill>
                    <a:srgbClr val="000000"/>
                  </a:solidFill>
                  <a:effectLst>
                    <a:outerShdw blurRad="38100" dist="38100" dir="2700000" algn="tl">
                      <a:srgbClr val="000000">
                        <a:alpha val="43137"/>
                      </a:srgbClr>
                    </a:outerShdw>
                  </a:effectLst>
                  <a:latin typeface="Segoe" pitchFamily="34" charset="0"/>
                </a:rPr>
                <a:t>Designed for 75 users or less</a:t>
              </a:r>
              <a:endParaRPr lang="en-US" sz="1400" dirty="0">
                <a:solidFill>
                  <a:srgbClr val="000000"/>
                </a:solidFill>
                <a:effectLst>
                  <a:outerShdw blurRad="38100" dist="38100" dir="2700000" algn="tl">
                    <a:srgbClr val="000000">
                      <a:alpha val="43137"/>
                    </a:srgbClr>
                  </a:outerShdw>
                </a:effectLst>
                <a:latin typeface="Segoe" pitchFamily="34" charset="0"/>
              </a:endParaRPr>
            </a:p>
          </p:txBody>
        </p:sp>
      </p:grpSp>
      <p:sp>
        <p:nvSpPr>
          <p:cNvPr id="29" name="Title 28"/>
          <p:cNvSpPr>
            <a:spLocks noGrp="1"/>
          </p:cNvSpPr>
          <p:nvPr>
            <p:ph type="title"/>
          </p:nvPr>
        </p:nvSpPr>
        <p:spPr>
          <a:xfrm>
            <a:off x="387054" y="228600"/>
            <a:ext cx="8375946" cy="830997"/>
          </a:xfrm>
        </p:spPr>
        <p:txBody>
          <a:bodyPr/>
          <a:lstStyle/>
          <a:p>
            <a:r>
              <a:rPr sz="6000" smtClean="0"/>
              <a:t>The choice</a:t>
            </a:r>
            <a:r>
              <a:rPr lang="sv-SE" sz="6000" dirty="0" smtClean="0"/>
              <a:t>…</a:t>
            </a:r>
            <a:endParaRPr lang="en-US" sz="6000" dirty="0"/>
          </a:p>
        </p:txBody>
      </p:sp>
      <p:sp>
        <p:nvSpPr>
          <p:cNvPr id="31" name="Line 3"/>
          <p:cNvSpPr>
            <a:spLocks noChangeShapeType="1"/>
          </p:cNvSpPr>
          <p:nvPr/>
        </p:nvSpPr>
        <p:spPr bwMode="auto">
          <a:xfrm>
            <a:off x="1066800" y="2522106"/>
            <a:ext cx="7391400" cy="0"/>
          </a:xfrm>
          <a:prstGeom prst="line">
            <a:avLst/>
          </a:prstGeom>
          <a:noFill/>
          <a:ln w="57150">
            <a:solidFill>
              <a:schemeClr val="tx1"/>
            </a:solidFill>
            <a:round/>
            <a:headEnd/>
            <a:tailEnd type="triangle" w="med" len="med"/>
          </a:ln>
          <a:effectLst/>
        </p:spPr>
        <p:txBody>
          <a:bodyPr wrap="none" anchor="ctr"/>
          <a:lstStyle/>
          <a:p>
            <a:endParaRPr lang="en-US"/>
          </a:p>
        </p:txBody>
      </p:sp>
      <p:sp>
        <p:nvSpPr>
          <p:cNvPr id="35" name="Text Box 4"/>
          <p:cNvSpPr txBox="1">
            <a:spLocks noChangeArrowheads="1"/>
          </p:cNvSpPr>
          <p:nvPr/>
        </p:nvSpPr>
        <p:spPr bwMode="auto">
          <a:xfrm>
            <a:off x="7010400" y="2227261"/>
            <a:ext cx="1148071" cy="261610"/>
          </a:xfrm>
          <a:prstGeom prst="rect">
            <a:avLst/>
          </a:prstGeom>
          <a:noFill/>
          <a:ln w="9525" algn="ctr">
            <a:noFill/>
            <a:miter lim="800000"/>
            <a:headEnd/>
            <a:tailEnd/>
          </a:ln>
          <a:effectLst/>
        </p:spPr>
        <p:txBody>
          <a:bodyPr wrap="none">
            <a:spAutoFit/>
          </a:bodyPr>
          <a:lstStyle/>
          <a:p>
            <a:r>
              <a:rPr lang="en-US" sz="1050" b="0" dirty="0">
                <a:solidFill>
                  <a:schemeClr val="tx1"/>
                </a:solidFill>
                <a:effectLst/>
                <a:latin typeface="Arial" charset="0"/>
              </a:rPr>
              <a:t>Number of PCs</a:t>
            </a:r>
          </a:p>
        </p:txBody>
      </p:sp>
      <p:sp>
        <p:nvSpPr>
          <p:cNvPr id="36" name="Line 5"/>
          <p:cNvSpPr>
            <a:spLocks noChangeShapeType="1"/>
          </p:cNvSpPr>
          <p:nvPr/>
        </p:nvSpPr>
        <p:spPr bwMode="auto">
          <a:xfrm>
            <a:off x="2803525" y="2469140"/>
            <a:ext cx="0" cy="152400"/>
          </a:xfrm>
          <a:prstGeom prst="line">
            <a:avLst/>
          </a:prstGeom>
          <a:noFill/>
          <a:ln w="28575">
            <a:solidFill>
              <a:schemeClr val="tx1"/>
            </a:solidFill>
            <a:round/>
            <a:headEnd/>
            <a:tailEnd/>
          </a:ln>
          <a:effectLst/>
        </p:spPr>
        <p:txBody>
          <a:bodyPr wrap="none" anchor="ctr"/>
          <a:lstStyle/>
          <a:p>
            <a:endParaRPr lang="en-US"/>
          </a:p>
        </p:txBody>
      </p:sp>
      <p:sp>
        <p:nvSpPr>
          <p:cNvPr id="37" name="Line 6"/>
          <p:cNvSpPr>
            <a:spLocks noChangeShapeType="1"/>
          </p:cNvSpPr>
          <p:nvPr/>
        </p:nvSpPr>
        <p:spPr bwMode="auto">
          <a:xfrm>
            <a:off x="4183053" y="2469140"/>
            <a:ext cx="0" cy="152400"/>
          </a:xfrm>
          <a:prstGeom prst="line">
            <a:avLst/>
          </a:prstGeom>
          <a:noFill/>
          <a:ln w="28575">
            <a:solidFill>
              <a:schemeClr val="tx1"/>
            </a:solidFill>
            <a:round/>
            <a:headEnd/>
            <a:tailEnd/>
          </a:ln>
          <a:effectLst/>
        </p:spPr>
        <p:txBody>
          <a:bodyPr wrap="none" anchor="ctr"/>
          <a:lstStyle/>
          <a:p>
            <a:endParaRPr lang="en-US"/>
          </a:p>
        </p:txBody>
      </p:sp>
      <p:sp>
        <p:nvSpPr>
          <p:cNvPr id="38" name="Line 7"/>
          <p:cNvSpPr>
            <a:spLocks noChangeShapeType="1"/>
          </p:cNvSpPr>
          <p:nvPr/>
        </p:nvSpPr>
        <p:spPr bwMode="auto">
          <a:xfrm>
            <a:off x="5851525" y="2469140"/>
            <a:ext cx="0" cy="152400"/>
          </a:xfrm>
          <a:prstGeom prst="line">
            <a:avLst/>
          </a:prstGeom>
          <a:noFill/>
          <a:ln w="28575">
            <a:solidFill>
              <a:schemeClr val="tx1"/>
            </a:solidFill>
            <a:round/>
            <a:headEnd/>
            <a:tailEnd/>
          </a:ln>
          <a:effectLst/>
        </p:spPr>
        <p:txBody>
          <a:bodyPr wrap="none" anchor="ctr"/>
          <a:lstStyle/>
          <a:p>
            <a:endParaRPr lang="en-US"/>
          </a:p>
        </p:txBody>
      </p:sp>
      <p:sp>
        <p:nvSpPr>
          <p:cNvPr id="39" name="Line 8"/>
          <p:cNvSpPr>
            <a:spLocks noChangeShapeType="1"/>
          </p:cNvSpPr>
          <p:nvPr/>
        </p:nvSpPr>
        <p:spPr bwMode="auto">
          <a:xfrm>
            <a:off x="7924841" y="2469140"/>
            <a:ext cx="0" cy="152400"/>
          </a:xfrm>
          <a:prstGeom prst="line">
            <a:avLst/>
          </a:prstGeom>
          <a:noFill/>
          <a:ln w="28575">
            <a:solidFill>
              <a:schemeClr val="tx1"/>
            </a:solidFill>
            <a:round/>
            <a:headEnd/>
            <a:tailEnd/>
          </a:ln>
          <a:effectLst/>
        </p:spPr>
        <p:txBody>
          <a:bodyPr wrap="none" anchor="ctr"/>
          <a:lstStyle/>
          <a:p>
            <a:endParaRPr lang="en-US"/>
          </a:p>
        </p:txBody>
      </p:sp>
      <p:sp>
        <p:nvSpPr>
          <p:cNvPr id="40" name="Text Box 9"/>
          <p:cNvSpPr txBox="1">
            <a:spLocks noChangeArrowheads="1"/>
          </p:cNvSpPr>
          <p:nvPr/>
        </p:nvSpPr>
        <p:spPr bwMode="auto">
          <a:xfrm>
            <a:off x="2632075" y="2569152"/>
            <a:ext cx="323850" cy="244475"/>
          </a:xfrm>
          <a:prstGeom prst="rect">
            <a:avLst/>
          </a:prstGeom>
          <a:noFill/>
          <a:ln w="9525" algn="ctr">
            <a:noFill/>
            <a:miter lim="800000"/>
            <a:headEnd/>
            <a:tailEnd/>
          </a:ln>
          <a:effectLst/>
        </p:spPr>
        <p:txBody>
          <a:bodyPr wrap="none">
            <a:spAutoFit/>
          </a:bodyPr>
          <a:lstStyle/>
          <a:p>
            <a:r>
              <a:rPr lang="en-US" sz="1000" b="0">
                <a:solidFill>
                  <a:schemeClr val="tx1"/>
                </a:solidFill>
                <a:effectLst/>
                <a:latin typeface="Arial" charset="0"/>
              </a:rPr>
              <a:t>25</a:t>
            </a:r>
          </a:p>
        </p:txBody>
      </p:sp>
      <p:sp>
        <p:nvSpPr>
          <p:cNvPr id="41" name="Text Box 10"/>
          <p:cNvSpPr txBox="1">
            <a:spLocks noChangeArrowheads="1"/>
          </p:cNvSpPr>
          <p:nvPr/>
        </p:nvSpPr>
        <p:spPr bwMode="auto">
          <a:xfrm>
            <a:off x="4030653" y="2567565"/>
            <a:ext cx="323850" cy="244475"/>
          </a:xfrm>
          <a:prstGeom prst="rect">
            <a:avLst/>
          </a:prstGeom>
          <a:noFill/>
          <a:ln w="9525" algn="ctr">
            <a:noFill/>
            <a:miter lim="800000"/>
            <a:headEnd/>
            <a:tailEnd/>
          </a:ln>
          <a:effectLst/>
        </p:spPr>
        <p:txBody>
          <a:bodyPr wrap="none">
            <a:spAutoFit/>
          </a:bodyPr>
          <a:lstStyle/>
          <a:p>
            <a:r>
              <a:rPr lang="en-US" sz="1000" b="0">
                <a:solidFill>
                  <a:schemeClr val="tx1"/>
                </a:solidFill>
                <a:effectLst/>
                <a:latin typeface="Arial" charset="0"/>
              </a:rPr>
              <a:t>50</a:t>
            </a:r>
          </a:p>
        </p:txBody>
      </p:sp>
      <p:sp>
        <p:nvSpPr>
          <p:cNvPr id="42" name="Text Box 11"/>
          <p:cNvSpPr txBox="1">
            <a:spLocks noChangeArrowheads="1"/>
          </p:cNvSpPr>
          <p:nvPr/>
        </p:nvSpPr>
        <p:spPr bwMode="auto">
          <a:xfrm>
            <a:off x="5645150" y="2565977"/>
            <a:ext cx="393700" cy="244475"/>
          </a:xfrm>
          <a:prstGeom prst="rect">
            <a:avLst/>
          </a:prstGeom>
          <a:noFill/>
          <a:ln w="9525" algn="ctr">
            <a:noFill/>
            <a:miter lim="800000"/>
            <a:headEnd/>
            <a:tailEnd/>
          </a:ln>
          <a:effectLst/>
        </p:spPr>
        <p:txBody>
          <a:bodyPr wrap="none">
            <a:spAutoFit/>
          </a:bodyPr>
          <a:lstStyle/>
          <a:p>
            <a:r>
              <a:rPr lang="en-US" sz="1000" b="0">
                <a:solidFill>
                  <a:schemeClr val="tx1"/>
                </a:solidFill>
                <a:effectLst/>
                <a:latin typeface="Arial" charset="0"/>
              </a:rPr>
              <a:t>100</a:t>
            </a:r>
          </a:p>
        </p:txBody>
      </p:sp>
      <p:sp>
        <p:nvSpPr>
          <p:cNvPr id="43" name="Text Box 12"/>
          <p:cNvSpPr txBox="1">
            <a:spLocks noChangeArrowheads="1"/>
          </p:cNvSpPr>
          <p:nvPr/>
        </p:nvSpPr>
        <p:spPr bwMode="auto">
          <a:xfrm>
            <a:off x="7718466" y="2567565"/>
            <a:ext cx="393700" cy="244475"/>
          </a:xfrm>
          <a:prstGeom prst="rect">
            <a:avLst/>
          </a:prstGeom>
          <a:noFill/>
          <a:ln w="9525" algn="ctr">
            <a:noFill/>
            <a:miter lim="800000"/>
            <a:headEnd/>
            <a:tailEnd/>
          </a:ln>
          <a:effectLst/>
        </p:spPr>
        <p:txBody>
          <a:bodyPr wrap="none">
            <a:spAutoFit/>
          </a:bodyPr>
          <a:lstStyle/>
          <a:p>
            <a:r>
              <a:rPr lang="en-US" sz="1000" b="0">
                <a:solidFill>
                  <a:schemeClr val="tx1"/>
                </a:solidFill>
                <a:effectLst/>
                <a:latin typeface="Arial" charset="0"/>
              </a:rPr>
              <a:t>250</a:t>
            </a:r>
          </a:p>
        </p:txBody>
      </p:sp>
      <p:sp>
        <p:nvSpPr>
          <p:cNvPr id="44" name="Text Box 13"/>
          <p:cNvSpPr txBox="1">
            <a:spLocks noChangeArrowheads="1"/>
          </p:cNvSpPr>
          <p:nvPr/>
        </p:nvSpPr>
        <p:spPr bwMode="auto">
          <a:xfrm>
            <a:off x="1066800" y="1981200"/>
            <a:ext cx="3124200" cy="398461"/>
          </a:xfrm>
          <a:prstGeom prst="rect">
            <a:avLst/>
          </a:prstGeom>
          <a:gradFill>
            <a:gsLst>
              <a:gs pos="0">
                <a:schemeClr val="accent1">
                  <a:lumMod val="50000"/>
                </a:schemeClr>
              </a:gs>
              <a:gs pos="30000">
                <a:schemeClr val="accent1">
                  <a:lumMod val="75000"/>
                </a:schemeClr>
              </a:gs>
              <a:gs pos="64999">
                <a:schemeClr val="accent1">
                  <a:lumMod val="40000"/>
                  <a:lumOff val="60000"/>
                </a:schemeClr>
              </a:gs>
              <a:gs pos="89999">
                <a:schemeClr val="accent1">
                  <a:lumMod val="40000"/>
                  <a:lumOff val="60000"/>
                </a:schemeClr>
              </a:gs>
              <a:gs pos="100000">
                <a:schemeClr val="accent1">
                  <a:lumMod val="20000"/>
                  <a:lumOff val="80000"/>
                </a:schemeClr>
              </a:gs>
            </a:gsLst>
            <a:lin ang="16200000" scaled="0"/>
          </a:gradFill>
          <a:ln w="9525" algn="ctr">
            <a:noFill/>
            <a:miter lim="800000"/>
            <a:headEnd/>
            <a:tailEnd/>
          </a:ln>
          <a:effectLst/>
        </p:spPr>
        <p:txBody>
          <a:bodyPr anchor="ctr"/>
          <a:lstStyle/>
          <a:p>
            <a:pPr marL="52388" indent="-52388"/>
            <a:r>
              <a:rPr lang="en-US" sz="1200" dirty="0" smtClean="0">
                <a:solidFill>
                  <a:schemeClr val="tx1"/>
                </a:solidFill>
                <a:effectLst/>
                <a:latin typeface="Arial" charset="0"/>
              </a:rPr>
              <a:t>Windows Small Business Server 2008</a:t>
            </a:r>
            <a:endParaRPr lang="en-US" sz="1200" dirty="0">
              <a:solidFill>
                <a:schemeClr val="tx1"/>
              </a:solidFill>
              <a:effectLst/>
              <a:latin typeface="Arial" charset="0"/>
            </a:endParaRPr>
          </a:p>
        </p:txBody>
      </p:sp>
      <p:sp>
        <p:nvSpPr>
          <p:cNvPr id="45" name="Text Box 14"/>
          <p:cNvSpPr txBox="1">
            <a:spLocks noChangeArrowheads="1"/>
          </p:cNvSpPr>
          <p:nvPr/>
        </p:nvSpPr>
        <p:spPr bwMode="auto">
          <a:xfrm>
            <a:off x="2890409" y="1447801"/>
            <a:ext cx="5034391" cy="46029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marL="52388" indent="-52388" algn="ctr" defTabSz="914099">
              <a:defRPr/>
            </a:pPr>
            <a:r>
              <a:rPr lang="en-US" sz="1400" dirty="0" smtClean="0">
                <a:solidFill>
                  <a:srgbClr val="FFFFFF"/>
                </a:solidFill>
                <a:effectLst>
                  <a:outerShdw blurRad="38100" dist="38100" dir="2700000" algn="tl">
                    <a:srgbClr val="000000">
                      <a:alpha val="43137"/>
                    </a:srgbClr>
                  </a:outerShdw>
                </a:effectLst>
                <a:latin typeface="Segoe" pitchFamily="34" charset="0"/>
              </a:rPr>
              <a:t>Windows Essential Business Server 2008 </a:t>
            </a:r>
            <a:endParaRPr lang="en-US" sz="1400" dirty="0">
              <a:solidFill>
                <a:srgbClr val="FFFFFF"/>
              </a:solidFill>
              <a:effectLst>
                <a:outerShdw blurRad="38100" dist="38100" dir="2700000" algn="tl">
                  <a:srgbClr val="000000">
                    <a:alpha val="43137"/>
                  </a:srgbClr>
                </a:outerShdw>
              </a:effectLst>
              <a:latin typeface="Segoe" pitchFamily="34" charset="0"/>
            </a:endParaRPr>
          </a:p>
        </p:txBody>
      </p:sp>
      <p:sp>
        <p:nvSpPr>
          <p:cNvPr id="49" name="Text Box 13"/>
          <p:cNvSpPr txBox="1">
            <a:spLocks noChangeArrowheads="1"/>
          </p:cNvSpPr>
          <p:nvPr/>
        </p:nvSpPr>
        <p:spPr bwMode="auto">
          <a:xfrm>
            <a:off x="4190999" y="1981201"/>
            <a:ext cx="838201" cy="397667"/>
          </a:xfrm>
          <a:prstGeom prst="rect">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tileRect/>
          </a:gradFill>
          <a:ln w="9525" algn="ctr">
            <a:noFill/>
            <a:miter lim="800000"/>
            <a:headEnd/>
            <a:tailEnd/>
          </a:ln>
          <a:effectLst/>
        </p:spPr>
        <p:txBody>
          <a:bodyPr anchor="ctr"/>
          <a:lstStyle/>
          <a:p>
            <a:pPr marL="52388" indent="-52388"/>
            <a:endParaRPr lang="en-US" sz="1200" dirty="0">
              <a:solidFill>
                <a:schemeClr val="tx1"/>
              </a:solidFill>
              <a:effectLst/>
              <a:latin typeface="Arial" charset="0"/>
            </a:endParaRPr>
          </a:p>
        </p:txBody>
      </p:sp>
      <p:sp>
        <p:nvSpPr>
          <p:cNvPr id="50" name="Text Box 13"/>
          <p:cNvSpPr txBox="1">
            <a:spLocks noChangeArrowheads="1"/>
          </p:cNvSpPr>
          <p:nvPr/>
        </p:nvSpPr>
        <p:spPr bwMode="auto">
          <a:xfrm>
            <a:off x="7912893" y="1445417"/>
            <a:ext cx="919924" cy="459583"/>
          </a:xfrm>
          <a:prstGeom prst="rect">
            <a:avLst/>
          </a:prstGeom>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2700000" scaled="1"/>
            <a:tileRect/>
          </a:gradFill>
          <a:ln w="9525" algn="ctr">
            <a:noFill/>
            <a:miter lim="800000"/>
            <a:headEnd/>
            <a:tailEnd/>
          </a:ln>
          <a:effectLst/>
        </p:spPr>
        <p:txBody>
          <a:bodyPr anchor="ctr"/>
          <a:lstStyle/>
          <a:p>
            <a:pPr marL="52388" indent="-52388"/>
            <a:endParaRPr lang="en-US" sz="1200" dirty="0">
              <a:solidFill>
                <a:schemeClr val="tx1"/>
              </a:solidFill>
              <a:effectLst/>
              <a:latin typeface="Arial" charset="0"/>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ame Side Corner Rectangle 34"/>
          <p:cNvSpPr/>
          <p:nvPr/>
        </p:nvSpPr>
        <p:spPr bwMode="blackWhite">
          <a:xfrm rot="5400000">
            <a:off x="1429939" y="2380061"/>
            <a:ext cx="2443162" cy="5360192"/>
          </a:xfrm>
          <a:prstGeom prst="round2SameRect">
            <a:avLst>
              <a:gd name="adj1" fmla="val 50000"/>
              <a:gd name="adj2" fmla="val 0"/>
            </a:avLst>
          </a:prstGeom>
          <a:gradFill flip="none" rotWithShape="1">
            <a:gsLst>
              <a:gs pos="0">
                <a:srgbClr val="0270DB">
                  <a:alpha val="15294"/>
                </a:srgbClr>
              </a:gs>
              <a:gs pos="24000">
                <a:srgbClr val="0270DB">
                  <a:alpha val="64706"/>
                </a:srgbClr>
              </a:gs>
              <a:gs pos="35000">
                <a:srgbClr val="0270DB">
                  <a:alpha val="74902"/>
                </a:srgb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1676400" y="4057650"/>
            <a:ext cx="3457575"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Please complete an</a:t>
            </a:r>
          </a:p>
          <a:p>
            <a:pPr lvl="0"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evaluation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This is Essential Business Server</a:t>
            </a:r>
            <a:r>
              <a:rPr lang="sv-SE" dirty="0" smtClean="0"/>
              <a:t>…</a:t>
            </a:r>
            <a:endParaRPr lang="en-US" dirty="0"/>
          </a:p>
        </p:txBody>
      </p:sp>
      <p:sp>
        <p:nvSpPr>
          <p:cNvPr id="7" name="Line 12"/>
          <p:cNvSpPr>
            <a:spLocks noChangeShapeType="1"/>
          </p:cNvSpPr>
          <p:nvPr/>
        </p:nvSpPr>
        <p:spPr bwMode="auto">
          <a:xfrm>
            <a:off x="5484825" y="2370123"/>
            <a:ext cx="45719" cy="2202159"/>
          </a:xfrm>
          <a:prstGeom prst="line">
            <a:avLst/>
          </a:prstGeom>
          <a:noFill/>
          <a:ln w="19050">
            <a:solidFill>
              <a:schemeClr val="accent3"/>
            </a:solidFill>
            <a:prstDash val="dash"/>
            <a:round/>
            <a:headEnd/>
            <a:tailEnd/>
          </a:ln>
          <a:effectLst>
            <a:outerShdw blurRad="50800" dist="38100" dir="2700000" algn="tl" rotWithShape="0">
              <a:prstClr val="black">
                <a:alpha val="40000"/>
              </a:prstClr>
            </a:outerShdw>
          </a:effectLst>
        </p:spPr>
        <p:txBody>
          <a:bodyPr wrap="none" anchor="ctr"/>
          <a:lstStyle/>
          <a:p>
            <a:endParaRPr lang="en-US"/>
          </a:p>
        </p:txBody>
      </p:sp>
      <p:grpSp>
        <p:nvGrpSpPr>
          <p:cNvPr id="3" name="Group 38"/>
          <p:cNvGrpSpPr/>
          <p:nvPr/>
        </p:nvGrpSpPr>
        <p:grpSpPr>
          <a:xfrm>
            <a:off x="2563785" y="2383063"/>
            <a:ext cx="1061059" cy="997941"/>
            <a:chOff x="4405308" y="5805534"/>
            <a:chExt cx="715986" cy="673395"/>
          </a:xfrm>
          <a:effectLst>
            <a:outerShdw blurRad="50800" dist="38100" dir="2700000" algn="tl" rotWithShape="0">
              <a:prstClr val="black">
                <a:alpha val="40000"/>
              </a:prstClr>
            </a:outerShdw>
          </a:effectLst>
        </p:grpSpPr>
        <p:pic>
          <p:nvPicPr>
            <p:cNvPr id="19" name="Picture 9"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4405308" y="5805534"/>
              <a:ext cx="492096" cy="673395"/>
            </a:xfrm>
            <a:prstGeom prst="rect">
              <a:avLst/>
            </a:prstGeom>
            <a:noFill/>
          </p:spPr>
        </p:pic>
        <p:pic>
          <p:nvPicPr>
            <p:cNvPr id="20" name="Picture 5" descr="C:\Program Files\Microsoft Resource DVD Artwork\DVD_ART\Artwork_Imagery\HARDWARE_IMAGERY\Illustration - Misc Hardware\Windows Vista Illustration Icons\Email Message.png"/>
            <p:cNvPicPr>
              <a:picLocks noChangeAspect="1" noChangeArrowheads="1"/>
            </p:cNvPicPr>
            <p:nvPr/>
          </p:nvPicPr>
          <p:blipFill>
            <a:blip r:embed="rId4" cstate="print"/>
            <a:srcRect/>
            <a:stretch>
              <a:fillRect/>
            </a:stretch>
          </p:blipFill>
          <p:spPr bwMode="auto">
            <a:xfrm>
              <a:off x="4649874" y="5848346"/>
              <a:ext cx="471420" cy="471420"/>
            </a:xfrm>
            <a:prstGeom prst="rect">
              <a:avLst/>
            </a:prstGeom>
            <a:noFill/>
            <a:effectLst>
              <a:outerShdw blurRad="50800" dist="38100" dir="2700000" algn="tl" rotWithShape="0">
                <a:prstClr val="black">
                  <a:alpha val="40000"/>
                </a:prstClr>
              </a:outerShdw>
            </a:effectLst>
          </p:spPr>
        </p:pic>
      </p:grpSp>
      <p:grpSp>
        <p:nvGrpSpPr>
          <p:cNvPr id="4" name="Group 45"/>
          <p:cNvGrpSpPr/>
          <p:nvPr/>
        </p:nvGrpSpPr>
        <p:grpSpPr>
          <a:xfrm>
            <a:off x="4075161" y="2383685"/>
            <a:ext cx="869087" cy="996696"/>
            <a:chOff x="6481765" y="5386444"/>
            <a:chExt cx="472377" cy="506730"/>
          </a:xfrm>
          <a:effectLst>
            <a:outerShdw blurRad="50800" dist="38100" dir="2700000" algn="tl" rotWithShape="0">
              <a:prstClr val="black">
                <a:alpha val="40000"/>
              </a:prstClr>
            </a:outerShdw>
          </a:effectLst>
        </p:grpSpPr>
        <p:pic>
          <p:nvPicPr>
            <p:cNvPr id="22" name="Picture 9" descr="C:\Program Files\Microsoft Resource DVD Artwork\DVD_ART\Artwork_Imagery\HARDWARE_IMAGERY\Illustration - Misc Hardware\Windows Vista Illustration Icons\Server.png"/>
            <p:cNvPicPr>
              <a:picLocks noChangeArrowheads="1"/>
            </p:cNvPicPr>
            <p:nvPr/>
          </p:nvPicPr>
          <p:blipFill>
            <a:blip r:embed="rId5" cstate="print"/>
            <a:srcRect/>
            <a:stretch>
              <a:fillRect/>
            </a:stretch>
          </p:blipFill>
          <p:spPr bwMode="auto">
            <a:xfrm>
              <a:off x="6481765" y="5386444"/>
              <a:ext cx="447305" cy="506730"/>
            </a:xfrm>
            <a:prstGeom prst="rect">
              <a:avLst/>
            </a:prstGeom>
            <a:noFill/>
          </p:spPr>
        </p:pic>
        <p:pic>
          <p:nvPicPr>
            <p:cNvPr id="23" name="Picture 8" descr="C:\Program Files\Microsoft Resource DVD Artwork\DVD_ART\Artwork_Imagery\HARDWARE_IMAGERY\Illustration - Misc Hardware\Windows Vista Illustration Icons\Security Good.png"/>
            <p:cNvPicPr>
              <a:picLocks noChangeAspect="1" noChangeArrowheads="1"/>
            </p:cNvPicPr>
            <p:nvPr/>
          </p:nvPicPr>
          <p:blipFill>
            <a:blip r:embed="rId6" cstate="print"/>
            <a:srcRect/>
            <a:stretch>
              <a:fillRect/>
            </a:stretch>
          </p:blipFill>
          <p:spPr bwMode="auto">
            <a:xfrm>
              <a:off x="6689030" y="5462596"/>
              <a:ext cx="265112" cy="265112"/>
            </a:xfrm>
            <a:prstGeom prst="rect">
              <a:avLst/>
            </a:prstGeom>
            <a:noFill/>
          </p:spPr>
        </p:pic>
      </p:grpSp>
      <p:grpSp>
        <p:nvGrpSpPr>
          <p:cNvPr id="5" name="Group 51"/>
          <p:cNvGrpSpPr/>
          <p:nvPr/>
        </p:nvGrpSpPr>
        <p:grpSpPr>
          <a:xfrm>
            <a:off x="7545399" y="2732103"/>
            <a:ext cx="851582" cy="1027954"/>
            <a:chOff x="6863256" y="4248240"/>
            <a:chExt cx="851582" cy="1027954"/>
          </a:xfrm>
          <a:effectLst>
            <a:outerShdw blurRad="50800" dist="38100" dir="2700000" algn="tl" rotWithShape="0">
              <a:prstClr val="black">
                <a:alpha val="40000"/>
              </a:prstClr>
            </a:outerShdw>
          </a:effectLst>
        </p:grpSpPr>
        <p:pic>
          <p:nvPicPr>
            <p:cNvPr id="25" name="Picture 9"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6863256" y="4248240"/>
              <a:ext cx="729264" cy="997941"/>
            </a:xfrm>
            <a:prstGeom prst="rect">
              <a:avLst/>
            </a:prstGeom>
            <a:noFill/>
          </p:spPr>
        </p:pic>
        <p:pic>
          <p:nvPicPr>
            <p:cNvPr id="26" name="Picture 2" descr="C:\Program Files\Microsoft Resource DVD Artwork\DVD_ART\Artwork_Imagery\HARDWARE_IMAGERY\Illustration - Misc Hardware\eHome icons\barrel yellow data storage.png"/>
            <p:cNvPicPr>
              <a:picLocks noChangeAspect="1" noChangeArrowheads="1"/>
            </p:cNvPicPr>
            <p:nvPr/>
          </p:nvPicPr>
          <p:blipFill>
            <a:blip r:embed="rId7" cstate="print"/>
            <a:srcRect/>
            <a:stretch>
              <a:fillRect/>
            </a:stretch>
          </p:blipFill>
          <p:spPr bwMode="auto">
            <a:xfrm>
              <a:off x="7288527" y="4635062"/>
              <a:ext cx="426311" cy="641132"/>
            </a:xfrm>
            <a:prstGeom prst="rect">
              <a:avLst/>
            </a:prstGeom>
            <a:noFill/>
          </p:spPr>
        </p:pic>
      </p:grpSp>
      <p:pic>
        <p:nvPicPr>
          <p:cNvPr id="27" name="Picture 26" descr="C10GettingStartedInstallMgmt_256.png"/>
          <p:cNvPicPr>
            <a:picLocks noChangeAspect="1"/>
          </p:cNvPicPr>
          <p:nvPr/>
        </p:nvPicPr>
        <p:blipFill>
          <a:blip r:embed="rId8"/>
          <a:stretch>
            <a:fillRect/>
          </a:stretch>
        </p:blipFill>
        <p:spPr>
          <a:xfrm>
            <a:off x="847674" y="2360825"/>
            <a:ext cx="1042416" cy="1042416"/>
          </a:xfrm>
          <a:prstGeom prst="rect">
            <a:avLst/>
          </a:prstGeom>
        </p:spPr>
      </p:pic>
      <p:sp>
        <p:nvSpPr>
          <p:cNvPr id="28" name="Rounded Rectangle 27"/>
          <p:cNvSpPr/>
          <p:nvPr/>
        </p:nvSpPr>
        <p:spPr bwMode="auto">
          <a:xfrm>
            <a:off x="299979" y="3595460"/>
            <a:ext cx="1898676" cy="1192186"/>
          </a:xfrm>
          <a:prstGeom prst="round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marL="285750" lvl="2" indent="-166688" defTabSz="914363">
              <a:lnSpc>
                <a:spcPct val="90000"/>
              </a:lnSpc>
              <a:spcBef>
                <a:spcPct val="20000"/>
              </a:spcBef>
              <a:buSzPct val="80000"/>
              <a:defRPr/>
            </a:pPr>
            <a:r>
              <a:rPr lang="en-US" sz="1200" b="1" dirty="0" smtClean="0">
                <a:solidFill>
                  <a:schemeClr val="tx1"/>
                </a:solidFill>
              </a:rPr>
              <a:t>Management Server</a:t>
            </a:r>
          </a:p>
          <a:p>
            <a:pPr marL="285750" lvl="2" indent="-166688" defTabSz="914363">
              <a:lnSpc>
                <a:spcPct val="90000"/>
              </a:lnSpc>
              <a:spcBef>
                <a:spcPct val="20000"/>
              </a:spcBef>
              <a:buSzPct val="80000"/>
              <a:buFont typeface="Arial" pitchFamily="34" charset="0"/>
              <a:buChar char="•"/>
              <a:defRPr/>
            </a:pPr>
            <a:r>
              <a:rPr lang="en-US" sz="1000" dirty="0" smtClean="0">
                <a:solidFill>
                  <a:schemeClr val="tx1"/>
                </a:solidFill>
              </a:rPr>
              <a:t>Windows Server 2008 Standard technologies</a:t>
            </a:r>
          </a:p>
          <a:p>
            <a:pPr marL="285750" lvl="2" indent="-166688" defTabSz="914363">
              <a:lnSpc>
                <a:spcPct val="90000"/>
              </a:lnSpc>
              <a:spcBef>
                <a:spcPct val="20000"/>
              </a:spcBef>
              <a:buSzPct val="80000"/>
              <a:buFont typeface="Arial" pitchFamily="34" charset="0"/>
              <a:buChar char="•"/>
              <a:defRPr/>
            </a:pPr>
            <a:r>
              <a:rPr lang="en-US" sz="1000" dirty="0" smtClean="0">
                <a:solidFill>
                  <a:schemeClr val="tx1"/>
                </a:solidFill>
              </a:rPr>
              <a:t>Microsoft System Center Essentials 2007</a:t>
            </a:r>
          </a:p>
          <a:p>
            <a:pPr marL="285750" lvl="2" indent="-166688" defTabSz="914363">
              <a:lnSpc>
                <a:spcPct val="90000"/>
              </a:lnSpc>
              <a:spcBef>
                <a:spcPct val="20000"/>
              </a:spcBef>
              <a:buSzPct val="80000"/>
              <a:buFont typeface="Arial" pitchFamily="34" charset="0"/>
              <a:buChar char="•"/>
              <a:defRPr/>
            </a:pPr>
            <a:endParaRPr lang="en-US" sz="1000" dirty="0" smtClean="0"/>
          </a:p>
          <a:p>
            <a:pPr marL="285750" lvl="2" indent="-166688" defTabSz="914363">
              <a:lnSpc>
                <a:spcPct val="90000"/>
              </a:lnSpc>
              <a:spcBef>
                <a:spcPct val="20000"/>
              </a:spcBef>
              <a:buSzPct val="80000"/>
              <a:defRPr/>
            </a:pPr>
            <a:endParaRPr lang="en-US" sz="1000" dirty="0" smtClean="0">
              <a:solidFill>
                <a:schemeClr val="tx1"/>
              </a:solidFill>
            </a:endParaRPr>
          </a:p>
        </p:txBody>
      </p:sp>
      <p:sp>
        <p:nvSpPr>
          <p:cNvPr id="29" name="Rounded Rectangle 28"/>
          <p:cNvSpPr/>
          <p:nvPr/>
        </p:nvSpPr>
        <p:spPr bwMode="auto">
          <a:xfrm>
            <a:off x="1933983" y="3595460"/>
            <a:ext cx="2060574" cy="1354131"/>
          </a:xfrm>
          <a:prstGeom prst="round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marL="285750" lvl="2" indent="-166688" defTabSz="914363">
              <a:lnSpc>
                <a:spcPct val="90000"/>
              </a:lnSpc>
              <a:spcBef>
                <a:spcPct val="20000"/>
              </a:spcBef>
              <a:buSzPct val="80000"/>
              <a:defRPr/>
            </a:pPr>
            <a:r>
              <a:rPr lang="en-US" sz="1200" b="1" dirty="0" smtClean="0">
                <a:solidFill>
                  <a:schemeClr val="tx1"/>
                </a:solidFill>
              </a:rPr>
              <a:t>Messaging Server</a:t>
            </a:r>
          </a:p>
          <a:p>
            <a:pPr marL="285750" lvl="2" indent="-166688" defTabSz="914363">
              <a:lnSpc>
                <a:spcPct val="90000"/>
              </a:lnSpc>
              <a:spcBef>
                <a:spcPct val="20000"/>
              </a:spcBef>
              <a:buSzPct val="80000"/>
              <a:buFont typeface="Arial" pitchFamily="34" charset="0"/>
              <a:buChar char="•"/>
              <a:defRPr/>
            </a:pPr>
            <a:r>
              <a:rPr lang="en-US" sz="1000" dirty="0" smtClean="0">
                <a:solidFill>
                  <a:schemeClr val="tx1"/>
                </a:solidFill>
              </a:rPr>
              <a:t>Windows Server 2008 Standard technologies</a:t>
            </a:r>
          </a:p>
          <a:p>
            <a:pPr marL="285750" lvl="2" indent="-166688" defTabSz="914363">
              <a:lnSpc>
                <a:spcPct val="90000"/>
              </a:lnSpc>
              <a:spcBef>
                <a:spcPct val="20000"/>
              </a:spcBef>
              <a:buSzPct val="80000"/>
              <a:buFont typeface="Arial" pitchFamily="34" charset="0"/>
              <a:buChar char="•"/>
              <a:defRPr/>
            </a:pPr>
            <a:r>
              <a:rPr lang="en-US" sz="1000" dirty="0" smtClean="0">
                <a:solidFill>
                  <a:schemeClr val="tx1"/>
                </a:solidFill>
              </a:rPr>
              <a:t>Microsoft Exchange Server 2007 Standard Edition</a:t>
            </a:r>
          </a:p>
          <a:p>
            <a:pPr marL="285750" lvl="2" indent="-166688" defTabSz="914363">
              <a:lnSpc>
                <a:spcPct val="90000"/>
              </a:lnSpc>
              <a:spcBef>
                <a:spcPct val="20000"/>
              </a:spcBef>
              <a:buSzPct val="80000"/>
              <a:buFont typeface="Arial" pitchFamily="34" charset="0"/>
              <a:buChar char="•"/>
              <a:defRPr/>
            </a:pPr>
            <a:r>
              <a:rPr lang="en-US" sz="1000" dirty="0" smtClean="0">
                <a:solidFill>
                  <a:schemeClr val="tx1"/>
                </a:solidFill>
              </a:rPr>
              <a:t>Microsoft Forefront Security for Exchange Server</a:t>
            </a:r>
            <a:r>
              <a:rPr lang="en-US" sz="1000" baseline="30000" dirty="0" smtClean="0">
                <a:solidFill>
                  <a:schemeClr val="tx1"/>
                </a:solidFill>
              </a:rPr>
              <a:t>1</a:t>
            </a:r>
          </a:p>
          <a:p>
            <a:pPr marL="285750" lvl="2" indent="-166688" defTabSz="914363">
              <a:lnSpc>
                <a:spcPct val="90000"/>
              </a:lnSpc>
              <a:spcBef>
                <a:spcPct val="20000"/>
              </a:spcBef>
              <a:buSzPct val="80000"/>
              <a:buFont typeface="Arial" pitchFamily="34" charset="0"/>
              <a:buChar char="•"/>
              <a:defRPr/>
            </a:pPr>
            <a:endParaRPr lang="en-US" sz="1000" dirty="0" smtClean="0">
              <a:solidFill>
                <a:schemeClr val="tx1"/>
              </a:solidFill>
              <a:latin typeface="Arial" charset="0"/>
            </a:endParaRPr>
          </a:p>
        </p:txBody>
      </p:sp>
      <p:sp>
        <p:nvSpPr>
          <p:cNvPr id="30" name="Rounded Rectangle 29"/>
          <p:cNvSpPr/>
          <p:nvPr/>
        </p:nvSpPr>
        <p:spPr bwMode="auto">
          <a:xfrm>
            <a:off x="3549636" y="3595460"/>
            <a:ext cx="1913019" cy="1278291"/>
          </a:xfrm>
          <a:prstGeom prst="round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marL="285750" lvl="2" indent="-166688" defTabSz="914363">
              <a:lnSpc>
                <a:spcPct val="90000"/>
              </a:lnSpc>
              <a:spcBef>
                <a:spcPct val="20000"/>
              </a:spcBef>
              <a:buSzPct val="80000"/>
              <a:defRPr/>
            </a:pPr>
            <a:r>
              <a:rPr lang="en-US" sz="1200" b="1" dirty="0" smtClean="0">
                <a:solidFill>
                  <a:schemeClr val="tx1"/>
                </a:solidFill>
              </a:rPr>
              <a:t>Security Server</a:t>
            </a:r>
          </a:p>
          <a:p>
            <a:pPr marL="285750" lvl="2" indent="-166688" defTabSz="914363">
              <a:lnSpc>
                <a:spcPct val="90000"/>
              </a:lnSpc>
              <a:spcBef>
                <a:spcPct val="20000"/>
              </a:spcBef>
              <a:buSzPct val="80000"/>
              <a:buFont typeface="Arial" pitchFamily="34" charset="0"/>
              <a:buChar char="•"/>
              <a:defRPr/>
            </a:pPr>
            <a:r>
              <a:rPr lang="en-US" sz="1000" dirty="0" smtClean="0">
                <a:solidFill>
                  <a:schemeClr val="tx1"/>
                </a:solidFill>
              </a:rPr>
              <a:t>Windows Server 2008 Standard technologies</a:t>
            </a:r>
          </a:p>
          <a:p>
            <a:pPr marL="285750" lvl="2" indent="-166688" defTabSz="914363">
              <a:lnSpc>
                <a:spcPct val="90000"/>
              </a:lnSpc>
              <a:spcBef>
                <a:spcPct val="20000"/>
              </a:spcBef>
              <a:buSzPct val="80000"/>
              <a:buFont typeface="Arial" pitchFamily="34" charset="0"/>
              <a:buChar char="•"/>
              <a:defRPr/>
            </a:pPr>
            <a:r>
              <a:rPr lang="en-US" sz="1000" dirty="0" smtClean="0">
                <a:solidFill>
                  <a:schemeClr val="tx1"/>
                </a:solidFill>
              </a:rPr>
              <a:t>Exchange Server 2007 Standard Edition</a:t>
            </a:r>
          </a:p>
          <a:p>
            <a:pPr marL="285750" lvl="2" indent="-166688" defTabSz="914363">
              <a:lnSpc>
                <a:spcPct val="90000"/>
              </a:lnSpc>
              <a:spcBef>
                <a:spcPct val="20000"/>
              </a:spcBef>
              <a:buSzPct val="80000"/>
              <a:buFont typeface="Arial" pitchFamily="34" charset="0"/>
              <a:buChar char="•"/>
              <a:defRPr/>
            </a:pPr>
            <a:r>
              <a:rPr lang="en-US" sz="1000" dirty="0" smtClean="0">
                <a:solidFill>
                  <a:schemeClr val="tx1"/>
                </a:solidFill>
              </a:rPr>
              <a:t>Forefront Threat Management Gateway, Medium Business Edition</a:t>
            </a:r>
            <a:r>
              <a:rPr lang="en-US" sz="1000" baseline="30000" dirty="0" smtClean="0">
                <a:solidFill>
                  <a:schemeClr val="tx1"/>
                </a:solidFill>
              </a:rPr>
              <a:t>2</a:t>
            </a:r>
          </a:p>
        </p:txBody>
      </p:sp>
      <p:sp>
        <p:nvSpPr>
          <p:cNvPr id="31" name="Rounded Rectangle 30"/>
          <p:cNvSpPr/>
          <p:nvPr/>
        </p:nvSpPr>
        <p:spPr bwMode="auto">
          <a:xfrm>
            <a:off x="7151631" y="4023361"/>
            <a:ext cx="1992369" cy="841248"/>
          </a:xfrm>
          <a:prstGeom prst="round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marL="285750" lvl="2" indent="-166688" defTabSz="914363">
              <a:lnSpc>
                <a:spcPct val="90000"/>
              </a:lnSpc>
              <a:spcBef>
                <a:spcPct val="20000"/>
              </a:spcBef>
              <a:buClr>
                <a:srgbClr val="0099FF"/>
              </a:buClr>
              <a:buSzPct val="80000"/>
              <a:defRPr/>
            </a:pPr>
            <a:r>
              <a:rPr lang="en-US" sz="1200" b="1" dirty="0" smtClean="0">
                <a:solidFill>
                  <a:schemeClr val="tx1"/>
                </a:solidFill>
              </a:rPr>
              <a:t>Database Server</a:t>
            </a:r>
          </a:p>
          <a:p>
            <a:pPr marL="285750" lvl="2" indent="-166688" defTabSz="914363">
              <a:lnSpc>
                <a:spcPct val="90000"/>
              </a:lnSpc>
              <a:spcBef>
                <a:spcPct val="20000"/>
              </a:spcBef>
              <a:buSzPct val="80000"/>
              <a:buFont typeface="Arial" pitchFamily="34" charset="0"/>
              <a:buChar char="•"/>
              <a:defRPr/>
            </a:pPr>
            <a:r>
              <a:rPr lang="en-US" sz="1000" dirty="0" smtClean="0">
                <a:solidFill>
                  <a:schemeClr val="tx1"/>
                </a:solidFill>
              </a:rPr>
              <a:t>Windows Server 2008 Standard</a:t>
            </a:r>
          </a:p>
          <a:p>
            <a:pPr marL="285750" lvl="2" indent="-166688" defTabSz="914363">
              <a:lnSpc>
                <a:spcPct val="90000"/>
              </a:lnSpc>
              <a:spcBef>
                <a:spcPct val="20000"/>
              </a:spcBef>
              <a:buSzPct val="80000"/>
              <a:buFont typeface="Arial" pitchFamily="34" charset="0"/>
              <a:buChar char="•"/>
              <a:defRPr/>
            </a:pPr>
            <a:r>
              <a:rPr lang="en-US" sz="1000" dirty="0" smtClean="0">
                <a:solidFill>
                  <a:schemeClr val="tx1"/>
                </a:solidFill>
              </a:rPr>
              <a:t>SQL Server 2008 Standard Edition</a:t>
            </a:r>
          </a:p>
        </p:txBody>
      </p:sp>
      <p:sp>
        <p:nvSpPr>
          <p:cNvPr id="32" name="TextBox 31"/>
          <p:cNvSpPr txBox="1"/>
          <p:nvPr/>
        </p:nvSpPr>
        <p:spPr>
          <a:xfrm>
            <a:off x="1870038" y="1785915"/>
            <a:ext cx="1905000" cy="338554"/>
          </a:xfrm>
          <a:prstGeom prst="rect">
            <a:avLst/>
          </a:prstGeom>
          <a:noFill/>
        </p:spPr>
        <p:txBody>
          <a:bodyPr wrap="square" rtlCol="0">
            <a:spAutoFit/>
          </a:bodyPr>
          <a:lstStyle/>
          <a:p>
            <a:pPr algn="ctr"/>
            <a:r>
              <a:rPr lang="en-US" sz="1600" u="sng" dirty="0" smtClean="0">
                <a:effectLst/>
              </a:rPr>
              <a:t>Standard Edition</a:t>
            </a:r>
            <a:endParaRPr lang="en-US" sz="1200" u="sng" dirty="0">
              <a:effectLst/>
            </a:endParaRPr>
          </a:p>
        </p:txBody>
      </p:sp>
      <p:sp>
        <p:nvSpPr>
          <p:cNvPr id="33" name="TextBox 32"/>
          <p:cNvSpPr txBox="1"/>
          <p:nvPr/>
        </p:nvSpPr>
        <p:spPr>
          <a:xfrm>
            <a:off x="6324624" y="1785915"/>
            <a:ext cx="1905000" cy="338554"/>
          </a:xfrm>
          <a:prstGeom prst="rect">
            <a:avLst/>
          </a:prstGeom>
          <a:noFill/>
        </p:spPr>
        <p:txBody>
          <a:bodyPr wrap="square" rtlCol="0">
            <a:spAutoFit/>
          </a:bodyPr>
          <a:lstStyle/>
          <a:p>
            <a:pPr algn="ctr"/>
            <a:r>
              <a:rPr lang="en-US" sz="1600" u="sng" dirty="0" smtClean="0">
                <a:effectLst/>
              </a:rPr>
              <a:t>Premium Edition</a:t>
            </a:r>
            <a:endParaRPr lang="en-US" sz="1200" u="sng" dirty="0">
              <a:effectLst/>
            </a:endParaRPr>
          </a:p>
        </p:txBody>
      </p:sp>
      <p:grpSp>
        <p:nvGrpSpPr>
          <p:cNvPr id="6" name="Group 45"/>
          <p:cNvGrpSpPr/>
          <p:nvPr/>
        </p:nvGrpSpPr>
        <p:grpSpPr>
          <a:xfrm>
            <a:off x="6470676" y="2917818"/>
            <a:ext cx="869087" cy="996696"/>
            <a:chOff x="6481765" y="5386444"/>
            <a:chExt cx="472377" cy="506730"/>
          </a:xfrm>
          <a:effectLst>
            <a:outerShdw blurRad="50800" dist="38100" dir="2700000" algn="tl" rotWithShape="0">
              <a:prstClr val="black">
                <a:alpha val="40000"/>
              </a:prstClr>
            </a:outerShdw>
          </a:effectLst>
        </p:grpSpPr>
        <p:pic>
          <p:nvPicPr>
            <p:cNvPr id="40" name="Picture 9" descr="C:\Program Files\Microsoft Resource DVD Artwork\DVD_ART\Artwork_Imagery\HARDWARE_IMAGERY\Illustration - Misc Hardware\Windows Vista Illustration Icons\Server.png"/>
            <p:cNvPicPr>
              <a:picLocks noChangeArrowheads="1"/>
            </p:cNvPicPr>
            <p:nvPr/>
          </p:nvPicPr>
          <p:blipFill>
            <a:blip r:embed="rId5" cstate="print"/>
            <a:srcRect/>
            <a:stretch>
              <a:fillRect/>
            </a:stretch>
          </p:blipFill>
          <p:spPr bwMode="auto">
            <a:xfrm>
              <a:off x="6481765" y="5386444"/>
              <a:ext cx="447305" cy="506730"/>
            </a:xfrm>
            <a:prstGeom prst="rect">
              <a:avLst/>
            </a:prstGeom>
            <a:noFill/>
          </p:spPr>
        </p:pic>
        <p:pic>
          <p:nvPicPr>
            <p:cNvPr id="41" name="Picture 8" descr="C:\Program Files\Microsoft Resource DVD Artwork\DVD_ART\Artwork_Imagery\HARDWARE_IMAGERY\Illustration - Misc Hardware\Windows Vista Illustration Icons\Security Good.png"/>
            <p:cNvPicPr>
              <a:picLocks noChangeAspect="1" noChangeArrowheads="1"/>
            </p:cNvPicPr>
            <p:nvPr/>
          </p:nvPicPr>
          <p:blipFill>
            <a:blip r:embed="rId6" cstate="print"/>
            <a:srcRect/>
            <a:stretch>
              <a:fillRect/>
            </a:stretch>
          </p:blipFill>
          <p:spPr bwMode="auto">
            <a:xfrm>
              <a:off x="6689030" y="5462596"/>
              <a:ext cx="265112" cy="265112"/>
            </a:xfrm>
            <a:prstGeom prst="rect">
              <a:avLst/>
            </a:prstGeom>
            <a:noFill/>
          </p:spPr>
        </p:pic>
      </p:grpSp>
      <p:pic>
        <p:nvPicPr>
          <p:cNvPr id="42" name="Picture 41" descr="C10GettingStartedInstallMgmt_256.png"/>
          <p:cNvPicPr>
            <a:picLocks noChangeAspect="1"/>
          </p:cNvPicPr>
          <p:nvPr/>
        </p:nvPicPr>
        <p:blipFill>
          <a:blip r:embed="rId8"/>
          <a:stretch>
            <a:fillRect/>
          </a:stretch>
        </p:blipFill>
        <p:spPr>
          <a:xfrm>
            <a:off x="5703903" y="2881305"/>
            <a:ext cx="1042416" cy="1042416"/>
          </a:xfrm>
          <a:prstGeom prst="rect">
            <a:avLst/>
          </a:prstGeom>
        </p:spPr>
      </p:pic>
      <p:sp>
        <p:nvSpPr>
          <p:cNvPr id="43" name="Rounded Rectangle 42"/>
          <p:cNvSpPr/>
          <p:nvPr/>
        </p:nvSpPr>
        <p:spPr bwMode="auto">
          <a:xfrm>
            <a:off x="5703966" y="4023361"/>
            <a:ext cx="1606572" cy="548640"/>
          </a:xfrm>
          <a:prstGeom prst="roundRect">
            <a:avLst/>
          </a:prstGeom>
          <a:noFill/>
          <a:ln w="9525">
            <a:noFill/>
            <a:miter lim="800000"/>
            <a:headEnd/>
            <a:tailEnd/>
          </a:ln>
          <a:effectLst/>
        </p:spPr>
        <p:txBody>
          <a:bodyPr vert="horz" wrap="square" lIns="91440" tIns="45720" rIns="91440" bIns="45720" numCol="1" anchor="b" anchorCtr="0" compatLnSpc="1">
            <a:prstTxWarp prst="textNoShape">
              <a:avLst/>
            </a:prstTxWarp>
            <a:noAutofit/>
          </a:bodyPr>
          <a:lstStyle/>
          <a:p>
            <a:pPr marL="285750" lvl="2" indent="-166688" defTabSz="914363">
              <a:lnSpc>
                <a:spcPct val="90000"/>
              </a:lnSpc>
              <a:spcBef>
                <a:spcPct val="20000"/>
              </a:spcBef>
              <a:buClr>
                <a:srgbClr val="0099FF"/>
              </a:buClr>
              <a:buSzPct val="80000"/>
              <a:defRPr/>
            </a:pPr>
            <a:r>
              <a:rPr lang="en-US" sz="1200" b="1" dirty="0" smtClean="0">
                <a:solidFill>
                  <a:schemeClr val="tx1"/>
                </a:solidFill>
              </a:rPr>
              <a:t>Standard Edition, Plus</a:t>
            </a:r>
            <a:r>
              <a:rPr lang="en-US" sz="1200" b="1" dirty="0" smtClean="0"/>
              <a:t>..</a:t>
            </a:r>
            <a:endParaRPr lang="en-US" sz="1000" dirty="0" smtClean="0">
              <a:solidFill>
                <a:schemeClr val="tx1"/>
              </a:solidFill>
              <a:latin typeface="Arial" charset="0"/>
            </a:endParaRPr>
          </a:p>
          <a:p>
            <a:pPr marL="285750" lvl="2" indent="-166688" defTabSz="914363">
              <a:lnSpc>
                <a:spcPct val="90000"/>
              </a:lnSpc>
              <a:spcBef>
                <a:spcPct val="20000"/>
              </a:spcBef>
              <a:buClr>
                <a:srgbClr val="0099FF"/>
              </a:buClr>
              <a:buSzPct val="80000"/>
              <a:buFont typeface="Arial" pitchFamily="34" charset="0"/>
              <a:buChar char="•"/>
              <a:defRPr/>
            </a:pPr>
            <a:endParaRPr lang="en-US" sz="1000" dirty="0" smtClean="0">
              <a:solidFill>
                <a:schemeClr val="tx1"/>
              </a:solidFill>
              <a:latin typeface="Arial" charset="0"/>
            </a:endParaRPr>
          </a:p>
        </p:txBody>
      </p:sp>
      <p:grpSp>
        <p:nvGrpSpPr>
          <p:cNvPr id="8" name="Group 38"/>
          <p:cNvGrpSpPr/>
          <p:nvPr/>
        </p:nvGrpSpPr>
        <p:grpSpPr>
          <a:xfrm>
            <a:off x="6178572" y="2394546"/>
            <a:ext cx="1061059" cy="997941"/>
            <a:chOff x="4405308" y="5805534"/>
            <a:chExt cx="715986" cy="673395"/>
          </a:xfrm>
          <a:effectLst>
            <a:outerShdw blurRad="50800" dist="38100" dir="2700000" algn="tl" rotWithShape="0">
              <a:prstClr val="black">
                <a:alpha val="40000"/>
              </a:prstClr>
            </a:outerShdw>
          </a:effectLst>
        </p:grpSpPr>
        <p:pic>
          <p:nvPicPr>
            <p:cNvPr id="37" name="Picture 9"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4405308" y="5805534"/>
              <a:ext cx="492096" cy="673395"/>
            </a:xfrm>
            <a:prstGeom prst="rect">
              <a:avLst/>
            </a:prstGeom>
            <a:noFill/>
          </p:spPr>
        </p:pic>
        <p:pic>
          <p:nvPicPr>
            <p:cNvPr id="38" name="Picture 5" descr="C:\Program Files\Microsoft Resource DVD Artwork\DVD_ART\Artwork_Imagery\HARDWARE_IMAGERY\Illustration - Misc Hardware\Windows Vista Illustration Icons\Email Message.png"/>
            <p:cNvPicPr>
              <a:picLocks noChangeAspect="1" noChangeArrowheads="1"/>
            </p:cNvPicPr>
            <p:nvPr/>
          </p:nvPicPr>
          <p:blipFill>
            <a:blip r:embed="rId4" cstate="print"/>
            <a:srcRect/>
            <a:stretch>
              <a:fillRect/>
            </a:stretch>
          </p:blipFill>
          <p:spPr bwMode="auto">
            <a:xfrm>
              <a:off x="4649874" y="5848346"/>
              <a:ext cx="471420" cy="471420"/>
            </a:xfrm>
            <a:prstGeom prst="rect">
              <a:avLst/>
            </a:prstGeom>
            <a:noFill/>
            <a:effectLst>
              <a:outerShdw blurRad="50800" dist="38100" dir="2700000" algn="tl" rotWithShape="0">
                <a:prstClr val="black">
                  <a:alpha val="40000"/>
                </a:prstClr>
              </a:outerShdw>
            </a:effectLst>
          </p:spPr>
        </p:pic>
      </p:grpSp>
      <p:sp>
        <p:nvSpPr>
          <p:cNvPr id="36" name="Rounded Rectangle 35"/>
          <p:cNvSpPr/>
          <p:nvPr/>
        </p:nvSpPr>
        <p:spPr bwMode="auto">
          <a:xfrm>
            <a:off x="457203" y="5538158"/>
            <a:ext cx="8281358" cy="923027"/>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9" name="TextBox 38"/>
          <p:cNvSpPr txBox="1"/>
          <p:nvPr/>
        </p:nvSpPr>
        <p:spPr>
          <a:xfrm>
            <a:off x="2432649" y="5529532"/>
            <a:ext cx="4288353" cy="369332"/>
          </a:xfrm>
          <a:prstGeom prst="rect">
            <a:avLst/>
          </a:prstGeom>
          <a:noFill/>
        </p:spPr>
        <p:txBody>
          <a:bodyPr wrap="none" rtlCol="0">
            <a:spAutoFit/>
          </a:bodyPr>
          <a:lstStyle/>
          <a:p>
            <a:r>
              <a:rPr lang="en-US" dirty="0" smtClean="0">
                <a:solidFill>
                  <a:schemeClr val="tx1"/>
                </a:solidFill>
              </a:rPr>
              <a:t>Essential Business Server only software</a:t>
            </a:r>
            <a:endParaRPr lang="en-US" dirty="0">
              <a:solidFill>
                <a:schemeClr val="tx1"/>
              </a:solidFill>
            </a:endParaRPr>
          </a:p>
        </p:txBody>
      </p:sp>
      <p:sp>
        <p:nvSpPr>
          <p:cNvPr id="44" name="Rounded Rectangle 43"/>
          <p:cNvSpPr/>
          <p:nvPr/>
        </p:nvSpPr>
        <p:spPr bwMode="auto">
          <a:xfrm>
            <a:off x="586601" y="5983856"/>
            <a:ext cx="1969640" cy="35368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Segoe" pitchFamily="34" charset="0"/>
              </a:rPr>
              <a:t>Integrated Setup</a:t>
            </a: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bwMode="auto">
          <a:xfrm>
            <a:off x="2584965" y="5983856"/>
            <a:ext cx="1969640" cy="35368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Segoe" pitchFamily="34" charset="0"/>
              </a:rPr>
              <a:t>Unified Administration</a:t>
            </a: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Rounded Rectangle 45"/>
          <p:cNvSpPr/>
          <p:nvPr/>
        </p:nvSpPr>
        <p:spPr bwMode="auto">
          <a:xfrm>
            <a:off x="4586400" y="5983856"/>
            <a:ext cx="1969640" cy="35368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Segoe" pitchFamily="34" charset="0"/>
              </a:rPr>
              <a:t>Security &amp; Access</a:t>
            </a: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Rounded Rectangle 46"/>
          <p:cNvSpPr/>
          <p:nvPr/>
        </p:nvSpPr>
        <p:spPr bwMode="auto">
          <a:xfrm>
            <a:off x="6596364" y="5983856"/>
            <a:ext cx="1969640" cy="35368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solidFill>
                <a:effectLst>
                  <a:outerShdw blurRad="38100" dist="38100" dir="2700000" algn="tl">
                    <a:srgbClr val="000000">
                      <a:alpha val="43137"/>
                    </a:srgbClr>
                  </a:outerShdw>
                </a:effectLst>
                <a:latin typeface="Segoe" pitchFamily="34" charset="0"/>
              </a:rPr>
              <a:t>Extensible Console</a:t>
            </a: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TextBox 47"/>
          <p:cNvSpPr txBox="1"/>
          <p:nvPr/>
        </p:nvSpPr>
        <p:spPr>
          <a:xfrm>
            <a:off x="712381" y="5082363"/>
            <a:ext cx="6457217" cy="369332"/>
          </a:xfrm>
          <a:prstGeom prst="rect">
            <a:avLst/>
          </a:prstGeom>
          <a:noFill/>
        </p:spPr>
        <p:txBody>
          <a:bodyPr wrap="none" rtlCol="0">
            <a:spAutoFit/>
          </a:bodyPr>
          <a:lstStyle/>
          <a:p>
            <a:r>
              <a:rPr lang="en-US" sz="900" baseline="30000" dirty="0" smtClean="0"/>
              <a:t>1</a:t>
            </a:r>
            <a:r>
              <a:rPr lang="en-US" sz="900" dirty="0" smtClean="0"/>
              <a:t> One year Microsoft Forefront Security for Exchange Server subscription included in the product. </a:t>
            </a:r>
          </a:p>
          <a:p>
            <a:r>
              <a:rPr lang="en-US" sz="900" baseline="30000" dirty="0" smtClean="0"/>
              <a:t>2</a:t>
            </a:r>
            <a:r>
              <a:rPr lang="en-US" sz="900" dirty="0" smtClean="0"/>
              <a:t> One year Web Antimalware Subscription for Forefront Threat Management Gateway, Medium Business Edition included in product. </a:t>
            </a:r>
            <a:endParaRPr lang="en-US" sz="9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mtClean="0"/>
              <a:t>The Short Answer on EBS</a:t>
            </a:r>
            <a:endParaRPr lang="sv-SE" dirty="0"/>
          </a:p>
        </p:txBody>
      </p:sp>
      <p:sp>
        <p:nvSpPr>
          <p:cNvPr id="4" name="Content Placeholder 3"/>
          <p:cNvSpPr>
            <a:spLocks noGrp="1"/>
          </p:cNvSpPr>
          <p:nvPr>
            <p:ph idx="1"/>
          </p:nvPr>
        </p:nvSpPr>
        <p:spPr/>
        <p:txBody>
          <a:bodyPr/>
          <a:lstStyle/>
          <a:p>
            <a:r>
              <a:rPr lang="sv-SE" smtClean="0"/>
              <a:t>Replaces the core part of the customer’s infrastructure</a:t>
            </a:r>
          </a:p>
          <a:p>
            <a:r>
              <a:rPr lang="sv-SE" smtClean="0"/>
              <a:t>Best practices setup and configuration</a:t>
            </a:r>
          </a:p>
          <a:p>
            <a:r>
              <a:rPr lang="sv-SE" smtClean="0"/>
              <a:t>Creates a foundation to build on</a:t>
            </a:r>
          </a:p>
          <a:p>
            <a:r>
              <a:rPr lang="sv-SE" smtClean="0"/>
              <a:t>Easier to manage</a:t>
            </a:r>
          </a:p>
          <a:p>
            <a:r>
              <a:rPr lang="sv-SE" smtClean="0"/>
              <a:t>Helps admin to be proactive and able to focus on business demands</a:t>
            </a:r>
            <a:endParaRPr lang="sv-SE"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0|0"/>
</p:tagLst>
</file>

<file path=ppt/tags/tag2.xml><?xml version="1.0" encoding="utf-8"?>
<p:tagLst xmlns:a="http://schemas.openxmlformats.org/drawingml/2006/main" xmlns:r="http://schemas.openxmlformats.org/officeDocument/2006/relationships" xmlns:p="http://schemas.openxmlformats.org/presentationml/2006/main">
  <p:tag name="TIMING" val="|22.9"/>
</p:tagLst>
</file>

<file path=ppt/tags/tag3.xml><?xml version="1.0" encoding="utf-8"?>
<p:tagLst xmlns:a="http://schemas.openxmlformats.org/drawingml/2006/main" xmlns:r="http://schemas.openxmlformats.org/officeDocument/2006/relationships" xmlns:p="http://schemas.openxmlformats.org/presentationml/2006/main">
  <p:tag name="TIMING" val="|75.8|21.3"/>
</p:tagLst>
</file>

<file path=ppt/tags/tag4.xml><?xml version="1.0" encoding="utf-8"?>
<p:tagLst xmlns:a="http://schemas.openxmlformats.org/drawingml/2006/main" xmlns:r="http://schemas.openxmlformats.org/officeDocument/2006/relationships" xmlns:p="http://schemas.openxmlformats.org/presentationml/2006/main">
  <p:tag name="TIMING" val="|77.2|6.9"/>
</p:tagLst>
</file>

<file path=ppt/theme/theme1.xml><?xml version="1.0" encoding="utf-8"?>
<a:theme xmlns:a="http://schemas.openxmlformats.org/drawingml/2006/main" name="TechEd 2008 4-3 template">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5171</Words>
  <Application>Microsoft Office PowerPoint</Application>
  <PresentationFormat>On-screen Show (4:3)</PresentationFormat>
  <Paragraphs>646</Paragraphs>
  <Slides>71</Slides>
  <Notes>71</Notes>
  <HiddenSlides>2</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TechEd 2008 4-3 template</vt:lpstr>
      <vt:lpstr>Slide 1</vt:lpstr>
      <vt:lpstr>Presentation Outline (hidden slide):</vt:lpstr>
      <vt:lpstr>Windows Essential Business Server 2008 Deep Dive</vt:lpstr>
      <vt:lpstr>Agenda</vt:lpstr>
      <vt:lpstr>What is  Essential Business Server?</vt:lpstr>
      <vt:lpstr>Slide 6</vt:lpstr>
      <vt:lpstr>The choice…</vt:lpstr>
      <vt:lpstr>This is Essential Business Server…</vt:lpstr>
      <vt:lpstr>The Short Answer on EBS</vt:lpstr>
      <vt:lpstr>Planning for EBS Installation</vt:lpstr>
      <vt:lpstr>The Wizards - The Preparation Tool</vt:lpstr>
      <vt:lpstr>The Wizards - The Planning Tool</vt:lpstr>
      <vt:lpstr>EBS 2008 Installation Sequence</vt:lpstr>
      <vt:lpstr>Slide 14</vt:lpstr>
      <vt:lpstr>Network</vt:lpstr>
      <vt:lpstr>Network Design for EBS</vt:lpstr>
      <vt:lpstr>User Network Access</vt:lpstr>
      <vt:lpstr>Remote Management Access</vt:lpstr>
      <vt:lpstr>Choosing Hardware</vt:lpstr>
      <vt:lpstr>Basic Requirements</vt:lpstr>
      <vt:lpstr>Storage</vt:lpstr>
      <vt:lpstr>Digging Deeper</vt:lpstr>
      <vt:lpstr>Rack Servers – Internal Storage</vt:lpstr>
      <vt:lpstr>Rack Servers + SAN</vt:lpstr>
      <vt:lpstr>What about blades for EBS?</vt:lpstr>
      <vt:lpstr>Blade Servers – Internal Storage</vt:lpstr>
      <vt:lpstr>Blade Servers + NAS / SAN</vt:lpstr>
      <vt:lpstr>EBS on Blades</vt:lpstr>
      <vt:lpstr>Installation Approaches</vt:lpstr>
      <vt:lpstr>Streamlined Deployment</vt:lpstr>
      <vt:lpstr>Network install = Fast </vt:lpstr>
      <vt:lpstr>Create the WinPE Image</vt:lpstr>
      <vt:lpstr>Run this to create the bootimage</vt:lpstr>
      <vt:lpstr>Booting on a USB stick</vt:lpstr>
      <vt:lpstr>Migrating From an  Existing Environment</vt:lpstr>
      <vt:lpstr>Migration</vt:lpstr>
      <vt:lpstr>Under the Hood  Setup And Configuration</vt:lpstr>
      <vt:lpstr>Working as the Admin of Essential Business Server</vt:lpstr>
      <vt:lpstr>The Administrator's View</vt:lpstr>
      <vt:lpstr>Environment Health</vt:lpstr>
      <vt:lpstr>Computer and Device Management</vt:lpstr>
      <vt:lpstr>Security &amp; Access</vt:lpstr>
      <vt:lpstr>Extensible Console</vt:lpstr>
      <vt:lpstr>Slide 44</vt:lpstr>
      <vt:lpstr>Questions from the Field</vt:lpstr>
      <vt:lpstr>Questions that we have been asking ourselves… </vt:lpstr>
      <vt:lpstr>Virtualisation &amp; Performance</vt:lpstr>
      <vt:lpstr>Backup and Restore – Native</vt:lpstr>
      <vt:lpstr>Backup &amp; Restore – Proven Solutions</vt:lpstr>
      <vt:lpstr>The Recovery Feature</vt:lpstr>
      <vt:lpstr>Slide 51</vt:lpstr>
      <vt:lpstr>Working Remotely</vt:lpstr>
      <vt:lpstr>Slide 53</vt:lpstr>
      <vt:lpstr>Security</vt:lpstr>
      <vt:lpstr>Microsoft Forefront Threat Management Gateway  </vt:lpstr>
      <vt:lpstr>Web Access Policy</vt:lpstr>
      <vt:lpstr>Web Access Policy</vt:lpstr>
      <vt:lpstr>TMG MBE AV/Anti-Malware</vt:lpstr>
      <vt:lpstr>Slide 59</vt:lpstr>
      <vt:lpstr>Messaging</vt:lpstr>
      <vt:lpstr>Messaging</vt:lpstr>
      <vt:lpstr>Firewall Policy</vt:lpstr>
      <vt:lpstr>Slide 63</vt:lpstr>
      <vt:lpstr>Summary</vt:lpstr>
      <vt:lpstr>Slide 65</vt:lpstr>
      <vt:lpstr>Notes</vt:lpstr>
      <vt:lpstr>Resources</vt:lpstr>
      <vt:lpstr>Related Content</vt:lpstr>
      <vt:lpstr>Track Resources</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2008-09-01T04:57:04Z</dcterms:created>
  <dcterms:modified xsi:type="dcterms:W3CDTF">2008-09-01T04:57:24Z</dcterms:modified>
</cp:coreProperties>
</file>