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46"/>
  </p:notesMasterIdLst>
  <p:handoutMasterIdLst>
    <p:handoutMasterId r:id="rId47"/>
  </p:handoutMasterIdLst>
  <p:sldIdLst>
    <p:sldId id="335" r:id="rId2"/>
    <p:sldId id="336" r:id="rId3"/>
    <p:sldId id="337" r:id="rId4"/>
    <p:sldId id="338" r:id="rId5"/>
    <p:sldId id="339" r:id="rId6"/>
    <p:sldId id="340" r:id="rId7"/>
    <p:sldId id="341" r:id="rId8"/>
    <p:sldId id="342" r:id="rId9"/>
    <p:sldId id="343" r:id="rId10"/>
    <p:sldId id="344" r:id="rId11"/>
    <p:sldId id="345" r:id="rId12"/>
    <p:sldId id="346" r:id="rId13"/>
    <p:sldId id="347" r:id="rId14"/>
    <p:sldId id="348" r:id="rId15"/>
    <p:sldId id="349" r:id="rId16"/>
    <p:sldId id="350" r:id="rId17"/>
    <p:sldId id="351" r:id="rId18"/>
    <p:sldId id="379" r:id="rId19"/>
    <p:sldId id="353" r:id="rId20"/>
    <p:sldId id="354" r:id="rId21"/>
    <p:sldId id="355" r:id="rId22"/>
    <p:sldId id="356" r:id="rId23"/>
    <p:sldId id="357" r:id="rId24"/>
    <p:sldId id="358" r:id="rId25"/>
    <p:sldId id="359" r:id="rId26"/>
    <p:sldId id="360" r:id="rId27"/>
    <p:sldId id="361" r:id="rId28"/>
    <p:sldId id="362" r:id="rId29"/>
    <p:sldId id="363" r:id="rId30"/>
    <p:sldId id="364" r:id="rId31"/>
    <p:sldId id="365" r:id="rId32"/>
    <p:sldId id="366" r:id="rId33"/>
    <p:sldId id="367" r:id="rId34"/>
    <p:sldId id="368" r:id="rId35"/>
    <p:sldId id="369" r:id="rId36"/>
    <p:sldId id="380" r:id="rId37"/>
    <p:sldId id="371" r:id="rId38"/>
    <p:sldId id="381" r:id="rId39"/>
    <p:sldId id="373" r:id="rId40"/>
    <p:sldId id="374" r:id="rId41"/>
    <p:sldId id="375" r:id="rId42"/>
    <p:sldId id="376" r:id="rId43"/>
    <p:sldId id="377" r:id="rId44"/>
    <p:sldId id="378" r:id="rId45"/>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47A5F"/>
    <a:srgbClr val="00D6A3"/>
    <a:srgbClr val="1DFFC9"/>
    <a:srgbClr val="69FFC6"/>
    <a:srgbClr val="8E3600"/>
    <a:srgbClr val="FF8D69"/>
    <a:srgbClr val="5B2B11"/>
    <a:srgbClr val="E55437"/>
    <a:srgbClr val="FFA78B"/>
    <a:srgbClr val="000E2A"/>
  </p:clrMru>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066" autoAdjust="0"/>
    <p:restoredTop sz="96105" autoAdjust="0"/>
  </p:normalViewPr>
  <p:slideViewPr>
    <p:cSldViewPr>
      <p:cViewPr>
        <p:scale>
          <a:sx n="86" d="100"/>
          <a:sy n="86" d="100"/>
        </p:scale>
        <p:origin x="-1614" y="-702"/>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64" d="100"/>
          <a:sy n="64" d="100"/>
        </p:scale>
        <p:origin x="-2814"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408BD1-E51A-4A66-B647-FE75B6B194E3}" type="doc">
      <dgm:prSet loTypeId="urn:microsoft.com/office/officeart/2005/8/layout/cycle1" loCatId="cycle" qsTypeId="urn:microsoft.com/office/officeart/2005/8/quickstyle/3d2" qsCatId="3D" csTypeId="urn:microsoft.com/office/officeart/2005/8/colors/accent5_2" csCatId="accent5" phldr="1"/>
      <dgm:spPr/>
      <dgm:t>
        <a:bodyPr/>
        <a:lstStyle/>
        <a:p>
          <a:endParaRPr lang="en-US"/>
        </a:p>
      </dgm:t>
    </dgm:pt>
    <dgm:pt modelId="{901E3171-36A0-41FC-AF83-BBE2241377CA}">
      <dgm:prSet phldrT="[Text]"/>
      <dgm:spPr/>
      <dgm:t>
        <a:bodyPr/>
        <a:lstStyle/>
        <a:p>
          <a:r>
            <a:rPr lang="en-US" i="1" dirty="0" smtClean="0">
              <a:effectLst>
                <a:outerShdw blurRad="38100" dist="38100" dir="2700000" algn="tl">
                  <a:srgbClr val="000000">
                    <a:alpha val="43137"/>
                  </a:srgbClr>
                </a:outerShdw>
              </a:effectLst>
            </a:rPr>
            <a:t>Flexibility</a:t>
          </a:r>
          <a:endParaRPr lang="en-US" i="1" dirty="0">
            <a:effectLst>
              <a:outerShdw blurRad="38100" dist="38100" dir="2700000" algn="tl">
                <a:srgbClr val="000000">
                  <a:alpha val="43137"/>
                </a:srgbClr>
              </a:outerShdw>
            </a:effectLst>
          </a:endParaRPr>
        </a:p>
      </dgm:t>
    </dgm:pt>
    <dgm:pt modelId="{18086753-DBFA-4499-91A3-639DE95C6E50}" type="parTrans" cxnId="{7BC59860-CF58-4F5D-9232-CBC4E952C325}">
      <dgm:prSet/>
      <dgm:spPr/>
      <dgm:t>
        <a:bodyPr/>
        <a:lstStyle/>
        <a:p>
          <a:endParaRPr lang="en-US"/>
        </a:p>
      </dgm:t>
    </dgm:pt>
    <dgm:pt modelId="{9EF910BE-2985-4DDA-B538-8480D8B630F9}" type="sibTrans" cxnId="{7BC59860-CF58-4F5D-9232-CBC4E952C325}">
      <dgm:prSet/>
      <dgm:spPr/>
      <dgm:t>
        <a:bodyPr/>
        <a:lstStyle/>
        <a:p>
          <a:endParaRPr lang="en-US" dirty="0"/>
        </a:p>
      </dgm:t>
    </dgm:pt>
    <dgm:pt modelId="{7C5BEDF2-86E3-4E2E-B39C-07274E54D1A5}">
      <dgm:prSet phldrT="[Text]"/>
      <dgm:spPr/>
      <dgm:t>
        <a:bodyPr/>
        <a:lstStyle/>
        <a:p>
          <a:r>
            <a:rPr lang="en-US" dirty="0" smtClean="0"/>
            <a:t>LUN is the smallest unit of failover</a:t>
          </a:r>
          <a:endParaRPr lang="en-US" dirty="0"/>
        </a:p>
      </dgm:t>
    </dgm:pt>
    <dgm:pt modelId="{B28DA462-A9BD-415B-8570-B4D9D75B0B8C}" type="parTrans" cxnId="{1F6229BB-0560-42CC-9A69-EEB947768805}">
      <dgm:prSet/>
      <dgm:spPr/>
      <dgm:t>
        <a:bodyPr/>
        <a:lstStyle/>
        <a:p>
          <a:endParaRPr lang="en-US"/>
        </a:p>
      </dgm:t>
    </dgm:pt>
    <dgm:pt modelId="{FC9F5737-54D9-4994-A76E-2CEA055D6473}" type="sibTrans" cxnId="{1F6229BB-0560-42CC-9A69-EEB947768805}">
      <dgm:prSet/>
      <dgm:spPr/>
      <dgm:t>
        <a:bodyPr/>
        <a:lstStyle/>
        <a:p>
          <a:endParaRPr lang="en-US"/>
        </a:p>
      </dgm:t>
    </dgm:pt>
    <dgm:pt modelId="{8638B967-2934-4116-9675-C8D2FFA8C7AE}">
      <dgm:prSet phldrT="[Text]"/>
      <dgm:spPr/>
      <dgm:t>
        <a:bodyPr/>
        <a:lstStyle/>
        <a:p>
          <a:r>
            <a:rPr lang="en-US" i="1" dirty="0" smtClean="0">
              <a:effectLst>
                <a:outerShdw blurRad="38100" dist="38100" dir="2700000" algn="tl">
                  <a:srgbClr val="000000">
                    <a:alpha val="43137"/>
                  </a:srgbClr>
                </a:outerShdw>
              </a:effectLst>
            </a:rPr>
            <a:t>Scalability</a:t>
          </a:r>
        </a:p>
      </dgm:t>
    </dgm:pt>
    <dgm:pt modelId="{6DFB664E-4703-43EA-8734-D970C07CA8E7}" type="parTrans" cxnId="{74F6E875-8625-4001-B4B2-275CB8802656}">
      <dgm:prSet/>
      <dgm:spPr/>
      <dgm:t>
        <a:bodyPr/>
        <a:lstStyle/>
        <a:p>
          <a:endParaRPr lang="en-US"/>
        </a:p>
      </dgm:t>
    </dgm:pt>
    <dgm:pt modelId="{433C9467-1576-43F5-847B-8B4658F134D9}" type="sibTrans" cxnId="{74F6E875-8625-4001-B4B2-275CB8802656}">
      <dgm:prSet/>
      <dgm:spPr/>
      <dgm:t>
        <a:bodyPr/>
        <a:lstStyle/>
        <a:p>
          <a:endParaRPr lang="en-US" dirty="0"/>
        </a:p>
      </dgm:t>
    </dgm:pt>
    <dgm:pt modelId="{FE7999E8-E938-4141-B411-18662A3A7CA2}">
      <dgm:prSet phldrT="[Text]"/>
      <dgm:spPr/>
      <dgm:t>
        <a:bodyPr/>
        <a:lstStyle/>
        <a:p>
          <a:r>
            <a:rPr lang="en-US" dirty="0" smtClean="0"/>
            <a:t>Complexity with drive letters</a:t>
          </a:r>
        </a:p>
      </dgm:t>
    </dgm:pt>
    <dgm:pt modelId="{0B60D1D6-3CED-49FD-A0BB-A660C11D9F38}" type="parTrans" cxnId="{05F18551-3E68-430D-9529-A9E64A865214}">
      <dgm:prSet/>
      <dgm:spPr/>
      <dgm:t>
        <a:bodyPr/>
        <a:lstStyle/>
        <a:p>
          <a:endParaRPr lang="en-US"/>
        </a:p>
      </dgm:t>
    </dgm:pt>
    <dgm:pt modelId="{94BC8C49-A17A-4D28-8DD1-52E3FD2FB504}" type="sibTrans" cxnId="{05F18551-3E68-430D-9529-A9E64A865214}">
      <dgm:prSet/>
      <dgm:spPr/>
      <dgm:t>
        <a:bodyPr/>
        <a:lstStyle/>
        <a:p>
          <a:endParaRPr lang="en-US"/>
        </a:p>
      </dgm:t>
    </dgm:pt>
    <dgm:pt modelId="{77DFAA78-0FA9-4CD7-A420-CF302CB57AA6}">
      <dgm:prSet phldrT="[Text]"/>
      <dgm:spPr/>
      <dgm:t>
        <a:bodyPr/>
        <a:lstStyle/>
        <a:p>
          <a:r>
            <a:rPr lang="en-US" i="1" dirty="0" smtClean="0">
              <a:effectLst>
                <a:outerShdw blurRad="38100" dist="38100" dir="2700000" algn="tl">
                  <a:srgbClr val="000000">
                    <a:alpha val="43137"/>
                  </a:srgbClr>
                </a:outerShdw>
              </a:effectLst>
            </a:rPr>
            <a:t>Capacity</a:t>
          </a:r>
        </a:p>
      </dgm:t>
    </dgm:pt>
    <dgm:pt modelId="{2A37FE26-2B1F-4E98-8261-4BA4C4B68DFB}" type="parTrans" cxnId="{E915BEDE-FFB1-4DE7-80B5-BE7250C728BB}">
      <dgm:prSet/>
      <dgm:spPr/>
      <dgm:t>
        <a:bodyPr/>
        <a:lstStyle/>
        <a:p>
          <a:endParaRPr lang="en-US"/>
        </a:p>
      </dgm:t>
    </dgm:pt>
    <dgm:pt modelId="{625E1481-78F0-4503-B8F9-0865CFF1C7DC}" type="sibTrans" cxnId="{E915BEDE-FFB1-4DE7-80B5-BE7250C728BB}">
      <dgm:prSet/>
      <dgm:spPr/>
      <dgm:t>
        <a:bodyPr/>
        <a:lstStyle/>
        <a:p>
          <a:endParaRPr lang="en-US" dirty="0"/>
        </a:p>
      </dgm:t>
    </dgm:pt>
    <dgm:pt modelId="{83F47A3D-ABDA-4087-85CE-85933B1D5362}">
      <dgm:prSet phldrT="[Text]"/>
      <dgm:spPr/>
      <dgm:t>
        <a:bodyPr/>
        <a:lstStyle/>
        <a:p>
          <a:r>
            <a:rPr lang="en-US" dirty="0" smtClean="0"/>
            <a:t>Poor SAN space utilization</a:t>
          </a:r>
        </a:p>
      </dgm:t>
    </dgm:pt>
    <dgm:pt modelId="{B5C7505F-E38D-4DB7-A736-88C4F597C430}" type="parTrans" cxnId="{9ACA7D29-BC10-4D87-8116-B3B7CDD3B3DB}">
      <dgm:prSet/>
      <dgm:spPr/>
      <dgm:t>
        <a:bodyPr/>
        <a:lstStyle/>
        <a:p>
          <a:endParaRPr lang="en-US"/>
        </a:p>
      </dgm:t>
    </dgm:pt>
    <dgm:pt modelId="{16D56D86-FC9A-4F15-A7EC-4D7BA2E37C9B}" type="sibTrans" cxnId="{9ACA7D29-BC10-4D87-8116-B3B7CDD3B3DB}">
      <dgm:prSet/>
      <dgm:spPr/>
      <dgm:t>
        <a:bodyPr/>
        <a:lstStyle/>
        <a:p>
          <a:endParaRPr lang="en-US"/>
        </a:p>
      </dgm:t>
    </dgm:pt>
    <dgm:pt modelId="{FF8CE828-07A6-48DE-A79C-B9719074A2F0}">
      <dgm:prSet phldrT="[Text]"/>
      <dgm:spPr/>
      <dgm:t>
        <a:bodyPr/>
        <a:lstStyle/>
        <a:p>
          <a:r>
            <a:rPr lang="en-US" i="1" dirty="0" smtClean="0"/>
            <a:t>Manageability</a:t>
          </a:r>
        </a:p>
      </dgm:t>
    </dgm:pt>
    <dgm:pt modelId="{ADB11520-5C67-4647-911D-3726B5E3B83B}" type="parTrans" cxnId="{0C116151-B847-41CB-8731-77763B6226C6}">
      <dgm:prSet/>
      <dgm:spPr/>
      <dgm:t>
        <a:bodyPr/>
        <a:lstStyle/>
        <a:p>
          <a:endParaRPr lang="en-US"/>
        </a:p>
      </dgm:t>
    </dgm:pt>
    <dgm:pt modelId="{2667BBA6-42F6-493A-953D-B7773A7D4B53}" type="sibTrans" cxnId="{0C116151-B847-41CB-8731-77763B6226C6}">
      <dgm:prSet/>
      <dgm:spPr/>
      <dgm:t>
        <a:bodyPr/>
        <a:lstStyle/>
        <a:p>
          <a:endParaRPr lang="en-US" dirty="0"/>
        </a:p>
      </dgm:t>
    </dgm:pt>
    <dgm:pt modelId="{F2A6FC7F-5811-467C-9DF8-401007C8D111}">
      <dgm:prSet phldrT="[Text]"/>
      <dgm:spPr/>
      <dgm:t>
        <a:bodyPr/>
        <a:lstStyle/>
        <a:p>
          <a:r>
            <a:rPr lang="en-US" dirty="0" smtClean="0"/>
            <a:t>MPIO and Masking of large numbers of LUN’s</a:t>
          </a:r>
        </a:p>
      </dgm:t>
    </dgm:pt>
    <dgm:pt modelId="{68078B48-5D7B-4284-AA77-915921F60866}" type="parTrans" cxnId="{9E49E453-6B08-4EF4-B50E-1D78EB36F06A}">
      <dgm:prSet/>
      <dgm:spPr/>
      <dgm:t>
        <a:bodyPr/>
        <a:lstStyle/>
        <a:p>
          <a:endParaRPr lang="en-US"/>
        </a:p>
      </dgm:t>
    </dgm:pt>
    <dgm:pt modelId="{9A84C001-422D-4A5E-892D-588D0B9B87F1}" type="sibTrans" cxnId="{9E49E453-6B08-4EF4-B50E-1D78EB36F06A}">
      <dgm:prSet/>
      <dgm:spPr/>
      <dgm:t>
        <a:bodyPr/>
        <a:lstStyle/>
        <a:p>
          <a:endParaRPr lang="en-US"/>
        </a:p>
      </dgm:t>
    </dgm:pt>
    <dgm:pt modelId="{833A9F2E-5D2D-4C10-88DB-D0C84947362A}" type="pres">
      <dgm:prSet presAssocID="{A1408BD1-E51A-4A66-B647-FE75B6B194E3}" presName="cycle" presStyleCnt="0">
        <dgm:presLayoutVars>
          <dgm:dir/>
          <dgm:resizeHandles val="exact"/>
        </dgm:presLayoutVars>
      </dgm:prSet>
      <dgm:spPr/>
      <dgm:t>
        <a:bodyPr/>
        <a:lstStyle/>
        <a:p>
          <a:endParaRPr lang="en-US"/>
        </a:p>
      </dgm:t>
    </dgm:pt>
    <dgm:pt modelId="{B24E539B-14F8-4786-A16F-FA8EE405CA3C}" type="pres">
      <dgm:prSet presAssocID="{901E3171-36A0-41FC-AF83-BBE2241377CA}" presName="dummy" presStyleCnt="0"/>
      <dgm:spPr/>
      <dgm:t>
        <a:bodyPr/>
        <a:lstStyle/>
        <a:p>
          <a:endParaRPr lang="en-US"/>
        </a:p>
      </dgm:t>
    </dgm:pt>
    <dgm:pt modelId="{2921062B-C932-4AB0-AC9A-1F4A0CC20C83}" type="pres">
      <dgm:prSet presAssocID="{901E3171-36A0-41FC-AF83-BBE2241377CA}" presName="node" presStyleLbl="revTx" presStyleIdx="0" presStyleCnt="4">
        <dgm:presLayoutVars>
          <dgm:bulletEnabled val="1"/>
        </dgm:presLayoutVars>
      </dgm:prSet>
      <dgm:spPr/>
      <dgm:t>
        <a:bodyPr/>
        <a:lstStyle/>
        <a:p>
          <a:endParaRPr lang="en-US"/>
        </a:p>
      </dgm:t>
    </dgm:pt>
    <dgm:pt modelId="{8A5DAD0C-E63F-4607-82A7-2F8EB14AF737}" type="pres">
      <dgm:prSet presAssocID="{9EF910BE-2985-4DDA-B538-8480D8B630F9}" presName="sibTrans" presStyleLbl="node1" presStyleIdx="0" presStyleCnt="4"/>
      <dgm:spPr/>
      <dgm:t>
        <a:bodyPr/>
        <a:lstStyle/>
        <a:p>
          <a:endParaRPr lang="en-US"/>
        </a:p>
      </dgm:t>
    </dgm:pt>
    <dgm:pt modelId="{B36C9762-D6BA-4BE9-8064-83908BB0E3C9}" type="pres">
      <dgm:prSet presAssocID="{8638B967-2934-4116-9675-C8D2FFA8C7AE}" presName="dummy" presStyleCnt="0"/>
      <dgm:spPr/>
      <dgm:t>
        <a:bodyPr/>
        <a:lstStyle/>
        <a:p>
          <a:endParaRPr lang="en-US"/>
        </a:p>
      </dgm:t>
    </dgm:pt>
    <dgm:pt modelId="{2BE82E84-6AB1-439A-86A8-87502D992401}" type="pres">
      <dgm:prSet presAssocID="{8638B967-2934-4116-9675-C8D2FFA8C7AE}" presName="node" presStyleLbl="revTx" presStyleIdx="1" presStyleCnt="4">
        <dgm:presLayoutVars>
          <dgm:bulletEnabled val="1"/>
        </dgm:presLayoutVars>
      </dgm:prSet>
      <dgm:spPr/>
      <dgm:t>
        <a:bodyPr/>
        <a:lstStyle/>
        <a:p>
          <a:endParaRPr lang="en-US"/>
        </a:p>
      </dgm:t>
    </dgm:pt>
    <dgm:pt modelId="{C49A0425-1AC2-4A56-93C2-2B90D801889D}" type="pres">
      <dgm:prSet presAssocID="{433C9467-1576-43F5-847B-8B4658F134D9}" presName="sibTrans" presStyleLbl="node1" presStyleIdx="1" presStyleCnt="4"/>
      <dgm:spPr/>
      <dgm:t>
        <a:bodyPr/>
        <a:lstStyle/>
        <a:p>
          <a:endParaRPr lang="en-US"/>
        </a:p>
      </dgm:t>
    </dgm:pt>
    <dgm:pt modelId="{FA5DC33B-6CA6-4BB8-8541-8ADCB08B9F2D}" type="pres">
      <dgm:prSet presAssocID="{77DFAA78-0FA9-4CD7-A420-CF302CB57AA6}" presName="dummy" presStyleCnt="0"/>
      <dgm:spPr/>
      <dgm:t>
        <a:bodyPr/>
        <a:lstStyle/>
        <a:p>
          <a:endParaRPr lang="en-US"/>
        </a:p>
      </dgm:t>
    </dgm:pt>
    <dgm:pt modelId="{643C88A8-778E-4314-BB5F-18E8567229F2}" type="pres">
      <dgm:prSet presAssocID="{77DFAA78-0FA9-4CD7-A420-CF302CB57AA6}" presName="node" presStyleLbl="revTx" presStyleIdx="2" presStyleCnt="4">
        <dgm:presLayoutVars>
          <dgm:bulletEnabled val="1"/>
        </dgm:presLayoutVars>
      </dgm:prSet>
      <dgm:spPr/>
      <dgm:t>
        <a:bodyPr/>
        <a:lstStyle/>
        <a:p>
          <a:endParaRPr lang="en-US"/>
        </a:p>
      </dgm:t>
    </dgm:pt>
    <dgm:pt modelId="{656D04BB-CE75-41E4-93B4-51BB589AF284}" type="pres">
      <dgm:prSet presAssocID="{625E1481-78F0-4503-B8F9-0865CFF1C7DC}" presName="sibTrans" presStyleLbl="node1" presStyleIdx="2" presStyleCnt="4"/>
      <dgm:spPr/>
      <dgm:t>
        <a:bodyPr/>
        <a:lstStyle/>
        <a:p>
          <a:endParaRPr lang="en-US"/>
        </a:p>
      </dgm:t>
    </dgm:pt>
    <dgm:pt modelId="{0878B3BE-EECB-4F46-99F4-D82A0C559B82}" type="pres">
      <dgm:prSet presAssocID="{FF8CE828-07A6-48DE-A79C-B9719074A2F0}" presName="dummy" presStyleCnt="0"/>
      <dgm:spPr/>
      <dgm:t>
        <a:bodyPr/>
        <a:lstStyle/>
        <a:p>
          <a:endParaRPr lang="en-US"/>
        </a:p>
      </dgm:t>
    </dgm:pt>
    <dgm:pt modelId="{0503A592-7BEF-4BF0-9E6E-1754E53716E4}" type="pres">
      <dgm:prSet presAssocID="{FF8CE828-07A6-48DE-A79C-B9719074A2F0}" presName="node" presStyleLbl="revTx" presStyleIdx="3" presStyleCnt="4">
        <dgm:presLayoutVars>
          <dgm:bulletEnabled val="1"/>
        </dgm:presLayoutVars>
      </dgm:prSet>
      <dgm:spPr/>
      <dgm:t>
        <a:bodyPr/>
        <a:lstStyle/>
        <a:p>
          <a:endParaRPr lang="en-US"/>
        </a:p>
      </dgm:t>
    </dgm:pt>
    <dgm:pt modelId="{A622A1EB-4BC2-4C72-9FE7-9AFB4AA88234}" type="pres">
      <dgm:prSet presAssocID="{2667BBA6-42F6-493A-953D-B7773A7D4B53}" presName="sibTrans" presStyleLbl="node1" presStyleIdx="3" presStyleCnt="4"/>
      <dgm:spPr/>
      <dgm:t>
        <a:bodyPr/>
        <a:lstStyle/>
        <a:p>
          <a:endParaRPr lang="en-US"/>
        </a:p>
      </dgm:t>
    </dgm:pt>
  </dgm:ptLst>
  <dgm:cxnLst>
    <dgm:cxn modelId="{B2AB4078-93CF-40EF-9217-2234AA6C68DE}" type="presOf" srcId="{FE7999E8-E938-4141-B411-18662A3A7CA2}" destId="{2BE82E84-6AB1-439A-86A8-87502D992401}" srcOrd="0" destOrd="1" presId="urn:microsoft.com/office/officeart/2005/8/layout/cycle1"/>
    <dgm:cxn modelId="{75AF65CF-8950-4283-B4FE-E012BD0754BA}" type="presOf" srcId="{901E3171-36A0-41FC-AF83-BBE2241377CA}" destId="{2921062B-C932-4AB0-AC9A-1F4A0CC20C83}" srcOrd="0" destOrd="0" presId="urn:microsoft.com/office/officeart/2005/8/layout/cycle1"/>
    <dgm:cxn modelId="{6CA3C18B-82A7-46F2-9F60-CCE97A940A9B}" type="presOf" srcId="{7C5BEDF2-86E3-4E2E-B39C-07274E54D1A5}" destId="{2921062B-C932-4AB0-AC9A-1F4A0CC20C83}" srcOrd="0" destOrd="1" presId="urn:microsoft.com/office/officeart/2005/8/layout/cycle1"/>
    <dgm:cxn modelId="{05F18551-3E68-430D-9529-A9E64A865214}" srcId="{8638B967-2934-4116-9675-C8D2FFA8C7AE}" destId="{FE7999E8-E938-4141-B411-18662A3A7CA2}" srcOrd="0" destOrd="0" parTransId="{0B60D1D6-3CED-49FD-A0BB-A660C11D9F38}" sibTransId="{94BC8C49-A17A-4D28-8DD1-52E3FD2FB504}"/>
    <dgm:cxn modelId="{9ACA7D29-BC10-4D87-8116-B3B7CDD3B3DB}" srcId="{77DFAA78-0FA9-4CD7-A420-CF302CB57AA6}" destId="{83F47A3D-ABDA-4087-85CE-85933B1D5362}" srcOrd="0" destOrd="0" parTransId="{B5C7505F-E38D-4DB7-A736-88C4F597C430}" sibTransId="{16D56D86-FC9A-4F15-A7EC-4D7BA2E37C9B}"/>
    <dgm:cxn modelId="{9B8C43CD-9915-450E-B73A-3BA8F1B47798}" type="presOf" srcId="{FF8CE828-07A6-48DE-A79C-B9719074A2F0}" destId="{0503A592-7BEF-4BF0-9E6E-1754E53716E4}" srcOrd="0" destOrd="0" presId="urn:microsoft.com/office/officeart/2005/8/layout/cycle1"/>
    <dgm:cxn modelId="{9E49E453-6B08-4EF4-B50E-1D78EB36F06A}" srcId="{FF8CE828-07A6-48DE-A79C-B9719074A2F0}" destId="{F2A6FC7F-5811-467C-9DF8-401007C8D111}" srcOrd="0" destOrd="0" parTransId="{68078B48-5D7B-4284-AA77-915921F60866}" sibTransId="{9A84C001-422D-4A5E-892D-588D0B9B87F1}"/>
    <dgm:cxn modelId="{6F2330F7-1CF5-4C36-A7C5-86CB72730350}" type="presOf" srcId="{A1408BD1-E51A-4A66-B647-FE75B6B194E3}" destId="{833A9F2E-5D2D-4C10-88DB-D0C84947362A}" srcOrd="0" destOrd="0" presId="urn:microsoft.com/office/officeart/2005/8/layout/cycle1"/>
    <dgm:cxn modelId="{69A5FE02-9EC7-4E7F-8776-D5DF17717E29}" type="presOf" srcId="{2667BBA6-42F6-493A-953D-B7773A7D4B53}" destId="{A622A1EB-4BC2-4C72-9FE7-9AFB4AA88234}" srcOrd="0" destOrd="0" presId="urn:microsoft.com/office/officeart/2005/8/layout/cycle1"/>
    <dgm:cxn modelId="{61C2BD0D-7DAE-4E48-81C0-1184D7C6BDE2}" type="presOf" srcId="{433C9467-1576-43F5-847B-8B4658F134D9}" destId="{C49A0425-1AC2-4A56-93C2-2B90D801889D}" srcOrd="0" destOrd="0" presId="urn:microsoft.com/office/officeart/2005/8/layout/cycle1"/>
    <dgm:cxn modelId="{84CFB3DD-5A01-49F4-8789-56D05D6416D6}" type="presOf" srcId="{9EF910BE-2985-4DDA-B538-8480D8B630F9}" destId="{8A5DAD0C-E63F-4607-82A7-2F8EB14AF737}" srcOrd="0" destOrd="0" presId="urn:microsoft.com/office/officeart/2005/8/layout/cycle1"/>
    <dgm:cxn modelId="{4F8B8FC6-C4B5-46B6-A495-3EE40513C20F}" type="presOf" srcId="{8638B967-2934-4116-9675-C8D2FFA8C7AE}" destId="{2BE82E84-6AB1-439A-86A8-87502D992401}" srcOrd="0" destOrd="0" presId="urn:microsoft.com/office/officeart/2005/8/layout/cycle1"/>
    <dgm:cxn modelId="{1F6229BB-0560-42CC-9A69-EEB947768805}" srcId="{901E3171-36A0-41FC-AF83-BBE2241377CA}" destId="{7C5BEDF2-86E3-4E2E-B39C-07274E54D1A5}" srcOrd="0" destOrd="0" parTransId="{B28DA462-A9BD-415B-8570-B4D9D75B0B8C}" sibTransId="{FC9F5737-54D9-4994-A76E-2CEA055D6473}"/>
    <dgm:cxn modelId="{74F6E875-8625-4001-B4B2-275CB8802656}" srcId="{A1408BD1-E51A-4A66-B647-FE75B6B194E3}" destId="{8638B967-2934-4116-9675-C8D2FFA8C7AE}" srcOrd="1" destOrd="0" parTransId="{6DFB664E-4703-43EA-8734-D970C07CA8E7}" sibTransId="{433C9467-1576-43F5-847B-8B4658F134D9}"/>
    <dgm:cxn modelId="{7946C87C-397B-4D30-A775-CDCE24CDC66E}" type="presOf" srcId="{F2A6FC7F-5811-467C-9DF8-401007C8D111}" destId="{0503A592-7BEF-4BF0-9E6E-1754E53716E4}" srcOrd="0" destOrd="1" presId="urn:microsoft.com/office/officeart/2005/8/layout/cycle1"/>
    <dgm:cxn modelId="{0C116151-B847-41CB-8731-77763B6226C6}" srcId="{A1408BD1-E51A-4A66-B647-FE75B6B194E3}" destId="{FF8CE828-07A6-48DE-A79C-B9719074A2F0}" srcOrd="3" destOrd="0" parTransId="{ADB11520-5C67-4647-911D-3726B5E3B83B}" sibTransId="{2667BBA6-42F6-493A-953D-B7773A7D4B53}"/>
    <dgm:cxn modelId="{EBCEBA0D-7300-4533-A477-2BCD5B01A2C6}" type="presOf" srcId="{83F47A3D-ABDA-4087-85CE-85933B1D5362}" destId="{643C88A8-778E-4314-BB5F-18E8567229F2}" srcOrd="0" destOrd="1" presId="urn:microsoft.com/office/officeart/2005/8/layout/cycle1"/>
    <dgm:cxn modelId="{E6A7E808-44F3-4E0B-AFEE-FF61F9B753AF}" type="presOf" srcId="{77DFAA78-0FA9-4CD7-A420-CF302CB57AA6}" destId="{643C88A8-778E-4314-BB5F-18E8567229F2}" srcOrd="0" destOrd="0" presId="urn:microsoft.com/office/officeart/2005/8/layout/cycle1"/>
    <dgm:cxn modelId="{FC5A18D4-870D-4A9E-A644-43A27A085582}" type="presOf" srcId="{625E1481-78F0-4503-B8F9-0865CFF1C7DC}" destId="{656D04BB-CE75-41E4-93B4-51BB589AF284}" srcOrd="0" destOrd="0" presId="urn:microsoft.com/office/officeart/2005/8/layout/cycle1"/>
    <dgm:cxn modelId="{E915BEDE-FFB1-4DE7-80B5-BE7250C728BB}" srcId="{A1408BD1-E51A-4A66-B647-FE75B6B194E3}" destId="{77DFAA78-0FA9-4CD7-A420-CF302CB57AA6}" srcOrd="2" destOrd="0" parTransId="{2A37FE26-2B1F-4E98-8261-4BA4C4B68DFB}" sibTransId="{625E1481-78F0-4503-B8F9-0865CFF1C7DC}"/>
    <dgm:cxn modelId="{7BC59860-CF58-4F5D-9232-CBC4E952C325}" srcId="{A1408BD1-E51A-4A66-B647-FE75B6B194E3}" destId="{901E3171-36A0-41FC-AF83-BBE2241377CA}" srcOrd="0" destOrd="0" parTransId="{18086753-DBFA-4499-91A3-639DE95C6E50}" sibTransId="{9EF910BE-2985-4DDA-B538-8480D8B630F9}"/>
    <dgm:cxn modelId="{E945C64C-8255-4D75-9AF6-AB89FAFDCC2C}" type="presParOf" srcId="{833A9F2E-5D2D-4C10-88DB-D0C84947362A}" destId="{B24E539B-14F8-4786-A16F-FA8EE405CA3C}" srcOrd="0" destOrd="0" presId="urn:microsoft.com/office/officeart/2005/8/layout/cycle1"/>
    <dgm:cxn modelId="{BD87C0DC-CDEF-4880-AF05-BA1808DE3212}" type="presParOf" srcId="{833A9F2E-5D2D-4C10-88DB-D0C84947362A}" destId="{2921062B-C932-4AB0-AC9A-1F4A0CC20C83}" srcOrd="1" destOrd="0" presId="urn:microsoft.com/office/officeart/2005/8/layout/cycle1"/>
    <dgm:cxn modelId="{0E90361B-4062-4152-8DC9-145A20A93DA8}" type="presParOf" srcId="{833A9F2E-5D2D-4C10-88DB-D0C84947362A}" destId="{8A5DAD0C-E63F-4607-82A7-2F8EB14AF737}" srcOrd="2" destOrd="0" presId="urn:microsoft.com/office/officeart/2005/8/layout/cycle1"/>
    <dgm:cxn modelId="{252CDE37-4AC4-4764-BCDA-7367E3308CFF}" type="presParOf" srcId="{833A9F2E-5D2D-4C10-88DB-D0C84947362A}" destId="{B36C9762-D6BA-4BE9-8064-83908BB0E3C9}" srcOrd="3" destOrd="0" presId="urn:microsoft.com/office/officeart/2005/8/layout/cycle1"/>
    <dgm:cxn modelId="{BD41A08C-BE9E-4A39-AFFD-7BCFD2B7D2E7}" type="presParOf" srcId="{833A9F2E-5D2D-4C10-88DB-D0C84947362A}" destId="{2BE82E84-6AB1-439A-86A8-87502D992401}" srcOrd="4" destOrd="0" presId="urn:microsoft.com/office/officeart/2005/8/layout/cycle1"/>
    <dgm:cxn modelId="{9A4452FC-225F-494F-86A9-4A67EBD5CA32}" type="presParOf" srcId="{833A9F2E-5D2D-4C10-88DB-D0C84947362A}" destId="{C49A0425-1AC2-4A56-93C2-2B90D801889D}" srcOrd="5" destOrd="0" presId="urn:microsoft.com/office/officeart/2005/8/layout/cycle1"/>
    <dgm:cxn modelId="{88E431CA-92E2-4E3B-9752-6613B359D5CF}" type="presParOf" srcId="{833A9F2E-5D2D-4C10-88DB-D0C84947362A}" destId="{FA5DC33B-6CA6-4BB8-8541-8ADCB08B9F2D}" srcOrd="6" destOrd="0" presId="urn:microsoft.com/office/officeart/2005/8/layout/cycle1"/>
    <dgm:cxn modelId="{49D4E8AB-73FB-4C94-8F0E-3FF24C1BF94A}" type="presParOf" srcId="{833A9F2E-5D2D-4C10-88DB-D0C84947362A}" destId="{643C88A8-778E-4314-BB5F-18E8567229F2}" srcOrd="7" destOrd="0" presId="urn:microsoft.com/office/officeart/2005/8/layout/cycle1"/>
    <dgm:cxn modelId="{EDEA39F9-A10F-456C-80F4-723398C820B8}" type="presParOf" srcId="{833A9F2E-5D2D-4C10-88DB-D0C84947362A}" destId="{656D04BB-CE75-41E4-93B4-51BB589AF284}" srcOrd="8" destOrd="0" presId="urn:microsoft.com/office/officeart/2005/8/layout/cycle1"/>
    <dgm:cxn modelId="{7E90835F-CD29-4A82-8A74-127B9174D7AC}" type="presParOf" srcId="{833A9F2E-5D2D-4C10-88DB-D0C84947362A}" destId="{0878B3BE-EECB-4F46-99F4-D82A0C559B82}" srcOrd="9" destOrd="0" presId="urn:microsoft.com/office/officeart/2005/8/layout/cycle1"/>
    <dgm:cxn modelId="{97E2BC31-BA9E-4F84-A30D-26B85A4398A2}" type="presParOf" srcId="{833A9F2E-5D2D-4C10-88DB-D0C84947362A}" destId="{0503A592-7BEF-4BF0-9E6E-1754E53716E4}" srcOrd="10" destOrd="0" presId="urn:microsoft.com/office/officeart/2005/8/layout/cycle1"/>
    <dgm:cxn modelId="{3F6CC71B-E344-440B-B301-6B17474C84D3}" type="presParOf" srcId="{833A9F2E-5D2D-4C10-88DB-D0C84947362A}" destId="{A622A1EB-4BC2-4C72-9FE7-9AFB4AA88234}" srcOrd="11" destOrd="0" presId="urn:microsoft.com/office/officeart/2005/8/layout/cycle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latin typeface="Trebuchet MS" pitchFamily="34" charset="0"/>
              </a:rPr>
              <a:t>May 11 – 15, 2009</a:t>
            </a:r>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2971800" cy="457200"/>
          </a:xfrm>
          <a:prstGeom prst="rect">
            <a:avLst/>
          </a:prstGeom>
        </p:spPr>
        <p:txBody>
          <a:bodyPr/>
          <a:lstStyle/>
          <a:p>
            <a:r>
              <a:rPr lang="en-US" dirty="0" err="1" smtClean="0"/>
              <a:t>Tech·Ed</a:t>
            </a:r>
            <a:r>
              <a:rPr lang="en-US" dirty="0" smtClean="0"/>
              <a:t>  North America 2009</a:t>
            </a:r>
          </a:p>
        </p:txBody>
      </p:sp>
      <p:sp>
        <p:nvSpPr>
          <p:cNvPr id="5" name="Date Placeholder 4"/>
          <p:cNvSpPr>
            <a:spLocks noGrp="1"/>
          </p:cNvSpPr>
          <p:nvPr>
            <p:ph type="dt" idx="11"/>
          </p:nvPr>
        </p:nvSpPr>
        <p:spPr>
          <a:xfrm>
            <a:off x="3884613" y="0"/>
            <a:ext cx="2971800" cy="457200"/>
          </a:xfrm>
          <a:prstGeom prst="rect">
            <a:avLst/>
          </a:prstGeom>
        </p:spPr>
        <p:txBody>
          <a:bodyPr/>
          <a:lstStyle/>
          <a:p>
            <a:fld id="{81331B57-0BE5-4F82-AA58-76F53EFF3ADA}" type="datetime8">
              <a:rPr lang="en-US" smtClean="0"/>
              <a:pPr/>
              <a:t>5/11/2009 12:16 PM</a:t>
            </a:fld>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dirty="0" smtClean="0"/>
              <a:t>© 2009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xfrm>
            <a:off x="3884613" y="0"/>
            <a:ext cx="2971800" cy="457200"/>
          </a:xfrm>
          <a:prstGeom prst="rect">
            <a:avLst/>
          </a:prstGeom>
          <a:ln/>
        </p:spPr>
        <p:txBody>
          <a:bodyPr/>
          <a:lstStyle/>
          <a:p>
            <a:fld id="{2AEB246C-9A10-4993-9FFC-68FC52125D0A}" type="datetime8">
              <a:rPr lang="en-US"/>
              <a:pPr/>
              <a:t>5/11/2009 12:16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xfrm>
            <a:off x="3884613" y="0"/>
            <a:ext cx="2971800" cy="457200"/>
          </a:xfrm>
          <a:prstGeom prst="rect">
            <a:avLst/>
          </a:prstGeom>
          <a:ln/>
        </p:spPr>
        <p:txBody>
          <a:bodyPr/>
          <a:lstStyle/>
          <a:p>
            <a:fld id="{2AEB246C-9A10-4993-9FFC-68FC52125D0A}" type="datetime8">
              <a:rPr lang="en-US"/>
              <a:pPr/>
              <a:t>5/11/2009 12:16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xfrm>
            <a:off x="3884613" y="0"/>
            <a:ext cx="2971800" cy="457200"/>
          </a:xfrm>
          <a:prstGeom prst="rect">
            <a:avLst/>
          </a:prstGeom>
          <a:ln/>
        </p:spPr>
        <p:txBody>
          <a:bodyPr/>
          <a:lstStyle/>
          <a:p>
            <a:fld id="{2AEB246C-9A10-4993-9FFC-68FC52125D0A}" type="datetime8">
              <a:rPr lang="en-US"/>
              <a:pPr/>
              <a:t>5/11/2009 12:16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xfrm>
            <a:off x="3884613" y="0"/>
            <a:ext cx="2971800" cy="457200"/>
          </a:xfrm>
          <a:prstGeom prst="rect">
            <a:avLst/>
          </a:prstGeom>
          <a:ln/>
        </p:spPr>
        <p:txBody>
          <a:bodyPr/>
          <a:lstStyle/>
          <a:p>
            <a:fld id="{2AEB246C-9A10-4993-9FFC-68FC52125D0A}" type="datetime8">
              <a:rPr lang="en-US"/>
              <a:pPr/>
              <a:t>5/11/2009 12:16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685801" y="4343400"/>
            <a:ext cx="5486400" cy="4419600"/>
          </a:xfrm>
          <a:noFill/>
          <a:ln/>
        </p:spPr>
        <p:txBody>
          <a:bodyPr>
            <a:noAutofit/>
          </a:bodyPr>
          <a:lstStyle/>
          <a:p>
            <a:pPr marL="114300" lvl="0" indent="-114300">
              <a:buFont typeface="Arial" pitchFamily="34" charset="0"/>
              <a:buNone/>
            </a:pPr>
            <a:endParaRPr lang="en-US" sz="700" dirty="0" smtClean="0"/>
          </a:p>
        </p:txBody>
      </p:sp>
      <p:sp>
        <p:nvSpPr>
          <p:cNvPr id="8" name="Date Placeholder 7"/>
          <p:cNvSpPr>
            <a:spLocks noGrp="1"/>
          </p:cNvSpPr>
          <p:nvPr>
            <p:ph type="dt" idx="10"/>
          </p:nvPr>
        </p:nvSpPr>
        <p:spPr>
          <a:xfrm>
            <a:off x="3884613" y="0"/>
            <a:ext cx="2971800" cy="457200"/>
          </a:xfrm>
          <a:prstGeom prst="rect">
            <a:avLst/>
          </a:prstGeom>
        </p:spPr>
        <p:txBody>
          <a:bodyPr/>
          <a:lstStyle/>
          <a:p>
            <a:fld id="{7C3FBCD4-166E-446F-AF18-7D4A0CF9AEF6}" type="datetimeFigureOut">
              <a:rPr lang="en-US" smtClean="0"/>
              <a:pPr/>
              <a:t>5/11/2009</a:t>
            </a:fld>
            <a:endParaRPr lang="en-US" dirty="0"/>
          </a:p>
        </p:txBody>
      </p:sp>
      <p:sp>
        <p:nvSpPr>
          <p:cNvPr id="10" name="Footer Placeholder 9"/>
          <p:cNvSpPr>
            <a:spLocks noGrp="1"/>
          </p:cNvSpPr>
          <p:nvPr>
            <p:ph type="ftr" sz="quarter" idx="12"/>
          </p:nvPr>
        </p:nvSpPr>
        <p:spPr>
          <a:xfrm>
            <a:off x="0" y="8685213"/>
            <a:ext cx="2971800" cy="457200"/>
          </a:xfrm>
          <a:prstGeom prst="rect">
            <a:avLst/>
          </a:prstGeom>
        </p:spPr>
        <p:txBody>
          <a:bodyPr/>
          <a:lstStyle/>
          <a:p>
            <a:r>
              <a:rPr lang="en-US" dirty="0" smtClean="0">
                <a:solidFill>
                  <a:srgbClr val="000000"/>
                </a:solidFill>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11" name="Header Placeholder 10"/>
          <p:cNvSpPr>
            <a:spLocks noGrp="1"/>
          </p:cNvSpPr>
          <p:nvPr>
            <p:ph type="hdr" sz="quarter" idx="13"/>
          </p:nvPr>
        </p:nvSpPr>
        <p:spPr>
          <a:xfrm>
            <a:off x="0" y="0"/>
            <a:ext cx="2971800" cy="457200"/>
          </a:xfrm>
          <a:prstGeom prst="rect">
            <a:avLst/>
          </a:prstGeom>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xfrm>
            <a:off x="3884613" y="0"/>
            <a:ext cx="2971800" cy="457200"/>
          </a:xfrm>
          <a:prstGeom prst="rect">
            <a:avLst/>
          </a:prstGeom>
          <a:ln/>
        </p:spPr>
        <p:txBody>
          <a:bodyPr/>
          <a:lstStyle/>
          <a:p>
            <a:fld id="{2AEB246C-9A10-4993-9FFC-68FC52125D0A}" type="datetime8">
              <a:rPr lang="en-US"/>
              <a:pPr/>
              <a:t>5/11/2009 12:16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685801" y="4343400"/>
            <a:ext cx="5486400" cy="4419600"/>
          </a:xfrm>
          <a:noFill/>
          <a:ln/>
        </p:spPr>
        <p:txBody>
          <a:bodyPr>
            <a:noAutofit/>
          </a:bodyPr>
          <a:lstStyle/>
          <a:p>
            <a:pPr marL="114300" lvl="0" indent="-114300">
              <a:buFont typeface="Arial" pitchFamily="34" charset="0"/>
              <a:buNone/>
            </a:pPr>
            <a:endParaRPr lang="en-US" sz="700" dirty="0" smtClean="0"/>
          </a:p>
        </p:txBody>
      </p:sp>
      <p:sp>
        <p:nvSpPr>
          <p:cNvPr id="8" name="Date Placeholder 7"/>
          <p:cNvSpPr>
            <a:spLocks noGrp="1"/>
          </p:cNvSpPr>
          <p:nvPr>
            <p:ph type="dt" idx="10"/>
          </p:nvPr>
        </p:nvSpPr>
        <p:spPr>
          <a:xfrm>
            <a:off x="3884613" y="0"/>
            <a:ext cx="2971800" cy="457200"/>
          </a:xfrm>
          <a:prstGeom prst="rect">
            <a:avLst/>
          </a:prstGeom>
        </p:spPr>
        <p:txBody>
          <a:bodyPr/>
          <a:lstStyle/>
          <a:p>
            <a:fld id="{7C3FBCD4-166E-446F-AF18-7D4A0CF9AEF6}" type="datetimeFigureOut">
              <a:rPr lang="en-US" smtClean="0"/>
              <a:pPr/>
              <a:t>5/11/2009</a:t>
            </a:fld>
            <a:endParaRPr lang="en-US" dirty="0"/>
          </a:p>
        </p:txBody>
      </p:sp>
      <p:sp>
        <p:nvSpPr>
          <p:cNvPr id="10" name="Footer Placeholder 9"/>
          <p:cNvSpPr>
            <a:spLocks noGrp="1"/>
          </p:cNvSpPr>
          <p:nvPr>
            <p:ph type="ftr" sz="quarter" idx="12"/>
          </p:nvPr>
        </p:nvSpPr>
        <p:spPr>
          <a:xfrm>
            <a:off x="0" y="8685213"/>
            <a:ext cx="2971800" cy="457200"/>
          </a:xfrm>
          <a:prstGeom prst="rect">
            <a:avLst/>
          </a:prstGeom>
        </p:spPr>
        <p:txBody>
          <a:bodyPr/>
          <a:lstStyle/>
          <a:p>
            <a:r>
              <a:rPr lang="en-US" dirty="0" smtClean="0">
                <a:solidFill>
                  <a:srgbClr val="000000"/>
                </a:solidFill>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11" name="Header Placeholder 10"/>
          <p:cNvSpPr>
            <a:spLocks noGrp="1"/>
          </p:cNvSpPr>
          <p:nvPr>
            <p:ph type="hdr" sz="quarter" idx="13"/>
          </p:nvPr>
        </p:nvSpPr>
        <p:spPr>
          <a:xfrm>
            <a:off x="0" y="0"/>
            <a:ext cx="2971800" cy="457200"/>
          </a:xfrm>
          <a:prstGeom prst="rect">
            <a:avLst/>
          </a:prstGeom>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12:16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81331B57-0BE5-4F82-AA58-76F53EFF3ADA}" type="datetime8">
              <a:rPr lang="en-US" smtClean="0"/>
              <a:pPr/>
              <a:t>5/11/2009 12:16 PM</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2971800" cy="457200"/>
          </a:xfrm>
          <a:prstGeom prst="rect">
            <a:avLst/>
          </a:prstGeom>
        </p:spPr>
        <p:txBody>
          <a:bodyPr/>
          <a:lstStyle/>
          <a:p>
            <a:r>
              <a:rPr lang="en-US" dirty="0" err="1" smtClean="0"/>
              <a:t>Tech·Ed</a:t>
            </a:r>
            <a:r>
              <a:rPr lang="en-US" dirty="0" smtClean="0"/>
              <a:t>  North America 2009</a:t>
            </a:r>
          </a:p>
        </p:txBody>
      </p:sp>
      <p:sp>
        <p:nvSpPr>
          <p:cNvPr id="5" name="Date Placeholder 4"/>
          <p:cNvSpPr>
            <a:spLocks noGrp="1"/>
          </p:cNvSpPr>
          <p:nvPr>
            <p:ph type="dt" idx="11"/>
          </p:nvPr>
        </p:nvSpPr>
        <p:spPr>
          <a:xfrm>
            <a:off x="3884613" y="0"/>
            <a:ext cx="2971800" cy="457200"/>
          </a:xfrm>
          <a:prstGeom prst="rect">
            <a:avLst/>
          </a:prstGeom>
        </p:spPr>
        <p:txBody>
          <a:bodyPr/>
          <a:lstStyle/>
          <a:p>
            <a:fld id="{81331B57-0BE5-4F82-AA58-76F53EFF3ADA}" type="datetime8">
              <a:rPr lang="en-US" smtClean="0"/>
              <a:pPr/>
              <a:t>5/11/2009 12:16 PM</a:t>
            </a:fld>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dirty="0" smtClean="0"/>
              <a:t>© 2009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xfrm>
            <a:off x="3884613" y="0"/>
            <a:ext cx="2971800" cy="457200"/>
          </a:xfrm>
          <a:prstGeom prst="rect">
            <a:avLst/>
          </a:prstGeom>
          <a:ln/>
        </p:spPr>
        <p:txBody>
          <a:bodyPr/>
          <a:lstStyle/>
          <a:p>
            <a:fld id="{2AEB246C-9A10-4993-9FFC-68FC52125D0A}" type="datetime8">
              <a:rPr lang="en-US"/>
              <a:pPr/>
              <a:t>5/11/2009 12:16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685801" y="4343400"/>
            <a:ext cx="5486400" cy="4419600"/>
          </a:xfrm>
          <a:noFill/>
          <a:ln/>
        </p:spPr>
        <p:txBody>
          <a:bodyPr>
            <a:noAutofit/>
          </a:bodyPr>
          <a:lstStyle/>
          <a:p>
            <a:pPr marL="114300" lvl="0" indent="-114300">
              <a:buFont typeface="Arial" pitchFamily="34" charset="0"/>
              <a:buNone/>
            </a:pPr>
            <a:endParaRPr lang="en-US" sz="700" dirty="0" smtClean="0"/>
          </a:p>
        </p:txBody>
      </p:sp>
      <p:sp>
        <p:nvSpPr>
          <p:cNvPr id="8" name="Date Placeholder 7"/>
          <p:cNvSpPr>
            <a:spLocks noGrp="1"/>
          </p:cNvSpPr>
          <p:nvPr>
            <p:ph type="dt" idx="10"/>
          </p:nvPr>
        </p:nvSpPr>
        <p:spPr>
          <a:xfrm>
            <a:off x="3884613" y="0"/>
            <a:ext cx="2971800" cy="457200"/>
          </a:xfrm>
          <a:prstGeom prst="rect">
            <a:avLst/>
          </a:prstGeom>
        </p:spPr>
        <p:txBody>
          <a:bodyPr/>
          <a:lstStyle/>
          <a:p>
            <a:fld id="{7C3FBCD4-166E-446F-AF18-7D4A0CF9AEF6}" type="datetimeFigureOut">
              <a:rPr lang="en-US" smtClean="0"/>
              <a:pPr/>
              <a:t>5/11/2009</a:t>
            </a:fld>
            <a:endParaRPr lang="en-US" dirty="0"/>
          </a:p>
        </p:txBody>
      </p:sp>
      <p:sp>
        <p:nvSpPr>
          <p:cNvPr id="10" name="Footer Placeholder 9"/>
          <p:cNvSpPr>
            <a:spLocks noGrp="1"/>
          </p:cNvSpPr>
          <p:nvPr>
            <p:ph type="ftr" sz="quarter" idx="12"/>
          </p:nvPr>
        </p:nvSpPr>
        <p:spPr>
          <a:xfrm>
            <a:off x="0" y="8685213"/>
            <a:ext cx="2971800" cy="457200"/>
          </a:xfrm>
          <a:prstGeom prst="rect">
            <a:avLst/>
          </a:prstGeom>
        </p:spPr>
        <p:txBody>
          <a:bodyPr/>
          <a:lstStyle/>
          <a:p>
            <a:r>
              <a:rPr lang="en-US" dirty="0" smtClean="0">
                <a:solidFill>
                  <a:srgbClr val="000000"/>
                </a:solidFill>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11" name="Header Placeholder 10"/>
          <p:cNvSpPr>
            <a:spLocks noGrp="1"/>
          </p:cNvSpPr>
          <p:nvPr>
            <p:ph type="hdr" sz="quarter" idx="13"/>
          </p:nvPr>
        </p:nvSpPr>
        <p:spPr>
          <a:xfrm>
            <a:off x="0" y="0"/>
            <a:ext cx="2971800" cy="457200"/>
          </a:xfrm>
          <a:prstGeom prst="rect">
            <a:avLst/>
          </a:prstGeom>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xfrm>
            <a:off x="3884613" y="0"/>
            <a:ext cx="2971800" cy="457200"/>
          </a:xfrm>
          <a:prstGeom prst="rect">
            <a:avLst/>
          </a:prstGeom>
          <a:ln/>
        </p:spPr>
        <p:txBody>
          <a:bodyPr/>
          <a:lstStyle/>
          <a:p>
            <a:fld id="{2AEB246C-9A10-4993-9FFC-68FC52125D0A}" type="datetime8">
              <a:rPr lang="en-US"/>
              <a:pPr/>
              <a:t>5/11/2009 12:16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xfrm>
            <a:off x="3884613" y="0"/>
            <a:ext cx="2971800" cy="457200"/>
          </a:xfrm>
          <a:prstGeom prst="rect">
            <a:avLst/>
          </a:prstGeom>
          <a:ln/>
        </p:spPr>
        <p:txBody>
          <a:bodyPr/>
          <a:lstStyle/>
          <a:p>
            <a:fld id="{2AEB246C-9A10-4993-9FFC-68FC52125D0A}" type="datetime8">
              <a:rPr lang="en-US"/>
              <a:pPr/>
              <a:t>5/11/2009 12:16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685801" y="4343400"/>
            <a:ext cx="5486400" cy="4419600"/>
          </a:xfrm>
          <a:noFill/>
          <a:ln/>
        </p:spPr>
        <p:txBody>
          <a:bodyPr>
            <a:noAutofit/>
          </a:bodyPr>
          <a:lstStyle/>
          <a:p>
            <a:pPr marL="114300" lvl="0" indent="-114300">
              <a:buFont typeface="Arial" pitchFamily="34" charset="0"/>
              <a:buNone/>
            </a:pPr>
            <a:endParaRPr lang="en-US" sz="700" dirty="0" smtClean="0"/>
          </a:p>
        </p:txBody>
      </p:sp>
      <p:sp>
        <p:nvSpPr>
          <p:cNvPr id="8" name="Date Placeholder 7"/>
          <p:cNvSpPr>
            <a:spLocks noGrp="1"/>
          </p:cNvSpPr>
          <p:nvPr>
            <p:ph type="dt" idx="10"/>
          </p:nvPr>
        </p:nvSpPr>
        <p:spPr>
          <a:xfrm>
            <a:off x="3884613" y="0"/>
            <a:ext cx="2971800" cy="457200"/>
          </a:xfrm>
          <a:prstGeom prst="rect">
            <a:avLst/>
          </a:prstGeom>
        </p:spPr>
        <p:txBody>
          <a:bodyPr/>
          <a:lstStyle/>
          <a:p>
            <a:fld id="{7C3FBCD4-166E-446F-AF18-7D4A0CF9AEF6}" type="datetimeFigureOut">
              <a:rPr lang="en-US" smtClean="0"/>
              <a:pPr/>
              <a:t>5/11/2009</a:t>
            </a:fld>
            <a:endParaRPr lang="en-US" dirty="0"/>
          </a:p>
        </p:txBody>
      </p:sp>
      <p:sp>
        <p:nvSpPr>
          <p:cNvPr id="10" name="Footer Placeholder 9"/>
          <p:cNvSpPr>
            <a:spLocks noGrp="1"/>
          </p:cNvSpPr>
          <p:nvPr>
            <p:ph type="ftr" sz="quarter" idx="12"/>
          </p:nvPr>
        </p:nvSpPr>
        <p:spPr>
          <a:xfrm>
            <a:off x="0" y="8685213"/>
            <a:ext cx="2971800" cy="457200"/>
          </a:xfrm>
          <a:prstGeom prst="rect">
            <a:avLst/>
          </a:prstGeom>
        </p:spPr>
        <p:txBody>
          <a:bodyPr/>
          <a:lstStyle/>
          <a:p>
            <a:r>
              <a:rPr lang="en-US" dirty="0" smtClean="0">
                <a:solidFill>
                  <a:srgbClr val="000000"/>
                </a:solidFill>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11" name="Header Placeholder 10"/>
          <p:cNvSpPr>
            <a:spLocks noGrp="1"/>
          </p:cNvSpPr>
          <p:nvPr>
            <p:ph type="hdr" sz="quarter" idx="13"/>
          </p:nvPr>
        </p:nvSpPr>
        <p:spPr>
          <a:xfrm>
            <a:off x="0" y="0"/>
            <a:ext cx="2971800" cy="457200"/>
          </a:xfrm>
          <a:prstGeom prst="rect">
            <a:avLst/>
          </a:prstGeom>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xfrm>
            <a:off x="3884613" y="0"/>
            <a:ext cx="2971800" cy="457200"/>
          </a:xfrm>
          <a:prstGeom prst="rect">
            <a:avLst/>
          </a:prstGeom>
          <a:ln/>
        </p:spPr>
        <p:txBody>
          <a:bodyPr/>
          <a:lstStyle/>
          <a:p>
            <a:fld id="{2AEB246C-9A10-4993-9FFC-68FC52125D0A}" type="datetime8">
              <a:rPr lang="en-US"/>
              <a:pPr/>
              <a:t>5/11/2009 12:16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685801" y="4343400"/>
            <a:ext cx="5486400" cy="4419600"/>
          </a:xfrm>
          <a:noFill/>
          <a:ln/>
        </p:spPr>
        <p:txBody>
          <a:bodyPr>
            <a:noAutofit/>
          </a:bodyPr>
          <a:lstStyle/>
          <a:p>
            <a:pPr marL="114300" lvl="0" indent="-114300">
              <a:buFont typeface="Arial" pitchFamily="34" charset="0"/>
              <a:buNone/>
            </a:pPr>
            <a:endParaRPr lang="en-US" sz="700" dirty="0" smtClean="0"/>
          </a:p>
        </p:txBody>
      </p:sp>
      <p:sp>
        <p:nvSpPr>
          <p:cNvPr id="8" name="Date Placeholder 7"/>
          <p:cNvSpPr>
            <a:spLocks noGrp="1"/>
          </p:cNvSpPr>
          <p:nvPr>
            <p:ph type="dt" idx="10"/>
          </p:nvPr>
        </p:nvSpPr>
        <p:spPr>
          <a:xfrm>
            <a:off x="3884613" y="0"/>
            <a:ext cx="2971800" cy="457200"/>
          </a:xfrm>
          <a:prstGeom prst="rect">
            <a:avLst/>
          </a:prstGeom>
        </p:spPr>
        <p:txBody>
          <a:bodyPr/>
          <a:lstStyle/>
          <a:p>
            <a:fld id="{7C3FBCD4-166E-446F-AF18-7D4A0CF9AEF6}" type="datetimeFigureOut">
              <a:rPr lang="en-US" smtClean="0"/>
              <a:pPr/>
              <a:t>5/11/2009</a:t>
            </a:fld>
            <a:endParaRPr lang="en-US" dirty="0"/>
          </a:p>
        </p:txBody>
      </p:sp>
      <p:sp>
        <p:nvSpPr>
          <p:cNvPr id="10" name="Footer Placeholder 9"/>
          <p:cNvSpPr>
            <a:spLocks noGrp="1"/>
          </p:cNvSpPr>
          <p:nvPr>
            <p:ph type="ftr" sz="quarter" idx="12"/>
          </p:nvPr>
        </p:nvSpPr>
        <p:spPr>
          <a:xfrm>
            <a:off x="0" y="8685213"/>
            <a:ext cx="2971800" cy="457200"/>
          </a:xfrm>
          <a:prstGeom prst="rect">
            <a:avLst/>
          </a:prstGeom>
        </p:spPr>
        <p:txBody>
          <a:bodyPr/>
          <a:lstStyle/>
          <a:p>
            <a:r>
              <a:rPr lang="en-US" dirty="0" smtClean="0">
                <a:solidFill>
                  <a:srgbClr val="000000"/>
                </a:solidFill>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11" name="Header Placeholder 10"/>
          <p:cNvSpPr>
            <a:spLocks noGrp="1"/>
          </p:cNvSpPr>
          <p:nvPr>
            <p:ph type="hdr" sz="quarter" idx="13"/>
          </p:nvPr>
        </p:nvSpPr>
        <p:spPr>
          <a:xfrm>
            <a:off x="0" y="0"/>
            <a:ext cx="2971800" cy="457200"/>
          </a:xfrm>
          <a:prstGeom prst="rect">
            <a:avLst/>
          </a:prstGeom>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a:xfrm>
            <a:off x="3884613" y="0"/>
            <a:ext cx="2971800" cy="457200"/>
          </a:xfrm>
          <a:prstGeom prst="rect">
            <a:avLst/>
          </a:prstGeom>
        </p:spPr>
        <p:txBody>
          <a:bodyPr/>
          <a:lstStyle/>
          <a:p>
            <a:pPr>
              <a:defRPr/>
            </a:pPr>
            <a:fld id="{0F1BBA4F-922E-4054-B879-7A09F6F5CFDB}" type="datetimeFigureOut">
              <a:rPr lang="en-US" smtClean="0"/>
              <a:pPr>
                <a:defRPr/>
              </a:pPr>
              <a:t>5/11/2009</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12:16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81331B57-0BE5-4F82-AA58-76F53EFF3ADA}" type="datetime8">
              <a:rPr lang="en-US" smtClean="0"/>
              <a:pPr/>
              <a:t>5/11/2009 12:16 PM</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685801" y="4343400"/>
            <a:ext cx="5486400" cy="4419600"/>
          </a:xfrm>
          <a:noFill/>
          <a:ln/>
        </p:spPr>
        <p:txBody>
          <a:bodyPr>
            <a:noAutofit/>
          </a:bodyPr>
          <a:lstStyle/>
          <a:p>
            <a:pPr marL="114300" lvl="0" indent="-114300">
              <a:buFont typeface="Arial" pitchFamily="34" charset="0"/>
              <a:buNone/>
            </a:pPr>
            <a:endParaRPr lang="en-US" sz="700" dirty="0" smtClean="0"/>
          </a:p>
        </p:txBody>
      </p:sp>
      <p:sp>
        <p:nvSpPr>
          <p:cNvPr id="8" name="Date Placeholder 7"/>
          <p:cNvSpPr>
            <a:spLocks noGrp="1"/>
          </p:cNvSpPr>
          <p:nvPr>
            <p:ph type="dt" idx="10"/>
          </p:nvPr>
        </p:nvSpPr>
        <p:spPr>
          <a:xfrm>
            <a:off x="3884613" y="0"/>
            <a:ext cx="2971800" cy="457200"/>
          </a:xfrm>
          <a:prstGeom prst="rect">
            <a:avLst/>
          </a:prstGeom>
        </p:spPr>
        <p:txBody>
          <a:bodyPr/>
          <a:lstStyle/>
          <a:p>
            <a:fld id="{7C3FBCD4-166E-446F-AF18-7D4A0CF9AEF6}" type="datetimeFigureOut">
              <a:rPr lang="en-US" smtClean="0"/>
              <a:pPr/>
              <a:t>5/11/2009</a:t>
            </a:fld>
            <a:endParaRPr lang="en-US" dirty="0"/>
          </a:p>
        </p:txBody>
      </p:sp>
      <p:sp>
        <p:nvSpPr>
          <p:cNvPr id="10" name="Footer Placeholder 9"/>
          <p:cNvSpPr>
            <a:spLocks noGrp="1"/>
          </p:cNvSpPr>
          <p:nvPr>
            <p:ph type="ftr" sz="quarter" idx="12"/>
          </p:nvPr>
        </p:nvSpPr>
        <p:spPr>
          <a:xfrm>
            <a:off x="0" y="8685213"/>
            <a:ext cx="2971800" cy="457200"/>
          </a:xfrm>
          <a:prstGeom prst="rect">
            <a:avLst/>
          </a:prstGeom>
        </p:spPr>
        <p:txBody>
          <a:bodyPr/>
          <a:lstStyle/>
          <a:p>
            <a:r>
              <a:rPr lang="en-US" dirty="0" smtClean="0">
                <a:solidFill>
                  <a:srgbClr val="000000"/>
                </a:solidFill>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11" name="Header Placeholder 10"/>
          <p:cNvSpPr>
            <a:spLocks noGrp="1"/>
          </p:cNvSpPr>
          <p:nvPr>
            <p:ph type="hdr" sz="quarter" idx="13"/>
          </p:nvPr>
        </p:nvSpPr>
        <p:spPr>
          <a:xfrm>
            <a:off x="0" y="0"/>
            <a:ext cx="2971800" cy="457200"/>
          </a:xfrm>
          <a:prstGeom prst="rect">
            <a:avLst/>
          </a:prstGeom>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Segoe"/>
            </a:endParaRPr>
          </a:p>
        </p:txBody>
      </p:sp>
      <p:sp>
        <p:nvSpPr>
          <p:cNvPr id="55300" name="Footer Placeholder 7"/>
          <p:cNvSpPr>
            <a:spLocks noGrp="1"/>
          </p:cNvSpPr>
          <p:nvPr>
            <p:ph type="ftr" sz="quarter" idx="4"/>
          </p:nvPr>
        </p:nvSpPr>
        <p:spPr bwMode="auto">
          <a:xfrm>
            <a:off x="0" y="8685213"/>
            <a:ext cx="2971800" cy="457200"/>
          </a:xfrm>
          <a:prstGeom prst="rect">
            <a:avLst/>
          </a:prstGeom>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dirty="0"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p:txBody>
      </p:sp>
      <p:sp>
        <p:nvSpPr>
          <p:cNvPr id="55301" name="Date Placeholder 8"/>
          <p:cNvSpPr>
            <a:spLocks noGrp="1"/>
          </p:cNvSpPr>
          <p:nvPr>
            <p:ph type="dt" sz="quarter" idx="1"/>
          </p:nvPr>
        </p:nvSpPr>
        <p:spPr bwMode="auto">
          <a:xfrm>
            <a:off x="3884613" y="0"/>
            <a:ext cx="2971800" cy="457200"/>
          </a:xfrm>
          <a:prstGeom prst="rect">
            <a:avLst/>
          </a:prstGeom>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10F13A90-56BA-4FCF-84D2-C0BD31253C76}" type="datetime1">
              <a:rPr lang="en-US"/>
              <a:pPr defTabSz="912813" fontAlgn="base">
                <a:spcBef>
                  <a:spcPct val="0"/>
                </a:spcBef>
                <a:spcAft>
                  <a:spcPct val="0"/>
                </a:spcAft>
                <a:defRPr/>
              </a:pPr>
              <a:t>5/11/2009</a:t>
            </a:fld>
            <a:endParaRPr lang="en-US" dirty="0"/>
          </a:p>
        </p:txBody>
      </p:sp>
      <p:sp>
        <p:nvSpPr>
          <p:cNvPr id="55302" name="Header Placeholder 9"/>
          <p:cNvSpPr>
            <a:spLocks noGrp="1"/>
          </p:cNvSpPr>
          <p:nvPr>
            <p:ph type="hdr" sz="quarter"/>
          </p:nvPr>
        </p:nvSpPr>
        <p:spPr bwMode="auto">
          <a:xfrm>
            <a:off x="0" y="0"/>
            <a:ext cx="2971800" cy="457200"/>
          </a:xfrm>
          <a:prstGeom prst="rect">
            <a:avLst/>
          </a:prstGeom>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xfrm>
            <a:off x="3884613" y="0"/>
            <a:ext cx="2971800" cy="457200"/>
          </a:xfrm>
          <a:prstGeom prst="rect">
            <a:avLst/>
          </a:prstGeom>
          <a:ln/>
        </p:spPr>
        <p:txBody>
          <a:bodyPr/>
          <a:lstStyle/>
          <a:p>
            <a:fld id="{2AEB246C-9A10-4993-9FFC-68FC52125D0A}" type="datetime8">
              <a:rPr lang="en-US"/>
              <a:pPr/>
              <a:t>5/11/2009 12:16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xfrm>
            <a:off x="3884613" y="0"/>
            <a:ext cx="2971800" cy="457200"/>
          </a:xfrm>
          <a:prstGeom prst="rect">
            <a:avLst/>
          </a:prstGeom>
          <a:ln/>
        </p:spPr>
        <p:txBody>
          <a:bodyPr/>
          <a:lstStyle/>
          <a:p>
            <a:fld id="{2AEB246C-9A10-4993-9FFC-68FC52125D0A}" type="datetime8">
              <a:rPr lang="en-US"/>
              <a:pPr/>
              <a:t>5/11/2009 12:16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lated Content Layout">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rack Resources Layout">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NO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02" r:id="rId1"/>
    <p:sldLayoutId id="2147483694" r:id="rId2"/>
    <p:sldLayoutId id="2147483695" r:id="rId3"/>
    <p:sldLayoutId id="2147483697" r:id="rId4"/>
    <p:sldLayoutId id="2147483700" r:id="rId5"/>
    <p:sldLayoutId id="2147483727" r:id="rId6"/>
    <p:sldLayoutId id="2147483701" r:id="rId7"/>
    <p:sldLayoutId id="2147483698" r:id="rId8"/>
    <p:sldLayoutId id="2147483699" r:id="rId9"/>
    <p:sldLayoutId id="2147483725" r:id="rId10"/>
    <p:sldLayoutId id="2147483726"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5"/>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5"/>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5"/>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0.xml"/><Relationship Id="rId7" Type="http://schemas.openxmlformats.org/officeDocument/2006/relationships/image" Target="../media/image11.pn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1.xml"/><Relationship Id="rId7"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2.xml"/><Relationship Id="rId7" Type="http://schemas.openxmlformats.org/officeDocument/2006/relationships/image" Target="../media/image11.png"/><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3.xml"/><Relationship Id="rId7" Type="http://schemas.openxmlformats.org/officeDocument/2006/relationships/image" Target="../media/image11.pn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5.xml"/><Relationship Id="rId7"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16.gif"/><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pn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8.xml"/><Relationship Id="rId7" Type="http://schemas.openxmlformats.org/officeDocument/2006/relationships/image" Target="../media/image23.png"/><Relationship Id="rId2" Type="http://schemas.openxmlformats.org/officeDocument/2006/relationships/slideLayout" Target="../slideLayouts/slideLayout5.xml"/><Relationship Id="rId1" Type="http://schemas.openxmlformats.org/officeDocument/2006/relationships/tags" Target="../tags/tag9.xml"/><Relationship Id="rId6" Type="http://schemas.openxmlformats.org/officeDocument/2006/relationships/image" Target="../media/image16.gif"/><Relationship Id="rId11" Type="http://schemas.openxmlformats.org/officeDocument/2006/relationships/image" Target="../media/image18.png"/><Relationship Id="rId5" Type="http://schemas.openxmlformats.org/officeDocument/2006/relationships/image" Target="../media/image9.png"/><Relationship Id="rId10" Type="http://schemas.openxmlformats.org/officeDocument/2006/relationships/image" Target="../media/image24.png"/><Relationship Id="rId4" Type="http://schemas.openxmlformats.org/officeDocument/2006/relationships/image" Target="../media/image8.png"/><Relationship Id="rId9" Type="http://schemas.openxmlformats.org/officeDocument/2006/relationships/image" Target="../media/image20.png"/></Relationships>
</file>

<file path=ppt/slides/_rels/slide29.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notesSlide" Target="../notesSlides/notesSlide29.xml"/><Relationship Id="rId7"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tags" Target="../tags/tag10.xml"/><Relationship Id="rId6" Type="http://schemas.openxmlformats.org/officeDocument/2006/relationships/image" Target="../media/image8.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5.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notesSlide" Target="../notesSlides/notesSlide30.xml"/><Relationship Id="rId7"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image" Target="../media/image8.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5.png"/><Relationship Id="rId9"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image" Target="../media/image35.emf"/><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4.png"/><Relationship Id="rId5" Type="http://schemas.openxmlformats.org/officeDocument/2006/relationships/hyperlink" Target="http://microsoft.com/technet" TargetMode="External"/><Relationship Id="rId10" Type="http://schemas.openxmlformats.org/officeDocument/2006/relationships/image" Target="../media/image33.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hyperlink" Target="http://www.microsoft.com/WindowsServer2008R2" TargetMode="External"/><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8" Type="http://schemas.openxmlformats.org/officeDocument/2006/relationships/hyperlink" Target="http://www.microsoft.com/communities/newsgroups/list/en-us/default.aspx?dg=microsoft.public.windows.server.clustering" TargetMode="External"/><Relationship Id="rId13" Type="http://schemas.openxmlformats.org/officeDocument/2006/relationships/hyperlink" Target="http://msevents.microsoft.com/CUI/EventDetail.aspx?EventID=1032407190&amp;Culture=en-US" TargetMode="External"/><Relationship Id="rId3" Type="http://schemas.openxmlformats.org/officeDocument/2006/relationships/hyperlink" Target="http://blogs.msdn.com/clustering/" TargetMode="External"/><Relationship Id="rId7" Type="http://schemas.openxmlformats.org/officeDocument/2006/relationships/hyperlink" Target="http://social.technet.microsoft.com/Forums/en-US/windowsserver2008r2highavailability/threads/" TargetMode="External"/><Relationship Id="rId12" Type="http://schemas.openxmlformats.org/officeDocument/2006/relationships/hyperlink" Target="http://technet.microsoft.com/en-us/library/cc755009.aspx"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hyperlink" Target="http://forums.technet.microsoft.com/en-US/winserverClustering/threads/" TargetMode="External"/><Relationship Id="rId11" Type="http://schemas.openxmlformats.org/officeDocument/2006/relationships/hyperlink" Target="http://technet.microsoft.com/en-us/library/cc772178.aspx" TargetMode="External"/><Relationship Id="rId5" Type="http://schemas.openxmlformats.org/officeDocument/2006/relationships/hyperlink" Target="http://www.microsoft.com/windowsserver2008/en/us/clustering-resources.aspx" TargetMode="External"/><Relationship Id="rId15" Type="http://schemas.openxmlformats.org/officeDocument/2006/relationships/hyperlink" Target="http://msevents.microsoft.com/CUI/EventDetail.aspx?EventID=1032407238&amp;Culture=en-US" TargetMode="External"/><Relationship Id="rId10" Type="http://schemas.openxmlformats.org/officeDocument/2006/relationships/hyperlink" Target="http://technet.microsoft.com/en-us/library/cc732478.aspx" TargetMode="External"/><Relationship Id="rId4" Type="http://schemas.openxmlformats.org/officeDocument/2006/relationships/hyperlink" Target="http://www.microsoft.com/windowsserver2008/en/us/clustering-home.aspx" TargetMode="External"/><Relationship Id="rId9" Type="http://schemas.openxmlformats.org/officeDocument/2006/relationships/hyperlink" Target="http://technet.microsoft.com/en-us/library/dd197477.aspx" TargetMode="External"/><Relationship Id="rId14" Type="http://schemas.openxmlformats.org/officeDocument/2006/relationships/hyperlink" Target="http://msevents.microsoft.com/CUI/EventDetail.aspx?EventID=1032407222&amp;Culture=en-U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8.xml"/><Relationship Id="rId7"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bwMode="auto">
          <a:xfrm>
            <a:off x="1981200" y="2895599"/>
            <a:ext cx="5181600" cy="2209801"/>
          </a:xfrm>
          <a:prstGeom prst="roundRect">
            <a:avLst/>
          </a:prstGeom>
          <a:solidFill>
            <a:schemeClr val="accent3">
              <a:alpha val="15000"/>
            </a:schemeClr>
          </a:solidFill>
          <a:ln w="25400">
            <a:solidFill>
              <a:schemeClr val="tx1">
                <a:lumMod val="50000"/>
              </a:schemeClr>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801794" name="Rectangle 2"/>
          <p:cNvSpPr>
            <a:spLocks noGrp="1" noChangeArrowheads="1"/>
          </p:cNvSpPr>
          <p:nvPr>
            <p:ph type="title"/>
          </p:nvPr>
        </p:nvSpPr>
        <p:spPr>
          <a:xfrm>
            <a:off x="381000" y="230188"/>
            <a:ext cx="8382000" cy="1163395"/>
          </a:xfrm>
        </p:spPr>
        <p:txBody>
          <a:bodyPr/>
          <a:lstStyle/>
          <a:p>
            <a:r>
              <a:rPr lang="en-US" dirty="0" smtClean="0"/>
              <a:t>Live Migration</a:t>
            </a:r>
            <a:br>
              <a:rPr lang="en-US" dirty="0" smtClean="0"/>
            </a:br>
            <a:r>
              <a:rPr lang="en-US" sz="3600" dirty="0" smtClean="0">
                <a:solidFill>
                  <a:schemeClr val="tx1"/>
                </a:solidFill>
              </a:rPr>
              <a:t>Memory copy:  Dirty pages</a:t>
            </a:r>
            <a:endParaRPr lang="en-US" dirty="0">
              <a:solidFill>
                <a:schemeClr val="tx1"/>
              </a:solidFill>
            </a:endParaRPr>
          </a:p>
        </p:txBody>
      </p:sp>
      <p:sp>
        <p:nvSpPr>
          <p:cNvPr id="801797" name="Line 5"/>
          <p:cNvSpPr>
            <a:spLocks noChangeShapeType="1"/>
          </p:cNvSpPr>
          <p:nvPr/>
        </p:nvSpPr>
        <p:spPr bwMode="auto">
          <a:xfrm>
            <a:off x="3383721" y="4234733"/>
            <a:ext cx="812596" cy="861807"/>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8" name="Line 6"/>
          <p:cNvSpPr>
            <a:spLocks noChangeShapeType="1"/>
          </p:cNvSpPr>
          <p:nvPr/>
        </p:nvSpPr>
        <p:spPr bwMode="auto">
          <a:xfrm flipH="1">
            <a:off x="4841358" y="4452847"/>
            <a:ext cx="991948" cy="686223"/>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9" name="Line 7"/>
          <p:cNvSpPr>
            <a:spLocks noChangeShapeType="1"/>
          </p:cNvSpPr>
          <p:nvPr/>
        </p:nvSpPr>
        <p:spPr bwMode="auto">
          <a:xfrm>
            <a:off x="4564471" y="5503781"/>
            <a:ext cx="0" cy="304800"/>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40" name="Picture 18" descr="Database blue"/>
          <p:cNvPicPr>
            <a:picLocks noChangeAspect="1" noChangeArrowheads="1"/>
          </p:cNvPicPr>
          <p:nvPr/>
        </p:nvPicPr>
        <p:blipFill>
          <a:blip r:embed="rId4" cstate="print"/>
          <a:srcRect/>
          <a:stretch>
            <a:fillRect/>
          </a:stretch>
        </p:blipFill>
        <p:spPr bwMode="auto">
          <a:xfrm>
            <a:off x="4172286" y="5716833"/>
            <a:ext cx="771787" cy="988767"/>
          </a:xfrm>
          <a:prstGeom prst="rect">
            <a:avLst/>
          </a:prstGeom>
          <a:noFill/>
        </p:spPr>
      </p:pic>
      <p:grpSp>
        <p:nvGrpSpPr>
          <p:cNvPr id="2" name="Group 50"/>
          <p:cNvGrpSpPr/>
          <p:nvPr/>
        </p:nvGrpSpPr>
        <p:grpSpPr>
          <a:xfrm>
            <a:off x="4359027" y="6059549"/>
            <a:ext cx="428322" cy="524416"/>
            <a:chOff x="1145861" y="6690311"/>
            <a:chExt cx="513986" cy="629299"/>
          </a:xfrm>
        </p:grpSpPr>
        <p:sp>
          <p:nvSpPr>
            <p:cNvPr id="48" name="Rounded Rectangle 47"/>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49" name="Picture 4" descr="C:\Users\agoodman\Documents\Carmine\V1\Product Icons - PNG\Carmine117_VirtualMachine_32.png"/>
            <p:cNvPicPr>
              <a:picLocks noChangeAspect="1" noChangeArrowheads="1"/>
            </p:cNvPicPr>
            <p:nvPr/>
          </p:nvPicPr>
          <p:blipFill>
            <a:blip r:embed="rId5" cstate="print"/>
            <a:stretch>
              <a:fillRect/>
            </a:stretch>
          </p:blipFill>
          <p:spPr bwMode="auto">
            <a:xfrm>
              <a:off x="1261164" y="6690311"/>
              <a:ext cx="304800" cy="304800"/>
            </a:xfrm>
            <a:prstGeom prst="rect">
              <a:avLst/>
            </a:prstGeom>
            <a:ln>
              <a:headEnd type="none" w="med" len="med"/>
              <a:tailEnd type="none" w="med" len="med"/>
            </a:ln>
          </p:spPr>
        </p:pic>
        <p:sp>
          <p:nvSpPr>
            <p:cNvPr id="50" name="TextBox 49"/>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sp>
        <p:nvSpPr>
          <p:cNvPr id="42" name="Left-Right Arrow 41"/>
          <p:cNvSpPr/>
          <p:nvPr/>
        </p:nvSpPr>
        <p:spPr bwMode="auto">
          <a:xfrm>
            <a:off x="3853504" y="4026442"/>
            <a:ext cx="1560352" cy="50334"/>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37" name="Rectangle 24598" descr="Server"/>
          <p:cNvPicPr>
            <a:picLocks noChangeAspect="1" noChangeArrowheads="1"/>
          </p:cNvPicPr>
          <p:nvPr/>
        </p:nvPicPr>
        <p:blipFill>
          <a:blip r:embed="rId6" cstate="print"/>
          <a:srcRect/>
          <a:stretch>
            <a:fillRect/>
          </a:stretch>
        </p:blipFill>
        <p:spPr bwMode="auto">
          <a:xfrm>
            <a:off x="2653417" y="3064380"/>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1" name="Rectangle 24598" descr="Server"/>
          <p:cNvPicPr>
            <a:picLocks noChangeAspect="1" noChangeArrowheads="1"/>
          </p:cNvPicPr>
          <p:nvPr/>
        </p:nvPicPr>
        <p:blipFill>
          <a:blip r:embed="rId6" cstate="print"/>
          <a:srcRect/>
          <a:stretch>
            <a:fillRect/>
          </a:stretch>
        </p:blipFill>
        <p:spPr bwMode="auto">
          <a:xfrm>
            <a:off x="5428516" y="3096277"/>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1" name="Picture 3" descr="C:\Users\shonsh\Desktop\images\VM.png"/>
          <p:cNvPicPr>
            <a:picLocks noChangeAspect="1" noChangeArrowheads="1"/>
          </p:cNvPicPr>
          <p:nvPr/>
        </p:nvPicPr>
        <p:blipFill>
          <a:blip r:embed="rId7" cstate="print"/>
          <a:srcRect/>
          <a:stretch>
            <a:fillRect/>
          </a:stretch>
        </p:blipFill>
        <p:spPr bwMode="auto">
          <a:xfrm>
            <a:off x="3200399" y="3315923"/>
            <a:ext cx="611423" cy="990600"/>
          </a:xfrm>
          <a:prstGeom prst="rect">
            <a:avLst/>
          </a:prstGeom>
          <a:noFill/>
        </p:spPr>
      </p:pic>
      <p:sp>
        <p:nvSpPr>
          <p:cNvPr id="51" name="Down Arrow 50"/>
          <p:cNvSpPr/>
          <p:nvPr/>
        </p:nvSpPr>
        <p:spPr bwMode="auto">
          <a:xfrm>
            <a:off x="3429000" y="2172923"/>
            <a:ext cx="152400" cy="1150200"/>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25" name="Picture 3" descr="C:\Users\shonsh\Desktop\images\VM.png"/>
          <p:cNvPicPr>
            <a:picLocks noChangeAspect="1" noChangeArrowheads="1"/>
          </p:cNvPicPr>
          <p:nvPr/>
        </p:nvPicPr>
        <p:blipFill>
          <a:blip r:embed="rId7" cstate="print">
            <a:duotone>
              <a:prstClr val="black"/>
              <a:srgbClr val="D9C3A5">
                <a:tint val="50000"/>
                <a:satMod val="180000"/>
              </a:srgbClr>
            </a:duotone>
          </a:blip>
          <a:srcRect/>
          <a:stretch>
            <a:fillRect/>
          </a:stretch>
        </p:blipFill>
        <p:spPr bwMode="auto">
          <a:xfrm>
            <a:off x="5943600" y="3352800"/>
            <a:ext cx="611423" cy="990600"/>
          </a:xfrm>
          <a:prstGeom prst="rect">
            <a:avLst/>
          </a:prstGeom>
          <a:noFill/>
        </p:spPr>
      </p:pic>
      <p:sp>
        <p:nvSpPr>
          <p:cNvPr id="26" name="Rectangle 25"/>
          <p:cNvSpPr/>
          <p:nvPr/>
        </p:nvSpPr>
        <p:spPr bwMode="auto">
          <a:xfrm>
            <a:off x="3581400" y="38100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7" name="Rectangle 26"/>
          <p:cNvSpPr/>
          <p:nvPr/>
        </p:nvSpPr>
        <p:spPr bwMode="auto">
          <a:xfrm>
            <a:off x="3657600" y="35052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8" name="Rectangle 27"/>
          <p:cNvSpPr/>
          <p:nvPr/>
        </p:nvSpPr>
        <p:spPr bwMode="auto">
          <a:xfrm>
            <a:off x="3505200" y="34290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9" name="Rectangle 28"/>
          <p:cNvSpPr/>
          <p:nvPr/>
        </p:nvSpPr>
        <p:spPr bwMode="auto">
          <a:xfrm>
            <a:off x="3581400" y="40386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0" name="Rectangle 29"/>
          <p:cNvSpPr/>
          <p:nvPr/>
        </p:nvSpPr>
        <p:spPr bwMode="auto">
          <a:xfrm>
            <a:off x="3505200" y="41148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3" name="Rectangle 32"/>
          <p:cNvSpPr/>
          <p:nvPr/>
        </p:nvSpPr>
        <p:spPr bwMode="auto">
          <a:xfrm>
            <a:off x="3581400" y="36576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4" name="Rectangle 33"/>
          <p:cNvSpPr/>
          <p:nvPr/>
        </p:nvSpPr>
        <p:spPr bwMode="auto">
          <a:xfrm>
            <a:off x="3733800" y="38862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9" name="Rectangle 38"/>
          <p:cNvSpPr/>
          <p:nvPr/>
        </p:nvSpPr>
        <p:spPr bwMode="auto">
          <a:xfrm>
            <a:off x="3505200" y="35814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3" name="Rectangle 42"/>
          <p:cNvSpPr/>
          <p:nvPr/>
        </p:nvSpPr>
        <p:spPr bwMode="auto">
          <a:xfrm>
            <a:off x="3505200" y="38862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4" name="Rectangle 43"/>
          <p:cNvSpPr/>
          <p:nvPr/>
        </p:nvSpPr>
        <p:spPr bwMode="auto">
          <a:xfrm>
            <a:off x="3733800" y="34290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6" name="Rectangle 45"/>
          <p:cNvSpPr/>
          <p:nvPr/>
        </p:nvSpPr>
        <p:spPr bwMode="auto">
          <a:xfrm>
            <a:off x="3688081" y="3992881"/>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7" name="Line Callout 1 (Border and Accent Bar) 46"/>
          <p:cNvSpPr/>
          <p:nvPr/>
        </p:nvSpPr>
        <p:spPr bwMode="auto">
          <a:xfrm>
            <a:off x="457200" y="3124200"/>
            <a:ext cx="1371600" cy="533400"/>
          </a:xfrm>
          <a:prstGeom prst="accentBorderCallout1">
            <a:avLst>
              <a:gd name="adj1" fmla="val 47305"/>
              <a:gd name="adj2" fmla="val 103201"/>
              <a:gd name="adj3" fmla="val 134412"/>
              <a:gd name="adj4" fmla="val 227116"/>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tx1"/>
                </a:solidFill>
                <a:effectLst>
                  <a:outerShdw blurRad="38100" dist="38100" dir="2700000" algn="tl">
                    <a:srgbClr val="000000">
                      <a:alpha val="43137"/>
                    </a:srgbClr>
                  </a:outerShdw>
                </a:effectLst>
              </a:rPr>
              <a:t>Pages are being dirtied</a:t>
            </a:r>
          </a:p>
        </p:txBody>
      </p:sp>
      <p:sp>
        <p:nvSpPr>
          <p:cNvPr id="52" name="Line Callout 1 (Border and Accent Bar) 51"/>
          <p:cNvSpPr/>
          <p:nvPr/>
        </p:nvSpPr>
        <p:spPr bwMode="auto">
          <a:xfrm>
            <a:off x="4572000" y="1447800"/>
            <a:ext cx="1524000" cy="533400"/>
          </a:xfrm>
          <a:prstGeom prst="accentBorderCallout1">
            <a:avLst>
              <a:gd name="adj1" fmla="val 10255"/>
              <a:gd name="adj2" fmla="val -4136"/>
              <a:gd name="adj3" fmla="val 90392"/>
              <a:gd name="adj4" fmla="val -43005"/>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tx1"/>
                </a:solidFill>
                <a:effectLst>
                  <a:outerShdw blurRad="38100" dist="38100" dir="2700000" algn="tl">
                    <a:srgbClr val="000000">
                      <a:alpha val="43137"/>
                    </a:srgbClr>
                  </a:outerShdw>
                </a:effectLst>
              </a:rPr>
              <a:t>Client continues accessing VM</a:t>
            </a:r>
          </a:p>
        </p:txBody>
      </p:sp>
      <p:sp>
        <p:nvSpPr>
          <p:cNvPr id="53" name="TextBox 52"/>
          <p:cNvSpPr txBox="1"/>
          <p:nvPr/>
        </p:nvSpPr>
        <p:spPr>
          <a:xfrm>
            <a:off x="5257800" y="5334000"/>
            <a:ext cx="3657600" cy="646331"/>
          </a:xfrm>
          <a:prstGeom prst="rect">
            <a:avLst/>
          </a:prstGeom>
          <a:noFill/>
        </p:spPr>
        <p:txBody>
          <a:bodyPr wrap="square" rtlCol="0">
            <a:spAutoFit/>
          </a:bodyPr>
          <a:lstStyle/>
          <a:p>
            <a:r>
              <a:rPr lang="en-US" dirty="0" smtClean="0">
                <a:solidFill>
                  <a:srgbClr val="99CC99"/>
                </a:solidFill>
              </a:rPr>
              <a:t>Client continues to access VM, which results in memory being modified</a:t>
            </a:r>
          </a:p>
        </p:txBody>
      </p:sp>
      <p:pic>
        <p:nvPicPr>
          <p:cNvPr id="55" name="Picture 13" descr="\\eventsql\dvd\Online_ART\DVD_ART34\Artwork_Imagery\Icons - Illustrations\_WINDOWS VISTA ICONS\Laptop notebook mobility pc.png"/>
          <p:cNvPicPr>
            <a:picLocks noChangeAspect="1" noChangeArrowheads="1"/>
          </p:cNvPicPr>
          <p:nvPr/>
        </p:nvPicPr>
        <p:blipFill>
          <a:blip r:embed="rId8" cstate="print"/>
          <a:srcRect/>
          <a:stretch>
            <a:fillRect/>
          </a:stretch>
        </p:blipFill>
        <p:spPr bwMode="auto">
          <a:xfrm>
            <a:off x="2971800" y="1219200"/>
            <a:ext cx="990600" cy="990600"/>
          </a:xfrm>
          <a:prstGeom prst="rect">
            <a:avLst/>
          </a:prstGeom>
          <a:noFill/>
          <a:scene3d>
            <a:camera prst="perspectiveLeft"/>
            <a:lightRig rig="threePt" dir="t"/>
          </a:scene3d>
        </p:spPr>
      </p:pic>
      <p:sp>
        <p:nvSpPr>
          <p:cNvPr id="54" name="Notched Right Arrow 53"/>
          <p:cNvSpPr/>
          <p:nvPr/>
        </p:nvSpPr>
        <p:spPr bwMode="auto">
          <a:xfrm>
            <a:off x="3657600" y="3581400"/>
            <a:ext cx="1676400" cy="304800"/>
          </a:xfrm>
          <a:prstGeom prst="notchedRightArrow">
            <a:avLst/>
          </a:prstGeom>
          <a:ln>
            <a:headEnd type="none" w="med" len="med"/>
            <a:tailEnd type="none" w="med" len="med"/>
          </a:ln>
          <a:effectLst>
            <a:glow rad="139700">
              <a:schemeClr val="accent1">
                <a:satMod val="175000"/>
                <a:alpha val="40000"/>
              </a:schemeClr>
            </a:glow>
            <a:outerShdw blurRad="63500" dist="38100" dir="5400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3" name="Group 57"/>
          <p:cNvGrpSpPr/>
          <p:nvPr/>
        </p:nvGrpSpPr>
        <p:grpSpPr>
          <a:xfrm>
            <a:off x="3810001" y="4913677"/>
            <a:ext cx="1524000" cy="877523"/>
            <a:chOff x="6296149" y="4859530"/>
            <a:chExt cx="1612817" cy="910638"/>
          </a:xfrm>
        </p:grpSpPr>
        <p:pic>
          <p:nvPicPr>
            <p:cNvPr id="56" name="Picture 10" descr="C:\Documents and Settings\Pennie\My Documents\ACERDATA (D)\Pennie's documents\MS Image\Shapes and Graphics\Internet Cloud\cloud 1.png"/>
            <p:cNvPicPr>
              <a:picLocks noChangeAspect="1" noChangeArrowheads="1"/>
            </p:cNvPicPr>
            <p:nvPr/>
          </p:nvPicPr>
          <p:blipFill>
            <a:blip r:embed="rId9" cstate="print"/>
            <a:srcRect/>
            <a:stretch>
              <a:fillRect/>
            </a:stretch>
          </p:blipFill>
          <p:spPr bwMode="auto">
            <a:xfrm>
              <a:off x="6296149" y="4859530"/>
              <a:ext cx="1612817" cy="910638"/>
            </a:xfrm>
            <a:prstGeom prst="rect">
              <a:avLst/>
            </a:prstGeom>
            <a:noFill/>
          </p:spPr>
        </p:pic>
        <p:sp>
          <p:nvSpPr>
            <p:cNvPr id="57" name="TextBox 56"/>
            <p:cNvSpPr txBox="1"/>
            <p:nvPr/>
          </p:nvSpPr>
          <p:spPr>
            <a:xfrm>
              <a:off x="6817094" y="5058889"/>
              <a:ext cx="570926" cy="369332"/>
            </a:xfrm>
            <a:prstGeom prst="rect">
              <a:avLst/>
            </a:prstGeom>
            <a:noFill/>
          </p:spPr>
          <p:txBody>
            <a:bodyPr wrap="none" rtlCol="0">
              <a:spAutoFit/>
            </a:bodyPr>
            <a:lstStyle/>
            <a:p>
              <a:pPr algn="ctr"/>
              <a:r>
                <a:rPr lang="en-US" dirty="0" smtClean="0">
                  <a:effectLst>
                    <a:glow rad="228600">
                      <a:schemeClr val="bg1">
                        <a:alpha val="40000"/>
                      </a:schemeClr>
                    </a:glow>
                  </a:effectLst>
                </a:rPr>
                <a:t>SAN</a:t>
              </a:r>
              <a:endParaRPr lang="en-US" dirty="0">
                <a:effectLst>
                  <a:glow rad="228600">
                    <a:schemeClr val="bg1">
                      <a:alpha val="40000"/>
                    </a:schemeClr>
                  </a:glow>
                </a:effectLst>
              </a:endParaRPr>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5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2000"/>
                            </p:stCondLst>
                            <p:childTnLst>
                              <p:par>
                                <p:cTn id="26" presetID="53"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2500"/>
                            </p:stCondLst>
                            <p:childTnLst>
                              <p:par>
                                <p:cTn id="37" presetID="53" presetClass="entr" presetSubtype="0"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 calcmode="lin" valueType="num">
                                      <p:cBhvr>
                                        <p:cTn id="44" dur="500" fill="hold"/>
                                        <p:tgtEl>
                                          <p:spTgt spid="43"/>
                                        </p:tgtEl>
                                        <p:attrNameLst>
                                          <p:attrName>ppt_w</p:attrName>
                                        </p:attrNameLst>
                                      </p:cBhvr>
                                      <p:tavLst>
                                        <p:tav tm="0">
                                          <p:val>
                                            <p:fltVal val="0"/>
                                          </p:val>
                                        </p:tav>
                                        <p:tav tm="100000">
                                          <p:val>
                                            <p:strVal val="#ppt_w"/>
                                          </p:val>
                                        </p:tav>
                                      </p:tavLst>
                                    </p:anim>
                                    <p:anim calcmode="lin" valueType="num">
                                      <p:cBhvr>
                                        <p:cTn id="45" dur="500" fill="hold"/>
                                        <p:tgtEl>
                                          <p:spTgt spid="43"/>
                                        </p:tgtEl>
                                        <p:attrNameLst>
                                          <p:attrName>ppt_h</p:attrName>
                                        </p:attrNameLst>
                                      </p:cBhvr>
                                      <p:tavLst>
                                        <p:tav tm="0">
                                          <p:val>
                                            <p:fltVal val="0"/>
                                          </p:val>
                                        </p:tav>
                                        <p:tav tm="100000">
                                          <p:val>
                                            <p:strVal val="#ppt_h"/>
                                          </p:val>
                                        </p:tav>
                                      </p:tavLst>
                                    </p:anim>
                                    <p:animEffect transition="in" filter="fade">
                                      <p:cBhvr>
                                        <p:cTn id="46" dur="500"/>
                                        <p:tgtEl>
                                          <p:spTgt spid="43"/>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fltVal val="0"/>
                                          </p:val>
                                        </p:tav>
                                        <p:tav tm="100000">
                                          <p:val>
                                            <p:strVal val="#ppt_w"/>
                                          </p:val>
                                        </p:tav>
                                      </p:tavLst>
                                    </p:anim>
                                    <p:anim calcmode="lin" valueType="num">
                                      <p:cBhvr>
                                        <p:cTn id="50" dur="500" fill="hold"/>
                                        <p:tgtEl>
                                          <p:spTgt spid="34"/>
                                        </p:tgtEl>
                                        <p:attrNameLst>
                                          <p:attrName>ppt_h</p:attrName>
                                        </p:attrNameLst>
                                      </p:cBhvr>
                                      <p:tavLst>
                                        <p:tav tm="0">
                                          <p:val>
                                            <p:fltVal val="0"/>
                                          </p:val>
                                        </p:tav>
                                        <p:tav tm="100000">
                                          <p:val>
                                            <p:strVal val="#ppt_h"/>
                                          </p:val>
                                        </p:tav>
                                      </p:tavLst>
                                    </p:anim>
                                    <p:animEffect transition="in" filter="fade">
                                      <p:cBhvr>
                                        <p:cTn id="51" dur="500"/>
                                        <p:tgtEl>
                                          <p:spTgt spid="34"/>
                                        </p:tgtEl>
                                      </p:cBhvr>
                                    </p:animEffect>
                                  </p:childTnLst>
                                </p:cTn>
                              </p:par>
                            </p:childTnLst>
                          </p:cTn>
                        </p:par>
                        <p:par>
                          <p:cTn id="52" fill="hold">
                            <p:stCondLst>
                              <p:cond delay="3000"/>
                            </p:stCondLst>
                            <p:childTnLst>
                              <p:par>
                                <p:cTn id="53" presetID="53" presetClass="entr" presetSubtype="0"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p:cTn id="55" dur="500" fill="hold"/>
                                        <p:tgtEl>
                                          <p:spTgt spid="39"/>
                                        </p:tgtEl>
                                        <p:attrNameLst>
                                          <p:attrName>ppt_w</p:attrName>
                                        </p:attrNameLst>
                                      </p:cBhvr>
                                      <p:tavLst>
                                        <p:tav tm="0">
                                          <p:val>
                                            <p:fltVal val="0"/>
                                          </p:val>
                                        </p:tav>
                                        <p:tav tm="100000">
                                          <p:val>
                                            <p:strVal val="#ppt_w"/>
                                          </p:val>
                                        </p:tav>
                                      </p:tavLst>
                                    </p:anim>
                                    <p:anim calcmode="lin" valueType="num">
                                      <p:cBhvr>
                                        <p:cTn id="56" dur="500" fill="hold"/>
                                        <p:tgtEl>
                                          <p:spTgt spid="39"/>
                                        </p:tgtEl>
                                        <p:attrNameLst>
                                          <p:attrName>ppt_h</p:attrName>
                                        </p:attrNameLst>
                                      </p:cBhvr>
                                      <p:tavLst>
                                        <p:tav tm="0">
                                          <p:val>
                                            <p:fltVal val="0"/>
                                          </p:val>
                                        </p:tav>
                                        <p:tav tm="100000">
                                          <p:val>
                                            <p:strVal val="#ppt_h"/>
                                          </p:val>
                                        </p:tav>
                                      </p:tavLst>
                                    </p:anim>
                                    <p:animEffect transition="in" filter="fade">
                                      <p:cBhvr>
                                        <p:cTn id="57" dur="500"/>
                                        <p:tgtEl>
                                          <p:spTgt spid="39"/>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p:cTn id="60" dur="500" fill="hold"/>
                                        <p:tgtEl>
                                          <p:spTgt spid="33"/>
                                        </p:tgtEl>
                                        <p:attrNameLst>
                                          <p:attrName>ppt_w</p:attrName>
                                        </p:attrNameLst>
                                      </p:cBhvr>
                                      <p:tavLst>
                                        <p:tav tm="0">
                                          <p:val>
                                            <p:fltVal val="0"/>
                                          </p:val>
                                        </p:tav>
                                        <p:tav tm="100000">
                                          <p:val>
                                            <p:strVal val="#ppt_w"/>
                                          </p:val>
                                        </p:tav>
                                      </p:tavLst>
                                    </p:anim>
                                    <p:anim calcmode="lin" valueType="num">
                                      <p:cBhvr>
                                        <p:cTn id="61" dur="500" fill="hold"/>
                                        <p:tgtEl>
                                          <p:spTgt spid="33"/>
                                        </p:tgtEl>
                                        <p:attrNameLst>
                                          <p:attrName>ppt_h</p:attrName>
                                        </p:attrNameLst>
                                      </p:cBhvr>
                                      <p:tavLst>
                                        <p:tav tm="0">
                                          <p:val>
                                            <p:fltVal val="0"/>
                                          </p:val>
                                        </p:tav>
                                        <p:tav tm="100000">
                                          <p:val>
                                            <p:strVal val="#ppt_h"/>
                                          </p:val>
                                        </p:tav>
                                      </p:tavLst>
                                    </p:anim>
                                    <p:animEffect transition="in" filter="fade">
                                      <p:cBhvr>
                                        <p:cTn id="62" dur="500"/>
                                        <p:tgtEl>
                                          <p:spTgt spid="33"/>
                                        </p:tgtEl>
                                      </p:cBhvr>
                                    </p:animEffect>
                                  </p:childTnLst>
                                </p:cTn>
                              </p:par>
                              <p:par>
                                <p:cTn id="63" presetID="53"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500" fill="hold"/>
                                        <p:tgtEl>
                                          <p:spTgt spid="26"/>
                                        </p:tgtEl>
                                        <p:attrNameLst>
                                          <p:attrName>ppt_w</p:attrName>
                                        </p:attrNameLst>
                                      </p:cBhvr>
                                      <p:tavLst>
                                        <p:tav tm="0">
                                          <p:val>
                                            <p:fltVal val="0"/>
                                          </p:val>
                                        </p:tav>
                                        <p:tav tm="100000">
                                          <p:val>
                                            <p:strVal val="#ppt_w"/>
                                          </p:val>
                                        </p:tav>
                                      </p:tavLst>
                                    </p:anim>
                                    <p:anim calcmode="lin" valueType="num">
                                      <p:cBhvr>
                                        <p:cTn id="66" dur="500" fill="hold"/>
                                        <p:tgtEl>
                                          <p:spTgt spid="26"/>
                                        </p:tgtEl>
                                        <p:attrNameLst>
                                          <p:attrName>ppt_h</p:attrName>
                                        </p:attrNameLst>
                                      </p:cBhvr>
                                      <p:tavLst>
                                        <p:tav tm="0">
                                          <p:val>
                                            <p:fltVal val="0"/>
                                          </p:val>
                                        </p:tav>
                                        <p:tav tm="100000">
                                          <p:val>
                                            <p:strVal val="#ppt_h"/>
                                          </p:val>
                                        </p:tav>
                                      </p:tavLst>
                                    </p:anim>
                                    <p:animEffect transition="in" filter="fade">
                                      <p:cBhvr>
                                        <p:cTn id="67" dur="500"/>
                                        <p:tgtEl>
                                          <p:spTgt spid="26"/>
                                        </p:tgtEl>
                                      </p:cBhvr>
                                    </p:animEffect>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3" grpId="0" animBg="1"/>
      <p:bldP spid="34" grpId="0" animBg="1"/>
      <p:bldP spid="39" grpId="0" animBg="1"/>
      <p:bldP spid="43" grpId="0" animBg="1"/>
      <p:bldP spid="44" grpId="0" animBg="1"/>
      <p:bldP spid="46" grpId="0" animBg="1"/>
      <p:bldP spid="47"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bwMode="auto">
          <a:xfrm>
            <a:off x="1981200" y="2895599"/>
            <a:ext cx="5181600" cy="2209801"/>
          </a:xfrm>
          <a:prstGeom prst="roundRect">
            <a:avLst/>
          </a:prstGeom>
          <a:solidFill>
            <a:schemeClr val="accent3">
              <a:alpha val="15000"/>
            </a:schemeClr>
          </a:solidFill>
          <a:ln w="25400">
            <a:solidFill>
              <a:schemeClr val="tx1">
                <a:lumMod val="50000"/>
              </a:schemeClr>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801794" name="Rectangle 2"/>
          <p:cNvSpPr>
            <a:spLocks noGrp="1" noChangeArrowheads="1"/>
          </p:cNvSpPr>
          <p:nvPr>
            <p:ph type="title"/>
          </p:nvPr>
        </p:nvSpPr>
        <p:spPr>
          <a:xfrm>
            <a:off x="381000" y="230188"/>
            <a:ext cx="8382000" cy="1163395"/>
          </a:xfrm>
        </p:spPr>
        <p:txBody>
          <a:bodyPr/>
          <a:lstStyle/>
          <a:p>
            <a:r>
              <a:rPr lang="en-US" dirty="0" smtClean="0"/>
              <a:t>Live Migration</a:t>
            </a:r>
            <a:br>
              <a:rPr lang="en-US" dirty="0" smtClean="0"/>
            </a:br>
            <a:r>
              <a:rPr lang="en-US" sz="3600" dirty="0" smtClean="0">
                <a:solidFill>
                  <a:schemeClr val="tx1"/>
                </a:solidFill>
              </a:rPr>
              <a:t>Memory copy:  Incremental copy</a:t>
            </a:r>
            <a:endParaRPr lang="en-US" dirty="0">
              <a:solidFill>
                <a:schemeClr val="tx1"/>
              </a:solidFill>
            </a:endParaRPr>
          </a:p>
        </p:txBody>
      </p:sp>
      <p:sp>
        <p:nvSpPr>
          <p:cNvPr id="35" name="Content Placeholder 31"/>
          <p:cNvSpPr>
            <a:spLocks noGrp="1"/>
          </p:cNvSpPr>
          <p:nvPr>
            <p:ph idx="1"/>
          </p:nvPr>
        </p:nvSpPr>
        <p:spPr>
          <a:xfrm>
            <a:off x="5638800" y="5410200"/>
            <a:ext cx="3048000" cy="720726"/>
          </a:xfrm>
        </p:spPr>
        <p:txBody>
          <a:bodyPr/>
          <a:lstStyle/>
          <a:p>
            <a:r>
              <a:rPr lang="en-US" sz="1800" dirty="0" smtClean="0"/>
              <a:t>Subsequent passes get faster as data set is smaller</a:t>
            </a:r>
          </a:p>
        </p:txBody>
      </p:sp>
      <p:sp>
        <p:nvSpPr>
          <p:cNvPr id="801797" name="Line 5"/>
          <p:cNvSpPr>
            <a:spLocks noChangeShapeType="1"/>
          </p:cNvSpPr>
          <p:nvPr/>
        </p:nvSpPr>
        <p:spPr bwMode="auto">
          <a:xfrm>
            <a:off x="3383721" y="4234733"/>
            <a:ext cx="812596" cy="868895"/>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8" name="Line 6"/>
          <p:cNvSpPr>
            <a:spLocks noChangeShapeType="1"/>
          </p:cNvSpPr>
          <p:nvPr/>
        </p:nvSpPr>
        <p:spPr bwMode="auto">
          <a:xfrm flipH="1">
            <a:off x="4800600" y="4452847"/>
            <a:ext cx="1032706" cy="728753"/>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9" name="Line 7"/>
          <p:cNvSpPr>
            <a:spLocks noChangeShapeType="1"/>
          </p:cNvSpPr>
          <p:nvPr/>
        </p:nvSpPr>
        <p:spPr bwMode="auto">
          <a:xfrm>
            <a:off x="4564471" y="5496693"/>
            <a:ext cx="0" cy="304800"/>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40" name="Picture 18" descr="Database blue"/>
          <p:cNvPicPr>
            <a:picLocks noChangeAspect="1" noChangeArrowheads="1"/>
          </p:cNvPicPr>
          <p:nvPr/>
        </p:nvPicPr>
        <p:blipFill>
          <a:blip r:embed="rId4" cstate="print"/>
          <a:srcRect/>
          <a:stretch>
            <a:fillRect/>
          </a:stretch>
        </p:blipFill>
        <p:spPr bwMode="auto">
          <a:xfrm>
            <a:off x="4172286" y="5716833"/>
            <a:ext cx="771787" cy="988767"/>
          </a:xfrm>
          <a:prstGeom prst="rect">
            <a:avLst/>
          </a:prstGeom>
          <a:noFill/>
        </p:spPr>
      </p:pic>
      <p:grpSp>
        <p:nvGrpSpPr>
          <p:cNvPr id="2" name="Group 50"/>
          <p:cNvGrpSpPr/>
          <p:nvPr/>
        </p:nvGrpSpPr>
        <p:grpSpPr>
          <a:xfrm>
            <a:off x="4359027" y="6059549"/>
            <a:ext cx="428322" cy="524416"/>
            <a:chOff x="1145861" y="6690311"/>
            <a:chExt cx="513986" cy="629299"/>
          </a:xfrm>
        </p:grpSpPr>
        <p:sp>
          <p:nvSpPr>
            <p:cNvPr id="48" name="Rounded Rectangle 47"/>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49" name="Picture 4" descr="C:\Users\agoodman\Documents\Carmine\V1\Product Icons - PNG\Carmine117_VirtualMachine_32.png"/>
            <p:cNvPicPr>
              <a:picLocks noChangeAspect="1" noChangeArrowheads="1"/>
            </p:cNvPicPr>
            <p:nvPr/>
          </p:nvPicPr>
          <p:blipFill>
            <a:blip r:embed="rId5" cstate="print"/>
            <a:stretch>
              <a:fillRect/>
            </a:stretch>
          </p:blipFill>
          <p:spPr bwMode="auto">
            <a:xfrm>
              <a:off x="1261164" y="6690311"/>
              <a:ext cx="304800" cy="304800"/>
            </a:xfrm>
            <a:prstGeom prst="rect">
              <a:avLst/>
            </a:prstGeom>
            <a:ln>
              <a:headEnd type="none" w="med" len="med"/>
              <a:tailEnd type="none" w="med" len="med"/>
            </a:ln>
          </p:spPr>
        </p:pic>
        <p:sp>
          <p:nvSpPr>
            <p:cNvPr id="50" name="TextBox 49"/>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sp>
        <p:nvSpPr>
          <p:cNvPr id="42" name="Left-Right Arrow 41"/>
          <p:cNvSpPr/>
          <p:nvPr/>
        </p:nvSpPr>
        <p:spPr bwMode="auto">
          <a:xfrm>
            <a:off x="3853504" y="4026442"/>
            <a:ext cx="1560352" cy="50334"/>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37" name="Rectangle 24598" descr="Server"/>
          <p:cNvPicPr>
            <a:picLocks noChangeAspect="1" noChangeArrowheads="1"/>
          </p:cNvPicPr>
          <p:nvPr/>
        </p:nvPicPr>
        <p:blipFill>
          <a:blip r:embed="rId6" cstate="print"/>
          <a:srcRect/>
          <a:stretch>
            <a:fillRect/>
          </a:stretch>
        </p:blipFill>
        <p:spPr bwMode="auto">
          <a:xfrm>
            <a:off x="2653417" y="3064380"/>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1" name="Rectangle 24598" descr="Server"/>
          <p:cNvPicPr>
            <a:picLocks noChangeAspect="1" noChangeArrowheads="1"/>
          </p:cNvPicPr>
          <p:nvPr/>
        </p:nvPicPr>
        <p:blipFill>
          <a:blip r:embed="rId6" cstate="print"/>
          <a:srcRect/>
          <a:stretch>
            <a:fillRect/>
          </a:stretch>
        </p:blipFill>
        <p:spPr bwMode="auto">
          <a:xfrm>
            <a:off x="5428516" y="3096277"/>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1" name="Picture 3" descr="C:\Users\shonsh\Desktop\images\VM.png"/>
          <p:cNvPicPr>
            <a:picLocks noChangeAspect="1" noChangeArrowheads="1"/>
          </p:cNvPicPr>
          <p:nvPr/>
        </p:nvPicPr>
        <p:blipFill>
          <a:blip r:embed="rId7" cstate="print"/>
          <a:srcRect/>
          <a:stretch>
            <a:fillRect/>
          </a:stretch>
        </p:blipFill>
        <p:spPr bwMode="auto">
          <a:xfrm>
            <a:off x="3200399" y="3315923"/>
            <a:ext cx="611423" cy="990600"/>
          </a:xfrm>
          <a:prstGeom prst="rect">
            <a:avLst/>
          </a:prstGeom>
          <a:noFill/>
        </p:spPr>
      </p:pic>
      <p:sp>
        <p:nvSpPr>
          <p:cNvPr id="51" name="Down Arrow 50"/>
          <p:cNvSpPr/>
          <p:nvPr/>
        </p:nvSpPr>
        <p:spPr bwMode="auto">
          <a:xfrm>
            <a:off x="3429000" y="2172923"/>
            <a:ext cx="152400" cy="1150200"/>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25" name="Picture 3" descr="C:\Users\shonsh\Desktop\images\VM.png"/>
          <p:cNvPicPr>
            <a:picLocks noChangeAspect="1" noChangeArrowheads="1"/>
          </p:cNvPicPr>
          <p:nvPr/>
        </p:nvPicPr>
        <p:blipFill>
          <a:blip r:embed="rId7" cstate="print">
            <a:duotone>
              <a:prstClr val="black"/>
              <a:srgbClr val="D9C3A5">
                <a:tint val="50000"/>
                <a:satMod val="180000"/>
              </a:srgbClr>
            </a:duotone>
          </a:blip>
          <a:srcRect/>
          <a:stretch>
            <a:fillRect/>
          </a:stretch>
        </p:blipFill>
        <p:spPr bwMode="auto">
          <a:xfrm>
            <a:off x="5943600" y="3352800"/>
            <a:ext cx="611423" cy="990600"/>
          </a:xfrm>
          <a:prstGeom prst="rect">
            <a:avLst/>
          </a:prstGeom>
          <a:noFill/>
        </p:spPr>
      </p:pic>
      <p:sp>
        <p:nvSpPr>
          <p:cNvPr id="28" name="Rectangle 27"/>
          <p:cNvSpPr/>
          <p:nvPr/>
        </p:nvSpPr>
        <p:spPr bwMode="auto">
          <a:xfrm>
            <a:off x="3505200" y="35814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9" name="Rectangle 28"/>
          <p:cNvSpPr/>
          <p:nvPr/>
        </p:nvSpPr>
        <p:spPr bwMode="auto">
          <a:xfrm>
            <a:off x="3657600" y="39624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4" name="Rectangle 33"/>
          <p:cNvSpPr/>
          <p:nvPr/>
        </p:nvSpPr>
        <p:spPr bwMode="auto">
          <a:xfrm>
            <a:off x="3581400" y="37338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3" name="Rectangle 42"/>
          <p:cNvSpPr/>
          <p:nvPr/>
        </p:nvSpPr>
        <p:spPr bwMode="auto">
          <a:xfrm>
            <a:off x="3505200" y="39624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4" name="Rectangle 43"/>
          <p:cNvSpPr/>
          <p:nvPr/>
        </p:nvSpPr>
        <p:spPr bwMode="auto">
          <a:xfrm>
            <a:off x="3733800" y="35052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7" name="Line Callout 1 (Border and Accent Bar) 46"/>
          <p:cNvSpPr/>
          <p:nvPr/>
        </p:nvSpPr>
        <p:spPr bwMode="auto">
          <a:xfrm>
            <a:off x="381000" y="3124200"/>
            <a:ext cx="1399573" cy="533400"/>
          </a:xfrm>
          <a:prstGeom prst="accentBorderCallout1">
            <a:avLst>
              <a:gd name="adj1" fmla="val 47305"/>
              <a:gd name="adj2" fmla="val 103201"/>
              <a:gd name="adj3" fmla="val 144829"/>
              <a:gd name="adj4" fmla="val 218159"/>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effectLst>
                  <a:outerShdw blurRad="38100" dist="38100" dir="2700000" algn="tl">
                    <a:srgbClr val="000000">
                      <a:alpha val="43137"/>
                    </a:srgbClr>
                  </a:outerShdw>
                </a:effectLst>
              </a:rPr>
              <a:t>Smaller set of changes</a:t>
            </a:r>
          </a:p>
        </p:txBody>
      </p:sp>
      <p:sp>
        <p:nvSpPr>
          <p:cNvPr id="52" name="Line Callout 1 (Border and Accent Bar) 51"/>
          <p:cNvSpPr/>
          <p:nvPr/>
        </p:nvSpPr>
        <p:spPr bwMode="auto">
          <a:xfrm>
            <a:off x="5562600" y="2438400"/>
            <a:ext cx="1752600" cy="304800"/>
          </a:xfrm>
          <a:prstGeom prst="accentBorderCallout1">
            <a:avLst>
              <a:gd name="adj1" fmla="val 68662"/>
              <a:gd name="adj2" fmla="val -2751"/>
              <a:gd name="adj3" fmla="val 369573"/>
              <a:gd name="adj4" fmla="val -44595"/>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tx1"/>
                </a:solidFill>
                <a:effectLst>
                  <a:outerShdw blurRad="38100" dist="38100" dir="2700000" algn="tl">
                    <a:srgbClr val="000000">
                      <a:alpha val="43137"/>
                    </a:srgbClr>
                  </a:outerShdw>
                </a:effectLst>
              </a:rPr>
              <a:t>Recopy of changes</a:t>
            </a:r>
          </a:p>
        </p:txBody>
      </p:sp>
      <p:pic>
        <p:nvPicPr>
          <p:cNvPr id="32" name="Picture 13" descr="\\eventsql\dvd\Online_ART\DVD_ART34\Artwork_Imagery\Icons - Illustrations\_WINDOWS VISTA ICONS\Laptop notebook mobility pc.png"/>
          <p:cNvPicPr>
            <a:picLocks noChangeAspect="1" noChangeArrowheads="1"/>
          </p:cNvPicPr>
          <p:nvPr/>
        </p:nvPicPr>
        <p:blipFill>
          <a:blip r:embed="rId8" cstate="print"/>
          <a:srcRect/>
          <a:stretch>
            <a:fillRect/>
          </a:stretch>
        </p:blipFill>
        <p:spPr bwMode="auto">
          <a:xfrm>
            <a:off x="2971800" y="1219200"/>
            <a:ext cx="990600" cy="990600"/>
          </a:xfrm>
          <a:prstGeom prst="rect">
            <a:avLst/>
          </a:prstGeom>
          <a:noFill/>
          <a:scene3d>
            <a:camera prst="perspectiveLeft"/>
            <a:lightRig rig="threePt" dir="t"/>
          </a:scene3d>
        </p:spPr>
      </p:pic>
      <p:sp>
        <p:nvSpPr>
          <p:cNvPr id="39" name="Notched Right Arrow 38"/>
          <p:cNvSpPr/>
          <p:nvPr/>
        </p:nvSpPr>
        <p:spPr bwMode="auto">
          <a:xfrm>
            <a:off x="3657600" y="3581400"/>
            <a:ext cx="1676400" cy="304800"/>
          </a:xfrm>
          <a:prstGeom prst="notchedRightArrow">
            <a:avLst/>
          </a:prstGeom>
          <a:ln>
            <a:headEnd type="none" w="med" len="med"/>
            <a:tailEnd type="none" w="med" len="med"/>
          </a:ln>
          <a:effectLst>
            <a:glow rad="139700">
              <a:schemeClr val="accent1">
                <a:satMod val="175000"/>
                <a:alpha val="40000"/>
              </a:schemeClr>
            </a:glow>
            <a:outerShdw blurRad="63500" dist="38100" dir="5400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3" name="Group 57"/>
          <p:cNvGrpSpPr/>
          <p:nvPr/>
        </p:nvGrpSpPr>
        <p:grpSpPr>
          <a:xfrm>
            <a:off x="3810001" y="4913677"/>
            <a:ext cx="1524000" cy="877523"/>
            <a:chOff x="6296149" y="4859530"/>
            <a:chExt cx="1612817" cy="910638"/>
          </a:xfrm>
        </p:grpSpPr>
        <p:pic>
          <p:nvPicPr>
            <p:cNvPr id="45" name="Picture 10" descr="C:\Documents and Settings\Pennie\My Documents\ACERDATA (D)\Pennie's documents\MS Image\Shapes and Graphics\Internet Cloud\cloud 1.png"/>
            <p:cNvPicPr>
              <a:picLocks noChangeAspect="1" noChangeArrowheads="1"/>
            </p:cNvPicPr>
            <p:nvPr/>
          </p:nvPicPr>
          <p:blipFill>
            <a:blip r:embed="rId9" cstate="print"/>
            <a:srcRect/>
            <a:stretch>
              <a:fillRect/>
            </a:stretch>
          </p:blipFill>
          <p:spPr bwMode="auto">
            <a:xfrm>
              <a:off x="6296149" y="4859530"/>
              <a:ext cx="1612817" cy="910638"/>
            </a:xfrm>
            <a:prstGeom prst="rect">
              <a:avLst/>
            </a:prstGeom>
            <a:noFill/>
          </p:spPr>
        </p:pic>
        <p:sp>
          <p:nvSpPr>
            <p:cNvPr id="46" name="TextBox 45"/>
            <p:cNvSpPr txBox="1"/>
            <p:nvPr/>
          </p:nvSpPr>
          <p:spPr>
            <a:xfrm>
              <a:off x="6817094" y="5058889"/>
              <a:ext cx="570926" cy="369332"/>
            </a:xfrm>
            <a:prstGeom prst="rect">
              <a:avLst/>
            </a:prstGeom>
            <a:noFill/>
          </p:spPr>
          <p:txBody>
            <a:bodyPr wrap="none" rtlCol="0">
              <a:spAutoFit/>
            </a:bodyPr>
            <a:lstStyle/>
            <a:p>
              <a:pPr algn="ctr"/>
              <a:r>
                <a:rPr lang="en-US" dirty="0" smtClean="0">
                  <a:effectLst>
                    <a:glow rad="228600">
                      <a:schemeClr val="bg1">
                        <a:alpha val="40000"/>
                      </a:schemeClr>
                    </a:glow>
                  </a:effectLst>
                </a:rPr>
                <a:t>SAN</a:t>
              </a:r>
              <a:endParaRPr lang="en-US" dirty="0">
                <a:effectLst>
                  <a:glow rad="228600">
                    <a:schemeClr val="bg1">
                      <a:alpha val="40000"/>
                    </a:schemeClr>
                  </a:glow>
                </a:effectLst>
              </a:endParaRPr>
            </a:p>
          </p:txBody>
        </p:sp>
      </p:grpSp>
      <p:sp>
        <p:nvSpPr>
          <p:cNvPr id="53" name="Content Placeholder 31"/>
          <p:cNvSpPr txBox="1">
            <a:spLocks/>
          </p:cNvSpPr>
          <p:nvPr/>
        </p:nvSpPr>
        <p:spPr bwMode="auto">
          <a:xfrm>
            <a:off x="222200" y="5293360"/>
            <a:ext cx="3429000" cy="8402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396875" lvl="0" indent="-396875" fontAlgn="base">
              <a:lnSpc>
                <a:spcPct val="90000"/>
              </a:lnSpc>
              <a:spcBef>
                <a:spcPct val="20000"/>
              </a:spcBef>
              <a:spcAft>
                <a:spcPct val="0"/>
              </a:spcAft>
              <a:buClr>
                <a:srgbClr val="FFCC00"/>
              </a:buClr>
              <a:buBlip>
                <a:blip r:embed="rId10"/>
              </a:buBlip>
            </a:pPr>
            <a:r>
              <a:rPr lang="en-US" dirty="0" smtClean="0">
                <a:solidFill>
                  <a:srgbClr val="99CC99"/>
                </a:solidFill>
              </a:rPr>
              <a:t>Hyper-V tracks changed data, and re-copies over incremental changes</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par>
                          <p:cTn id="15" fill="hold">
                            <p:stCondLst>
                              <p:cond delay="500"/>
                            </p:stCondLst>
                            <p:childTnLst>
                              <p:par>
                                <p:cTn id="16" presetID="53"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fltVal val="0"/>
                                          </p:val>
                                        </p:tav>
                                        <p:tav tm="100000">
                                          <p:val>
                                            <p:strVal val="#ppt_h"/>
                                          </p:val>
                                        </p:tav>
                                      </p:tavLst>
                                    </p:anim>
                                    <p:animEffect transition="in" filter="fade">
                                      <p:cBhvr>
                                        <p:cTn id="20" dur="500"/>
                                        <p:tgtEl>
                                          <p:spTgt spid="28"/>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p:cTn id="23" dur="500" fill="hold"/>
                                        <p:tgtEl>
                                          <p:spTgt spid="43"/>
                                        </p:tgtEl>
                                        <p:attrNameLst>
                                          <p:attrName>ppt_w</p:attrName>
                                        </p:attrNameLst>
                                      </p:cBhvr>
                                      <p:tavLst>
                                        <p:tav tm="0">
                                          <p:val>
                                            <p:fltVal val="0"/>
                                          </p:val>
                                        </p:tav>
                                        <p:tav tm="100000">
                                          <p:val>
                                            <p:strVal val="#ppt_w"/>
                                          </p:val>
                                        </p:tav>
                                      </p:tavLst>
                                    </p:anim>
                                    <p:anim calcmode="lin" valueType="num">
                                      <p:cBhvr>
                                        <p:cTn id="24" dur="500" fill="hold"/>
                                        <p:tgtEl>
                                          <p:spTgt spid="43"/>
                                        </p:tgtEl>
                                        <p:attrNameLst>
                                          <p:attrName>ppt_h</p:attrName>
                                        </p:attrNameLst>
                                      </p:cBhvr>
                                      <p:tavLst>
                                        <p:tav tm="0">
                                          <p:val>
                                            <p:fltVal val="0"/>
                                          </p:val>
                                        </p:tav>
                                        <p:tav tm="100000">
                                          <p:val>
                                            <p:strVal val="#ppt_h"/>
                                          </p:val>
                                        </p:tav>
                                      </p:tavLst>
                                    </p:anim>
                                    <p:animEffect transition="in" filter="fade">
                                      <p:cBhvr>
                                        <p:cTn id="25" dur="500"/>
                                        <p:tgtEl>
                                          <p:spTgt spid="43"/>
                                        </p:tgtEl>
                                      </p:cBhvr>
                                    </p:animEffect>
                                  </p:childTnLst>
                                </p:cTn>
                              </p:par>
                            </p:childTnLst>
                          </p:cTn>
                        </p:par>
                        <p:par>
                          <p:cTn id="26" fill="hold">
                            <p:stCondLst>
                              <p:cond delay="1000"/>
                            </p:stCondLst>
                            <p:childTnLst>
                              <p:par>
                                <p:cTn id="27" presetID="53"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animEffect transition="in" filter="fade">
                                      <p:cBhvr>
                                        <p:cTn id="31" dur="500"/>
                                        <p:tgtEl>
                                          <p:spTgt spid="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1000"/>
                                        <p:tgtEl>
                                          <p:spTgt spid="47"/>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left)">
                                      <p:cBhvr>
                                        <p:cTn id="38" dur="1000"/>
                                        <p:tgtEl>
                                          <p:spTgt spid="3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4" grpId="0" animBg="1"/>
      <p:bldP spid="43" grpId="0" animBg="1"/>
      <p:bldP spid="44" grpId="0" animBg="1"/>
      <p:bldP spid="47" grpId="0" animBg="1"/>
      <p:bldP spid="52"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bwMode="auto">
          <a:xfrm>
            <a:off x="1981200" y="2895599"/>
            <a:ext cx="5181600" cy="2209801"/>
          </a:xfrm>
          <a:prstGeom prst="roundRect">
            <a:avLst/>
          </a:prstGeom>
          <a:solidFill>
            <a:schemeClr val="accent3">
              <a:alpha val="15000"/>
            </a:schemeClr>
          </a:solidFill>
          <a:ln w="25400">
            <a:solidFill>
              <a:schemeClr val="tx1">
                <a:lumMod val="50000"/>
              </a:schemeClr>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801794" name="Rectangle 2"/>
          <p:cNvSpPr>
            <a:spLocks noGrp="1" noChangeArrowheads="1"/>
          </p:cNvSpPr>
          <p:nvPr>
            <p:ph type="title"/>
          </p:nvPr>
        </p:nvSpPr>
        <p:spPr>
          <a:xfrm>
            <a:off x="381000" y="230188"/>
            <a:ext cx="8382000" cy="1163395"/>
          </a:xfrm>
        </p:spPr>
        <p:txBody>
          <a:bodyPr/>
          <a:lstStyle/>
          <a:p>
            <a:r>
              <a:rPr lang="en-US" dirty="0" smtClean="0"/>
              <a:t>Live Migration</a:t>
            </a:r>
            <a:br>
              <a:rPr lang="en-US" dirty="0" smtClean="0"/>
            </a:br>
            <a:r>
              <a:rPr lang="en-US" sz="3600" dirty="0" smtClean="0">
                <a:solidFill>
                  <a:schemeClr val="tx1"/>
                </a:solidFill>
              </a:rPr>
              <a:t>Final transition</a:t>
            </a:r>
            <a:endParaRPr lang="en-US" dirty="0">
              <a:solidFill>
                <a:schemeClr val="tx1"/>
              </a:solidFill>
            </a:endParaRPr>
          </a:p>
        </p:txBody>
      </p:sp>
      <p:sp>
        <p:nvSpPr>
          <p:cNvPr id="801797" name="Line 5"/>
          <p:cNvSpPr>
            <a:spLocks noChangeShapeType="1"/>
          </p:cNvSpPr>
          <p:nvPr/>
        </p:nvSpPr>
        <p:spPr bwMode="auto">
          <a:xfrm>
            <a:off x="3383721" y="4234733"/>
            <a:ext cx="798420" cy="840541"/>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8" name="Line 6"/>
          <p:cNvSpPr>
            <a:spLocks noChangeShapeType="1"/>
          </p:cNvSpPr>
          <p:nvPr/>
        </p:nvSpPr>
        <p:spPr bwMode="auto">
          <a:xfrm flipH="1">
            <a:off x="4862622" y="4452847"/>
            <a:ext cx="970683" cy="686223"/>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9" name="Line 7"/>
          <p:cNvSpPr>
            <a:spLocks noChangeShapeType="1"/>
          </p:cNvSpPr>
          <p:nvPr/>
        </p:nvSpPr>
        <p:spPr bwMode="auto">
          <a:xfrm>
            <a:off x="4564471" y="5503781"/>
            <a:ext cx="0" cy="304800"/>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40" name="Picture 18" descr="Database blue"/>
          <p:cNvPicPr>
            <a:picLocks noChangeAspect="1" noChangeArrowheads="1"/>
          </p:cNvPicPr>
          <p:nvPr/>
        </p:nvPicPr>
        <p:blipFill>
          <a:blip r:embed="rId4" cstate="print"/>
          <a:srcRect/>
          <a:stretch>
            <a:fillRect/>
          </a:stretch>
        </p:blipFill>
        <p:spPr bwMode="auto">
          <a:xfrm>
            <a:off x="4172286" y="5716833"/>
            <a:ext cx="771787" cy="988767"/>
          </a:xfrm>
          <a:prstGeom prst="rect">
            <a:avLst/>
          </a:prstGeom>
          <a:noFill/>
        </p:spPr>
      </p:pic>
      <p:grpSp>
        <p:nvGrpSpPr>
          <p:cNvPr id="2" name="Group 50"/>
          <p:cNvGrpSpPr/>
          <p:nvPr/>
        </p:nvGrpSpPr>
        <p:grpSpPr>
          <a:xfrm>
            <a:off x="4359027" y="6059549"/>
            <a:ext cx="428322" cy="524416"/>
            <a:chOff x="1145861" y="6690311"/>
            <a:chExt cx="513986" cy="629299"/>
          </a:xfrm>
        </p:grpSpPr>
        <p:sp>
          <p:nvSpPr>
            <p:cNvPr id="48" name="Rounded Rectangle 47"/>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49" name="Picture 4" descr="C:\Users\agoodman\Documents\Carmine\V1\Product Icons - PNG\Carmine117_VirtualMachine_32.png"/>
            <p:cNvPicPr>
              <a:picLocks noChangeAspect="1" noChangeArrowheads="1"/>
            </p:cNvPicPr>
            <p:nvPr/>
          </p:nvPicPr>
          <p:blipFill>
            <a:blip r:embed="rId5" cstate="print"/>
            <a:stretch>
              <a:fillRect/>
            </a:stretch>
          </p:blipFill>
          <p:spPr bwMode="auto">
            <a:xfrm>
              <a:off x="1261164" y="6690311"/>
              <a:ext cx="304800" cy="304800"/>
            </a:xfrm>
            <a:prstGeom prst="rect">
              <a:avLst/>
            </a:prstGeom>
            <a:ln>
              <a:headEnd type="none" w="med" len="med"/>
              <a:tailEnd type="none" w="med" len="med"/>
            </a:ln>
          </p:spPr>
        </p:pic>
        <p:sp>
          <p:nvSpPr>
            <p:cNvPr id="50" name="TextBox 49"/>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sp>
        <p:nvSpPr>
          <p:cNvPr id="42" name="Left-Right Arrow 41"/>
          <p:cNvSpPr/>
          <p:nvPr/>
        </p:nvSpPr>
        <p:spPr bwMode="auto">
          <a:xfrm>
            <a:off x="3853504" y="4026442"/>
            <a:ext cx="1560352" cy="50334"/>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37" name="Rectangle 24598" descr="Server"/>
          <p:cNvPicPr>
            <a:picLocks noChangeAspect="1" noChangeArrowheads="1"/>
          </p:cNvPicPr>
          <p:nvPr/>
        </p:nvPicPr>
        <p:blipFill>
          <a:blip r:embed="rId6" cstate="print"/>
          <a:srcRect/>
          <a:stretch>
            <a:fillRect/>
          </a:stretch>
        </p:blipFill>
        <p:spPr bwMode="auto">
          <a:xfrm>
            <a:off x="2653417" y="3064380"/>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1" name="Rectangle 24598" descr="Server"/>
          <p:cNvPicPr>
            <a:picLocks noChangeAspect="1" noChangeArrowheads="1"/>
          </p:cNvPicPr>
          <p:nvPr/>
        </p:nvPicPr>
        <p:blipFill>
          <a:blip r:embed="rId6" cstate="print"/>
          <a:srcRect/>
          <a:stretch>
            <a:fillRect/>
          </a:stretch>
        </p:blipFill>
        <p:spPr bwMode="auto">
          <a:xfrm>
            <a:off x="5428516" y="3096277"/>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5" name="Picture 3" descr="C:\Users\shonsh\Desktop\images\VM.png"/>
          <p:cNvPicPr>
            <a:picLocks noChangeAspect="1" noChangeArrowheads="1"/>
          </p:cNvPicPr>
          <p:nvPr/>
        </p:nvPicPr>
        <p:blipFill>
          <a:blip r:embed="rId7" cstate="print">
            <a:duotone>
              <a:prstClr val="black"/>
              <a:srgbClr val="D9C3A5">
                <a:tint val="50000"/>
                <a:satMod val="180000"/>
              </a:srgbClr>
            </a:duotone>
          </a:blip>
          <a:srcRect/>
          <a:stretch>
            <a:fillRect/>
          </a:stretch>
        </p:blipFill>
        <p:spPr bwMode="auto">
          <a:xfrm>
            <a:off x="5943600" y="3352800"/>
            <a:ext cx="611423" cy="990600"/>
          </a:xfrm>
          <a:prstGeom prst="rect">
            <a:avLst/>
          </a:prstGeom>
          <a:noFill/>
        </p:spPr>
      </p:pic>
      <p:sp>
        <p:nvSpPr>
          <p:cNvPr id="52" name="Line Callout 1 (Border and Accent Bar) 51"/>
          <p:cNvSpPr/>
          <p:nvPr/>
        </p:nvSpPr>
        <p:spPr bwMode="auto">
          <a:xfrm>
            <a:off x="5562600" y="2362200"/>
            <a:ext cx="1905000" cy="457200"/>
          </a:xfrm>
          <a:prstGeom prst="accentBorderCallout1">
            <a:avLst>
              <a:gd name="adj1" fmla="val 75742"/>
              <a:gd name="adj2" fmla="val -3213"/>
              <a:gd name="adj3" fmla="val 301453"/>
              <a:gd name="adj4" fmla="val -45959"/>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tx1"/>
                </a:solidFill>
                <a:effectLst>
                  <a:outerShdw blurRad="38100" dist="38100" dir="2700000" algn="tl">
                    <a:srgbClr val="000000">
                      <a:alpha val="43137"/>
                    </a:srgbClr>
                  </a:outerShdw>
                </a:effectLst>
              </a:rPr>
              <a:t>Partition State copied</a:t>
            </a:r>
          </a:p>
        </p:txBody>
      </p:sp>
      <p:sp>
        <p:nvSpPr>
          <p:cNvPr id="53" name="TextBox 52"/>
          <p:cNvSpPr txBox="1"/>
          <p:nvPr/>
        </p:nvSpPr>
        <p:spPr>
          <a:xfrm>
            <a:off x="5638800" y="5303520"/>
            <a:ext cx="3276600" cy="646331"/>
          </a:xfrm>
          <a:prstGeom prst="rect">
            <a:avLst/>
          </a:prstGeom>
          <a:noFill/>
        </p:spPr>
        <p:txBody>
          <a:bodyPr wrap="square" rtlCol="0">
            <a:spAutoFit/>
          </a:bodyPr>
          <a:lstStyle/>
          <a:p>
            <a:r>
              <a:rPr lang="en-US" dirty="0" smtClean="0">
                <a:solidFill>
                  <a:srgbClr val="99CC99"/>
                </a:solidFill>
              </a:rPr>
              <a:t>Window is very small and within TCP connection timeout</a:t>
            </a:r>
          </a:p>
        </p:txBody>
      </p:sp>
      <p:pic>
        <p:nvPicPr>
          <p:cNvPr id="32" name="Picture 3" descr="C:\Users\shonsh\Desktop\images\VM.png"/>
          <p:cNvPicPr>
            <a:picLocks noChangeAspect="1" noChangeArrowheads="1"/>
          </p:cNvPicPr>
          <p:nvPr/>
        </p:nvPicPr>
        <p:blipFill>
          <a:blip r:embed="rId7" cstate="print">
            <a:duotone>
              <a:prstClr val="black"/>
              <a:srgbClr val="D9C3A5">
                <a:tint val="50000"/>
                <a:satMod val="180000"/>
              </a:srgbClr>
            </a:duotone>
          </a:blip>
          <a:srcRect/>
          <a:stretch>
            <a:fillRect/>
          </a:stretch>
        </p:blipFill>
        <p:spPr bwMode="auto">
          <a:xfrm>
            <a:off x="3200400" y="3352800"/>
            <a:ext cx="611423" cy="990600"/>
          </a:xfrm>
          <a:prstGeom prst="rect">
            <a:avLst/>
          </a:prstGeom>
          <a:noFill/>
        </p:spPr>
      </p:pic>
      <p:sp>
        <p:nvSpPr>
          <p:cNvPr id="47" name="Line Callout 1 (Border and Accent Bar) 46"/>
          <p:cNvSpPr/>
          <p:nvPr/>
        </p:nvSpPr>
        <p:spPr bwMode="auto">
          <a:xfrm>
            <a:off x="1066800" y="3276600"/>
            <a:ext cx="1323373" cy="381000"/>
          </a:xfrm>
          <a:prstGeom prst="accentBorderCallout1">
            <a:avLst>
              <a:gd name="adj1" fmla="val 49429"/>
              <a:gd name="adj2" fmla="val 104680"/>
              <a:gd name="adj3" fmla="val 126038"/>
              <a:gd name="adj4" fmla="val 169341"/>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effectLst>
                  <a:outerShdw blurRad="38100" dist="38100" dir="2700000" algn="tl">
                    <a:srgbClr val="000000">
                      <a:alpha val="43137"/>
                    </a:srgbClr>
                  </a:outerShdw>
                </a:effectLst>
              </a:rPr>
              <a:t>VM Paused</a:t>
            </a:r>
          </a:p>
        </p:txBody>
      </p:sp>
      <p:pic>
        <p:nvPicPr>
          <p:cNvPr id="26" name="Picture 13" descr="\\eventsql\dvd\Online_ART\DVD_ART34\Artwork_Imagery\Icons - Illustrations\_WINDOWS VISTA ICONS\Laptop notebook mobility pc.png"/>
          <p:cNvPicPr>
            <a:picLocks noChangeAspect="1" noChangeArrowheads="1"/>
          </p:cNvPicPr>
          <p:nvPr/>
        </p:nvPicPr>
        <p:blipFill>
          <a:blip r:embed="rId8" cstate="print"/>
          <a:srcRect/>
          <a:stretch>
            <a:fillRect/>
          </a:stretch>
        </p:blipFill>
        <p:spPr bwMode="auto">
          <a:xfrm>
            <a:off x="2971800" y="1219200"/>
            <a:ext cx="990600" cy="990600"/>
          </a:xfrm>
          <a:prstGeom prst="rect">
            <a:avLst/>
          </a:prstGeom>
          <a:noFill/>
          <a:scene3d>
            <a:camera prst="perspectiveLeft"/>
            <a:lightRig rig="threePt" dir="t"/>
          </a:scene3d>
        </p:spPr>
      </p:pic>
      <p:sp>
        <p:nvSpPr>
          <p:cNvPr id="27" name="Down Arrow 26"/>
          <p:cNvSpPr/>
          <p:nvPr/>
        </p:nvSpPr>
        <p:spPr bwMode="auto">
          <a:xfrm>
            <a:off x="3429000" y="2172923"/>
            <a:ext cx="152400" cy="1150200"/>
          </a:xfrm>
          <a:prstGeom prst="downArrow">
            <a:avLst/>
          </a:prstGeom>
          <a:ln>
            <a:headEnd type="none" w="med" len="med"/>
            <a:tailEnd type="none" w="med" len="med"/>
          </a:ln>
          <a:effectLst>
            <a:glow rad="228600">
              <a:schemeClr val="accent5">
                <a:satMod val="175000"/>
                <a:alpha val="40000"/>
              </a:schemeClr>
            </a:glow>
            <a:outerShdw blurRad="63500" dist="38100" dir="5400000" rotWithShape="0">
              <a:srgbClr val="000000">
                <a:alpha val="45000"/>
              </a:srgbClr>
            </a:outerShdw>
          </a:effectLst>
        </p:spPr>
        <p:style>
          <a:lnRef idx="0">
            <a:schemeClr val="dk1"/>
          </a:lnRef>
          <a:fillRef idx="3">
            <a:schemeClr val="dk1"/>
          </a:fillRef>
          <a:effectRef idx="3">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8" name="Notched Right Arrow 27"/>
          <p:cNvSpPr/>
          <p:nvPr/>
        </p:nvSpPr>
        <p:spPr bwMode="auto">
          <a:xfrm>
            <a:off x="3657600" y="3581400"/>
            <a:ext cx="1676400" cy="304800"/>
          </a:xfrm>
          <a:prstGeom prst="notchedRightArrow">
            <a:avLst/>
          </a:prstGeom>
          <a:ln>
            <a:headEnd type="none" w="med" len="med"/>
            <a:tailEnd type="none" w="med" len="med"/>
          </a:ln>
          <a:effectLst>
            <a:glow rad="139700">
              <a:schemeClr val="accent1">
                <a:satMod val="175000"/>
                <a:alpha val="40000"/>
              </a:schemeClr>
            </a:glow>
            <a:outerShdw blurRad="63500" dist="38100" dir="5400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3" name="Group 57"/>
          <p:cNvGrpSpPr/>
          <p:nvPr/>
        </p:nvGrpSpPr>
        <p:grpSpPr>
          <a:xfrm>
            <a:off x="3810001" y="4913677"/>
            <a:ext cx="1524000" cy="877523"/>
            <a:chOff x="6296149" y="4859530"/>
            <a:chExt cx="1612817" cy="910638"/>
          </a:xfrm>
        </p:grpSpPr>
        <p:pic>
          <p:nvPicPr>
            <p:cNvPr id="30" name="Picture 10" descr="C:\Documents and Settings\Pennie\My Documents\ACERDATA (D)\Pennie's documents\MS Image\Shapes and Graphics\Internet Cloud\cloud 1.png"/>
            <p:cNvPicPr>
              <a:picLocks noChangeAspect="1" noChangeArrowheads="1"/>
            </p:cNvPicPr>
            <p:nvPr/>
          </p:nvPicPr>
          <p:blipFill>
            <a:blip r:embed="rId9" cstate="print"/>
            <a:srcRect/>
            <a:stretch>
              <a:fillRect/>
            </a:stretch>
          </p:blipFill>
          <p:spPr bwMode="auto">
            <a:xfrm>
              <a:off x="6296149" y="4859530"/>
              <a:ext cx="1612817" cy="910638"/>
            </a:xfrm>
            <a:prstGeom prst="rect">
              <a:avLst/>
            </a:prstGeom>
            <a:noFill/>
          </p:spPr>
        </p:pic>
        <p:sp>
          <p:nvSpPr>
            <p:cNvPr id="31" name="TextBox 30"/>
            <p:cNvSpPr txBox="1"/>
            <p:nvPr/>
          </p:nvSpPr>
          <p:spPr>
            <a:xfrm>
              <a:off x="6817094" y="5058889"/>
              <a:ext cx="570926" cy="369332"/>
            </a:xfrm>
            <a:prstGeom prst="rect">
              <a:avLst/>
            </a:prstGeom>
            <a:noFill/>
          </p:spPr>
          <p:txBody>
            <a:bodyPr wrap="none" rtlCol="0">
              <a:spAutoFit/>
            </a:bodyPr>
            <a:lstStyle/>
            <a:p>
              <a:pPr algn="ctr"/>
              <a:r>
                <a:rPr lang="en-US" dirty="0" smtClean="0">
                  <a:effectLst>
                    <a:glow rad="228600">
                      <a:schemeClr val="bg1">
                        <a:alpha val="40000"/>
                      </a:schemeClr>
                    </a:glow>
                  </a:effectLst>
                </a:rPr>
                <a:t>SAN</a:t>
              </a:r>
              <a:endParaRPr lang="en-US" dirty="0">
                <a:effectLst>
                  <a:glow rad="228600">
                    <a:schemeClr val="bg1">
                      <a:alpha val="40000"/>
                    </a:schemeClr>
                  </a:glow>
                </a:effectLst>
              </a:endParaRPr>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0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bwMode="auto">
          <a:xfrm>
            <a:off x="1981200" y="2895599"/>
            <a:ext cx="5181600" cy="2209801"/>
          </a:xfrm>
          <a:prstGeom prst="roundRect">
            <a:avLst/>
          </a:prstGeom>
          <a:solidFill>
            <a:schemeClr val="accent3">
              <a:alpha val="15000"/>
            </a:schemeClr>
          </a:solidFill>
          <a:ln w="25400">
            <a:solidFill>
              <a:schemeClr val="tx1">
                <a:lumMod val="50000"/>
              </a:schemeClr>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801794" name="Rectangle 2"/>
          <p:cNvSpPr>
            <a:spLocks noGrp="1" noChangeArrowheads="1"/>
          </p:cNvSpPr>
          <p:nvPr>
            <p:ph type="title"/>
          </p:nvPr>
        </p:nvSpPr>
        <p:spPr>
          <a:xfrm>
            <a:off x="381000" y="230188"/>
            <a:ext cx="8382000" cy="1163395"/>
          </a:xfrm>
        </p:spPr>
        <p:txBody>
          <a:bodyPr/>
          <a:lstStyle/>
          <a:p>
            <a:r>
              <a:rPr lang="en-US" dirty="0" smtClean="0"/>
              <a:t>Live Migration</a:t>
            </a:r>
            <a:br>
              <a:rPr lang="en-US" dirty="0" smtClean="0"/>
            </a:br>
            <a:r>
              <a:rPr lang="en-US" sz="3600" dirty="0" smtClean="0">
                <a:solidFill>
                  <a:schemeClr val="tx1"/>
                </a:solidFill>
              </a:rPr>
              <a:t>Post-Transition:  Clean-up</a:t>
            </a:r>
            <a:endParaRPr lang="en-US" dirty="0">
              <a:solidFill>
                <a:schemeClr val="tx1"/>
              </a:solidFill>
            </a:endParaRPr>
          </a:p>
        </p:txBody>
      </p:sp>
      <p:sp>
        <p:nvSpPr>
          <p:cNvPr id="32" name="Content Placeholder 31"/>
          <p:cNvSpPr>
            <a:spLocks noGrp="1"/>
          </p:cNvSpPr>
          <p:nvPr>
            <p:ph idx="4294967295"/>
          </p:nvPr>
        </p:nvSpPr>
        <p:spPr>
          <a:xfrm>
            <a:off x="5715000" y="5334000"/>
            <a:ext cx="3429000" cy="923925"/>
          </a:xfrm>
        </p:spPr>
        <p:txBody>
          <a:bodyPr/>
          <a:lstStyle/>
          <a:p>
            <a:r>
              <a:rPr lang="en-US" sz="1800" dirty="0" smtClean="0"/>
              <a:t>Since session state is maintained, no reconnections necessary</a:t>
            </a:r>
          </a:p>
        </p:txBody>
      </p:sp>
      <p:sp>
        <p:nvSpPr>
          <p:cNvPr id="801797" name="Line 5"/>
          <p:cNvSpPr>
            <a:spLocks noChangeShapeType="1"/>
          </p:cNvSpPr>
          <p:nvPr/>
        </p:nvSpPr>
        <p:spPr bwMode="auto">
          <a:xfrm>
            <a:off x="3383721" y="4234733"/>
            <a:ext cx="798420" cy="840541"/>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8" name="Line 6"/>
          <p:cNvSpPr>
            <a:spLocks noChangeShapeType="1"/>
          </p:cNvSpPr>
          <p:nvPr/>
        </p:nvSpPr>
        <p:spPr bwMode="auto">
          <a:xfrm flipH="1">
            <a:off x="4855534" y="4452847"/>
            <a:ext cx="977771" cy="693311"/>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9" name="Line 7"/>
          <p:cNvSpPr>
            <a:spLocks noChangeShapeType="1"/>
          </p:cNvSpPr>
          <p:nvPr/>
        </p:nvSpPr>
        <p:spPr bwMode="auto">
          <a:xfrm>
            <a:off x="4564471" y="5496693"/>
            <a:ext cx="0" cy="304800"/>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40" name="Picture 18" descr="Database blue"/>
          <p:cNvPicPr>
            <a:picLocks noChangeAspect="1" noChangeArrowheads="1"/>
          </p:cNvPicPr>
          <p:nvPr/>
        </p:nvPicPr>
        <p:blipFill>
          <a:blip r:embed="rId4" cstate="print"/>
          <a:srcRect/>
          <a:stretch>
            <a:fillRect/>
          </a:stretch>
        </p:blipFill>
        <p:spPr bwMode="auto">
          <a:xfrm>
            <a:off x="4172286" y="5716833"/>
            <a:ext cx="771787" cy="988767"/>
          </a:xfrm>
          <a:prstGeom prst="rect">
            <a:avLst/>
          </a:prstGeom>
          <a:noFill/>
        </p:spPr>
      </p:pic>
      <p:grpSp>
        <p:nvGrpSpPr>
          <p:cNvPr id="2" name="Group 50"/>
          <p:cNvGrpSpPr/>
          <p:nvPr/>
        </p:nvGrpSpPr>
        <p:grpSpPr>
          <a:xfrm>
            <a:off x="4359027" y="6059549"/>
            <a:ext cx="428322" cy="524416"/>
            <a:chOff x="1145861" y="6690311"/>
            <a:chExt cx="513986" cy="629299"/>
          </a:xfrm>
        </p:grpSpPr>
        <p:sp>
          <p:nvSpPr>
            <p:cNvPr id="48" name="Rounded Rectangle 47"/>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49" name="Picture 4" descr="C:\Users\agoodman\Documents\Carmine\V1\Product Icons - PNG\Carmine117_VirtualMachine_32.png"/>
            <p:cNvPicPr>
              <a:picLocks noChangeAspect="1" noChangeArrowheads="1"/>
            </p:cNvPicPr>
            <p:nvPr/>
          </p:nvPicPr>
          <p:blipFill>
            <a:blip r:embed="rId5" cstate="print"/>
            <a:stretch>
              <a:fillRect/>
            </a:stretch>
          </p:blipFill>
          <p:spPr bwMode="auto">
            <a:xfrm>
              <a:off x="1261164" y="6690311"/>
              <a:ext cx="304800" cy="304800"/>
            </a:xfrm>
            <a:prstGeom prst="rect">
              <a:avLst/>
            </a:prstGeom>
            <a:ln>
              <a:headEnd type="none" w="med" len="med"/>
              <a:tailEnd type="none" w="med" len="med"/>
            </a:ln>
          </p:spPr>
        </p:pic>
        <p:sp>
          <p:nvSpPr>
            <p:cNvPr id="50" name="TextBox 49"/>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sp>
        <p:nvSpPr>
          <p:cNvPr id="42" name="Left-Right Arrow 41"/>
          <p:cNvSpPr/>
          <p:nvPr/>
        </p:nvSpPr>
        <p:spPr bwMode="auto">
          <a:xfrm>
            <a:off x="3853504" y="4026442"/>
            <a:ext cx="1560352" cy="50334"/>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37" name="Rectangle 24598" descr="Server"/>
          <p:cNvPicPr>
            <a:picLocks noChangeAspect="1" noChangeArrowheads="1"/>
          </p:cNvPicPr>
          <p:nvPr/>
        </p:nvPicPr>
        <p:blipFill>
          <a:blip r:embed="rId6" cstate="print"/>
          <a:srcRect/>
          <a:stretch>
            <a:fillRect/>
          </a:stretch>
        </p:blipFill>
        <p:spPr bwMode="auto">
          <a:xfrm>
            <a:off x="2653417" y="3064380"/>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1" name="Rectangle 24598" descr="Server"/>
          <p:cNvPicPr>
            <a:picLocks noChangeAspect="1" noChangeArrowheads="1"/>
          </p:cNvPicPr>
          <p:nvPr/>
        </p:nvPicPr>
        <p:blipFill>
          <a:blip r:embed="rId6" cstate="print"/>
          <a:srcRect/>
          <a:stretch>
            <a:fillRect/>
          </a:stretch>
        </p:blipFill>
        <p:spPr bwMode="auto">
          <a:xfrm>
            <a:off x="5428516" y="3096277"/>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1" name="Picture 3" descr="C:\Users\shonsh\Desktop\images\VM.png"/>
          <p:cNvPicPr>
            <a:picLocks noChangeAspect="1" noChangeArrowheads="1"/>
          </p:cNvPicPr>
          <p:nvPr/>
        </p:nvPicPr>
        <p:blipFill>
          <a:blip r:embed="rId7" cstate="print"/>
          <a:srcRect/>
          <a:stretch>
            <a:fillRect/>
          </a:stretch>
        </p:blipFill>
        <p:spPr bwMode="auto">
          <a:xfrm>
            <a:off x="5943600" y="3352800"/>
            <a:ext cx="611423" cy="990600"/>
          </a:xfrm>
          <a:prstGeom prst="rect">
            <a:avLst/>
          </a:prstGeom>
          <a:noFill/>
        </p:spPr>
      </p:pic>
      <p:sp>
        <p:nvSpPr>
          <p:cNvPr id="51" name="Down Arrow 50"/>
          <p:cNvSpPr/>
          <p:nvPr/>
        </p:nvSpPr>
        <p:spPr bwMode="auto">
          <a:xfrm rot="18100626">
            <a:off x="4723555" y="1464163"/>
            <a:ext cx="157624" cy="2593070"/>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25" name="Picture 3" descr="C:\Users\shonsh\Desktop\images\VM.png"/>
          <p:cNvPicPr>
            <a:picLocks noChangeAspect="1" noChangeArrowheads="1"/>
          </p:cNvPicPr>
          <p:nvPr/>
        </p:nvPicPr>
        <p:blipFill>
          <a:blip r:embed="rId7" cstate="print">
            <a:duotone>
              <a:prstClr val="black"/>
              <a:srgbClr val="D9C3A5">
                <a:tint val="50000"/>
                <a:satMod val="180000"/>
              </a:srgbClr>
            </a:duotone>
          </a:blip>
          <a:srcRect/>
          <a:stretch>
            <a:fillRect/>
          </a:stretch>
        </p:blipFill>
        <p:spPr bwMode="auto">
          <a:xfrm>
            <a:off x="3200400" y="3352800"/>
            <a:ext cx="611423" cy="990600"/>
          </a:xfrm>
          <a:prstGeom prst="rect">
            <a:avLst/>
          </a:prstGeom>
          <a:noFill/>
        </p:spPr>
      </p:pic>
      <p:sp>
        <p:nvSpPr>
          <p:cNvPr id="47" name="Line Callout 1 (Border and Accent Bar) 46"/>
          <p:cNvSpPr/>
          <p:nvPr/>
        </p:nvSpPr>
        <p:spPr bwMode="auto">
          <a:xfrm>
            <a:off x="533400" y="3276600"/>
            <a:ext cx="1856773" cy="762000"/>
          </a:xfrm>
          <a:prstGeom prst="accentBorderCallout1">
            <a:avLst>
              <a:gd name="adj1" fmla="val 47305"/>
              <a:gd name="adj2" fmla="val 103201"/>
              <a:gd name="adj3" fmla="val 85745"/>
              <a:gd name="adj4" fmla="val 140055"/>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effectLst>
                  <a:outerShdw blurRad="38100" dist="38100" dir="2700000" algn="tl">
                    <a:srgbClr val="000000">
                      <a:alpha val="43137"/>
                    </a:srgbClr>
                  </a:outerShdw>
                </a:effectLst>
              </a:rPr>
              <a:t>Old VM deleted once migration is verified successful</a:t>
            </a:r>
          </a:p>
        </p:txBody>
      </p:sp>
      <p:sp>
        <p:nvSpPr>
          <p:cNvPr id="52" name="Line Callout 1 (Border and Accent Bar) 51"/>
          <p:cNvSpPr/>
          <p:nvPr/>
        </p:nvSpPr>
        <p:spPr bwMode="auto">
          <a:xfrm>
            <a:off x="5029200" y="1676400"/>
            <a:ext cx="1752600" cy="533400"/>
          </a:xfrm>
          <a:prstGeom prst="accentBorderCallout1">
            <a:avLst>
              <a:gd name="adj1" fmla="val 10255"/>
              <a:gd name="adj2" fmla="val -4136"/>
              <a:gd name="adj3" fmla="val 63843"/>
              <a:gd name="adj4" fmla="val -61081"/>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tx1"/>
                </a:solidFill>
                <a:effectLst>
                  <a:outerShdw blurRad="38100" dist="38100" dir="2700000" algn="tl">
                    <a:srgbClr val="000000">
                      <a:alpha val="43137"/>
                    </a:srgbClr>
                  </a:outerShdw>
                </a:effectLst>
              </a:rPr>
              <a:t>Client directed </a:t>
            </a:r>
            <a:br>
              <a:rPr lang="en-US" sz="1600" dirty="0" smtClean="0">
                <a:solidFill>
                  <a:schemeClr val="tx1"/>
                </a:solidFill>
                <a:effectLst>
                  <a:outerShdw blurRad="38100" dist="38100" dir="2700000" algn="tl">
                    <a:srgbClr val="000000">
                      <a:alpha val="43137"/>
                    </a:srgbClr>
                  </a:outerShdw>
                </a:effectLst>
              </a:rPr>
            </a:br>
            <a:r>
              <a:rPr lang="en-US" sz="1600" dirty="0" smtClean="0">
                <a:solidFill>
                  <a:schemeClr val="tx1"/>
                </a:solidFill>
                <a:effectLst>
                  <a:outerShdw blurRad="38100" dist="38100" dir="2700000" algn="tl">
                    <a:srgbClr val="000000">
                      <a:alpha val="43137"/>
                    </a:srgbClr>
                  </a:outerShdw>
                </a:effectLst>
              </a:rPr>
              <a:t>to new host</a:t>
            </a:r>
          </a:p>
        </p:txBody>
      </p:sp>
      <p:pic>
        <p:nvPicPr>
          <p:cNvPr id="26" name="Picture 13" descr="\\eventsql\dvd\Online_ART\DVD_ART34\Artwork_Imagery\Icons - Illustrations\_WINDOWS VISTA ICONS\Laptop notebook mobility pc.png"/>
          <p:cNvPicPr>
            <a:picLocks noChangeAspect="1" noChangeArrowheads="1"/>
          </p:cNvPicPr>
          <p:nvPr/>
        </p:nvPicPr>
        <p:blipFill>
          <a:blip r:embed="rId8" cstate="print"/>
          <a:srcRect/>
          <a:stretch>
            <a:fillRect/>
          </a:stretch>
        </p:blipFill>
        <p:spPr bwMode="auto">
          <a:xfrm>
            <a:off x="2971800" y="1219200"/>
            <a:ext cx="990600" cy="990600"/>
          </a:xfrm>
          <a:prstGeom prst="rect">
            <a:avLst/>
          </a:prstGeom>
          <a:noFill/>
          <a:scene3d>
            <a:camera prst="perspectiveLeft"/>
            <a:lightRig rig="threePt" dir="t"/>
          </a:scene3d>
        </p:spPr>
      </p:pic>
      <p:grpSp>
        <p:nvGrpSpPr>
          <p:cNvPr id="3" name="Group 57"/>
          <p:cNvGrpSpPr/>
          <p:nvPr/>
        </p:nvGrpSpPr>
        <p:grpSpPr>
          <a:xfrm>
            <a:off x="3810001" y="4913677"/>
            <a:ext cx="1524000" cy="877523"/>
            <a:chOff x="6296149" y="4859530"/>
            <a:chExt cx="1612817" cy="910638"/>
          </a:xfrm>
        </p:grpSpPr>
        <p:pic>
          <p:nvPicPr>
            <p:cNvPr id="28" name="Picture 10" descr="C:\Documents and Settings\Pennie\My Documents\ACERDATA (D)\Pennie's documents\MS Image\Shapes and Graphics\Internet Cloud\cloud 1.png"/>
            <p:cNvPicPr>
              <a:picLocks noChangeAspect="1" noChangeArrowheads="1"/>
            </p:cNvPicPr>
            <p:nvPr/>
          </p:nvPicPr>
          <p:blipFill>
            <a:blip r:embed="rId9" cstate="print"/>
            <a:srcRect/>
            <a:stretch>
              <a:fillRect/>
            </a:stretch>
          </p:blipFill>
          <p:spPr bwMode="auto">
            <a:xfrm>
              <a:off x="6296149" y="4859530"/>
              <a:ext cx="1612817" cy="910638"/>
            </a:xfrm>
            <a:prstGeom prst="rect">
              <a:avLst/>
            </a:prstGeom>
            <a:noFill/>
          </p:spPr>
        </p:pic>
        <p:sp>
          <p:nvSpPr>
            <p:cNvPr id="29" name="TextBox 28"/>
            <p:cNvSpPr txBox="1"/>
            <p:nvPr/>
          </p:nvSpPr>
          <p:spPr>
            <a:xfrm>
              <a:off x="6817094" y="5058889"/>
              <a:ext cx="570926" cy="369332"/>
            </a:xfrm>
            <a:prstGeom prst="rect">
              <a:avLst/>
            </a:prstGeom>
            <a:noFill/>
          </p:spPr>
          <p:txBody>
            <a:bodyPr wrap="none" rtlCol="0">
              <a:spAutoFit/>
            </a:bodyPr>
            <a:lstStyle/>
            <a:p>
              <a:pPr algn="ctr"/>
              <a:r>
                <a:rPr lang="en-US" dirty="0" smtClean="0">
                  <a:effectLst>
                    <a:glow rad="228600">
                      <a:schemeClr val="bg1">
                        <a:alpha val="40000"/>
                      </a:schemeClr>
                    </a:glow>
                  </a:effectLst>
                </a:rPr>
                <a:t>SAN</a:t>
              </a:r>
              <a:endParaRPr lang="en-US" dirty="0">
                <a:effectLst>
                  <a:glow rad="228600">
                    <a:schemeClr val="bg1">
                      <a:alpha val="40000"/>
                    </a:schemeClr>
                  </a:glow>
                </a:effectLst>
              </a:endParaRPr>
            </a:p>
          </p:txBody>
        </p:sp>
      </p:grpSp>
      <p:sp>
        <p:nvSpPr>
          <p:cNvPr id="30" name="Content Placeholder 31"/>
          <p:cNvSpPr txBox="1">
            <a:spLocks/>
          </p:cNvSpPr>
          <p:nvPr/>
        </p:nvSpPr>
        <p:spPr bwMode="auto">
          <a:xfrm>
            <a:off x="254000" y="5445760"/>
            <a:ext cx="3429000" cy="5909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396875" marR="0" lvl="0" indent="-396875" fontAlgn="base">
              <a:lnSpc>
                <a:spcPct val="90000"/>
              </a:lnSpc>
              <a:spcBef>
                <a:spcPct val="20000"/>
              </a:spcBef>
              <a:spcAft>
                <a:spcPct val="0"/>
              </a:spcAft>
              <a:buClr>
                <a:srgbClr val="FFCC00"/>
              </a:buClr>
              <a:buSzTx/>
              <a:buBlip>
                <a:blip r:embed="rId10"/>
              </a:buBlip>
              <a:tabLst/>
              <a:defRPr/>
            </a:pPr>
            <a:r>
              <a:rPr lang="en-US" dirty="0" smtClean="0">
                <a:solidFill>
                  <a:srgbClr val="99CC99"/>
                </a:solidFill>
              </a:rPr>
              <a:t>ARP issued to have routing devices update their tables</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377190" y="1373952"/>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rPr>
              <a:t>Overview of Hyper-V Live Migration</a:t>
            </a:r>
          </a:p>
        </p:txBody>
      </p:sp>
      <p:sp>
        <p:nvSpPr>
          <p:cNvPr id="7" name="Rounded Rectangle 6"/>
          <p:cNvSpPr/>
          <p:nvPr/>
        </p:nvSpPr>
        <p:spPr bwMode="auto">
          <a:xfrm>
            <a:off x="377190" y="1970217"/>
            <a:ext cx="8321040" cy="548640"/>
          </a:xfrm>
          <a:prstGeom prst="roundRect">
            <a:avLst/>
          </a:prstGeom>
          <a:gradFill flip="none" rotWithShape="1">
            <a:gsLst>
              <a:gs pos="0">
                <a:schemeClr val="tx2">
                  <a:shade val="30000"/>
                  <a:satMod val="115000"/>
                  <a:alpha val="0"/>
                </a:schemeClr>
              </a:gs>
              <a:gs pos="50000">
                <a:schemeClr val="tx2">
                  <a:shade val="67500"/>
                  <a:satMod val="115000"/>
                  <a:alpha val="40000"/>
                </a:schemeClr>
              </a:gs>
              <a:gs pos="100000">
                <a:schemeClr val="tx2">
                  <a:shade val="100000"/>
                  <a:satMod val="115000"/>
                  <a:alpha val="6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solidFill>
              </a:rPr>
              <a:t>Challenges Hyper-V faces with today’s cluster model</a:t>
            </a:r>
          </a:p>
        </p:txBody>
      </p:sp>
      <p:sp>
        <p:nvSpPr>
          <p:cNvPr id="8" name="Rounded Rectangle 7"/>
          <p:cNvSpPr/>
          <p:nvPr/>
        </p:nvSpPr>
        <p:spPr bwMode="auto">
          <a:xfrm>
            <a:off x="377190" y="2566482"/>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rPr>
              <a:t>How CSV delivers on these challenges</a:t>
            </a:r>
          </a:p>
        </p:txBody>
      </p:sp>
      <p:sp>
        <p:nvSpPr>
          <p:cNvPr id="9" name="Rounded Rectangle 8"/>
          <p:cNvSpPr/>
          <p:nvPr/>
        </p:nvSpPr>
        <p:spPr bwMode="auto">
          <a:xfrm>
            <a:off x="377190" y="3162747"/>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rPr>
              <a:t>Additional resiliency CSV provides</a:t>
            </a:r>
          </a:p>
        </p:txBody>
      </p:sp>
      <p:sp>
        <p:nvSpPr>
          <p:cNvPr id="10" name="Rounded Rectangle 9"/>
          <p:cNvSpPr/>
          <p:nvPr/>
        </p:nvSpPr>
        <p:spPr bwMode="auto">
          <a:xfrm>
            <a:off x="377190" y="3759012"/>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rPr>
              <a:t>Configuring Cluster Shared Volumes</a:t>
            </a:r>
          </a:p>
        </p:txBody>
      </p:sp>
      <p:sp>
        <p:nvSpPr>
          <p:cNvPr id="11" name="Rounded Rectangle 10"/>
          <p:cNvSpPr/>
          <p:nvPr/>
        </p:nvSpPr>
        <p:spPr bwMode="auto">
          <a:xfrm>
            <a:off x="377190" y="4355277"/>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rPr>
              <a:t>Cluster Shared Volumes Demo</a:t>
            </a:r>
          </a:p>
        </p:txBody>
      </p:sp>
      <p:sp>
        <p:nvSpPr>
          <p:cNvPr id="24584" name="Rectangle 8"/>
          <p:cNvSpPr>
            <a:spLocks noGrp="1" noChangeArrowheads="1"/>
          </p:cNvSpPr>
          <p:nvPr>
            <p:ph type="title"/>
          </p:nvPr>
        </p:nvSpPr>
        <p:spPr/>
        <p:txBody>
          <a:bodyPr/>
          <a:lstStyle/>
          <a:p>
            <a:r>
              <a:rPr lang="en-US" smtClean="0"/>
              <a:t>Agenda</a:t>
            </a:r>
            <a:endParaRPr lang="en-US" dirty="0"/>
          </a:p>
        </p:txBody>
      </p:sp>
      <p:pic>
        <p:nvPicPr>
          <p:cNvPr id="4" name="Picture 3" descr="WSFC logo white.png"/>
          <p:cNvPicPr>
            <a:picLocks noChangeAspect="1"/>
          </p:cNvPicPr>
          <p:nvPr/>
        </p:nvPicPr>
        <p:blipFill>
          <a:blip r:embed="rId3" cstate="print"/>
          <a:stretch>
            <a:fillRect/>
          </a:stretch>
        </p:blipFill>
        <p:spPr>
          <a:xfrm>
            <a:off x="4183380" y="5541530"/>
            <a:ext cx="4776787" cy="1148947"/>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9" name="Line 7"/>
          <p:cNvSpPr>
            <a:spLocks noChangeShapeType="1"/>
          </p:cNvSpPr>
          <p:nvPr/>
        </p:nvSpPr>
        <p:spPr bwMode="auto">
          <a:xfrm>
            <a:off x="4343400" y="5743352"/>
            <a:ext cx="0" cy="304800"/>
          </a:xfrm>
          <a:prstGeom prst="line">
            <a:avLst/>
          </a:prstGeom>
          <a:noFill/>
          <a:ln w="28575" cap="rnd">
            <a:solidFill>
              <a:schemeClr val="accent6"/>
            </a:solidFill>
            <a:round/>
            <a:headEnd/>
            <a:tailEnd/>
          </a:ln>
          <a:effectLst>
            <a:outerShdw blurRad="50800" dist="38100" dir="2700000" algn="tl" rotWithShape="0">
              <a:prstClr val="black">
                <a:alpha val="40000"/>
              </a:prstClr>
            </a:outerShdw>
          </a:effectLst>
        </p:spPr>
        <p:txBody>
          <a:bodyPr wrap="none" lIns="91436" tIns="45718" rIns="91436" bIns="45718"/>
          <a:lstStyle/>
          <a:p>
            <a:endParaRPr lang="en-US" dirty="0"/>
          </a:p>
        </p:txBody>
      </p:sp>
      <p:sp>
        <p:nvSpPr>
          <p:cNvPr id="801797" name="Line 5"/>
          <p:cNvSpPr>
            <a:spLocks noChangeShapeType="1"/>
          </p:cNvSpPr>
          <p:nvPr/>
        </p:nvSpPr>
        <p:spPr bwMode="auto">
          <a:xfrm>
            <a:off x="3581400" y="4876800"/>
            <a:ext cx="225056" cy="418214"/>
          </a:xfrm>
          <a:prstGeom prst="line">
            <a:avLst/>
          </a:prstGeom>
          <a:noFill/>
          <a:ln w="28575" cap="rnd">
            <a:solidFill>
              <a:schemeClr val="accent6"/>
            </a:solidFill>
            <a:round/>
            <a:headEnd/>
            <a:tailEnd/>
          </a:ln>
          <a:effectLst>
            <a:outerShdw blurRad="50800" dist="38100" dir="2700000" algn="tl" rotWithShape="0">
              <a:prstClr val="black">
                <a:alpha val="40000"/>
              </a:prstClr>
            </a:outerShdw>
          </a:effectLst>
        </p:spPr>
        <p:txBody>
          <a:bodyPr wrap="none" lIns="91436" tIns="45718" rIns="91436" bIns="45718"/>
          <a:lstStyle/>
          <a:p>
            <a:endParaRPr lang="en-US" dirty="0"/>
          </a:p>
        </p:txBody>
      </p:sp>
      <p:sp>
        <p:nvSpPr>
          <p:cNvPr id="801798" name="Line 6"/>
          <p:cNvSpPr>
            <a:spLocks noChangeShapeType="1"/>
          </p:cNvSpPr>
          <p:nvPr/>
        </p:nvSpPr>
        <p:spPr bwMode="auto">
          <a:xfrm flipH="1">
            <a:off x="4876800" y="4953000"/>
            <a:ext cx="228600" cy="457200"/>
          </a:xfrm>
          <a:prstGeom prst="line">
            <a:avLst/>
          </a:prstGeom>
          <a:noFill/>
          <a:ln w="28575" cap="rnd">
            <a:solidFill>
              <a:schemeClr val="accent6"/>
            </a:solidFill>
            <a:round/>
            <a:headEnd/>
            <a:tailEnd/>
          </a:ln>
          <a:effectLst>
            <a:outerShdw blurRad="50800" dist="38100" dir="2700000" algn="tl" rotWithShape="0">
              <a:prstClr val="black">
                <a:alpha val="40000"/>
              </a:prstClr>
            </a:outerShdw>
          </a:effectLst>
        </p:spPr>
        <p:txBody>
          <a:bodyPr wrap="none" lIns="91436" tIns="45718" rIns="91436" bIns="45718"/>
          <a:lstStyle/>
          <a:p>
            <a:endParaRPr lang="en-US" dirty="0"/>
          </a:p>
        </p:txBody>
      </p:sp>
      <p:sp>
        <p:nvSpPr>
          <p:cNvPr id="801794" name="Rectangle 2"/>
          <p:cNvSpPr>
            <a:spLocks noGrp="1" noChangeArrowheads="1"/>
          </p:cNvSpPr>
          <p:nvPr>
            <p:ph type="title"/>
          </p:nvPr>
        </p:nvSpPr>
        <p:spPr/>
        <p:txBody>
          <a:bodyPr/>
          <a:lstStyle/>
          <a:p>
            <a:r>
              <a:rPr lang="en-US" smtClean="0"/>
              <a:t>Failover Clustering Today</a:t>
            </a:r>
            <a:endParaRPr lang="en-US" dirty="0"/>
          </a:p>
        </p:txBody>
      </p:sp>
      <p:sp>
        <p:nvSpPr>
          <p:cNvPr id="801795" name="Rectangle 3"/>
          <p:cNvSpPr>
            <a:spLocks noGrp="1" noChangeArrowheads="1"/>
          </p:cNvSpPr>
          <p:nvPr>
            <p:ph idx="1"/>
          </p:nvPr>
        </p:nvSpPr>
        <p:spPr/>
        <p:txBody>
          <a:bodyPr/>
          <a:lstStyle/>
          <a:p>
            <a:r>
              <a:rPr lang="en-US" altLang="ja-JP" smtClean="0"/>
              <a:t>Failover Clustering has implemented a “shared nothing” storage model for the last decade</a:t>
            </a:r>
          </a:p>
          <a:p>
            <a:r>
              <a:rPr lang="en-US" altLang="ja-JP" smtClean="0"/>
              <a:t>Each Disk is owned by a single node at any one time, and only that node can perform I/O to it</a:t>
            </a:r>
          </a:p>
          <a:p>
            <a:endParaRPr lang="en-US" dirty="0"/>
          </a:p>
        </p:txBody>
      </p:sp>
      <p:sp>
        <p:nvSpPr>
          <p:cNvPr id="801804" name="Freeform 12"/>
          <p:cNvSpPr>
            <a:spLocks/>
          </p:cNvSpPr>
          <p:nvPr/>
        </p:nvSpPr>
        <p:spPr bwMode="auto">
          <a:xfrm>
            <a:off x="4724400" y="3429000"/>
            <a:ext cx="609600" cy="430213"/>
          </a:xfrm>
          <a:custGeom>
            <a:avLst/>
            <a:gdLst/>
            <a:ahLst/>
            <a:cxnLst>
              <a:cxn ang="0">
                <a:pos x="1680" y="366"/>
              </a:cxn>
              <a:cxn ang="0">
                <a:pos x="1680" y="256"/>
              </a:cxn>
              <a:cxn ang="0">
                <a:pos x="0" y="256"/>
              </a:cxn>
              <a:cxn ang="0">
                <a:pos x="0" y="0"/>
              </a:cxn>
            </a:cxnLst>
            <a:rect l="0" t="0" r="r" b="b"/>
            <a:pathLst>
              <a:path w="1681" h="367">
                <a:moveTo>
                  <a:pt x="1680" y="366"/>
                </a:moveTo>
                <a:lnTo>
                  <a:pt x="1680" y="256"/>
                </a:lnTo>
                <a:lnTo>
                  <a:pt x="0" y="256"/>
                </a:lnTo>
                <a:lnTo>
                  <a:pt x="0" y="0"/>
                </a:lnTo>
              </a:path>
            </a:pathLst>
          </a:custGeom>
          <a:noFill/>
          <a:ln w="25400" cap="rnd" cmpd="sng">
            <a:solidFill>
              <a:schemeClr val="accent4"/>
            </a:solidFill>
            <a:prstDash val="solid"/>
            <a:round/>
            <a:headEnd type="triangle" w="med" len="med"/>
            <a:tailEnd type="none" w="med" len="lg"/>
          </a:ln>
          <a:effectLst>
            <a:outerShdw blurRad="50800" dist="38100" dir="2700000" algn="tl" rotWithShape="0">
              <a:prstClr val="black">
                <a:alpha val="40000"/>
              </a:prstClr>
            </a:outerShdw>
          </a:effectLst>
        </p:spPr>
        <p:txBody>
          <a:bodyPr lIns="91436" tIns="45718" rIns="91436" bIns="45718"/>
          <a:lstStyle/>
          <a:p>
            <a:endParaRPr lang="en-US" dirty="0"/>
          </a:p>
        </p:txBody>
      </p:sp>
      <p:sp>
        <p:nvSpPr>
          <p:cNvPr id="801805" name="Freeform 13"/>
          <p:cNvSpPr>
            <a:spLocks/>
          </p:cNvSpPr>
          <p:nvPr/>
        </p:nvSpPr>
        <p:spPr bwMode="auto">
          <a:xfrm>
            <a:off x="3581400" y="3429000"/>
            <a:ext cx="685800" cy="430213"/>
          </a:xfrm>
          <a:custGeom>
            <a:avLst/>
            <a:gdLst/>
            <a:ahLst/>
            <a:cxnLst>
              <a:cxn ang="0">
                <a:pos x="0" y="366"/>
              </a:cxn>
              <a:cxn ang="0">
                <a:pos x="0" y="256"/>
              </a:cxn>
              <a:cxn ang="0">
                <a:pos x="1680" y="256"/>
              </a:cxn>
              <a:cxn ang="0">
                <a:pos x="1680" y="0"/>
              </a:cxn>
            </a:cxnLst>
            <a:rect l="0" t="0" r="r" b="b"/>
            <a:pathLst>
              <a:path w="1681" h="367">
                <a:moveTo>
                  <a:pt x="0" y="366"/>
                </a:moveTo>
                <a:lnTo>
                  <a:pt x="0" y="256"/>
                </a:lnTo>
                <a:lnTo>
                  <a:pt x="1680" y="256"/>
                </a:lnTo>
                <a:lnTo>
                  <a:pt x="1680" y="0"/>
                </a:lnTo>
              </a:path>
            </a:pathLst>
          </a:custGeom>
          <a:noFill/>
          <a:ln w="25400" cap="rnd" cmpd="sng">
            <a:solidFill>
              <a:schemeClr val="accent4"/>
            </a:solidFill>
            <a:prstDash val="solid"/>
            <a:round/>
            <a:headEnd type="triangle" w="med" len="med"/>
            <a:tailEnd type="none" w="med" len="lg"/>
          </a:ln>
          <a:effectLst>
            <a:outerShdw blurRad="50800" dist="38100" dir="2700000" algn="tl" rotWithShape="0">
              <a:prstClr val="black">
                <a:alpha val="40000"/>
              </a:prstClr>
            </a:outerShdw>
          </a:effectLst>
        </p:spPr>
        <p:txBody>
          <a:bodyPr lIns="91436" tIns="45718" rIns="91436" bIns="45718"/>
          <a:lstStyle/>
          <a:p>
            <a:endParaRPr lang="en-US" dirty="0"/>
          </a:p>
        </p:txBody>
      </p:sp>
      <p:sp>
        <p:nvSpPr>
          <p:cNvPr id="801806" name="Line 14"/>
          <p:cNvSpPr>
            <a:spLocks noChangeShapeType="1"/>
          </p:cNvSpPr>
          <p:nvPr/>
        </p:nvSpPr>
        <p:spPr bwMode="auto">
          <a:xfrm>
            <a:off x="2971800" y="3429000"/>
            <a:ext cx="3200400" cy="0"/>
          </a:xfrm>
          <a:prstGeom prst="line">
            <a:avLst/>
          </a:prstGeom>
          <a:noFill/>
          <a:ln w="57150" cap="rnd">
            <a:solidFill>
              <a:schemeClr val="accent4"/>
            </a:solidFill>
            <a:round/>
            <a:headEnd type="none" w="sm" len="sm"/>
            <a:tailEnd type="none" w="sm" len="sm"/>
          </a:ln>
          <a:effectLst>
            <a:outerShdw blurRad="50800" dist="38100" dir="2700000" algn="tl" rotWithShape="0">
              <a:prstClr val="black">
                <a:alpha val="40000"/>
              </a:prstClr>
            </a:outerShdw>
          </a:effectLst>
        </p:spPr>
        <p:txBody>
          <a:bodyPr wrap="none" lIns="91436" tIns="45718" rIns="91436" bIns="45718" anchor="ctr"/>
          <a:lstStyle/>
          <a:p>
            <a:endParaRPr lang="en-US" dirty="0"/>
          </a:p>
        </p:txBody>
      </p:sp>
      <p:sp>
        <p:nvSpPr>
          <p:cNvPr id="801809" name="Rectangle 17"/>
          <p:cNvSpPr>
            <a:spLocks noChangeArrowheads="1"/>
          </p:cNvSpPr>
          <p:nvPr/>
        </p:nvSpPr>
        <p:spPr bwMode="auto">
          <a:xfrm>
            <a:off x="3657600" y="6000344"/>
            <a:ext cx="1371600" cy="673100"/>
          </a:xfrm>
          <a:prstGeom prst="roundRect">
            <a:avLst/>
          </a:prstGeom>
          <a:ln>
            <a:headEnd/>
            <a:tailEnd/>
          </a:ln>
        </p:spPr>
        <p:style>
          <a:lnRef idx="0">
            <a:schemeClr val="accent2"/>
          </a:lnRef>
          <a:fillRef idx="3">
            <a:schemeClr val="accent2"/>
          </a:fillRef>
          <a:effectRef idx="3">
            <a:schemeClr val="accent2"/>
          </a:effectRef>
          <a:fontRef idx="minor">
            <a:schemeClr val="lt1"/>
          </a:fontRef>
        </p:style>
        <p:txBody>
          <a:bodyPr wrap="none" lIns="91436" tIns="45718" rIns="91436" bIns="45718" anchor="ctr"/>
          <a:lstStyle/>
          <a:p>
            <a:endParaRPr lang="en-US" dirty="0"/>
          </a:p>
        </p:txBody>
      </p:sp>
      <p:sp>
        <p:nvSpPr>
          <p:cNvPr id="22" name="Line Callout 1 (Border and Accent Bar) 21"/>
          <p:cNvSpPr/>
          <p:nvPr/>
        </p:nvSpPr>
        <p:spPr bwMode="auto">
          <a:xfrm>
            <a:off x="5649779" y="5805183"/>
            <a:ext cx="1682198" cy="377504"/>
          </a:xfrm>
          <a:prstGeom prst="accentBorderCallout1">
            <a:avLst>
              <a:gd name="adj1" fmla="val 60323"/>
              <a:gd name="adj2" fmla="val -4343"/>
              <a:gd name="adj3" fmla="val 94905"/>
              <a:gd name="adj4" fmla="val -31775"/>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effectLst>
                  <a:outerShdw blurRad="38100" dist="38100" dir="2700000" algn="tl">
                    <a:srgbClr val="000000">
                      <a:alpha val="43137"/>
                    </a:srgbClr>
                  </a:outerShdw>
                </a:effectLst>
              </a:rPr>
              <a:t>Shared Storage</a:t>
            </a:r>
          </a:p>
        </p:txBody>
      </p:sp>
      <p:sp>
        <p:nvSpPr>
          <p:cNvPr id="24" name="Line Callout 1 (Border and Accent Bar) 23"/>
          <p:cNvSpPr/>
          <p:nvPr/>
        </p:nvSpPr>
        <p:spPr bwMode="auto">
          <a:xfrm>
            <a:off x="251670" y="4530057"/>
            <a:ext cx="2313973" cy="570450"/>
          </a:xfrm>
          <a:prstGeom prst="accentBorderCallout1">
            <a:avLst>
              <a:gd name="adj1" fmla="val 47305"/>
              <a:gd name="adj2" fmla="val 103201"/>
              <a:gd name="adj3" fmla="val 30463"/>
              <a:gd name="adj4" fmla="val 119595"/>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effectLst>
                  <a:outerShdw blurRad="38100" dist="38100" dir="2700000" algn="tl">
                    <a:srgbClr val="000000">
                      <a:alpha val="43137"/>
                    </a:srgbClr>
                  </a:outerShdw>
                </a:effectLst>
              </a:rPr>
              <a:t>Only one node accesses a LUN at a time</a:t>
            </a:r>
          </a:p>
        </p:txBody>
      </p:sp>
      <p:pic>
        <p:nvPicPr>
          <p:cNvPr id="19" name="Picture 2" descr="C:\Users\shonsh\Desktop\images\host.png"/>
          <p:cNvPicPr>
            <a:picLocks noChangeAspect="1" noChangeArrowheads="1"/>
          </p:cNvPicPr>
          <p:nvPr/>
        </p:nvPicPr>
        <p:blipFill>
          <a:blip r:embed="rId4" cstate="print"/>
          <a:srcRect/>
          <a:stretch>
            <a:fillRect/>
          </a:stretch>
        </p:blipFill>
        <p:spPr bwMode="auto">
          <a:xfrm>
            <a:off x="3167698" y="3861574"/>
            <a:ext cx="723277" cy="1171822"/>
          </a:xfrm>
          <a:prstGeom prst="rect">
            <a:avLst/>
          </a:prstGeom>
          <a:noFill/>
        </p:spPr>
      </p:pic>
      <p:grpSp>
        <p:nvGrpSpPr>
          <p:cNvPr id="2" name="Group 22"/>
          <p:cNvGrpSpPr/>
          <p:nvPr/>
        </p:nvGrpSpPr>
        <p:grpSpPr>
          <a:xfrm>
            <a:off x="3884103" y="4410309"/>
            <a:ext cx="973123" cy="136524"/>
            <a:chOff x="3884103" y="4410309"/>
            <a:chExt cx="973123" cy="136524"/>
          </a:xfrm>
        </p:grpSpPr>
        <p:sp>
          <p:nvSpPr>
            <p:cNvPr id="25" name="Left-Right Arrow 24"/>
            <p:cNvSpPr/>
            <p:nvPr/>
          </p:nvSpPr>
          <p:spPr bwMode="auto">
            <a:xfrm>
              <a:off x="3884103" y="4454553"/>
              <a:ext cx="973123" cy="58724"/>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6" name="Picture 7" descr="http://z.about.com/d/gocaribbean/1/0/N/0/-/-/heart_clipart.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316719" y="4410309"/>
              <a:ext cx="151694" cy="136524"/>
            </a:xfrm>
            <a:prstGeom prst="rect">
              <a:avLst/>
            </a:prstGeom>
            <a:noFill/>
          </p:spPr>
        </p:pic>
      </p:grpSp>
      <p:sp>
        <p:nvSpPr>
          <p:cNvPr id="28" name="Oval 27"/>
          <p:cNvSpPr/>
          <p:nvPr/>
        </p:nvSpPr>
        <p:spPr bwMode="auto">
          <a:xfrm rot="20358562">
            <a:off x="3254292" y="3497331"/>
            <a:ext cx="1275127" cy="3335108"/>
          </a:xfrm>
          <a:prstGeom prst="ellipse">
            <a:avLst/>
          </a:prstGeom>
          <a:solidFill>
            <a:schemeClr val="accent6">
              <a:alpha val="13000"/>
            </a:schemeClr>
          </a:solidFill>
          <a:ln w="12700">
            <a:solidFill>
              <a:schemeClr val="accent5"/>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0" name="Picture 2" descr="C:\Users\shonsh\Desktop\images\host.png"/>
          <p:cNvPicPr>
            <a:picLocks noChangeAspect="1" noChangeArrowheads="1"/>
          </p:cNvPicPr>
          <p:nvPr/>
        </p:nvPicPr>
        <p:blipFill>
          <a:blip r:embed="rId4" cstate="print"/>
          <a:srcRect/>
          <a:stretch>
            <a:fillRect/>
          </a:stretch>
        </p:blipFill>
        <p:spPr bwMode="auto">
          <a:xfrm>
            <a:off x="4855285" y="3862972"/>
            <a:ext cx="723277" cy="1171822"/>
          </a:xfrm>
          <a:prstGeom prst="rect">
            <a:avLst/>
          </a:prstGeom>
          <a:noFill/>
        </p:spPr>
      </p:pic>
      <p:pic>
        <p:nvPicPr>
          <p:cNvPr id="801810" name="Picture 18" descr="Database blue"/>
          <p:cNvPicPr>
            <a:picLocks noChangeAspect="1" noChangeArrowheads="1"/>
          </p:cNvPicPr>
          <p:nvPr/>
        </p:nvPicPr>
        <p:blipFill>
          <a:blip r:embed="rId6" cstate="print"/>
          <a:srcRect/>
          <a:stretch>
            <a:fillRect/>
          </a:stretch>
        </p:blipFill>
        <p:spPr bwMode="auto">
          <a:xfrm>
            <a:off x="4122738" y="6046585"/>
            <a:ext cx="446087" cy="571500"/>
          </a:xfrm>
          <a:prstGeom prst="rect">
            <a:avLst/>
          </a:prstGeom>
          <a:noFill/>
        </p:spPr>
      </p:pic>
      <p:pic>
        <p:nvPicPr>
          <p:cNvPr id="29" name="Picture 11" descr="D:\Pennie's documents\MS Image\NEWFeb15\Windows_Vista_Icons_ for_Marketing_use\CogWheel.png"/>
          <p:cNvPicPr>
            <a:picLocks noChangeAspect="1" noChangeArrowheads="1"/>
          </p:cNvPicPr>
          <p:nvPr/>
        </p:nvPicPr>
        <p:blipFill>
          <a:blip r:embed="rId7" cstate="print"/>
          <a:srcRect/>
          <a:stretch>
            <a:fillRect/>
          </a:stretch>
        </p:blipFill>
        <p:spPr bwMode="auto">
          <a:xfrm>
            <a:off x="3633386" y="4488110"/>
            <a:ext cx="553674" cy="553674"/>
          </a:xfrm>
          <a:prstGeom prst="rect">
            <a:avLst/>
          </a:prstGeom>
          <a:noFill/>
        </p:spPr>
      </p:pic>
      <p:grpSp>
        <p:nvGrpSpPr>
          <p:cNvPr id="3" name="Group 57"/>
          <p:cNvGrpSpPr/>
          <p:nvPr/>
        </p:nvGrpSpPr>
        <p:grpSpPr>
          <a:xfrm>
            <a:off x="3554608" y="5132963"/>
            <a:ext cx="1612817" cy="910638"/>
            <a:chOff x="6296149" y="4859530"/>
            <a:chExt cx="1612817" cy="910638"/>
          </a:xfrm>
        </p:grpSpPr>
        <p:pic>
          <p:nvPicPr>
            <p:cNvPr id="36" name="Picture 10" descr="C:\Documents and Settings\Pennie\My Documents\ACERDATA (D)\Pennie's documents\MS Image\Shapes and Graphics\Internet Cloud\cloud 1.png"/>
            <p:cNvPicPr>
              <a:picLocks noChangeAspect="1" noChangeArrowheads="1"/>
            </p:cNvPicPr>
            <p:nvPr/>
          </p:nvPicPr>
          <p:blipFill>
            <a:blip r:embed="rId8" cstate="print"/>
            <a:srcRect/>
            <a:stretch>
              <a:fillRect/>
            </a:stretch>
          </p:blipFill>
          <p:spPr bwMode="auto">
            <a:xfrm>
              <a:off x="6296149" y="4859530"/>
              <a:ext cx="1612817" cy="910638"/>
            </a:xfrm>
            <a:prstGeom prst="rect">
              <a:avLst/>
            </a:prstGeom>
            <a:noFill/>
          </p:spPr>
        </p:pic>
        <p:sp>
          <p:nvSpPr>
            <p:cNvPr id="37" name="TextBox 36"/>
            <p:cNvSpPr txBox="1"/>
            <p:nvPr/>
          </p:nvSpPr>
          <p:spPr>
            <a:xfrm>
              <a:off x="6817094" y="5058889"/>
              <a:ext cx="570926" cy="369332"/>
            </a:xfrm>
            <a:prstGeom prst="rect">
              <a:avLst/>
            </a:prstGeom>
            <a:noFill/>
          </p:spPr>
          <p:txBody>
            <a:bodyPr wrap="none" rtlCol="0">
              <a:spAutoFit/>
            </a:bodyPr>
            <a:lstStyle/>
            <a:p>
              <a:pPr algn="ctr"/>
              <a:r>
                <a:rPr lang="en-US" dirty="0" smtClean="0">
                  <a:effectLst>
                    <a:glow rad="228600">
                      <a:schemeClr val="bg1">
                        <a:alpha val="40000"/>
                      </a:schemeClr>
                    </a:glow>
                  </a:effectLst>
                </a:rPr>
                <a:t>SAN</a:t>
              </a:r>
              <a:endParaRPr lang="en-US" dirty="0">
                <a:effectLst>
                  <a:glow rad="228600">
                    <a:schemeClr val="bg1">
                      <a:alpha val="40000"/>
                    </a:schemeClr>
                  </a:glow>
                </a:effectLst>
              </a:endParaRPr>
            </a:p>
          </p:txBody>
        </p:sp>
      </p:grpSp>
    </p:spTree>
    <p:custDataLst>
      <p:tags r:id="rId1"/>
    </p:custData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n-in-distress"/>
          <p:cNvPicPr>
            <a:picLocks noChangeAspect="1" noChangeArrowheads="1"/>
          </p:cNvPicPr>
          <p:nvPr/>
        </p:nvPicPr>
        <p:blipFill>
          <a:blip r:embed="rId3" cstate="print"/>
          <a:srcRect/>
          <a:stretch>
            <a:fillRect/>
          </a:stretch>
        </p:blipFill>
        <p:spPr bwMode="auto">
          <a:xfrm>
            <a:off x="2944289" y="2048637"/>
            <a:ext cx="3196590" cy="3524250"/>
          </a:xfrm>
          <a:prstGeom prst="rect">
            <a:avLst/>
          </a:prstGeom>
          <a:noFill/>
          <a:ln w="9525">
            <a:noFill/>
            <a:miter lim="800000"/>
            <a:headEnd/>
            <a:tailEnd/>
          </a:ln>
        </p:spPr>
      </p:pic>
      <p:graphicFrame>
        <p:nvGraphicFramePr>
          <p:cNvPr id="3" name="Diagram 2"/>
          <p:cNvGraphicFramePr/>
          <p:nvPr/>
        </p:nvGraphicFramePr>
        <p:xfrm>
          <a:off x="864815" y="1148919"/>
          <a:ext cx="7449854" cy="55354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p:txBody>
          <a:bodyPr/>
          <a:lstStyle/>
          <a:p>
            <a:r>
              <a:rPr lang="en-US" smtClean="0"/>
              <a:t>SAN Management Complexity</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377190" y="1402980"/>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rPr>
              <a:t>Overview of Hyper-V Live Migration</a:t>
            </a:r>
          </a:p>
        </p:txBody>
      </p:sp>
      <p:sp>
        <p:nvSpPr>
          <p:cNvPr id="7" name="Rounded Rectangle 6"/>
          <p:cNvSpPr/>
          <p:nvPr/>
        </p:nvSpPr>
        <p:spPr bwMode="auto">
          <a:xfrm>
            <a:off x="377190" y="1999245"/>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rPr>
              <a:t>Challenges Hyper-V faces with today’s cluster model</a:t>
            </a:r>
          </a:p>
        </p:txBody>
      </p:sp>
      <p:sp>
        <p:nvSpPr>
          <p:cNvPr id="8" name="Rounded Rectangle 7"/>
          <p:cNvSpPr/>
          <p:nvPr/>
        </p:nvSpPr>
        <p:spPr bwMode="auto">
          <a:xfrm>
            <a:off x="377190" y="2595510"/>
            <a:ext cx="8321040" cy="548640"/>
          </a:xfrm>
          <a:prstGeom prst="roundRect">
            <a:avLst/>
          </a:prstGeom>
          <a:gradFill flip="none" rotWithShape="1">
            <a:gsLst>
              <a:gs pos="0">
                <a:schemeClr val="tx2">
                  <a:shade val="30000"/>
                  <a:satMod val="115000"/>
                  <a:alpha val="0"/>
                </a:schemeClr>
              </a:gs>
              <a:gs pos="50000">
                <a:schemeClr val="tx2">
                  <a:shade val="67500"/>
                  <a:satMod val="115000"/>
                  <a:alpha val="40000"/>
                </a:schemeClr>
              </a:gs>
              <a:gs pos="100000">
                <a:schemeClr val="tx2">
                  <a:shade val="100000"/>
                  <a:satMod val="115000"/>
                  <a:alpha val="6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solidFill>
              </a:rPr>
              <a:t>How CSV delivers on these challenges</a:t>
            </a:r>
          </a:p>
        </p:txBody>
      </p:sp>
      <p:sp>
        <p:nvSpPr>
          <p:cNvPr id="9" name="Rounded Rectangle 8"/>
          <p:cNvSpPr/>
          <p:nvPr/>
        </p:nvSpPr>
        <p:spPr bwMode="auto">
          <a:xfrm>
            <a:off x="377190" y="3191775"/>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rPr>
              <a:t>Additional resiliency CSV provides</a:t>
            </a:r>
          </a:p>
        </p:txBody>
      </p:sp>
      <p:sp>
        <p:nvSpPr>
          <p:cNvPr id="10" name="Rounded Rectangle 9"/>
          <p:cNvSpPr/>
          <p:nvPr/>
        </p:nvSpPr>
        <p:spPr bwMode="auto">
          <a:xfrm>
            <a:off x="377190" y="3788040"/>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rPr>
              <a:t>Configuring Cluster Shared Volumes</a:t>
            </a:r>
          </a:p>
        </p:txBody>
      </p:sp>
      <p:sp>
        <p:nvSpPr>
          <p:cNvPr id="11" name="Rounded Rectangle 10"/>
          <p:cNvSpPr/>
          <p:nvPr/>
        </p:nvSpPr>
        <p:spPr bwMode="auto">
          <a:xfrm>
            <a:off x="377190" y="4384305"/>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rPr>
              <a:t>Cluster Shared Volumes Demo</a:t>
            </a:r>
          </a:p>
        </p:txBody>
      </p:sp>
      <p:sp>
        <p:nvSpPr>
          <p:cNvPr id="24584" name="Rectangle 8"/>
          <p:cNvSpPr>
            <a:spLocks noGrp="1" noChangeArrowheads="1"/>
          </p:cNvSpPr>
          <p:nvPr>
            <p:ph type="title"/>
          </p:nvPr>
        </p:nvSpPr>
        <p:spPr/>
        <p:txBody>
          <a:bodyPr/>
          <a:lstStyle/>
          <a:p>
            <a:r>
              <a:rPr lang="en-US" smtClean="0"/>
              <a:t>Agenda</a:t>
            </a:r>
            <a:endParaRPr lang="en-US" dirty="0"/>
          </a:p>
        </p:txBody>
      </p:sp>
      <p:pic>
        <p:nvPicPr>
          <p:cNvPr id="4" name="Picture 3" descr="WSFC logo white.png"/>
          <p:cNvPicPr>
            <a:picLocks noChangeAspect="1"/>
          </p:cNvPicPr>
          <p:nvPr/>
        </p:nvPicPr>
        <p:blipFill>
          <a:blip r:embed="rId3" cstate="print"/>
          <a:stretch>
            <a:fillRect/>
          </a:stretch>
        </p:blipFill>
        <p:spPr>
          <a:xfrm>
            <a:off x="4183380" y="5585072"/>
            <a:ext cx="4776787" cy="1148947"/>
          </a:xfrm>
          <a:prstGeom prst="rect">
            <a:avLst/>
          </a:prstGeo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p:txBody>
          <a:bodyPr/>
          <a:lstStyle/>
          <a:p>
            <a:r>
              <a:rPr lang="en-US" dirty="0" smtClean="0"/>
              <a:t>Cluster Shared Volumes</a:t>
            </a:r>
            <a:endParaRPr lang="en-US" dirty="0"/>
          </a:p>
        </p:txBody>
      </p:sp>
      <p:sp>
        <p:nvSpPr>
          <p:cNvPr id="4" name="Text Placeholder 3"/>
          <p:cNvSpPr>
            <a:spLocks noGrp="1"/>
          </p:cNvSpPr>
          <p:nvPr>
            <p:ph type="body" sz="quarter" idx="10"/>
          </p:nvPr>
        </p:nvSpPr>
        <p:spPr bwMode="white"/>
        <p:txBody>
          <a:bodyPr/>
          <a:lstStyle/>
          <a:p>
            <a:r>
              <a:rPr lang="en-US" dirty="0" smtClean="0"/>
              <a:t>announcing</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en-US" dirty="0" smtClean="0"/>
              <a:t>Delivering Innovation</a:t>
            </a:r>
            <a:br>
              <a:rPr lang="en-US" dirty="0" smtClean="0"/>
            </a:br>
            <a:r>
              <a:rPr lang="en-US" sz="3200" dirty="0" smtClean="0">
                <a:solidFill>
                  <a:schemeClr val="tx1"/>
                </a:solidFill>
              </a:rPr>
              <a:t>Cluster Shared Volumes (CSV)</a:t>
            </a:r>
            <a:endParaRPr lang="en-US" sz="3200" dirty="0">
              <a:solidFill>
                <a:schemeClr val="tx1"/>
              </a:solidFill>
            </a:endParaRPr>
          </a:p>
        </p:txBody>
      </p:sp>
      <p:sp>
        <p:nvSpPr>
          <p:cNvPr id="3" name="Text Placeholder 2"/>
          <p:cNvSpPr>
            <a:spLocks noGrp="1"/>
          </p:cNvSpPr>
          <p:nvPr>
            <p:ph idx="1"/>
          </p:nvPr>
        </p:nvSpPr>
        <p:spPr/>
        <p:txBody>
          <a:bodyPr/>
          <a:lstStyle/>
          <a:p>
            <a:endParaRPr lang="en-US" smtClean="0"/>
          </a:p>
          <a:p>
            <a:pPr lvl="0"/>
            <a:r>
              <a:rPr lang="en-US" smtClean="0"/>
              <a:t>Enabling multiple nodes to concurrently access a single ‘truly’ shared volume</a:t>
            </a:r>
          </a:p>
          <a:p>
            <a:pPr lvl="0"/>
            <a:r>
              <a:rPr lang="en-US" smtClean="0"/>
              <a:t>Provides VM’s complete transparency with respect to which nodes actually own a LUN</a:t>
            </a:r>
          </a:p>
          <a:p>
            <a:pPr lvl="0"/>
            <a:r>
              <a:rPr lang="en-US" smtClean="0"/>
              <a:t>Guest VMs can be moved without requiring any drive ownership changes</a:t>
            </a:r>
          </a:p>
          <a:p>
            <a:pPr lvl="1"/>
            <a:r>
              <a:rPr lang="en-US" smtClean="0"/>
              <a:t>No dismounting and remounting of volumes is required</a:t>
            </a:r>
          </a:p>
          <a:p>
            <a:pPr lvl="2"/>
            <a:endParaRPr lang="en-US" dirty="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Innovating High Availability with Cluster Shared Volumes</a:t>
            </a:r>
            <a:endParaRPr lang="en-US" sz="5400" dirty="0"/>
          </a:p>
        </p:txBody>
      </p:sp>
      <p:sp>
        <p:nvSpPr>
          <p:cNvPr id="3" name="Subtitle 2"/>
          <p:cNvSpPr>
            <a:spLocks noGrp="1"/>
          </p:cNvSpPr>
          <p:nvPr>
            <p:ph type="subTitle" idx="1"/>
          </p:nvPr>
        </p:nvSpPr>
        <p:spPr/>
        <p:txBody>
          <a:bodyPr/>
          <a:lstStyle/>
          <a:p>
            <a:r>
              <a:rPr lang="en-US" smtClean="0"/>
              <a:t>Steven Ekren</a:t>
            </a:r>
          </a:p>
          <a:p>
            <a:r>
              <a:rPr lang="en-US" smtClean="0"/>
              <a:t>Senior Program Manager</a:t>
            </a:r>
          </a:p>
          <a:p>
            <a:r>
              <a:rPr lang="en-US" smtClean="0"/>
              <a:t>Microsoft</a:t>
            </a:r>
          </a:p>
          <a:p>
            <a:r>
              <a:rPr lang="en-US" smtClean="0"/>
              <a:t>Session Code: WSV313</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bwMode="auto">
          <a:xfrm>
            <a:off x="1552755" y="1682151"/>
            <a:ext cx="5585604" cy="2321943"/>
          </a:xfrm>
          <a:prstGeom prst="roundRect">
            <a:avLst/>
          </a:prstGeom>
          <a:solidFill>
            <a:schemeClr val="accent3">
              <a:alpha val="15000"/>
            </a:schemeClr>
          </a:solidFill>
          <a:ln w="25400">
            <a:solidFill>
              <a:schemeClr val="tx1">
                <a:lumMod val="50000"/>
              </a:schemeClr>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32" name="Line 6"/>
          <p:cNvSpPr>
            <a:spLocks noChangeShapeType="1"/>
          </p:cNvSpPr>
          <p:nvPr/>
        </p:nvSpPr>
        <p:spPr bwMode="auto">
          <a:xfrm>
            <a:off x="4312417" y="3726263"/>
            <a:ext cx="45719" cy="597644"/>
          </a:xfrm>
          <a:prstGeom prst="line">
            <a:avLst/>
          </a:prstGeom>
          <a:noFill/>
          <a:ln w="28575"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4" name="Rectangle 2"/>
          <p:cNvSpPr>
            <a:spLocks noGrp="1" noChangeArrowheads="1"/>
          </p:cNvSpPr>
          <p:nvPr>
            <p:ph type="title"/>
          </p:nvPr>
        </p:nvSpPr>
        <p:spPr/>
        <p:txBody>
          <a:bodyPr/>
          <a:lstStyle/>
          <a:p>
            <a:r>
              <a:rPr lang="en-US" smtClean="0"/>
              <a:t>Cluster Shared Volume Overview</a:t>
            </a:r>
            <a:endParaRPr lang="en-US" dirty="0"/>
          </a:p>
        </p:txBody>
      </p:sp>
      <p:sp>
        <p:nvSpPr>
          <p:cNvPr id="801797" name="Line 5"/>
          <p:cNvSpPr>
            <a:spLocks noChangeShapeType="1"/>
          </p:cNvSpPr>
          <p:nvPr/>
        </p:nvSpPr>
        <p:spPr bwMode="auto">
          <a:xfrm>
            <a:off x="2771670" y="3433187"/>
            <a:ext cx="978079" cy="954515"/>
          </a:xfrm>
          <a:prstGeom prst="line">
            <a:avLst/>
          </a:prstGeom>
          <a:noFill/>
          <a:ln w="28575"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8" name="Line 6"/>
          <p:cNvSpPr>
            <a:spLocks noChangeShapeType="1"/>
          </p:cNvSpPr>
          <p:nvPr/>
        </p:nvSpPr>
        <p:spPr bwMode="auto">
          <a:xfrm flipH="1">
            <a:off x="4961859" y="3676023"/>
            <a:ext cx="1058777" cy="775476"/>
          </a:xfrm>
          <a:prstGeom prst="line">
            <a:avLst/>
          </a:prstGeom>
          <a:noFill/>
          <a:ln w="28575"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9" name="Line 7"/>
          <p:cNvSpPr>
            <a:spLocks noChangeShapeType="1"/>
          </p:cNvSpPr>
          <p:nvPr/>
        </p:nvSpPr>
        <p:spPr bwMode="auto">
          <a:xfrm>
            <a:off x="4343400" y="4802307"/>
            <a:ext cx="0" cy="304800"/>
          </a:xfrm>
          <a:prstGeom prst="line">
            <a:avLst/>
          </a:prstGeom>
          <a:noFill/>
          <a:ln w="28575"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809" name="Rectangle 17"/>
          <p:cNvSpPr>
            <a:spLocks noChangeArrowheads="1"/>
          </p:cNvSpPr>
          <p:nvPr/>
        </p:nvSpPr>
        <p:spPr bwMode="auto">
          <a:xfrm>
            <a:off x="2135278" y="5087651"/>
            <a:ext cx="4488263" cy="1041843"/>
          </a:xfrm>
          <a:prstGeom prst="roundRect">
            <a:avLst/>
          </a:prstGeom>
          <a:ln>
            <a:headEnd/>
            <a:tailEnd/>
          </a:ln>
        </p:spPr>
        <p:style>
          <a:lnRef idx="0">
            <a:schemeClr val="accent6"/>
          </a:lnRef>
          <a:fillRef idx="3">
            <a:schemeClr val="accent6"/>
          </a:fillRef>
          <a:effectRef idx="3">
            <a:schemeClr val="accent6"/>
          </a:effectRef>
          <a:fontRef idx="minor">
            <a:schemeClr val="lt1"/>
          </a:fontRef>
        </p:style>
        <p:txBody>
          <a:bodyPr wrap="none" lIns="91432" tIns="45717" rIns="91432" bIns="45717" anchor="ctr"/>
          <a:lstStyle/>
          <a:p>
            <a:endParaRPr lang="en-US" dirty="0"/>
          </a:p>
        </p:txBody>
      </p:sp>
      <p:sp>
        <p:nvSpPr>
          <p:cNvPr id="801812" name="Text Box 20"/>
          <p:cNvSpPr txBox="1">
            <a:spLocks noChangeArrowheads="1"/>
          </p:cNvSpPr>
          <p:nvPr/>
        </p:nvSpPr>
        <p:spPr bwMode="auto">
          <a:xfrm>
            <a:off x="2135278" y="5433618"/>
            <a:ext cx="1071821" cy="400106"/>
          </a:xfrm>
          <a:prstGeom prst="rect">
            <a:avLst/>
          </a:prstGeom>
          <a:noFill/>
          <a:ln w="9525">
            <a:noFill/>
            <a:miter lim="800000"/>
            <a:headEnd/>
            <a:tailEnd/>
          </a:ln>
          <a:effectLst/>
        </p:spPr>
        <p:txBody>
          <a:bodyPr wrap="square" lIns="91432" tIns="45717" rIns="91432" bIns="45717">
            <a:spAutoFit/>
          </a:bodyPr>
          <a:lstStyle/>
          <a:p>
            <a:pPr>
              <a:lnSpc>
                <a:spcPct val="100000"/>
              </a:lnSpc>
              <a:spcBef>
                <a:spcPct val="0"/>
              </a:spcBef>
            </a:pPr>
            <a:r>
              <a:rPr lang="en-US" sz="2000" dirty="0" smtClean="0">
                <a:effectLst>
                  <a:outerShdw blurRad="38100" dist="38100" dir="2700000" algn="tl">
                    <a:srgbClr val="000000">
                      <a:alpha val="43137"/>
                    </a:srgbClr>
                  </a:outerShdw>
                </a:effectLst>
              </a:rPr>
              <a:t>Disk5</a:t>
            </a:r>
            <a:endParaRPr lang="en-US" sz="2000" dirty="0">
              <a:effectLst>
                <a:outerShdw blurRad="38100" dist="38100" dir="2700000" algn="tl">
                  <a:srgbClr val="000000">
                    <a:alpha val="43137"/>
                  </a:srgbClr>
                </a:outerShdw>
              </a:effectLst>
            </a:endParaRPr>
          </a:p>
        </p:txBody>
      </p:sp>
      <p:sp>
        <p:nvSpPr>
          <p:cNvPr id="23" name="Line Callout 1 (Border and Accent Bar) 22"/>
          <p:cNvSpPr/>
          <p:nvPr/>
        </p:nvSpPr>
        <p:spPr bwMode="auto">
          <a:xfrm>
            <a:off x="914400" y="4605252"/>
            <a:ext cx="1583305" cy="321477"/>
          </a:xfrm>
          <a:prstGeom prst="accentBorderCallout1">
            <a:avLst>
              <a:gd name="adj1" fmla="val 42284"/>
              <a:gd name="adj2" fmla="val 104657"/>
              <a:gd name="adj3" fmla="val 286603"/>
              <a:gd name="adj4" fmla="val 163081"/>
            </a:avLst>
          </a:prstGeom>
          <a:noFill/>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tx1"/>
                </a:solidFill>
                <a:effectLst>
                  <a:outerShdw blurRad="38100" dist="38100" dir="2700000" algn="tl">
                    <a:srgbClr val="000000">
                      <a:alpha val="43137"/>
                    </a:srgbClr>
                  </a:outerShdw>
                </a:effectLst>
              </a:rPr>
              <a:t>Single Volume</a:t>
            </a:r>
          </a:p>
        </p:txBody>
      </p:sp>
      <p:pic>
        <p:nvPicPr>
          <p:cNvPr id="25" name="Picture 2" descr="C:\Users\shonsh\Desktop\images\host.png"/>
          <p:cNvPicPr>
            <a:picLocks noChangeAspect="1" noChangeArrowheads="1"/>
          </p:cNvPicPr>
          <p:nvPr/>
        </p:nvPicPr>
        <p:blipFill>
          <a:blip r:embed="rId4" cstate="print"/>
          <a:srcRect/>
          <a:stretch>
            <a:fillRect/>
          </a:stretch>
        </p:blipFill>
        <p:spPr bwMode="auto">
          <a:xfrm>
            <a:off x="1892571" y="1906938"/>
            <a:ext cx="1184954" cy="1919810"/>
          </a:xfrm>
          <a:prstGeom prst="rect">
            <a:avLst/>
          </a:prstGeom>
          <a:noFill/>
        </p:spPr>
      </p:pic>
      <p:pic>
        <p:nvPicPr>
          <p:cNvPr id="26" name="Picture 3" descr="C:\Users\shonsh\Desktop\images\VM.png"/>
          <p:cNvPicPr>
            <a:picLocks noChangeAspect="1" noChangeArrowheads="1"/>
          </p:cNvPicPr>
          <p:nvPr/>
        </p:nvPicPr>
        <p:blipFill>
          <a:blip r:embed="rId5" cstate="print"/>
          <a:srcRect/>
          <a:stretch>
            <a:fillRect/>
          </a:stretch>
        </p:blipFill>
        <p:spPr bwMode="auto">
          <a:xfrm>
            <a:off x="2497705" y="2194152"/>
            <a:ext cx="464995" cy="753364"/>
          </a:xfrm>
          <a:prstGeom prst="rect">
            <a:avLst/>
          </a:prstGeom>
          <a:noFill/>
        </p:spPr>
      </p:pic>
      <p:pic>
        <p:nvPicPr>
          <p:cNvPr id="28" name="Picture 2" descr="C:\Users\shonsh\Desktop\images\host.png"/>
          <p:cNvPicPr>
            <a:picLocks noChangeAspect="1" noChangeArrowheads="1"/>
          </p:cNvPicPr>
          <p:nvPr/>
        </p:nvPicPr>
        <p:blipFill>
          <a:blip r:embed="rId4" cstate="print"/>
          <a:srcRect/>
          <a:stretch>
            <a:fillRect/>
          </a:stretch>
        </p:blipFill>
        <p:spPr bwMode="auto">
          <a:xfrm>
            <a:off x="3794771" y="1925080"/>
            <a:ext cx="1184954" cy="1919810"/>
          </a:xfrm>
          <a:prstGeom prst="rect">
            <a:avLst/>
          </a:prstGeom>
          <a:noFill/>
        </p:spPr>
      </p:pic>
      <p:pic>
        <p:nvPicPr>
          <p:cNvPr id="29" name="Picture 3" descr="C:\Users\shonsh\Desktop\images\VM.png"/>
          <p:cNvPicPr>
            <a:picLocks noChangeAspect="1" noChangeArrowheads="1"/>
          </p:cNvPicPr>
          <p:nvPr/>
        </p:nvPicPr>
        <p:blipFill>
          <a:blip r:embed="rId5" cstate="print"/>
          <a:srcRect/>
          <a:stretch>
            <a:fillRect/>
          </a:stretch>
        </p:blipFill>
        <p:spPr bwMode="auto">
          <a:xfrm>
            <a:off x="4399905" y="2212295"/>
            <a:ext cx="464995" cy="753364"/>
          </a:xfrm>
          <a:prstGeom prst="rect">
            <a:avLst/>
          </a:prstGeom>
          <a:noFill/>
        </p:spPr>
      </p:pic>
      <p:pic>
        <p:nvPicPr>
          <p:cNvPr id="30" name="Picture 2" descr="C:\Users\shonsh\Desktop\images\host.png"/>
          <p:cNvPicPr>
            <a:picLocks noChangeAspect="1" noChangeArrowheads="1"/>
          </p:cNvPicPr>
          <p:nvPr/>
        </p:nvPicPr>
        <p:blipFill>
          <a:blip r:embed="rId4" cstate="print"/>
          <a:srcRect/>
          <a:stretch>
            <a:fillRect/>
          </a:stretch>
        </p:blipFill>
        <p:spPr bwMode="auto">
          <a:xfrm>
            <a:off x="5671860" y="1943223"/>
            <a:ext cx="1184954" cy="1919810"/>
          </a:xfrm>
          <a:prstGeom prst="rect">
            <a:avLst/>
          </a:prstGeom>
          <a:noFill/>
        </p:spPr>
      </p:pic>
      <p:pic>
        <p:nvPicPr>
          <p:cNvPr id="31" name="Picture 3" descr="C:\Users\shonsh\Desktop\images\VM.png"/>
          <p:cNvPicPr>
            <a:picLocks noChangeAspect="1" noChangeArrowheads="1"/>
          </p:cNvPicPr>
          <p:nvPr/>
        </p:nvPicPr>
        <p:blipFill>
          <a:blip r:embed="rId5" cstate="print"/>
          <a:srcRect/>
          <a:stretch>
            <a:fillRect/>
          </a:stretch>
        </p:blipFill>
        <p:spPr bwMode="auto">
          <a:xfrm>
            <a:off x="6276993" y="2230437"/>
            <a:ext cx="464995" cy="753364"/>
          </a:xfrm>
          <a:prstGeom prst="rect">
            <a:avLst/>
          </a:prstGeom>
          <a:noFill/>
        </p:spPr>
      </p:pic>
      <p:sp>
        <p:nvSpPr>
          <p:cNvPr id="33" name="Can 32"/>
          <p:cNvSpPr/>
          <p:nvPr/>
        </p:nvSpPr>
        <p:spPr>
          <a:xfrm>
            <a:off x="3265725" y="5208402"/>
            <a:ext cx="2177160" cy="812240"/>
          </a:xfrm>
          <a:prstGeom prst="can">
            <a:avLst>
              <a:gd name="adj" fmla="val 29594"/>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a:endParaRPr lang="en-US" dirty="0" smtClean="0">
              <a:solidFill>
                <a:schemeClr val="tx1"/>
              </a:solidFill>
              <a:latin typeface="Segoe" pitchFamily="34" charset="0"/>
            </a:endParaRPr>
          </a:p>
        </p:txBody>
      </p:sp>
      <p:grpSp>
        <p:nvGrpSpPr>
          <p:cNvPr id="2" name="Group 50"/>
          <p:cNvGrpSpPr/>
          <p:nvPr/>
        </p:nvGrpSpPr>
        <p:grpSpPr>
          <a:xfrm>
            <a:off x="3542339" y="5407788"/>
            <a:ext cx="428322" cy="524416"/>
            <a:chOff x="1145861" y="6690311"/>
            <a:chExt cx="513986" cy="629299"/>
          </a:xfrm>
        </p:grpSpPr>
        <p:sp>
          <p:nvSpPr>
            <p:cNvPr id="48" name="Rounded Rectangle 47"/>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49" name="Picture 4" descr="C:\Users\agoodman\Documents\Carmine\V1\Product Icons - PNG\Carmine117_VirtualMachine_32.png"/>
            <p:cNvPicPr>
              <a:picLocks noChangeAspect="1" noChangeArrowheads="1"/>
            </p:cNvPicPr>
            <p:nvPr/>
          </p:nvPicPr>
          <p:blipFill>
            <a:blip r:embed="rId6" cstate="print"/>
            <a:stretch>
              <a:fillRect/>
            </a:stretch>
          </p:blipFill>
          <p:spPr bwMode="auto">
            <a:xfrm>
              <a:off x="1261164" y="6690311"/>
              <a:ext cx="304800" cy="304800"/>
            </a:xfrm>
            <a:prstGeom prst="rect">
              <a:avLst/>
            </a:prstGeom>
            <a:ln>
              <a:headEnd type="none" w="med" len="med"/>
              <a:tailEnd type="none" w="med" len="med"/>
            </a:ln>
          </p:spPr>
        </p:pic>
        <p:sp>
          <p:nvSpPr>
            <p:cNvPr id="50" name="TextBox 49"/>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grpSp>
        <p:nvGrpSpPr>
          <p:cNvPr id="3" name="Group 51"/>
          <p:cNvGrpSpPr/>
          <p:nvPr/>
        </p:nvGrpSpPr>
        <p:grpSpPr>
          <a:xfrm>
            <a:off x="4079647" y="5409183"/>
            <a:ext cx="428322" cy="524416"/>
            <a:chOff x="1145861" y="6690311"/>
            <a:chExt cx="513986" cy="629299"/>
          </a:xfrm>
        </p:grpSpPr>
        <p:sp>
          <p:nvSpPr>
            <p:cNvPr id="53" name="Rounded Rectangle 52"/>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54" name="Picture 4" descr="C:\Users\agoodman\Documents\Carmine\V1\Product Icons - PNG\Carmine117_VirtualMachine_32.png"/>
            <p:cNvPicPr>
              <a:picLocks noChangeAspect="1" noChangeArrowheads="1"/>
            </p:cNvPicPr>
            <p:nvPr/>
          </p:nvPicPr>
          <p:blipFill>
            <a:blip r:embed="rId6" cstate="print"/>
            <a:stretch>
              <a:fillRect/>
            </a:stretch>
          </p:blipFill>
          <p:spPr bwMode="auto">
            <a:xfrm>
              <a:off x="1261164" y="6690311"/>
              <a:ext cx="304800" cy="304800"/>
            </a:xfrm>
            <a:prstGeom prst="rect">
              <a:avLst/>
            </a:prstGeom>
            <a:ln>
              <a:headEnd type="none" w="med" len="med"/>
              <a:tailEnd type="none" w="med" len="med"/>
            </a:ln>
          </p:spPr>
        </p:pic>
        <p:sp>
          <p:nvSpPr>
            <p:cNvPr id="55" name="TextBox 54"/>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grpSp>
        <p:nvGrpSpPr>
          <p:cNvPr id="4" name="Group 55"/>
          <p:cNvGrpSpPr/>
          <p:nvPr/>
        </p:nvGrpSpPr>
        <p:grpSpPr>
          <a:xfrm>
            <a:off x="4573690" y="5409184"/>
            <a:ext cx="428322" cy="524416"/>
            <a:chOff x="1145861" y="6690311"/>
            <a:chExt cx="513986" cy="629299"/>
          </a:xfrm>
        </p:grpSpPr>
        <p:sp>
          <p:nvSpPr>
            <p:cNvPr id="57" name="Rounded Rectangle 56"/>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58" name="Picture 4" descr="C:\Users\agoodman\Documents\Carmine\V1\Product Icons - PNG\Carmine117_VirtualMachine_32.png"/>
            <p:cNvPicPr>
              <a:picLocks noChangeAspect="1" noChangeArrowheads="1"/>
            </p:cNvPicPr>
            <p:nvPr/>
          </p:nvPicPr>
          <p:blipFill>
            <a:blip r:embed="rId6" cstate="print"/>
            <a:stretch>
              <a:fillRect/>
            </a:stretch>
          </p:blipFill>
          <p:spPr bwMode="auto">
            <a:xfrm>
              <a:off x="1261164" y="6690311"/>
              <a:ext cx="304800" cy="304800"/>
            </a:xfrm>
            <a:prstGeom prst="rect">
              <a:avLst/>
            </a:prstGeom>
            <a:ln>
              <a:headEnd type="none" w="med" len="med"/>
              <a:tailEnd type="none" w="med" len="med"/>
            </a:ln>
          </p:spPr>
        </p:pic>
        <p:sp>
          <p:nvSpPr>
            <p:cNvPr id="59" name="TextBox 58"/>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sp>
        <p:nvSpPr>
          <p:cNvPr id="60" name="Right Arrow 59"/>
          <p:cNvSpPr/>
          <p:nvPr/>
        </p:nvSpPr>
        <p:spPr bwMode="auto">
          <a:xfrm rot="4298736">
            <a:off x="2033096" y="4095044"/>
            <a:ext cx="2483118" cy="145936"/>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62" name="Right Arrow 61"/>
          <p:cNvSpPr/>
          <p:nvPr/>
        </p:nvSpPr>
        <p:spPr bwMode="auto">
          <a:xfrm rot="7367473">
            <a:off x="4289025" y="4125061"/>
            <a:ext cx="2727833" cy="14047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grpSp>
        <p:nvGrpSpPr>
          <p:cNvPr id="5" name="Group 57"/>
          <p:cNvGrpSpPr/>
          <p:nvPr/>
        </p:nvGrpSpPr>
        <p:grpSpPr>
          <a:xfrm>
            <a:off x="3568599" y="4197300"/>
            <a:ext cx="1612817" cy="910638"/>
            <a:chOff x="6296149" y="4859530"/>
            <a:chExt cx="1612817" cy="910638"/>
          </a:xfrm>
        </p:grpSpPr>
        <p:pic>
          <p:nvPicPr>
            <p:cNvPr id="40" name="Picture 10" descr="C:\Documents and Settings\Pennie\My Documents\ACERDATA (D)\Pennie's documents\MS Image\Shapes and Graphics\Internet Cloud\cloud 1.png"/>
            <p:cNvPicPr>
              <a:picLocks noChangeAspect="1" noChangeArrowheads="1"/>
            </p:cNvPicPr>
            <p:nvPr/>
          </p:nvPicPr>
          <p:blipFill>
            <a:blip r:embed="rId7" cstate="print"/>
            <a:srcRect/>
            <a:stretch>
              <a:fillRect/>
            </a:stretch>
          </p:blipFill>
          <p:spPr bwMode="auto">
            <a:xfrm>
              <a:off x="6296149" y="4859530"/>
              <a:ext cx="1612817" cy="910638"/>
            </a:xfrm>
            <a:prstGeom prst="rect">
              <a:avLst/>
            </a:prstGeom>
            <a:noFill/>
          </p:spPr>
        </p:pic>
        <p:sp>
          <p:nvSpPr>
            <p:cNvPr id="41" name="TextBox 40"/>
            <p:cNvSpPr txBox="1"/>
            <p:nvPr/>
          </p:nvSpPr>
          <p:spPr>
            <a:xfrm>
              <a:off x="6817094" y="5058889"/>
              <a:ext cx="570926" cy="369332"/>
            </a:xfrm>
            <a:prstGeom prst="rect">
              <a:avLst/>
            </a:prstGeom>
            <a:noFill/>
          </p:spPr>
          <p:txBody>
            <a:bodyPr wrap="none" rtlCol="0">
              <a:spAutoFit/>
            </a:bodyPr>
            <a:lstStyle/>
            <a:p>
              <a:pPr algn="ctr"/>
              <a:r>
                <a:rPr lang="en-US" dirty="0" smtClean="0">
                  <a:effectLst>
                    <a:glow rad="228600">
                      <a:schemeClr val="bg1">
                        <a:alpha val="40000"/>
                      </a:schemeClr>
                    </a:glow>
                  </a:effectLst>
                </a:rPr>
                <a:t>SAN</a:t>
              </a:r>
              <a:endParaRPr lang="en-US" dirty="0">
                <a:effectLst>
                  <a:glow rad="228600">
                    <a:schemeClr val="bg1">
                      <a:alpha val="40000"/>
                    </a:schemeClr>
                  </a:glow>
                </a:effectLst>
              </a:endParaRPr>
            </a:p>
          </p:txBody>
        </p:sp>
      </p:grpSp>
      <p:sp>
        <p:nvSpPr>
          <p:cNvPr id="61" name="Right Arrow 60"/>
          <p:cNvSpPr/>
          <p:nvPr/>
        </p:nvSpPr>
        <p:spPr bwMode="auto">
          <a:xfrm rot="5773966">
            <a:off x="3254599" y="4136087"/>
            <a:ext cx="2401093" cy="129662"/>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42" name="Line Callout 1 (Border and Accent Bar) 41"/>
          <p:cNvSpPr/>
          <p:nvPr/>
        </p:nvSpPr>
        <p:spPr bwMode="auto">
          <a:xfrm>
            <a:off x="7444960" y="914400"/>
            <a:ext cx="1521831" cy="1316037"/>
          </a:xfrm>
          <a:prstGeom prst="accentBorderCallout1">
            <a:avLst>
              <a:gd name="adj1" fmla="val 70064"/>
              <a:gd name="adj2" fmla="val -4141"/>
              <a:gd name="adj3" fmla="val 133446"/>
              <a:gd name="adj4" fmla="val -49432"/>
            </a:avLst>
          </a:prstGeom>
          <a:noFill/>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tx1"/>
                </a:solidFill>
                <a:effectLst>
                  <a:outerShdw blurRad="38100" dist="38100" dir="2700000" algn="tl">
                    <a:srgbClr val="000000">
                      <a:alpha val="43137"/>
                    </a:srgbClr>
                  </a:outerShdw>
                </a:effectLst>
              </a:rPr>
              <a:t>Concurrent access to a single file system</a:t>
            </a:r>
          </a:p>
        </p:txBody>
      </p:sp>
    </p:spTree>
    <p:custDataLst>
      <p:tags r:id="rId1"/>
    </p:custData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Single Name Space</a:t>
            </a:r>
            <a:endParaRPr lang="en-US" dirty="0"/>
          </a:p>
        </p:txBody>
      </p:sp>
      <p:sp>
        <p:nvSpPr>
          <p:cNvPr id="3" name="Content Placeholder 2"/>
          <p:cNvSpPr>
            <a:spLocks noGrp="1"/>
          </p:cNvSpPr>
          <p:nvPr>
            <p:ph idx="1"/>
          </p:nvPr>
        </p:nvSpPr>
        <p:spPr/>
        <p:txBody>
          <a:bodyPr/>
          <a:lstStyle/>
          <a:p>
            <a:r>
              <a:rPr lang="en-US" sz="2400" dirty="0" smtClean="0"/>
              <a:t>CSV provides a single consistent file name space</a:t>
            </a:r>
          </a:p>
          <a:p>
            <a:pPr lvl="1"/>
            <a:r>
              <a:rPr lang="en-US" sz="2000" dirty="0" smtClean="0"/>
              <a:t>Files have the same name and path when viewed from any node in the cluster</a:t>
            </a:r>
          </a:p>
          <a:p>
            <a:pPr lvl="1"/>
            <a:r>
              <a:rPr lang="en-US" sz="2000" dirty="0" smtClean="0"/>
              <a:t>CSV volumes are exposed as directories and subdirectories under the “</a:t>
            </a:r>
            <a:r>
              <a:rPr lang="en-US" sz="2000" dirty="0" err="1" smtClean="0"/>
              <a:t>ClusterStorage</a:t>
            </a:r>
            <a:r>
              <a:rPr lang="en-US" sz="2000" dirty="0" smtClean="0"/>
              <a:t>” root directory</a:t>
            </a:r>
          </a:p>
          <a:p>
            <a:pPr lvl="2"/>
            <a:r>
              <a:rPr lang="en-US" sz="1800" dirty="0" smtClean="0"/>
              <a:t>C:\ClusterStorage\Volume1\&lt;root&gt;</a:t>
            </a:r>
          </a:p>
          <a:p>
            <a:pPr lvl="2"/>
            <a:r>
              <a:rPr lang="en-US" sz="1800" dirty="0" smtClean="0"/>
              <a:t>C:\ClusterStorage\Volume2\&lt;root&gt;</a:t>
            </a:r>
          </a:p>
          <a:p>
            <a:pPr lvl="2"/>
            <a:r>
              <a:rPr lang="en-US" sz="1800" dirty="0" smtClean="0"/>
              <a:t>C:\ClusterStorage\Volume3\&lt;root&gt;</a:t>
            </a:r>
          </a:p>
        </p:txBody>
      </p:sp>
      <p:pic>
        <p:nvPicPr>
          <p:cNvPr id="1028" name="Picture 4"/>
          <p:cNvPicPr>
            <a:picLocks noChangeAspect="1" noChangeArrowheads="1"/>
          </p:cNvPicPr>
          <p:nvPr/>
        </p:nvPicPr>
        <p:blipFill>
          <a:blip r:embed="rId3" cstate="print"/>
          <a:srcRect/>
          <a:stretch>
            <a:fillRect/>
          </a:stretch>
        </p:blipFill>
        <p:spPr bwMode="auto">
          <a:xfrm>
            <a:off x="1566311" y="4022874"/>
            <a:ext cx="6153150" cy="24955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Optimized Capacity Planning</a:t>
            </a:r>
            <a:endParaRPr lang="en-US" dirty="0"/>
          </a:p>
        </p:txBody>
      </p:sp>
      <p:sp>
        <p:nvSpPr>
          <p:cNvPr id="3" name="Content Placeholder 2"/>
          <p:cNvSpPr>
            <a:spLocks noGrp="1"/>
          </p:cNvSpPr>
          <p:nvPr>
            <p:ph idx="1"/>
          </p:nvPr>
        </p:nvSpPr>
        <p:spPr/>
        <p:txBody>
          <a:bodyPr/>
          <a:lstStyle/>
          <a:p>
            <a:r>
              <a:rPr lang="en-US" sz="2800" dirty="0" smtClean="0">
                <a:solidFill>
                  <a:schemeClr val="accent5"/>
                </a:solidFill>
              </a:rPr>
              <a:t>In the past </a:t>
            </a:r>
            <a:r>
              <a:rPr lang="en-US" sz="2800" dirty="0" smtClean="0"/>
              <a:t>(2008) - 1 LUN for 1 VM </a:t>
            </a:r>
          </a:p>
          <a:p>
            <a:r>
              <a:rPr lang="en-US" sz="2800" dirty="0" smtClean="0"/>
              <a:t>LUN smallest unit of failover</a:t>
            </a:r>
          </a:p>
          <a:p>
            <a:r>
              <a:rPr lang="en-US" sz="2800" dirty="0" smtClean="0"/>
              <a:t>Run out of storage space</a:t>
            </a:r>
          </a:p>
          <a:p>
            <a:r>
              <a:rPr lang="en-US" sz="2800" dirty="0" smtClean="0"/>
              <a:t>Wasted storage space</a:t>
            </a:r>
          </a:p>
          <a:p>
            <a:r>
              <a:rPr lang="en-US" sz="2800" dirty="0" smtClean="0"/>
              <a:t>Storage management challenging</a:t>
            </a:r>
          </a:p>
        </p:txBody>
      </p:sp>
      <p:sp>
        <p:nvSpPr>
          <p:cNvPr id="6" name="Rounded Rectangle 5"/>
          <p:cNvSpPr/>
          <p:nvPr/>
        </p:nvSpPr>
        <p:spPr bwMode="auto">
          <a:xfrm>
            <a:off x="1159044" y="4754063"/>
            <a:ext cx="6799635" cy="885217"/>
          </a:xfrm>
          <a:prstGeom prst="roundRect">
            <a:avLst/>
          </a:prstGeom>
          <a:solidFill>
            <a:schemeClr val="accent5">
              <a:lumMod val="40000"/>
              <a:lumOff val="6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 name="Rounded Rectangle 6"/>
          <p:cNvSpPr/>
          <p:nvPr/>
        </p:nvSpPr>
        <p:spPr bwMode="auto">
          <a:xfrm>
            <a:off x="6390535" y="1936177"/>
            <a:ext cx="392350" cy="437745"/>
          </a:xfrm>
          <a:prstGeom prst="roundRect">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4" name="Group 50"/>
          <p:cNvGrpSpPr/>
          <p:nvPr/>
        </p:nvGrpSpPr>
        <p:grpSpPr>
          <a:xfrm>
            <a:off x="6358568" y="2406061"/>
            <a:ext cx="428322" cy="524416"/>
            <a:chOff x="1145861" y="6690311"/>
            <a:chExt cx="513986" cy="629299"/>
          </a:xfrm>
        </p:grpSpPr>
        <p:sp>
          <p:nvSpPr>
            <p:cNvPr id="9" name="Rounded Rectangle 8"/>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10" name="Picture 4" descr="C:\Users\agoodman\Documents\Carmine\V1\Product Icons - PNG\Carmine117_VirtualMachine_32.png"/>
            <p:cNvPicPr>
              <a:picLocks noChangeAspect="1" noChangeArrowheads="1"/>
            </p:cNvPicPr>
            <p:nvPr/>
          </p:nvPicPr>
          <p:blipFill>
            <a:blip r:embed="rId3" cstate="print"/>
            <a:stretch>
              <a:fillRect/>
            </a:stretch>
          </p:blipFill>
          <p:spPr bwMode="auto">
            <a:xfrm>
              <a:off x="1261164" y="6690311"/>
              <a:ext cx="304800" cy="304800"/>
            </a:xfrm>
            <a:prstGeom prst="rect">
              <a:avLst/>
            </a:prstGeom>
            <a:ln>
              <a:headEnd type="none" w="med" len="med"/>
              <a:tailEnd type="none" w="med" len="med"/>
            </a:ln>
          </p:spPr>
        </p:pic>
        <p:sp>
          <p:nvSpPr>
            <p:cNvPr id="11" name="TextBox 10"/>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sp>
        <p:nvSpPr>
          <p:cNvPr id="12" name="TextBox 11"/>
          <p:cNvSpPr txBox="1"/>
          <p:nvPr/>
        </p:nvSpPr>
        <p:spPr>
          <a:xfrm>
            <a:off x="6909345" y="1916721"/>
            <a:ext cx="1780161" cy="923330"/>
          </a:xfrm>
          <a:prstGeom prst="rect">
            <a:avLst/>
          </a:prstGeom>
          <a:noFill/>
        </p:spPr>
        <p:txBody>
          <a:bodyPr wrap="square" rtlCol="0">
            <a:spAutoFit/>
          </a:bodyPr>
          <a:lstStyle/>
          <a:p>
            <a:r>
              <a:rPr lang="en-US" dirty="0" smtClean="0"/>
              <a:t>Free Space</a:t>
            </a:r>
          </a:p>
          <a:p>
            <a:endParaRPr lang="en-US" dirty="0" smtClean="0"/>
          </a:p>
          <a:p>
            <a:r>
              <a:rPr lang="en-US" dirty="0" smtClean="0"/>
              <a:t>Used VHD Space</a:t>
            </a:r>
            <a:endParaRPr lang="en-US" dirty="0"/>
          </a:p>
        </p:txBody>
      </p:sp>
      <p:sp>
        <p:nvSpPr>
          <p:cNvPr id="26" name="Rounded Rectangle 25"/>
          <p:cNvSpPr/>
          <p:nvPr/>
        </p:nvSpPr>
        <p:spPr bwMode="auto">
          <a:xfrm>
            <a:off x="1178501" y="4767035"/>
            <a:ext cx="1115438" cy="437745"/>
          </a:xfrm>
          <a:prstGeom prst="roundRect">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7" name="Rounded Rectangle 26"/>
          <p:cNvSpPr/>
          <p:nvPr/>
        </p:nvSpPr>
        <p:spPr bwMode="auto">
          <a:xfrm>
            <a:off x="2310151" y="4770278"/>
            <a:ext cx="1115438" cy="437745"/>
          </a:xfrm>
          <a:prstGeom prst="roundRect">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8" name="Rounded Rectangle 27"/>
          <p:cNvSpPr/>
          <p:nvPr/>
        </p:nvSpPr>
        <p:spPr bwMode="auto">
          <a:xfrm>
            <a:off x="3448288" y="4770278"/>
            <a:ext cx="1115438" cy="437745"/>
          </a:xfrm>
          <a:prstGeom prst="roundRect">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9" name="Rounded Rectangle 28"/>
          <p:cNvSpPr/>
          <p:nvPr/>
        </p:nvSpPr>
        <p:spPr bwMode="auto">
          <a:xfrm>
            <a:off x="4576696" y="4770279"/>
            <a:ext cx="1115438" cy="437745"/>
          </a:xfrm>
          <a:prstGeom prst="roundRect">
            <a:avLst/>
          </a:prstGeom>
          <a:solidFill>
            <a:srgbClr val="FF000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0" name="Rounded Rectangle 29"/>
          <p:cNvSpPr/>
          <p:nvPr/>
        </p:nvSpPr>
        <p:spPr bwMode="auto">
          <a:xfrm>
            <a:off x="5705106" y="4770280"/>
            <a:ext cx="1115438" cy="437745"/>
          </a:xfrm>
          <a:prstGeom prst="roundRect">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1" name="Rounded Rectangle 30"/>
          <p:cNvSpPr/>
          <p:nvPr/>
        </p:nvSpPr>
        <p:spPr bwMode="auto">
          <a:xfrm>
            <a:off x="6843240" y="4770278"/>
            <a:ext cx="1115438" cy="437745"/>
          </a:xfrm>
          <a:prstGeom prst="roundRect">
            <a:avLst/>
          </a:prstGeom>
          <a:solidFill>
            <a:srgbClr val="FF000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2" name="Rounded Rectangle 31"/>
          <p:cNvSpPr/>
          <p:nvPr/>
        </p:nvSpPr>
        <p:spPr bwMode="auto">
          <a:xfrm>
            <a:off x="1175258" y="5201537"/>
            <a:ext cx="1115438" cy="437745"/>
          </a:xfrm>
          <a:prstGeom prst="roundRect">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3" name="Rounded Rectangle 32"/>
          <p:cNvSpPr/>
          <p:nvPr/>
        </p:nvSpPr>
        <p:spPr bwMode="auto">
          <a:xfrm>
            <a:off x="2306908" y="5204780"/>
            <a:ext cx="1115438" cy="437745"/>
          </a:xfrm>
          <a:prstGeom prst="roundRect">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4" name="Rounded Rectangle 33"/>
          <p:cNvSpPr/>
          <p:nvPr/>
        </p:nvSpPr>
        <p:spPr bwMode="auto">
          <a:xfrm>
            <a:off x="3445045" y="5204780"/>
            <a:ext cx="1115438" cy="437745"/>
          </a:xfrm>
          <a:prstGeom prst="roundRect">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5" name="Rounded Rectangle 34"/>
          <p:cNvSpPr/>
          <p:nvPr/>
        </p:nvSpPr>
        <p:spPr bwMode="auto">
          <a:xfrm>
            <a:off x="4573453" y="5204781"/>
            <a:ext cx="1115438" cy="437745"/>
          </a:xfrm>
          <a:prstGeom prst="roundRect">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6" name="Rounded Rectangle 35"/>
          <p:cNvSpPr/>
          <p:nvPr/>
        </p:nvSpPr>
        <p:spPr bwMode="auto">
          <a:xfrm>
            <a:off x="5701863" y="5204782"/>
            <a:ext cx="1115438" cy="437745"/>
          </a:xfrm>
          <a:prstGeom prst="roundRect">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7" name="Rounded Rectangle 36"/>
          <p:cNvSpPr/>
          <p:nvPr/>
        </p:nvSpPr>
        <p:spPr bwMode="auto">
          <a:xfrm>
            <a:off x="6839997" y="5204780"/>
            <a:ext cx="1115438" cy="437745"/>
          </a:xfrm>
          <a:prstGeom prst="roundRect">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5" name="Group 50"/>
          <p:cNvGrpSpPr/>
          <p:nvPr/>
        </p:nvGrpSpPr>
        <p:grpSpPr>
          <a:xfrm>
            <a:off x="1146533" y="4672715"/>
            <a:ext cx="362710" cy="524416"/>
            <a:chOff x="1145861" y="6690311"/>
            <a:chExt cx="513986" cy="629299"/>
          </a:xfrm>
        </p:grpSpPr>
        <p:sp>
          <p:nvSpPr>
            <p:cNvPr id="39" name="Rounded Rectangle 38"/>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40" name="Picture 4" descr="C:\Users\agoodman\Documents\Carmine\V1\Product Icons - PNG\Carmine117_VirtualMachine_32.png"/>
            <p:cNvPicPr>
              <a:picLocks noChangeAspect="1" noChangeArrowheads="1"/>
            </p:cNvPicPr>
            <p:nvPr/>
          </p:nvPicPr>
          <p:blipFill>
            <a:blip r:embed="rId3" cstate="print"/>
            <a:stretch>
              <a:fillRect/>
            </a:stretch>
          </p:blipFill>
          <p:spPr bwMode="auto">
            <a:xfrm>
              <a:off x="1261164" y="6690311"/>
              <a:ext cx="304800" cy="304800"/>
            </a:xfrm>
            <a:prstGeom prst="rect">
              <a:avLst/>
            </a:prstGeom>
            <a:ln>
              <a:headEnd type="none" w="med" len="med"/>
              <a:tailEnd type="none" w="med" len="med"/>
            </a:ln>
          </p:spPr>
        </p:pic>
        <p:sp>
          <p:nvSpPr>
            <p:cNvPr id="41" name="TextBox 40"/>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grpSp>
        <p:nvGrpSpPr>
          <p:cNvPr id="8" name="Group 50"/>
          <p:cNvGrpSpPr/>
          <p:nvPr/>
        </p:nvGrpSpPr>
        <p:grpSpPr>
          <a:xfrm>
            <a:off x="2291155" y="4688927"/>
            <a:ext cx="362710" cy="524416"/>
            <a:chOff x="1145861" y="6690311"/>
            <a:chExt cx="513986" cy="629299"/>
          </a:xfrm>
        </p:grpSpPr>
        <p:sp>
          <p:nvSpPr>
            <p:cNvPr id="43" name="Rounded Rectangle 42"/>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44" name="Picture 4" descr="C:\Users\agoodman\Documents\Carmine\V1\Product Icons - PNG\Carmine117_VirtualMachine_32.png"/>
            <p:cNvPicPr>
              <a:picLocks noChangeAspect="1" noChangeArrowheads="1"/>
            </p:cNvPicPr>
            <p:nvPr/>
          </p:nvPicPr>
          <p:blipFill>
            <a:blip r:embed="rId3" cstate="print"/>
            <a:stretch>
              <a:fillRect/>
            </a:stretch>
          </p:blipFill>
          <p:spPr bwMode="auto">
            <a:xfrm>
              <a:off x="1261164" y="6690311"/>
              <a:ext cx="304800" cy="304800"/>
            </a:xfrm>
            <a:prstGeom prst="rect">
              <a:avLst/>
            </a:prstGeom>
            <a:ln>
              <a:headEnd type="none" w="med" len="med"/>
              <a:tailEnd type="none" w="med" len="med"/>
            </a:ln>
          </p:spPr>
        </p:pic>
        <p:sp>
          <p:nvSpPr>
            <p:cNvPr id="45" name="TextBox 44"/>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grpSp>
        <p:nvGrpSpPr>
          <p:cNvPr id="13" name="Group 50"/>
          <p:cNvGrpSpPr/>
          <p:nvPr/>
        </p:nvGrpSpPr>
        <p:grpSpPr>
          <a:xfrm>
            <a:off x="3429290" y="4688928"/>
            <a:ext cx="362710" cy="524416"/>
            <a:chOff x="1145861" y="6690311"/>
            <a:chExt cx="513986" cy="629299"/>
          </a:xfrm>
        </p:grpSpPr>
        <p:sp>
          <p:nvSpPr>
            <p:cNvPr id="47" name="Rounded Rectangle 46"/>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48" name="Picture 4" descr="C:\Users\agoodman\Documents\Carmine\V1\Product Icons - PNG\Carmine117_VirtualMachine_32.png"/>
            <p:cNvPicPr>
              <a:picLocks noChangeAspect="1" noChangeArrowheads="1"/>
            </p:cNvPicPr>
            <p:nvPr/>
          </p:nvPicPr>
          <p:blipFill>
            <a:blip r:embed="rId3" cstate="print"/>
            <a:stretch>
              <a:fillRect/>
            </a:stretch>
          </p:blipFill>
          <p:spPr bwMode="auto">
            <a:xfrm>
              <a:off x="1261164" y="6690311"/>
              <a:ext cx="304800" cy="304800"/>
            </a:xfrm>
            <a:prstGeom prst="rect">
              <a:avLst/>
            </a:prstGeom>
            <a:ln>
              <a:headEnd type="none" w="med" len="med"/>
              <a:tailEnd type="none" w="med" len="med"/>
            </a:ln>
          </p:spPr>
        </p:pic>
        <p:sp>
          <p:nvSpPr>
            <p:cNvPr id="49" name="TextBox 48"/>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grpSp>
        <p:nvGrpSpPr>
          <p:cNvPr id="14" name="Group 50"/>
          <p:cNvGrpSpPr/>
          <p:nvPr/>
        </p:nvGrpSpPr>
        <p:grpSpPr>
          <a:xfrm>
            <a:off x="4583373" y="4682447"/>
            <a:ext cx="1060124" cy="514688"/>
            <a:chOff x="1173089" y="6690311"/>
            <a:chExt cx="457200" cy="617625"/>
          </a:xfrm>
        </p:grpSpPr>
        <p:sp>
          <p:nvSpPr>
            <p:cNvPr id="51" name="Rounded Rectangle 50"/>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52" name="Picture 4" descr="C:\Users\agoodman\Documents\Carmine\V1\Product Icons - PNG\Carmine117_VirtualMachine_32.png"/>
            <p:cNvPicPr>
              <a:picLocks noChangeAspect="1" noChangeArrowheads="1"/>
            </p:cNvPicPr>
            <p:nvPr/>
          </p:nvPicPr>
          <p:blipFill>
            <a:blip r:embed="rId3" cstate="print"/>
            <a:stretch>
              <a:fillRect/>
            </a:stretch>
          </p:blipFill>
          <p:spPr bwMode="auto">
            <a:xfrm>
              <a:off x="1261164" y="6690311"/>
              <a:ext cx="304800" cy="304800"/>
            </a:xfrm>
            <a:prstGeom prst="rect">
              <a:avLst/>
            </a:prstGeom>
            <a:ln>
              <a:headEnd type="none" w="med" len="med"/>
              <a:tailEnd type="none" w="med" len="med"/>
            </a:ln>
          </p:spPr>
        </p:pic>
        <p:sp>
          <p:nvSpPr>
            <p:cNvPr id="53" name="TextBox 52"/>
            <p:cNvSpPr txBox="1"/>
            <p:nvPr/>
          </p:nvSpPr>
          <p:spPr>
            <a:xfrm>
              <a:off x="1272325" y="7030938"/>
              <a:ext cx="255494" cy="276998"/>
            </a:xfrm>
            <a:prstGeom prst="rect">
              <a:avLst/>
            </a:prstGeom>
          </p:spPr>
          <p:txBody>
            <a:bodyPr wrap="none" rtlCol="0">
              <a:spAutoFit/>
            </a:bodyPr>
            <a:lstStyle/>
            <a:p>
              <a:pPr algn="ctr"/>
              <a:r>
                <a:rPr lang="en-US" sz="900" dirty="0" smtClean="0"/>
                <a:t>VHD</a:t>
              </a:r>
              <a:endParaRPr lang="en-US" sz="2000" dirty="0" smtClean="0"/>
            </a:p>
          </p:txBody>
        </p:sp>
      </p:grpSp>
      <p:grpSp>
        <p:nvGrpSpPr>
          <p:cNvPr id="15" name="Group 50"/>
          <p:cNvGrpSpPr/>
          <p:nvPr/>
        </p:nvGrpSpPr>
        <p:grpSpPr>
          <a:xfrm>
            <a:off x="1155995" y="5097495"/>
            <a:ext cx="703364" cy="537179"/>
            <a:chOff x="1173089" y="6690311"/>
            <a:chExt cx="457200" cy="644614"/>
          </a:xfrm>
        </p:grpSpPr>
        <p:sp>
          <p:nvSpPr>
            <p:cNvPr id="55" name="Rounded Rectangle 54"/>
            <p:cNvSpPr/>
            <p:nvPr/>
          </p:nvSpPr>
          <p:spPr bwMode="auto">
            <a:xfrm>
              <a:off x="1173089" y="6801526"/>
              <a:ext cx="457200" cy="533399"/>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56" name="Picture 4" descr="C:\Users\agoodman\Documents\Carmine\V1\Product Icons - PNG\Carmine117_VirtualMachine_32.png"/>
            <p:cNvPicPr>
              <a:picLocks noChangeAspect="1" noChangeArrowheads="1"/>
            </p:cNvPicPr>
            <p:nvPr/>
          </p:nvPicPr>
          <p:blipFill>
            <a:blip r:embed="rId3" cstate="print"/>
            <a:stretch>
              <a:fillRect/>
            </a:stretch>
          </p:blipFill>
          <p:spPr bwMode="auto">
            <a:xfrm>
              <a:off x="1261164" y="6690311"/>
              <a:ext cx="304800" cy="304800"/>
            </a:xfrm>
            <a:prstGeom prst="rect">
              <a:avLst/>
            </a:prstGeom>
            <a:ln>
              <a:headEnd type="none" w="med" len="med"/>
              <a:tailEnd type="none" w="med" len="med"/>
            </a:ln>
          </p:spPr>
        </p:pic>
        <p:sp>
          <p:nvSpPr>
            <p:cNvPr id="57" name="TextBox 56"/>
            <p:cNvSpPr txBox="1"/>
            <p:nvPr/>
          </p:nvSpPr>
          <p:spPr>
            <a:xfrm>
              <a:off x="1272325" y="7030938"/>
              <a:ext cx="255494" cy="276998"/>
            </a:xfrm>
            <a:prstGeom prst="rect">
              <a:avLst/>
            </a:prstGeom>
          </p:spPr>
          <p:txBody>
            <a:bodyPr wrap="none" rtlCol="0">
              <a:spAutoFit/>
            </a:bodyPr>
            <a:lstStyle/>
            <a:p>
              <a:pPr algn="ctr"/>
              <a:r>
                <a:rPr lang="en-US" sz="900" dirty="0" smtClean="0"/>
                <a:t>VHD</a:t>
              </a:r>
              <a:endParaRPr lang="en-US" sz="2000" dirty="0" smtClean="0"/>
            </a:p>
          </p:txBody>
        </p:sp>
      </p:grpSp>
      <p:grpSp>
        <p:nvGrpSpPr>
          <p:cNvPr id="16" name="Group 50"/>
          <p:cNvGrpSpPr/>
          <p:nvPr/>
        </p:nvGrpSpPr>
        <p:grpSpPr>
          <a:xfrm>
            <a:off x="2274675" y="5136405"/>
            <a:ext cx="703364" cy="514688"/>
            <a:chOff x="1173089" y="6690311"/>
            <a:chExt cx="457200" cy="617625"/>
          </a:xfrm>
        </p:grpSpPr>
        <p:sp>
          <p:nvSpPr>
            <p:cNvPr id="59" name="Rounded Rectangle 58"/>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60" name="Picture 4" descr="C:\Users\agoodman\Documents\Carmine\V1\Product Icons - PNG\Carmine117_VirtualMachine_32.png"/>
            <p:cNvPicPr>
              <a:picLocks noChangeAspect="1" noChangeArrowheads="1"/>
            </p:cNvPicPr>
            <p:nvPr/>
          </p:nvPicPr>
          <p:blipFill>
            <a:blip r:embed="rId3" cstate="print"/>
            <a:stretch>
              <a:fillRect/>
            </a:stretch>
          </p:blipFill>
          <p:spPr bwMode="auto">
            <a:xfrm>
              <a:off x="1261164" y="6690311"/>
              <a:ext cx="304800" cy="304800"/>
            </a:xfrm>
            <a:prstGeom prst="rect">
              <a:avLst/>
            </a:prstGeom>
            <a:ln>
              <a:headEnd type="none" w="med" len="med"/>
              <a:tailEnd type="none" w="med" len="med"/>
            </a:ln>
          </p:spPr>
        </p:pic>
        <p:sp>
          <p:nvSpPr>
            <p:cNvPr id="61" name="TextBox 60"/>
            <p:cNvSpPr txBox="1"/>
            <p:nvPr/>
          </p:nvSpPr>
          <p:spPr>
            <a:xfrm>
              <a:off x="1272325" y="7030938"/>
              <a:ext cx="255494" cy="276998"/>
            </a:xfrm>
            <a:prstGeom prst="rect">
              <a:avLst/>
            </a:prstGeom>
          </p:spPr>
          <p:txBody>
            <a:bodyPr wrap="none" rtlCol="0">
              <a:spAutoFit/>
            </a:bodyPr>
            <a:lstStyle/>
            <a:p>
              <a:pPr algn="ctr"/>
              <a:r>
                <a:rPr lang="en-US" sz="900" dirty="0" smtClean="0"/>
                <a:t>VHD</a:t>
              </a:r>
              <a:endParaRPr lang="en-US" sz="2000" dirty="0" smtClean="0"/>
            </a:p>
          </p:txBody>
        </p:sp>
      </p:grpSp>
      <p:grpSp>
        <p:nvGrpSpPr>
          <p:cNvPr id="17" name="Group 50"/>
          <p:cNvGrpSpPr/>
          <p:nvPr/>
        </p:nvGrpSpPr>
        <p:grpSpPr>
          <a:xfrm>
            <a:off x="3422539" y="5126677"/>
            <a:ext cx="703364" cy="514688"/>
            <a:chOff x="1173089" y="6690311"/>
            <a:chExt cx="457200" cy="617625"/>
          </a:xfrm>
        </p:grpSpPr>
        <p:sp>
          <p:nvSpPr>
            <p:cNvPr id="63" name="Rounded Rectangle 62"/>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64" name="Picture 4" descr="C:\Users\agoodman\Documents\Carmine\V1\Product Icons - PNG\Carmine117_VirtualMachine_32.png"/>
            <p:cNvPicPr>
              <a:picLocks noChangeAspect="1" noChangeArrowheads="1"/>
            </p:cNvPicPr>
            <p:nvPr/>
          </p:nvPicPr>
          <p:blipFill>
            <a:blip r:embed="rId3" cstate="print"/>
            <a:stretch>
              <a:fillRect/>
            </a:stretch>
          </p:blipFill>
          <p:spPr bwMode="auto">
            <a:xfrm>
              <a:off x="1261164" y="6690311"/>
              <a:ext cx="304800" cy="304800"/>
            </a:xfrm>
            <a:prstGeom prst="rect">
              <a:avLst/>
            </a:prstGeom>
            <a:ln>
              <a:headEnd type="none" w="med" len="med"/>
              <a:tailEnd type="none" w="med" len="med"/>
            </a:ln>
          </p:spPr>
        </p:pic>
        <p:sp>
          <p:nvSpPr>
            <p:cNvPr id="65" name="TextBox 64"/>
            <p:cNvSpPr txBox="1"/>
            <p:nvPr/>
          </p:nvSpPr>
          <p:spPr>
            <a:xfrm>
              <a:off x="1272325" y="7030938"/>
              <a:ext cx="255494" cy="276998"/>
            </a:xfrm>
            <a:prstGeom prst="rect">
              <a:avLst/>
            </a:prstGeom>
          </p:spPr>
          <p:txBody>
            <a:bodyPr wrap="none" rtlCol="0">
              <a:spAutoFit/>
            </a:bodyPr>
            <a:lstStyle/>
            <a:p>
              <a:pPr algn="ctr"/>
              <a:r>
                <a:rPr lang="en-US" sz="900" dirty="0" smtClean="0"/>
                <a:t>VHD</a:t>
              </a:r>
              <a:endParaRPr lang="en-US" sz="2000" dirty="0" smtClean="0"/>
            </a:p>
          </p:txBody>
        </p:sp>
      </p:grpSp>
      <p:grpSp>
        <p:nvGrpSpPr>
          <p:cNvPr id="18" name="Group 50"/>
          <p:cNvGrpSpPr/>
          <p:nvPr/>
        </p:nvGrpSpPr>
        <p:grpSpPr>
          <a:xfrm>
            <a:off x="4570402" y="5116949"/>
            <a:ext cx="703364" cy="514688"/>
            <a:chOff x="1173089" y="6690311"/>
            <a:chExt cx="457200" cy="617625"/>
          </a:xfrm>
        </p:grpSpPr>
        <p:sp>
          <p:nvSpPr>
            <p:cNvPr id="67" name="Rounded Rectangle 66"/>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68" name="Picture 4" descr="C:\Users\agoodman\Documents\Carmine\V1\Product Icons - PNG\Carmine117_VirtualMachine_32.png"/>
            <p:cNvPicPr>
              <a:picLocks noChangeAspect="1" noChangeArrowheads="1"/>
            </p:cNvPicPr>
            <p:nvPr/>
          </p:nvPicPr>
          <p:blipFill>
            <a:blip r:embed="rId3" cstate="print"/>
            <a:stretch>
              <a:fillRect/>
            </a:stretch>
          </p:blipFill>
          <p:spPr bwMode="auto">
            <a:xfrm>
              <a:off x="1261164" y="6690311"/>
              <a:ext cx="304800" cy="304800"/>
            </a:xfrm>
            <a:prstGeom prst="rect">
              <a:avLst/>
            </a:prstGeom>
            <a:ln>
              <a:headEnd type="none" w="med" len="med"/>
              <a:tailEnd type="none" w="med" len="med"/>
            </a:ln>
          </p:spPr>
        </p:pic>
        <p:sp>
          <p:nvSpPr>
            <p:cNvPr id="69" name="TextBox 68"/>
            <p:cNvSpPr txBox="1"/>
            <p:nvPr/>
          </p:nvSpPr>
          <p:spPr>
            <a:xfrm>
              <a:off x="1272325" y="7030938"/>
              <a:ext cx="255494" cy="276998"/>
            </a:xfrm>
            <a:prstGeom prst="rect">
              <a:avLst/>
            </a:prstGeom>
          </p:spPr>
          <p:txBody>
            <a:bodyPr wrap="none" rtlCol="0">
              <a:spAutoFit/>
            </a:bodyPr>
            <a:lstStyle/>
            <a:p>
              <a:pPr algn="ctr"/>
              <a:r>
                <a:rPr lang="en-US" sz="900" dirty="0" smtClean="0"/>
                <a:t>VHD</a:t>
              </a:r>
              <a:endParaRPr lang="en-US" sz="2000" dirty="0" smtClean="0"/>
            </a:p>
          </p:txBody>
        </p:sp>
      </p:grpSp>
      <p:grpSp>
        <p:nvGrpSpPr>
          <p:cNvPr id="19" name="Group 50"/>
          <p:cNvGrpSpPr/>
          <p:nvPr/>
        </p:nvGrpSpPr>
        <p:grpSpPr>
          <a:xfrm>
            <a:off x="5698812" y="5116949"/>
            <a:ext cx="703364" cy="514688"/>
            <a:chOff x="1173089" y="6690311"/>
            <a:chExt cx="457200" cy="617625"/>
          </a:xfrm>
        </p:grpSpPr>
        <p:sp>
          <p:nvSpPr>
            <p:cNvPr id="71" name="Rounded Rectangle 70"/>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72" name="Picture 4" descr="C:\Users\agoodman\Documents\Carmine\V1\Product Icons - PNG\Carmine117_VirtualMachine_32.png"/>
            <p:cNvPicPr>
              <a:picLocks noChangeAspect="1" noChangeArrowheads="1"/>
            </p:cNvPicPr>
            <p:nvPr/>
          </p:nvPicPr>
          <p:blipFill>
            <a:blip r:embed="rId3" cstate="print"/>
            <a:stretch>
              <a:fillRect/>
            </a:stretch>
          </p:blipFill>
          <p:spPr bwMode="auto">
            <a:xfrm>
              <a:off x="1261164" y="6690311"/>
              <a:ext cx="304800" cy="304800"/>
            </a:xfrm>
            <a:prstGeom prst="rect">
              <a:avLst/>
            </a:prstGeom>
            <a:ln>
              <a:headEnd type="none" w="med" len="med"/>
              <a:tailEnd type="none" w="med" len="med"/>
            </a:ln>
          </p:spPr>
        </p:pic>
        <p:sp>
          <p:nvSpPr>
            <p:cNvPr id="73" name="TextBox 72"/>
            <p:cNvSpPr txBox="1"/>
            <p:nvPr/>
          </p:nvSpPr>
          <p:spPr>
            <a:xfrm>
              <a:off x="1272325" y="7030938"/>
              <a:ext cx="255494" cy="276998"/>
            </a:xfrm>
            <a:prstGeom prst="rect">
              <a:avLst/>
            </a:prstGeom>
          </p:spPr>
          <p:txBody>
            <a:bodyPr wrap="none" rtlCol="0">
              <a:spAutoFit/>
            </a:bodyPr>
            <a:lstStyle/>
            <a:p>
              <a:pPr algn="ctr"/>
              <a:r>
                <a:rPr lang="en-US" sz="900" dirty="0" smtClean="0"/>
                <a:t>VHD</a:t>
              </a:r>
              <a:endParaRPr lang="en-US" sz="2000" dirty="0" smtClean="0"/>
            </a:p>
          </p:txBody>
        </p:sp>
      </p:grpSp>
      <p:grpSp>
        <p:nvGrpSpPr>
          <p:cNvPr id="20" name="Group 50"/>
          <p:cNvGrpSpPr/>
          <p:nvPr/>
        </p:nvGrpSpPr>
        <p:grpSpPr>
          <a:xfrm>
            <a:off x="6827220" y="5126677"/>
            <a:ext cx="703364" cy="514688"/>
            <a:chOff x="1173089" y="6690311"/>
            <a:chExt cx="457200" cy="617625"/>
          </a:xfrm>
        </p:grpSpPr>
        <p:sp>
          <p:nvSpPr>
            <p:cNvPr id="75" name="Rounded Rectangle 74"/>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76" name="Picture 4" descr="C:\Users\agoodman\Documents\Carmine\V1\Product Icons - PNG\Carmine117_VirtualMachine_32.png"/>
            <p:cNvPicPr>
              <a:picLocks noChangeAspect="1" noChangeArrowheads="1"/>
            </p:cNvPicPr>
            <p:nvPr/>
          </p:nvPicPr>
          <p:blipFill>
            <a:blip r:embed="rId3" cstate="print"/>
            <a:stretch>
              <a:fillRect/>
            </a:stretch>
          </p:blipFill>
          <p:spPr bwMode="auto">
            <a:xfrm>
              <a:off x="1261164" y="6690311"/>
              <a:ext cx="304800" cy="304800"/>
            </a:xfrm>
            <a:prstGeom prst="rect">
              <a:avLst/>
            </a:prstGeom>
            <a:ln>
              <a:headEnd type="none" w="med" len="med"/>
              <a:tailEnd type="none" w="med" len="med"/>
            </a:ln>
          </p:spPr>
        </p:pic>
        <p:sp>
          <p:nvSpPr>
            <p:cNvPr id="77" name="TextBox 76"/>
            <p:cNvSpPr txBox="1"/>
            <p:nvPr/>
          </p:nvSpPr>
          <p:spPr>
            <a:xfrm>
              <a:off x="1272325" y="7030938"/>
              <a:ext cx="255494" cy="276998"/>
            </a:xfrm>
            <a:prstGeom prst="rect">
              <a:avLst/>
            </a:prstGeom>
          </p:spPr>
          <p:txBody>
            <a:bodyPr wrap="none" rtlCol="0">
              <a:spAutoFit/>
            </a:bodyPr>
            <a:lstStyle/>
            <a:p>
              <a:pPr algn="ctr"/>
              <a:r>
                <a:rPr lang="en-US" sz="900" dirty="0" smtClean="0"/>
                <a:t>VHD</a:t>
              </a:r>
              <a:endParaRPr lang="en-US" sz="2000" dirty="0" smtClean="0"/>
            </a:p>
          </p:txBody>
        </p:sp>
      </p:grpSp>
      <p:sp>
        <p:nvSpPr>
          <p:cNvPr id="80" name="Rounded Rectangle 79"/>
          <p:cNvSpPr/>
          <p:nvPr/>
        </p:nvSpPr>
        <p:spPr bwMode="auto">
          <a:xfrm>
            <a:off x="6875859" y="4752432"/>
            <a:ext cx="1060124" cy="4445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81" name="Picture 4" descr="C:\Users\agoodman\Documents\Carmine\V1\Product Icons - PNG\Carmine117_VirtualMachine_32.png"/>
          <p:cNvPicPr>
            <a:picLocks noChangeAspect="1" noChangeArrowheads="1"/>
          </p:cNvPicPr>
          <p:nvPr/>
        </p:nvPicPr>
        <p:blipFill>
          <a:blip r:embed="rId3" cstate="print"/>
          <a:stretch>
            <a:fillRect/>
          </a:stretch>
        </p:blipFill>
        <p:spPr bwMode="auto">
          <a:xfrm>
            <a:off x="7050897" y="4688932"/>
            <a:ext cx="706749" cy="254000"/>
          </a:xfrm>
          <a:prstGeom prst="rect">
            <a:avLst/>
          </a:prstGeom>
          <a:ln>
            <a:headEnd type="none" w="med" len="med"/>
            <a:tailEnd type="none" w="med" len="med"/>
          </a:ln>
        </p:spPr>
      </p:pic>
      <p:sp>
        <p:nvSpPr>
          <p:cNvPr id="82" name="TextBox 81"/>
          <p:cNvSpPr txBox="1"/>
          <p:nvPr/>
        </p:nvSpPr>
        <p:spPr>
          <a:xfrm>
            <a:off x="7076777" y="4972788"/>
            <a:ext cx="592422" cy="230832"/>
          </a:xfrm>
          <a:prstGeom prst="rect">
            <a:avLst/>
          </a:prstGeom>
        </p:spPr>
        <p:txBody>
          <a:bodyPr wrap="none" rtlCol="0">
            <a:spAutoFit/>
          </a:bodyPr>
          <a:lstStyle/>
          <a:p>
            <a:pPr algn="ctr"/>
            <a:r>
              <a:rPr lang="en-US" sz="900" dirty="0" smtClean="0"/>
              <a:t>VHD</a:t>
            </a:r>
            <a:endParaRPr lang="en-US" sz="2000" dirty="0" smtClean="0"/>
          </a:p>
        </p:txBody>
      </p:sp>
      <p:grpSp>
        <p:nvGrpSpPr>
          <p:cNvPr id="21" name="Group 50"/>
          <p:cNvGrpSpPr/>
          <p:nvPr/>
        </p:nvGrpSpPr>
        <p:grpSpPr>
          <a:xfrm>
            <a:off x="5695569" y="4705145"/>
            <a:ext cx="703364" cy="514688"/>
            <a:chOff x="1173089" y="6690311"/>
            <a:chExt cx="457200" cy="617625"/>
          </a:xfrm>
        </p:grpSpPr>
        <p:sp>
          <p:nvSpPr>
            <p:cNvPr id="84" name="Rounded Rectangle 83"/>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85" name="Picture 4" descr="C:\Users\agoodman\Documents\Carmine\V1\Product Icons - PNG\Carmine117_VirtualMachine_32.png"/>
            <p:cNvPicPr>
              <a:picLocks noChangeAspect="1" noChangeArrowheads="1"/>
            </p:cNvPicPr>
            <p:nvPr/>
          </p:nvPicPr>
          <p:blipFill>
            <a:blip r:embed="rId3" cstate="print"/>
            <a:stretch>
              <a:fillRect/>
            </a:stretch>
          </p:blipFill>
          <p:spPr bwMode="auto">
            <a:xfrm>
              <a:off x="1261164" y="6690311"/>
              <a:ext cx="304800" cy="304800"/>
            </a:xfrm>
            <a:prstGeom prst="rect">
              <a:avLst/>
            </a:prstGeom>
            <a:ln>
              <a:headEnd type="none" w="med" len="med"/>
              <a:tailEnd type="none" w="med" len="med"/>
            </a:ln>
          </p:spPr>
        </p:pic>
        <p:sp>
          <p:nvSpPr>
            <p:cNvPr id="86" name="TextBox 85"/>
            <p:cNvSpPr txBox="1"/>
            <p:nvPr/>
          </p:nvSpPr>
          <p:spPr>
            <a:xfrm>
              <a:off x="1272325" y="7030938"/>
              <a:ext cx="255494" cy="276998"/>
            </a:xfrm>
            <a:prstGeom prst="rect">
              <a:avLst/>
            </a:prstGeom>
          </p:spPr>
          <p:txBody>
            <a:bodyPr wrap="none" rtlCol="0">
              <a:spAutoFit/>
            </a:bodyPr>
            <a:lstStyle/>
            <a:p>
              <a:pPr algn="ctr"/>
              <a:r>
                <a:rPr lang="en-US" sz="900" dirty="0" smtClean="0"/>
                <a:t>VHD</a:t>
              </a:r>
              <a:endParaRPr lang="en-US" sz="2000" dirty="0" smtClean="0"/>
            </a:p>
          </p:txBody>
        </p:sp>
      </p:grpSp>
      <p:sp>
        <p:nvSpPr>
          <p:cNvPr id="88" name="TextBox 87"/>
          <p:cNvSpPr txBox="1"/>
          <p:nvPr/>
        </p:nvSpPr>
        <p:spPr>
          <a:xfrm>
            <a:off x="3299130" y="5746286"/>
            <a:ext cx="2942161" cy="369332"/>
          </a:xfrm>
          <a:prstGeom prst="rect">
            <a:avLst/>
          </a:prstGeom>
          <a:noFill/>
        </p:spPr>
        <p:txBody>
          <a:bodyPr wrap="square" rtlCol="0">
            <a:spAutoFit/>
          </a:bodyPr>
          <a:lstStyle/>
          <a:p>
            <a:r>
              <a:rPr lang="en-US" b="1" dirty="0" smtClean="0">
                <a:solidFill>
                  <a:srgbClr val="FF0000"/>
                </a:solidFill>
              </a:rPr>
              <a:t> Many LUNs to Manage</a:t>
            </a:r>
            <a:endParaRPr lang="en-US" b="1" dirty="0">
              <a:solidFill>
                <a:srgbClr val="FF0000"/>
              </a:solidFill>
            </a:endParaRPr>
          </a:p>
        </p:txBody>
      </p:sp>
      <p:grpSp>
        <p:nvGrpSpPr>
          <p:cNvPr id="22" name="Group 50"/>
          <p:cNvGrpSpPr/>
          <p:nvPr/>
        </p:nvGrpSpPr>
        <p:grpSpPr>
          <a:xfrm>
            <a:off x="3448480" y="4685690"/>
            <a:ext cx="703364" cy="514688"/>
            <a:chOff x="1173089" y="6690311"/>
            <a:chExt cx="457200" cy="617625"/>
          </a:xfrm>
        </p:grpSpPr>
        <p:sp>
          <p:nvSpPr>
            <p:cNvPr id="90" name="Rounded Rectangle 89"/>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91" name="Picture 4" descr="C:\Users\agoodman\Documents\Carmine\V1\Product Icons - PNG\Carmine117_VirtualMachine_32.png"/>
            <p:cNvPicPr>
              <a:picLocks noChangeAspect="1" noChangeArrowheads="1"/>
            </p:cNvPicPr>
            <p:nvPr/>
          </p:nvPicPr>
          <p:blipFill>
            <a:blip r:embed="rId3" cstate="print"/>
            <a:stretch>
              <a:fillRect/>
            </a:stretch>
          </p:blipFill>
          <p:spPr bwMode="auto">
            <a:xfrm>
              <a:off x="1261164" y="6690311"/>
              <a:ext cx="304800" cy="304800"/>
            </a:xfrm>
            <a:prstGeom prst="rect">
              <a:avLst/>
            </a:prstGeom>
            <a:ln>
              <a:headEnd type="none" w="med" len="med"/>
              <a:tailEnd type="none" w="med" len="med"/>
            </a:ln>
          </p:spPr>
        </p:pic>
        <p:sp>
          <p:nvSpPr>
            <p:cNvPr id="92" name="TextBox 91"/>
            <p:cNvSpPr txBox="1"/>
            <p:nvPr/>
          </p:nvSpPr>
          <p:spPr>
            <a:xfrm>
              <a:off x="1272325" y="7030938"/>
              <a:ext cx="255494" cy="276998"/>
            </a:xfrm>
            <a:prstGeom prst="rect">
              <a:avLst/>
            </a:prstGeom>
          </p:spPr>
          <p:txBody>
            <a:bodyPr wrap="none" rtlCol="0">
              <a:spAutoFit/>
            </a:bodyPr>
            <a:lstStyle/>
            <a:p>
              <a:pPr algn="ctr"/>
              <a:r>
                <a:rPr lang="en-US" sz="900" dirty="0" smtClean="0"/>
                <a:t>VHD</a:t>
              </a:r>
              <a:endParaRPr lang="en-US" sz="2000" dirty="0" smtClean="0"/>
            </a:p>
          </p:txBody>
        </p:sp>
      </p:grpSp>
      <p:cxnSp>
        <p:nvCxnSpPr>
          <p:cNvPr id="94" name="Straight Connector 93"/>
          <p:cNvCxnSpPr/>
          <p:nvPr/>
        </p:nvCxnSpPr>
        <p:spPr>
          <a:xfrm rot="10800000" flipV="1">
            <a:off x="1937261" y="4403871"/>
            <a:ext cx="680935" cy="53501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2671701" y="4609770"/>
            <a:ext cx="541503" cy="14916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5531664" y="4577505"/>
            <a:ext cx="577296" cy="249485"/>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endCxn id="80" idx="1"/>
          </p:cNvCxnSpPr>
          <p:nvPr/>
        </p:nvCxnSpPr>
        <p:spPr>
          <a:xfrm rot="16200000" flipH="1">
            <a:off x="6377969" y="4476791"/>
            <a:ext cx="531903" cy="463877"/>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2258271" y="4034217"/>
            <a:ext cx="2019089" cy="369332"/>
          </a:xfrm>
          <a:prstGeom prst="rect">
            <a:avLst/>
          </a:prstGeom>
          <a:noFill/>
        </p:spPr>
        <p:txBody>
          <a:bodyPr wrap="square" rtlCol="0">
            <a:spAutoFit/>
          </a:bodyPr>
          <a:lstStyle/>
          <a:p>
            <a:r>
              <a:rPr lang="en-US" b="1" dirty="0" smtClean="0">
                <a:solidFill>
                  <a:srgbClr val="FF0000"/>
                </a:solidFill>
              </a:rPr>
              <a:t>Wasted Space</a:t>
            </a:r>
            <a:endParaRPr lang="en-US" b="1" dirty="0">
              <a:solidFill>
                <a:srgbClr val="FF0000"/>
              </a:solidFill>
            </a:endParaRPr>
          </a:p>
        </p:txBody>
      </p:sp>
      <p:sp>
        <p:nvSpPr>
          <p:cNvPr id="96" name="TextBox 95"/>
          <p:cNvSpPr txBox="1"/>
          <p:nvPr/>
        </p:nvSpPr>
        <p:spPr>
          <a:xfrm>
            <a:off x="5299792" y="4060157"/>
            <a:ext cx="1913808" cy="369332"/>
          </a:xfrm>
          <a:prstGeom prst="rect">
            <a:avLst/>
          </a:prstGeom>
          <a:noFill/>
        </p:spPr>
        <p:txBody>
          <a:bodyPr wrap="square" rtlCol="0">
            <a:spAutoFit/>
          </a:bodyPr>
          <a:lstStyle/>
          <a:p>
            <a:r>
              <a:rPr lang="en-US" b="1" dirty="0" smtClean="0">
                <a:solidFill>
                  <a:srgbClr val="FF0000"/>
                </a:solidFill>
              </a:rPr>
              <a:t>Out of Space</a:t>
            </a:r>
            <a:endParaRPr lang="en-US" b="1"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5000"/>
                                  </p:stCondLst>
                                  <p:childTnLst>
                                    <p:set>
                                      <p:cBhvr>
                                        <p:cTn id="6" dur="1" fill="hold">
                                          <p:stCondLst>
                                            <p:cond delay="0"/>
                                          </p:stCondLst>
                                        </p:cTn>
                                        <p:tgtEl>
                                          <p:spTgt spid="93"/>
                                        </p:tgtEl>
                                        <p:attrNameLst>
                                          <p:attrName>style.visibility</p:attrName>
                                        </p:attrNameLst>
                                      </p:cBhvr>
                                      <p:to>
                                        <p:strVal val="visible"/>
                                      </p:to>
                                    </p:set>
                                    <p:animEffect transition="in" filter="box(in)">
                                      <p:cBhvr>
                                        <p:cTn id="7" dur="500"/>
                                        <p:tgtEl>
                                          <p:spTgt spid="93"/>
                                        </p:tgtEl>
                                      </p:cBhvr>
                                    </p:animEffect>
                                  </p:childTnLst>
                                </p:cTn>
                              </p:par>
                              <p:par>
                                <p:cTn id="8" presetID="4" presetClass="entr" presetSubtype="16" fill="hold" nodeType="withEffect">
                                  <p:stCondLst>
                                    <p:cond delay="5000"/>
                                  </p:stCondLst>
                                  <p:childTnLst>
                                    <p:set>
                                      <p:cBhvr>
                                        <p:cTn id="9" dur="1" fill="hold">
                                          <p:stCondLst>
                                            <p:cond delay="0"/>
                                          </p:stCondLst>
                                        </p:cTn>
                                        <p:tgtEl>
                                          <p:spTgt spid="94"/>
                                        </p:tgtEl>
                                        <p:attrNameLst>
                                          <p:attrName>style.visibility</p:attrName>
                                        </p:attrNameLst>
                                      </p:cBhvr>
                                      <p:to>
                                        <p:strVal val="visible"/>
                                      </p:to>
                                    </p:set>
                                    <p:animEffect transition="in" filter="box(in)">
                                      <p:cBhvr>
                                        <p:cTn id="10" dur="500"/>
                                        <p:tgtEl>
                                          <p:spTgt spid="94"/>
                                        </p:tgtEl>
                                      </p:cBhvr>
                                    </p:animEffect>
                                  </p:childTnLst>
                                </p:cTn>
                              </p:par>
                              <p:par>
                                <p:cTn id="11" presetID="4" presetClass="entr" presetSubtype="16" fill="hold" nodeType="withEffect">
                                  <p:stCondLst>
                                    <p:cond delay="5000"/>
                                  </p:stCondLst>
                                  <p:childTnLst>
                                    <p:set>
                                      <p:cBhvr>
                                        <p:cTn id="12" dur="1" fill="hold">
                                          <p:stCondLst>
                                            <p:cond delay="0"/>
                                          </p:stCondLst>
                                        </p:cTn>
                                        <p:tgtEl>
                                          <p:spTgt spid="95"/>
                                        </p:tgtEl>
                                        <p:attrNameLst>
                                          <p:attrName>style.visibility</p:attrName>
                                        </p:attrNameLst>
                                      </p:cBhvr>
                                      <p:to>
                                        <p:strVal val="visible"/>
                                      </p:to>
                                    </p:set>
                                    <p:animEffect transition="in" filter="box(in)">
                                      <p:cBhvr>
                                        <p:cTn id="13" dur="500"/>
                                        <p:tgtEl>
                                          <p:spTgt spid="95"/>
                                        </p:tgtEl>
                                      </p:cBhvr>
                                    </p:animEffect>
                                  </p:childTnLst>
                                </p:cTn>
                              </p:par>
                            </p:childTnLst>
                          </p:cTn>
                        </p:par>
                        <p:par>
                          <p:cTn id="14" fill="hold">
                            <p:stCondLst>
                              <p:cond delay="5500"/>
                            </p:stCondLst>
                            <p:childTnLst>
                              <p:par>
                                <p:cTn id="15" presetID="4" presetClass="entr" presetSubtype="16" fill="hold" grpId="0" nodeType="afterEffect">
                                  <p:stCondLst>
                                    <p:cond delay="5000"/>
                                  </p:stCondLst>
                                  <p:childTnLst>
                                    <p:set>
                                      <p:cBhvr>
                                        <p:cTn id="16" dur="1" fill="hold">
                                          <p:stCondLst>
                                            <p:cond delay="0"/>
                                          </p:stCondLst>
                                        </p:cTn>
                                        <p:tgtEl>
                                          <p:spTgt spid="96"/>
                                        </p:tgtEl>
                                        <p:attrNameLst>
                                          <p:attrName>style.visibility</p:attrName>
                                        </p:attrNameLst>
                                      </p:cBhvr>
                                      <p:to>
                                        <p:strVal val="visible"/>
                                      </p:to>
                                    </p:set>
                                    <p:animEffect transition="in" filter="box(in)">
                                      <p:cBhvr>
                                        <p:cTn id="17" dur="500"/>
                                        <p:tgtEl>
                                          <p:spTgt spid="96"/>
                                        </p:tgtEl>
                                      </p:cBhvr>
                                    </p:animEffect>
                                  </p:childTnLst>
                                </p:cTn>
                              </p:par>
                              <p:par>
                                <p:cTn id="18" presetID="4" presetClass="entr" presetSubtype="16" fill="hold" nodeType="withEffect">
                                  <p:stCondLst>
                                    <p:cond delay="5000"/>
                                  </p:stCondLst>
                                  <p:childTnLst>
                                    <p:set>
                                      <p:cBhvr>
                                        <p:cTn id="19" dur="1" fill="hold">
                                          <p:stCondLst>
                                            <p:cond delay="0"/>
                                          </p:stCondLst>
                                        </p:cTn>
                                        <p:tgtEl>
                                          <p:spTgt spid="97"/>
                                        </p:tgtEl>
                                        <p:attrNameLst>
                                          <p:attrName>style.visibility</p:attrName>
                                        </p:attrNameLst>
                                      </p:cBhvr>
                                      <p:to>
                                        <p:strVal val="visible"/>
                                      </p:to>
                                    </p:set>
                                    <p:animEffect transition="in" filter="box(in)">
                                      <p:cBhvr>
                                        <p:cTn id="20" dur="500"/>
                                        <p:tgtEl>
                                          <p:spTgt spid="97"/>
                                        </p:tgtEl>
                                      </p:cBhvr>
                                    </p:animEffect>
                                  </p:childTnLst>
                                </p:cTn>
                              </p:par>
                              <p:par>
                                <p:cTn id="21" presetID="4" presetClass="entr" presetSubtype="16" fill="hold" nodeType="withEffect">
                                  <p:stCondLst>
                                    <p:cond delay="5000"/>
                                  </p:stCondLst>
                                  <p:childTnLst>
                                    <p:set>
                                      <p:cBhvr>
                                        <p:cTn id="22" dur="1" fill="hold">
                                          <p:stCondLst>
                                            <p:cond delay="0"/>
                                          </p:stCondLst>
                                        </p:cTn>
                                        <p:tgtEl>
                                          <p:spTgt spid="99"/>
                                        </p:tgtEl>
                                        <p:attrNameLst>
                                          <p:attrName>style.visibility</p:attrName>
                                        </p:attrNameLst>
                                      </p:cBhvr>
                                      <p:to>
                                        <p:strVal val="visible"/>
                                      </p:to>
                                    </p:set>
                                    <p:animEffect transition="in" filter="box(in)">
                                      <p:cBhvr>
                                        <p:cTn id="23" dur="500"/>
                                        <p:tgtEl>
                                          <p:spTgt spid="99"/>
                                        </p:tgtEl>
                                      </p:cBhvr>
                                    </p:animEffect>
                                  </p:childTnLst>
                                </p:cTn>
                              </p:par>
                            </p:childTnLst>
                          </p:cTn>
                        </p:par>
                        <p:par>
                          <p:cTn id="24" fill="hold">
                            <p:stCondLst>
                              <p:cond delay="11000"/>
                            </p:stCondLst>
                            <p:childTnLst>
                              <p:par>
                                <p:cTn id="25" presetID="4" presetClass="entr" presetSubtype="16" fill="hold" grpId="0" nodeType="afterEffect">
                                  <p:stCondLst>
                                    <p:cond delay="5000"/>
                                  </p:stCondLst>
                                  <p:childTnLst>
                                    <p:set>
                                      <p:cBhvr>
                                        <p:cTn id="26" dur="1" fill="hold">
                                          <p:stCondLst>
                                            <p:cond delay="0"/>
                                          </p:stCondLst>
                                        </p:cTn>
                                        <p:tgtEl>
                                          <p:spTgt spid="88"/>
                                        </p:tgtEl>
                                        <p:attrNameLst>
                                          <p:attrName>style.visibility</p:attrName>
                                        </p:attrNameLst>
                                      </p:cBhvr>
                                      <p:to>
                                        <p:strVal val="visible"/>
                                      </p:to>
                                    </p:set>
                                    <p:animEffect transition="in" filter="box(in)">
                                      <p:cBhvr>
                                        <p:cTn id="2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3" grpId="0"/>
      <p:bldP spid="9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Optimized Capacity Planning</a:t>
            </a:r>
            <a:endParaRPr lang="en-US" dirty="0"/>
          </a:p>
        </p:txBody>
      </p:sp>
      <p:sp>
        <p:nvSpPr>
          <p:cNvPr id="3" name="Content Placeholder 2"/>
          <p:cNvSpPr>
            <a:spLocks noGrp="1"/>
          </p:cNvSpPr>
          <p:nvPr>
            <p:ph idx="1"/>
          </p:nvPr>
        </p:nvSpPr>
        <p:spPr/>
        <p:txBody>
          <a:bodyPr/>
          <a:lstStyle/>
          <a:p>
            <a:r>
              <a:rPr lang="en-US" sz="2800" dirty="0" smtClean="0"/>
              <a:t>The Solution (R2): 1 LUN for many VMs</a:t>
            </a:r>
          </a:p>
          <a:p>
            <a:r>
              <a:rPr lang="en-US" sz="2800" dirty="0" smtClean="0"/>
              <a:t>VM smallest unit of failover</a:t>
            </a:r>
          </a:p>
          <a:p>
            <a:r>
              <a:rPr lang="en-US" sz="2800" dirty="0" smtClean="0"/>
              <a:t>VMs share the pool of unused space</a:t>
            </a:r>
          </a:p>
          <a:p>
            <a:r>
              <a:rPr lang="en-US" sz="2800" dirty="0" smtClean="0"/>
              <a:t>Flexible utilization and easy </a:t>
            </a:r>
            <a:br>
              <a:rPr lang="en-US" sz="2800" dirty="0" smtClean="0"/>
            </a:br>
            <a:r>
              <a:rPr lang="en-US" sz="2800" dirty="0" smtClean="0"/>
              <a:t>management</a:t>
            </a:r>
          </a:p>
        </p:txBody>
      </p:sp>
      <p:sp>
        <p:nvSpPr>
          <p:cNvPr id="6" name="Rounded Rectangle 5"/>
          <p:cNvSpPr/>
          <p:nvPr/>
        </p:nvSpPr>
        <p:spPr bwMode="auto">
          <a:xfrm>
            <a:off x="1118679" y="5223752"/>
            <a:ext cx="6799635" cy="885217"/>
          </a:xfrm>
          <a:prstGeom prst="roundRect">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 name="Rounded Rectangle 6"/>
          <p:cNvSpPr/>
          <p:nvPr/>
        </p:nvSpPr>
        <p:spPr bwMode="auto">
          <a:xfrm>
            <a:off x="5930519" y="3050675"/>
            <a:ext cx="392350" cy="437745"/>
          </a:xfrm>
          <a:prstGeom prst="roundRect">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4" name="Group 50"/>
          <p:cNvGrpSpPr/>
          <p:nvPr/>
        </p:nvGrpSpPr>
        <p:grpSpPr>
          <a:xfrm>
            <a:off x="5898552" y="3520559"/>
            <a:ext cx="428322" cy="524416"/>
            <a:chOff x="1145861" y="6690311"/>
            <a:chExt cx="513986" cy="629299"/>
          </a:xfrm>
        </p:grpSpPr>
        <p:sp>
          <p:nvSpPr>
            <p:cNvPr id="9" name="Rounded Rectangle 8"/>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10" name="Picture 4" descr="C:\Users\agoodman\Documents\Carmine\V1\Product Icons - PNG\Carmine117_VirtualMachine_32.png"/>
            <p:cNvPicPr>
              <a:picLocks noChangeAspect="1" noChangeArrowheads="1"/>
            </p:cNvPicPr>
            <p:nvPr/>
          </p:nvPicPr>
          <p:blipFill>
            <a:blip r:embed="rId3" cstate="print"/>
            <a:stretch>
              <a:fillRect/>
            </a:stretch>
          </p:blipFill>
          <p:spPr bwMode="auto">
            <a:xfrm>
              <a:off x="1261164" y="6690311"/>
              <a:ext cx="304800" cy="304800"/>
            </a:xfrm>
            <a:prstGeom prst="rect">
              <a:avLst/>
            </a:prstGeom>
            <a:ln>
              <a:headEnd type="none" w="med" len="med"/>
              <a:tailEnd type="none" w="med" len="med"/>
            </a:ln>
          </p:spPr>
        </p:pic>
        <p:sp>
          <p:nvSpPr>
            <p:cNvPr id="11" name="TextBox 10"/>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sp>
        <p:nvSpPr>
          <p:cNvPr id="12" name="TextBox 11"/>
          <p:cNvSpPr txBox="1"/>
          <p:nvPr/>
        </p:nvSpPr>
        <p:spPr>
          <a:xfrm>
            <a:off x="6449329" y="3031219"/>
            <a:ext cx="1780161" cy="923330"/>
          </a:xfrm>
          <a:prstGeom prst="rect">
            <a:avLst/>
          </a:prstGeom>
          <a:noFill/>
        </p:spPr>
        <p:txBody>
          <a:bodyPr wrap="square" rtlCol="0">
            <a:spAutoFit/>
          </a:bodyPr>
          <a:lstStyle/>
          <a:p>
            <a:r>
              <a:rPr lang="en-US" dirty="0" smtClean="0"/>
              <a:t>Free Space</a:t>
            </a:r>
          </a:p>
          <a:p>
            <a:endParaRPr lang="en-US" dirty="0" smtClean="0"/>
          </a:p>
          <a:p>
            <a:r>
              <a:rPr lang="en-US" dirty="0" smtClean="0"/>
              <a:t>Used VHD Space</a:t>
            </a:r>
            <a:endParaRPr lang="en-US" dirty="0"/>
          </a:p>
        </p:txBody>
      </p:sp>
      <p:grpSp>
        <p:nvGrpSpPr>
          <p:cNvPr id="5" name="Group 50"/>
          <p:cNvGrpSpPr/>
          <p:nvPr/>
        </p:nvGrpSpPr>
        <p:grpSpPr>
          <a:xfrm>
            <a:off x="2549105" y="5194282"/>
            <a:ext cx="428322" cy="524414"/>
            <a:chOff x="1145861" y="6690311"/>
            <a:chExt cx="513986" cy="629297"/>
          </a:xfrm>
        </p:grpSpPr>
        <p:sp>
          <p:nvSpPr>
            <p:cNvPr id="14" name="Rounded Rectangle 13"/>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15" name="Picture 4" descr="C:\Users\agoodman\Documents\Carmine\V1\Product Icons - PNG\Carmine117_VirtualMachine_32.png"/>
            <p:cNvPicPr>
              <a:picLocks noChangeAspect="1" noChangeArrowheads="1"/>
            </p:cNvPicPr>
            <p:nvPr/>
          </p:nvPicPr>
          <p:blipFill>
            <a:blip r:embed="rId3" cstate="print"/>
            <a:stretch>
              <a:fillRect/>
            </a:stretch>
          </p:blipFill>
          <p:spPr bwMode="auto">
            <a:xfrm>
              <a:off x="1261164" y="6690311"/>
              <a:ext cx="304800" cy="304800"/>
            </a:xfrm>
            <a:prstGeom prst="rect">
              <a:avLst/>
            </a:prstGeom>
            <a:ln>
              <a:headEnd type="none" w="med" len="med"/>
              <a:tailEnd type="none" w="med" len="med"/>
            </a:ln>
          </p:spPr>
        </p:pic>
        <p:sp>
          <p:nvSpPr>
            <p:cNvPr id="16" name="TextBox 15"/>
            <p:cNvSpPr txBox="1"/>
            <p:nvPr/>
          </p:nvSpPr>
          <p:spPr>
            <a:xfrm>
              <a:off x="1145861" y="7042610"/>
              <a:ext cx="513986" cy="276998"/>
            </a:xfrm>
            <a:prstGeom prst="rect">
              <a:avLst/>
            </a:prstGeom>
          </p:spPr>
          <p:txBody>
            <a:bodyPr wrap="none" rtlCol="0">
              <a:spAutoFit/>
            </a:bodyPr>
            <a:lstStyle/>
            <a:p>
              <a:r>
                <a:rPr lang="en-US" sz="900" dirty="0" smtClean="0"/>
                <a:t>VHD</a:t>
              </a:r>
              <a:endParaRPr lang="en-US" sz="2000" dirty="0" smtClean="0"/>
            </a:p>
          </p:txBody>
        </p:sp>
      </p:grpSp>
      <p:grpSp>
        <p:nvGrpSpPr>
          <p:cNvPr id="8" name="Group 50"/>
          <p:cNvGrpSpPr/>
          <p:nvPr/>
        </p:nvGrpSpPr>
        <p:grpSpPr>
          <a:xfrm>
            <a:off x="2147028" y="5191043"/>
            <a:ext cx="428322" cy="524416"/>
            <a:chOff x="1145861" y="6690311"/>
            <a:chExt cx="513986" cy="629299"/>
          </a:xfrm>
        </p:grpSpPr>
        <p:sp>
          <p:nvSpPr>
            <p:cNvPr id="18" name="Rounded Rectangle 17"/>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19" name="Picture 4" descr="C:\Users\agoodman\Documents\Carmine\V1\Product Icons - PNG\Carmine117_VirtualMachine_32.png"/>
            <p:cNvPicPr>
              <a:picLocks noChangeAspect="1" noChangeArrowheads="1"/>
            </p:cNvPicPr>
            <p:nvPr/>
          </p:nvPicPr>
          <p:blipFill>
            <a:blip r:embed="rId3" cstate="print"/>
            <a:stretch>
              <a:fillRect/>
            </a:stretch>
          </p:blipFill>
          <p:spPr bwMode="auto">
            <a:xfrm>
              <a:off x="1261164" y="6690311"/>
              <a:ext cx="304800" cy="304800"/>
            </a:xfrm>
            <a:prstGeom prst="rect">
              <a:avLst/>
            </a:prstGeom>
            <a:ln>
              <a:headEnd type="none" w="med" len="med"/>
              <a:tailEnd type="none" w="med" len="med"/>
            </a:ln>
          </p:spPr>
        </p:pic>
        <p:sp>
          <p:nvSpPr>
            <p:cNvPr id="20" name="TextBox 19"/>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grpSp>
        <p:nvGrpSpPr>
          <p:cNvPr id="13" name="Group 50"/>
          <p:cNvGrpSpPr/>
          <p:nvPr/>
        </p:nvGrpSpPr>
        <p:grpSpPr>
          <a:xfrm>
            <a:off x="1744951" y="5187796"/>
            <a:ext cx="428322" cy="524414"/>
            <a:chOff x="1145861" y="6690311"/>
            <a:chExt cx="513986" cy="629297"/>
          </a:xfrm>
        </p:grpSpPr>
        <p:sp>
          <p:nvSpPr>
            <p:cNvPr id="22" name="Rounded Rectangle 21"/>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23" name="Picture 4" descr="C:\Users\agoodman\Documents\Carmine\V1\Product Icons - PNG\Carmine117_VirtualMachine_32.png"/>
            <p:cNvPicPr>
              <a:picLocks noChangeAspect="1" noChangeArrowheads="1"/>
            </p:cNvPicPr>
            <p:nvPr/>
          </p:nvPicPr>
          <p:blipFill>
            <a:blip r:embed="rId3" cstate="print"/>
            <a:stretch>
              <a:fillRect/>
            </a:stretch>
          </p:blipFill>
          <p:spPr bwMode="auto">
            <a:xfrm>
              <a:off x="1261164" y="6690311"/>
              <a:ext cx="304800" cy="304800"/>
            </a:xfrm>
            <a:prstGeom prst="rect">
              <a:avLst/>
            </a:prstGeom>
            <a:ln>
              <a:headEnd type="none" w="med" len="med"/>
              <a:tailEnd type="none" w="med" len="med"/>
            </a:ln>
          </p:spPr>
        </p:pic>
        <p:sp>
          <p:nvSpPr>
            <p:cNvPr id="24" name="TextBox 23"/>
            <p:cNvSpPr txBox="1"/>
            <p:nvPr/>
          </p:nvSpPr>
          <p:spPr>
            <a:xfrm>
              <a:off x="1145861" y="7042610"/>
              <a:ext cx="513986" cy="276998"/>
            </a:xfrm>
            <a:prstGeom prst="rect">
              <a:avLst/>
            </a:prstGeom>
          </p:spPr>
          <p:txBody>
            <a:bodyPr wrap="none" rtlCol="0">
              <a:spAutoFit/>
            </a:bodyPr>
            <a:lstStyle/>
            <a:p>
              <a:r>
                <a:rPr lang="en-US" sz="900" dirty="0" smtClean="0"/>
                <a:t>VHD</a:t>
              </a:r>
              <a:endParaRPr lang="en-US" sz="2000" dirty="0" smtClean="0"/>
            </a:p>
          </p:txBody>
        </p:sp>
      </p:grpSp>
      <p:grpSp>
        <p:nvGrpSpPr>
          <p:cNvPr id="17" name="Group 50"/>
          <p:cNvGrpSpPr/>
          <p:nvPr/>
        </p:nvGrpSpPr>
        <p:grpSpPr>
          <a:xfrm>
            <a:off x="1751436" y="5680669"/>
            <a:ext cx="349738" cy="379664"/>
            <a:chOff x="1145861" y="6690311"/>
            <a:chExt cx="513986" cy="629299"/>
          </a:xfrm>
        </p:grpSpPr>
        <p:sp>
          <p:nvSpPr>
            <p:cNvPr id="26" name="Rounded Rectangle 25"/>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27" name="Picture 4" descr="C:\Users\agoodman\Documents\Carmine\V1\Product Icons - PNG\Carmine117_VirtualMachine_32.png"/>
            <p:cNvPicPr>
              <a:picLocks noChangeAspect="1" noChangeArrowheads="1"/>
            </p:cNvPicPr>
            <p:nvPr/>
          </p:nvPicPr>
          <p:blipFill>
            <a:blip r:embed="rId3" cstate="print"/>
            <a:stretch>
              <a:fillRect/>
            </a:stretch>
          </p:blipFill>
          <p:spPr bwMode="auto">
            <a:xfrm>
              <a:off x="1261164" y="6690311"/>
              <a:ext cx="304800" cy="304800"/>
            </a:xfrm>
            <a:prstGeom prst="rect">
              <a:avLst/>
            </a:prstGeom>
            <a:ln>
              <a:headEnd type="none" w="med" len="med"/>
              <a:tailEnd type="none" w="med" len="med"/>
            </a:ln>
          </p:spPr>
        </p:pic>
        <p:sp>
          <p:nvSpPr>
            <p:cNvPr id="28" name="TextBox 27"/>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grpSp>
        <p:nvGrpSpPr>
          <p:cNvPr id="21" name="Group 50"/>
          <p:cNvGrpSpPr/>
          <p:nvPr/>
        </p:nvGrpSpPr>
        <p:grpSpPr>
          <a:xfrm>
            <a:off x="1115896" y="5249409"/>
            <a:ext cx="673994" cy="733102"/>
            <a:chOff x="1145861" y="6690311"/>
            <a:chExt cx="513986" cy="629299"/>
          </a:xfrm>
        </p:grpSpPr>
        <p:sp>
          <p:nvSpPr>
            <p:cNvPr id="30" name="Rounded Rectangle 29"/>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31" name="Picture 4" descr="C:\Users\agoodman\Documents\Carmine\V1\Product Icons - PNG\Carmine117_VirtualMachine_32.png"/>
            <p:cNvPicPr>
              <a:picLocks noChangeAspect="1" noChangeArrowheads="1"/>
            </p:cNvPicPr>
            <p:nvPr/>
          </p:nvPicPr>
          <p:blipFill>
            <a:blip r:embed="rId3" cstate="print"/>
            <a:stretch>
              <a:fillRect/>
            </a:stretch>
          </p:blipFill>
          <p:spPr bwMode="auto">
            <a:xfrm>
              <a:off x="1261164" y="6690311"/>
              <a:ext cx="304800" cy="304800"/>
            </a:xfrm>
            <a:prstGeom prst="rect">
              <a:avLst/>
            </a:prstGeom>
            <a:ln>
              <a:headEnd type="none" w="med" len="med"/>
              <a:tailEnd type="none" w="med" len="med"/>
            </a:ln>
          </p:spPr>
        </p:pic>
        <p:sp>
          <p:nvSpPr>
            <p:cNvPr id="32" name="TextBox 31"/>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grpSp>
        <p:nvGrpSpPr>
          <p:cNvPr id="25" name="Group 50"/>
          <p:cNvGrpSpPr/>
          <p:nvPr/>
        </p:nvGrpSpPr>
        <p:grpSpPr>
          <a:xfrm>
            <a:off x="2069206" y="5677427"/>
            <a:ext cx="349738" cy="379664"/>
            <a:chOff x="1145861" y="6690311"/>
            <a:chExt cx="513986" cy="629299"/>
          </a:xfrm>
        </p:grpSpPr>
        <p:sp>
          <p:nvSpPr>
            <p:cNvPr id="34" name="Rounded Rectangle 33"/>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35" name="Picture 4" descr="C:\Users\agoodman\Documents\Carmine\V1\Product Icons - PNG\Carmine117_VirtualMachine_32.png"/>
            <p:cNvPicPr>
              <a:picLocks noChangeAspect="1" noChangeArrowheads="1"/>
            </p:cNvPicPr>
            <p:nvPr/>
          </p:nvPicPr>
          <p:blipFill>
            <a:blip r:embed="rId3" cstate="print"/>
            <a:stretch>
              <a:fillRect/>
            </a:stretch>
          </p:blipFill>
          <p:spPr bwMode="auto">
            <a:xfrm>
              <a:off x="1261164" y="6690311"/>
              <a:ext cx="304800" cy="304800"/>
            </a:xfrm>
            <a:prstGeom prst="rect">
              <a:avLst/>
            </a:prstGeom>
            <a:ln>
              <a:headEnd type="none" w="med" len="med"/>
              <a:tailEnd type="none" w="med" len="med"/>
            </a:ln>
          </p:spPr>
        </p:pic>
        <p:sp>
          <p:nvSpPr>
            <p:cNvPr id="36" name="TextBox 35"/>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grpSp>
        <p:nvGrpSpPr>
          <p:cNvPr id="29" name="Group 50"/>
          <p:cNvGrpSpPr/>
          <p:nvPr/>
        </p:nvGrpSpPr>
        <p:grpSpPr>
          <a:xfrm>
            <a:off x="2399946" y="5677425"/>
            <a:ext cx="349738" cy="379664"/>
            <a:chOff x="1145861" y="6690311"/>
            <a:chExt cx="513986" cy="629299"/>
          </a:xfrm>
        </p:grpSpPr>
        <p:sp>
          <p:nvSpPr>
            <p:cNvPr id="38" name="Rounded Rectangle 37"/>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39" name="Picture 4" descr="C:\Users\agoodman\Documents\Carmine\V1\Product Icons - PNG\Carmine117_VirtualMachine_32.png"/>
            <p:cNvPicPr>
              <a:picLocks noChangeAspect="1" noChangeArrowheads="1"/>
            </p:cNvPicPr>
            <p:nvPr/>
          </p:nvPicPr>
          <p:blipFill>
            <a:blip r:embed="rId3" cstate="print"/>
            <a:stretch>
              <a:fillRect/>
            </a:stretch>
          </p:blipFill>
          <p:spPr bwMode="auto">
            <a:xfrm>
              <a:off x="1261164" y="6690311"/>
              <a:ext cx="304800" cy="304800"/>
            </a:xfrm>
            <a:prstGeom prst="rect">
              <a:avLst/>
            </a:prstGeom>
            <a:ln>
              <a:headEnd type="none" w="med" len="med"/>
              <a:tailEnd type="none" w="med" len="med"/>
            </a:ln>
          </p:spPr>
        </p:pic>
        <p:sp>
          <p:nvSpPr>
            <p:cNvPr id="40" name="TextBox 39"/>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grpSp>
        <p:nvGrpSpPr>
          <p:cNvPr id="33" name="Group 50"/>
          <p:cNvGrpSpPr/>
          <p:nvPr/>
        </p:nvGrpSpPr>
        <p:grpSpPr>
          <a:xfrm>
            <a:off x="2720959" y="5677427"/>
            <a:ext cx="349738" cy="379664"/>
            <a:chOff x="1145861" y="6690311"/>
            <a:chExt cx="513986" cy="629299"/>
          </a:xfrm>
        </p:grpSpPr>
        <p:sp>
          <p:nvSpPr>
            <p:cNvPr id="42" name="Rounded Rectangle 41"/>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43" name="Picture 4" descr="C:\Users\agoodman\Documents\Carmine\V1\Product Icons - PNG\Carmine117_VirtualMachine_32.png"/>
            <p:cNvPicPr>
              <a:picLocks noChangeAspect="1" noChangeArrowheads="1"/>
            </p:cNvPicPr>
            <p:nvPr/>
          </p:nvPicPr>
          <p:blipFill>
            <a:blip r:embed="rId3" cstate="print"/>
            <a:stretch>
              <a:fillRect/>
            </a:stretch>
          </p:blipFill>
          <p:spPr bwMode="auto">
            <a:xfrm>
              <a:off x="1261164" y="6690311"/>
              <a:ext cx="304800" cy="304800"/>
            </a:xfrm>
            <a:prstGeom prst="rect">
              <a:avLst/>
            </a:prstGeom>
            <a:ln>
              <a:headEnd type="none" w="med" len="med"/>
              <a:tailEnd type="none" w="med" len="med"/>
            </a:ln>
          </p:spPr>
        </p:pic>
        <p:sp>
          <p:nvSpPr>
            <p:cNvPr id="44" name="TextBox 43"/>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grpSp>
        <p:nvGrpSpPr>
          <p:cNvPr id="37" name="Group 50"/>
          <p:cNvGrpSpPr/>
          <p:nvPr/>
        </p:nvGrpSpPr>
        <p:grpSpPr>
          <a:xfrm>
            <a:off x="3025760" y="5194285"/>
            <a:ext cx="797210" cy="885501"/>
            <a:chOff x="1145861" y="6690311"/>
            <a:chExt cx="513986" cy="629299"/>
          </a:xfrm>
        </p:grpSpPr>
        <p:sp>
          <p:nvSpPr>
            <p:cNvPr id="46" name="Rounded Rectangle 45"/>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47" name="Picture 4" descr="C:\Users\agoodman\Documents\Carmine\V1\Product Icons - PNG\Carmine117_VirtualMachine_32.png"/>
            <p:cNvPicPr>
              <a:picLocks noChangeAspect="1" noChangeArrowheads="1"/>
            </p:cNvPicPr>
            <p:nvPr/>
          </p:nvPicPr>
          <p:blipFill>
            <a:blip r:embed="rId3" cstate="print"/>
            <a:stretch>
              <a:fillRect/>
            </a:stretch>
          </p:blipFill>
          <p:spPr bwMode="auto">
            <a:xfrm>
              <a:off x="1261164" y="6690311"/>
              <a:ext cx="304800" cy="304800"/>
            </a:xfrm>
            <a:prstGeom prst="rect">
              <a:avLst/>
            </a:prstGeom>
            <a:ln>
              <a:headEnd type="none" w="med" len="med"/>
              <a:tailEnd type="none" w="med" len="med"/>
            </a:ln>
          </p:spPr>
        </p:pic>
        <p:sp>
          <p:nvSpPr>
            <p:cNvPr id="48" name="TextBox 47"/>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grpSp>
        <p:nvGrpSpPr>
          <p:cNvPr id="41" name="Group 50"/>
          <p:cNvGrpSpPr/>
          <p:nvPr/>
        </p:nvGrpSpPr>
        <p:grpSpPr>
          <a:xfrm>
            <a:off x="3722909" y="5191042"/>
            <a:ext cx="797210" cy="885501"/>
            <a:chOff x="1145861" y="6690311"/>
            <a:chExt cx="513986" cy="629299"/>
          </a:xfrm>
        </p:grpSpPr>
        <p:sp>
          <p:nvSpPr>
            <p:cNvPr id="50" name="Rounded Rectangle 49"/>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51" name="Picture 4" descr="C:\Users\agoodman\Documents\Carmine\V1\Product Icons - PNG\Carmine117_VirtualMachine_32.png"/>
            <p:cNvPicPr>
              <a:picLocks noChangeAspect="1" noChangeArrowheads="1"/>
            </p:cNvPicPr>
            <p:nvPr/>
          </p:nvPicPr>
          <p:blipFill>
            <a:blip r:embed="rId3" cstate="print"/>
            <a:stretch>
              <a:fillRect/>
            </a:stretch>
          </p:blipFill>
          <p:spPr bwMode="auto">
            <a:xfrm>
              <a:off x="1261164" y="6690311"/>
              <a:ext cx="304800" cy="304800"/>
            </a:xfrm>
            <a:prstGeom prst="rect">
              <a:avLst/>
            </a:prstGeom>
            <a:ln>
              <a:headEnd type="none" w="med" len="med"/>
              <a:tailEnd type="none" w="med" len="med"/>
            </a:ln>
          </p:spPr>
        </p:pic>
        <p:sp>
          <p:nvSpPr>
            <p:cNvPr id="52" name="TextBox 51"/>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sp>
        <p:nvSpPr>
          <p:cNvPr id="53" name="TextBox 52"/>
          <p:cNvSpPr txBox="1"/>
          <p:nvPr/>
        </p:nvSpPr>
        <p:spPr>
          <a:xfrm>
            <a:off x="5496128" y="5437762"/>
            <a:ext cx="2245792" cy="461665"/>
          </a:xfrm>
          <a:prstGeom prst="rect">
            <a:avLst/>
          </a:prstGeom>
          <a:noFill/>
        </p:spPr>
        <p:txBody>
          <a:bodyPr wrap="square" rtlCol="0">
            <a:spAutoFit/>
          </a:bodyPr>
          <a:lstStyle/>
          <a:p>
            <a:r>
              <a:rPr lang="en-US" sz="2400" dirty="0" smtClean="0">
                <a:solidFill>
                  <a:srgbClr val="404040"/>
                </a:solidFill>
              </a:rPr>
              <a:t>Free Space</a:t>
            </a:r>
            <a:endParaRPr lang="en-US" sz="2400" dirty="0">
              <a:solidFill>
                <a:srgbClr val="404040"/>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Compatibility</a:t>
            </a:r>
            <a:endParaRPr lang="en-US" dirty="0"/>
          </a:p>
        </p:txBody>
      </p:sp>
      <p:sp>
        <p:nvSpPr>
          <p:cNvPr id="3" name="Content Placeholder 2"/>
          <p:cNvSpPr>
            <a:spLocks noGrp="1"/>
          </p:cNvSpPr>
          <p:nvPr>
            <p:ph idx="1"/>
          </p:nvPr>
        </p:nvSpPr>
        <p:spPr/>
        <p:txBody>
          <a:bodyPr/>
          <a:lstStyle/>
          <a:p>
            <a:r>
              <a:rPr lang="en-US" smtClean="0"/>
              <a:t>No special hardware requirements</a:t>
            </a:r>
          </a:p>
          <a:p>
            <a:r>
              <a:rPr lang="en-US" smtClean="0"/>
              <a:t>No file type restrictions</a:t>
            </a:r>
          </a:p>
          <a:p>
            <a:r>
              <a:rPr lang="en-US" smtClean="0"/>
              <a:t>No directory structure or depth limitations</a:t>
            </a:r>
          </a:p>
          <a:p>
            <a:r>
              <a:rPr lang="en-US" smtClean="0"/>
              <a:t>No special agents or additional installations</a:t>
            </a:r>
          </a:p>
          <a:p>
            <a:pPr lvl="1"/>
            <a:r>
              <a:rPr lang="en-US" smtClean="0"/>
              <a:t>Integration Components not required</a:t>
            </a:r>
          </a:p>
          <a:p>
            <a:r>
              <a:rPr lang="en-US" smtClean="0"/>
              <a:t>No proprietary file system</a:t>
            </a:r>
          </a:p>
          <a:p>
            <a:pPr lvl="1"/>
            <a:r>
              <a:rPr lang="en-US" smtClean="0"/>
              <a:t>Uses well established traditional NTFS</a:t>
            </a:r>
            <a:endParaRPr lang="en-US" dirty="0"/>
          </a:p>
        </p:txBody>
      </p:sp>
      <p:sp>
        <p:nvSpPr>
          <p:cNvPr id="4" name="Rounded Rectangle 3"/>
          <p:cNvSpPr/>
          <p:nvPr/>
        </p:nvSpPr>
        <p:spPr bwMode="auto">
          <a:xfrm>
            <a:off x="880844" y="5402510"/>
            <a:ext cx="6845415" cy="780176"/>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3200" i="1" dirty="0" smtClean="0">
              <a:solidFill>
                <a:schemeClr val="bg1"/>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a:xfrm>
            <a:off x="2057400" y="5410200"/>
            <a:ext cx="4495800" cy="70788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smtClean="0">
                <a:solidFill>
                  <a:srgbClr val="FFFFFF"/>
                </a:solidFill>
                <a:effectLst>
                  <a:outerShdw blurRad="38100" dist="38100" dir="2700000" algn="tl">
                    <a:srgbClr val="000000">
                      <a:alpha val="43137"/>
                    </a:srgbClr>
                  </a:outerShdw>
                </a:effectLst>
                <a:latin typeface="Calibri" pitchFamily="34" charset="0"/>
              </a:rPr>
              <a:t>It just works!</a:t>
            </a:r>
            <a:endParaRPr lang="en-US" sz="4000" dirty="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377190" y="1344924"/>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rPr>
              <a:t>Overview of Hyper-V Live Migration</a:t>
            </a:r>
          </a:p>
        </p:txBody>
      </p:sp>
      <p:sp>
        <p:nvSpPr>
          <p:cNvPr id="7" name="Rounded Rectangle 6"/>
          <p:cNvSpPr/>
          <p:nvPr/>
        </p:nvSpPr>
        <p:spPr bwMode="auto">
          <a:xfrm>
            <a:off x="377190" y="1941189"/>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rPr>
              <a:t>Challenges Hyper-V faces with today’s cluster model</a:t>
            </a:r>
          </a:p>
        </p:txBody>
      </p:sp>
      <p:sp>
        <p:nvSpPr>
          <p:cNvPr id="8" name="Rounded Rectangle 7"/>
          <p:cNvSpPr/>
          <p:nvPr/>
        </p:nvSpPr>
        <p:spPr bwMode="auto">
          <a:xfrm>
            <a:off x="377190" y="2537454"/>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rPr>
              <a:t>How CSV delivers on these challenges</a:t>
            </a:r>
          </a:p>
        </p:txBody>
      </p:sp>
      <p:sp>
        <p:nvSpPr>
          <p:cNvPr id="9" name="Rounded Rectangle 8"/>
          <p:cNvSpPr/>
          <p:nvPr/>
        </p:nvSpPr>
        <p:spPr bwMode="auto">
          <a:xfrm>
            <a:off x="377190" y="3133719"/>
            <a:ext cx="8321040" cy="548640"/>
          </a:xfrm>
          <a:prstGeom prst="roundRect">
            <a:avLst/>
          </a:prstGeom>
          <a:gradFill flip="none" rotWithShape="1">
            <a:gsLst>
              <a:gs pos="0">
                <a:schemeClr val="tx2">
                  <a:shade val="30000"/>
                  <a:satMod val="115000"/>
                  <a:alpha val="0"/>
                </a:schemeClr>
              </a:gs>
              <a:gs pos="50000">
                <a:schemeClr val="tx2">
                  <a:shade val="67500"/>
                  <a:satMod val="115000"/>
                  <a:alpha val="40000"/>
                </a:schemeClr>
              </a:gs>
              <a:gs pos="100000">
                <a:schemeClr val="tx2">
                  <a:shade val="100000"/>
                  <a:satMod val="115000"/>
                  <a:alpha val="6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solidFill>
              </a:rPr>
              <a:t>Additional resiliency CSV provides</a:t>
            </a:r>
          </a:p>
        </p:txBody>
      </p:sp>
      <p:sp>
        <p:nvSpPr>
          <p:cNvPr id="10" name="Rounded Rectangle 9"/>
          <p:cNvSpPr/>
          <p:nvPr/>
        </p:nvSpPr>
        <p:spPr bwMode="auto">
          <a:xfrm>
            <a:off x="377190" y="3729984"/>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rPr>
              <a:t>Configuring Cluster Shared Volumes</a:t>
            </a:r>
          </a:p>
        </p:txBody>
      </p:sp>
      <p:sp>
        <p:nvSpPr>
          <p:cNvPr id="11" name="Rounded Rectangle 10"/>
          <p:cNvSpPr/>
          <p:nvPr/>
        </p:nvSpPr>
        <p:spPr bwMode="auto">
          <a:xfrm>
            <a:off x="377190" y="4326249"/>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rPr>
              <a:t>Cluster Shared Volumes Demo</a:t>
            </a:r>
          </a:p>
        </p:txBody>
      </p:sp>
      <p:sp>
        <p:nvSpPr>
          <p:cNvPr id="24584" name="Rectangle 8"/>
          <p:cNvSpPr>
            <a:spLocks noGrp="1" noChangeArrowheads="1"/>
          </p:cNvSpPr>
          <p:nvPr>
            <p:ph type="title"/>
          </p:nvPr>
        </p:nvSpPr>
        <p:spPr/>
        <p:txBody>
          <a:bodyPr/>
          <a:lstStyle/>
          <a:p>
            <a:r>
              <a:rPr lang="en-US" smtClean="0"/>
              <a:t>Agenda</a:t>
            </a:r>
            <a:endParaRPr lang="en-US" dirty="0"/>
          </a:p>
        </p:txBody>
      </p:sp>
      <p:pic>
        <p:nvPicPr>
          <p:cNvPr id="4" name="Picture 3" descr="WSFC logo white.png"/>
          <p:cNvPicPr>
            <a:picLocks noChangeAspect="1"/>
          </p:cNvPicPr>
          <p:nvPr/>
        </p:nvPicPr>
        <p:blipFill>
          <a:blip r:embed="rId3" cstate="print"/>
          <a:stretch>
            <a:fillRect/>
          </a:stretch>
        </p:blipFill>
        <p:spPr>
          <a:xfrm>
            <a:off x="4612640" y="5020426"/>
            <a:ext cx="4333013" cy="1042207"/>
          </a:xfrm>
          <a:prstGeom prst="rect">
            <a:avLst/>
          </a:prstGeom>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Increasing Availability</a:t>
            </a:r>
            <a:endParaRPr lang="en-US" dirty="0"/>
          </a:p>
        </p:txBody>
      </p:sp>
      <p:sp>
        <p:nvSpPr>
          <p:cNvPr id="3" name="Content Placeholder 2"/>
          <p:cNvSpPr>
            <a:spLocks noGrp="1"/>
          </p:cNvSpPr>
          <p:nvPr>
            <p:ph idx="1"/>
          </p:nvPr>
        </p:nvSpPr>
        <p:spPr/>
        <p:txBody>
          <a:bodyPr/>
          <a:lstStyle/>
          <a:p>
            <a:r>
              <a:rPr lang="en-US" smtClean="0"/>
              <a:t>CSV also delivers far more customer value in making Clusters more resilient to a wide variety of failure conditions</a:t>
            </a:r>
          </a:p>
          <a:p>
            <a:pPr lvl="1"/>
            <a:r>
              <a:rPr lang="en-US" smtClean="0"/>
              <a:t>Value prop beyond just solving the storage management challenges</a:t>
            </a:r>
            <a:endParaRPr lang="en-US" dirty="0"/>
          </a:p>
        </p:txBody>
      </p:sp>
      <p:sp>
        <p:nvSpPr>
          <p:cNvPr id="5" name="Chord 4"/>
          <p:cNvSpPr/>
          <p:nvPr/>
        </p:nvSpPr>
        <p:spPr bwMode="auto">
          <a:xfrm rot="6743558">
            <a:off x="2935867" y="4582227"/>
            <a:ext cx="2362262" cy="2387341"/>
          </a:xfrm>
          <a:prstGeom prst="chord">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Up Arrow 5"/>
          <p:cNvSpPr/>
          <p:nvPr/>
        </p:nvSpPr>
        <p:spPr bwMode="auto">
          <a:xfrm rot="2963735">
            <a:off x="4394819" y="5012727"/>
            <a:ext cx="333154" cy="1398244"/>
          </a:xfrm>
          <a:prstGeom prst="up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7" name="Picture 37" descr="large-arrow"/>
          <p:cNvPicPr>
            <a:picLocks noChangeAspect="1" noChangeArrowheads="1"/>
          </p:cNvPicPr>
          <p:nvPr/>
        </p:nvPicPr>
        <p:blipFill>
          <a:blip r:embed="rId3" cstate="print"/>
          <a:srcRect/>
          <a:stretch>
            <a:fillRect/>
          </a:stretch>
        </p:blipFill>
        <p:spPr bwMode="auto">
          <a:xfrm>
            <a:off x="2672317" y="3898226"/>
            <a:ext cx="2725920" cy="843884"/>
          </a:xfrm>
          <a:prstGeom prst="rect">
            <a:avLst/>
          </a:prstGeom>
          <a:noFill/>
        </p:spPr>
      </p:pic>
      <p:sp>
        <p:nvSpPr>
          <p:cNvPr id="8" name="TextBox 7"/>
          <p:cNvSpPr txBox="1"/>
          <p:nvPr/>
        </p:nvSpPr>
        <p:spPr>
          <a:xfrm>
            <a:off x="2523458" y="5854980"/>
            <a:ext cx="478016" cy="276999"/>
          </a:xfrm>
          <a:prstGeom prst="rect">
            <a:avLst/>
          </a:prstGeom>
          <a:noFill/>
        </p:spPr>
        <p:txBody>
          <a:bodyPr wrap="none" rtlCol="0">
            <a:spAutoFit/>
          </a:bodyPr>
          <a:lstStyle/>
          <a:p>
            <a:r>
              <a:rPr lang="en-US" sz="1200" dirty="0" smtClean="0"/>
              <a:t>99%</a:t>
            </a:r>
            <a:endParaRPr lang="en-US" sz="1200" dirty="0"/>
          </a:p>
        </p:txBody>
      </p:sp>
      <p:sp>
        <p:nvSpPr>
          <p:cNvPr id="9" name="TextBox 8"/>
          <p:cNvSpPr txBox="1"/>
          <p:nvPr/>
        </p:nvSpPr>
        <p:spPr>
          <a:xfrm>
            <a:off x="2952308" y="4582617"/>
            <a:ext cx="595035" cy="276999"/>
          </a:xfrm>
          <a:prstGeom prst="rect">
            <a:avLst/>
          </a:prstGeom>
          <a:noFill/>
        </p:spPr>
        <p:txBody>
          <a:bodyPr wrap="none" rtlCol="0">
            <a:spAutoFit/>
          </a:bodyPr>
          <a:lstStyle/>
          <a:p>
            <a:r>
              <a:rPr lang="en-US" sz="1200" dirty="0" smtClean="0"/>
              <a:t>99.9%</a:t>
            </a:r>
            <a:endParaRPr lang="en-US" sz="1200" dirty="0"/>
          </a:p>
        </p:txBody>
      </p:sp>
      <p:sp>
        <p:nvSpPr>
          <p:cNvPr id="10" name="TextBox 9"/>
          <p:cNvSpPr txBox="1"/>
          <p:nvPr/>
        </p:nvSpPr>
        <p:spPr>
          <a:xfrm>
            <a:off x="4603893" y="4603876"/>
            <a:ext cx="678391" cy="276999"/>
          </a:xfrm>
          <a:prstGeom prst="rect">
            <a:avLst/>
          </a:prstGeom>
          <a:noFill/>
        </p:spPr>
        <p:txBody>
          <a:bodyPr wrap="none" rtlCol="0">
            <a:spAutoFit/>
          </a:bodyPr>
          <a:lstStyle/>
          <a:p>
            <a:r>
              <a:rPr lang="en-US" sz="1200" dirty="0" smtClean="0"/>
              <a:t>99.99%</a:t>
            </a:r>
            <a:endParaRPr lang="en-US" sz="1200" dirty="0"/>
          </a:p>
        </p:txBody>
      </p:sp>
      <p:sp>
        <p:nvSpPr>
          <p:cNvPr id="11" name="TextBox 10"/>
          <p:cNvSpPr txBox="1"/>
          <p:nvPr/>
        </p:nvSpPr>
        <p:spPr>
          <a:xfrm>
            <a:off x="5256027" y="5858525"/>
            <a:ext cx="761747" cy="276999"/>
          </a:xfrm>
          <a:prstGeom prst="rect">
            <a:avLst/>
          </a:prstGeom>
          <a:noFill/>
        </p:spPr>
        <p:txBody>
          <a:bodyPr wrap="none" rtlCol="0">
            <a:spAutoFit/>
          </a:bodyPr>
          <a:lstStyle/>
          <a:p>
            <a:r>
              <a:rPr lang="en-US" sz="1200" dirty="0" smtClean="0"/>
              <a:t>99.999%</a:t>
            </a:r>
            <a:endParaRPr lang="en-US" sz="1200" dirty="0"/>
          </a:p>
        </p:txBody>
      </p:sp>
      <p:sp>
        <p:nvSpPr>
          <p:cNvPr id="12" name="Oval 11"/>
          <p:cNvSpPr/>
          <p:nvPr/>
        </p:nvSpPr>
        <p:spPr bwMode="auto">
          <a:xfrm>
            <a:off x="3948222" y="5996761"/>
            <a:ext cx="262270" cy="269358"/>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Dynamic I/O Redirection</a:t>
            </a:r>
            <a:endParaRPr lang="en-US" dirty="0"/>
          </a:p>
        </p:txBody>
      </p:sp>
      <p:sp>
        <p:nvSpPr>
          <p:cNvPr id="12" name="Content Placeholder 11"/>
          <p:cNvSpPr>
            <a:spLocks noGrp="1"/>
          </p:cNvSpPr>
          <p:nvPr>
            <p:ph sz="half" idx="1"/>
          </p:nvPr>
        </p:nvSpPr>
        <p:spPr/>
        <p:txBody>
          <a:bodyPr/>
          <a:lstStyle/>
          <a:p>
            <a:r>
              <a:rPr lang="en-US" smtClean="0"/>
              <a:t>CSV implements a mechanism where I/O can be rerouted based on connection availability</a:t>
            </a:r>
            <a:endParaRPr lang="en-US" dirty="0"/>
          </a:p>
        </p:txBody>
      </p:sp>
      <p:pic>
        <p:nvPicPr>
          <p:cNvPr id="5" name="Picture 3" descr="C:\Users\shonsh\Desktop\images\VM.png"/>
          <p:cNvPicPr>
            <a:picLocks noChangeAspect="1" noChangeArrowheads="1"/>
          </p:cNvPicPr>
          <p:nvPr/>
        </p:nvPicPr>
        <p:blipFill>
          <a:blip r:embed="rId3" cstate="print"/>
          <a:srcRect/>
          <a:stretch>
            <a:fillRect/>
          </a:stretch>
        </p:blipFill>
        <p:spPr bwMode="auto">
          <a:xfrm>
            <a:off x="5366660" y="1503589"/>
            <a:ext cx="583524" cy="945399"/>
          </a:xfrm>
          <a:prstGeom prst="rect">
            <a:avLst/>
          </a:prstGeom>
          <a:noFill/>
        </p:spPr>
      </p:pic>
      <p:pic>
        <p:nvPicPr>
          <p:cNvPr id="6" name="Picture 18" descr="Database blue"/>
          <p:cNvPicPr>
            <a:picLocks noChangeAspect="1" noChangeArrowheads="1"/>
          </p:cNvPicPr>
          <p:nvPr/>
        </p:nvPicPr>
        <p:blipFill>
          <a:blip r:embed="rId4" cstate="print"/>
          <a:srcRect/>
          <a:stretch>
            <a:fillRect/>
          </a:stretch>
        </p:blipFill>
        <p:spPr bwMode="auto">
          <a:xfrm>
            <a:off x="3380874" y="5270323"/>
            <a:ext cx="1028955" cy="1318236"/>
          </a:xfrm>
          <a:prstGeom prst="rect">
            <a:avLst/>
          </a:prstGeom>
          <a:noFill/>
        </p:spPr>
      </p:pic>
      <p:sp>
        <p:nvSpPr>
          <p:cNvPr id="10" name="Right Arrow 9"/>
          <p:cNvSpPr/>
          <p:nvPr/>
        </p:nvSpPr>
        <p:spPr bwMode="auto">
          <a:xfrm rot="3493519">
            <a:off x="5534396" y="4750545"/>
            <a:ext cx="2062717" cy="155944"/>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Down Arrow 10"/>
          <p:cNvSpPr/>
          <p:nvPr/>
        </p:nvSpPr>
        <p:spPr bwMode="auto">
          <a:xfrm>
            <a:off x="5600575" y="2499434"/>
            <a:ext cx="152400" cy="648586"/>
          </a:xfrm>
          <a:prstGeom prst="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4" name="Rectangle 24598" descr="Server"/>
          <p:cNvPicPr>
            <a:picLocks noChangeAspect="1" noChangeArrowheads="1"/>
          </p:cNvPicPr>
          <p:nvPr/>
        </p:nvPicPr>
        <p:blipFill>
          <a:blip r:embed="rId5" cstate="print"/>
          <a:srcRect/>
          <a:stretch>
            <a:fillRect/>
          </a:stretch>
        </p:blipFill>
        <p:spPr bwMode="auto">
          <a:xfrm>
            <a:off x="7184006" y="5101128"/>
            <a:ext cx="1107982" cy="151411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6" name="Right Arrow 15"/>
          <p:cNvSpPr/>
          <p:nvPr/>
        </p:nvSpPr>
        <p:spPr bwMode="auto">
          <a:xfrm rot="7085367">
            <a:off x="3928347" y="4801696"/>
            <a:ext cx="2062717" cy="155944"/>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7" name="Picture 5" descr="WomanIcon"/>
          <p:cNvPicPr>
            <a:picLocks noChangeAspect="1" noChangeArrowheads="1"/>
          </p:cNvPicPr>
          <p:nvPr/>
        </p:nvPicPr>
        <p:blipFill>
          <a:blip r:embed="rId6" cstate="print"/>
          <a:srcRect/>
          <a:stretch>
            <a:fillRect/>
          </a:stretch>
        </p:blipFill>
        <p:spPr bwMode="auto">
          <a:xfrm>
            <a:off x="5408428" y="3174927"/>
            <a:ext cx="609600" cy="771525"/>
          </a:xfrm>
          <a:prstGeom prst="rect">
            <a:avLst/>
          </a:prstGeom>
          <a:noFill/>
          <a:ln w="9525">
            <a:noFill/>
            <a:miter lim="800000"/>
            <a:headEnd/>
            <a:tailEnd/>
          </a:ln>
        </p:spPr>
      </p:pic>
      <p:sp>
        <p:nvSpPr>
          <p:cNvPr id="19" name="AutoShape 6"/>
          <p:cNvSpPr>
            <a:spLocks noChangeArrowheads="1"/>
          </p:cNvSpPr>
          <p:nvPr/>
        </p:nvSpPr>
        <p:spPr bwMode="auto">
          <a:xfrm>
            <a:off x="6202325" y="2590800"/>
            <a:ext cx="1977656" cy="914400"/>
          </a:xfrm>
          <a:prstGeom prst="wedgeEllipseCallout">
            <a:avLst>
              <a:gd name="adj1" fmla="val -63377"/>
              <a:gd name="adj2" fmla="val 46330"/>
            </a:avLst>
          </a:prstGeom>
          <a:ln>
            <a:headEnd/>
            <a:tailEnd/>
          </a:ln>
        </p:spPr>
        <p:style>
          <a:lnRef idx="0">
            <a:schemeClr val="accent2"/>
          </a:lnRef>
          <a:fillRef idx="3">
            <a:schemeClr val="accent2"/>
          </a:fillRef>
          <a:effectRef idx="3">
            <a:schemeClr val="accent2"/>
          </a:effectRef>
          <a:fontRef idx="minor">
            <a:schemeClr val="lt1"/>
          </a:fontRef>
        </p:style>
        <p:txBody>
          <a:bodyPr lIns="91436" tIns="0" rIns="91436" bIns="0"/>
          <a:lstStyle/>
          <a:p>
            <a:pPr algn="ctr" defTabSz="914099" fontAlgn="base">
              <a:lnSpc>
                <a:spcPct val="90000"/>
              </a:lnSpc>
              <a:defRPr/>
            </a:pPr>
            <a:r>
              <a:rPr lang="en-US" sz="1600" dirty="0" smtClean="0">
                <a:solidFill>
                  <a:srgbClr val="FFFFFF"/>
                </a:solidFill>
                <a:effectLst>
                  <a:outerShdw blurRad="38100" dist="38100" dir="2700000" algn="tl">
                    <a:srgbClr val="000000">
                      <a:alpha val="43137"/>
                    </a:srgbClr>
                  </a:outerShdw>
                </a:effectLst>
                <a:latin typeface="Calibri" pitchFamily="34" charset="0"/>
              </a:rPr>
              <a:t>Let’s route to the optimal available path</a:t>
            </a:r>
            <a:endParaRPr lang="en-US" sz="1600" dirty="0">
              <a:solidFill>
                <a:srgbClr val="FFFFFF"/>
              </a:solidFill>
              <a:effectLst>
                <a:outerShdw blurRad="38100" dist="38100" dir="2700000" algn="tl">
                  <a:srgbClr val="000000">
                    <a:alpha val="43137"/>
                  </a:srgbClr>
                </a:outerShdw>
              </a:effectLst>
              <a:latin typeface="Calibri" pitchFamily="34" charset="0"/>
            </a:endParaRPr>
          </a:p>
        </p:txBody>
      </p:sp>
      <p:sp>
        <p:nvSpPr>
          <p:cNvPr id="20" name="Line Callout 1 (Border and Accent Bar) 19"/>
          <p:cNvSpPr/>
          <p:nvPr/>
        </p:nvSpPr>
        <p:spPr bwMode="auto">
          <a:xfrm>
            <a:off x="2590801" y="3708400"/>
            <a:ext cx="1742964" cy="879983"/>
          </a:xfrm>
          <a:prstGeom prst="accentBorderCallout1">
            <a:avLst>
              <a:gd name="adj1" fmla="val 77431"/>
              <a:gd name="adj2" fmla="val 105978"/>
              <a:gd name="adj3" fmla="val 124078"/>
              <a:gd name="adj4" fmla="val 138855"/>
            </a:avLst>
          </a:prstGeom>
          <a:noFill/>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1600" dirty="0" smtClean="0">
              <a:solidFill>
                <a:schemeClr val="tx1"/>
              </a:solidFill>
              <a:effectLst>
                <a:outerShdw blurRad="38100" dist="38100" dir="2700000" algn="tl">
                  <a:srgbClr val="000000">
                    <a:alpha val="43137"/>
                  </a:srgbClr>
                </a:outerShdw>
              </a:effectLst>
            </a:endParaRPr>
          </a:p>
          <a:p>
            <a:pPr algn="ctr" defTabSz="914063"/>
            <a:r>
              <a:rPr lang="en-US" sz="1600" dirty="0" smtClean="0">
                <a:solidFill>
                  <a:schemeClr val="tx1"/>
                </a:solidFill>
                <a:effectLst>
                  <a:outerShdw blurRad="38100" dist="38100" dir="2700000" algn="tl">
                    <a:srgbClr val="000000">
                      <a:alpha val="43137"/>
                    </a:srgbClr>
                  </a:outerShdw>
                </a:effectLst>
              </a:rPr>
              <a:t>I/O dynamically redirected based on path availability</a:t>
            </a:r>
          </a:p>
          <a:p>
            <a:pPr algn="ctr" defTabSz="914063"/>
            <a:endParaRPr lang="en-US" sz="1600" dirty="0" smtClean="0">
              <a:solidFill>
                <a:schemeClr val="tx1"/>
              </a:solidFill>
              <a:effectLst>
                <a:outerShdw blurRad="38100" dist="38100" dir="2700000" algn="tl">
                  <a:srgbClr val="000000">
                    <a:alpha val="43137"/>
                  </a:srgbClr>
                </a:outerShdw>
              </a:effectLst>
            </a:endParaRPr>
          </a:p>
        </p:txBody>
      </p:sp>
      <p:sp>
        <p:nvSpPr>
          <p:cNvPr id="21" name="TextBox 20"/>
          <p:cNvSpPr txBox="1"/>
          <p:nvPr/>
        </p:nvSpPr>
        <p:spPr>
          <a:xfrm>
            <a:off x="5600575" y="5746360"/>
            <a:ext cx="1663393" cy="369332"/>
          </a:xfrm>
          <a:prstGeom prst="rect">
            <a:avLst/>
          </a:prstGeom>
          <a:noFill/>
        </p:spPr>
        <p:txBody>
          <a:bodyPr wrap="square" rtlCol="0">
            <a:spAutoFit/>
          </a:bodyPr>
          <a:lstStyle/>
          <a:p>
            <a:r>
              <a:rPr lang="en-US" dirty="0" smtClean="0"/>
              <a:t>Local Node</a:t>
            </a:r>
            <a:endParaRPr lang="en-US" dirty="0"/>
          </a:p>
        </p:txBody>
      </p:sp>
      <p:sp>
        <p:nvSpPr>
          <p:cNvPr id="22" name="TextBox 21"/>
          <p:cNvSpPr txBox="1"/>
          <p:nvPr/>
        </p:nvSpPr>
        <p:spPr>
          <a:xfrm>
            <a:off x="6018028" y="1686560"/>
            <a:ext cx="1923065" cy="369332"/>
          </a:xfrm>
          <a:prstGeom prst="rect">
            <a:avLst/>
          </a:prstGeom>
          <a:noFill/>
        </p:spPr>
        <p:txBody>
          <a:bodyPr wrap="square" rtlCol="0">
            <a:spAutoFit/>
          </a:bodyPr>
          <a:lstStyle/>
          <a:p>
            <a:r>
              <a:rPr lang="en-US" dirty="0" smtClean="0"/>
              <a:t>Remote Node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bwMode="auto">
          <a:xfrm>
            <a:off x="1552755" y="1682151"/>
            <a:ext cx="5585604" cy="2321943"/>
          </a:xfrm>
          <a:prstGeom prst="roundRect">
            <a:avLst/>
          </a:prstGeom>
          <a:solidFill>
            <a:schemeClr val="accent3">
              <a:alpha val="15000"/>
            </a:schemeClr>
          </a:solidFill>
          <a:ln w="25400">
            <a:solidFill>
              <a:schemeClr val="tx1">
                <a:lumMod val="50000"/>
              </a:schemeClr>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801794" name="Rectangle 2"/>
          <p:cNvSpPr>
            <a:spLocks noGrp="1" noChangeArrowheads="1"/>
          </p:cNvSpPr>
          <p:nvPr>
            <p:ph type="title"/>
          </p:nvPr>
        </p:nvSpPr>
        <p:spPr/>
        <p:txBody>
          <a:bodyPr/>
          <a:lstStyle/>
          <a:p>
            <a:r>
              <a:rPr lang="en-US" smtClean="0"/>
              <a:t>I/O Connectivity Fault Tolerance</a:t>
            </a:r>
            <a:endParaRPr lang="en-US" dirty="0"/>
          </a:p>
        </p:txBody>
      </p:sp>
      <p:sp>
        <p:nvSpPr>
          <p:cNvPr id="801797" name="Line 5"/>
          <p:cNvSpPr>
            <a:spLocks noChangeShapeType="1"/>
          </p:cNvSpPr>
          <p:nvPr/>
        </p:nvSpPr>
        <p:spPr bwMode="auto">
          <a:xfrm>
            <a:off x="3162650" y="3322040"/>
            <a:ext cx="665071" cy="1079839"/>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8" name="Line 6"/>
          <p:cNvSpPr>
            <a:spLocks noChangeShapeType="1"/>
          </p:cNvSpPr>
          <p:nvPr/>
        </p:nvSpPr>
        <p:spPr bwMode="auto">
          <a:xfrm flipH="1">
            <a:off x="4876799" y="3540154"/>
            <a:ext cx="735436" cy="957353"/>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9" name="Line 7"/>
          <p:cNvSpPr>
            <a:spLocks noChangeShapeType="1"/>
          </p:cNvSpPr>
          <p:nvPr/>
        </p:nvSpPr>
        <p:spPr bwMode="auto">
          <a:xfrm>
            <a:off x="4343400" y="4873187"/>
            <a:ext cx="0" cy="304800"/>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22" name="Line Callout 1 (Border and Accent Bar) 21"/>
          <p:cNvSpPr/>
          <p:nvPr/>
        </p:nvSpPr>
        <p:spPr bwMode="auto">
          <a:xfrm>
            <a:off x="7056534" y="2319468"/>
            <a:ext cx="1477865" cy="728531"/>
          </a:xfrm>
          <a:prstGeom prst="accentBorderCallout1">
            <a:avLst>
              <a:gd name="adj1" fmla="val 18750"/>
              <a:gd name="adj2" fmla="val -6445"/>
              <a:gd name="adj3" fmla="val 70871"/>
              <a:gd name="adj4" fmla="val -44683"/>
            </a:avLst>
          </a:prstGeom>
          <a:noFill/>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tx1"/>
                </a:solidFill>
                <a:effectLst>
                  <a:outerShdw blurRad="38100" dist="38100" dir="2700000" algn="tl">
                    <a:srgbClr val="000000">
                      <a:alpha val="43137"/>
                    </a:srgbClr>
                  </a:outerShdw>
                </a:effectLst>
              </a:rPr>
              <a:t>VM running on Node 2 is unaffected</a:t>
            </a:r>
          </a:p>
        </p:txBody>
      </p:sp>
      <p:sp>
        <p:nvSpPr>
          <p:cNvPr id="63" name="Line Callout 1 (Border and Accent Bar) 62"/>
          <p:cNvSpPr/>
          <p:nvPr/>
        </p:nvSpPr>
        <p:spPr bwMode="auto">
          <a:xfrm>
            <a:off x="701041" y="3859873"/>
            <a:ext cx="1271302" cy="632999"/>
          </a:xfrm>
          <a:prstGeom prst="accentBorderCallout1">
            <a:avLst>
              <a:gd name="adj1" fmla="val 27181"/>
              <a:gd name="adj2" fmla="val 107948"/>
              <a:gd name="adj3" fmla="val -9221"/>
              <a:gd name="adj4" fmla="val 154109"/>
            </a:avLst>
          </a:prstGeom>
          <a:noFill/>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tx1"/>
                </a:solidFill>
                <a:effectLst>
                  <a:outerShdw blurRad="38100" dist="38100" dir="2700000" algn="tl">
                    <a:srgbClr val="000000">
                      <a:alpha val="43137"/>
                    </a:srgbClr>
                  </a:outerShdw>
                </a:effectLst>
              </a:rPr>
              <a:t>Coordination Node</a:t>
            </a:r>
          </a:p>
        </p:txBody>
      </p:sp>
      <p:sp>
        <p:nvSpPr>
          <p:cNvPr id="69" name="Line Callout 1 (Border and Accent Bar) 68"/>
          <p:cNvSpPr/>
          <p:nvPr/>
        </p:nvSpPr>
        <p:spPr bwMode="auto">
          <a:xfrm>
            <a:off x="6027404" y="4401880"/>
            <a:ext cx="1668796" cy="686102"/>
          </a:xfrm>
          <a:prstGeom prst="accentBorderCallout1">
            <a:avLst>
              <a:gd name="adj1" fmla="val 18750"/>
              <a:gd name="adj2" fmla="val -6054"/>
              <a:gd name="adj3" fmla="val -52380"/>
              <a:gd name="adj4" fmla="val -40695"/>
            </a:avLst>
          </a:prstGeom>
          <a:noFill/>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tx1"/>
                </a:solidFill>
                <a:effectLst>
                  <a:outerShdw blurRad="38100" dist="38100" dir="2700000" algn="tl">
                    <a:srgbClr val="000000">
                      <a:alpha val="43137"/>
                    </a:srgbClr>
                  </a:outerShdw>
                </a:effectLst>
              </a:rPr>
              <a:t>SAN Connectivity Failure</a:t>
            </a:r>
          </a:p>
        </p:txBody>
      </p:sp>
      <p:sp>
        <p:nvSpPr>
          <p:cNvPr id="39" name="Rectangle 17"/>
          <p:cNvSpPr>
            <a:spLocks noChangeArrowheads="1"/>
          </p:cNvSpPr>
          <p:nvPr/>
        </p:nvSpPr>
        <p:spPr bwMode="auto">
          <a:xfrm>
            <a:off x="3456264" y="5153055"/>
            <a:ext cx="1761688" cy="1121909"/>
          </a:xfrm>
          <a:prstGeom prst="roundRect">
            <a:avLst/>
          </a:prstGeom>
          <a:ln>
            <a:headEnd/>
            <a:tailEnd/>
          </a:ln>
        </p:spPr>
        <p:style>
          <a:lnRef idx="0">
            <a:schemeClr val="accent2"/>
          </a:lnRef>
          <a:fillRef idx="3">
            <a:schemeClr val="accent2"/>
          </a:fillRef>
          <a:effectRef idx="3">
            <a:schemeClr val="accent2"/>
          </a:effectRef>
          <a:fontRef idx="minor">
            <a:schemeClr val="lt1"/>
          </a:fontRef>
        </p:style>
        <p:txBody>
          <a:bodyPr wrap="none" lIns="91436" tIns="45718" rIns="91436" bIns="45718" anchor="ctr"/>
          <a:lstStyle/>
          <a:p>
            <a:endParaRPr lang="en-US" dirty="0"/>
          </a:p>
        </p:txBody>
      </p:sp>
      <p:pic>
        <p:nvPicPr>
          <p:cNvPr id="40" name="Picture 18" descr="Database blue"/>
          <p:cNvPicPr>
            <a:picLocks noChangeAspect="1" noChangeArrowheads="1"/>
          </p:cNvPicPr>
          <p:nvPr/>
        </p:nvPicPr>
        <p:blipFill>
          <a:blip r:embed="rId4" cstate="print"/>
          <a:srcRect/>
          <a:stretch>
            <a:fillRect/>
          </a:stretch>
        </p:blipFill>
        <p:spPr bwMode="auto">
          <a:xfrm>
            <a:off x="3951215" y="5224463"/>
            <a:ext cx="771787" cy="988767"/>
          </a:xfrm>
          <a:prstGeom prst="rect">
            <a:avLst/>
          </a:prstGeom>
          <a:noFill/>
        </p:spPr>
      </p:pic>
      <p:grpSp>
        <p:nvGrpSpPr>
          <p:cNvPr id="2" name="Group 50"/>
          <p:cNvGrpSpPr/>
          <p:nvPr/>
        </p:nvGrpSpPr>
        <p:grpSpPr>
          <a:xfrm>
            <a:off x="4137956" y="5567179"/>
            <a:ext cx="428322" cy="524416"/>
            <a:chOff x="1145861" y="6690311"/>
            <a:chExt cx="513986" cy="629299"/>
          </a:xfrm>
        </p:grpSpPr>
        <p:sp>
          <p:nvSpPr>
            <p:cNvPr id="48" name="Rounded Rectangle 47"/>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49" name="Picture 4" descr="C:\Users\agoodman\Documents\Carmine\V1\Product Icons - PNG\Carmine117_VirtualMachine_32.png"/>
            <p:cNvPicPr>
              <a:picLocks noChangeAspect="1" noChangeArrowheads="1"/>
            </p:cNvPicPr>
            <p:nvPr/>
          </p:nvPicPr>
          <p:blipFill>
            <a:blip r:embed="rId5" cstate="print"/>
            <a:stretch>
              <a:fillRect/>
            </a:stretch>
          </p:blipFill>
          <p:spPr bwMode="auto">
            <a:xfrm>
              <a:off x="1261164" y="6690311"/>
              <a:ext cx="304800" cy="304800"/>
            </a:xfrm>
            <a:prstGeom prst="rect">
              <a:avLst/>
            </a:prstGeom>
            <a:ln>
              <a:headEnd type="none" w="med" len="med"/>
              <a:tailEnd type="none" w="med" len="med"/>
            </a:ln>
          </p:spPr>
        </p:pic>
        <p:sp>
          <p:nvSpPr>
            <p:cNvPr id="50" name="TextBox 49"/>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sp>
        <p:nvSpPr>
          <p:cNvPr id="42" name="Left-Right Arrow 41"/>
          <p:cNvSpPr/>
          <p:nvPr/>
        </p:nvSpPr>
        <p:spPr bwMode="auto">
          <a:xfrm>
            <a:off x="3632433" y="2885813"/>
            <a:ext cx="1560352" cy="50334"/>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43" name="Picture 7" descr="http://z.about.com/d/gocaribbean/1/0/N/0/-/-/heart_clipart.gif"/>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341886" y="2841568"/>
            <a:ext cx="151694" cy="136524"/>
          </a:xfrm>
          <a:prstGeom prst="rect">
            <a:avLst/>
          </a:prstGeom>
          <a:noFill/>
        </p:spPr>
      </p:pic>
      <p:cxnSp>
        <p:nvCxnSpPr>
          <p:cNvPr id="45" name="Straight Arrow Connector 44"/>
          <p:cNvCxnSpPr/>
          <p:nvPr/>
        </p:nvCxnSpPr>
        <p:spPr>
          <a:xfrm rot="16200000" flipH="1">
            <a:off x="3546626" y="3818911"/>
            <a:ext cx="289475" cy="184972"/>
          </a:xfrm>
          <a:prstGeom prst="straightConnector1">
            <a:avLst/>
          </a:prstGeom>
          <a:ln w="50800" cap="rnd">
            <a:solidFill>
              <a:schemeClr val="accent1"/>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0800000">
            <a:off x="3792162" y="2675779"/>
            <a:ext cx="375552" cy="1455"/>
          </a:xfrm>
          <a:prstGeom prst="straightConnector1">
            <a:avLst/>
          </a:prstGeom>
          <a:ln w="50800" cap="rnd">
            <a:solidFill>
              <a:schemeClr val="accent1"/>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0" name="Line Callout 1 (Border and Accent Bar) 69"/>
          <p:cNvSpPr/>
          <p:nvPr/>
        </p:nvSpPr>
        <p:spPr bwMode="auto">
          <a:xfrm>
            <a:off x="2133600" y="914400"/>
            <a:ext cx="1392103" cy="654341"/>
          </a:xfrm>
          <a:prstGeom prst="accentBorderCallout1">
            <a:avLst>
              <a:gd name="adj1" fmla="val 77431"/>
              <a:gd name="adj2" fmla="val 105978"/>
              <a:gd name="adj3" fmla="val 303048"/>
              <a:gd name="adj4" fmla="val 145573"/>
            </a:avLst>
          </a:prstGeom>
          <a:noFill/>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tx1"/>
                </a:solidFill>
                <a:effectLst>
                  <a:outerShdw blurRad="38100" dist="38100" dir="2700000" algn="tl">
                    <a:srgbClr val="000000">
                      <a:alpha val="43137"/>
                    </a:srgbClr>
                  </a:outerShdw>
                </a:effectLst>
              </a:rPr>
              <a:t>I/O Redirected via network</a:t>
            </a:r>
          </a:p>
        </p:txBody>
      </p:sp>
      <p:sp>
        <p:nvSpPr>
          <p:cNvPr id="29" name="TextBox 28"/>
          <p:cNvSpPr txBox="1"/>
          <p:nvPr/>
        </p:nvSpPr>
        <p:spPr>
          <a:xfrm>
            <a:off x="5638800" y="5257800"/>
            <a:ext cx="3137483" cy="923330"/>
          </a:xfrm>
          <a:prstGeom prst="rect">
            <a:avLst/>
          </a:prstGeom>
          <a:noFill/>
        </p:spPr>
        <p:txBody>
          <a:bodyPr wrap="square" rtlCol="0">
            <a:spAutoFit/>
          </a:bodyPr>
          <a:lstStyle/>
          <a:p>
            <a:r>
              <a:rPr lang="en-US" dirty="0" smtClean="0"/>
              <a:t>VMs can then be Live Migrated to another node with zero downtime</a:t>
            </a:r>
            <a:endParaRPr lang="en-US" dirty="0"/>
          </a:p>
        </p:txBody>
      </p:sp>
      <p:pic>
        <p:nvPicPr>
          <p:cNvPr id="32" name="Picture 20" descr="D:\Pennie's documents\MS Image\NEWFeb15\Windows_Vista_Icons_ for_Marketing_use\Error.png"/>
          <p:cNvPicPr>
            <a:picLocks noChangeAspect="1" noChangeArrowheads="1"/>
          </p:cNvPicPr>
          <p:nvPr/>
        </p:nvPicPr>
        <p:blipFill>
          <a:blip r:embed="rId7" cstate="print"/>
          <a:srcRect/>
          <a:stretch>
            <a:fillRect/>
          </a:stretch>
        </p:blipFill>
        <p:spPr bwMode="auto">
          <a:xfrm>
            <a:off x="5014041" y="3876113"/>
            <a:ext cx="427439" cy="427439"/>
          </a:xfrm>
          <a:prstGeom prst="rect">
            <a:avLst/>
          </a:prstGeom>
          <a:noFill/>
        </p:spPr>
      </p:pic>
      <p:cxnSp>
        <p:nvCxnSpPr>
          <p:cNvPr id="56" name="Straight Arrow Connector 55"/>
          <p:cNvCxnSpPr/>
          <p:nvPr/>
        </p:nvCxnSpPr>
        <p:spPr>
          <a:xfrm rot="5400000">
            <a:off x="4085170" y="4927115"/>
            <a:ext cx="320939" cy="794"/>
          </a:xfrm>
          <a:prstGeom prst="straightConnector1">
            <a:avLst/>
          </a:prstGeom>
          <a:ln w="50800" cap="rnd">
            <a:solidFill>
              <a:schemeClr val="accent1"/>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37" name="Rectangle 24598" descr="Server"/>
          <p:cNvPicPr>
            <a:picLocks noChangeAspect="1" noChangeArrowheads="1"/>
          </p:cNvPicPr>
          <p:nvPr/>
        </p:nvPicPr>
        <p:blipFill>
          <a:blip r:embed="rId8" cstate="print"/>
          <a:srcRect/>
          <a:stretch>
            <a:fillRect/>
          </a:stretch>
        </p:blipFill>
        <p:spPr bwMode="auto">
          <a:xfrm>
            <a:off x="2432346" y="1923751"/>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47" name="Straight Arrow Connector 46"/>
          <p:cNvCxnSpPr/>
          <p:nvPr/>
        </p:nvCxnSpPr>
        <p:spPr>
          <a:xfrm rot="5400000">
            <a:off x="3221104" y="3198983"/>
            <a:ext cx="320939" cy="794"/>
          </a:xfrm>
          <a:prstGeom prst="straightConnector1">
            <a:avLst/>
          </a:prstGeom>
          <a:ln w="50800" cap="rnd">
            <a:solidFill>
              <a:schemeClr val="accent1"/>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41" name="Rectangle 24598" descr="Server"/>
          <p:cNvPicPr>
            <a:picLocks noChangeAspect="1" noChangeArrowheads="1"/>
          </p:cNvPicPr>
          <p:nvPr/>
        </p:nvPicPr>
        <p:blipFill>
          <a:blip r:embed="rId8" cstate="print"/>
          <a:srcRect/>
          <a:stretch>
            <a:fillRect/>
          </a:stretch>
        </p:blipFill>
        <p:spPr bwMode="auto">
          <a:xfrm>
            <a:off x="5207445" y="1955648"/>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44" name="Straight Arrow Connector 43"/>
          <p:cNvCxnSpPr/>
          <p:nvPr/>
        </p:nvCxnSpPr>
        <p:spPr>
          <a:xfrm rot="10800000">
            <a:off x="4948446" y="2674381"/>
            <a:ext cx="375552" cy="1455"/>
          </a:xfrm>
          <a:prstGeom prst="straightConnector1">
            <a:avLst/>
          </a:prstGeom>
          <a:ln w="50800" cap="rnd">
            <a:solidFill>
              <a:schemeClr val="accent1"/>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31" name="Picture 3" descr="C:\Users\shonsh\Desktop\images\VM.png"/>
          <p:cNvPicPr>
            <a:picLocks noChangeAspect="1" noChangeArrowheads="1"/>
          </p:cNvPicPr>
          <p:nvPr/>
        </p:nvPicPr>
        <p:blipFill>
          <a:blip r:embed="rId9" cstate="print"/>
          <a:srcRect/>
          <a:stretch>
            <a:fillRect/>
          </a:stretch>
        </p:blipFill>
        <p:spPr bwMode="auto">
          <a:xfrm>
            <a:off x="5782042" y="2331105"/>
            <a:ext cx="464995" cy="753364"/>
          </a:xfrm>
          <a:prstGeom prst="rect">
            <a:avLst/>
          </a:prstGeom>
          <a:noFill/>
        </p:spPr>
      </p:pic>
      <p:pic>
        <p:nvPicPr>
          <p:cNvPr id="33" name="Picture 13" descr="D:\Pennie's documents\MS Image\NEWFeb15\Windows_Vista_Icons_ for_Marketing_use\Complete.png"/>
          <p:cNvPicPr>
            <a:picLocks noChangeAspect="1" noChangeArrowheads="1"/>
          </p:cNvPicPr>
          <p:nvPr/>
        </p:nvPicPr>
        <p:blipFill>
          <a:blip r:embed="rId10" cstate="print"/>
          <a:srcRect/>
          <a:stretch>
            <a:fillRect/>
          </a:stretch>
        </p:blipFill>
        <p:spPr bwMode="auto">
          <a:xfrm>
            <a:off x="6025230" y="2708481"/>
            <a:ext cx="412223" cy="412223"/>
          </a:xfrm>
          <a:prstGeom prst="rect">
            <a:avLst/>
          </a:prstGeom>
          <a:noFill/>
        </p:spPr>
      </p:pic>
      <p:grpSp>
        <p:nvGrpSpPr>
          <p:cNvPr id="3" name="Group 57"/>
          <p:cNvGrpSpPr/>
          <p:nvPr/>
        </p:nvGrpSpPr>
        <p:grpSpPr>
          <a:xfrm>
            <a:off x="3589863" y="4239828"/>
            <a:ext cx="1612817" cy="910638"/>
            <a:chOff x="6296149" y="4859530"/>
            <a:chExt cx="1612817" cy="910638"/>
          </a:xfrm>
        </p:grpSpPr>
        <p:pic>
          <p:nvPicPr>
            <p:cNvPr id="53" name="Picture 10" descr="C:\Documents and Settings\Pennie\My Documents\ACERDATA (D)\Pennie's documents\MS Image\Shapes and Graphics\Internet Cloud\cloud 1.png"/>
            <p:cNvPicPr>
              <a:picLocks noChangeAspect="1" noChangeArrowheads="1"/>
            </p:cNvPicPr>
            <p:nvPr/>
          </p:nvPicPr>
          <p:blipFill>
            <a:blip r:embed="rId11" cstate="print"/>
            <a:srcRect/>
            <a:stretch>
              <a:fillRect/>
            </a:stretch>
          </p:blipFill>
          <p:spPr bwMode="auto">
            <a:xfrm>
              <a:off x="6296149" y="4859530"/>
              <a:ext cx="1612817" cy="910638"/>
            </a:xfrm>
            <a:prstGeom prst="rect">
              <a:avLst/>
            </a:prstGeom>
            <a:noFill/>
          </p:spPr>
        </p:pic>
        <p:sp>
          <p:nvSpPr>
            <p:cNvPr id="54" name="TextBox 53"/>
            <p:cNvSpPr txBox="1"/>
            <p:nvPr/>
          </p:nvSpPr>
          <p:spPr>
            <a:xfrm>
              <a:off x="6817094" y="5058889"/>
              <a:ext cx="570926" cy="369332"/>
            </a:xfrm>
            <a:prstGeom prst="rect">
              <a:avLst/>
            </a:prstGeom>
            <a:noFill/>
          </p:spPr>
          <p:txBody>
            <a:bodyPr wrap="none" rtlCol="0">
              <a:spAutoFit/>
            </a:bodyPr>
            <a:lstStyle/>
            <a:p>
              <a:pPr algn="ctr"/>
              <a:r>
                <a:rPr lang="en-US" dirty="0" smtClean="0">
                  <a:effectLst>
                    <a:glow rad="228600">
                      <a:schemeClr val="bg1">
                        <a:alpha val="40000"/>
                      </a:schemeClr>
                    </a:glow>
                  </a:effectLst>
                </a:rPr>
                <a:t>SAN</a:t>
              </a:r>
              <a:endParaRPr lang="en-US" dirty="0">
                <a:effectLst>
                  <a:glow rad="228600">
                    <a:schemeClr val="bg1">
                      <a:alpha val="40000"/>
                    </a:schemeClr>
                  </a:glow>
                </a:effectLst>
              </a:endParaRPr>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1000"/>
                                        <p:tgtEl>
                                          <p:spTgt spid="69"/>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right)">
                                      <p:cBhvr>
                                        <p:cTn id="15" dur="500"/>
                                        <p:tgtEl>
                                          <p:spTgt spid="44"/>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right)">
                                      <p:cBhvr>
                                        <p:cTn id="19" dur="500"/>
                                        <p:tgtEl>
                                          <p:spTgt spid="6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1000"/>
                                        <p:tgtEl>
                                          <p:spTgt spid="70"/>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up)">
                                      <p:cBhvr>
                                        <p:cTn id="26" dur="500"/>
                                        <p:tgtEl>
                                          <p:spTgt spid="47"/>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up)">
                                      <p:cBhvr>
                                        <p:cTn id="30" dur="500"/>
                                        <p:tgtEl>
                                          <p:spTgt spid="45"/>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wipe(up)">
                                      <p:cBhvr>
                                        <p:cTn id="34" dur="500"/>
                                        <p:tgtEl>
                                          <p:spTgt spid="56"/>
                                        </p:tgtEl>
                                      </p:cBhvr>
                                    </p:animEffect>
                                  </p:childTnLst>
                                </p:cTn>
                              </p:par>
                            </p:childTnLst>
                          </p:cTn>
                        </p:par>
                        <p:par>
                          <p:cTn id="35" fill="hold">
                            <p:stCondLst>
                              <p:cond delay="4000"/>
                            </p:stCondLst>
                            <p:childTnLst>
                              <p:par>
                                <p:cTn id="36" presetID="23" presetClass="entr" presetSubtype="16"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p:cTn id="38" dur="500" fill="hold"/>
                                        <p:tgtEl>
                                          <p:spTgt spid="33"/>
                                        </p:tgtEl>
                                        <p:attrNameLst>
                                          <p:attrName>ppt_w</p:attrName>
                                        </p:attrNameLst>
                                      </p:cBhvr>
                                      <p:tavLst>
                                        <p:tav tm="0">
                                          <p:val>
                                            <p:fltVal val="0"/>
                                          </p:val>
                                        </p:tav>
                                        <p:tav tm="100000">
                                          <p:val>
                                            <p:strVal val="#ppt_w"/>
                                          </p:val>
                                        </p:tav>
                                      </p:tavLst>
                                    </p:anim>
                                    <p:anim calcmode="lin" valueType="num">
                                      <p:cBhvr>
                                        <p:cTn id="39" dur="500" fill="hold"/>
                                        <p:tgtEl>
                                          <p:spTgt spid="33"/>
                                        </p:tgtEl>
                                        <p:attrNameLst>
                                          <p:attrName>ppt_h</p:attrName>
                                        </p:attrNameLst>
                                      </p:cBhvr>
                                      <p:tavLst>
                                        <p:tav tm="0">
                                          <p:val>
                                            <p:fltVal val="0"/>
                                          </p:val>
                                        </p:tav>
                                        <p:tav tm="100000">
                                          <p:val>
                                            <p:strVal val="#ppt_h"/>
                                          </p:val>
                                        </p:tav>
                                      </p:tavLst>
                                    </p:anim>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9" grpId="0" animBg="1"/>
      <p:bldP spid="7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bwMode="auto">
          <a:xfrm>
            <a:off x="1552755" y="1682151"/>
            <a:ext cx="5585604" cy="2321943"/>
          </a:xfrm>
          <a:prstGeom prst="roundRect">
            <a:avLst/>
          </a:prstGeom>
          <a:solidFill>
            <a:schemeClr val="accent3">
              <a:alpha val="15000"/>
            </a:schemeClr>
          </a:solidFill>
          <a:ln w="25400">
            <a:solidFill>
              <a:schemeClr val="tx1">
                <a:lumMod val="50000"/>
              </a:schemeClr>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801794" name="Rectangle 2"/>
          <p:cNvSpPr>
            <a:spLocks noGrp="1" noChangeArrowheads="1"/>
          </p:cNvSpPr>
          <p:nvPr>
            <p:ph type="title"/>
          </p:nvPr>
        </p:nvSpPr>
        <p:spPr/>
        <p:txBody>
          <a:bodyPr/>
          <a:lstStyle/>
          <a:p>
            <a:r>
              <a:rPr lang="en-US" smtClean="0"/>
              <a:t>Node Fault Tolerance</a:t>
            </a:r>
            <a:endParaRPr lang="en-US" dirty="0"/>
          </a:p>
        </p:txBody>
      </p:sp>
      <p:sp>
        <p:nvSpPr>
          <p:cNvPr id="801797" name="Line 5"/>
          <p:cNvSpPr>
            <a:spLocks noChangeShapeType="1"/>
          </p:cNvSpPr>
          <p:nvPr/>
        </p:nvSpPr>
        <p:spPr bwMode="auto">
          <a:xfrm>
            <a:off x="3162650" y="3322041"/>
            <a:ext cx="679248" cy="1094016"/>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8" name="Line 6"/>
          <p:cNvSpPr>
            <a:spLocks noChangeShapeType="1"/>
          </p:cNvSpPr>
          <p:nvPr/>
        </p:nvSpPr>
        <p:spPr bwMode="auto">
          <a:xfrm flipH="1">
            <a:off x="4876799" y="3540154"/>
            <a:ext cx="735436" cy="957353"/>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9" name="Line 7"/>
          <p:cNvSpPr>
            <a:spLocks noChangeShapeType="1"/>
          </p:cNvSpPr>
          <p:nvPr/>
        </p:nvSpPr>
        <p:spPr bwMode="auto">
          <a:xfrm>
            <a:off x="4343400" y="4873187"/>
            <a:ext cx="0" cy="304800"/>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25" name="Picture 2" descr="C:\Users\shonsh\Desktop\images\host.png"/>
          <p:cNvPicPr>
            <a:picLocks noChangeAspect="1" noChangeArrowheads="1"/>
          </p:cNvPicPr>
          <p:nvPr/>
        </p:nvPicPr>
        <p:blipFill>
          <a:blip r:embed="rId4" cstate="print"/>
          <a:srcRect/>
          <a:stretch>
            <a:fillRect/>
          </a:stretch>
        </p:blipFill>
        <p:spPr bwMode="auto">
          <a:xfrm>
            <a:off x="2437856" y="1906938"/>
            <a:ext cx="1184954" cy="1919810"/>
          </a:xfrm>
          <a:prstGeom prst="rect">
            <a:avLst/>
          </a:prstGeom>
          <a:noFill/>
        </p:spPr>
      </p:pic>
      <p:pic>
        <p:nvPicPr>
          <p:cNvPr id="30" name="Picture 2" descr="C:\Users\shonsh\Desktop\images\host.png"/>
          <p:cNvPicPr>
            <a:picLocks noChangeAspect="1" noChangeArrowheads="1"/>
          </p:cNvPicPr>
          <p:nvPr/>
        </p:nvPicPr>
        <p:blipFill>
          <a:blip r:embed="rId4" cstate="print"/>
          <a:srcRect/>
          <a:stretch>
            <a:fillRect/>
          </a:stretch>
        </p:blipFill>
        <p:spPr bwMode="auto">
          <a:xfrm>
            <a:off x="5193687" y="1943223"/>
            <a:ext cx="1184954" cy="1919810"/>
          </a:xfrm>
          <a:prstGeom prst="rect">
            <a:avLst/>
          </a:prstGeom>
          <a:noFill/>
        </p:spPr>
      </p:pic>
      <p:pic>
        <p:nvPicPr>
          <p:cNvPr id="31" name="Picture 3" descr="C:\Users\shonsh\Desktop\images\VM.png"/>
          <p:cNvPicPr>
            <a:picLocks noChangeAspect="1" noChangeArrowheads="1"/>
          </p:cNvPicPr>
          <p:nvPr/>
        </p:nvPicPr>
        <p:blipFill>
          <a:blip r:embed="rId5" cstate="print"/>
          <a:srcRect/>
          <a:stretch>
            <a:fillRect/>
          </a:stretch>
        </p:blipFill>
        <p:spPr bwMode="auto">
          <a:xfrm>
            <a:off x="5782042" y="2331105"/>
            <a:ext cx="464995" cy="753364"/>
          </a:xfrm>
          <a:prstGeom prst="rect">
            <a:avLst/>
          </a:prstGeom>
          <a:noFill/>
        </p:spPr>
      </p:pic>
      <p:sp>
        <p:nvSpPr>
          <p:cNvPr id="63" name="Line Callout 1 (Border and Accent Bar) 62"/>
          <p:cNvSpPr/>
          <p:nvPr/>
        </p:nvSpPr>
        <p:spPr bwMode="auto">
          <a:xfrm>
            <a:off x="457200" y="4572000"/>
            <a:ext cx="1887055" cy="632999"/>
          </a:xfrm>
          <a:prstGeom prst="accentBorderCallout1">
            <a:avLst>
              <a:gd name="adj1" fmla="val 27181"/>
              <a:gd name="adj2" fmla="val 103952"/>
              <a:gd name="adj3" fmla="val -30070"/>
              <a:gd name="adj4" fmla="val 141121"/>
            </a:avLst>
          </a:prstGeom>
          <a:noFill/>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tx1"/>
                </a:solidFill>
                <a:effectLst>
                  <a:outerShdw blurRad="38100" dist="38100" dir="2700000" algn="tl">
                    <a:srgbClr val="000000">
                      <a:alpha val="43137"/>
                    </a:srgbClr>
                  </a:outerShdw>
                </a:effectLst>
              </a:rPr>
              <a:t>Volume relocates to a healthy node</a:t>
            </a:r>
          </a:p>
        </p:txBody>
      </p:sp>
      <p:sp>
        <p:nvSpPr>
          <p:cNvPr id="69" name="Line Callout 1 (Border and Accent Bar) 68"/>
          <p:cNvSpPr/>
          <p:nvPr/>
        </p:nvSpPr>
        <p:spPr bwMode="auto">
          <a:xfrm>
            <a:off x="6825202" y="4283132"/>
            <a:ext cx="2013998" cy="860243"/>
          </a:xfrm>
          <a:prstGeom prst="accentBorderCallout1">
            <a:avLst>
              <a:gd name="adj1" fmla="val 16192"/>
              <a:gd name="adj2" fmla="val -3932"/>
              <a:gd name="adj3" fmla="val -132055"/>
              <a:gd name="adj4" fmla="val -62751"/>
            </a:avLst>
          </a:prstGeom>
          <a:noFill/>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tx1"/>
                </a:solidFill>
                <a:effectLst>
                  <a:outerShdw blurRad="38100" dist="38100" dir="2700000" algn="tl">
                    <a:srgbClr val="000000">
                      <a:alpha val="43137"/>
                    </a:srgbClr>
                  </a:outerShdw>
                </a:effectLst>
              </a:rPr>
              <a:t>Brief queuing of I/O while volume ownership is changed</a:t>
            </a:r>
          </a:p>
        </p:txBody>
      </p:sp>
      <p:sp>
        <p:nvSpPr>
          <p:cNvPr id="39" name="Rectangle 17"/>
          <p:cNvSpPr>
            <a:spLocks noChangeArrowheads="1"/>
          </p:cNvSpPr>
          <p:nvPr/>
        </p:nvSpPr>
        <p:spPr bwMode="auto">
          <a:xfrm>
            <a:off x="3456264" y="5153055"/>
            <a:ext cx="1761688" cy="1121909"/>
          </a:xfrm>
          <a:prstGeom prst="roundRect">
            <a:avLst/>
          </a:prstGeom>
          <a:ln>
            <a:headEnd/>
            <a:tailEnd/>
          </a:ln>
        </p:spPr>
        <p:style>
          <a:lnRef idx="0">
            <a:schemeClr val="accent2"/>
          </a:lnRef>
          <a:fillRef idx="3">
            <a:schemeClr val="accent2"/>
          </a:fillRef>
          <a:effectRef idx="3">
            <a:schemeClr val="accent2"/>
          </a:effectRef>
          <a:fontRef idx="minor">
            <a:schemeClr val="lt1"/>
          </a:fontRef>
        </p:style>
        <p:txBody>
          <a:bodyPr wrap="none" lIns="91436" tIns="45718" rIns="91436" bIns="45718" anchor="ctr"/>
          <a:lstStyle/>
          <a:p>
            <a:endParaRPr lang="en-US" dirty="0"/>
          </a:p>
        </p:txBody>
      </p:sp>
      <p:pic>
        <p:nvPicPr>
          <p:cNvPr id="40" name="Picture 18" descr="Database blue"/>
          <p:cNvPicPr>
            <a:picLocks noChangeAspect="1" noChangeArrowheads="1"/>
          </p:cNvPicPr>
          <p:nvPr/>
        </p:nvPicPr>
        <p:blipFill>
          <a:blip r:embed="rId6" cstate="print"/>
          <a:srcRect/>
          <a:stretch>
            <a:fillRect/>
          </a:stretch>
        </p:blipFill>
        <p:spPr bwMode="auto">
          <a:xfrm>
            <a:off x="3951215" y="5224463"/>
            <a:ext cx="771787" cy="988767"/>
          </a:xfrm>
          <a:prstGeom prst="rect">
            <a:avLst/>
          </a:prstGeom>
          <a:noFill/>
        </p:spPr>
      </p:pic>
      <p:grpSp>
        <p:nvGrpSpPr>
          <p:cNvPr id="2" name="Group 50"/>
          <p:cNvGrpSpPr/>
          <p:nvPr/>
        </p:nvGrpSpPr>
        <p:grpSpPr>
          <a:xfrm>
            <a:off x="4137956" y="5567179"/>
            <a:ext cx="428322" cy="524416"/>
            <a:chOff x="1145861" y="6690311"/>
            <a:chExt cx="513986" cy="629299"/>
          </a:xfrm>
        </p:grpSpPr>
        <p:sp>
          <p:nvSpPr>
            <p:cNvPr id="48" name="Rounded Rectangle 47"/>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49" name="Picture 4" descr="C:\Users\agoodman\Documents\Carmine\V1\Product Icons - PNG\Carmine117_VirtualMachine_32.png"/>
            <p:cNvPicPr>
              <a:picLocks noChangeAspect="1" noChangeArrowheads="1"/>
            </p:cNvPicPr>
            <p:nvPr/>
          </p:nvPicPr>
          <p:blipFill>
            <a:blip r:embed="rId7" cstate="print"/>
            <a:stretch>
              <a:fillRect/>
            </a:stretch>
          </p:blipFill>
          <p:spPr bwMode="auto">
            <a:xfrm>
              <a:off x="1261164" y="6690311"/>
              <a:ext cx="304800" cy="304800"/>
            </a:xfrm>
            <a:prstGeom prst="rect">
              <a:avLst/>
            </a:prstGeom>
            <a:ln>
              <a:headEnd type="none" w="med" len="med"/>
              <a:tailEnd type="none" w="med" len="med"/>
            </a:ln>
          </p:spPr>
        </p:pic>
        <p:sp>
          <p:nvSpPr>
            <p:cNvPr id="50" name="TextBox 49"/>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sp>
        <p:nvSpPr>
          <p:cNvPr id="42" name="Left-Right Arrow 41"/>
          <p:cNvSpPr/>
          <p:nvPr/>
        </p:nvSpPr>
        <p:spPr bwMode="auto">
          <a:xfrm>
            <a:off x="3632433" y="2885813"/>
            <a:ext cx="1560352" cy="50334"/>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43" name="Picture 7" descr="http://z.about.com/d/gocaribbean/1/0/N/0/-/-/heart_clipart.gif"/>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341886" y="2841568"/>
            <a:ext cx="151694" cy="136524"/>
          </a:xfrm>
          <a:prstGeom prst="rect">
            <a:avLst/>
          </a:prstGeom>
          <a:noFill/>
        </p:spPr>
      </p:pic>
      <p:sp>
        <p:nvSpPr>
          <p:cNvPr id="70" name="Line Callout 1 (Border and Accent Bar) 69"/>
          <p:cNvSpPr/>
          <p:nvPr/>
        </p:nvSpPr>
        <p:spPr bwMode="auto">
          <a:xfrm>
            <a:off x="405272" y="1172178"/>
            <a:ext cx="1277454" cy="504222"/>
          </a:xfrm>
          <a:prstGeom prst="accentBorderCallout1">
            <a:avLst>
              <a:gd name="adj1" fmla="val 77431"/>
              <a:gd name="adj2" fmla="val 105978"/>
              <a:gd name="adj3" fmla="val 240876"/>
              <a:gd name="adj4" fmla="val 158890"/>
            </a:avLst>
          </a:prstGeom>
          <a:noFill/>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tx1"/>
                </a:solidFill>
                <a:effectLst>
                  <a:outerShdw blurRad="38100" dist="38100" dir="2700000" algn="tl">
                    <a:srgbClr val="000000">
                      <a:alpha val="43137"/>
                    </a:srgbClr>
                  </a:outerShdw>
                </a:effectLst>
              </a:rPr>
              <a:t>Coordination Node Failure</a:t>
            </a:r>
          </a:p>
        </p:txBody>
      </p:sp>
      <p:pic>
        <p:nvPicPr>
          <p:cNvPr id="26" name="Picture 20" descr="D:\Pennie's documents\MS Image\NEWFeb15\Windows_Vista_Icons_ for_Marketing_use\Error.png"/>
          <p:cNvPicPr>
            <a:picLocks noChangeAspect="1" noChangeArrowheads="1"/>
          </p:cNvPicPr>
          <p:nvPr/>
        </p:nvPicPr>
        <p:blipFill>
          <a:blip r:embed="rId9" cstate="print"/>
          <a:srcRect/>
          <a:stretch>
            <a:fillRect/>
          </a:stretch>
        </p:blipFill>
        <p:spPr bwMode="auto">
          <a:xfrm>
            <a:off x="3017461" y="2902990"/>
            <a:ext cx="754540" cy="754540"/>
          </a:xfrm>
          <a:prstGeom prst="rect">
            <a:avLst/>
          </a:prstGeom>
          <a:noFill/>
        </p:spPr>
      </p:pic>
      <p:sp>
        <p:nvSpPr>
          <p:cNvPr id="27" name="Line Callout 1 (Border and Accent Bar) 26"/>
          <p:cNvSpPr/>
          <p:nvPr/>
        </p:nvSpPr>
        <p:spPr bwMode="auto">
          <a:xfrm>
            <a:off x="7056535" y="2319469"/>
            <a:ext cx="1332994" cy="765000"/>
          </a:xfrm>
          <a:prstGeom prst="accentBorderCallout1">
            <a:avLst>
              <a:gd name="adj1" fmla="val 18750"/>
              <a:gd name="adj2" fmla="val -6445"/>
              <a:gd name="adj3" fmla="val 70871"/>
              <a:gd name="adj4" fmla="val -44683"/>
            </a:avLst>
          </a:prstGeom>
          <a:noFill/>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tx1"/>
                </a:solidFill>
                <a:effectLst>
                  <a:outerShdw blurRad="38100" dist="38100" dir="2700000" algn="tl">
                    <a:srgbClr val="000000">
                      <a:alpha val="43137"/>
                    </a:srgbClr>
                  </a:outerShdw>
                </a:effectLst>
              </a:rPr>
              <a:t>VM running on Node 2 is unaffected</a:t>
            </a:r>
          </a:p>
        </p:txBody>
      </p:sp>
      <p:pic>
        <p:nvPicPr>
          <p:cNvPr id="28" name="Picture 13" descr="D:\Pennie's documents\MS Image\NEWFeb15\Windows_Vista_Icons_ for_Marketing_use\Complete.png"/>
          <p:cNvPicPr>
            <a:picLocks noChangeAspect="1" noChangeArrowheads="1"/>
          </p:cNvPicPr>
          <p:nvPr/>
        </p:nvPicPr>
        <p:blipFill>
          <a:blip r:embed="rId10" cstate="print"/>
          <a:srcRect/>
          <a:stretch>
            <a:fillRect/>
          </a:stretch>
        </p:blipFill>
        <p:spPr bwMode="auto">
          <a:xfrm>
            <a:off x="6025230" y="2708481"/>
            <a:ext cx="412223" cy="412223"/>
          </a:xfrm>
          <a:prstGeom prst="rect">
            <a:avLst/>
          </a:prstGeom>
          <a:noFill/>
        </p:spPr>
      </p:pic>
      <p:grpSp>
        <p:nvGrpSpPr>
          <p:cNvPr id="3" name="Group 57"/>
          <p:cNvGrpSpPr/>
          <p:nvPr/>
        </p:nvGrpSpPr>
        <p:grpSpPr>
          <a:xfrm>
            <a:off x="3604042" y="4232738"/>
            <a:ext cx="1612817" cy="910638"/>
            <a:chOff x="6296149" y="4859530"/>
            <a:chExt cx="1612817" cy="910638"/>
          </a:xfrm>
        </p:grpSpPr>
        <p:pic>
          <p:nvPicPr>
            <p:cNvPr id="36" name="Picture 10" descr="C:\Documents and Settings\Pennie\My Documents\ACERDATA (D)\Pennie's documents\MS Image\Shapes and Graphics\Internet Cloud\cloud 1.png"/>
            <p:cNvPicPr>
              <a:picLocks noChangeAspect="1" noChangeArrowheads="1"/>
            </p:cNvPicPr>
            <p:nvPr/>
          </p:nvPicPr>
          <p:blipFill>
            <a:blip r:embed="rId11" cstate="print"/>
            <a:srcRect/>
            <a:stretch>
              <a:fillRect/>
            </a:stretch>
          </p:blipFill>
          <p:spPr bwMode="auto">
            <a:xfrm>
              <a:off x="6296149" y="4859530"/>
              <a:ext cx="1612817" cy="910638"/>
            </a:xfrm>
            <a:prstGeom prst="rect">
              <a:avLst/>
            </a:prstGeom>
            <a:noFill/>
          </p:spPr>
        </p:pic>
        <p:sp>
          <p:nvSpPr>
            <p:cNvPr id="37" name="TextBox 36"/>
            <p:cNvSpPr txBox="1"/>
            <p:nvPr/>
          </p:nvSpPr>
          <p:spPr>
            <a:xfrm>
              <a:off x="6817094" y="5058889"/>
              <a:ext cx="570926" cy="369332"/>
            </a:xfrm>
            <a:prstGeom prst="rect">
              <a:avLst/>
            </a:prstGeom>
            <a:noFill/>
          </p:spPr>
          <p:txBody>
            <a:bodyPr wrap="none" rtlCol="0">
              <a:spAutoFit/>
            </a:bodyPr>
            <a:lstStyle/>
            <a:p>
              <a:pPr algn="ctr"/>
              <a:r>
                <a:rPr lang="en-US" dirty="0" smtClean="0">
                  <a:effectLst>
                    <a:glow rad="228600">
                      <a:schemeClr val="bg1">
                        <a:alpha val="40000"/>
                      </a:schemeClr>
                    </a:glow>
                  </a:effectLst>
                </a:rPr>
                <a:t>SAN</a:t>
              </a:r>
              <a:endParaRPr lang="en-US" dirty="0">
                <a:effectLst>
                  <a:glow rad="228600">
                    <a:schemeClr val="bg1">
                      <a:alpha val="40000"/>
                    </a:schemeClr>
                  </a:glow>
                </a:effectLst>
              </a:endParaRPr>
            </a:p>
          </p:txBody>
        </p:sp>
      </p:grpSp>
      <p:sp>
        <p:nvSpPr>
          <p:cNvPr id="32" name="Curved Up Arrow 31"/>
          <p:cNvSpPr/>
          <p:nvPr/>
        </p:nvSpPr>
        <p:spPr bwMode="auto">
          <a:xfrm>
            <a:off x="2877880" y="3763891"/>
            <a:ext cx="2955850" cy="822008"/>
          </a:xfrm>
          <a:prstGeom prst="curved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pic>
        <p:nvPicPr>
          <p:cNvPr id="33" name="Picture 4" descr="C:\Users\agoodman\Documents\Carmine\V1\Product Icons - PNG\Carmine117_VirtualMachine_32.png"/>
          <p:cNvPicPr>
            <a:picLocks noChangeAspect="1" noChangeArrowheads="1"/>
          </p:cNvPicPr>
          <p:nvPr/>
        </p:nvPicPr>
        <p:blipFill>
          <a:blip r:embed="rId7" cstate="print"/>
          <a:stretch>
            <a:fillRect/>
          </a:stretch>
        </p:blipFill>
        <p:spPr bwMode="auto">
          <a:xfrm>
            <a:off x="5010217" y="4145960"/>
            <a:ext cx="334415" cy="334415"/>
          </a:xfrm>
          <a:prstGeom prst="rect">
            <a:avLst/>
          </a:prstGeom>
          <a:ln>
            <a:headEnd type="none" w="med" len="med"/>
            <a:tailEnd type="none" w="med" len="med"/>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2000"/>
                                        <p:tgtEl>
                                          <p:spTgt spid="7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1000"/>
                                        <p:tgtEl>
                                          <p:spTgt spid="32"/>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20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1000"/>
                                        <p:tgtEl>
                                          <p:spTgt spid="63"/>
                                        </p:tgtEl>
                                      </p:cBhvr>
                                    </p:animEffect>
                                  </p:childTnLst>
                                </p:cTn>
                              </p:par>
                            </p:childTnLst>
                          </p:cTn>
                        </p:par>
                        <p:par>
                          <p:cTn id="27" fill="hold">
                            <p:stCondLst>
                              <p:cond delay="5500"/>
                            </p:stCondLst>
                            <p:childTnLst>
                              <p:par>
                                <p:cTn id="28" presetID="23" presetClass="entr" presetSubtype="16"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9" grpId="0" animBg="1"/>
      <p:bldP spid="70" grpId="0" animBg="1"/>
      <p:bldP spid="27"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377190" y="1385570"/>
            <a:ext cx="8321040" cy="548640"/>
          </a:xfrm>
          <a:prstGeom prst="roundRect">
            <a:avLst/>
          </a:prstGeom>
          <a:gradFill flip="none" rotWithShape="1">
            <a:gsLst>
              <a:gs pos="0">
                <a:schemeClr val="tx2">
                  <a:shade val="30000"/>
                  <a:satMod val="115000"/>
                  <a:alpha val="0"/>
                </a:schemeClr>
              </a:gs>
              <a:gs pos="50000">
                <a:schemeClr val="tx2">
                  <a:shade val="67500"/>
                  <a:satMod val="115000"/>
                  <a:alpha val="40000"/>
                </a:schemeClr>
              </a:gs>
              <a:gs pos="100000">
                <a:schemeClr val="tx2">
                  <a:shade val="100000"/>
                  <a:satMod val="115000"/>
                  <a:alpha val="6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solidFill>
              </a:rPr>
              <a:t>Overview of Hyper-V Live Migration</a:t>
            </a:r>
          </a:p>
        </p:txBody>
      </p:sp>
      <p:sp>
        <p:nvSpPr>
          <p:cNvPr id="7" name="Rounded Rectangle 6"/>
          <p:cNvSpPr/>
          <p:nvPr/>
        </p:nvSpPr>
        <p:spPr bwMode="auto">
          <a:xfrm>
            <a:off x="377190" y="1981835"/>
            <a:ext cx="8321040" cy="548640"/>
          </a:xfrm>
          <a:prstGeom prst="roundRect">
            <a:avLst/>
          </a:prstGeom>
          <a:gradFill flip="none" rotWithShape="1">
            <a:gsLst>
              <a:gs pos="0">
                <a:schemeClr val="tx2">
                  <a:shade val="30000"/>
                  <a:satMod val="115000"/>
                  <a:alpha val="0"/>
                </a:schemeClr>
              </a:gs>
              <a:gs pos="50000">
                <a:schemeClr val="tx2">
                  <a:shade val="67500"/>
                  <a:satMod val="115000"/>
                  <a:alpha val="40000"/>
                </a:schemeClr>
              </a:gs>
              <a:gs pos="100000">
                <a:schemeClr val="tx2">
                  <a:shade val="100000"/>
                  <a:satMod val="115000"/>
                  <a:alpha val="6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solidFill>
              </a:rPr>
              <a:t>Challenges Hyper-V faces with today’s cluster model</a:t>
            </a:r>
          </a:p>
        </p:txBody>
      </p:sp>
      <p:sp>
        <p:nvSpPr>
          <p:cNvPr id="8" name="Rounded Rectangle 7"/>
          <p:cNvSpPr/>
          <p:nvPr/>
        </p:nvSpPr>
        <p:spPr bwMode="auto">
          <a:xfrm>
            <a:off x="377190" y="2578100"/>
            <a:ext cx="8321040" cy="548640"/>
          </a:xfrm>
          <a:prstGeom prst="roundRect">
            <a:avLst/>
          </a:prstGeom>
          <a:gradFill flip="none" rotWithShape="1">
            <a:gsLst>
              <a:gs pos="0">
                <a:schemeClr val="tx2">
                  <a:shade val="30000"/>
                  <a:satMod val="115000"/>
                  <a:alpha val="0"/>
                </a:schemeClr>
              </a:gs>
              <a:gs pos="50000">
                <a:schemeClr val="tx2">
                  <a:shade val="67500"/>
                  <a:satMod val="115000"/>
                  <a:alpha val="40000"/>
                </a:schemeClr>
              </a:gs>
              <a:gs pos="100000">
                <a:schemeClr val="tx2">
                  <a:shade val="100000"/>
                  <a:satMod val="115000"/>
                  <a:alpha val="6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solidFill>
              </a:rPr>
              <a:t>How CSV delivers on these challenges</a:t>
            </a:r>
          </a:p>
        </p:txBody>
      </p:sp>
      <p:sp>
        <p:nvSpPr>
          <p:cNvPr id="9" name="Rounded Rectangle 8"/>
          <p:cNvSpPr/>
          <p:nvPr/>
        </p:nvSpPr>
        <p:spPr bwMode="auto">
          <a:xfrm>
            <a:off x="377190" y="3174365"/>
            <a:ext cx="8321040" cy="548640"/>
          </a:xfrm>
          <a:prstGeom prst="roundRect">
            <a:avLst/>
          </a:prstGeom>
          <a:gradFill flip="none" rotWithShape="1">
            <a:gsLst>
              <a:gs pos="0">
                <a:schemeClr val="tx2">
                  <a:shade val="30000"/>
                  <a:satMod val="115000"/>
                  <a:alpha val="0"/>
                </a:schemeClr>
              </a:gs>
              <a:gs pos="50000">
                <a:schemeClr val="tx2">
                  <a:shade val="67500"/>
                  <a:satMod val="115000"/>
                  <a:alpha val="40000"/>
                </a:schemeClr>
              </a:gs>
              <a:gs pos="100000">
                <a:schemeClr val="tx2">
                  <a:shade val="100000"/>
                  <a:satMod val="115000"/>
                  <a:alpha val="6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solidFill>
              </a:rPr>
              <a:t>Additional resiliency CSV provides</a:t>
            </a:r>
          </a:p>
        </p:txBody>
      </p:sp>
      <p:sp>
        <p:nvSpPr>
          <p:cNvPr id="10" name="Rounded Rectangle 9"/>
          <p:cNvSpPr/>
          <p:nvPr/>
        </p:nvSpPr>
        <p:spPr bwMode="auto">
          <a:xfrm>
            <a:off x="377190" y="3770630"/>
            <a:ext cx="8321040" cy="548640"/>
          </a:xfrm>
          <a:prstGeom prst="roundRect">
            <a:avLst/>
          </a:prstGeom>
          <a:gradFill flip="none" rotWithShape="1">
            <a:gsLst>
              <a:gs pos="0">
                <a:schemeClr val="tx2">
                  <a:shade val="30000"/>
                  <a:satMod val="115000"/>
                  <a:alpha val="0"/>
                </a:schemeClr>
              </a:gs>
              <a:gs pos="50000">
                <a:schemeClr val="tx2">
                  <a:shade val="67500"/>
                  <a:satMod val="115000"/>
                  <a:alpha val="40000"/>
                </a:schemeClr>
              </a:gs>
              <a:gs pos="100000">
                <a:schemeClr val="tx2">
                  <a:shade val="100000"/>
                  <a:satMod val="115000"/>
                  <a:alpha val="6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solidFill>
              </a:rPr>
              <a:t>Configuring Cluster Shared Volumes</a:t>
            </a:r>
          </a:p>
        </p:txBody>
      </p:sp>
      <p:sp>
        <p:nvSpPr>
          <p:cNvPr id="11" name="Rounded Rectangle 10"/>
          <p:cNvSpPr/>
          <p:nvPr/>
        </p:nvSpPr>
        <p:spPr bwMode="auto">
          <a:xfrm>
            <a:off x="377190" y="4366895"/>
            <a:ext cx="8321040" cy="548640"/>
          </a:xfrm>
          <a:prstGeom prst="roundRect">
            <a:avLst/>
          </a:prstGeom>
          <a:gradFill flip="none" rotWithShape="1">
            <a:gsLst>
              <a:gs pos="0">
                <a:schemeClr val="tx2">
                  <a:shade val="30000"/>
                  <a:satMod val="115000"/>
                  <a:alpha val="0"/>
                </a:schemeClr>
              </a:gs>
              <a:gs pos="50000">
                <a:schemeClr val="tx2">
                  <a:shade val="67500"/>
                  <a:satMod val="115000"/>
                  <a:alpha val="40000"/>
                </a:schemeClr>
              </a:gs>
              <a:gs pos="100000">
                <a:schemeClr val="tx2">
                  <a:shade val="100000"/>
                  <a:satMod val="115000"/>
                  <a:alpha val="6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solidFill>
              </a:rPr>
              <a:t>Cluster Shared Volumes Demo</a:t>
            </a:r>
          </a:p>
        </p:txBody>
      </p:sp>
      <p:sp>
        <p:nvSpPr>
          <p:cNvPr id="24584" name="Rectangle 8"/>
          <p:cNvSpPr>
            <a:spLocks noGrp="1" noChangeArrowheads="1"/>
          </p:cNvSpPr>
          <p:nvPr>
            <p:ph type="title"/>
          </p:nvPr>
        </p:nvSpPr>
        <p:spPr/>
        <p:txBody>
          <a:bodyPr/>
          <a:lstStyle/>
          <a:p>
            <a:r>
              <a:rPr lang="en-US" smtClean="0"/>
              <a:t>Agenda</a:t>
            </a:r>
            <a:endParaRPr lang="en-US" dirty="0"/>
          </a:p>
        </p:txBody>
      </p:sp>
      <p:pic>
        <p:nvPicPr>
          <p:cNvPr id="4" name="Picture 3" descr="WSFC logo white.png"/>
          <p:cNvPicPr>
            <a:picLocks noChangeAspect="1"/>
          </p:cNvPicPr>
          <p:nvPr/>
        </p:nvPicPr>
        <p:blipFill>
          <a:blip r:embed="rId3" cstate="print"/>
          <a:stretch>
            <a:fillRect/>
          </a:stretch>
        </p:blipFill>
        <p:spPr>
          <a:xfrm>
            <a:off x="3970020" y="5078528"/>
            <a:ext cx="4776787" cy="1148947"/>
          </a:xfrm>
          <a:prstGeom prst="rect">
            <a:avLst/>
          </a:prstGeom>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bwMode="auto">
          <a:xfrm>
            <a:off x="1552755" y="2093255"/>
            <a:ext cx="5585604" cy="2321943"/>
          </a:xfrm>
          <a:prstGeom prst="roundRect">
            <a:avLst/>
          </a:prstGeom>
          <a:solidFill>
            <a:schemeClr val="accent3">
              <a:alpha val="15000"/>
            </a:schemeClr>
          </a:solidFill>
          <a:ln w="25400">
            <a:solidFill>
              <a:schemeClr val="tx1">
                <a:lumMod val="50000"/>
              </a:schemeClr>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801794" name="Rectangle 2"/>
          <p:cNvSpPr>
            <a:spLocks noGrp="1" noChangeArrowheads="1"/>
          </p:cNvSpPr>
          <p:nvPr>
            <p:ph type="title"/>
          </p:nvPr>
        </p:nvSpPr>
        <p:spPr/>
        <p:txBody>
          <a:bodyPr/>
          <a:lstStyle/>
          <a:p>
            <a:r>
              <a:rPr lang="en-US" smtClean="0"/>
              <a:t>Network Fault Tolerance</a:t>
            </a:r>
            <a:endParaRPr lang="en-US" dirty="0"/>
          </a:p>
        </p:txBody>
      </p:sp>
      <p:sp>
        <p:nvSpPr>
          <p:cNvPr id="801797" name="Line 5"/>
          <p:cNvSpPr>
            <a:spLocks noChangeShapeType="1"/>
          </p:cNvSpPr>
          <p:nvPr/>
        </p:nvSpPr>
        <p:spPr bwMode="auto">
          <a:xfrm>
            <a:off x="3162650" y="3733145"/>
            <a:ext cx="636717" cy="1030242"/>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8" name="Line 6"/>
          <p:cNvSpPr>
            <a:spLocks noChangeShapeType="1"/>
          </p:cNvSpPr>
          <p:nvPr/>
        </p:nvSpPr>
        <p:spPr bwMode="auto">
          <a:xfrm flipH="1">
            <a:off x="4876799" y="3951258"/>
            <a:ext cx="735436" cy="957353"/>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9" name="Line 7"/>
          <p:cNvSpPr>
            <a:spLocks noChangeShapeType="1"/>
          </p:cNvSpPr>
          <p:nvPr/>
        </p:nvSpPr>
        <p:spPr bwMode="auto">
          <a:xfrm>
            <a:off x="4343400" y="5291379"/>
            <a:ext cx="0" cy="304800"/>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25" name="Picture 2" descr="C:\Users\shonsh\Desktop\images\host.png"/>
          <p:cNvPicPr>
            <a:picLocks noChangeAspect="1" noChangeArrowheads="1"/>
          </p:cNvPicPr>
          <p:nvPr/>
        </p:nvPicPr>
        <p:blipFill>
          <a:blip r:embed="rId4" cstate="print"/>
          <a:srcRect/>
          <a:stretch>
            <a:fillRect/>
          </a:stretch>
        </p:blipFill>
        <p:spPr bwMode="auto">
          <a:xfrm>
            <a:off x="2437856" y="2318042"/>
            <a:ext cx="1184954" cy="1919810"/>
          </a:xfrm>
          <a:prstGeom prst="rect">
            <a:avLst/>
          </a:prstGeom>
          <a:noFill/>
        </p:spPr>
      </p:pic>
      <p:pic>
        <p:nvPicPr>
          <p:cNvPr id="30" name="Picture 2" descr="C:\Users\shonsh\Desktop\images\host.png"/>
          <p:cNvPicPr>
            <a:picLocks noChangeAspect="1" noChangeArrowheads="1"/>
          </p:cNvPicPr>
          <p:nvPr/>
        </p:nvPicPr>
        <p:blipFill>
          <a:blip r:embed="rId4" cstate="print"/>
          <a:srcRect/>
          <a:stretch>
            <a:fillRect/>
          </a:stretch>
        </p:blipFill>
        <p:spPr bwMode="auto">
          <a:xfrm>
            <a:off x="5193687" y="2354327"/>
            <a:ext cx="1184954" cy="1919810"/>
          </a:xfrm>
          <a:prstGeom prst="rect">
            <a:avLst/>
          </a:prstGeom>
          <a:noFill/>
        </p:spPr>
      </p:pic>
      <p:pic>
        <p:nvPicPr>
          <p:cNvPr id="31" name="Picture 3" descr="C:\Users\shonsh\Desktop\images\VM.png"/>
          <p:cNvPicPr>
            <a:picLocks noChangeAspect="1" noChangeArrowheads="1"/>
          </p:cNvPicPr>
          <p:nvPr/>
        </p:nvPicPr>
        <p:blipFill>
          <a:blip r:embed="rId5" cstate="print"/>
          <a:srcRect/>
          <a:stretch>
            <a:fillRect/>
          </a:stretch>
        </p:blipFill>
        <p:spPr bwMode="auto">
          <a:xfrm>
            <a:off x="5782042" y="2742209"/>
            <a:ext cx="464995" cy="753364"/>
          </a:xfrm>
          <a:prstGeom prst="rect">
            <a:avLst/>
          </a:prstGeom>
          <a:noFill/>
        </p:spPr>
      </p:pic>
      <p:sp>
        <p:nvSpPr>
          <p:cNvPr id="63" name="Line Callout 1 (Border and Accent Bar) 62"/>
          <p:cNvSpPr/>
          <p:nvPr/>
        </p:nvSpPr>
        <p:spPr bwMode="auto">
          <a:xfrm>
            <a:off x="670561" y="4270977"/>
            <a:ext cx="1301782" cy="632999"/>
          </a:xfrm>
          <a:prstGeom prst="accentBorderCallout1">
            <a:avLst>
              <a:gd name="adj1" fmla="val 27181"/>
              <a:gd name="adj2" fmla="val 107948"/>
              <a:gd name="adj3" fmla="val -9221"/>
              <a:gd name="adj4" fmla="val 154109"/>
            </a:avLst>
          </a:prstGeom>
          <a:noFill/>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tx1"/>
                </a:solidFill>
                <a:effectLst>
                  <a:outerShdw blurRad="38100" dist="38100" dir="2700000" algn="tl">
                    <a:srgbClr val="000000">
                      <a:alpha val="43137"/>
                    </a:srgbClr>
                  </a:outerShdw>
                </a:effectLst>
              </a:rPr>
              <a:t>Coordination Node</a:t>
            </a:r>
          </a:p>
        </p:txBody>
      </p:sp>
      <p:sp>
        <p:nvSpPr>
          <p:cNvPr id="69" name="Line Callout 1 (Border and Accent Bar) 68"/>
          <p:cNvSpPr/>
          <p:nvPr/>
        </p:nvSpPr>
        <p:spPr bwMode="auto">
          <a:xfrm>
            <a:off x="5545396" y="4522734"/>
            <a:ext cx="1922204" cy="506466"/>
          </a:xfrm>
          <a:prstGeom prst="accentBorderCallout1">
            <a:avLst>
              <a:gd name="adj1" fmla="val 18750"/>
              <a:gd name="adj2" fmla="val -6054"/>
              <a:gd name="adj3" fmla="val -219609"/>
              <a:gd name="adj4" fmla="val -51045"/>
            </a:avLst>
          </a:prstGeom>
          <a:noFill/>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tx1"/>
                </a:solidFill>
                <a:effectLst>
                  <a:outerShdw blurRad="38100" dist="38100" dir="2700000" algn="tl">
                    <a:srgbClr val="000000">
                      <a:alpha val="43137"/>
                    </a:srgbClr>
                  </a:outerShdw>
                </a:effectLst>
              </a:rPr>
              <a:t>Network Path Connectivity Failure</a:t>
            </a:r>
          </a:p>
        </p:txBody>
      </p:sp>
      <p:sp>
        <p:nvSpPr>
          <p:cNvPr id="39" name="Rectangle 17"/>
          <p:cNvSpPr>
            <a:spLocks noChangeArrowheads="1"/>
          </p:cNvSpPr>
          <p:nvPr/>
        </p:nvSpPr>
        <p:spPr bwMode="auto">
          <a:xfrm>
            <a:off x="3456264" y="5564159"/>
            <a:ext cx="1761688" cy="1121909"/>
          </a:xfrm>
          <a:prstGeom prst="roundRect">
            <a:avLst/>
          </a:prstGeom>
          <a:ln>
            <a:headEnd/>
            <a:tailEnd/>
          </a:ln>
        </p:spPr>
        <p:style>
          <a:lnRef idx="0">
            <a:schemeClr val="accent2"/>
          </a:lnRef>
          <a:fillRef idx="3">
            <a:schemeClr val="accent2"/>
          </a:fillRef>
          <a:effectRef idx="3">
            <a:schemeClr val="accent2"/>
          </a:effectRef>
          <a:fontRef idx="minor">
            <a:schemeClr val="lt1"/>
          </a:fontRef>
        </p:style>
        <p:txBody>
          <a:bodyPr wrap="none" lIns="91436" tIns="45718" rIns="91436" bIns="45718" anchor="ctr"/>
          <a:lstStyle/>
          <a:p>
            <a:endParaRPr lang="en-US" dirty="0"/>
          </a:p>
        </p:txBody>
      </p:sp>
      <p:pic>
        <p:nvPicPr>
          <p:cNvPr id="40" name="Picture 18" descr="Database blue"/>
          <p:cNvPicPr>
            <a:picLocks noChangeAspect="1" noChangeArrowheads="1"/>
          </p:cNvPicPr>
          <p:nvPr/>
        </p:nvPicPr>
        <p:blipFill>
          <a:blip r:embed="rId6" cstate="print"/>
          <a:srcRect/>
          <a:stretch>
            <a:fillRect/>
          </a:stretch>
        </p:blipFill>
        <p:spPr bwMode="auto">
          <a:xfrm>
            <a:off x="3951215" y="5635567"/>
            <a:ext cx="771787" cy="988767"/>
          </a:xfrm>
          <a:prstGeom prst="rect">
            <a:avLst/>
          </a:prstGeom>
          <a:noFill/>
        </p:spPr>
      </p:pic>
      <p:grpSp>
        <p:nvGrpSpPr>
          <p:cNvPr id="2" name="Group 50"/>
          <p:cNvGrpSpPr/>
          <p:nvPr/>
        </p:nvGrpSpPr>
        <p:grpSpPr>
          <a:xfrm>
            <a:off x="4137956" y="5978283"/>
            <a:ext cx="428322" cy="524416"/>
            <a:chOff x="1145861" y="6690311"/>
            <a:chExt cx="513986" cy="629299"/>
          </a:xfrm>
        </p:grpSpPr>
        <p:sp>
          <p:nvSpPr>
            <p:cNvPr id="48" name="Rounded Rectangle 47"/>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49" name="Picture 4" descr="C:\Users\agoodman\Documents\Carmine\V1\Product Icons - PNG\Carmine117_VirtualMachine_32.png"/>
            <p:cNvPicPr>
              <a:picLocks noChangeAspect="1" noChangeArrowheads="1"/>
            </p:cNvPicPr>
            <p:nvPr/>
          </p:nvPicPr>
          <p:blipFill>
            <a:blip r:embed="rId7" cstate="print"/>
            <a:stretch>
              <a:fillRect/>
            </a:stretch>
          </p:blipFill>
          <p:spPr bwMode="auto">
            <a:xfrm>
              <a:off x="1261164" y="6690311"/>
              <a:ext cx="304800" cy="304800"/>
            </a:xfrm>
            <a:prstGeom prst="rect">
              <a:avLst/>
            </a:prstGeom>
            <a:ln>
              <a:headEnd type="none" w="med" len="med"/>
              <a:tailEnd type="none" w="med" len="med"/>
            </a:ln>
          </p:spPr>
        </p:pic>
        <p:sp>
          <p:nvSpPr>
            <p:cNvPr id="50" name="TextBox 49"/>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sp>
        <p:nvSpPr>
          <p:cNvPr id="42" name="Left-Right Arrow 41"/>
          <p:cNvSpPr/>
          <p:nvPr/>
        </p:nvSpPr>
        <p:spPr bwMode="auto">
          <a:xfrm>
            <a:off x="3632433" y="3296917"/>
            <a:ext cx="1560352" cy="50334"/>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43" name="Picture 7" descr="http://z.about.com/d/gocaribbean/1/0/N/0/-/-/heart_clipart.gif"/>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341886" y="3252672"/>
            <a:ext cx="151694" cy="136524"/>
          </a:xfrm>
          <a:prstGeom prst="rect">
            <a:avLst/>
          </a:prstGeom>
          <a:noFill/>
        </p:spPr>
      </p:pic>
      <p:cxnSp>
        <p:nvCxnSpPr>
          <p:cNvPr id="44" name="Straight Arrow Connector 43"/>
          <p:cNvCxnSpPr/>
          <p:nvPr/>
        </p:nvCxnSpPr>
        <p:spPr>
          <a:xfrm rot="10800000">
            <a:off x="4920092" y="1795402"/>
            <a:ext cx="375552" cy="1455"/>
          </a:xfrm>
          <a:prstGeom prst="straightConnector1">
            <a:avLst/>
          </a:prstGeom>
          <a:ln w="50800" cap="rnd">
            <a:solidFill>
              <a:schemeClr val="accent1"/>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6200000" flipH="1">
            <a:off x="3546626" y="4230015"/>
            <a:ext cx="289475" cy="184972"/>
          </a:xfrm>
          <a:prstGeom prst="straightConnector1">
            <a:avLst/>
          </a:prstGeom>
          <a:ln w="50800" cap="rnd">
            <a:solidFill>
              <a:schemeClr val="accent1"/>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3221104" y="3610087"/>
            <a:ext cx="320939" cy="794"/>
          </a:xfrm>
          <a:prstGeom prst="straightConnector1">
            <a:avLst/>
          </a:prstGeom>
          <a:ln w="50800" cap="rnd">
            <a:solidFill>
              <a:schemeClr val="accent1"/>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0800000">
            <a:off x="3820526" y="1768445"/>
            <a:ext cx="375552" cy="1455"/>
          </a:xfrm>
          <a:prstGeom prst="straightConnector1">
            <a:avLst/>
          </a:prstGeom>
          <a:ln w="50800" cap="rnd">
            <a:solidFill>
              <a:schemeClr val="accent1"/>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0" name="Line Callout 1 (Border and Accent Bar) 69"/>
          <p:cNvSpPr/>
          <p:nvPr/>
        </p:nvSpPr>
        <p:spPr bwMode="auto">
          <a:xfrm>
            <a:off x="838200" y="1176669"/>
            <a:ext cx="1855382" cy="499731"/>
          </a:xfrm>
          <a:prstGeom prst="accentBorderCallout1">
            <a:avLst>
              <a:gd name="adj1" fmla="val 78572"/>
              <a:gd name="adj2" fmla="val 104275"/>
              <a:gd name="adj3" fmla="val 121746"/>
              <a:gd name="adj4" fmla="val 130848"/>
            </a:avLst>
          </a:prstGeom>
          <a:noFill/>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tx1"/>
                </a:solidFill>
                <a:effectLst>
                  <a:outerShdw blurRad="38100" dist="38100" dir="2700000" algn="tl">
                    <a:srgbClr val="000000">
                      <a:alpha val="43137"/>
                    </a:srgbClr>
                  </a:outerShdw>
                </a:effectLst>
              </a:rPr>
              <a:t>Rerouted to redundant network</a:t>
            </a:r>
          </a:p>
        </p:txBody>
      </p:sp>
      <p:sp>
        <p:nvSpPr>
          <p:cNvPr id="29" name="TextBox 28"/>
          <p:cNvSpPr txBox="1"/>
          <p:nvPr/>
        </p:nvSpPr>
        <p:spPr>
          <a:xfrm>
            <a:off x="5638800" y="5334000"/>
            <a:ext cx="3137483" cy="923330"/>
          </a:xfrm>
          <a:prstGeom prst="rect">
            <a:avLst/>
          </a:prstGeom>
          <a:noFill/>
        </p:spPr>
        <p:txBody>
          <a:bodyPr wrap="square" rtlCol="0">
            <a:spAutoFit/>
          </a:bodyPr>
          <a:lstStyle/>
          <a:p>
            <a:r>
              <a:rPr lang="en-US" dirty="0" smtClean="0"/>
              <a:t>Fault-Tolerant TCP connections make a path failure seamless</a:t>
            </a:r>
            <a:endParaRPr lang="en-US" dirty="0"/>
          </a:p>
        </p:txBody>
      </p:sp>
      <p:sp>
        <p:nvSpPr>
          <p:cNvPr id="32" name="Freeform 12"/>
          <p:cNvSpPr>
            <a:spLocks/>
          </p:cNvSpPr>
          <p:nvPr/>
        </p:nvSpPr>
        <p:spPr bwMode="auto">
          <a:xfrm>
            <a:off x="5043360" y="1919256"/>
            <a:ext cx="609600" cy="430213"/>
          </a:xfrm>
          <a:custGeom>
            <a:avLst/>
            <a:gdLst/>
            <a:ahLst/>
            <a:cxnLst>
              <a:cxn ang="0">
                <a:pos x="1680" y="366"/>
              </a:cxn>
              <a:cxn ang="0">
                <a:pos x="1680" y="256"/>
              </a:cxn>
              <a:cxn ang="0">
                <a:pos x="0" y="256"/>
              </a:cxn>
              <a:cxn ang="0">
                <a:pos x="0" y="0"/>
              </a:cxn>
            </a:cxnLst>
            <a:rect l="0" t="0" r="r" b="b"/>
            <a:pathLst>
              <a:path w="1681" h="367">
                <a:moveTo>
                  <a:pt x="1680" y="366"/>
                </a:moveTo>
                <a:lnTo>
                  <a:pt x="1680" y="256"/>
                </a:lnTo>
                <a:lnTo>
                  <a:pt x="0" y="256"/>
                </a:lnTo>
                <a:lnTo>
                  <a:pt x="0" y="0"/>
                </a:lnTo>
              </a:path>
            </a:pathLst>
          </a:custGeom>
          <a:noFill/>
          <a:ln w="25400" cap="rnd" cmpd="sng">
            <a:solidFill>
              <a:schemeClr val="accent4"/>
            </a:solidFill>
            <a:prstDash val="solid"/>
            <a:round/>
            <a:headEnd type="triangle" w="med" len="med"/>
            <a:tailEnd type="none" w="med" len="lg"/>
          </a:ln>
          <a:effectLst>
            <a:outerShdw blurRad="50800" dist="38100" dir="2700000" algn="tl" rotWithShape="0">
              <a:prstClr val="black">
                <a:alpha val="40000"/>
              </a:prstClr>
            </a:outerShdw>
          </a:effectLst>
        </p:spPr>
        <p:txBody>
          <a:bodyPr lIns="91436" tIns="45718" rIns="91436" bIns="45718"/>
          <a:lstStyle/>
          <a:p>
            <a:endParaRPr lang="en-US" dirty="0"/>
          </a:p>
        </p:txBody>
      </p:sp>
      <p:sp>
        <p:nvSpPr>
          <p:cNvPr id="33" name="Freeform 13"/>
          <p:cNvSpPr>
            <a:spLocks/>
          </p:cNvSpPr>
          <p:nvPr/>
        </p:nvSpPr>
        <p:spPr bwMode="auto">
          <a:xfrm>
            <a:off x="3191560" y="1919256"/>
            <a:ext cx="685800" cy="430213"/>
          </a:xfrm>
          <a:custGeom>
            <a:avLst/>
            <a:gdLst/>
            <a:ahLst/>
            <a:cxnLst>
              <a:cxn ang="0">
                <a:pos x="0" y="366"/>
              </a:cxn>
              <a:cxn ang="0">
                <a:pos x="0" y="256"/>
              </a:cxn>
              <a:cxn ang="0">
                <a:pos x="1680" y="256"/>
              </a:cxn>
              <a:cxn ang="0">
                <a:pos x="1680" y="0"/>
              </a:cxn>
            </a:cxnLst>
            <a:rect l="0" t="0" r="r" b="b"/>
            <a:pathLst>
              <a:path w="1681" h="367">
                <a:moveTo>
                  <a:pt x="0" y="366"/>
                </a:moveTo>
                <a:lnTo>
                  <a:pt x="0" y="256"/>
                </a:lnTo>
                <a:lnTo>
                  <a:pt x="1680" y="256"/>
                </a:lnTo>
                <a:lnTo>
                  <a:pt x="1680" y="0"/>
                </a:lnTo>
              </a:path>
            </a:pathLst>
          </a:custGeom>
          <a:noFill/>
          <a:ln w="25400" cap="rnd" cmpd="sng">
            <a:solidFill>
              <a:schemeClr val="accent4"/>
            </a:solidFill>
            <a:prstDash val="solid"/>
            <a:round/>
            <a:headEnd type="triangle" w="med" len="med"/>
            <a:tailEnd type="none" w="med" len="lg"/>
          </a:ln>
          <a:effectLst>
            <a:outerShdw blurRad="50800" dist="38100" dir="2700000" algn="tl" rotWithShape="0">
              <a:prstClr val="black">
                <a:alpha val="40000"/>
              </a:prstClr>
            </a:outerShdw>
          </a:effectLst>
        </p:spPr>
        <p:txBody>
          <a:bodyPr lIns="91436" tIns="45718" rIns="91436" bIns="45718"/>
          <a:lstStyle/>
          <a:p>
            <a:endParaRPr lang="en-US" dirty="0"/>
          </a:p>
        </p:txBody>
      </p:sp>
      <p:sp>
        <p:nvSpPr>
          <p:cNvPr id="34" name="Line 14"/>
          <p:cNvSpPr>
            <a:spLocks noChangeShapeType="1"/>
          </p:cNvSpPr>
          <p:nvPr/>
        </p:nvSpPr>
        <p:spPr bwMode="auto">
          <a:xfrm>
            <a:off x="2971800" y="1919256"/>
            <a:ext cx="3200400" cy="0"/>
          </a:xfrm>
          <a:prstGeom prst="line">
            <a:avLst/>
          </a:prstGeom>
          <a:noFill/>
          <a:ln w="57150" cap="rnd">
            <a:solidFill>
              <a:schemeClr val="accent4"/>
            </a:solidFill>
            <a:round/>
            <a:headEnd type="none" w="sm" len="sm"/>
            <a:tailEnd type="none" w="sm" len="sm"/>
          </a:ln>
          <a:effectLst>
            <a:outerShdw blurRad="50800" dist="38100" dir="2700000" algn="tl" rotWithShape="0">
              <a:prstClr val="black">
                <a:alpha val="40000"/>
              </a:prstClr>
            </a:outerShdw>
          </a:effectLst>
        </p:spPr>
        <p:txBody>
          <a:bodyPr wrap="none" lIns="91436" tIns="45718" rIns="91436" bIns="45718" anchor="ctr"/>
          <a:lstStyle/>
          <a:p>
            <a:endParaRPr lang="en-US" dirty="0"/>
          </a:p>
        </p:txBody>
      </p:sp>
      <p:cxnSp>
        <p:nvCxnSpPr>
          <p:cNvPr id="35" name="Straight Arrow Connector 34"/>
          <p:cNvCxnSpPr/>
          <p:nvPr/>
        </p:nvCxnSpPr>
        <p:spPr>
          <a:xfrm rot="16200000" flipV="1">
            <a:off x="5591417" y="2131864"/>
            <a:ext cx="321051" cy="2687"/>
          </a:xfrm>
          <a:prstGeom prst="straightConnector1">
            <a:avLst/>
          </a:prstGeom>
          <a:ln w="50800" cap="rnd">
            <a:solidFill>
              <a:schemeClr val="accent1"/>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2905672" y="2139251"/>
            <a:ext cx="320939" cy="794"/>
          </a:xfrm>
          <a:prstGeom prst="straightConnector1">
            <a:avLst/>
          </a:prstGeom>
          <a:ln w="50800" cap="rnd">
            <a:solidFill>
              <a:schemeClr val="accent1"/>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37" name="Picture 20" descr="D:\Pennie's documents\MS Image\NEWFeb15\Windows_Vista_Icons_ for_Marketing_use\Error.png"/>
          <p:cNvPicPr>
            <a:picLocks noChangeAspect="1" noChangeArrowheads="1"/>
          </p:cNvPicPr>
          <p:nvPr/>
        </p:nvPicPr>
        <p:blipFill>
          <a:blip r:embed="rId9" cstate="print"/>
          <a:srcRect/>
          <a:stretch>
            <a:fillRect/>
          </a:stretch>
        </p:blipFill>
        <p:spPr bwMode="auto">
          <a:xfrm>
            <a:off x="4183531" y="3137881"/>
            <a:ext cx="427439" cy="427439"/>
          </a:xfrm>
          <a:prstGeom prst="rect">
            <a:avLst/>
          </a:prstGeom>
          <a:noFill/>
        </p:spPr>
      </p:pic>
      <p:sp>
        <p:nvSpPr>
          <p:cNvPr id="46" name="Line Callout 1 (Border and Accent Bar) 45"/>
          <p:cNvSpPr/>
          <p:nvPr/>
        </p:nvSpPr>
        <p:spPr bwMode="auto">
          <a:xfrm>
            <a:off x="7056534" y="2730530"/>
            <a:ext cx="1401665" cy="774670"/>
          </a:xfrm>
          <a:prstGeom prst="accentBorderCallout1">
            <a:avLst>
              <a:gd name="adj1" fmla="val 18750"/>
              <a:gd name="adj2" fmla="val -6445"/>
              <a:gd name="adj3" fmla="val 70871"/>
              <a:gd name="adj4" fmla="val -44683"/>
            </a:avLst>
          </a:prstGeom>
          <a:noFill/>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tx1"/>
                </a:solidFill>
                <a:effectLst>
                  <a:outerShdw blurRad="38100" dist="38100" dir="2700000" algn="tl">
                    <a:srgbClr val="000000">
                      <a:alpha val="43137"/>
                    </a:srgbClr>
                  </a:outerShdw>
                </a:effectLst>
              </a:rPr>
              <a:t>VM running on Node 2 is unaffected</a:t>
            </a:r>
          </a:p>
        </p:txBody>
      </p:sp>
      <p:pic>
        <p:nvPicPr>
          <p:cNvPr id="51" name="Picture 13" descr="D:\Pennie's documents\MS Image\NEWFeb15\Windows_Vista_Icons_ for_Marketing_use\Complete.png"/>
          <p:cNvPicPr>
            <a:picLocks noChangeAspect="1" noChangeArrowheads="1"/>
          </p:cNvPicPr>
          <p:nvPr/>
        </p:nvPicPr>
        <p:blipFill>
          <a:blip r:embed="rId10" cstate="print"/>
          <a:srcRect/>
          <a:stretch>
            <a:fillRect/>
          </a:stretch>
        </p:blipFill>
        <p:spPr bwMode="auto">
          <a:xfrm>
            <a:off x="6025230" y="3119542"/>
            <a:ext cx="412223" cy="412223"/>
          </a:xfrm>
          <a:prstGeom prst="rect">
            <a:avLst/>
          </a:prstGeom>
          <a:noFill/>
        </p:spPr>
      </p:pic>
      <p:grpSp>
        <p:nvGrpSpPr>
          <p:cNvPr id="3" name="Group 57"/>
          <p:cNvGrpSpPr/>
          <p:nvPr/>
        </p:nvGrpSpPr>
        <p:grpSpPr>
          <a:xfrm>
            <a:off x="3540246" y="4629686"/>
            <a:ext cx="1612817" cy="910638"/>
            <a:chOff x="6296149" y="4859530"/>
            <a:chExt cx="1612817" cy="910638"/>
          </a:xfrm>
        </p:grpSpPr>
        <p:pic>
          <p:nvPicPr>
            <p:cNvPr id="58" name="Picture 10" descr="C:\Documents and Settings\Pennie\My Documents\ACERDATA (D)\Pennie's documents\MS Image\Shapes and Graphics\Internet Cloud\cloud 1.png"/>
            <p:cNvPicPr>
              <a:picLocks noChangeAspect="1" noChangeArrowheads="1"/>
            </p:cNvPicPr>
            <p:nvPr/>
          </p:nvPicPr>
          <p:blipFill>
            <a:blip r:embed="rId11" cstate="print"/>
            <a:srcRect/>
            <a:stretch>
              <a:fillRect/>
            </a:stretch>
          </p:blipFill>
          <p:spPr bwMode="auto">
            <a:xfrm>
              <a:off x="6296149" y="4859530"/>
              <a:ext cx="1612817" cy="910638"/>
            </a:xfrm>
            <a:prstGeom prst="rect">
              <a:avLst/>
            </a:prstGeom>
            <a:noFill/>
          </p:spPr>
        </p:pic>
        <p:sp>
          <p:nvSpPr>
            <p:cNvPr id="59" name="TextBox 58"/>
            <p:cNvSpPr txBox="1"/>
            <p:nvPr/>
          </p:nvSpPr>
          <p:spPr>
            <a:xfrm>
              <a:off x="6817094" y="5058889"/>
              <a:ext cx="570926" cy="369332"/>
            </a:xfrm>
            <a:prstGeom prst="rect">
              <a:avLst/>
            </a:prstGeom>
            <a:noFill/>
          </p:spPr>
          <p:txBody>
            <a:bodyPr wrap="none" rtlCol="0">
              <a:spAutoFit/>
            </a:bodyPr>
            <a:lstStyle/>
            <a:p>
              <a:pPr algn="ctr"/>
              <a:r>
                <a:rPr lang="en-US" dirty="0" smtClean="0">
                  <a:effectLst>
                    <a:glow rad="228600">
                      <a:schemeClr val="bg1">
                        <a:alpha val="40000"/>
                      </a:schemeClr>
                    </a:glow>
                  </a:effectLst>
                </a:rPr>
                <a:t>SAN</a:t>
              </a:r>
              <a:endParaRPr lang="en-US" dirty="0">
                <a:effectLst>
                  <a:glow rad="228600">
                    <a:schemeClr val="bg1">
                      <a:alpha val="40000"/>
                    </a:schemeClr>
                  </a:glow>
                </a:effectLst>
              </a:endParaRPr>
            </a:p>
          </p:txBody>
        </p:sp>
      </p:grpSp>
      <p:cxnSp>
        <p:nvCxnSpPr>
          <p:cNvPr id="56" name="Straight Arrow Connector 55"/>
          <p:cNvCxnSpPr/>
          <p:nvPr/>
        </p:nvCxnSpPr>
        <p:spPr>
          <a:xfrm rot="5400000">
            <a:off x="4085170" y="5338219"/>
            <a:ext cx="320939" cy="794"/>
          </a:xfrm>
          <a:prstGeom prst="straightConnector1">
            <a:avLst/>
          </a:prstGeom>
          <a:ln w="50800" cap="rnd">
            <a:solidFill>
              <a:schemeClr val="accent1"/>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1000"/>
                                        <p:tgtEl>
                                          <p:spTgt spid="6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500"/>
                                        <p:tgtEl>
                                          <p:spTgt spid="35"/>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right)">
                                      <p:cBhvr>
                                        <p:cTn id="19" dur="500"/>
                                        <p:tgtEl>
                                          <p:spTgt spid="44"/>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wipe(right)">
                                      <p:cBhvr>
                                        <p:cTn id="23" dur="500"/>
                                        <p:tgtEl>
                                          <p:spTgt spid="6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1000"/>
                                        <p:tgtEl>
                                          <p:spTgt spid="70"/>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up)">
                                      <p:cBhvr>
                                        <p:cTn id="30" dur="500"/>
                                        <p:tgtEl>
                                          <p:spTgt spid="36"/>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up)">
                                      <p:cBhvr>
                                        <p:cTn id="34" dur="500"/>
                                        <p:tgtEl>
                                          <p:spTgt spid="47"/>
                                        </p:tgtEl>
                                      </p:cBhvr>
                                    </p:animEffect>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ipe(up)">
                                      <p:cBhvr>
                                        <p:cTn id="38" dur="500"/>
                                        <p:tgtEl>
                                          <p:spTgt spid="45"/>
                                        </p:tgtEl>
                                      </p:cBhvr>
                                    </p:animEffect>
                                  </p:childTnLst>
                                </p:cTn>
                              </p:par>
                            </p:childTnLst>
                          </p:cTn>
                        </p:par>
                        <p:par>
                          <p:cTn id="39" fill="hold">
                            <p:stCondLst>
                              <p:cond delay="4500"/>
                            </p:stCondLst>
                            <p:childTnLst>
                              <p:par>
                                <p:cTn id="40" presetID="2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wipe(up)">
                                      <p:cBhvr>
                                        <p:cTn id="42" dur="500"/>
                                        <p:tgtEl>
                                          <p:spTgt spid="56"/>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500" fill="hold"/>
                                        <p:tgtEl>
                                          <p:spTgt spid="51"/>
                                        </p:tgtEl>
                                        <p:attrNameLst>
                                          <p:attrName>ppt_w</p:attrName>
                                        </p:attrNameLst>
                                      </p:cBhvr>
                                      <p:tavLst>
                                        <p:tav tm="0">
                                          <p:val>
                                            <p:fltVal val="0"/>
                                          </p:val>
                                        </p:tav>
                                        <p:tav tm="100000">
                                          <p:val>
                                            <p:strVal val="#ppt_w"/>
                                          </p:val>
                                        </p:tav>
                                      </p:tavLst>
                                    </p:anim>
                                    <p:anim calcmode="lin" valueType="num">
                                      <p:cBhvr>
                                        <p:cTn id="47" dur="500" fill="hold"/>
                                        <p:tgtEl>
                                          <p:spTgt spid="51"/>
                                        </p:tgtEl>
                                        <p:attrNameLst>
                                          <p:attrName>ppt_h</p:attrName>
                                        </p:attrNameLst>
                                      </p:cBhvr>
                                      <p:tavLst>
                                        <p:tav tm="0">
                                          <p:val>
                                            <p:fltVal val="0"/>
                                          </p:val>
                                        </p:tav>
                                        <p:tav tm="100000">
                                          <p:val>
                                            <p:strVal val="#ppt_h"/>
                                          </p:val>
                                        </p:tav>
                                      </p:tavLst>
                                    </p:anim>
                                  </p:childTnLst>
                                </p:cTn>
                              </p:par>
                              <p:par>
                                <p:cTn id="48" presetID="10" presetClass="entr" presetSubtype="0"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Network Prioritization</a:t>
            </a:r>
            <a:endParaRPr lang="en-US" dirty="0"/>
          </a:p>
        </p:txBody>
      </p:sp>
      <p:sp>
        <p:nvSpPr>
          <p:cNvPr id="3" name="Content Placeholder 2"/>
          <p:cNvSpPr>
            <a:spLocks noGrp="1"/>
          </p:cNvSpPr>
          <p:nvPr>
            <p:ph idx="1"/>
          </p:nvPr>
        </p:nvSpPr>
        <p:spPr/>
        <p:txBody>
          <a:bodyPr/>
          <a:lstStyle/>
          <a:p>
            <a:r>
              <a:rPr lang="en-US" smtClean="0"/>
              <a:t>Plan your internal cluster networks for CSV use</a:t>
            </a:r>
          </a:p>
          <a:p>
            <a:r>
              <a:rPr lang="en-US" smtClean="0"/>
              <a:t>Select the best network for your needs</a:t>
            </a:r>
          </a:p>
          <a:p>
            <a:r>
              <a:rPr lang="en-US" smtClean="0"/>
              <a:t>Give networks a “cost” (Metric)</a:t>
            </a:r>
          </a:p>
          <a:p>
            <a:pPr lvl="1"/>
            <a:r>
              <a:rPr lang="en-US" smtClean="0"/>
              <a:t>Lower value, higher priority (private)</a:t>
            </a:r>
          </a:p>
          <a:p>
            <a:pPr lvl="1"/>
            <a:r>
              <a:rPr lang="en-US" smtClean="0"/>
              <a:t>Higher value, lower priority (public)</a:t>
            </a:r>
            <a:endParaRPr lang="en-US" dirty="0" smtClean="0"/>
          </a:p>
        </p:txBody>
      </p:sp>
      <p:pic>
        <p:nvPicPr>
          <p:cNvPr id="5" name="Picture 4" descr="csv network prioritization.jpg"/>
          <p:cNvPicPr>
            <a:picLocks noChangeAspect="1"/>
          </p:cNvPicPr>
          <p:nvPr/>
        </p:nvPicPr>
        <p:blipFill>
          <a:blip r:embed="rId3" cstate="print"/>
          <a:stretch>
            <a:fillRect/>
          </a:stretch>
        </p:blipFill>
        <p:spPr>
          <a:xfrm>
            <a:off x="795337" y="4204703"/>
            <a:ext cx="7553325" cy="2266950"/>
          </a:xfrm>
          <a:prstGeom prst="rect">
            <a:avLst/>
          </a:prstGeom>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377190" y="1388466"/>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rPr>
              <a:t>Overview of Hyper-V Live Migration</a:t>
            </a:r>
          </a:p>
        </p:txBody>
      </p:sp>
      <p:sp>
        <p:nvSpPr>
          <p:cNvPr id="7" name="Rounded Rectangle 6"/>
          <p:cNvSpPr/>
          <p:nvPr/>
        </p:nvSpPr>
        <p:spPr bwMode="auto">
          <a:xfrm>
            <a:off x="377190" y="1984731"/>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rPr>
              <a:t>Challenges Hyper-V faces with today’s cluster model</a:t>
            </a:r>
          </a:p>
        </p:txBody>
      </p:sp>
      <p:sp>
        <p:nvSpPr>
          <p:cNvPr id="8" name="Rounded Rectangle 7"/>
          <p:cNvSpPr/>
          <p:nvPr/>
        </p:nvSpPr>
        <p:spPr bwMode="auto">
          <a:xfrm>
            <a:off x="377190" y="2580996"/>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rPr>
              <a:t>How CSV delivers on these challenges</a:t>
            </a:r>
          </a:p>
        </p:txBody>
      </p:sp>
      <p:sp>
        <p:nvSpPr>
          <p:cNvPr id="9" name="Rounded Rectangle 8"/>
          <p:cNvSpPr/>
          <p:nvPr/>
        </p:nvSpPr>
        <p:spPr bwMode="auto">
          <a:xfrm>
            <a:off x="377190" y="3177261"/>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rPr>
              <a:t>Additional resiliency CSV provides</a:t>
            </a:r>
          </a:p>
        </p:txBody>
      </p:sp>
      <p:sp>
        <p:nvSpPr>
          <p:cNvPr id="10" name="Rounded Rectangle 9"/>
          <p:cNvSpPr/>
          <p:nvPr/>
        </p:nvSpPr>
        <p:spPr bwMode="auto">
          <a:xfrm>
            <a:off x="377190" y="3773526"/>
            <a:ext cx="8321040" cy="548640"/>
          </a:xfrm>
          <a:prstGeom prst="roundRect">
            <a:avLst/>
          </a:prstGeom>
          <a:gradFill flip="none" rotWithShape="1">
            <a:gsLst>
              <a:gs pos="0">
                <a:schemeClr val="tx2">
                  <a:shade val="30000"/>
                  <a:satMod val="115000"/>
                  <a:alpha val="0"/>
                </a:schemeClr>
              </a:gs>
              <a:gs pos="50000">
                <a:schemeClr val="tx2">
                  <a:shade val="67500"/>
                  <a:satMod val="115000"/>
                  <a:alpha val="40000"/>
                </a:schemeClr>
              </a:gs>
              <a:gs pos="100000">
                <a:schemeClr val="tx2">
                  <a:shade val="100000"/>
                  <a:satMod val="115000"/>
                  <a:alpha val="6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solidFill>
              </a:rPr>
              <a:t>Configuring Cluster Shared Volumes</a:t>
            </a:r>
          </a:p>
        </p:txBody>
      </p:sp>
      <p:sp>
        <p:nvSpPr>
          <p:cNvPr id="11" name="Rounded Rectangle 10"/>
          <p:cNvSpPr/>
          <p:nvPr/>
        </p:nvSpPr>
        <p:spPr bwMode="auto">
          <a:xfrm>
            <a:off x="377190" y="4369791"/>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rPr>
              <a:t>Cluster Shared Volumes Demo</a:t>
            </a:r>
          </a:p>
        </p:txBody>
      </p:sp>
      <p:sp>
        <p:nvSpPr>
          <p:cNvPr id="24584" name="Rectangle 8"/>
          <p:cNvSpPr>
            <a:spLocks noGrp="1" noChangeArrowheads="1"/>
          </p:cNvSpPr>
          <p:nvPr>
            <p:ph type="title"/>
          </p:nvPr>
        </p:nvSpPr>
        <p:spPr/>
        <p:txBody>
          <a:bodyPr/>
          <a:lstStyle/>
          <a:p>
            <a:r>
              <a:rPr lang="en-US" smtClean="0"/>
              <a:t>Agenda</a:t>
            </a:r>
            <a:endParaRPr lang="en-US" dirty="0"/>
          </a:p>
        </p:txBody>
      </p:sp>
      <p:pic>
        <p:nvPicPr>
          <p:cNvPr id="4" name="Picture 3" descr="WSFC logo white.png"/>
          <p:cNvPicPr>
            <a:picLocks noChangeAspect="1"/>
          </p:cNvPicPr>
          <p:nvPr/>
        </p:nvPicPr>
        <p:blipFill>
          <a:blip r:embed="rId3" cstate="print"/>
          <a:stretch>
            <a:fillRect/>
          </a:stretch>
        </p:blipFill>
        <p:spPr>
          <a:xfrm>
            <a:off x="4183380" y="5585072"/>
            <a:ext cx="4776787" cy="1148947"/>
          </a:xfrm>
          <a:prstGeom prst="rect">
            <a:avLst/>
          </a:prstGeom>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Enabling Cluster Shared Volumes</a:t>
            </a:r>
            <a:endParaRPr lang="en-US" dirty="0"/>
          </a:p>
        </p:txBody>
      </p:sp>
      <p:sp>
        <p:nvSpPr>
          <p:cNvPr id="3" name="Content Placeholder 2"/>
          <p:cNvSpPr>
            <a:spLocks noGrp="1"/>
          </p:cNvSpPr>
          <p:nvPr>
            <p:ph idx="1"/>
          </p:nvPr>
        </p:nvSpPr>
        <p:spPr/>
        <p:txBody>
          <a:bodyPr/>
          <a:lstStyle/>
          <a:p>
            <a:r>
              <a:rPr lang="en-US" smtClean="0"/>
              <a:t>CSV is optimized for VHD access</a:t>
            </a:r>
          </a:p>
          <a:p>
            <a:pPr lvl="1"/>
            <a:r>
              <a:rPr lang="en-US" smtClean="0"/>
              <a:t>Only supported with Hyper-V</a:t>
            </a:r>
          </a:p>
          <a:p>
            <a:pPr lvl="1"/>
            <a:r>
              <a:rPr lang="en-US" smtClean="0"/>
              <a:t>Will be disabled by default on clean cluster install</a:t>
            </a:r>
            <a:endParaRPr lang="en-US" dirty="0" smtClean="0"/>
          </a:p>
        </p:txBody>
      </p:sp>
      <p:pic>
        <p:nvPicPr>
          <p:cNvPr id="20482" name="Picture 2" descr="\\imself-ssdw7fs4\ssd_userdata_redmond\stevenek\Pictures\CSV Enable.jpg"/>
          <p:cNvPicPr>
            <a:picLocks noChangeAspect="1" noChangeArrowheads="1"/>
          </p:cNvPicPr>
          <p:nvPr/>
        </p:nvPicPr>
        <p:blipFill>
          <a:blip r:embed="rId3" cstate="print"/>
          <a:srcRect r="24161" b="25742"/>
          <a:stretch>
            <a:fillRect/>
          </a:stretch>
        </p:blipFill>
        <p:spPr bwMode="auto">
          <a:xfrm>
            <a:off x="2133283" y="3632518"/>
            <a:ext cx="4623117" cy="2829242"/>
          </a:xfrm>
          <a:prstGeom prst="rect">
            <a:avLst/>
          </a:prstGeom>
          <a:noFill/>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Setting up a Disk to be Shared</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84188" y="1268142"/>
            <a:ext cx="6670587" cy="3339288"/>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054011" y="3326207"/>
            <a:ext cx="3020643" cy="3179624"/>
          </a:xfrm>
          <a:prstGeom prst="rect">
            <a:avLst/>
          </a:prstGeom>
          <a:noFill/>
          <a:ln w="9525">
            <a:noFill/>
            <a:miter lim="800000"/>
            <a:headEnd/>
            <a:tailEnd/>
          </a:ln>
          <a:effectLst/>
        </p:spPr>
      </p:pic>
      <p:sp>
        <p:nvSpPr>
          <p:cNvPr id="7" name="Oval 6"/>
          <p:cNvSpPr/>
          <p:nvPr/>
        </p:nvSpPr>
        <p:spPr bwMode="auto">
          <a:xfrm>
            <a:off x="5054011" y="2133597"/>
            <a:ext cx="1908543" cy="386314"/>
          </a:xfrm>
          <a:prstGeom prst="ellipse">
            <a:avLst/>
          </a:prstGeom>
          <a:noFill/>
          <a:ln w="57150">
            <a:solidFill>
              <a:srgbClr val="FF33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Down Arrow 7"/>
          <p:cNvSpPr/>
          <p:nvPr/>
        </p:nvSpPr>
        <p:spPr bwMode="auto">
          <a:xfrm rot="20451686">
            <a:off x="6447386" y="2536072"/>
            <a:ext cx="225658" cy="1142769"/>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Line Callout 1 (Border and Accent Bar) 8"/>
          <p:cNvSpPr/>
          <p:nvPr/>
        </p:nvSpPr>
        <p:spPr bwMode="auto">
          <a:xfrm>
            <a:off x="3810000" y="4916019"/>
            <a:ext cx="1408817" cy="329377"/>
          </a:xfrm>
          <a:prstGeom prst="accentBorderCallout1">
            <a:avLst>
              <a:gd name="adj1" fmla="val 30073"/>
              <a:gd name="adj2" fmla="val 105244"/>
              <a:gd name="adj3" fmla="val -136609"/>
              <a:gd name="adj4" fmla="val 152074"/>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tx1"/>
                </a:solidFill>
                <a:effectLst>
                  <a:outerShdw blurRad="38100" dist="38100" dir="2700000" algn="tl">
                    <a:srgbClr val="000000">
                      <a:alpha val="43137"/>
                    </a:srgbClr>
                  </a:outerShdw>
                </a:effectLst>
              </a:rPr>
              <a:t>Select the Disk</a:t>
            </a:r>
          </a:p>
        </p:txBody>
      </p:sp>
      <p:sp>
        <p:nvSpPr>
          <p:cNvPr id="10" name="TextBox 9"/>
          <p:cNvSpPr txBox="1"/>
          <p:nvPr/>
        </p:nvSpPr>
        <p:spPr>
          <a:xfrm>
            <a:off x="5562600" y="5181600"/>
            <a:ext cx="3339504" cy="769441"/>
          </a:xfrm>
          <a:prstGeom prst="rect">
            <a:avLst/>
          </a:prstGeom>
          <a:noFill/>
        </p:spPr>
        <p:txBody>
          <a:bodyPr wrap="none" rtlCol="0">
            <a:spAutoFit/>
          </a:bodyPr>
          <a:lstStyle/>
          <a:p>
            <a:r>
              <a:rPr lang="en-US" sz="4400" b="1" dirty="0" smtClean="0">
                <a:solidFill>
                  <a:srgbClr val="FF0000"/>
                </a:solidFill>
                <a:effectLst>
                  <a:outerShdw blurRad="38100" dist="38100" dir="2700000" algn="tl">
                    <a:srgbClr val="000000">
                      <a:alpha val="43137"/>
                    </a:srgbClr>
                  </a:outerShdw>
                </a:effectLst>
                <a:latin typeface="+mj-lt"/>
              </a:rPr>
              <a:t>It’s that easy!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style.rotation</p:attrName>
                                        </p:attrNameLst>
                                      </p:cBhvr>
                                      <p:tavLst>
                                        <p:tav tm="0">
                                          <p:val>
                                            <p:fltVal val="720"/>
                                          </p:val>
                                        </p:tav>
                                        <p:tav tm="100000">
                                          <p:val>
                                            <p:fltVal val="0"/>
                                          </p:val>
                                        </p:tav>
                                      </p:tavLst>
                                    </p:anim>
                                    <p:anim calcmode="lin" valueType="num">
                                      <p:cBhvr>
                                        <p:cTn id="9" dur="1000" fill="hold"/>
                                        <p:tgtEl>
                                          <p:spTgt spid="10"/>
                                        </p:tgtEl>
                                        <p:attrNameLst>
                                          <p:attrName>ppt_h</p:attrName>
                                        </p:attrNameLst>
                                      </p:cBhvr>
                                      <p:tavLst>
                                        <p:tav tm="0">
                                          <p:val>
                                            <p:fltVal val="0"/>
                                          </p:val>
                                        </p:tav>
                                        <p:tav tm="100000">
                                          <p:val>
                                            <p:strVal val="#ppt_h"/>
                                          </p:val>
                                        </p:tav>
                                      </p:tavLst>
                                    </p:anim>
                                    <p:anim calcmode="lin" valueType="num">
                                      <p:cBhvr>
                                        <p:cTn id="10" dur="1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Using Cluster Shared Volumes</a:t>
            </a:r>
            <a:endParaRPr lang="en-US" dirty="0"/>
          </a:p>
        </p:txBody>
      </p:sp>
      <p:sp>
        <p:nvSpPr>
          <p:cNvPr id="4" name="Content Placeholder 3"/>
          <p:cNvSpPr>
            <a:spLocks noGrp="1"/>
          </p:cNvSpPr>
          <p:nvPr>
            <p:ph idx="1"/>
          </p:nvPr>
        </p:nvSpPr>
        <p:spPr/>
        <p:txBody>
          <a:bodyPr/>
          <a:lstStyle/>
          <a:p>
            <a:r>
              <a:rPr lang="en-US" smtClean="0"/>
              <a:t>Setup a cluster like you normally would</a:t>
            </a:r>
          </a:p>
          <a:p>
            <a:r>
              <a:rPr lang="en-US" smtClean="0"/>
              <a:t>Enable CSV feature Within CluAdmin.msc click on “Cluster Shared Storage” and click “Add storage”</a:t>
            </a:r>
          </a:p>
          <a:p>
            <a:r>
              <a:rPr lang="en-US" smtClean="0"/>
              <a:t>Create a VM and VHD under the C:\ClusterStorage directory structure</a:t>
            </a:r>
            <a:endParaRPr lang="en-US" dirty="0" smtClean="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Cluster Shared Volumes in action!</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Content Placeholder 2"/>
          <p:cNvSpPr>
            <a:spLocks noGrp="1"/>
          </p:cNvSpPr>
          <p:nvPr>
            <p:ph idx="1"/>
          </p:nvPr>
        </p:nvSpPr>
        <p:spPr/>
        <p:txBody>
          <a:bodyPr/>
          <a:lstStyle/>
          <a:p>
            <a:r>
              <a:rPr lang="en-US" sz="2800" dirty="0" smtClean="0"/>
              <a:t>Removes all barriers to Live Migration times</a:t>
            </a:r>
          </a:p>
          <a:p>
            <a:r>
              <a:rPr lang="en-US" sz="2800" dirty="0" smtClean="0"/>
              <a:t>Seamlessly integrated with well established Failover Cluster technology that customers are familiar with today</a:t>
            </a:r>
          </a:p>
          <a:p>
            <a:r>
              <a:rPr lang="en-US" sz="2800" dirty="0" smtClean="0"/>
              <a:t>Improved storage management</a:t>
            </a:r>
          </a:p>
          <a:p>
            <a:pPr lvl="1"/>
            <a:r>
              <a:rPr lang="en-US" sz="2400" dirty="0" smtClean="0"/>
              <a:t>Simplification and consolidation of storage with fewer LUNs</a:t>
            </a:r>
          </a:p>
        </p:txBody>
      </p:sp>
      <p:sp>
        <p:nvSpPr>
          <p:cNvPr id="4" name="Rectangle 3"/>
          <p:cNvSpPr/>
          <p:nvPr/>
        </p:nvSpPr>
        <p:spPr bwMode="auto">
          <a:xfrm>
            <a:off x="654504" y="4218826"/>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4"/>
          <p:cNvSpPr/>
          <p:nvPr/>
        </p:nvSpPr>
        <p:spPr bwMode="auto">
          <a:xfrm>
            <a:off x="3329124" y="4218826"/>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Rectangle 5"/>
          <p:cNvSpPr/>
          <p:nvPr/>
        </p:nvSpPr>
        <p:spPr bwMode="auto">
          <a:xfrm>
            <a:off x="6003744" y="4218826"/>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7" name="Straight Connector 6"/>
          <p:cNvCxnSpPr/>
          <p:nvPr/>
        </p:nvCxnSpPr>
        <p:spPr>
          <a:xfrm>
            <a:off x="648269" y="4823953"/>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322889" y="4823953"/>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97509" y="4823953"/>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bwMode="auto">
          <a:xfrm>
            <a:off x="637448" y="4038600"/>
            <a:ext cx="2536243" cy="2718963"/>
          </a:xfrm>
          <a:prstGeom prst="roundRect">
            <a:avLst>
              <a:gd name="adj" fmla="val 9554"/>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1" name="Rectangle 10"/>
          <p:cNvSpPr>
            <a:spLocks noChangeArrowheads="1"/>
          </p:cNvSpPr>
          <p:nvPr/>
        </p:nvSpPr>
        <p:spPr bwMode="auto">
          <a:xfrm>
            <a:off x="644450" y="4813723"/>
            <a:ext cx="2522239" cy="1212634"/>
          </a:xfrm>
          <a:prstGeom prst="rect">
            <a:avLst/>
          </a:prstGeom>
          <a:noFill/>
          <a:ln w="9525">
            <a:noFill/>
            <a:miter lim="800000"/>
            <a:headEnd/>
            <a:tailEnd/>
          </a:ln>
        </p:spPr>
        <p:txBody>
          <a:bodyPr wrap="square" lIns="91432" tIns="45717" rIns="91432" bIns="45717">
            <a:spAutoFit/>
          </a:bodyPr>
          <a:lstStyle/>
          <a:p>
            <a:pPr marL="396875" lvl="1" indent="-396875">
              <a:lnSpc>
                <a:spcPct val="90000"/>
              </a:lnSpc>
              <a:spcBef>
                <a:spcPct val="20000"/>
              </a:spcBef>
              <a:spcAft>
                <a:spcPct val="15000"/>
              </a:spcAft>
              <a:buClr>
                <a:schemeClr val="tx2"/>
              </a:buClr>
              <a:buSzPct val="80000"/>
              <a:buBlip>
                <a:blip r:embed="rId3"/>
              </a:buBlip>
              <a:defRPr/>
            </a:pPr>
            <a:r>
              <a:rPr lang="en-US" sz="1400" dirty="0" smtClean="0"/>
              <a:t>No new hardware requirements</a:t>
            </a:r>
          </a:p>
          <a:p>
            <a:pPr marL="396875" lvl="1" indent="-396875">
              <a:lnSpc>
                <a:spcPct val="90000"/>
              </a:lnSpc>
              <a:spcBef>
                <a:spcPct val="20000"/>
              </a:spcBef>
              <a:spcAft>
                <a:spcPct val="15000"/>
              </a:spcAft>
              <a:buClr>
                <a:schemeClr val="tx2"/>
              </a:buClr>
              <a:buSzPct val="80000"/>
              <a:buBlip>
                <a:blip r:embed="rId3"/>
              </a:buBlip>
              <a:defRPr/>
            </a:pPr>
            <a:r>
              <a:rPr lang="en-US" sz="1400" dirty="0" smtClean="0"/>
              <a:t>No new application requirements </a:t>
            </a:r>
          </a:p>
          <a:p>
            <a:pPr marL="396875" lvl="1" indent="-396875">
              <a:lnSpc>
                <a:spcPct val="90000"/>
              </a:lnSpc>
              <a:spcBef>
                <a:spcPct val="20000"/>
              </a:spcBef>
              <a:spcAft>
                <a:spcPct val="15000"/>
              </a:spcAft>
              <a:buClr>
                <a:schemeClr val="tx2"/>
              </a:buClr>
              <a:buSzPct val="80000"/>
              <a:buBlip>
                <a:blip r:embed="rId3"/>
              </a:buBlip>
              <a:defRPr/>
            </a:pPr>
            <a:r>
              <a:rPr lang="en-US" sz="1400" dirty="0" smtClean="0"/>
              <a:t>Completely transparent</a:t>
            </a:r>
          </a:p>
        </p:txBody>
      </p:sp>
      <p:sp>
        <p:nvSpPr>
          <p:cNvPr id="12" name="TextBox 833617"/>
          <p:cNvSpPr txBox="1">
            <a:spLocks noChangeArrowheads="1"/>
          </p:cNvSpPr>
          <p:nvPr/>
        </p:nvSpPr>
        <p:spPr bwMode="auto">
          <a:xfrm>
            <a:off x="784860" y="4215941"/>
            <a:ext cx="2179320" cy="501676"/>
          </a:xfrm>
          <a:prstGeom prst="rect">
            <a:avLst/>
          </a:prstGeom>
        </p:spPr>
        <p:txBody>
          <a:bodyPr wrap="square">
            <a:spAutoFit/>
          </a:bodyPr>
          <a:lstStyle/>
          <a:p>
            <a:pPr algn="ctr" fontAlgn="auto">
              <a:lnSpc>
                <a:spcPct val="95000"/>
              </a:lnSpc>
              <a:spcBef>
                <a:spcPct val="10000"/>
              </a:spcBef>
              <a:spcAft>
                <a:spcPts val="0"/>
              </a:spcAft>
              <a:defRPr/>
            </a:pPr>
            <a:r>
              <a:rPr lang="en-US" altLang="zh-CN" sz="2800" dirty="0" smtClean="0">
                <a:solidFill>
                  <a:srgbClr val="FFFFFF"/>
                </a:solidFill>
                <a:effectLst>
                  <a:outerShdw blurRad="38100" dist="38100" dir="2700000" algn="tl">
                    <a:srgbClr val="000000">
                      <a:alpha val="43137"/>
                    </a:srgbClr>
                  </a:outerShdw>
                </a:effectLst>
                <a:latin typeface="Calibri" pitchFamily="34" charset="0"/>
              </a:rPr>
              <a:t>Compatibility</a:t>
            </a:r>
          </a:p>
        </p:txBody>
      </p:sp>
      <p:sp>
        <p:nvSpPr>
          <p:cNvPr id="13" name="Rounded Rectangle 12"/>
          <p:cNvSpPr/>
          <p:nvPr/>
        </p:nvSpPr>
        <p:spPr bwMode="auto">
          <a:xfrm>
            <a:off x="3311499" y="4038600"/>
            <a:ext cx="2536243" cy="2718963"/>
          </a:xfrm>
          <a:prstGeom prst="roundRect">
            <a:avLst>
              <a:gd name="adj" fmla="val 9211"/>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4" name="Rectangle 13"/>
          <p:cNvSpPr>
            <a:spLocks noChangeArrowheads="1"/>
          </p:cNvSpPr>
          <p:nvPr/>
        </p:nvSpPr>
        <p:spPr bwMode="auto">
          <a:xfrm>
            <a:off x="3308975" y="4825541"/>
            <a:ext cx="2522239" cy="1331128"/>
          </a:xfrm>
          <a:prstGeom prst="rect">
            <a:avLst/>
          </a:prstGeom>
          <a:noFill/>
          <a:ln w="9525">
            <a:noFill/>
            <a:miter lim="800000"/>
            <a:headEnd/>
            <a:tailEnd/>
          </a:ln>
        </p:spPr>
        <p:txBody>
          <a:bodyPr wrap="square" lIns="91432" tIns="45717" rIns="91432" bIns="45717">
            <a:spAutoFit/>
          </a:bodyPr>
          <a:lstStyle/>
          <a:p>
            <a:pPr marL="396875" lvl="1" indent="-396875">
              <a:lnSpc>
                <a:spcPct val="90000"/>
              </a:lnSpc>
              <a:spcBef>
                <a:spcPct val="20000"/>
              </a:spcBef>
              <a:spcAft>
                <a:spcPct val="15000"/>
              </a:spcAft>
              <a:buClr>
                <a:schemeClr val="tx2"/>
              </a:buClr>
              <a:buSzPct val="80000"/>
              <a:buBlip>
                <a:blip r:embed="rId3"/>
              </a:buBlip>
              <a:defRPr/>
            </a:pPr>
            <a:r>
              <a:rPr lang="en-US" sz="1400" dirty="0" smtClean="0"/>
              <a:t>Scales to large clusters, large numbers of LUN’s, and no restrictions beyond base OS</a:t>
            </a:r>
          </a:p>
          <a:p>
            <a:pPr marL="396875" lvl="1" indent="-396875">
              <a:lnSpc>
                <a:spcPct val="90000"/>
              </a:lnSpc>
              <a:spcBef>
                <a:spcPct val="20000"/>
              </a:spcBef>
              <a:spcAft>
                <a:spcPct val="15000"/>
              </a:spcAft>
              <a:buClr>
                <a:schemeClr val="tx2"/>
              </a:buClr>
              <a:buSzPct val="80000"/>
              <a:buBlip>
                <a:blip r:embed="rId3"/>
              </a:buBlip>
              <a:defRPr/>
            </a:pPr>
            <a:r>
              <a:rPr lang="en-US" sz="1400" dirty="0" smtClean="0"/>
              <a:t>High Performance I/O access</a:t>
            </a:r>
          </a:p>
        </p:txBody>
      </p:sp>
      <p:sp>
        <p:nvSpPr>
          <p:cNvPr id="15" name="TextBox 833617"/>
          <p:cNvSpPr txBox="1">
            <a:spLocks noChangeArrowheads="1"/>
          </p:cNvSpPr>
          <p:nvPr/>
        </p:nvSpPr>
        <p:spPr bwMode="auto">
          <a:xfrm>
            <a:off x="3360420" y="4215941"/>
            <a:ext cx="2415540" cy="501676"/>
          </a:xfrm>
          <a:prstGeom prst="rect">
            <a:avLst/>
          </a:prstGeom>
        </p:spPr>
        <p:txBody>
          <a:bodyPr wrap="square">
            <a:spAutoFit/>
          </a:bodyPr>
          <a:lstStyle/>
          <a:p>
            <a:pPr algn="ctr" fontAlgn="auto">
              <a:lnSpc>
                <a:spcPct val="95000"/>
              </a:lnSpc>
              <a:spcBef>
                <a:spcPct val="10000"/>
              </a:spcBef>
              <a:spcAft>
                <a:spcPts val="0"/>
              </a:spcAft>
              <a:defRPr/>
            </a:pPr>
            <a:r>
              <a:rPr lang="en-US" altLang="zh-CN" sz="2800" dirty="0" smtClean="0">
                <a:solidFill>
                  <a:srgbClr val="FFFFFF"/>
                </a:solidFill>
                <a:effectLst>
                  <a:outerShdw blurRad="38100" dist="38100" dir="2700000" algn="tl">
                    <a:srgbClr val="000000">
                      <a:alpha val="43137"/>
                    </a:srgbClr>
                  </a:outerShdw>
                </a:effectLst>
                <a:latin typeface="Calibri" pitchFamily="34" charset="0"/>
              </a:rPr>
              <a:t>Scalability</a:t>
            </a:r>
          </a:p>
        </p:txBody>
      </p:sp>
      <p:sp>
        <p:nvSpPr>
          <p:cNvPr id="16" name="Rounded Rectangle 15"/>
          <p:cNvSpPr/>
          <p:nvPr/>
        </p:nvSpPr>
        <p:spPr bwMode="auto">
          <a:xfrm>
            <a:off x="5983847" y="4038600"/>
            <a:ext cx="2536243" cy="2718963"/>
          </a:xfrm>
          <a:prstGeom prst="roundRect">
            <a:avLst>
              <a:gd name="adj" fmla="val 9898"/>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7" name="TextBox 833617"/>
          <p:cNvSpPr txBox="1">
            <a:spLocks noChangeArrowheads="1"/>
          </p:cNvSpPr>
          <p:nvPr/>
        </p:nvSpPr>
        <p:spPr bwMode="auto">
          <a:xfrm>
            <a:off x="5981700" y="4215941"/>
            <a:ext cx="2529840" cy="501676"/>
          </a:xfrm>
          <a:prstGeom prst="rect">
            <a:avLst/>
          </a:prstGeom>
        </p:spPr>
        <p:txBody>
          <a:bodyPr wrap="square">
            <a:spAutoFit/>
          </a:bodyPr>
          <a:lstStyle/>
          <a:p>
            <a:pPr algn="ctr" fontAlgn="auto">
              <a:lnSpc>
                <a:spcPct val="95000"/>
              </a:lnSpc>
              <a:spcBef>
                <a:spcPct val="10000"/>
              </a:spcBef>
              <a:spcAft>
                <a:spcPts val="0"/>
              </a:spcAft>
              <a:defRPr/>
            </a:pPr>
            <a:r>
              <a:rPr lang="en-US" altLang="zh-CN" sz="2800" dirty="0" smtClean="0">
                <a:solidFill>
                  <a:srgbClr val="FFFFFF"/>
                </a:solidFill>
                <a:effectLst>
                  <a:outerShdw blurRad="38100" dist="38100" dir="2700000" algn="tl">
                    <a:srgbClr val="000000">
                      <a:alpha val="43137"/>
                    </a:srgbClr>
                  </a:outerShdw>
                </a:effectLst>
                <a:latin typeface="Calibri" pitchFamily="34" charset="0"/>
              </a:rPr>
              <a:t>Reliability</a:t>
            </a:r>
          </a:p>
        </p:txBody>
      </p:sp>
      <p:sp>
        <p:nvSpPr>
          <p:cNvPr id="18" name="Rectangle 17"/>
          <p:cNvSpPr>
            <a:spLocks noChangeArrowheads="1"/>
          </p:cNvSpPr>
          <p:nvPr/>
        </p:nvSpPr>
        <p:spPr bwMode="auto">
          <a:xfrm>
            <a:off x="5978450" y="4825541"/>
            <a:ext cx="2522239" cy="1331128"/>
          </a:xfrm>
          <a:prstGeom prst="rect">
            <a:avLst/>
          </a:prstGeom>
          <a:noFill/>
          <a:ln w="9525">
            <a:noFill/>
            <a:miter lim="800000"/>
            <a:headEnd/>
            <a:tailEnd/>
          </a:ln>
        </p:spPr>
        <p:txBody>
          <a:bodyPr wrap="square" lIns="91432" tIns="45717" rIns="91432" bIns="45717">
            <a:spAutoFit/>
          </a:bodyPr>
          <a:lstStyle/>
          <a:p>
            <a:pPr marL="396875" lvl="1" indent="-396875">
              <a:lnSpc>
                <a:spcPct val="90000"/>
              </a:lnSpc>
              <a:spcBef>
                <a:spcPct val="20000"/>
              </a:spcBef>
              <a:spcAft>
                <a:spcPct val="15000"/>
              </a:spcAft>
              <a:buClr>
                <a:schemeClr val="tx2"/>
              </a:buClr>
              <a:buSzPct val="80000"/>
              <a:buBlip>
                <a:blip r:embed="rId3"/>
              </a:buBlip>
              <a:defRPr/>
            </a:pPr>
            <a:r>
              <a:rPr lang="en-US" sz="1400" dirty="0" smtClean="0"/>
              <a:t>Node Failures are transparent for all Guests that are not hosted on failed node</a:t>
            </a:r>
          </a:p>
          <a:p>
            <a:pPr marL="396875" lvl="1" indent="-396875">
              <a:lnSpc>
                <a:spcPct val="90000"/>
              </a:lnSpc>
              <a:spcBef>
                <a:spcPct val="20000"/>
              </a:spcBef>
              <a:spcAft>
                <a:spcPct val="15000"/>
              </a:spcAft>
              <a:buClr>
                <a:schemeClr val="tx2"/>
              </a:buClr>
              <a:buSzPct val="80000"/>
              <a:buBlip>
                <a:blip r:embed="rId3"/>
              </a:buBlip>
              <a:defRPr/>
            </a:pPr>
            <a:r>
              <a:rPr lang="en-US" sz="1400" dirty="0" smtClean="0"/>
              <a:t>Increased resiliency and high availability</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bwMode="auto">
          <a:xfrm>
            <a:off x="286552" y="5427994"/>
            <a:ext cx="6528121" cy="685800"/>
          </a:xfrm>
          <a:prstGeom prst="rect">
            <a:avLst/>
          </a:prstGeom>
          <a:gradFill flip="none" rotWithShape="1">
            <a:gsLst>
              <a:gs pos="0">
                <a:schemeClr val="tx1">
                  <a:shade val="30000"/>
                  <a:satMod val="115000"/>
                  <a:alpha val="0"/>
                </a:schemeClr>
              </a:gs>
              <a:gs pos="80000">
                <a:schemeClr val="accent2">
                  <a:alpha val="30000"/>
                </a:schemeClr>
              </a:gs>
              <a:gs pos="100000">
                <a:schemeClr val="tx1">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9" name="Rounded Rectangle 28"/>
          <p:cNvSpPr/>
          <p:nvPr/>
        </p:nvSpPr>
        <p:spPr bwMode="auto">
          <a:xfrm>
            <a:off x="162044" y="979714"/>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220650"/>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cstate="print"/>
          <a:stretch>
            <a:fillRect/>
          </a:stretch>
        </p:blipFill>
        <p:spPr bwMode="black">
          <a:xfrm>
            <a:off x="762000" y="3320818"/>
            <a:ext cx="3624263" cy="738032"/>
          </a:xfrm>
          <a:prstGeom prst="rect">
            <a:avLst/>
          </a:prstGeom>
        </p:spPr>
      </p:pic>
      <p:grpSp>
        <p:nvGrpSpPr>
          <p:cNvPr id="2" name="Group 29"/>
          <p:cNvGrpSpPr/>
          <p:nvPr/>
        </p:nvGrpSpPr>
        <p:grpSpPr>
          <a:xfrm>
            <a:off x="276225" y="1227364"/>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074964"/>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124093"/>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188100"/>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cstate="print"/>
          <a:stretch>
            <a:fillRect/>
          </a:stretch>
        </p:blipFill>
        <p:spPr bwMode="black">
          <a:xfrm>
            <a:off x="914400" y="1082353"/>
            <a:ext cx="2409825" cy="1076325"/>
          </a:xfrm>
          <a:prstGeom prst="rect">
            <a:avLst/>
          </a:prstGeom>
        </p:spPr>
      </p:pic>
      <p:sp>
        <p:nvSpPr>
          <p:cNvPr id="22" name="Rounded Rectangle 21"/>
          <p:cNvSpPr/>
          <p:nvPr/>
        </p:nvSpPr>
        <p:spPr bwMode="auto">
          <a:xfrm>
            <a:off x="4612234" y="3220650"/>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cstate="print"/>
          <a:stretch>
            <a:fillRect/>
          </a:stretch>
        </p:blipFill>
        <p:spPr bwMode="black">
          <a:xfrm>
            <a:off x="5457615" y="3296850"/>
            <a:ext cx="1857375" cy="942975"/>
          </a:xfrm>
          <a:prstGeom prst="rect">
            <a:avLst/>
          </a:prstGeom>
        </p:spPr>
      </p:pic>
      <p:sp>
        <p:nvSpPr>
          <p:cNvPr id="28" name="Rectangle 27"/>
          <p:cNvSpPr/>
          <p:nvPr/>
        </p:nvSpPr>
        <p:spPr>
          <a:xfrm>
            <a:off x="5457615" y="4188100"/>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3" name="Group 29"/>
          <p:cNvGrpSpPr/>
          <p:nvPr/>
        </p:nvGrpSpPr>
        <p:grpSpPr>
          <a:xfrm>
            <a:off x="276225" y="3472400"/>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377875"/>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4" name="Group 43"/>
          <p:cNvGrpSpPr/>
          <p:nvPr/>
        </p:nvGrpSpPr>
        <p:grpSpPr>
          <a:xfrm>
            <a:off x="4800600" y="3472400"/>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32000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979714"/>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5" name="Group 29"/>
          <p:cNvGrpSpPr/>
          <p:nvPr/>
        </p:nvGrpSpPr>
        <p:grpSpPr>
          <a:xfrm>
            <a:off x="4761140" y="1227364"/>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074964"/>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2051" name="Rectangle 3"/>
          <p:cNvSpPr>
            <a:spLocks noChangeArrowheads="1"/>
          </p:cNvSpPr>
          <p:nvPr/>
        </p:nvSpPr>
        <p:spPr bwMode="auto">
          <a:xfrm>
            <a:off x="1108355" y="5416951"/>
            <a:ext cx="578734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1F497D"/>
                </a:solidFill>
                <a:effectLst/>
                <a:ea typeface="Calibri" pitchFamily="34" charset="0"/>
                <a:cs typeface="Arial" pitchFamily="34" charset="0"/>
                <a:hlinkClick r:id="rId9"/>
              </a:rPr>
              <a:t>www.microsoft.com/learning</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effectLst/>
                <a:ea typeface="Calibri" pitchFamily="34" charset="0"/>
                <a:cs typeface="Arial" pitchFamily="34" charset="0"/>
              </a:rPr>
              <a:t>Microsoft Certification and Training </a:t>
            </a:r>
            <a:r>
              <a:rPr lang="en-US" sz="2000" dirty="0" smtClean="0">
                <a:ea typeface="Calibri" pitchFamily="34" charset="0"/>
                <a:cs typeface="Arial" pitchFamily="34" charset="0"/>
              </a:rPr>
              <a:t>R</a:t>
            </a:r>
            <a:r>
              <a:rPr kumimoji="0" lang="en-US" sz="2000" b="0" i="0" u="none" strike="noStrike" cap="none" normalizeH="0" baseline="0" dirty="0" smtClean="0">
                <a:ln>
                  <a:noFill/>
                </a:ln>
                <a:effectLst/>
                <a:ea typeface="Calibri" pitchFamily="34" charset="0"/>
                <a:cs typeface="Arial" pitchFamily="34" charset="0"/>
              </a:rPr>
              <a:t>esources</a:t>
            </a:r>
            <a:endParaRPr kumimoji="0" lang="en-US" sz="3600" b="0" i="0" u="none" strike="noStrike" cap="none" normalizeH="0" baseline="0" dirty="0" smtClean="0">
              <a:ln>
                <a:noFill/>
              </a:ln>
              <a:effectLst/>
              <a:cs typeface="Arial" pitchFamily="34" charset="0"/>
            </a:endParaRPr>
          </a:p>
        </p:txBody>
      </p:sp>
      <p:sp>
        <p:nvSpPr>
          <p:cNvPr id="57" name="Rectangle 56"/>
          <p:cNvSpPr/>
          <p:nvPr/>
        </p:nvSpPr>
        <p:spPr>
          <a:xfrm>
            <a:off x="4629872" y="2124093"/>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6" name="Group 57"/>
          <p:cNvGrpSpPr/>
          <p:nvPr/>
        </p:nvGrpSpPr>
        <p:grpSpPr bwMode="black">
          <a:xfrm>
            <a:off x="5457615" y="1036053"/>
            <a:ext cx="3477054" cy="771334"/>
            <a:chOff x="5561787" y="0"/>
            <a:chExt cx="3477054" cy="771334"/>
          </a:xfrm>
        </p:grpSpPr>
        <p:pic>
          <p:nvPicPr>
            <p:cNvPr id="56" name="Picture 55" descr="ms_Learning_w.eps"/>
            <p:cNvPicPr>
              <a:picLocks noChangeAspect="1"/>
            </p:cNvPicPr>
            <p:nvPr/>
          </p:nvPicPr>
          <p:blipFill>
            <a:blip r:embed="rId10" cstate="print"/>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p:spPr>
        </p:pic>
      </p:grpSp>
      <p:pic>
        <p:nvPicPr>
          <p:cNvPr id="55" name="Picture 54" descr="Tech·Ed_circle_arrow_black.emf"/>
          <p:cNvPicPr>
            <a:picLocks noChangeAspect="1"/>
          </p:cNvPicPr>
          <p:nvPr/>
        </p:nvPicPr>
        <p:blipFill>
          <a:blip r:embed="rId12" cstate="print"/>
          <a:stretch>
            <a:fillRect/>
          </a:stretch>
        </p:blipFill>
        <p:spPr>
          <a:xfrm>
            <a:off x="285588" y="5482865"/>
            <a:ext cx="576059" cy="57605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Hyper-V with Failover Clustering</a:t>
            </a:r>
            <a:endParaRPr lang="en-US" dirty="0"/>
          </a:p>
        </p:txBody>
      </p:sp>
      <p:sp>
        <p:nvSpPr>
          <p:cNvPr id="3" name="Content Placeholder 2"/>
          <p:cNvSpPr>
            <a:spLocks noGrp="1"/>
          </p:cNvSpPr>
          <p:nvPr>
            <p:ph idx="1"/>
          </p:nvPr>
        </p:nvSpPr>
        <p:spPr/>
        <p:txBody>
          <a:bodyPr/>
          <a:lstStyle/>
          <a:p>
            <a:r>
              <a:rPr lang="en-US" smtClean="0"/>
              <a:t>Failover Clustering is the foundation that enables Hyper-V to accomplish:</a:t>
            </a:r>
          </a:p>
          <a:p>
            <a:pPr lvl="1"/>
            <a:r>
              <a:rPr lang="en-US" smtClean="0"/>
              <a:t>High Availability</a:t>
            </a:r>
          </a:p>
          <a:p>
            <a:pPr lvl="1"/>
            <a:r>
              <a:rPr lang="en-US" smtClean="0"/>
              <a:t>Disaster Recovery</a:t>
            </a:r>
          </a:p>
          <a:p>
            <a:pPr lvl="1"/>
            <a:r>
              <a:rPr lang="en-US" smtClean="0"/>
              <a:t>Quick Migration</a:t>
            </a:r>
          </a:p>
          <a:p>
            <a:pPr lvl="1"/>
            <a:r>
              <a:rPr lang="en-US" smtClean="0"/>
              <a:t>Live Migration</a:t>
            </a:r>
            <a:endParaRPr lang="en-US" dirty="0" smtClean="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18" name="Content Placeholder 17"/>
          <p:cNvSpPr>
            <a:spLocks noGrp="1"/>
          </p:cNvSpPr>
          <p:nvPr>
            <p:ph sz="quarter" idx="11"/>
          </p:nvPr>
        </p:nvSpPr>
        <p:spPr>
          <a:xfrm>
            <a:off x="381000" y="4038600"/>
            <a:ext cx="8385048" cy="609600"/>
          </a:xfrm>
        </p:spPr>
        <p:txBody>
          <a:bodyPr/>
          <a:lstStyle/>
          <a:p>
            <a:r>
              <a:rPr lang="en-US" sz="1600" dirty="0" smtClean="0"/>
              <a:t>WSV01-INT 	Failover Clustering Unleashed with Windows Server 2008 R2</a:t>
            </a:r>
          </a:p>
          <a:p>
            <a:r>
              <a:rPr lang="en-US" sz="1600" dirty="0" smtClean="0"/>
              <a:t>UNC02-INT 	Designing Microsoft Exchange Server "14" High Availability Solutions</a:t>
            </a:r>
          </a:p>
        </p:txBody>
      </p:sp>
      <p:sp>
        <p:nvSpPr>
          <p:cNvPr id="19" name="Content Placeholder 18"/>
          <p:cNvSpPr>
            <a:spLocks noGrp="1"/>
          </p:cNvSpPr>
          <p:nvPr>
            <p:ph sz="quarter" idx="12"/>
          </p:nvPr>
        </p:nvSpPr>
        <p:spPr>
          <a:xfrm>
            <a:off x="381000" y="4800600"/>
            <a:ext cx="8385048" cy="1295400"/>
          </a:xfrm>
        </p:spPr>
        <p:txBody>
          <a:bodyPr/>
          <a:lstStyle/>
          <a:p>
            <a:r>
              <a:rPr lang="en-US" sz="1600" smtClean="0"/>
              <a:t>WSV16-HOL 	Windows Server 2008 R2: Failover Clustering</a:t>
            </a:r>
          </a:p>
          <a:p>
            <a:r>
              <a:rPr lang="en-US" sz="1600" smtClean="0"/>
              <a:t>VIR03-HOL 	Implementing Windows Server 2008 Hyper-V HA and Quick Migration</a:t>
            </a:r>
          </a:p>
          <a:p>
            <a:r>
              <a:rPr lang="en-US" sz="1600" smtClean="0"/>
              <a:t>DAT12-HOL 	Microsoft SQL Server 2008 Database Mirroring, Part 1</a:t>
            </a:r>
          </a:p>
          <a:p>
            <a:r>
              <a:rPr lang="en-US" sz="1600" smtClean="0"/>
              <a:t>DAT13-HOL 	Microsoft SQL Server 2008 Database Mirroring, Part 2</a:t>
            </a:r>
          </a:p>
          <a:p>
            <a:r>
              <a:rPr lang="en-US" sz="1600" smtClean="0"/>
              <a:t>UNC12-HOL 	Microsoft Exchange Server "14" High Availability and Storage Scenarios</a:t>
            </a:r>
            <a:endParaRPr lang="en-US" sz="1600" dirty="0" smtClean="0"/>
          </a:p>
        </p:txBody>
      </p:sp>
      <p:sp>
        <p:nvSpPr>
          <p:cNvPr id="22" name="Content Placeholder 17"/>
          <p:cNvSpPr>
            <a:spLocks noGrp="1"/>
          </p:cNvSpPr>
          <p:nvPr>
            <p:ph sz="quarter" idx="11"/>
          </p:nvPr>
        </p:nvSpPr>
        <p:spPr>
          <a:xfrm>
            <a:off x="381000" y="838200"/>
            <a:ext cx="8385048" cy="3048000"/>
          </a:xfrm>
        </p:spPr>
        <p:txBody>
          <a:bodyPr/>
          <a:lstStyle/>
          <a:p>
            <a:r>
              <a:rPr lang="en-US" sz="1600" dirty="0" smtClean="0"/>
              <a:t>WSV310 	Failover Clustering Feature Roadmap for Windows Server 2008 R2</a:t>
            </a:r>
          </a:p>
          <a:p>
            <a:r>
              <a:rPr lang="en-US" sz="1600" dirty="0" smtClean="0"/>
              <a:t>WSV313 	Innovating High Availability with Cluster Shared Volumes (CSV)</a:t>
            </a:r>
          </a:p>
          <a:p>
            <a:r>
              <a:rPr lang="en-US" sz="1600" dirty="0" smtClean="0"/>
              <a:t>WSV316 	Multi-Site Clustering with Windows Server 2008 Enterprise</a:t>
            </a:r>
          </a:p>
          <a:p>
            <a:r>
              <a:rPr lang="en-US" sz="1600" dirty="0" smtClean="0"/>
              <a:t>VIR311 	From Zero to Live Migration. How to Set Up a Live Migration</a:t>
            </a:r>
          </a:p>
          <a:p>
            <a:r>
              <a:rPr lang="en-US" sz="1600" dirty="0" smtClean="0"/>
              <a:t>DAT302 	All You Need to Know about Microsoft SQL Server 2008 Failover Clusters</a:t>
            </a:r>
          </a:p>
          <a:p>
            <a:r>
              <a:rPr lang="en-US" sz="1600" dirty="0" smtClean="0"/>
              <a:t>DAT306 	Building a HA Strategy for Your Enterprise Using Microsoft SQL Server 2008 </a:t>
            </a:r>
          </a:p>
          <a:p>
            <a:r>
              <a:rPr lang="en-US" sz="1600" dirty="0" smtClean="0"/>
              <a:t>DAT322 	Tips and Tricks for Successful Database Mirroring Deployments with Microsoft SQL Server</a:t>
            </a:r>
          </a:p>
          <a:p>
            <a:r>
              <a:rPr lang="en-US" sz="1600" dirty="0" smtClean="0"/>
              <a:t>WSV311 	High Availability and Disaster Recovery Considerations for Hyper-V</a:t>
            </a:r>
          </a:p>
          <a:p>
            <a:r>
              <a:rPr lang="en-US" sz="1600" dirty="0" smtClean="0"/>
              <a:t>WSV315 	Implementing Hyper-V on Clusters (High Availability)</a:t>
            </a:r>
          </a:p>
          <a:p>
            <a:r>
              <a:rPr lang="en-US" sz="1600" dirty="0" smtClean="0"/>
              <a:t>UNC313 	High Availability in Microsoft Exchange Server "14"</a:t>
            </a:r>
          </a:p>
          <a:p>
            <a:r>
              <a:rPr lang="en-US" sz="1600" dirty="0" smtClean="0"/>
              <a:t>UNC402 	Microsoft Exchange Server 2007 HA and Disaster Recovery Deep Dive</a:t>
            </a:r>
          </a:p>
          <a:p>
            <a:r>
              <a:rPr lang="en-US" sz="1600" dirty="0" smtClean="0"/>
              <a:t>BOF52 	Microsoft Exchange Server 2007 HA and Disaster Recovery: Are You Prepared?</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smtClean="0"/>
              <a:t>Windows Server Resources</a:t>
            </a:r>
            <a:endParaRPr lang="en-US" dirty="0"/>
          </a:p>
        </p:txBody>
      </p:sp>
      <p:sp>
        <p:nvSpPr>
          <p:cNvPr id="26" name="Content Placeholder 25"/>
          <p:cNvSpPr>
            <a:spLocks noGrp="1"/>
          </p:cNvSpPr>
          <p:nvPr>
            <p:ph sz="quarter" idx="10"/>
          </p:nvPr>
        </p:nvSpPr>
        <p:spPr>
          <a:xfrm>
            <a:off x="3696788" y="1143000"/>
            <a:ext cx="5069259" cy="2344783"/>
          </a:xfrm>
          <a:prstGeom prst="roundRect">
            <a:avLst>
              <a:gd name="adj" fmla="val 18466"/>
            </a:avLst>
          </a:prstGeom>
        </p:spPr>
        <p:txBody>
          <a:bodyPr lIns="91440" rIns="91440" anchor="t"/>
          <a:lstStyle/>
          <a:p>
            <a:r>
              <a:rPr lang="en-US" sz="3000" dirty="0" smtClean="0"/>
              <a:t>Make sure you pick up your copy of Windows Server 2008 R2 RC from the Materials Distribution Counter</a:t>
            </a:r>
            <a:endParaRPr lang="en-US" sz="3000" dirty="0"/>
          </a:p>
        </p:txBody>
      </p:sp>
      <p:sp>
        <p:nvSpPr>
          <p:cNvPr id="28" name="Content Placeholder 27"/>
          <p:cNvSpPr>
            <a:spLocks noGrp="1"/>
          </p:cNvSpPr>
          <p:nvPr>
            <p:ph sz="quarter" idx="12"/>
          </p:nvPr>
        </p:nvSpPr>
        <p:spPr>
          <a:xfrm>
            <a:off x="394063" y="3397949"/>
            <a:ext cx="8385048" cy="1058860"/>
          </a:xfrm>
        </p:spPr>
        <p:txBody>
          <a:bodyPr/>
          <a:lstStyle/>
          <a:p>
            <a:r>
              <a:rPr sz="3200" smtClean="0"/>
              <a:t>Learn More about Windows Server 2008 R2: </a:t>
            </a:r>
          </a:p>
          <a:p>
            <a:r>
              <a:rPr sz="2400" u="sng" smtClean="0">
                <a:hlinkClick r:id="rId3"/>
              </a:rPr>
              <a:t>www.microsoft.com/WindowsServer2008R2</a:t>
            </a:r>
            <a:r>
              <a:rPr sz="2400" u="sng" smtClean="0"/>
              <a:t> </a:t>
            </a:r>
            <a:endParaRPr sz="2400"/>
          </a:p>
        </p:txBody>
      </p:sp>
      <p:sp>
        <p:nvSpPr>
          <p:cNvPr id="29" name="Content Placeholder 28"/>
          <p:cNvSpPr>
            <a:spLocks noGrp="1"/>
          </p:cNvSpPr>
          <p:nvPr>
            <p:ph sz="quarter" idx="13"/>
          </p:nvPr>
        </p:nvSpPr>
        <p:spPr>
          <a:xfrm>
            <a:off x="364374" y="4555375"/>
            <a:ext cx="8385048" cy="1479665"/>
          </a:xfrm>
        </p:spPr>
        <p:txBody>
          <a:bodyPr/>
          <a:lstStyle/>
          <a:p>
            <a:r>
              <a:rPr sz="3200" smtClean="0"/>
              <a:t>Technical Learning Center (Orange Section): </a:t>
            </a:r>
          </a:p>
          <a:p>
            <a:r>
              <a:rPr sz="2400">
                <a:solidFill>
                  <a:schemeClr val="accent5">
                    <a:lumMod val="60000"/>
                    <a:lumOff val="40000"/>
                  </a:schemeClr>
                </a:solidFill>
              </a:rPr>
              <a:t>Highlighting Windows Server 2008 and R2 technologies</a:t>
            </a:r>
          </a:p>
          <a:p>
            <a:pPr>
              <a:buFont typeface="Arial" pitchFamily="34" charset="0"/>
              <a:buChar char="•"/>
            </a:pPr>
            <a:r>
              <a:rPr sz="2400">
                <a:solidFill>
                  <a:schemeClr val="accent5">
                    <a:lumMod val="60000"/>
                    <a:lumOff val="40000"/>
                  </a:schemeClr>
                </a:solidFill>
              </a:rPr>
              <a:t>Over 15 booths and experts from Microsoft and our partners</a:t>
            </a:r>
            <a:endParaRPr sz="2400">
              <a:solidFill>
                <a:schemeClr val="accent5">
                  <a:lumMod val="60000"/>
                  <a:lumOff val="40000"/>
                </a:schemeClr>
              </a:solidFill>
              <a:hlinkClick r:id="rId3"/>
            </a:endParaRPr>
          </a:p>
        </p:txBody>
      </p:sp>
      <p:pic>
        <p:nvPicPr>
          <p:cNvPr id="1030" name="Picture 6" descr="C:\Users\mleworth\AppData\Local\Temp\WS08-R2_v_rgb_r.png"/>
          <p:cNvPicPr>
            <a:picLocks noChangeAspect="1" noChangeArrowheads="1"/>
          </p:cNvPicPr>
          <p:nvPr/>
        </p:nvPicPr>
        <p:blipFill>
          <a:blip r:embed="rId4"/>
          <a:srcRect/>
          <a:stretch>
            <a:fillRect/>
          </a:stretch>
        </p:blipFill>
        <p:spPr bwMode="auto">
          <a:xfrm>
            <a:off x="396611" y="1503590"/>
            <a:ext cx="3127230" cy="943519"/>
          </a:xfrm>
          <a:prstGeom prst="rect">
            <a:avLst/>
          </a:prstGeom>
          <a:noFill/>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smtClean="0"/>
              <a:t>Track Resources</a:t>
            </a:r>
            <a:endParaRPr lang="en-US" dirty="0"/>
          </a:p>
        </p:txBody>
      </p:sp>
      <p:sp>
        <p:nvSpPr>
          <p:cNvPr id="26" name="Content Placeholder 25"/>
          <p:cNvSpPr>
            <a:spLocks noGrp="1"/>
          </p:cNvSpPr>
          <p:nvPr>
            <p:ph idx="1"/>
          </p:nvPr>
        </p:nvSpPr>
        <p:spPr>
          <a:xfrm>
            <a:off x="381000" y="1001395"/>
            <a:ext cx="8382000" cy="4561205"/>
          </a:xfrm>
        </p:spPr>
        <p:txBody>
          <a:bodyPr/>
          <a:lstStyle/>
          <a:p>
            <a:pPr marL="463550" lvl="2" indent="-463550">
              <a:buSzPct val="120000"/>
              <a:buNone/>
            </a:pPr>
            <a:r>
              <a:rPr lang="en-US" sz="1500" dirty="0" smtClean="0">
                <a:solidFill>
                  <a:srgbClr val="FFFFFF"/>
                </a:solidFill>
                <a:effectLst>
                  <a:outerShdw blurRad="38100" dist="38100" dir="2700000" algn="tl">
                    <a:srgbClr val="000000">
                      <a:alpha val="43137"/>
                    </a:srgbClr>
                  </a:outerShdw>
                </a:effectLst>
              </a:rPr>
              <a:t>Cluster Team Blog: </a:t>
            </a:r>
            <a:r>
              <a:rPr lang="en-US" sz="1500" dirty="0" smtClean="0">
                <a:solidFill>
                  <a:srgbClr val="FFFFFF"/>
                </a:solidFill>
                <a:effectLst>
                  <a:outerShdw blurRad="38100" dist="38100" dir="2700000" algn="tl">
                    <a:srgbClr val="000000">
                      <a:alpha val="43137"/>
                    </a:srgbClr>
                  </a:outerShdw>
                </a:effectLst>
                <a:hlinkClick r:id="rId3"/>
              </a:rPr>
              <a:t>http://blogs.msdn.com/clustering/</a:t>
            </a:r>
            <a:r>
              <a:rPr lang="en-US" sz="1500" dirty="0" smtClean="0">
                <a:solidFill>
                  <a:srgbClr val="FFFFFF"/>
                </a:solidFill>
                <a:effectLst>
                  <a:outerShdw blurRad="38100" dist="38100" dir="2700000" algn="tl">
                    <a:srgbClr val="000000">
                      <a:alpha val="43137"/>
                    </a:srgbClr>
                  </a:outerShdw>
                </a:effectLst>
              </a:rPr>
              <a:t> </a:t>
            </a:r>
            <a:endParaRPr lang="en-US" sz="1500" dirty="0" smtClean="0"/>
          </a:p>
          <a:p>
            <a:r>
              <a:rPr sz="1500" dirty="0"/>
              <a:t>Cluster Information Portal:  </a:t>
            </a:r>
            <a:br>
              <a:rPr sz="1500" dirty="0"/>
            </a:br>
            <a:r>
              <a:rPr sz="1500" dirty="0">
                <a:hlinkClick r:id="rId4"/>
              </a:rPr>
              <a:t>http://www.microsoft.com/windowsserver2008/en/us/clustering-home.aspx</a:t>
            </a:r>
            <a:r>
              <a:rPr sz="1500" dirty="0"/>
              <a:t> </a:t>
            </a:r>
          </a:p>
          <a:p>
            <a:r>
              <a:rPr sz="1500" dirty="0"/>
              <a:t>Clustering Technical Resources: </a:t>
            </a:r>
            <a:br>
              <a:rPr sz="1500" dirty="0"/>
            </a:br>
            <a:r>
              <a:rPr sz="1500" dirty="0">
                <a:hlinkClick r:id="rId5"/>
              </a:rPr>
              <a:t>http://www.microsoft.com/windowsserver2008/en/us/clustering-resources.aspx</a:t>
            </a:r>
            <a:r>
              <a:rPr sz="1500" dirty="0"/>
              <a:t> </a:t>
            </a:r>
          </a:p>
          <a:p>
            <a:r>
              <a:rPr sz="1500" dirty="0"/>
              <a:t>Clustering Forum (2008): </a:t>
            </a:r>
            <a:br>
              <a:rPr sz="1500" dirty="0"/>
            </a:br>
            <a:r>
              <a:rPr sz="1500" u="sng" dirty="0">
                <a:hlinkClick r:id="rId6"/>
              </a:rPr>
              <a:t>http://forums.technet.microsoft.com/en-US/winserverClustering/threads/</a:t>
            </a:r>
            <a:endParaRPr sz="1500" dirty="0"/>
          </a:p>
          <a:p>
            <a:pPr marL="463550" lvl="2" indent="-463550">
              <a:buSzPct val="120000"/>
              <a:buNone/>
            </a:pPr>
            <a:r>
              <a:rPr lang="en-US" sz="1500" dirty="0" smtClean="0">
                <a:solidFill>
                  <a:srgbClr val="FFFFFF"/>
                </a:solidFill>
                <a:effectLst>
                  <a:outerShdw blurRad="38100" dist="38100" dir="2700000" algn="tl">
                    <a:srgbClr val="000000">
                      <a:alpha val="43137"/>
                    </a:srgbClr>
                  </a:outerShdw>
                </a:effectLst>
              </a:rPr>
              <a:t>Clustering Forum (2008 R2):  </a:t>
            </a:r>
            <a:r>
              <a:rPr lang="en-US" sz="1500" dirty="0" smtClean="0">
                <a:solidFill>
                  <a:srgbClr val="FFFFFF"/>
                </a:solidFill>
                <a:effectLst>
                  <a:outerShdw blurRad="38100" dist="38100" dir="2700000" algn="tl">
                    <a:srgbClr val="000000">
                      <a:alpha val="43137"/>
                    </a:srgbClr>
                  </a:outerShdw>
                </a:effectLst>
                <a:hlinkClick r:id="rId7"/>
              </a:rPr>
              <a:t>http://social.technet.microsoft.com/Forums/en-US/windowsserver2008r2highavailability/threads/</a:t>
            </a:r>
            <a:r>
              <a:rPr lang="en-US" sz="1500" dirty="0" smtClean="0">
                <a:solidFill>
                  <a:srgbClr val="FFFFFF"/>
                </a:solidFill>
                <a:effectLst>
                  <a:outerShdw blurRad="38100" dist="38100" dir="2700000" algn="tl">
                    <a:srgbClr val="000000">
                      <a:alpha val="43137"/>
                    </a:srgbClr>
                  </a:outerShdw>
                </a:effectLst>
              </a:rPr>
              <a:t> </a:t>
            </a:r>
          </a:p>
          <a:p>
            <a:pPr marL="463550" lvl="2" indent="-463550">
              <a:buSzPct val="120000"/>
              <a:buNone/>
            </a:pPr>
            <a:r>
              <a:rPr lang="en-US" sz="1500" dirty="0" smtClean="0">
                <a:solidFill>
                  <a:srgbClr val="FFFFFF"/>
                </a:solidFill>
                <a:effectLst>
                  <a:outerShdw blurRad="38100" dist="38100" dir="2700000" algn="tl">
                    <a:srgbClr val="000000">
                      <a:alpha val="43137"/>
                    </a:srgbClr>
                  </a:outerShdw>
                </a:effectLst>
              </a:rPr>
              <a:t>Clustering Newsgroup: </a:t>
            </a:r>
            <a:r>
              <a:rPr lang="en-US" sz="1500" dirty="0" smtClean="0">
                <a:solidFill>
                  <a:srgbClr val="FFFFFF"/>
                </a:solidFill>
                <a:effectLst>
                  <a:outerShdw blurRad="38100" dist="38100" dir="2700000" algn="tl">
                    <a:srgbClr val="000000">
                      <a:alpha val="43137"/>
                    </a:srgbClr>
                  </a:outerShdw>
                </a:effectLst>
                <a:hlinkClick r:id="rId8"/>
              </a:rPr>
              <a:t>http://www.microsoft.com/communities/newsgroups/list/en-us/default.aspx?dg=microsoft.public.windows.server.clustering</a:t>
            </a:r>
            <a:endParaRPr lang="en-US" sz="1500" u="sng" dirty="0" smtClean="0"/>
          </a:p>
          <a:p>
            <a:r>
              <a:rPr sz="1500" dirty="0"/>
              <a:t>Failover Clustering Deployment Guide: </a:t>
            </a:r>
            <a:r>
              <a:rPr sz="1500" u="sng" dirty="0">
                <a:hlinkClick r:id="rId9"/>
              </a:rPr>
              <a:t>http://technet.microsoft.com/en-us/library/dd197477.aspx</a:t>
            </a:r>
            <a:r>
              <a:rPr sz="1500" dirty="0"/>
              <a:t> </a:t>
            </a:r>
          </a:p>
          <a:p>
            <a:r>
              <a:rPr sz="1500" dirty="0"/>
              <a:t>TechNet: Configure a Service or Application for High Availability: </a:t>
            </a:r>
            <a:br>
              <a:rPr sz="1500" dirty="0"/>
            </a:br>
            <a:r>
              <a:rPr sz="1500" u="sng" dirty="0">
                <a:hlinkClick r:id="rId10"/>
              </a:rPr>
              <a:t>http://technet.microsoft.com/en-us/library/cc732478.aspx</a:t>
            </a:r>
            <a:r>
              <a:rPr sz="1500" dirty="0"/>
              <a:t> </a:t>
            </a:r>
          </a:p>
          <a:p>
            <a:pPr lvl="0"/>
            <a:r>
              <a:rPr sz="1500" dirty="0"/>
              <a:t>TechNet: Installing a Failover Cluster: </a:t>
            </a:r>
            <a:r>
              <a:rPr sz="1500" u="sng" dirty="0">
                <a:hlinkClick r:id="rId11"/>
              </a:rPr>
              <a:t>http://technet.microsoft.com/en-us/library/cc772178.aspx</a:t>
            </a:r>
            <a:r>
              <a:rPr sz="1500" dirty="0"/>
              <a:t> </a:t>
            </a:r>
          </a:p>
          <a:p>
            <a:pPr lvl="0"/>
            <a:r>
              <a:rPr sz="1500" dirty="0"/>
              <a:t>TechNet: Creating a Failover Cluster: </a:t>
            </a:r>
            <a:r>
              <a:rPr sz="1500" u="sng" dirty="0">
                <a:hlinkClick r:id="rId12"/>
              </a:rPr>
              <a:t>http://technet.microsoft.com/en-us/library/cc755009.aspx</a:t>
            </a:r>
            <a:endParaRPr sz="1500" dirty="0"/>
          </a:p>
          <a:p>
            <a:pPr lvl="0"/>
            <a:r>
              <a:rPr sz="1500" dirty="0"/>
              <a:t>Webcast (2008 R2): Introduction to Failover Clustering: </a:t>
            </a:r>
            <a:r>
              <a:rPr sz="1600" dirty="0">
                <a:hlinkClick r:id="rId13"/>
              </a:rPr>
              <a:t>http://msevents.microsoft.com/CUI/EventDetail.aspx?EventID=1032407190&amp;Culture=en-US</a:t>
            </a:r>
            <a:endParaRPr sz="1600" dirty="0"/>
          </a:p>
          <a:p>
            <a:pPr lvl="0"/>
            <a:r>
              <a:rPr sz="1500" dirty="0"/>
              <a:t>Webcast (2008 R2): HA Basics with Hyper-V: </a:t>
            </a:r>
            <a:r>
              <a:rPr sz="1500" u="sng" dirty="0">
                <a:hlinkClick r:id="rId14"/>
              </a:rPr>
              <a:t>http://msevents.microsoft.com/CUI/EventDetail.aspx?EventID=1032407222&amp;Culture=en-US</a:t>
            </a:r>
            <a:r>
              <a:rPr sz="1500" dirty="0"/>
              <a:t> </a:t>
            </a:r>
          </a:p>
          <a:p>
            <a:pPr lvl="0"/>
            <a:r>
              <a:rPr sz="1500" dirty="0"/>
              <a:t>Webcast (2008 R2): Cluster Shared Volumes (CSV):</a:t>
            </a:r>
          </a:p>
          <a:p>
            <a:pPr lvl="1">
              <a:buNone/>
            </a:pPr>
            <a:r>
              <a:rPr lang="en-US" sz="1400" u="sng" dirty="0" smtClean="0">
                <a:hlinkClick r:id="rId15"/>
              </a:rPr>
              <a:t>http://msevents.microsoft.com/CUI/EventDetail.aspx?EventID=1032407238&amp;Culture=en-US</a:t>
            </a:r>
            <a:endParaRPr lang="en-US" sz="1400" dirty="0" smtClean="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bwMode="auto">
          <a:xfrm>
            <a:off x="1" y="-82550"/>
            <a:ext cx="10109200" cy="6931025"/>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accent1">
                  <a:alpha val="30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Round Same Side Corner Rectangle 34"/>
          <p:cNvSpPr/>
          <p:nvPr/>
        </p:nvSpPr>
        <p:spPr bwMode="hidden">
          <a:xfrm rot="5400000">
            <a:off x="1064193" y="2283808"/>
            <a:ext cx="2443162" cy="5360192"/>
          </a:xfrm>
          <a:prstGeom prst="round2SameRect">
            <a:avLst>
              <a:gd name="adj1" fmla="val 50000"/>
              <a:gd name="adj2" fmla="val 0"/>
            </a:avLst>
          </a:prstGeom>
          <a:gradFill flip="none" rotWithShape="1">
            <a:gsLst>
              <a:gs pos="0">
                <a:schemeClr val="accent2"/>
              </a:gs>
              <a:gs pos="24000">
                <a:schemeClr val="accent2">
                  <a:alpha val="65000"/>
                </a:schemeClr>
              </a:gs>
              <a:gs pos="35000">
                <a:schemeClr val="accent2">
                  <a:alpha val="75000"/>
                </a:scheme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1" name="Rounded Rectangle 10"/>
          <p:cNvSpPr/>
          <p:nvPr/>
        </p:nvSpPr>
        <p:spPr bwMode="blackGray">
          <a:xfrm>
            <a:off x="915785" y="3978999"/>
            <a:ext cx="3605964"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600" dirty="0" err="1" smtClean="0">
                <a:solidFill>
                  <a:srgbClr val="FFFFFF"/>
                </a:solidFill>
                <a:effectLst>
                  <a:outerShdw blurRad="38100" dist="38100" dir="2700000" algn="tl">
                    <a:srgbClr val="000000">
                      <a:alpha val="43137"/>
                    </a:srgbClr>
                  </a:outerShdw>
                </a:effectLst>
                <a:latin typeface="Segoe" pitchFamily="34" charset="0"/>
              </a:rPr>
              <a:t>CommNet</a:t>
            </a:r>
            <a:r>
              <a:rPr lang="en-US" sz="3600" dirty="0" smtClean="0">
                <a:solidFill>
                  <a:srgbClr val="FFFFFF"/>
                </a:solidFill>
                <a:effectLst>
                  <a:outerShdw blurRad="38100" dist="38100" dir="2700000" algn="tl">
                    <a:srgbClr val="000000">
                      <a:alpha val="43137"/>
                    </a:srgbClr>
                  </a:outerShdw>
                </a:effectLst>
                <a:latin typeface="Segoe" pitchFamily="34" charset="0"/>
              </a:rPr>
              <a:t> and enter to win!</a:t>
            </a:r>
          </a:p>
        </p:txBody>
      </p:sp>
      <p:grpSp>
        <p:nvGrpSpPr>
          <p:cNvPr id="2" name="Group 16"/>
          <p:cNvGrpSpPr/>
          <p:nvPr/>
        </p:nvGrpSpPr>
        <p:grpSpPr>
          <a:xfrm>
            <a:off x="940468" y="585029"/>
            <a:ext cx="2488531" cy="5370601"/>
            <a:chOff x="723900" y="600075"/>
            <a:chExt cx="2170113" cy="4683411"/>
          </a:xfrm>
        </p:grpSpPr>
        <p:pic>
          <p:nvPicPr>
            <p:cNvPr id="10" name="Picture 9" descr="officeult.png"/>
            <p:cNvPicPr>
              <a:picLocks noChangeAspect="1"/>
            </p:cNvPicPr>
            <p:nvPr/>
          </p:nvPicPr>
          <p:blipFill>
            <a:blip r:embed="rId3" cstate="screen"/>
            <a:stretch>
              <a:fillRect/>
            </a:stretch>
          </p:blipFill>
          <p:spPr>
            <a:xfrm>
              <a:off x="834724" y="2674613"/>
              <a:ext cx="1621402" cy="2608873"/>
            </a:xfrm>
            <a:prstGeom prst="rect">
              <a:avLst/>
            </a:prstGeom>
          </p:spPr>
        </p:pic>
        <p:pic>
          <p:nvPicPr>
            <p:cNvPr id="12" name="Picture 4" descr="C:\Documents and Settings\Jessica Mans\Desktop\In progress\TechEd\Ult07EN_3DP.png"/>
            <p:cNvPicPr>
              <a:picLocks noChangeAspect="1" noChangeArrowheads="1"/>
            </p:cNvPicPr>
            <p:nvPr/>
          </p:nvPicPr>
          <p:blipFill>
            <a:blip r:embed="rId4" cstate="screen"/>
            <a:srcRect/>
            <a:stretch>
              <a:fillRect/>
            </a:stretch>
          </p:blipFill>
          <p:spPr bwMode="auto">
            <a:xfrm>
              <a:off x="723900" y="600075"/>
              <a:ext cx="2170113" cy="2392362"/>
            </a:xfrm>
            <a:prstGeom prst="rect">
              <a:avLst/>
            </a:prstGeom>
            <a:noFill/>
            <a:ln w="9525">
              <a:noFill/>
              <a:miter lim="800000"/>
              <a:headEnd/>
              <a:tailEnd/>
            </a:ln>
            <a:effectLst/>
          </p:spPr>
        </p:pic>
      </p:grpSp>
      <p:pic>
        <p:nvPicPr>
          <p:cNvPr id="1029" name="Picture 5" descr="C:\Documents and Settings\Pennie\My Documents\TE09 Template\Jan2809\livemessengergold.png"/>
          <p:cNvPicPr>
            <a:picLocks noChangeAspect="1" noChangeArrowheads="1"/>
          </p:cNvPicPr>
          <p:nvPr/>
        </p:nvPicPr>
        <p:blipFill>
          <a:blip r:embed="rId5" cstate="print"/>
          <a:srcRect/>
          <a:stretch>
            <a:fillRect/>
          </a:stretch>
        </p:blipFill>
        <p:spPr bwMode="auto">
          <a:xfrm>
            <a:off x="3200400" y="1431758"/>
            <a:ext cx="1977188" cy="1977188"/>
          </a:xfrm>
          <a:prstGeom prst="rect">
            <a:avLst/>
          </a:prstGeom>
          <a:noFill/>
          <a:effectLst>
            <a:reflection blurRad="6350" stA="52000" endA="300" endPos="35000" dir="5400000" sy="-100000" algn="bl" rotWithShape="0"/>
          </a:effectLst>
        </p:spPr>
      </p:pic>
      <p:pic>
        <p:nvPicPr>
          <p:cNvPr id="1031" name="Picture 7" descr="C:\Documents and Settings\Pennie\My Documents\TE09 Template\Jan2809\callofduty4.jpg"/>
          <p:cNvPicPr>
            <a:picLocks noChangeAspect="1" noChangeArrowheads="1"/>
          </p:cNvPicPr>
          <p:nvPr/>
        </p:nvPicPr>
        <p:blipFill>
          <a:blip r:embed="rId6" cstate="print"/>
          <a:srcRect l="14632" r="14947"/>
          <a:stretch>
            <a:fillRect/>
          </a:stretch>
        </p:blipFill>
        <p:spPr bwMode="auto">
          <a:xfrm>
            <a:off x="5429627" y="2117559"/>
            <a:ext cx="1596815" cy="2267526"/>
          </a:xfrm>
          <a:prstGeom prst="rect">
            <a:avLst/>
          </a:prstGeom>
          <a:noFill/>
          <a:ln>
            <a:noFill/>
          </a:ln>
          <a:effectLst>
            <a:outerShdw blurRad="184150" dist="241300" dir="11520000" sx="110000" sy="110000" algn="ctr">
              <a:srgbClr val="000000">
                <a:alpha val="18000"/>
              </a:srgbClr>
            </a:outerShdw>
            <a:reflection blurRad="6350" stA="52000" endA="300" endPos="35000" dir="5400000" sy="-100000" algn="bl" rotWithShape="0"/>
          </a:effectLst>
          <a:scene3d>
            <a:camera prst="perspectiveFront" fov="5100000">
              <a:rot lat="0" lon="19799991" rev="0"/>
            </a:camera>
            <a:lightRig rig="flood" dir="t">
              <a:rot lat="0" lon="0" rev="13800000"/>
            </a:lightRig>
          </a:scene3d>
          <a:sp3d extrusionH="107950" prstMaterial="plastic">
            <a:bevelB/>
          </a:sp3d>
        </p:spPr>
      </p:pic>
      <p:pic>
        <p:nvPicPr>
          <p:cNvPr id="13" name="Picture 12" descr="Zune white front.PNG"/>
          <p:cNvPicPr>
            <a:picLocks noChangeAspect="1"/>
          </p:cNvPicPr>
          <p:nvPr/>
        </p:nvPicPr>
        <p:blipFill>
          <a:blip r:embed="rId7" cstate="screen"/>
          <a:srcRect/>
          <a:stretch>
            <a:fillRect/>
          </a:stretch>
        </p:blipFill>
        <p:spPr>
          <a:xfrm>
            <a:off x="7110979" y="2739188"/>
            <a:ext cx="1563478" cy="3165089"/>
          </a:xfrm>
          <a:prstGeom prst="rect">
            <a:avLst/>
          </a:prstGeom>
          <a:noFill/>
          <a:ln>
            <a:noFill/>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35"/>
                                        </p:tgtEl>
                                        <p:attrNameLst>
                                          <p:attrName>ppt_x</p:attrName>
                                          <p:attrName>ppt_y</p:attrName>
                                        </p:attrNameLst>
                                      </p:cBhvr>
                                      <p:rCtr x="125" y="0"/>
                                    </p:animMotion>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par>
                                <p:cTn id="13" presetID="64" presetClass="path" presetSubtype="0" decel="50000" fill="hold" grpId="1" nodeType="withEffect">
                                  <p:stCondLst>
                                    <p:cond delay="0"/>
                                  </p:stCondLst>
                                  <p:childTnLst>
                                    <p:animMotion origin="layout" path="M 4.16667E-6 0.33334 L 4.16667E-6 -3.33333E-6 " pathEditMode="relative" rAng="0" ptsTypes="AA">
                                      <p:cBhvr>
                                        <p:cTn id="14" dur="1000" fill="hold"/>
                                        <p:tgtEl>
                                          <p:spTgt spid="11"/>
                                        </p:tgtEl>
                                        <p:attrNameLst>
                                          <p:attrName>ppt_x</p:attrName>
                                          <p:attrName>ppt_y</p:attrName>
                                        </p:attrNameLst>
                                      </p:cBhvr>
                                      <p:rCtr x="0" y="-167"/>
                                    </p:animMotion>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500"/>
                                        <p:tgtEl>
                                          <p:spTgt spid="1029"/>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031"/>
                                        </p:tgtEl>
                                        <p:attrNameLst>
                                          <p:attrName>style.visibility</p:attrName>
                                        </p:attrNameLst>
                                      </p:cBhvr>
                                      <p:to>
                                        <p:strVal val="visible"/>
                                      </p:to>
                                    </p:set>
                                    <p:animEffect transition="in" filter="fade">
                                      <p:cBhvr>
                                        <p:cTn id="26" dur="500"/>
                                        <p:tgtEl>
                                          <p:spTgt spid="1031"/>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11" grpId="0"/>
      <p:bldP spid="11"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cstate="print"/>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377190" y="1385570"/>
            <a:ext cx="8321040" cy="548640"/>
          </a:xfrm>
          <a:prstGeom prst="roundRect">
            <a:avLst/>
          </a:prstGeom>
          <a:gradFill flip="none" rotWithShape="1">
            <a:gsLst>
              <a:gs pos="0">
                <a:schemeClr val="tx2">
                  <a:shade val="30000"/>
                  <a:satMod val="115000"/>
                  <a:alpha val="0"/>
                </a:schemeClr>
              </a:gs>
              <a:gs pos="50000">
                <a:schemeClr val="tx2">
                  <a:shade val="67500"/>
                  <a:satMod val="115000"/>
                  <a:alpha val="40000"/>
                </a:schemeClr>
              </a:gs>
              <a:gs pos="100000">
                <a:schemeClr val="tx2">
                  <a:shade val="100000"/>
                  <a:satMod val="115000"/>
                  <a:alpha val="6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solidFill>
              </a:rPr>
              <a:t>Overview of Hyper-V Live Migration</a:t>
            </a:r>
          </a:p>
        </p:txBody>
      </p:sp>
      <p:sp>
        <p:nvSpPr>
          <p:cNvPr id="7" name="Rounded Rectangle 6"/>
          <p:cNvSpPr/>
          <p:nvPr/>
        </p:nvSpPr>
        <p:spPr bwMode="auto">
          <a:xfrm>
            <a:off x="377190" y="1981835"/>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rPr>
              <a:t>Challenges Hyper-V faces with today’s cluster model</a:t>
            </a:r>
          </a:p>
        </p:txBody>
      </p:sp>
      <p:sp>
        <p:nvSpPr>
          <p:cNvPr id="8" name="Rounded Rectangle 7"/>
          <p:cNvSpPr/>
          <p:nvPr/>
        </p:nvSpPr>
        <p:spPr bwMode="auto">
          <a:xfrm>
            <a:off x="377190" y="2578100"/>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rPr>
              <a:t>How CSV delivers on these challenges</a:t>
            </a:r>
          </a:p>
        </p:txBody>
      </p:sp>
      <p:sp>
        <p:nvSpPr>
          <p:cNvPr id="9" name="Rounded Rectangle 8"/>
          <p:cNvSpPr/>
          <p:nvPr/>
        </p:nvSpPr>
        <p:spPr bwMode="auto">
          <a:xfrm>
            <a:off x="377190" y="3174365"/>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rPr>
              <a:t>Additional resiliency CSV provides</a:t>
            </a:r>
          </a:p>
        </p:txBody>
      </p:sp>
      <p:sp>
        <p:nvSpPr>
          <p:cNvPr id="10" name="Rounded Rectangle 9"/>
          <p:cNvSpPr/>
          <p:nvPr/>
        </p:nvSpPr>
        <p:spPr bwMode="auto">
          <a:xfrm>
            <a:off x="377190" y="3770630"/>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rPr>
              <a:t>Configuring Cluster Shared Volumes</a:t>
            </a:r>
          </a:p>
        </p:txBody>
      </p:sp>
      <p:sp>
        <p:nvSpPr>
          <p:cNvPr id="11" name="Rounded Rectangle 10"/>
          <p:cNvSpPr/>
          <p:nvPr/>
        </p:nvSpPr>
        <p:spPr bwMode="auto">
          <a:xfrm>
            <a:off x="377190" y="4366895"/>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rPr>
              <a:t>Cluster Shared Volumes Demo</a:t>
            </a:r>
          </a:p>
        </p:txBody>
      </p:sp>
      <p:sp>
        <p:nvSpPr>
          <p:cNvPr id="24584" name="Rectangle 8"/>
          <p:cNvSpPr>
            <a:spLocks noGrp="1" noChangeArrowheads="1"/>
          </p:cNvSpPr>
          <p:nvPr>
            <p:ph type="title"/>
          </p:nvPr>
        </p:nvSpPr>
        <p:spPr/>
        <p:txBody>
          <a:bodyPr/>
          <a:lstStyle/>
          <a:p>
            <a:r>
              <a:rPr lang="en-US" smtClean="0"/>
              <a:t>Agenda</a:t>
            </a:r>
            <a:endParaRPr lang="en-US" dirty="0"/>
          </a:p>
        </p:txBody>
      </p:sp>
      <p:pic>
        <p:nvPicPr>
          <p:cNvPr id="4" name="Picture 3" descr="WSFC logo white.png"/>
          <p:cNvPicPr>
            <a:picLocks noChangeAspect="1"/>
          </p:cNvPicPr>
          <p:nvPr/>
        </p:nvPicPr>
        <p:blipFill>
          <a:blip r:embed="rId3" cstate="print"/>
          <a:stretch>
            <a:fillRect/>
          </a:stretch>
        </p:blipFill>
        <p:spPr>
          <a:xfrm>
            <a:off x="4378960" y="5045735"/>
            <a:ext cx="4581207" cy="1101905"/>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Hyper-V Live Migration</a:t>
            </a:r>
            <a:endParaRPr lang="en-US" dirty="0"/>
          </a:p>
        </p:txBody>
      </p:sp>
      <p:sp>
        <p:nvSpPr>
          <p:cNvPr id="4" name="Text Placeholder 3"/>
          <p:cNvSpPr>
            <a:spLocks noGrp="1"/>
          </p:cNvSpPr>
          <p:nvPr>
            <p:ph type="body" sz="quarter" idx="10"/>
          </p:nvPr>
        </p:nvSpPr>
        <p:spPr/>
        <p:txBody>
          <a:bodyPr/>
          <a:lstStyle/>
          <a:p>
            <a:r>
              <a:rPr lang="en-US" smtClean="0"/>
              <a:t>announcing</a:t>
            </a:r>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Live Migration</a:t>
            </a:r>
            <a:endParaRPr lang="en-US" dirty="0"/>
          </a:p>
        </p:txBody>
      </p:sp>
      <p:sp>
        <p:nvSpPr>
          <p:cNvPr id="3" name="Content Placeholder 2"/>
          <p:cNvSpPr>
            <a:spLocks noGrp="1"/>
          </p:cNvSpPr>
          <p:nvPr>
            <p:ph idx="1"/>
          </p:nvPr>
        </p:nvSpPr>
        <p:spPr/>
        <p:txBody>
          <a:bodyPr/>
          <a:lstStyle/>
          <a:p>
            <a:r>
              <a:rPr lang="en-US" sz="2400" dirty="0" smtClean="0"/>
              <a:t>Move a running Virtual Machine from one computer to another computer with no perceived downtime for the VM</a:t>
            </a:r>
          </a:p>
          <a:p>
            <a:pPr lvl="1"/>
            <a:r>
              <a:rPr lang="en-US" sz="2000" dirty="0" smtClean="0"/>
              <a:t>VM is not aware of the migration</a:t>
            </a:r>
          </a:p>
          <a:p>
            <a:pPr lvl="1"/>
            <a:r>
              <a:rPr lang="en-US" sz="2000" dirty="0" smtClean="0"/>
              <a:t>Maintain TCP connections of the guest OS</a:t>
            </a:r>
          </a:p>
          <a:p>
            <a:pPr lvl="1"/>
            <a:r>
              <a:rPr lang="en-US" sz="2000" dirty="0" smtClean="0"/>
              <a:t>Building block for Dynamic Data Center through business agility, cost reduction and increase in productivity</a:t>
            </a:r>
          </a:p>
          <a:p>
            <a:endParaRPr lang="en-US" sz="2400" dirty="0" smtClean="0"/>
          </a:p>
          <a:p>
            <a:r>
              <a:rPr lang="en-US" sz="2400" dirty="0" smtClean="0"/>
              <a:t>How is it different from Quick Migration?</a:t>
            </a:r>
          </a:p>
          <a:p>
            <a:pPr lvl="1"/>
            <a:r>
              <a:rPr lang="en-US" sz="2000" dirty="0" smtClean="0"/>
              <a:t>VM is saved and restored on destination</a:t>
            </a:r>
          </a:p>
          <a:p>
            <a:pPr lvl="1"/>
            <a:r>
              <a:rPr lang="en-US" sz="2000" dirty="0" smtClean="0"/>
              <a:t>Results in downtime for applications/workloads running inside VMs</a:t>
            </a:r>
          </a:p>
          <a:p>
            <a:endParaRPr lang="en-US" sz="2400" dirty="0" smtClean="0"/>
          </a:p>
          <a:p>
            <a:r>
              <a:rPr lang="en-US" sz="2400" dirty="0" smtClean="0"/>
              <a:t>Both leverage same storage infrastructure – easy to move from QM to LM</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bwMode="auto">
          <a:xfrm>
            <a:off x="1981200" y="2895599"/>
            <a:ext cx="5181600" cy="2209801"/>
          </a:xfrm>
          <a:prstGeom prst="roundRect">
            <a:avLst/>
          </a:prstGeom>
          <a:solidFill>
            <a:schemeClr val="accent3">
              <a:alpha val="15000"/>
            </a:schemeClr>
          </a:solidFill>
          <a:ln w="25400">
            <a:solidFill>
              <a:schemeClr val="tx1">
                <a:lumMod val="50000"/>
              </a:schemeClr>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801794" name="Rectangle 2"/>
          <p:cNvSpPr>
            <a:spLocks noGrp="1" noChangeArrowheads="1"/>
          </p:cNvSpPr>
          <p:nvPr>
            <p:ph type="title"/>
          </p:nvPr>
        </p:nvSpPr>
        <p:spPr>
          <a:xfrm>
            <a:off x="381000" y="230188"/>
            <a:ext cx="8382000" cy="1163395"/>
          </a:xfrm>
        </p:spPr>
        <p:txBody>
          <a:bodyPr/>
          <a:lstStyle/>
          <a:p>
            <a:r>
              <a:rPr lang="en-US" dirty="0" smtClean="0"/>
              <a:t>Live Migration</a:t>
            </a:r>
            <a:br>
              <a:rPr lang="en-US" dirty="0" smtClean="0"/>
            </a:br>
            <a:r>
              <a:rPr lang="en-US" sz="3600" dirty="0" smtClean="0">
                <a:solidFill>
                  <a:schemeClr val="tx1"/>
                </a:solidFill>
              </a:rPr>
              <a:t>Initiate migration</a:t>
            </a:r>
            <a:endParaRPr lang="en-US" sz="3600" dirty="0">
              <a:solidFill>
                <a:schemeClr val="tx1"/>
              </a:solidFill>
            </a:endParaRPr>
          </a:p>
        </p:txBody>
      </p:sp>
      <p:sp>
        <p:nvSpPr>
          <p:cNvPr id="24" name="Content Placeholder 31"/>
          <p:cNvSpPr>
            <a:spLocks noGrp="1"/>
          </p:cNvSpPr>
          <p:nvPr>
            <p:ph idx="1"/>
          </p:nvPr>
        </p:nvSpPr>
        <p:spPr>
          <a:xfrm>
            <a:off x="381000" y="5257800"/>
            <a:ext cx="2895600" cy="792479"/>
          </a:xfrm>
        </p:spPr>
        <p:txBody>
          <a:bodyPr/>
          <a:lstStyle/>
          <a:p>
            <a:r>
              <a:rPr lang="en-US" sz="1800" dirty="0" smtClean="0"/>
              <a:t>IT Admin initiates a Live Migration to move a VM from one host to another</a:t>
            </a:r>
          </a:p>
        </p:txBody>
      </p:sp>
      <p:sp>
        <p:nvSpPr>
          <p:cNvPr id="801797" name="Line 5"/>
          <p:cNvSpPr>
            <a:spLocks noChangeShapeType="1"/>
          </p:cNvSpPr>
          <p:nvPr/>
        </p:nvSpPr>
        <p:spPr bwMode="auto">
          <a:xfrm>
            <a:off x="3383720" y="4234734"/>
            <a:ext cx="791331" cy="833452"/>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8" name="Line 6"/>
          <p:cNvSpPr>
            <a:spLocks noChangeShapeType="1"/>
          </p:cNvSpPr>
          <p:nvPr/>
        </p:nvSpPr>
        <p:spPr bwMode="auto">
          <a:xfrm flipH="1">
            <a:off x="4848446" y="4452847"/>
            <a:ext cx="984859" cy="693311"/>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9" name="Line 7"/>
          <p:cNvSpPr>
            <a:spLocks noChangeShapeType="1"/>
          </p:cNvSpPr>
          <p:nvPr/>
        </p:nvSpPr>
        <p:spPr bwMode="auto">
          <a:xfrm>
            <a:off x="4564471" y="5517957"/>
            <a:ext cx="0" cy="304800"/>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22" name="Line Callout 1 (Border and Accent Bar) 21"/>
          <p:cNvSpPr/>
          <p:nvPr/>
        </p:nvSpPr>
        <p:spPr bwMode="auto">
          <a:xfrm>
            <a:off x="4495800" y="1524000"/>
            <a:ext cx="1752600" cy="381000"/>
          </a:xfrm>
          <a:prstGeom prst="accentBorderCallout1">
            <a:avLst>
              <a:gd name="adj1" fmla="val 10255"/>
              <a:gd name="adj2" fmla="val -4136"/>
              <a:gd name="adj3" fmla="val 81542"/>
              <a:gd name="adj4" fmla="val -32916"/>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solidFill>
                  <a:schemeClr val="tx1"/>
                </a:solidFill>
                <a:effectLst>
                  <a:outerShdw blurRad="63500" dist="12700" dir="2700000" algn="tl">
                    <a:srgbClr val="000000">
                      <a:alpha val="40000"/>
                    </a:srgbClr>
                  </a:outerShdw>
                </a:effectLst>
                <a:latin typeface="Calibri" pitchFamily="34" charset="0"/>
              </a:rPr>
              <a:t>Client accessing VM</a:t>
            </a:r>
          </a:p>
        </p:txBody>
      </p:sp>
      <p:pic>
        <p:nvPicPr>
          <p:cNvPr id="40" name="Picture 18" descr="Database blue"/>
          <p:cNvPicPr>
            <a:picLocks noChangeAspect="1" noChangeArrowheads="1"/>
          </p:cNvPicPr>
          <p:nvPr/>
        </p:nvPicPr>
        <p:blipFill>
          <a:blip r:embed="rId4" cstate="print"/>
          <a:srcRect/>
          <a:stretch>
            <a:fillRect/>
          </a:stretch>
        </p:blipFill>
        <p:spPr bwMode="auto">
          <a:xfrm>
            <a:off x="4172286" y="5716833"/>
            <a:ext cx="771787" cy="988767"/>
          </a:xfrm>
          <a:prstGeom prst="rect">
            <a:avLst/>
          </a:prstGeom>
          <a:noFill/>
        </p:spPr>
      </p:pic>
      <p:grpSp>
        <p:nvGrpSpPr>
          <p:cNvPr id="2" name="Group 50"/>
          <p:cNvGrpSpPr/>
          <p:nvPr/>
        </p:nvGrpSpPr>
        <p:grpSpPr>
          <a:xfrm>
            <a:off x="4359027" y="6059549"/>
            <a:ext cx="428322" cy="524416"/>
            <a:chOff x="1145861" y="6690311"/>
            <a:chExt cx="513986" cy="629299"/>
          </a:xfrm>
        </p:grpSpPr>
        <p:sp>
          <p:nvSpPr>
            <p:cNvPr id="48" name="Rounded Rectangle 47"/>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49" name="Picture 4" descr="C:\Users\agoodman\Documents\Carmine\V1\Product Icons - PNG\Carmine117_VirtualMachine_32.png"/>
            <p:cNvPicPr>
              <a:picLocks noChangeAspect="1" noChangeArrowheads="1"/>
            </p:cNvPicPr>
            <p:nvPr/>
          </p:nvPicPr>
          <p:blipFill>
            <a:blip r:embed="rId5" cstate="print"/>
            <a:stretch>
              <a:fillRect/>
            </a:stretch>
          </p:blipFill>
          <p:spPr bwMode="auto">
            <a:xfrm>
              <a:off x="1261164" y="6690311"/>
              <a:ext cx="304800" cy="304800"/>
            </a:xfrm>
            <a:prstGeom prst="rect">
              <a:avLst/>
            </a:prstGeom>
            <a:ln>
              <a:headEnd type="none" w="med" len="med"/>
              <a:tailEnd type="none" w="med" len="med"/>
            </a:ln>
          </p:spPr>
        </p:pic>
        <p:sp>
          <p:nvSpPr>
            <p:cNvPr id="50" name="TextBox 49"/>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sp>
        <p:nvSpPr>
          <p:cNvPr id="42" name="Left-Right Arrow 41"/>
          <p:cNvSpPr/>
          <p:nvPr/>
        </p:nvSpPr>
        <p:spPr bwMode="auto">
          <a:xfrm>
            <a:off x="3853504" y="4026442"/>
            <a:ext cx="1560352" cy="50334"/>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37" name="Rectangle 24598" descr="Server"/>
          <p:cNvPicPr>
            <a:picLocks noChangeAspect="1" noChangeArrowheads="1"/>
          </p:cNvPicPr>
          <p:nvPr/>
        </p:nvPicPr>
        <p:blipFill>
          <a:blip r:embed="rId6" cstate="print"/>
          <a:srcRect/>
          <a:stretch>
            <a:fillRect/>
          </a:stretch>
        </p:blipFill>
        <p:spPr bwMode="auto">
          <a:xfrm>
            <a:off x="2653417" y="3064380"/>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1" name="Rectangle 24598" descr="Server"/>
          <p:cNvPicPr>
            <a:picLocks noChangeAspect="1" noChangeArrowheads="1"/>
          </p:cNvPicPr>
          <p:nvPr/>
        </p:nvPicPr>
        <p:blipFill>
          <a:blip r:embed="rId6" cstate="print"/>
          <a:srcRect/>
          <a:stretch>
            <a:fillRect/>
          </a:stretch>
        </p:blipFill>
        <p:spPr bwMode="auto">
          <a:xfrm>
            <a:off x="5428516" y="3096277"/>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1" name="Picture 3" descr="C:\Users\shonsh\Desktop\images\VM.png"/>
          <p:cNvPicPr>
            <a:picLocks noChangeAspect="1" noChangeArrowheads="1"/>
          </p:cNvPicPr>
          <p:nvPr/>
        </p:nvPicPr>
        <p:blipFill>
          <a:blip r:embed="rId7" cstate="print"/>
          <a:srcRect/>
          <a:stretch>
            <a:fillRect/>
          </a:stretch>
        </p:blipFill>
        <p:spPr bwMode="auto">
          <a:xfrm>
            <a:off x="3200399" y="3315923"/>
            <a:ext cx="611423" cy="990600"/>
          </a:xfrm>
          <a:prstGeom prst="rect">
            <a:avLst/>
          </a:prstGeom>
          <a:noFill/>
        </p:spPr>
      </p:pic>
      <p:pic>
        <p:nvPicPr>
          <p:cNvPr id="34" name="Picture 5" descr="WomanIcon"/>
          <p:cNvPicPr>
            <a:picLocks noChangeAspect="1" noChangeArrowheads="1"/>
          </p:cNvPicPr>
          <p:nvPr/>
        </p:nvPicPr>
        <p:blipFill>
          <a:blip r:embed="rId8" cstate="print"/>
          <a:srcRect/>
          <a:stretch>
            <a:fillRect/>
          </a:stretch>
        </p:blipFill>
        <p:spPr bwMode="auto">
          <a:xfrm>
            <a:off x="304800" y="2962275"/>
            <a:ext cx="609600" cy="771525"/>
          </a:xfrm>
          <a:prstGeom prst="rect">
            <a:avLst/>
          </a:prstGeom>
          <a:noFill/>
          <a:ln w="9525">
            <a:noFill/>
            <a:miter lim="800000"/>
            <a:headEnd/>
            <a:tailEnd/>
          </a:ln>
        </p:spPr>
      </p:pic>
      <p:sp>
        <p:nvSpPr>
          <p:cNvPr id="46" name="AutoShape 6"/>
          <p:cNvSpPr>
            <a:spLocks noChangeArrowheads="1"/>
          </p:cNvSpPr>
          <p:nvPr/>
        </p:nvSpPr>
        <p:spPr bwMode="auto">
          <a:xfrm>
            <a:off x="609600" y="1856152"/>
            <a:ext cx="2438400" cy="990600"/>
          </a:xfrm>
          <a:prstGeom prst="wedgeEllipseCallout">
            <a:avLst>
              <a:gd name="adj1" fmla="val -39721"/>
              <a:gd name="adj2" fmla="val 85674"/>
            </a:avLst>
          </a:prstGeom>
          <a:ln>
            <a:headEnd/>
            <a:tailEnd/>
          </a:ln>
        </p:spPr>
        <p:style>
          <a:lnRef idx="0">
            <a:schemeClr val="accent5"/>
          </a:lnRef>
          <a:fillRef idx="3">
            <a:schemeClr val="accent5"/>
          </a:fillRef>
          <a:effectRef idx="3">
            <a:schemeClr val="accent5"/>
          </a:effectRef>
          <a:fontRef idx="minor">
            <a:schemeClr val="lt1"/>
          </a:fontRef>
        </p:style>
        <p:txBody>
          <a:bodyPr lIns="91436" tIns="0" rIns="91436" bIns="0"/>
          <a:lstStyle/>
          <a:p>
            <a:pPr algn="ctr">
              <a:defRPr/>
            </a:pPr>
            <a:r>
              <a:rPr lang="en-US" sz="1600" dirty="0" smtClean="0">
                <a:solidFill>
                  <a:schemeClr val="bg1">
                    <a:lumMod val="85000"/>
                    <a:lumOff val="15000"/>
                  </a:schemeClr>
                </a:solidFill>
                <a:effectLst>
                  <a:outerShdw blurRad="63500" dist="12700" dir="2700000" algn="tl">
                    <a:srgbClr val="000000">
                      <a:alpha val="40000"/>
                    </a:srgbClr>
                  </a:outerShdw>
                </a:effectLst>
                <a:latin typeface="Calibri" pitchFamily="34" charset="0"/>
              </a:rPr>
              <a:t>Live Migrate this VM to another physical machine</a:t>
            </a:r>
            <a:endParaRPr lang="en-US" sz="1600" dirty="0">
              <a:solidFill>
                <a:schemeClr val="bg1">
                  <a:lumMod val="85000"/>
                  <a:lumOff val="15000"/>
                </a:schemeClr>
              </a:solidFill>
              <a:effectLst>
                <a:outerShdw blurRad="63500" dist="12700" dir="2700000" algn="tl">
                  <a:srgbClr val="000000">
                    <a:alpha val="40000"/>
                  </a:srgbClr>
                </a:outerShdw>
              </a:effectLst>
              <a:latin typeface="Calibri" pitchFamily="34" charset="0"/>
            </a:endParaRPr>
          </a:p>
        </p:txBody>
      </p:sp>
      <p:sp>
        <p:nvSpPr>
          <p:cNvPr id="51" name="Down Arrow 50"/>
          <p:cNvSpPr/>
          <p:nvPr/>
        </p:nvSpPr>
        <p:spPr bwMode="auto">
          <a:xfrm>
            <a:off x="3429000" y="2172923"/>
            <a:ext cx="152400" cy="1150200"/>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25" name="Picture 13" descr="\\eventsql\dvd\Online_ART\DVD_ART34\Artwork_Imagery\Icons - Illustrations\_WINDOWS VISTA ICONS\Laptop notebook mobility pc.png"/>
          <p:cNvPicPr>
            <a:picLocks noChangeAspect="1" noChangeArrowheads="1"/>
          </p:cNvPicPr>
          <p:nvPr/>
        </p:nvPicPr>
        <p:blipFill>
          <a:blip r:embed="rId9" cstate="print"/>
          <a:srcRect/>
          <a:stretch>
            <a:fillRect/>
          </a:stretch>
        </p:blipFill>
        <p:spPr bwMode="auto">
          <a:xfrm>
            <a:off x="2971800" y="1219200"/>
            <a:ext cx="990600" cy="990600"/>
          </a:xfrm>
          <a:prstGeom prst="rect">
            <a:avLst/>
          </a:prstGeom>
          <a:noFill/>
          <a:scene3d>
            <a:camera prst="perspectiveLeft"/>
            <a:lightRig rig="threePt" dir="t"/>
          </a:scene3d>
        </p:spPr>
      </p:pic>
      <p:grpSp>
        <p:nvGrpSpPr>
          <p:cNvPr id="3" name="Group 57"/>
          <p:cNvGrpSpPr/>
          <p:nvPr/>
        </p:nvGrpSpPr>
        <p:grpSpPr>
          <a:xfrm>
            <a:off x="3810001" y="4913677"/>
            <a:ext cx="1524000" cy="877523"/>
            <a:chOff x="6296149" y="4859530"/>
            <a:chExt cx="1612817" cy="910638"/>
          </a:xfrm>
        </p:grpSpPr>
        <p:pic>
          <p:nvPicPr>
            <p:cNvPr id="39" name="Picture 10" descr="C:\Documents and Settings\Pennie\My Documents\ACERDATA (D)\Pennie's documents\MS Image\Shapes and Graphics\Internet Cloud\cloud 1.png"/>
            <p:cNvPicPr>
              <a:picLocks noChangeAspect="1" noChangeArrowheads="1"/>
            </p:cNvPicPr>
            <p:nvPr/>
          </p:nvPicPr>
          <p:blipFill>
            <a:blip r:embed="rId10" cstate="print"/>
            <a:srcRect/>
            <a:stretch>
              <a:fillRect/>
            </a:stretch>
          </p:blipFill>
          <p:spPr bwMode="auto">
            <a:xfrm>
              <a:off x="6296149" y="4859530"/>
              <a:ext cx="1612817" cy="910638"/>
            </a:xfrm>
            <a:prstGeom prst="rect">
              <a:avLst/>
            </a:prstGeom>
            <a:noFill/>
          </p:spPr>
        </p:pic>
        <p:sp>
          <p:nvSpPr>
            <p:cNvPr id="43" name="TextBox 42"/>
            <p:cNvSpPr txBox="1"/>
            <p:nvPr/>
          </p:nvSpPr>
          <p:spPr>
            <a:xfrm>
              <a:off x="6817094" y="5058889"/>
              <a:ext cx="570926" cy="369332"/>
            </a:xfrm>
            <a:prstGeom prst="rect">
              <a:avLst/>
            </a:prstGeom>
            <a:noFill/>
          </p:spPr>
          <p:txBody>
            <a:bodyPr wrap="none" rtlCol="0">
              <a:spAutoFit/>
            </a:bodyPr>
            <a:lstStyle/>
            <a:p>
              <a:pPr algn="ctr"/>
              <a:r>
                <a:rPr lang="en-US" dirty="0" smtClean="0">
                  <a:effectLst>
                    <a:glow rad="228600">
                      <a:schemeClr val="bg1">
                        <a:alpha val="40000"/>
                      </a:schemeClr>
                    </a:glow>
                  </a:effectLst>
                </a:rPr>
                <a:t>SAN</a:t>
              </a:r>
              <a:endParaRPr lang="en-US" dirty="0">
                <a:effectLst>
                  <a:glow rad="228600">
                    <a:schemeClr val="bg1">
                      <a:alpha val="40000"/>
                    </a:schemeClr>
                  </a:glow>
                </a:effectLst>
              </a:endParaRPr>
            </a:p>
          </p:txBody>
        </p:sp>
      </p:grpSp>
    </p:spTree>
    <p:custDataLst>
      <p:tags r:id="rId1"/>
    </p:custData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bwMode="auto">
          <a:xfrm>
            <a:off x="1981200" y="2895599"/>
            <a:ext cx="5181600" cy="2209801"/>
          </a:xfrm>
          <a:prstGeom prst="roundRect">
            <a:avLst/>
          </a:prstGeom>
          <a:solidFill>
            <a:schemeClr val="accent3">
              <a:alpha val="15000"/>
            </a:schemeClr>
          </a:solidFill>
          <a:ln w="25400">
            <a:solidFill>
              <a:schemeClr val="tx1">
                <a:lumMod val="50000"/>
              </a:schemeClr>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801794" name="Rectangle 2"/>
          <p:cNvSpPr>
            <a:spLocks noGrp="1" noChangeArrowheads="1"/>
          </p:cNvSpPr>
          <p:nvPr>
            <p:ph type="title"/>
          </p:nvPr>
        </p:nvSpPr>
        <p:spPr>
          <a:xfrm>
            <a:off x="381000" y="230188"/>
            <a:ext cx="8382000" cy="1163395"/>
          </a:xfrm>
        </p:spPr>
        <p:txBody>
          <a:bodyPr/>
          <a:lstStyle/>
          <a:p>
            <a:r>
              <a:rPr lang="en-US" dirty="0" smtClean="0"/>
              <a:t>Live Migration</a:t>
            </a:r>
            <a:br>
              <a:rPr lang="en-US" dirty="0" smtClean="0"/>
            </a:br>
            <a:r>
              <a:rPr lang="en-US" sz="3600" dirty="0" smtClean="0">
                <a:solidFill>
                  <a:schemeClr val="tx1"/>
                </a:solidFill>
              </a:rPr>
              <a:t>Memory copy:  Full copy</a:t>
            </a:r>
            <a:endParaRPr lang="en-US" dirty="0">
              <a:solidFill>
                <a:schemeClr val="tx1"/>
              </a:solidFill>
            </a:endParaRPr>
          </a:p>
        </p:txBody>
      </p:sp>
      <p:sp>
        <p:nvSpPr>
          <p:cNvPr id="801797" name="Line 5"/>
          <p:cNvSpPr>
            <a:spLocks noChangeShapeType="1"/>
          </p:cNvSpPr>
          <p:nvPr/>
        </p:nvSpPr>
        <p:spPr bwMode="auto">
          <a:xfrm>
            <a:off x="3383721" y="4234733"/>
            <a:ext cx="770066" cy="826365"/>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8" name="Line 6"/>
          <p:cNvSpPr>
            <a:spLocks noChangeShapeType="1"/>
          </p:cNvSpPr>
          <p:nvPr/>
        </p:nvSpPr>
        <p:spPr bwMode="auto">
          <a:xfrm flipH="1">
            <a:off x="4800600" y="4452847"/>
            <a:ext cx="1032706" cy="728753"/>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9" name="Line 7"/>
          <p:cNvSpPr>
            <a:spLocks noChangeShapeType="1"/>
          </p:cNvSpPr>
          <p:nvPr/>
        </p:nvSpPr>
        <p:spPr bwMode="auto">
          <a:xfrm>
            <a:off x="4564471" y="5525045"/>
            <a:ext cx="0" cy="304800"/>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22" name="Line Callout 1 (Border and Accent Bar) 21"/>
          <p:cNvSpPr/>
          <p:nvPr/>
        </p:nvSpPr>
        <p:spPr bwMode="auto">
          <a:xfrm>
            <a:off x="5257800" y="2286000"/>
            <a:ext cx="1981200" cy="533400"/>
          </a:xfrm>
          <a:prstGeom prst="accentBorderCallout1">
            <a:avLst>
              <a:gd name="adj1" fmla="val 61227"/>
              <a:gd name="adj2" fmla="val -3549"/>
              <a:gd name="adj3" fmla="val 273004"/>
              <a:gd name="adj4" fmla="val -46449"/>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tx1"/>
                </a:solidFill>
                <a:effectLst>
                  <a:outerShdw blurRad="38100" dist="38100" dir="2700000" algn="tl">
                    <a:srgbClr val="000000">
                      <a:alpha val="43137"/>
                    </a:srgbClr>
                  </a:outerShdw>
                </a:effectLst>
              </a:rPr>
              <a:t>Memory content is copied to new server</a:t>
            </a:r>
          </a:p>
        </p:txBody>
      </p:sp>
      <p:pic>
        <p:nvPicPr>
          <p:cNvPr id="40" name="Picture 18" descr="Database blue"/>
          <p:cNvPicPr>
            <a:picLocks noChangeAspect="1" noChangeArrowheads="1"/>
          </p:cNvPicPr>
          <p:nvPr/>
        </p:nvPicPr>
        <p:blipFill>
          <a:blip r:embed="rId4" cstate="print"/>
          <a:srcRect/>
          <a:stretch>
            <a:fillRect/>
          </a:stretch>
        </p:blipFill>
        <p:spPr bwMode="auto">
          <a:xfrm>
            <a:off x="4172286" y="5716833"/>
            <a:ext cx="771787" cy="988767"/>
          </a:xfrm>
          <a:prstGeom prst="rect">
            <a:avLst/>
          </a:prstGeom>
          <a:noFill/>
        </p:spPr>
      </p:pic>
      <p:grpSp>
        <p:nvGrpSpPr>
          <p:cNvPr id="2" name="Group 50"/>
          <p:cNvGrpSpPr/>
          <p:nvPr/>
        </p:nvGrpSpPr>
        <p:grpSpPr>
          <a:xfrm>
            <a:off x="4359027" y="6059549"/>
            <a:ext cx="428322" cy="524416"/>
            <a:chOff x="1145861" y="6690311"/>
            <a:chExt cx="513986" cy="629299"/>
          </a:xfrm>
        </p:grpSpPr>
        <p:sp>
          <p:nvSpPr>
            <p:cNvPr id="48" name="Rounded Rectangle 47"/>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49" name="Picture 4" descr="C:\Users\agoodman\Documents\Carmine\V1\Product Icons - PNG\Carmine117_VirtualMachine_32.png"/>
            <p:cNvPicPr>
              <a:picLocks noChangeAspect="1" noChangeArrowheads="1"/>
            </p:cNvPicPr>
            <p:nvPr/>
          </p:nvPicPr>
          <p:blipFill>
            <a:blip r:embed="rId5" cstate="print"/>
            <a:stretch>
              <a:fillRect/>
            </a:stretch>
          </p:blipFill>
          <p:spPr bwMode="auto">
            <a:xfrm>
              <a:off x="1261164" y="6690311"/>
              <a:ext cx="304800" cy="304800"/>
            </a:xfrm>
            <a:prstGeom prst="rect">
              <a:avLst/>
            </a:prstGeom>
            <a:ln>
              <a:headEnd type="none" w="med" len="med"/>
              <a:tailEnd type="none" w="med" len="med"/>
            </a:ln>
          </p:spPr>
        </p:pic>
        <p:sp>
          <p:nvSpPr>
            <p:cNvPr id="50" name="TextBox 49"/>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sp>
        <p:nvSpPr>
          <p:cNvPr id="42" name="Left-Right Arrow 41"/>
          <p:cNvSpPr/>
          <p:nvPr/>
        </p:nvSpPr>
        <p:spPr bwMode="auto">
          <a:xfrm>
            <a:off x="3853504" y="4026442"/>
            <a:ext cx="1560352" cy="50334"/>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37" name="Rectangle 24598" descr="Server"/>
          <p:cNvPicPr>
            <a:picLocks noChangeAspect="1" noChangeArrowheads="1"/>
          </p:cNvPicPr>
          <p:nvPr/>
        </p:nvPicPr>
        <p:blipFill>
          <a:blip r:embed="rId6" cstate="print"/>
          <a:srcRect/>
          <a:stretch>
            <a:fillRect/>
          </a:stretch>
        </p:blipFill>
        <p:spPr bwMode="auto">
          <a:xfrm>
            <a:off x="2653417" y="3064380"/>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1" name="Rectangle 24598" descr="Server"/>
          <p:cNvPicPr>
            <a:picLocks noChangeAspect="1" noChangeArrowheads="1"/>
          </p:cNvPicPr>
          <p:nvPr/>
        </p:nvPicPr>
        <p:blipFill>
          <a:blip r:embed="rId6" cstate="print"/>
          <a:srcRect/>
          <a:stretch>
            <a:fillRect/>
          </a:stretch>
        </p:blipFill>
        <p:spPr bwMode="auto">
          <a:xfrm>
            <a:off x="5428516" y="3096277"/>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1" name="Picture 3" descr="C:\Users\shonsh\Desktop\images\VM.png"/>
          <p:cNvPicPr>
            <a:picLocks noChangeAspect="1" noChangeArrowheads="1"/>
          </p:cNvPicPr>
          <p:nvPr/>
        </p:nvPicPr>
        <p:blipFill>
          <a:blip r:embed="rId7" cstate="print"/>
          <a:srcRect/>
          <a:stretch>
            <a:fillRect/>
          </a:stretch>
        </p:blipFill>
        <p:spPr bwMode="auto">
          <a:xfrm>
            <a:off x="3200399" y="3315923"/>
            <a:ext cx="611423" cy="990600"/>
          </a:xfrm>
          <a:prstGeom prst="rect">
            <a:avLst/>
          </a:prstGeom>
          <a:noFill/>
        </p:spPr>
      </p:pic>
      <p:sp>
        <p:nvSpPr>
          <p:cNvPr id="51" name="Down Arrow 50"/>
          <p:cNvSpPr/>
          <p:nvPr/>
        </p:nvSpPr>
        <p:spPr bwMode="auto">
          <a:xfrm>
            <a:off x="3429000" y="2172923"/>
            <a:ext cx="152400" cy="1150200"/>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25" name="Picture 3" descr="C:\Users\shonsh\Desktop\images\VM.png"/>
          <p:cNvPicPr>
            <a:picLocks noChangeAspect="1" noChangeArrowheads="1"/>
          </p:cNvPicPr>
          <p:nvPr/>
        </p:nvPicPr>
        <p:blipFill>
          <a:blip r:embed="rId7" cstate="print">
            <a:duotone>
              <a:prstClr val="black"/>
              <a:srgbClr val="D9C3A5">
                <a:tint val="50000"/>
                <a:satMod val="180000"/>
              </a:srgbClr>
            </a:duotone>
          </a:blip>
          <a:srcRect/>
          <a:stretch>
            <a:fillRect/>
          </a:stretch>
        </p:blipFill>
        <p:spPr bwMode="auto">
          <a:xfrm>
            <a:off x="5943600" y="3352800"/>
            <a:ext cx="611423" cy="990600"/>
          </a:xfrm>
          <a:prstGeom prst="rect">
            <a:avLst/>
          </a:prstGeom>
          <a:noFill/>
        </p:spPr>
      </p:pic>
      <p:sp>
        <p:nvSpPr>
          <p:cNvPr id="32" name="Line Callout 1 (Border and Accent Bar) 31"/>
          <p:cNvSpPr/>
          <p:nvPr/>
        </p:nvSpPr>
        <p:spPr bwMode="auto">
          <a:xfrm>
            <a:off x="7086600" y="4495800"/>
            <a:ext cx="1447800" cy="381000"/>
          </a:xfrm>
          <a:prstGeom prst="accentBorderCallout1">
            <a:avLst>
              <a:gd name="adj1" fmla="val 13440"/>
              <a:gd name="adj2" fmla="val -4514"/>
              <a:gd name="adj3" fmla="val -70669"/>
              <a:gd name="adj4" fmla="val -39607"/>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tx1"/>
                </a:solidFill>
                <a:effectLst>
                  <a:outerShdw blurRad="38100" dist="38100" dir="2700000" algn="tl">
                    <a:srgbClr val="000000">
                      <a:alpha val="43137"/>
                    </a:srgbClr>
                  </a:outerShdw>
                </a:effectLst>
              </a:rPr>
              <a:t>VM pre-staged</a:t>
            </a:r>
          </a:p>
        </p:txBody>
      </p:sp>
      <p:pic>
        <p:nvPicPr>
          <p:cNvPr id="26" name="Picture 13" descr="\\eventsql\dvd\Online_ART\DVD_ART34\Artwork_Imagery\Icons - Illustrations\_WINDOWS VISTA ICONS\Laptop notebook mobility pc.png"/>
          <p:cNvPicPr>
            <a:picLocks noChangeAspect="1" noChangeArrowheads="1"/>
          </p:cNvPicPr>
          <p:nvPr/>
        </p:nvPicPr>
        <p:blipFill>
          <a:blip r:embed="rId8" cstate="print"/>
          <a:srcRect/>
          <a:stretch>
            <a:fillRect/>
          </a:stretch>
        </p:blipFill>
        <p:spPr bwMode="auto">
          <a:xfrm>
            <a:off x="2971800" y="1219200"/>
            <a:ext cx="990600" cy="990600"/>
          </a:xfrm>
          <a:prstGeom prst="rect">
            <a:avLst/>
          </a:prstGeom>
          <a:noFill/>
          <a:scene3d>
            <a:camera prst="perspectiveLeft"/>
            <a:lightRig rig="threePt" dir="t"/>
          </a:scene3d>
        </p:spPr>
      </p:pic>
      <p:sp>
        <p:nvSpPr>
          <p:cNvPr id="27" name="TextBox 26"/>
          <p:cNvSpPr txBox="1"/>
          <p:nvPr/>
        </p:nvSpPr>
        <p:spPr>
          <a:xfrm>
            <a:off x="6400800" y="5325070"/>
            <a:ext cx="2438400" cy="646331"/>
          </a:xfrm>
          <a:prstGeom prst="rect">
            <a:avLst/>
          </a:prstGeom>
          <a:noFill/>
        </p:spPr>
        <p:txBody>
          <a:bodyPr wrap="square" rtlCol="0">
            <a:spAutoFit/>
          </a:bodyPr>
          <a:lstStyle/>
          <a:p>
            <a:r>
              <a:rPr lang="en-US"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The first initial copy is of all in memory content</a:t>
            </a:r>
          </a:p>
        </p:txBody>
      </p:sp>
      <p:sp>
        <p:nvSpPr>
          <p:cNvPr id="28" name="Notched Right Arrow 27"/>
          <p:cNvSpPr/>
          <p:nvPr/>
        </p:nvSpPr>
        <p:spPr bwMode="auto">
          <a:xfrm>
            <a:off x="3657600" y="3581400"/>
            <a:ext cx="1676400" cy="304800"/>
          </a:xfrm>
          <a:prstGeom prst="notchedRightArrow">
            <a:avLst/>
          </a:prstGeom>
          <a:ln>
            <a:headEnd type="none" w="med" len="med"/>
            <a:tailEnd type="none" w="med" len="med"/>
          </a:ln>
          <a:effectLst>
            <a:glow rad="139700">
              <a:schemeClr val="accent1">
                <a:satMod val="175000"/>
                <a:alpha val="40000"/>
              </a:schemeClr>
            </a:glow>
            <a:outerShdw blurRad="63500" dist="38100" dir="5400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3" name="Group 57"/>
          <p:cNvGrpSpPr/>
          <p:nvPr/>
        </p:nvGrpSpPr>
        <p:grpSpPr>
          <a:xfrm>
            <a:off x="3810001" y="4913677"/>
            <a:ext cx="1524000" cy="877523"/>
            <a:chOff x="6296149" y="4859530"/>
            <a:chExt cx="1612817" cy="910638"/>
          </a:xfrm>
        </p:grpSpPr>
        <p:pic>
          <p:nvPicPr>
            <p:cNvPr id="30" name="Picture 10" descr="C:\Documents and Settings\Pennie\My Documents\ACERDATA (D)\Pennie's documents\MS Image\Shapes and Graphics\Internet Cloud\cloud 1.png"/>
            <p:cNvPicPr>
              <a:picLocks noChangeAspect="1" noChangeArrowheads="1"/>
            </p:cNvPicPr>
            <p:nvPr/>
          </p:nvPicPr>
          <p:blipFill>
            <a:blip r:embed="rId9" cstate="print"/>
            <a:srcRect/>
            <a:stretch>
              <a:fillRect/>
            </a:stretch>
          </p:blipFill>
          <p:spPr bwMode="auto">
            <a:xfrm>
              <a:off x="6296149" y="4859530"/>
              <a:ext cx="1612817" cy="910638"/>
            </a:xfrm>
            <a:prstGeom prst="rect">
              <a:avLst/>
            </a:prstGeom>
            <a:noFill/>
          </p:spPr>
        </p:pic>
        <p:sp>
          <p:nvSpPr>
            <p:cNvPr id="33" name="TextBox 32"/>
            <p:cNvSpPr txBox="1"/>
            <p:nvPr/>
          </p:nvSpPr>
          <p:spPr>
            <a:xfrm>
              <a:off x="6817094" y="5058889"/>
              <a:ext cx="570926" cy="369332"/>
            </a:xfrm>
            <a:prstGeom prst="rect">
              <a:avLst/>
            </a:prstGeom>
            <a:noFill/>
          </p:spPr>
          <p:txBody>
            <a:bodyPr wrap="none" rtlCol="0">
              <a:spAutoFit/>
            </a:bodyPr>
            <a:lstStyle/>
            <a:p>
              <a:pPr algn="ctr"/>
              <a:r>
                <a:rPr lang="en-US" dirty="0" smtClean="0">
                  <a:effectLst>
                    <a:glow rad="228600">
                      <a:schemeClr val="bg1">
                        <a:alpha val="40000"/>
                      </a:schemeClr>
                    </a:glow>
                  </a:effectLst>
                </a:rPr>
                <a:t>SAN</a:t>
              </a:r>
              <a:endParaRPr lang="en-US" dirty="0">
                <a:effectLst>
                  <a:glow rad="228600">
                    <a:schemeClr val="bg1">
                      <a:alpha val="40000"/>
                    </a:schemeClr>
                  </a:glow>
                </a:effectLst>
              </a:endParaRPr>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000"/>
                                        <p:tgtEl>
                                          <p:spTgt spid="2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childTnLst>
                                </p:cTn>
                              </p:par>
                              <p:par>
                                <p:cTn id="12" presetID="53" presetClass="entr" presetSubtype="0"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1000" fill="hold"/>
                                        <p:tgtEl>
                                          <p:spTgt spid="25"/>
                                        </p:tgtEl>
                                        <p:attrNameLst>
                                          <p:attrName>ppt_w</p:attrName>
                                        </p:attrNameLst>
                                      </p:cBhvr>
                                      <p:tavLst>
                                        <p:tav tm="0">
                                          <p:val>
                                            <p:fltVal val="0"/>
                                          </p:val>
                                        </p:tav>
                                        <p:tav tm="100000">
                                          <p:val>
                                            <p:strVal val="#ppt_w"/>
                                          </p:val>
                                        </p:tav>
                                      </p:tavLst>
                                    </p:anim>
                                    <p:anim calcmode="lin" valueType="num">
                                      <p:cBhvr>
                                        <p:cTn id="15" dur="1000" fill="hold"/>
                                        <p:tgtEl>
                                          <p:spTgt spid="25"/>
                                        </p:tgtEl>
                                        <p:attrNameLst>
                                          <p:attrName>ppt_h</p:attrName>
                                        </p:attrNameLst>
                                      </p:cBhvr>
                                      <p:tavLst>
                                        <p:tav tm="0">
                                          <p:val>
                                            <p:fltVal val="0"/>
                                          </p:val>
                                        </p:tav>
                                        <p:tav tm="100000">
                                          <p:val>
                                            <p:strVal val="#ppt_h"/>
                                          </p:val>
                                        </p:tav>
                                      </p:tavLst>
                                    </p:anim>
                                    <p:animEffect transition="in" filter="fade">
                                      <p:cBhvr>
                                        <p:cTn id="16" dur="1000"/>
                                        <p:tgtEl>
                                          <p:spTgt spid="25"/>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2" grpId="0" animBg="1"/>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ags/tag10.xml><?xml version="1.0" encoding="utf-8"?>
<p:tagLst xmlns:a="http://schemas.openxmlformats.org/drawingml/2006/main" xmlns:r="http://schemas.openxmlformats.org/officeDocument/2006/relationships" xmlns:p="http://schemas.openxmlformats.org/presentationml/2006/main">
  <p:tag name="TIMING" val="|0"/>
</p:tagLst>
</file>

<file path=ppt/tags/tag11.xml><?xml version="1.0" encoding="utf-8"?>
<p:tagLst xmlns:a="http://schemas.openxmlformats.org/drawingml/2006/main" xmlns:r="http://schemas.openxmlformats.org/officeDocument/2006/relationships" xmlns:p="http://schemas.openxmlformats.org/presentationml/2006/main">
  <p:tag name="TIMING" val="|0"/>
</p:tagLst>
</file>

<file path=ppt/tags/tag2.xml><?xml version="1.0" encoding="utf-8"?>
<p:tagLst xmlns:a="http://schemas.openxmlformats.org/drawingml/2006/main" xmlns:r="http://schemas.openxmlformats.org/officeDocument/2006/relationships" xmlns:p="http://schemas.openxmlformats.org/presentationml/2006/main">
  <p:tag name="TIMING" val="|0"/>
</p:tagLst>
</file>

<file path=ppt/tags/tag3.xml><?xml version="1.0" encoding="utf-8"?>
<p:tagLst xmlns:a="http://schemas.openxmlformats.org/drawingml/2006/main" xmlns:r="http://schemas.openxmlformats.org/officeDocument/2006/relationships" xmlns:p="http://schemas.openxmlformats.org/presentationml/2006/main">
  <p:tag name="TIMING" val="|0"/>
</p:tagLst>
</file>

<file path=ppt/tags/tag4.xml><?xml version="1.0" encoding="utf-8"?>
<p:tagLst xmlns:a="http://schemas.openxmlformats.org/drawingml/2006/main" xmlns:r="http://schemas.openxmlformats.org/officeDocument/2006/relationships" xmlns:p="http://schemas.openxmlformats.org/presentationml/2006/main">
  <p:tag name="TIMING" val="|0"/>
</p:tagLst>
</file>

<file path=ppt/tags/tag5.xml><?xml version="1.0" encoding="utf-8"?>
<p:tagLst xmlns:a="http://schemas.openxmlformats.org/drawingml/2006/main" xmlns:r="http://schemas.openxmlformats.org/officeDocument/2006/relationships" xmlns:p="http://schemas.openxmlformats.org/presentationml/2006/main">
  <p:tag name="TIMING" val="|0"/>
</p:tagLst>
</file>

<file path=ppt/tags/tag6.xml><?xml version="1.0" encoding="utf-8"?>
<p:tagLst xmlns:a="http://schemas.openxmlformats.org/drawingml/2006/main" xmlns:r="http://schemas.openxmlformats.org/officeDocument/2006/relationships" xmlns:p="http://schemas.openxmlformats.org/presentationml/2006/main">
  <p:tag name="TIMING" val="|0"/>
</p:tagLst>
</file>

<file path=ppt/tags/tag7.xml><?xml version="1.0" encoding="utf-8"?>
<p:tagLst xmlns:a="http://schemas.openxmlformats.org/drawingml/2006/main" xmlns:r="http://schemas.openxmlformats.org/officeDocument/2006/relationships" xmlns:p="http://schemas.openxmlformats.org/presentationml/2006/main">
  <p:tag name="TIMING" val="|0"/>
</p:tagLst>
</file>

<file path=ppt/tags/tag8.xml><?xml version="1.0" encoding="utf-8"?>
<p:tagLst xmlns:a="http://schemas.openxmlformats.org/drawingml/2006/main" xmlns:r="http://schemas.openxmlformats.org/officeDocument/2006/relationships" xmlns:p="http://schemas.openxmlformats.org/presentationml/2006/main">
  <p:tag name="TIMING" val="|0"/>
</p:tagLst>
</file>

<file path=ppt/tags/tag9.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Tech Ed North America 2009">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TEMPLATE_v15</Template>
  <TotalTime>34</TotalTime>
  <Words>2923</Words>
  <Application>Microsoft Office PowerPoint</Application>
  <PresentationFormat>On-screen Show (4:3)</PresentationFormat>
  <Paragraphs>410</Paragraphs>
  <Slides>44</Slides>
  <Notes>43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Tech Ed North America 2009</vt:lpstr>
      <vt:lpstr>Slide 1</vt:lpstr>
      <vt:lpstr>Innovating High Availability with Cluster Shared Volumes</vt:lpstr>
      <vt:lpstr>Agenda</vt:lpstr>
      <vt:lpstr>Hyper-V with Failover Clustering</vt:lpstr>
      <vt:lpstr>Agenda</vt:lpstr>
      <vt:lpstr>Hyper-V Live Migration</vt:lpstr>
      <vt:lpstr>What is Live Migration</vt:lpstr>
      <vt:lpstr>Live Migration Initiate migration</vt:lpstr>
      <vt:lpstr>Live Migration Memory copy:  Full copy</vt:lpstr>
      <vt:lpstr>Live Migration Memory copy:  Dirty pages</vt:lpstr>
      <vt:lpstr>Live Migration Memory copy:  Incremental copy</vt:lpstr>
      <vt:lpstr>Live Migration Final transition</vt:lpstr>
      <vt:lpstr>Live Migration Post-Transition:  Clean-up</vt:lpstr>
      <vt:lpstr>Agenda</vt:lpstr>
      <vt:lpstr>Failover Clustering Today</vt:lpstr>
      <vt:lpstr>SAN Management Complexity</vt:lpstr>
      <vt:lpstr>Agenda</vt:lpstr>
      <vt:lpstr>Cluster Shared Volumes</vt:lpstr>
      <vt:lpstr>Delivering Innovation Cluster Shared Volumes (CSV)</vt:lpstr>
      <vt:lpstr>Cluster Shared Volume Overview</vt:lpstr>
      <vt:lpstr>Single Name Space</vt:lpstr>
      <vt:lpstr>Optimized Capacity Planning</vt:lpstr>
      <vt:lpstr>Optimized Capacity Planning</vt:lpstr>
      <vt:lpstr>Compatibility</vt:lpstr>
      <vt:lpstr>Agenda</vt:lpstr>
      <vt:lpstr>Increasing Availability</vt:lpstr>
      <vt:lpstr>Dynamic I/O Redirection</vt:lpstr>
      <vt:lpstr>I/O Connectivity Fault Tolerance</vt:lpstr>
      <vt:lpstr>Node Fault Tolerance</vt:lpstr>
      <vt:lpstr>Network Fault Tolerance</vt:lpstr>
      <vt:lpstr>Network Prioritization</vt:lpstr>
      <vt:lpstr>Agenda</vt:lpstr>
      <vt:lpstr>Enabling Cluster Shared Volumes</vt:lpstr>
      <vt:lpstr>Setting up a Disk to be Shared</vt:lpstr>
      <vt:lpstr>Using Cluster Shared Volumes</vt:lpstr>
      <vt:lpstr>Cluster Shared Volumes in action!</vt:lpstr>
      <vt:lpstr>Summary</vt:lpstr>
      <vt:lpstr>Slide 38</vt:lpstr>
      <vt:lpstr>Resources</vt:lpstr>
      <vt:lpstr>Related Content</vt:lpstr>
      <vt:lpstr>Windows Server Resources</vt:lpstr>
      <vt:lpstr>Track Resources</vt:lpstr>
      <vt:lpstr>Slide 43</vt:lpstr>
      <vt:lpstr>Slide 44</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Innovating High Availability with Cluster Shared Volumes</dc:title>
  <dc:subject>Tech·Ed  North America 2009</dc:subject>
  <dc:creator>Steven Ekren</dc:creator>
  <dc:description>Template: Slidework LLC
Formatting: Tonya Ricks
Event Date: May 11 - 15, 2009
Event Location: Los Angeles, CA
Audience:</dc:description>
  <cp:lastModifiedBy>Admin</cp:lastModifiedBy>
  <cp:revision>24</cp:revision>
  <dcterms:created xsi:type="dcterms:W3CDTF">2009-05-10T16:06:57Z</dcterms:created>
  <dcterms:modified xsi:type="dcterms:W3CDTF">2009-05-11T19:16:22Z</dcterms:modified>
</cp:coreProperties>
</file>