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5"/>
  </p:notesMasterIdLst>
  <p:handoutMasterIdLst>
    <p:handoutMasterId r:id="rId66"/>
  </p:handoutMasterIdLst>
  <p:sldIdLst>
    <p:sldId id="284" r:id="rId2"/>
    <p:sldId id="285" r:id="rId3"/>
    <p:sldId id="286" r:id="rId4"/>
    <p:sldId id="342" r:id="rId5"/>
    <p:sldId id="343" r:id="rId6"/>
    <p:sldId id="344" r:id="rId7"/>
    <p:sldId id="345" r:id="rId8"/>
    <p:sldId id="296" r:id="rId9"/>
    <p:sldId id="297" r:id="rId10"/>
    <p:sldId id="298" r:id="rId11"/>
    <p:sldId id="299" r:id="rId12"/>
    <p:sldId id="300" r:id="rId13"/>
    <p:sldId id="302" r:id="rId14"/>
    <p:sldId id="303" r:id="rId15"/>
    <p:sldId id="304" r:id="rId16"/>
    <p:sldId id="305" r:id="rId17"/>
    <p:sldId id="306" r:id="rId18"/>
    <p:sldId id="309" r:id="rId19"/>
    <p:sldId id="310" r:id="rId20"/>
    <p:sldId id="361" r:id="rId21"/>
    <p:sldId id="362"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64" r:id="rId35"/>
    <p:sldId id="365" r:id="rId36"/>
    <p:sldId id="366" r:id="rId37"/>
    <p:sldId id="367" r:id="rId38"/>
    <p:sldId id="368" r:id="rId39"/>
    <p:sldId id="369" r:id="rId40"/>
    <p:sldId id="325" r:id="rId41"/>
    <p:sldId id="371" r:id="rId42"/>
    <p:sldId id="347" r:id="rId43"/>
    <p:sldId id="348" r:id="rId44"/>
    <p:sldId id="349" r:id="rId45"/>
    <p:sldId id="351" r:id="rId46"/>
    <p:sldId id="352" r:id="rId47"/>
    <p:sldId id="353" r:id="rId48"/>
    <p:sldId id="356" r:id="rId49"/>
    <p:sldId id="358" r:id="rId50"/>
    <p:sldId id="326" r:id="rId51"/>
    <p:sldId id="290" r:id="rId52"/>
    <p:sldId id="294" r:id="rId53"/>
    <p:sldId id="295" r:id="rId54"/>
    <p:sldId id="327" r:id="rId55"/>
    <p:sldId id="328" r:id="rId56"/>
    <p:sldId id="359" r:id="rId57"/>
    <p:sldId id="329" r:id="rId58"/>
    <p:sldId id="330" r:id="rId59"/>
    <p:sldId id="274" r:id="rId60"/>
    <p:sldId id="331" r:id="rId61"/>
    <p:sldId id="282" r:id="rId62"/>
    <p:sldId id="281" r:id="rId63"/>
    <p:sldId id="280" r:id="rId6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80588" autoAdjust="0"/>
  </p:normalViewPr>
  <p:slideViewPr>
    <p:cSldViewPr snapToGrid="0">
      <p:cViewPr varScale="1">
        <p:scale>
          <a:sx n="90" d="100"/>
          <a:sy n="90" d="100"/>
        </p:scale>
        <p:origin x="-1734"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D1478F-F256-4E0F-BB5A-30C223413BC5}"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Traditionally, the desktop computing model has been one where the operating system, applications, and user data and settings are bonded to a single computer, making it difficult for users to move from one PC to another in case of upgrades or a lost or stolen laptop. This is a result of traditional OS/application installation and data storage technologies.  With respect to desktop deployment, this means that the OS, application execution/presentation and user data are all self-contained within a single device.  This model has the advantage of simplicity because it leverages well understood technologies that ship with Windows.  In addition, because the PC is configured to be completely self-sufficient, this solution is well-suited to mobile use.  However, the tight binding between the various layers may not be appropriate for all scenarios.  Because of this, Microsoft has introduced new Windows deployment options that achieve similar results in terms of mobility but also enable increased flexibility.  </a:t>
            </a:r>
          </a:p>
          <a:p>
            <a:r>
              <a:rPr lang="en-US" i="1" dirty="0" smtClean="0"/>
              <a:t> </a:t>
            </a:r>
            <a:endParaRPr lang="en-US" dirty="0" smtClean="0"/>
          </a:p>
          <a:p>
            <a:r>
              <a:rPr lang="en-US" dirty="0" smtClean="0"/>
              <a:t>By reducing the dependencies between computing layers, Microsoft enables IT to free the different elements of the system from one another.  Each layer can then use other system resources generically and does not need to be configured individually for specific systems.  Resources can be used on any system, in real-time, on an as-needed basis.  The layers can be brought together dynamically on the users’ machines.  IT can also manage the layers separately from each other.</a:t>
            </a:r>
          </a:p>
          <a:p>
            <a:endParaRPr lang="en-US" dirty="0" smtClean="0"/>
          </a:p>
          <a:p>
            <a:r>
              <a:rPr lang="en-US" dirty="0" smtClean="0"/>
              <a:t>Our</a:t>
            </a:r>
            <a:r>
              <a:rPr lang="en-US" baseline="0" dirty="0" smtClean="0"/>
              <a:t> competition (such as </a:t>
            </a:r>
            <a:r>
              <a:rPr lang="en-US" baseline="0" dirty="0" err="1" smtClean="0"/>
              <a:t>VMWare</a:t>
            </a:r>
            <a:r>
              <a:rPr lang="en-US" baseline="0" dirty="0" smtClean="0"/>
              <a:t>) uses Desktop virtualization in a very narrow frame, </a:t>
            </a:r>
            <a:r>
              <a:rPr lang="en-US" baseline="0" dirty="0" err="1" smtClean="0"/>
              <a:t>ie</a:t>
            </a:r>
            <a:r>
              <a:rPr lang="en-US" baseline="0" dirty="0" smtClean="0"/>
              <a:t>, Desktop Virtualization  = VDI. At Microsoft, we understand that desktops are complex, and include various components such as the operating system, the applications and the users data. Desktop Virtualization is the process of separating out these individual components, and  managing each one </a:t>
            </a:r>
            <a:r>
              <a:rPr lang="en-US" baseline="0" dirty="0" err="1" smtClean="0"/>
              <a:t>seperately</a:t>
            </a:r>
            <a:r>
              <a:rPr lang="en-US" baseline="0" dirty="0" smtClean="0"/>
              <a:t>. This reduces complexity, and improves management.</a:t>
            </a:r>
          </a:p>
          <a:p>
            <a:endParaRPr lang="en-US" baseline="0" dirty="0" smtClean="0"/>
          </a:p>
          <a:p>
            <a:r>
              <a:rPr lang="en-US" baseline="0" dirty="0" smtClean="0"/>
              <a:t>User state virtualization: separating the users profiles and data  from the other layers, using Windows Vista roaming profiles and Folder redirection.</a:t>
            </a:r>
          </a:p>
          <a:p>
            <a:endParaRPr lang="en-US" baseline="0" dirty="0" smtClean="0"/>
          </a:p>
          <a:p>
            <a:r>
              <a:rPr lang="en-US" baseline="0" dirty="0" smtClean="0"/>
              <a:t>Application virtualization: </a:t>
            </a:r>
            <a:r>
              <a:rPr lang="en-US" baseline="0" dirty="0" err="1" smtClean="0"/>
              <a:t>seperating</a:t>
            </a:r>
            <a:r>
              <a:rPr lang="en-US" baseline="0" dirty="0" smtClean="0"/>
              <a:t> applications from the operating system, and managing them centrally. Microsoft App-V is the most popular application virtualization tool, with well over 14M units sold and has saved money for many of our customers.</a:t>
            </a:r>
          </a:p>
          <a:p>
            <a:endParaRPr lang="en-US" baseline="0" dirty="0" smtClean="0"/>
          </a:p>
          <a:p>
            <a:r>
              <a:rPr lang="en-US" baseline="0" dirty="0" smtClean="0"/>
              <a:t>Full Desktop virtualization: the process of running an operating system virtually. Local Desktop Virtualization is about running a virtual copy of Windows locally on the PC, using tools such as MED-V. Remote desktop virtualization is about running Windows client OS in the data center, and accessing it via protocols such as RDP. Remote desktop services (RDS, formerly known as Terminal Services) provides shared central desktops. VDI allows users to access their personal desktops that are hosted within the data center. Full Desktop Virtualization introduces new scenarios that traditional Windows licensing cannot take care of.</a:t>
            </a:r>
          </a:p>
          <a:p>
            <a:endParaRPr lang="en-US" baseline="0" dirty="0" smtClean="0"/>
          </a:p>
          <a:p>
            <a:r>
              <a:rPr lang="en-US" baseline="0" dirty="0" smtClean="0"/>
              <a:t>It is important to note that the drivers for use state virtualization and application virtualization are to reduce desktop TCO. The driver for Full desktop virtualization is improving desktop flexibility, since these solutions may be expensive to deploy.</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how do</a:t>
            </a:r>
            <a:r>
              <a:rPr lang="en-US" baseline="0" dirty="0" smtClean="0"/>
              <a:t> you ensure you use desktop virtualization effectively? Its important to ensure you match technologies with your users, so as to ensure you pick the right technology to boost productivity. Although you can achieve productivity multiple ways, it’s a tradeoff between technology cost and benefit, </a:t>
            </a:r>
            <a:r>
              <a:rPr lang="en-US" baseline="0" dirty="0" err="1" smtClean="0"/>
              <a:t>snce</a:t>
            </a:r>
            <a:r>
              <a:rPr lang="en-US" baseline="0" dirty="0" smtClean="0"/>
              <a:t> some technologies can offer the same benefits as other, but at highly reduced cost.</a:t>
            </a:r>
          </a:p>
          <a:p>
            <a:endParaRPr lang="en-US" baseline="0" dirty="0" smtClean="0"/>
          </a:p>
          <a:p>
            <a:r>
              <a:rPr lang="en-US" baseline="0" dirty="0" smtClean="0"/>
              <a:t>It is also important to focus on technologies for a vast majority of your desktops, as opposed to a smaller use case percentage, such as managing unmanaged desktops. </a:t>
            </a:r>
          </a:p>
          <a:p>
            <a:endParaRPr lang="en-US" baseline="0" dirty="0" smtClean="0"/>
          </a:p>
          <a:p>
            <a:r>
              <a:rPr lang="en-US" baseline="0" dirty="0" smtClean="0"/>
              <a:t>As you can see, user state virtualization and application virtualization are technologies that are applicable to all users, and can offer tangible benefits immediately. Deploy these two technologies immediately to lay a foundation for the optimized desktop.</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F7453312-E598-4A13-8F41-B8F0C5F36E3A}" type="datetime8">
              <a:rPr lang="en-US" smtClean="0"/>
              <a:pPr>
                <a:defRPr/>
              </a:pPr>
              <a:t>5/14/2009 3:30 PM</a:t>
            </a:fld>
            <a:endParaRPr lang="en-US"/>
          </a:p>
        </p:txBody>
      </p:sp>
      <p:sp>
        <p:nvSpPr>
          <p:cNvPr id="6" name="Footer Placeholder 5"/>
          <p:cNvSpPr>
            <a:spLocks noGrp="1"/>
          </p:cNvSpPr>
          <p:nvPr>
            <p:ph type="ftr" sz="quarter" idx="12"/>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B16B0806-ED13-4AA7-885D-468340201185}" type="slidenum">
              <a:rPr lang="en-US" smtClean="0"/>
              <a:pPr>
                <a:defRPr/>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43</a:t>
            </a:fld>
            <a:endParaRPr lang="en-US">
              <a:latin typeface="Segoe"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A1C26-ACFA-46C4-8616-4F97D7E29450}" type="slidenum">
              <a:rPr lang="en-US" smtClean="0"/>
              <a:pPr/>
              <a:t>44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45</a:t>
            </a:fld>
            <a:endParaRPr lang="en-US">
              <a:latin typeface="Segoe"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46</a:t>
            </a:fld>
            <a:endParaRPr lang="en-US">
              <a:latin typeface="Segoe"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47</a:t>
            </a:fld>
            <a:endParaRPr lang="en-US">
              <a:latin typeface="Segoe"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48</a:t>
            </a:fld>
            <a:endParaRPr lang="en-US">
              <a:latin typeface="Segoe"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49</a:t>
            </a:fld>
            <a:endParaRPr lang="en-US">
              <a:latin typeface="Sego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defTabSz="897301">
              <a:lnSpc>
                <a:spcPct val="100000"/>
              </a:lnSpc>
              <a:spcAft>
                <a:spcPts val="0"/>
              </a:spcAft>
              <a:defRPr/>
            </a:pPr>
            <a:endParaRPr lang="en-US" dirty="0"/>
          </a:p>
        </p:txBody>
      </p:sp>
      <p:sp>
        <p:nvSpPr>
          <p:cNvPr id="4" name="Slide Number Placeholder 3"/>
          <p:cNvSpPr>
            <a:spLocks noGrp="1"/>
          </p:cNvSpPr>
          <p:nvPr>
            <p:ph type="sldNum" sz="quarter" idx="10"/>
          </p:nvPr>
        </p:nvSpPr>
        <p:spPr/>
        <p:txBody>
          <a:bodyPr/>
          <a:lstStyle/>
          <a:p>
            <a:fld id="{A0FFD878-7425-44FB-AA95-7125CCEDC310}" type="slidenum">
              <a:rPr lang="en-US" smtClean="0"/>
              <a:pPr/>
              <a:t>51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023E99F-69BB-46C4-B2EF-D7854FA4356F}" type="slidenum">
              <a:rPr lang="en-US" smtClean="0">
                <a:latin typeface="Arial" charset="0"/>
              </a:rPr>
              <a:pPr/>
              <a:t>57</a:t>
            </a:fld>
            <a:endParaRPr lang="en-US" smtClean="0">
              <a:latin typeface="Arial" charset="0"/>
            </a:endParaRPr>
          </a:p>
        </p:txBody>
      </p:sp>
      <p:sp>
        <p:nvSpPr>
          <p:cNvPr id="81923" name="Rectangle 2"/>
          <p:cNvSpPr>
            <a:spLocks noGrp="1" noRot="1" noChangeAspect="1" noChangeArrowheads="1" noTextEdit="1"/>
          </p:cNvSpPr>
          <p:nvPr>
            <p:ph type="sldImg"/>
          </p:nvPr>
        </p:nvSpPr>
        <p:spPr>
          <a:xfrm>
            <a:off x="1143000" y="687388"/>
            <a:ext cx="4572000" cy="3429000"/>
          </a:xfrm>
          <a:prstGeom prst="rect">
            <a:avLst/>
          </a:prstGeom>
          <a:ln/>
        </p:spPr>
      </p:sp>
      <p:sp>
        <p:nvSpPr>
          <p:cNvPr id="81924" name="Rectangle 3"/>
          <p:cNvSpPr>
            <a:spLocks noGrp="1" noChangeArrowheads="1"/>
          </p:cNvSpPr>
          <p:nvPr>
            <p:ph type="body" idx="1"/>
          </p:nvPr>
        </p:nvSpPr>
        <p:spPr>
          <a:xfrm>
            <a:off x="685800" y="4343520"/>
            <a:ext cx="5486400" cy="2970044"/>
          </a:xfrm>
          <a:noFill/>
          <a:ln/>
        </p:spPr>
        <p:txBody>
          <a:bodyPr/>
          <a:lstStyle/>
          <a:p>
            <a:pPr eaLnBrk="1" hangingPunct="1"/>
            <a:r>
              <a:rPr lang="en-US" b="1" smtClean="0">
                <a:latin typeface="Arial" charset="0"/>
              </a:rPr>
              <a:t>System Center Virtual Machine Manager</a:t>
            </a:r>
          </a:p>
          <a:p>
            <a:pPr eaLnBrk="1" hangingPunct="1"/>
            <a:r>
              <a:rPr lang="en-US" smtClean="0">
                <a:latin typeface="Arial" charset="0"/>
              </a:rPr>
              <a:t>Microsoft System Center Virtual Machine Manager is the latest addition to the System Center family of management products and provides centralized management of Windows Virtual Machine infrastructure. Virtual Machine Manager enables increased physical server utilization, centralized management of virtual infrastructure and rapid provisioning of new virtual machines by the administrator and end users.</a:t>
            </a:r>
          </a:p>
          <a:p>
            <a:pPr eaLnBrk="1" fontAlgn="t" hangingPunct="1"/>
            <a:r>
              <a:rPr lang="en-US" smtClean="0">
                <a:latin typeface="Arial" charset="0"/>
              </a:rPr>
              <a:t>Microsoft System Center Virtual Machine Manager is an enterprise management application for a virtualized data center. It enables increased physical server utilization, centralized management of virtual machine infrastructure and rapid provisioning of new virtual machines by the administrator and users. Virtual Machine Manager is fully integrated with the System Center product family.</a:t>
            </a:r>
          </a:p>
          <a:p>
            <a:pPr eaLnBrk="1" fontAlgn="t" hangingPunct="1"/>
            <a:r>
              <a:rPr lang="en-US" b="1" smtClean="0">
                <a:latin typeface="Arial" charset="0"/>
              </a:rPr>
              <a:t>Resource Optimization</a:t>
            </a:r>
            <a:r>
              <a:rPr lang="en-US" smtClean="0">
                <a:latin typeface="Arial" charset="0"/>
              </a:rPr>
              <a:t> </a:t>
            </a:r>
          </a:p>
          <a:p>
            <a:pPr eaLnBrk="1" fontAlgn="t" hangingPunct="1"/>
            <a:r>
              <a:rPr lang="en-US" smtClean="0">
                <a:latin typeface="Arial" charset="0"/>
              </a:rPr>
              <a:t>Virtual Machine Manager delivers simple and complete support for consolidating physical hardware on virtual infrastructure and optimizing utilization.</a:t>
            </a:r>
          </a:p>
          <a:p>
            <a:pPr eaLnBrk="1" fontAlgn="t" hangingPunct="1"/>
            <a:r>
              <a:rPr lang="en-US" b="1" smtClean="0">
                <a:latin typeface="Arial" charset="0"/>
              </a:rPr>
              <a:t>Rapid Provisioning and Agility </a:t>
            </a:r>
          </a:p>
          <a:p>
            <a:pPr eaLnBrk="1" fontAlgn="t" hangingPunct="1"/>
            <a:r>
              <a:rPr lang="en-US" smtClean="0">
                <a:latin typeface="Arial" charset="0"/>
              </a:rPr>
              <a:t>Virtual Machine Manager provides rapid provisioning of virtual machines from physical machines, templates in the image library, or by users.</a:t>
            </a:r>
          </a:p>
          <a:p>
            <a:pPr eaLnBrk="1" hangingPunct="1"/>
            <a:endParaRPr lang="en-US" smtClean="0">
              <a:latin typeface="Arial" charset="0"/>
            </a:endParaRPr>
          </a:p>
          <a:p>
            <a:pPr eaLnBrk="1" hangingPunct="1"/>
            <a:endParaRPr lang="en-US" b="1"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normAutofit fontScale="92500" lnSpcReduction="20000"/>
          </a:bodyPr>
          <a:lstStyle/>
          <a:p>
            <a:r>
              <a:rPr lang="en-US" dirty="0" smtClean="0"/>
              <a:t>Key points</a:t>
            </a:r>
          </a:p>
          <a:p>
            <a:pPr>
              <a:buFont typeface="Arial" pitchFamily="34" charset="0"/>
              <a:buChar char="•"/>
            </a:pPr>
            <a:r>
              <a:rPr lang="en-US" dirty="0" smtClean="0"/>
              <a:t>Everyone thinks about server </a:t>
            </a:r>
            <a:r>
              <a:rPr lang="en-US" dirty="0" err="1" smtClean="0"/>
              <a:t>virt</a:t>
            </a:r>
            <a:r>
              <a:rPr lang="en-US" dirty="0" smtClean="0"/>
              <a:t> when they think about </a:t>
            </a:r>
            <a:r>
              <a:rPr lang="en-US" dirty="0" err="1" smtClean="0"/>
              <a:t>virt</a:t>
            </a:r>
            <a:r>
              <a:rPr lang="en-US" dirty="0" smtClean="0"/>
              <a:t> – we have history here w/ Virtual Server, and a big strength w/ Hyper-V</a:t>
            </a:r>
          </a:p>
          <a:p>
            <a:pPr>
              <a:buFont typeface="Arial" pitchFamily="34" charset="0"/>
              <a:buChar char="•"/>
            </a:pPr>
            <a:r>
              <a:rPr lang="en-US" dirty="0" smtClean="0"/>
              <a:t>But, there’s more to </a:t>
            </a:r>
            <a:r>
              <a:rPr lang="en-US" dirty="0" err="1" smtClean="0"/>
              <a:t>virt</a:t>
            </a:r>
            <a:r>
              <a:rPr lang="en-US" dirty="0" smtClean="0"/>
              <a:t> than server </a:t>
            </a:r>
            <a:r>
              <a:rPr lang="en-US" dirty="0" err="1" smtClean="0"/>
              <a:t>virt</a:t>
            </a:r>
            <a:r>
              <a:rPr lang="en-US" dirty="0" smtClean="0"/>
              <a:t>…</a:t>
            </a:r>
          </a:p>
          <a:p>
            <a:pPr>
              <a:buFont typeface="Arial" pitchFamily="34" charset="0"/>
              <a:buChar char="•"/>
            </a:pPr>
            <a:r>
              <a:rPr lang="en-US" dirty="0" smtClean="0"/>
              <a:t>As virtualization becomes more pervasive, management is much more critical to enable dynamic scenarios – System Center can sit at the heart of all of this</a:t>
            </a:r>
          </a:p>
          <a:p>
            <a:endParaRPr lang="en-US" dirty="0" smtClean="0"/>
          </a:p>
          <a:p>
            <a:r>
              <a:rPr lang="en-US" dirty="0" smtClean="0"/>
              <a:t>“When we think about virtualization, most of the hype in the industry today is focused on machine virtualization or server virtualization, and certainly server virtualization is a critical enabling technology where I'm able to encapsulate an operating system and application and my data all together.  </a:t>
            </a:r>
          </a:p>
          <a:p>
            <a:r>
              <a:rPr lang="en-US" dirty="0" smtClean="0"/>
              <a:t> </a:t>
            </a:r>
          </a:p>
          <a:p>
            <a:r>
              <a:rPr lang="en-US" dirty="0" smtClean="0"/>
              <a:t>Microsoft's solution there is that we have a solution, Virtual Server, in market, and now with Windows Server 2008, a key feature of Windows Server 2008 is Hyper-V, our hypervisor-based virtualization solution.  That is in the process of coming to market and will be released to market within the next three to four weeks or so; which is great but that's just one kind of virtualization.  Depending on the problem that you're trying to solve, there are a number of different virtualization technologies that are important to take advantage of.  </a:t>
            </a:r>
          </a:p>
          <a:p>
            <a:r>
              <a:rPr lang="en-US" dirty="0" smtClean="0"/>
              <a:t> </a:t>
            </a:r>
          </a:p>
          <a:p>
            <a:r>
              <a:rPr lang="en-US" dirty="0" smtClean="0"/>
              <a:t>So Application Virtualization:  On clients the ability to do application isolation and to stream application on-demand is critical; if we think about the adaptive application delivery, which I'll talk to in a minute, and we have the leading virtualization capability here with Microsoft Application Virtualization.  </a:t>
            </a:r>
          </a:p>
          <a:p>
            <a:r>
              <a:rPr lang="en-US" dirty="0" smtClean="0"/>
              <a:t> </a:t>
            </a:r>
          </a:p>
          <a:p>
            <a:r>
              <a:rPr lang="en-US" dirty="0" smtClean="0"/>
              <a:t>Desktop virtualization:  Virtual PC has been in market for awhile, and then we announced an acquisition of a company called </a:t>
            </a:r>
            <a:r>
              <a:rPr lang="en-US" dirty="0" err="1" smtClean="0"/>
              <a:t>Kidaro</a:t>
            </a:r>
            <a:r>
              <a:rPr lang="en-US" dirty="0" smtClean="0"/>
              <a:t> to really enable enterprise-class desktop virtualization solutions and scenarios. </a:t>
            </a:r>
          </a:p>
          <a:p>
            <a:r>
              <a:rPr lang="en-US" dirty="0" smtClean="0"/>
              <a:t> </a:t>
            </a:r>
          </a:p>
          <a:p>
            <a:r>
              <a:rPr lang="en-US" dirty="0" smtClean="0"/>
              <a:t>Then presentation virtualization, which you may know of as Terminal Services, but the ability to centrally manage and host an application and the data, and just serve out the interaction with that, so present it up to a user remotely.</a:t>
            </a:r>
          </a:p>
          <a:p>
            <a:r>
              <a:rPr lang="en-US" dirty="0" smtClean="0"/>
              <a:t> </a:t>
            </a:r>
          </a:p>
          <a:p>
            <a:r>
              <a:rPr lang="en-US" dirty="0" smtClean="0"/>
              <a:t>All of these different pieces can play a role in the solution that you're trying to solve for, but what's critical is at the heart of this is management.  In a virtualized world, management becomes much, much more critical in enabling some of these dynamic scenarios that we talk about.  So, take a broad view and think about desktop to datacenter.”</a:t>
            </a:r>
          </a:p>
          <a:p>
            <a:endParaRPr lang="en-US" dirty="0"/>
          </a:p>
        </p:txBody>
      </p:sp>
      <p:sp>
        <p:nvSpPr>
          <p:cNvPr id="4" name="Slide Number Placeholder 3"/>
          <p:cNvSpPr>
            <a:spLocks noGrp="1"/>
          </p:cNvSpPr>
          <p:nvPr>
            <p:ph type="sldNum" sz="quarter" idx="10"/>
          </p:nvPr>
        </p:nvSpPr>
        <p:spPr/>
        <p:txBody>
          <a:bodyPr/>
          <a:lstStyle/>
          <a:p>
            <a:pPr algn="r" defTabSz="914363" rtl="0"/>
            <a:fld id="{8980CB99-47E3-46F4-AAEB-3919FBEFC014}" type="slidenum">
              <a:rPr lang="en-US" sz="1200" kern="1200">
                <a:solidFill>
                  <a:prstClr val="black"/>
                </a:solidFill>
                <a:latin typeface="Segoe" pitchFamily="34" charset="0"/>
                <a:ea typeface="+mn-ea"/>
                <a:cs typeface="+mn-cs"/>
              </a:rPr>
              <a:pPr algn="r" defTabSz="914363" rtl="0"/>
              <a:t>5</a:t>
            </a:fld>
            <a:endParaRPr lang="en-US" sz="1200" kern="1200">
              <a:solidFill>
                <a:prstClr val="black"/>
              </a:solidFill>
              <a:latin typeface="Segoe"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5/14/2009 3:30 PM</a:t>
            </a:fld>
            <a:endParaRPr lang="en-US"/>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067" y="1130544"/>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442" y="1130544"/>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41" r:id="rId11"/>
    <p:sldLayoutId id="214748374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3.gif"/><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jpeg"/></Relationships>
</file>

<file path=ppt/slides/_rels/slide36.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6.png"/><Relationship Id="rId7"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50.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26" Type="http://schemas.openxmlformats.org/officeDocument/2006/relationships/image" Target="../media/image128.png"/><Relationship Id="rId3" Type="http://schemas.openxmlformats.org/officeDocument/2006/relationships/image" Target="../media/image106.png"/><Relationship Id="rId21" Type="http://schemas.openxmlformats.org/officeDocument/2006/relationships/image" Target="../media/image123.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7.png"/><Relationship Id="rId2" Type="http://schemas.openxmlformats.org/officeDocument/2006/relationships/notesSlide" Target="../notesSlides/notesSlide33.xml"/><Relationship Id="rId16" Type="http://schemas.openxmlformats.org/officeDocument/2006/relationships/image" Target="../media/image118.png"/><Relationship Id="rId20" Type="http://schemas.openxmlformats.org/officeDocument/2006/relationships/image" Target="../media/image122.png"/><Relationship Id="rId1" Type="http://schemas.openxmlformats.org/officeDocument/2006/relationships/slideLayout" Target="../slideLayouts/slideLayout4.xml"/><Relationship Id="rId6" Type="http://schemas.openxmlformats.org/officeDocument/2006/relationships/image" Target="../media/image108.png"/><Relationship Id="rId11" Type="http://schemas.openxmlformats.org/officeDocument/2006/relationships/image" Target="../media/image113.png"/><Relationship Id="rId24" Type="http://schemas.openxmlformats.org/officeDocument/2006/relationships/image" Target="../media/image126.png"/><Relationship Id="rId5" Type="http://schemas.openxmlformats.org/officeDocument/2006/relationships/image" Target="../media/image102.png"/><Relationship Id="rId15" Type="http://schemas.openxmlformats.org/officeDocument/2006/relationships/image" Target="../media/image117.png"/><Relationship Id="rId23" Type="http://schemas.openxmlformats.org/officeDocument/2006/relationships/image" Target="../media/image125.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7.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 Id="rId27" Type="http://schemas.openxmlformats.org/officeDocument/2006/relationships/image" Target="../media/image10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0.xml.rels><?xml version="1.0" encoding="UTF-8" standalone="yes"?>
<Relationships xmlns="http://schemas.openxmlformats.org/package/2006/relationships"><Relationship Id="rId8" Type="http://schemas.openxmlformats.org/officeDocument/2006/relationships/hyperlink" Target="http://www.microsoft.com/whdc/system/sysperf/Perf_tun_srv.mspx" TargetMode="External"/><Relationship Id="rId3" Type="http://schemas.openxmlformats.org/officeDocument/2006/relationships/hyperlink" Target="http://blogs.technet.com/virtualization/default.aspx" TargetMode="External"/><Relationship Id="rId7" Type="http://schemas.openxmlformats.org/officeDocument/2006/relationships/hyperlink" Target="http://www.microsoft.com/windowsserver2008/en/us/hyperv-install.aspx" TargetMode="External"/><Relationship Id="rId2" Type="http://schemas.openxmlformats.org/officeDocument/2006/relationships/hyperlink" Target="http://www.microsoft.com/virtualization" TargetMode="External"/><Relationship Id="rId1" Type="http://schemas.openxmlformats.org/officeDocument/2006/relationships/slideLayout" Target="../slideLayouts/slideLayout4.xml"/><Relationship Id="rId6" Type="http://schemas.openxmlformats.org/officeDocument/2006/relationships/hyperlink" Target="http://technet.microsoft.com/en-us/solutionaccelerators/cc197910.aspx" TargetMode="External"/><Relationship Id="rId5" Type="http://schemas.openxmlformats.org/officeDocument/2006/relationships/hyperlink" Target="http://blogs.technet.com/virtualization/archive/2008/05/20/msdn-and-technet-powered-by-hyper-v.aspx" TargetMode="External"/><Relationship Id="rId4" Type="http://schemas.openxmlformats.org/officeDocument/2006/relationships/hyperlink" Target="http://technet2.microsoft.com/windowsserver2008/en/servermanager/virtualization.mspx" TargetMode="External"/><Relationship Id="rId9" Type="http://schemas.openxmlformats.org/officeDocument/2006/relationships/hyperlink" Target="http://www.microsoft.com/downloads/details.aspx?FamilyID=2c3c0615-baf4-4a9c-b613-3fda14e84545&amp;DisplayLang=en"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1.png"/><Relationship Id="rId11" Type="http://schemas.openxmlformats.org/officeDocument/2006/relationships/image" Target="../media/image134.emf"/><Relationship Id="rId5" Type="http://schemas.openxmlformats.org/officeDocument/2006/relationships/image" Target="../media/image130.png"/><Relationship Id="rId10" Type="http://schemas.openxmlformats.org/officeDocument/2006/relationships/image" Target="../media/image133.png"/><Relationship Id="rId4" Type="http://schemas.openxmlformats.org/officeDocument/2006/relationships/hyperlink" Target="http://microsoft.com/technet" TargetMode="External"/><Relationship Id="rId9" Type="http://schemas.openxmlformats.org/officeDocument/2006/relationships/image" Target="../media/image132.emf"/></Relationships>
</file>

<file path=ppt/slides/_rels/slide6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8.xml"/><Relationship Id="rId6" Type="http://schemas.openxmlformats.org/officeDocument/2006/relationships/image" Target="../media/image139.png"/><Relationship Id="rId5" Type="http://schemas.openxmlformats.org/officeDocument/2006/relationships/image" Target="../media/image138.jpeg"/><Relationship Id="rId4" Type="http://schemas.openxmlformats.org/officeDocument/2006/relationships/image" Target="../media/image137.png"/></Relationships>
</file>

<file path=ppt/slides/_rels/slide6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Live Migration</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Live Migration</a:t>
            </a:r>
            <a:endParaRPr lang="en-US" dirty="0"/>
          </a:p>
        </p:txBody>
      </p:sp>
      <p:sp>
        <p:nvSpPr>
          <p:cNvPr id="6" name="Text Placeholder 5"/>
          <p:cNvSpPr>
            <a:spLocks noGrp="1"/>
          </p:cNvSpPr>
          <p:nvPr>
            <p:ph type="body" sz="quarter" idx="10"/>
          </p:nvPr>
        </p:nvSpPr>
        <p:spPr>
          <a:xfrm>
            <a:off x="381000" y="1411552"/>
            <a:ext cx="8382000" cy="3527119"/>
          </a:xfrm>
        </p:spPr>
        <p:txBody>
          <a:bodyPr/>
          <a:lstStyle/>
          <a:p>
            <a:r>
              <a:rPr lang="en-US" dirty="0" smtClean="0"/>
              <a:t>#1 Customer Request</a:t>
            </a:r>
          </a:p>
          <a:p>
            <a:endParaRPr lang="en-US" dirty="0" smtClean="0"/>
          </a:p>
          <a:p>
            <a:r>
              <a:rPr lang="en-US" dirty="0" smtClean="0"/>
              <a:t>Moving a virtual machine from one server to another without loss of service</a:t>
            </a:r>
          </a:p>
          <a:p>
            <a:endParaRPr lang="en-US" dirty="0" smtClean="0"/>
          </a:p>
          <a:p>
            <a:r>
              <a:rPr lang="en-US" dirty="0" smtClean="0"/>
              <a:t>Enables new dynamic scenarios</a:t>
            </a:r>
          </a:p>
          <a:p>
            <a:pPr lvl="1"/>
            <a:r>
              <a:rPr lang="en-US" dirty="0" smtClean="0"/>
              <a:t>Load balancing VMs via policy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 Migration</a:t>
            </a:r>
            <a:endParaRPr lang="en-US"/>
          </a:p>
        </p:txBody>
      </p:sp>
      <p:sp>
        <p:nvSpPr>
          <p:cNvPr id="15" name="Text Placeholder 14"/>
          <p:cNvSpPr>
            <a:spLocks noGrp="1"/>
          </p:cNvSpPr>
          <p:nvPr>
            <p:ph type="body" sz="quarter" idx="10"/>
          </p:nvPr>
        </p:nvSpPr>
        <p:spPr>
          <a:xfrm>
            <a:off x="381000" y="1411552"/>
            <a:ext cx="8382000" cy="4744699"/>
          </a:xfrm>
        </p:spPr>
        <p:txBody>
          <a:bodyPr>
            <a:normAutofit fontScale="85000" lnSpcReduction="20000"/>
          </a:bodyPr>
          <a:lstStyle/>
          <a:p>
            <a:pPr lvl="0">
              <a:lnSpc>
                <a:spcPct val="110000"/>
              </a:lnSpc>
            </a:pPr>
            <a:r>
              <a:rPr lang="en-US" dirty="0" smtClean="0"/>
              <a:t>Live Migration via Cluster Manager</a:t>
            </a:r>
          </a:p>
          <a:p>
            <a:pPr lvl="1">
              <a:lnSpc>
                <a:spcPct val="110000"/>
              </a:lnSpc>
            </a:pPr>
            <a:r>
              <a:rPr lang="en-US" dirty="0" smtClean="0"/>
              <a:t>In box UI</a:t>
            </a:r>
          </a:p>
          <a:p>
            <a:pPr>
              <a:lnSpc>
                <a:spcPct val="110000"/>
              </a:lnSpc>
            </a:pPr>
            <a:r>
              <a:rPr lang="en-US" dirty="0" smtClean="0"/>
              <a:t>Live Migration via Virtual Machine Manager</a:t>
            </a:r>
          </a:p>
          <a:p>
            <a:pPr lvl="1">
              <a:lnSpc>
                <a:spcPct val="110000"/>
              </a:lnSpc>
            </a:pPr>
            <a:r>
              <a:rPr lang="en-US" dirty="0" smtClean="0"/>
              <a:t>Orchestrate migrations via policy</a:t>
            </a:r>
          </a:p>
          <a:p>
            <a:pPr lvl="0">
              <a:lnSpc>
                <a:spcPct val="110000"/>
              </a:lnSpc>
            </a:pPr>
            <a:r>
              <a:rPr lang="en-US" dirty="0" smtClean="0"/>
              <a:t>Moving from Quick to Live Migration:</a:t>
            </a:r>
          </a:p>
          <a:p>
            <a:pPr lvl="1">
              <a:lnSpc>
                <a:spcPct val="110000"/>
              </a:lnSpc>
            </a:pPr>
            <a:r>
              <a:rPr lang="en-US" dirty="0" smtClean="0"/>
              <a:t>Guest OS limitations?:			No</a:t>
            </a:r>
          </a:p>
          <a:p>
            <a:pPr lvl="1">
              <a:lnSpc>
                <a:spcPct val="110000"/>
              </a:lnSpc>
            </a:pPr>
            <a:r>
              <a:rPr lang="en-US" dirty="0" smtClean="0"/>
              <a:t>Changes to VMs needed?:		No</a:t>
            </a:r>
          </a:p>
          <a:p>
            <a:pPr lvl="1">
              <a:lnSpc>
                <a:spcPct val="110000"/>
              </a:lnSpc>
            </a:pPr>
            <a:r>
              <a:rPr lang="en-US" dirty="0" smtClean="0"/>
              <a:t>Changes to Storage infrastructure:	No</a:t>
            </a:r>
          </a:p>
          <a:p>
            <a:pPr lvl="1">
              <a:lnSpc>
                <a:spcPct val="110000"/>
              </a:lnSpc>
            </a:pPr>
            <a:r>
              <a:rPr lang="en-US" dirty="0" smtClean="0"/>
              <a:t>Changes to Network Infrastructure:	No</a:t>
            </a:r>
          </a:p>
          <a:p>
            <a:pPr lvl="1">
              <a:lnSpc>
                <a:spcPct val="110000"/>
              </a:lnSpc>
            </a:pPr>
            <a:r>
              <a:rPr lang="en-US" dirty="0" smtClean="0"/>
              <a:t>Update to Windows Server 2008 R2</a:t>
            </a:r>
          </a:p>
          <a:p>
            <a:pPr lvl="1">
              <a:lnSpc>
                <a:spcPct val="110000"/>
              </a:lnSpc>
              <a:buNone/>
            </a:pPr>
            <a:r>
              <a:rPr lang="en-US" dirty="0" smtClean="0"/>
              <a:t>	Hyper-V:				Yes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a:t>
            </a:r>
            <a:endParaRPr lang="en-US" dirty="0"/>
          </a:p>
        </p:txBody>
      </p:sp>
      <p:sp>
        <p:nvSpPr>
          <p:cNvPr id="27" name="Content Placeholder 26"/>
          <p:cNvSpPr>
            <a:spLocks noGrp="1"/>
          </p:cNvSpPr>
          <p:nvPr>
            <p:ph idx="1"/>
          </p:nvPr>
        </p:nvSpPr>
        <p:spPr>
          <a:xfrm>
            <a:off x="381000" y="1412875"/>
            <a:ext cx="8382000" cy="276999"/>
          </a:xfrm>
        </p:spPr>
        <p:txBody>
          <a:bodyPr/>
          <a:lstStyle/>
          <a:p>
            <a:pPr indent="-457200" defTabSz="912777" eaLnBrk="0" hangingPunct="0">
              <a:spcBef>
                <a:spcPct val="30000"/>
              </a:spcBef>
              <a:buClr>
                <a:schemeClr val="tx2"/>
              </a:buClr>
              <a:buSzPct val="80000"/>
              <a:buFont typeface="+mj-lt"/>
              <a:buAutoNum type="arabicPeriod"/>
            </a:pPr>
            <a:r>
              <a:rPr lang="en-US" sz="2000" kern="0" dirty="0" smtClean="0">
                <a:solidFill>
                  <a:schemeClr val="tx1"/>
                </a:solidFill>
              </a:rPr>
              <a:t>Create VM on target server</a:t>
            </a:r>
          </a:p>
        </p:txBody>
      </p:sp>
      <p:sp>
        <p:nvSpPr>
          <p:cNvPr id="17" name="Right Arrow 16"/>
          <p:cNvSpPr/>
          <p:nvPr/>
        </p:nvSpPr>
        <p:spPr bwMode="auto">
          <a:xfrm>
            <a:off x="3723734" y="4249414"/>
            <a:ext cx="1752941" cy="329461"/>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pic>
        <p:nvPicPr>
          <p:cNvPr id="7179" name="Picture 11" descr="C:\Users\bryons\Pictures\Virtualization Images for PPTs\Data.png"/>
          <p:cNvPicPr>
            <a:picLocks noChangeAspect="1" noChangeArrowheads="1"/>
          </p:cNvPicPr>
          <p:nvPr/>
        </p:nvPicPr>
        <p:blipFill>
          <a:blip r:embed="rId3"/>
          <a:srcRect/>
          <a:stretch>
            <a:fillRect/>
          </a:stretch>
        </p:blipFill>
        <p:spPr bwMode="auto">
          <a:xfrm>
            <a:off x="4075862" y="5551430"/>
            <a:ext cx="1085850" cy="1092994"/>
          </a:xfrm>
          <a:prstGeom prst="rect">
            <a:avLst/>
          </a:prstGeom>
          <a:noFill/>
        </p:spPr>
      </p:pic>
      <p:sp>
        <p:nvSpPr>
          <p:cNvPr id="24" name="TextBox 23"/>
          <p:cNvSpPr txBox="1"/>
          <p:nvPr/>
        </p:nvSpPr>
        <p:spPr>
          <a:xfrm>
            <a:off x="1974718" y="5369733"/>
            <a:ext cx="1830761" cy="398768"/>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1</a:t>
            </a:r>
          </a:p>
        </p:txBody>
      </p:sp>
      <p:pic>
        <p:nvPicPr>
          <p:cNvPr id="1026" name="Picture 2" descr="C:\Users\jeffwoo\Documents\Work\Customers &amp; Events\Latest Overview &amp; Roadmap Deck\Virtualization Images for PPTs\Server-Physical-Single-No-Shadow.png"/>
          <p:cNvPicPr>
            <a:picLocks noChangeAspect="1" noChangeArrowheads="1"/>
          </p:cNvPicPr>
          <p:nvPr/>
        </p:nvPicPr>
        <p:blipFill>
          <a:blip r:embed="rId4"/>
          <a:srcRect/>
          <a:stretch>
            <a:fillRect/>
          </a:stretch>
        </p:blipFill>
        <p:spPr bwMode="auto">
          <a:xfrm>
            <a:off x="2091586" y="4231667"/>
            <a:ext cx="1597025" cy="1169988"/>
          </a:xfrm>
          <a:prstGeom prst="rect">
            <a:avLst/>
          </a:prstGeom>
          <a:noFill/>
        </p:spPr>
      </p:pic>
      <p:pic>
        <p:nvPicPr>
          <p:cNvPr id="1027" name="Picture 3" descr="C:\Users\jeffwoo\Documents\Work\Customers &amp; Events\Latest Overview &amp; Roadmap Deck\Virtualization Images for PPTs\Server-Virtual-Single.png"/>
          <p:cNvPicPr>
            <a:picLocks noChangeAspect="1" noChangeArrowheads="1"/>
          </p:cNvPicPr>
          <p:nvPr/>
        </p:nvPicPr>
        <p:blipFill>
          <a:blip r:embed="rId5"/>
          <a:srcRect/>
          <a:stretch>
            <a:fillRect/>
          </a:stretch>
        </p:blipFill>
        <p:spPr bwMode="auto">
          <a:xfrm>
            <a:off x="2086271" y="3876209"/>
            <a:ext cx="1607655" cy="1218086"/>
          </a:xfrm>
          <a:prstGeom prst="rect">
            <a:avLst/>
          </a:prstGeom>
          <a:noFill/>
        </p:spPr>
      </p:pic>
      <p:pic>
        <p:nvPicPr>
          <p:cNvPr id="34" name="Picture 9" descr="http://www.iconarchive.com/icons/gort/hardware/RAM-icon.gif"/>
          <p:cNvPicPr>
            <a:picLocks noChangeAspect="1" noChangeArrowheads="1"/>
          </p:cNvPicPr>
          <p:nvPr/>
        </p:nvPicPr>
        <p:blipFill>
          <a:blip r:embed="rId6"/>
          <a:srcRect/>
          <a:stretch>
            <a:fillRect/>
          </a:stretch>
        </p:blipFill>
        <p:spPr bwMode="auto">
          <a:xfrm rot="387267">
            <a:off x="3771193" y="4172678"/>
            <a:ext cx="452224" cy="468537"/>
          </a:xfrm>
          <a:prstGeom prst="rect">
            <a:avLst/>
          </a:prstGeom>
          <a:noFill/>
        </p:spPr>
      </p:pic>
      <p:sp>
        <p:nvSpPr>
          <p:cNvPr id="18" name="TextBox 17"/>
          <p:cNvSpPr txBox="1"/>
          <p:nvPr/>
        </p:nvSpPr>
        <p:spPr>
          <a:xfrm>
            <a:off x="5434522" y="5369733"/>
            <a:ext cx="1830761" cy="398768"/>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Host </a:t>
            </a:r>
            <a:r>
              <a:rPr lang="en-US" sz="2000" dirty="0" smtClean="0">
                <a:effectLst>
                  <a:outerShdw blurRad="38100" dist="38100" dir="2700000" algn="tl">
                    <a:srgbClr val="000000">
                      <a:alpha val="43137"/>
                    </a:srgbClr>
                  </a:outerShdw>
                </a:effectLst>
                <a:latin typeface="Segoe" pitchFamily="34" charset="0"/>
              </a:rPr>
              <a:t>2</a:t>
            </a: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9" name="Picture 2" descr="C:\Users\jeffwoo\Documents\Work\Customers &amp; Events\Latest Overview &amp; Roadmap Deck\Virtualization Images for PPTs\Server-Physical-Single-No-Shadow.png"/>
          <p:cNvPicPr>
            <a:picLocks noChangeAspect="1" noChangeArrowheads="1"/>
          </p:cNvPicPr>
          <p:nvPr/>
        </p:nvPicPr>
        <p:blipFill>
          <a:blip r:embed="rId4"/>
          <a:srcRect/>
          <a:stretch>
            <a:fillRect/>
          </a:stretch>
        </p:blipFill>
        <p:spPr bwMode="auto">
          <a:xfrm>
            <a:off x="5551390" y="4231667"/>
            <a:ext cx="1597025" cy="1169988"/>
          </a:xfrm>
          <a:prstGeom prst="rect">
            <a:avLst/>
          </a:prstGeom>
          <a:noFill/>
        </p:spPr>
      </p:pic>
      <p:pic>
        <p:nvPicPr>
          <p:cNvPr id="20" name="Picture 3" descr="C:\Users\jeffwoo\Documents\Work\Customers &amp; Events\Latest Overview &amp; Roadmap Deck\Virtualization Images for PPTs\Server-Virtual-Single.png"/>
          <p:cNvPicPr>
            <a:picLocks noChangeAspect="1" noChangeArrowheads="1"/>
          </p:cNvPicPr>
          <p:nvPr/>
        </p:nvPicPr>
        <p:blipFill>
          <a:blip r:embed="rId5"/>
          <a:srcRect/>
          <a:stretch>
            <a:fillRect/>
          </a:stretch>
        </p:blipFill>
        <p:spPr bwMode="auto">
          <a:xfrm>
            <a:off x="5546075" y="3876209"/>
            <a:ext cx="1607655" cy="1218086"/>
          </a:xfrm>
          <a:prstGeom prst="rect">
            <a:avLst/>
          </a:prstGeom>
          <a:noFill/>
        </p:spPr>
      </p:pic>
      <p:pic>
        <p:nvPicPr>
          <p:cNvPr id="29" name="Picture 9" descr="http://www.iconarchive.com/icons/gort/hardware/RAM-icon.gif"/>
          <p:cNvPicPr>
            <a:picLocks noChangeAspect="1" noChangeArrowheads="1"/>
          </p:cNvPicPr>
          <p:nvPr/>
        </p:nvPicPr>
        <p:blipFill>
          <a:blip r:embed="rId6"/>
          <a:srcRect/>
          <a:stretch>
            <a:fillRect/>
          </a:stretch>
        </p:blipFill>
        <p:spPr bwMode="auto">
          <a:xfrm rot="387267">
            <a:off x="2749304" y="4070836"/>
            <a:ext cx="609600" cy="609600"/>
          </a:xfrm>
          <a:prstGeom prst="rect">
            <a:avLst/>
          </a:prstGeom>
          <a:noFill/>
        </p:spPr>
      </p:pic>
      <p:pic>
        <p:nvPicPr>
          <p:cNvPr id="32" name="Picture 9" descr="http://www.iconarchive.com/icons/gort/hardware/RAM-icon.gif"/>
          <p:cNvPicPr>
            <a:picLocks noChangeAspect="1" noChangeArrowheads="1"/>
          </p:cNvPicPr>
          <p:nvPr/>
        </p:nvPicPr>
        <p:blipFill>
          <a:blip r:embed="rId6"/>
          <a:srcRect/>
          <a:stretch>
            <a:fillRect/>
          </a:stretch>
        </p:blipFill>
        <p:spPr bwMode="auto">
          <a:xfrm rot="387267">
            <a:off x="6238743" y="4255656"/>
            <a:ext cx="258384" cy="267705"/>
          </a:xfrm>
          <a:prstGeom prst="rect">
            <a:avLst/>
          </a:prstGeom>
          <a:noFill/>
        </p:spPr>
      </p:pic>
      <p:cxnSp>
        <p:nvCxnSpPr>
          <p:cNvPr id="33" name="Shape 32"/>
          <p:cNvCxnSpPr>
            <a:stCxn id="24" idx="2"/>
          </p:cNvCxnSpPr>
          <p:nvPr/>
        </p:nvCxnSpPr>
        <p:spPr>
          <a:xfrm rot="16200000" flipH="1">
            <a:off x="3318267" y="5340332"/>
            <a:ext cx="329426" cy="1185763"/>
          </a:xfrm>
          <a:prstGeom prst="bentConnector2">
            <a:avLst/>
          </a:prstGeom>
          <a:ln w="254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18" idx="2"/>
          </p:cNvCxnSpPr>
          <p:nvPr/>
        </p:nvCxnSpPr>
        <p:spPr>
          <a:xfrm rot="5400000">
            <a:off x="5591095" y="5339119"/>
            <a:ext cx="329426" cy="1188191"/>
          </a:xfrm>
          <a:prstGeom prst="bentConnector2">
            <a:avLst/>
          </a:prstGeom>
          <a:ln w="254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1462" y="5735494"/>
            <a:ext cx="2473778" cy="584775"/>
          </a:xfrm>
          <a:prstGeom prst="rect">
            <a:avLst/>
          </a:prstGeom>
          <a:noFill/>
        </p:spPr>
        <p:txBody>
          <a:bodyPr wrap="square" rtlCol="0">
            <a:spAutoFit/>
          </a:bodyPr>
          <a:lstStyle/>
          <a:p>
            <a:r>
              <a:rPr lang="en-US" sz="1600" dirty="0" smtClean="0"/>
              <a:t>Blue = Storage</a:t>
            </a:r>
          </a:p>
          <a:p>
            <a:r>
              <a:rPr lang="en-US" sz="1600" dirty="0" smtClean="0"/>
              <a:t>Yellow = Networking</a:t>
            </a:r>
            <a:endParaRPr lang="en-US" sz="1600" dirty="0"/>
          </a:p>
        </p:txBody>
      </p:sp>
      <p:cxnSp>
        <p:nvCxnSpPr>
          <p:cNvPr id="39" name="Elbow Connector 38"/>
          <p:cNvCxnSpPr>
            <a:stCxn id="1027" idx="0"/>
            <a:endCxn id="20" idx="0"/>
          </p:cNvCxnSpPr>
          <p:nvPr/>
        </p:nvCxnSpPr>
        <p:spPr>
          <a:xfrm rot="5400000" flipH="1" flipV="1">
            <a:off x="4620001" y="2146307"/>
            <a:ext cx="1588" cy="3459804"/>
          </a:xfrm>
          <a:prstGeom prst="bentConnector3">
            <a:avLst>
              <a:gd name="adj1" fmla="val 14395466"/>
            </a:avLst>
          </a:prstGeom>
          <a:ln w="25400">
            <a:solidFill>
              <a:schemeClr val="accent5"/>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01965" y="6459232"/>
            <a:ext cx="2236082" cy="384717"/>
          </a:xfrm>
          <a:prstGeom prst="rect">
            <a:avLst/>
          </a:prstGeom>
          <a:noFill/>
        </p:spPr>
        <p:txBody>
          <a:bodyPr wrap="square" lIns="76197" tIns="38098" rIns="76197" bIns="38098"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Shared Storage</a:t>
            </a:r>
          </a:p>
        </p:txBody>
      </p:sp>
      <p:sp>
        <p:nvSpPr>
          <p:cNvPr id="21" name="Content Placeholder 26"/>
          <p:cNvSpPr txBox="1">
            <a:spLocks/>
          </p:cNvSpPr>
          <p:nvPr/>
        </p:nvSpPr>
        <p:spPr>
          <a:xfrm>
            <a:off x="381000" y="2154359"/>
            <a:ext cx="8382000" cy="904863"/>
          </a:xfrm>
          <a:prstGeom prst="rect">
            <a:avLst/>
          </a:prstGeom>
        </p:spPr>
        <p:txBody>
          <a:bodyPr vert="horz" wrap="square" lIns="0" tIns="0" rIns="0" bIns="0" rtlCol="0">
            <a:spAutoFit/>
          </a:bodyPr>
          <a:lstStyle/>
          <a:p>
            <a:pPr marL="463550" marR="0" lvl="0" indent="-457200" algn="l" defTabSz="912777" rtl="0" eaLnBrk="0" fontAlgn="auto" latinLnBrk="0" hangingPunct="0">
              <a:lnSpc>
                <a:spcPct val="90000"/>
              </a:lnSpc>
              <a:spcBef>
                <a:spcPct val="30000"/>
              </a:spcBef>
              <a:spcAft>
                <a:spcPts val="0"/>
              </a:spcAft>
              <a:buClr>
                <a:schemeClr val="tx2"/>
              </a:buClr>
              <a:buSzPct val="80000"/>
              <a:buFont typeface="+mj-lt"/>
              <a:buAutoNum type="arabicPeriod" startAt="3"/>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rPr>
              <a:t>Final state transfer</a:t>
            </a:r>
          </a:p>
          <a:p>
            <a:pPr marL="671486" marR="0" lvl="1" indent="-380985" algn="l" defTabSz="912777" rtl="0" eaLnBrk="0" fontAlgn="auto" latinLnBrk="0" hangingPunct="0">
              <a:lnSpc>
                <a:spcPct val="90000"/>
              </a:lnSpc>
              <a:spcBef>
                <a:spcPct val="30000"/>
              </a:spcBef>
              <a:spcAft>
                <a:spcPts val="0"/>
              </a:spcAft>
              <a:buClr>
                <a:schemeClr val="tx2"/>
              </a:buClr>
              <a:buSzPct val="80000"/>
              <a:buFont typeface="+mj-lt"/>
              <a:buAutoNum type="alphaLcParenR"/>
              <a:tabLst/>
              <a:defRPr/>
            </a:pPr>
            <a:r>
              <a:rPr kumimoji="0" lang="en-US" sz="1700" b="0" i="0" u="none" strike="noStrike" kern="0" cap="none" spc="0" normalizeH="0" baseline="0" noProof="0" dirty="0" smtClean="0">
                <a:ln>
                  <a:noFill/>
                </a:ln>
                <a:solidFill>
                  <a:schemeClr val="tx1"/>
                </a:solidFill>
                <a:effectLst/>
                <a:uLnTx/>
                <a:uFillTx/>
                <a:latin typeface="Calibri" pitchFamily="34" charset="0"/>
                <a:ea typeface="+mn-ea"/>
                <a:cs typeface="+mn-cs"/>
              </a:rPr>
              <a:t>Pause virtual machine</a:t>
            </a:r>
          </a:p>
          <a:p>
            <a:pPr marL="671486" marR="0" lvl="1" indent="-380985" algn="l" defTabSz="912777" rtl="0" eaLnBrk="0" fontAlgn="auto" latinLnBrk="0" hangingPunct="0">
              <a:lnSpc>
                <a:spcPct val="90000"/>
              </a:lnSpc>
              <a:spcBef>
                <a:spcPct val="30000"/>
              </a:spcBef>
              <a:spcAft>
                <a:spcPts val="0"/>
              </a:spcAft>
              <a:buClr>
                <a:schemeClr val="tx2"/>
              </a:buClr>
              <a:buSzPct val="80000"/>
              <a:buFont typeface="+mj-lt"/>
              <a:buAutoNum type="alphaLcParenR"/>
              <a:tabLst/>
              <a:defRPr/>
            </a:pPr>
            <a:r>
              <a:rPr kumimoji="0" lang="en-US" sz="1700" b="0" i="0" u="none" strike="noStrike" kern="0" cap="none" spc="0" normalizeH="0" baseline="0" noProof="0" dirty="0" smtClean="0">
                <a:ln>
                  <a:noFill/>
                </a:ln>
                <a:solidFill>
                  <a:schemeClr val="tx1"/>
                </a:solidFill>
                <a:effectLst/>
                <a:uLnTx/>
                <a:uFillTx/>
                <a:latin typeface="Calibri" pitchFamily="34" charset="0"/>
                <a:ea typeface="+mn-ea"/>
                <a:cs typeface="+mn-cs"/>
              </a:rPr>
              <a:t>Move storage connectivity from source host to target host via Ethernet</a:t>
            </a:r>
          </a:p>
        </p:txBody>
      </p:sp>
      <p:sp>
        <p:nvSpPr>
          <p:cNvPr id="22" name="Content Placeholder 26"/>
          <p:cNvSpPr txBox="1">
            <a:spLocks/>
          </p:cNvSpPr>
          <p:nvPr/>
        </p:nvSpPr>
        <p:spPr>
          <a:xfrm>
            <a:off x="381000" y="3137576"/>
            <a:ext cx="8382000" cy="276999"/>
          </a:xfrm>
          <a:prstGeom prst="rect">
            <a:avLst/>
          </a:prstGeom>
        </p:spPr>
        <p:txBody>
          <a:bodyPr vert="horz" wrap="square" lIns="0" tIns="0" rIns="0" bIns="0" rtlCol="0">
            <a:spAutoFit/>
          </a:bodyPr>
          <a:lstStyle/>
          <a:p>
            <a:pPr marL="463550" marR="0" lvl="0" indent="-457200" algn="l" defTabSz="912777" rtl="0" eaLnBrk="0" fontAlgn="auto" latinLnBrk="0" hangingPunct="0">
              <a:lnSpc>
                <a:spcPct val="90000"/>
              </a:lnSpc>
              <a:spcBef>
                <a:spcPct val="30000"/>
              </a:spcBef>
              <a:spcAft>
                <a:spcPts val="0"/>
              </a:spcAft>
              <a:buClr>
                <a:schemeClr val="tx2"/>
              </a:buClr>
              <a:buSzPct val="80000"/>
              <a:buFont typeface="+mj-lt"/>
              <a:buAutoNum type="arabicPeriod" startAt="4"/>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rPr>
              <a:t>Run new VM</a:t>
            </a:r>
            <a:r>
              <a:rPr kumimoji="0" lang="en-US" sz="2000" b="0" i="0" u="none" strike="noStrike" kern="0" cap="none" spc="0" normalizeH="0" noProof="0" dirty="0" smtClean="0">
                <a:ln>
                  <a:noFill/>
                </a:ln>
                <a:solidFill>
                  <a:schemeClr val="tx1"/>
                </a:solidFill>
                <a:effectLst/>
                <a:uLnTx/>
                <a:uFillTx/>
                <a:latin typeface="Calibri" pitchFamily="34" charset="0"/>
                <a:ea typeface="+mn-ea"/>
                <a:cs typeface="+mn-cs"/>
              </a:rPr>
              <a:t> on target; Delete VM on source</a:t>
            </a:r>
            <a:endParaRPr kumimoji="0" lang="en-US" sz="3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23" name="Content Placeholder 26"/>
          <p:cNvSpPr txBox="1">
            <a:spLocks/>
          </p:cNvSpPr>
          <p:nvPr/>
        </p:nvSpPr>
        <p:spPr>
          <a:xfrm>
            <a:off x="381000" y="1768228"/>
            <a:ext cx="8382000" cy="307777"/>
          </a:xfrm>
          <a:prstGeom prst="rect">
            <a:avLst/>
          </a:prstGeom>
        </p:spPr>
        <p:txBody>
          <a:bodyPr vert="horz" wrap="square" lIns="0" tIns="0" rIns="0" bIns="0" rtlCol="0">
            <a:spAutoFit/>
          </a:bodyPr>
          <a:lstStyle/>
          <a:p>
            <a:pPr marL="377813" indent="-457200" defTabSz="912777" eaLnBrk="0" hangingPunct="0">
              <a:spcBef>
                <a:spcPct val="30000"/>
              </a:spcBef>
              <a:buClr>
                <a:schemeClr val="tx2"/>
              </a:buClr>
              <a:buSzPct val="80000"/>
              <a:buFont typeface="+mj-lt"/>
              <a:buAutoNum type="arabicPeriod" startAt="2"/>
            </a:pPr>
            <a:r>
              <a:rPr lang="en-US" sz="2000" kern="0" dirty="0" smtClean="0"/>
              <a:t>Copy memory pages from the source to the target via Ethernet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20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0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6000" fill="hold"/>
                                        <p:tgtEl>
                                          <p:spTgt spid="29"/>
                                        </p:tgtEl>
                                      </p:cBhvr>
                                      <p:by x="10000" y="10000"/>
                                    </p:animScale>
                                  </p:childTnLst>
                                </p:cTn>
                              </p:par>
                              <p:par>
                                <p:cTn id="29" presetID="63" presetClass="path" presetSubtype="0" repeatCount="4000" accel="50000" decel="50000" fill="hold" nodeType="withEffect">
                                  <p:stCondLst>
                                    <p:cond delay="0"/>
                                  </p:stCondLst>
                                  <p:childTnLst>
                                    <p:animMotion origin="layout" path="M 4.16667E-6 4.07407E-6 L 0.15277 4.07407E-6 " pathEditMode="relative" rAng="0" ptsTypes="AA">
                                      <p:cBhvr>
                                        <p:cTn id="30" dur="2000" fill="hold"/>
                                        <p:tgtEl>
                                          <p:spTgt spid="34"/>
                                        </p:tgtEl>
                                        <p:attrNameLst>
                                          <p:attrName>ppt_x</p:attrName>
                                          <p:attrName>ppt_y</p:attrName>
                                        </p:attrNameLst>
                                      </p:cBhvr>
                                      <p:rCtr x="76" y="0"/>
                                    </p:animMotion>
                                  </p:childTnLst>
                                </p:cTn>
                              </p:par>
                              <p:par>
                                <p:cTn id="31" presetID="6" presetClass="emph" presetSubtype="0" fill="hold" nodeType="withEffect">
                                  <p:stCondLst>
                                    <p:cond delay="1500"/>
                                  </p:stCondLst>
                                  <p:childTnLst>
                                    <p:animScale>
                                      <p:cBhvr>
                                        <p:cTn id="32" dur="6600" fill="hold"/>
                                        <p:tgtEl>
                                          <p:spTgt spid="32"/>
                                        </p:tgtEl>
                                      </p:cBhvr>
                                      <p:by x="200000" y="200000"/>
                                    </p:animScale>
                                  </p:childTnLst>
                                </p:cTn>
                              </p:par>
                            </p:childTnLst>
                          </p:cTn>
                        </p:par>
                        <p:par>
                          <p:cTn id="33" fill="hold">
                            <p:stCondLst>
                              <p:cond delay="8100"/>
                            </p:stCondLst>
                            <p:childTnLst>
                              <p:par>
                                <p:cTn id="34" presetID="10" presetClass="exit" presetSubtype="0" fill="hold" nodeType="afterEffect">
                                  <p:stCondLst>
                                    <p:cond delay="0"/>
                                  </p:stCondLst>
                                  <p:childTnLst>
                                    <p:animEffect transition="out" filter="fade">
                                      <p:cBhvr>
                                        <p:cTn id="35" dur="2000"/>
                                        <p:tgtEl>
                                          <p:spTgt spid="34"/>
                                        </p:tgtEl>
                                      </p:cBhvr>
                                    </p:animEffect>
                                    <p:set>
                                      <p:cBhvr>
                                        <p:cTn id="36" dur="1" fill="hold">
                                          <p:stCondLst>
                                            <p:cond delay="1999"/>
                                          </p:stCondLst>
                                        </p:cTn>
                                        <p:tgtEl>
                                          <p:spTgt spid="3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000"/>
                                        <p:tgtEl>
                                          <p:spTgt spid="22"/>
                                        </p:tgtEl>
                                      </p:cBhvr>
                                    </p:animEffect>
                                  </p:childTnLst>
                                </p:cTn>
                              </p:par>
                              <p:par>
                                <p:cTn id="45" presetID="10" presetClass="exit" presetSubtype="0" fill="hold" grpId="1" nodeType="withEffect">
                                  <p:stCondLst>
                                    <p:cond delay="0"/>
                                  </p:stCondLst>
                                  <p:childTnLst>
                                    <p:animEffect transition="out" filter="fade">
                                      <p:cBhvr>
                                        <p:cTn id="46" dur="2000"/>
                                        <p:tgtEl>
                                          <p:spTgt spid="17"/>
                                        </p:tgtEl>
                                      </p:cBhvr>
                                    </p:animEffect>
                                    <p:set>
                                      <p:cBhvr>
                                        <p:cTn id="47" dur="1" fill="hold">
                                          <p:stCondLst>
                                            <p:cond delay="1999"/>
                                          </p:stCondLst>
                                        </p:cTn>
                                        <p:tgtEl>
                                          <p:spTgt spid="1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1027"/>
                                        </p:tgtEl>
                                      </p:cBhvr>
                                    </p:animEffect>
                                    <p:set>
                                      <p:cBhvr>
                                        <p:cTn id="50" dur="1" fill="hold">
                                          <p:stCondLst>
                                            <p:cond delay="1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17" grpId="0" animBg="1"/>
      <p:bldP spid="17" grpId="1"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Live Migration Memory Internals</a:t>
            </a:r>
            <a:endParaRPr lang="en-US" dirty="0"/>
          </a:p>
        </p:txBody>
      </p:sp>
      <p:sp>
        <p:nvSpPr>
          <p:cNvPr id="3" name="Text Placeholder 2"/>
          <p:cNvSpPr>
            <a:spLocks noGrp="1"/>
          </p:cNvSpPr>
          <p:nvPr>
            <p:ph type="body" sz="quarter" idx="10"/>
          </p:nvPr>
        </p:nvSpPr>
        <p:spPr>
          <a:xfrm>
            <a:off x="381000" y="1411552"/>
            <a:ext cx="8382000" cy="4744699"/>
          </a:xfrm>
        </p:spPr>
        <p:txBody>
          <a:bodyPr>
            <a:normAutofit fontScale="92500" lnSpcReduction="20000"/>
          </a:bodyPr>
          <a:lstStyle/>
          <a:p>
            <a:pPr>
              <a:lnSpc>
                <a:spcPct val="110000"/>
              </a:lnSpc>
            </a:pPr>
            <a:r>
              <a:rPr lang="en-US" dirty="0" smtClean="0"/>
              <a:t>Worker process on source host creates “dirty bitmap” of memory pages</a:t>
            </a:r>
          </a:p>
          <a:p>
            <a:pPr lvl="1">
              <a:lnSpc>
                <a:spcPct val="110000"/>
              </a:lnSpc>
            </a:pPr>
            <a:r>
              <a:rPr lang="en-US" dirty="0" smtClean="0"/>
              <a:t>Iterates over pages, sending them to </a:t>
            </a:r>
            <a:br>
              <a:rPr lang="en-US" dirty="0" smtClean="0"/>
            </a:br>
            <a:r>
              <a:rPr lang="en-US" dirty="0" smtClean="0"/>
              <a:t>target worker process</a:t>
            </a:r>
          </a:p>
          <a:p>
            <a:pPr lvl="1">
              <a:lnSpc>
                <a:spcPct val="110000"/>
              </a:lnSpc>
            </a:pPr>
            <a:r>
              <a:rPr lang="en-US" dirty="0" smtClean="0"/>
              <a:t>Registers for modify-notifications on pages to </a:t>
            </a:r>
            <a:br>
              <a:rPr lang="en-US" dirty="0" smtClean="0"/>
            </a:br>
            <a:r>
              <a:rPr lang="en-US" dirty="0" smtClean="0"/>
              <a:t>detect subsequent changes</a:t>
            </a:r>
          </a:p>
          <a:p>
            <a:pPr lvl="2">
              <a:lnSpc>
                <a:spcPct val="110000"/>
              </a:lnSpc>
            </a:pPr>
            <a:r>
              <a:rPr lang="en-US" dirty="0" smtClean="0"/>
              <a:t>Source VM still active and can be modifying memory</a:t>
            </a:r>
          </a:p>
          <a:p>
            <a:pPr lvl="1">
              <a:lnSpc>
                <a:spcPct val="110000"/>
              </a:lnSpc>
            </a:pPr>
            <a:r>
              <a:rPr lang="en-US" dirty="0" smtClean="0"/>
              <a:t>Repeats over newly modified pages</a:t>
            </a:r>
          </a:p>
          <a:p>
            <a:pPr>
              <a:lnSpc>
                <a:spcPct val="110000"/>
              </a:lnSpc>
            </a:pPr>
            <a:r>
              <a:rPr lang="en-US" dirty="0" smtClean="0"/>
              <a:t>Stops iterating when one of the following:</a:t>
            </a:r>
          </a:p>
          <a:p>
            <a:pPr lvl="1">
              <a:lnSpc>
                <a:spcPct val="110000"/>
              </a:lnSpc>
            </a:pPr>
            <a:r>
              <a:rPr lang="en-US" dirty="0" smtClean="0"/>
              <a:t>All pages sent</a:t>
            </a:r>
          </a:p>
          <a:p>
            <a:pPr lvl="1">
              <a:lnSpc>
                <a:spcPct val="110000"/>
              </a:lnSpc>
            </a:pPr>
            <a:r>
              <a:rPr lang="en-US" dirty="0" smtClean="0"/>
              <a:t>Makes 10 passes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406"/>
          <p:cNvSpPr/>
          <p:nvPr/>
        </p:nvSpPr>
        <p:spPr bwMode="auto">
          <a:xfrm>
            <a:off x="4706706" y="2952206"/>
            <a:ext cx="3785541" cy="131823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Live Migration Operation</a:t>
            </a:r>
            <a:endParaRPr lang="en-US" dirty="0"/>
          </a:p>
        </p:txBody>
      </p:sp>
      <p:sp>
        <p:nvSpPr>
          <p:cNvPr id="39" name="TextBox 38"/>
          <p:cNvSpPr txBox="1"/>
          <p:nvPr/>
        </p:nvSpPr>
        <p:spPr>
          <a:xfrm>
            <a:off x="1724297" y="4515394"/>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1</a:t>
            </a:r>
          </a:p>
        </p:txBody>
      </p:sp>
      <p:sp>
        <p:nvSpPr>
          <p:cNvPr id="40" name="TextBox 39"/>
          <p:cNvSpPr txBox="1"/>
          <p:nvPr/>
        </p:nvSpPr>
        <p:spPr>
          <a:xfrm>
            <a:off x="6058988" y="4561115"/>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2</a:t>
            </a:r>
          </a:p>
        </p:txBody>
      </p:sp>
      <p:sp>
        <p:nvSpPr>
          <p:cNvPr id="374" name="Rectangle 373"/>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5" name="Rectangle 374"/>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6" name="Rectangle 375"/>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7" name="Rectangle 376"/>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8" name="Rectangle 377"/>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9" name="Rectangle 378"/>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0" name="Rectangle 379"/>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1" name="Rectangle 380"/>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6" name="Rectangle 385"/>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Configuration</a:t>
            </a:r>
            <a:endParaRPr lang="en-US" sz="1400" dirty="0">
              <a:solidFill>
                <a:schemeClr val="bg1"/>
              </a:solidFill>
              <a:effectLst>
                <a:outerShdw blurRad="38100" dist="38100" dir="2700000" algn="tl">
                  <a:srgbClr val="000000">
                    <a:alpha val="43137"/>
                  </a:srgbClr>
                </a:outerShdw>
              </a:effectLst>
            </a:endParaRPr>
          </a:p>
        </p:txBody>
      </p:sp>
      <p:sp>
        <p:nvSpPr>
          <p:cNvPr id="387" name="TextBox 386"/>
          <p:cNvSpPr txBox="1"/>
          <p:nvPr/>
        </p:nvSpPr>
        <p:spPr>
          <a:xfrm>
            <a:off x="1702525" y="2418806"/>
            <a:ext cx="129715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Memory</a:t>
            </a:r>
          </a:p>
        </p:txBody>
      </p:sp>
      <p:sp>
        <p:nvSpPr>
          <p:cNvPr id="402" name="Rectangle 401"/>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1" name="Rectangle 400"/>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0" name="Rectangle 399"/>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9" name="Rectangle 398"/>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8" name="Rectangle 397"/>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7" name="Rectangle 396"/>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6" name="Rectangle 395"/>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9" name="Rectangle 388"/>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8" name="Rectangle 387"/>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Configuration</a:t>
            </a:r>
            <a:endParaRPr lang="en-US" sz="1400" dirty="0">
              <a:solidFill>
                <a:schemeClr val="bg1"/>
              </a:solidFill>
              <a:effectLst>
                <a:outerShdw blurRad="38100" dist="38100" dir="2700000" algn="tl">
                  <a:srgbClr val="000000">
                    <a:alpha val="43137"/>
                  </a:srgbClr>
                </a:outerShdw>
              </a:effectLst>
            </a:endParaRPr>
          </a:p>
        </p:txBody>
      </p:sp>
      <p:sp>
        <p:nvSpPr>
          <p:cNvPr id="403" name="Rectangle 402"/>
          <p:cNvSpPr/>
          <p:nvPr/>
        </p:nvSpPr>
        <p:spPr bwMode="auto">
          <a:xfrm>
            <a:off x="1854925" y="29522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4" name="Rectangle 403"/>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State</a:t>
            </a:r>
            <a:endParaRPr lang="en-US" sz="1400" dirty="0">
              <a:solidFill>
                <a:schemeClr val="bg1"/>
              </a:solidFill>
              <a:effectLst>
                <a:outerShdw blurRad="38100" dist="38100" dir="2700000" algn="tl">
                  <a:srgbClr val="000000">
                    <a:alpha val="43137"/>
                  </a:srgbClr>
                </a:outerShdw>
              </a:effectLst>
            </a:endParaRPr>
          </a:p>
        </p:txBody>
      </p:sp>
      <p:sp>
        <p:nvSpPr>
          <p:cNvPr id="405" name="Rectangle 404"/>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State</a:t>
            </a:r>
            <a:endParaRPr lang="en-US" sz="1400" dirty="0">
              <a:solidFill>
                <a:schemeClr val="bg1"/>
              </a:solidFill>
              <a:effectLst>
                <a:outerShdw blurRad="38100" dist="38100" dir="2700000" algn="tl">
                  <a:srgbClr val="000000">
                    <a:alpha val="43137"/>
                  </a:srgbClr>
                </a:outerShdw>
              </a:effectLst>
            </a:endParaRPr>
          </a:p>
        </p:txBody>
      </p:sp>
      <p:sp>
        <p:nvSpPr>
          <p:cNvPr id="406" name="Rectangle 405"/>
          <p:cNvSpPr/>
          <p:nvPr/>
        </p:nvSpPr>
        <p:spPr bwMode="auto">
          <a:xfrm>
            <a:off x="1169125" y="36380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8" name="Rectangle 407"/>
          <p:cNvSpPr/>
          <p:nvPr/>
        </p:nvSpPr>
        <p:spPr bwMode="auto">
          <a:xfrm>
            <a:off x="592182" y="2926079"/>
            <a:ext cx="3892732" cy="144562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0" name="TextBox 29"/>
          <p:cNvSpPr txBox="1"/>
          <p:nvPr/>
        </p:nvSpPr>
        <p:spPr>
          <a:xfrm>
            <a:off x="5998904" y="2418806"/>
            <a:ext cx="129715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Memory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fade">
                                      <p:cBhvr>
                                        <p:cTn id="10" dur="2000"/>
                                        <p:tgtEl>
                                          <p:spTgt spid="4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17" dur="2000" fill="hold"/>
                                        <p:tgtEl>
                                          <p:spTgt spid="388"/>
                                        </p:tgtEl>
                                        <p:attrNameLst>
                                          <p:attrName>ppt_x</p:attrName>
                                          <p:attrName>ppt_y</p:attrName>
                                        </p:attrNameLst>
                                      </p:cBhvr>
                                      <p:rCtr x="223" y="-47"/>
                                    </p:animMotion>
                                  </p:childTnLst>
                                </p:cTn>
                              </p:par>
                            </p:childTnLst>
                          </p:cTn>
                        </p:par>
                      </p:childTnLst>
                    </p:cTn>
                  </p:par>
                  <p:par>
                    <p:cTn id="18" fill="hold">
                      <p:stCondLst>
                        <p:cond delay="indefinite"/>
                      </p:stCondLst>
                      <p:childTnLst>
                        <p:par>
                          <p:cTn id="19" fill="hold">
                            <p:stCondLst>
                              <p:cond delay="0"/>
                            </p:stCondLst>
                            <p:childTnLst>
                              <p:par>
                                <p:cTn id="20" presetID="44" presetClass="path" presetSubtype="0" accel="50000" decel="50000" fill="hold" grpId="0" nodeType="clickEffect">
                                  <p:stCondLst>
                                    <p:cond delay="0"/>
                                  </p:stCondLst>
                                  <p:childTnLst>
                                    <p:animMotion origin="layout" path="M 0.00104 4.44444E-6 L 0.12031 -0.06991 C 0.14548 -0.08565 0.18298 -0.09445 0.22187 -0.09445 C 0.26649 -0.09445 0.30191 -0.08565 0.32708 -0.06991 L 0.44687 4.44444E-6 " pathEditMode="relative" rAng="0" ptsTypes="FffFF">
                                      <p:cBhvr>
                                        <p:cTn id="21" dur="1000" fill="hold"/>
                                        <p:tgtEl>
                                          <p:spTgt spid="389"/>
                                        </p:tgtEl>
                                        <p:attrNameLst>
                                          <p:attrName>ppt_x</p:attrName>
                                          <p:attrName>ppt_y</p:attrName>
                                        </p:attrNameLst>
                                      </p:cBhvr>
                                      <p:rCtr x="223" y="-47"/>
                                    </p:animMotion>
                                  </p:childTnLst>
                                </p:cTn>
                              </p:par>
                            </p:childTnLst>
                          </p:cTn>
                        </p:par>
                        <p:par>
                          <p:cTn id="22" fill="hold">
                            <p:stCondLst>
                              <p:cond delay="1000"/>
                            </p:stCondLst>
                            <p:childTnLst>
                              <p:par>
                                <p:cTn id="23"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4" dur="1000" fill="hold"/>
                                        <p:tgtEl>
                                          <p:spTgt spid="396"/>
                                        </p:tgtEl>
                                        <p:attrNameLst>
                                          <p:attrName>ppt_x</p:attrName>
                                          <p:attrName>ppt_y</p:attrName>
                                        </p:attrNameLst>
                                      </p:cBhvr>
                                      <p:rCtr x="223" y="-47"/>
                                    </p:animMotion>
                                  </p:childTnLst>
                                </p:cTn>
                              </p:par>
                            </p:childTnLst>
                          </p:cTn>
                        </p:par>
                        <p:par>
                          <p:cTn id="25" fill="hold">
                            <p:stCondLst>
                              <p:cond delay="2000"/>
                            </p:stCondLst>
                            <p:childTnLst>
                              <p:par>
                                <p:cTn id="26"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7" dur="1000" fill="hold"/>
                                        <p:tgtEl>
                                          <p:spTgt spid="397"/>
                                        </p:tgtEl>
                                        <p:attrNameLst>
                                          <p:attrName>ppt_x</p:attrName>
                                          <p:attrName>ppt_y</p:attrName>
                                        </p:attrNameLst>
                                      </p:cBhvr>
                                      <p:rCtr x="223" y="-47"/>
                                    </p:animMotion>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3"/>
                                        </p:tgtEl>
                                        <p:attrNameLst>
                                          <p:attrName>style.visibility</p:attrName>
                                        </p:attrNameLst>
                                      </p:cBhvr>
                                      <p:to>
                                        <p:strVal val="visible"/>
                                      </p:to>
                                    </p:set>
                                    <p:animEffect transition="in" filter="fade">
                                      <p:cBhvr>
                                        <p:cTn id="31" dur="500"/>
                                        <p:tgtEl>
                                          <p:spTgt spid="403"/>
                                        </p:tgtEl>
                                      </p:cBhvr>
                                    </p:animEffect>
                                  </p:childTnLst>
                                </p:cTn>
                              </p:par>
                              <p:par>
                                <p:cTn id="32" presetID="44" presetClass="path" presetSubtype="0" accel="50000" decel="50000" fill="hold" grpId="0" nodeType="withEffect">
                                  <p:stCondLst>
                                    <p:cond delay="0"/>
                                  </p:stCondLst>
                                  <p:childTnLst>
                                    <p:animMotion origin="layout" path="M 3.33333E-6 -4.1152E-6 L 0.11927 -0.06985 C 0.14444 -0.08558 0.18194 -0.09437 0.22083 -0.09437 C 0.26545 -0.09437 0.30086 -0.08558 0.32604 -0.06985 L 0.44583 -4.1152E-6 " pathEditMode="relative" rAng="0" ptsTypes="FffFF">
                                      <p:cBhvr>
                                        <p:cTn id="33" dur="1000" fill="hold"/>
                                        <p:tgtEl>
                                          <p:spTgt spid="398"/>
                                        </p:tgtEl>
                                        <p:attrNameLst>
                                          <p:attrName>ppt_x</p:attrName>
                                          <p:attrName>ppt_y</p:attrName>
                                        </p:attrNameLst>
                                      </p:cBhvr>
                                      <p:rCtr x="223" y="-47"/>
                                    </p:animMotion>
                                  </p:childTnLst>
                                </p:cTn>
                              </p:par>
                            </p:childTnLst>
                          </p:cTn>
                        </p:par>
                        <p:par>
                          <p:cTn id="34" fill="hold">
                            <p:stCondLst>
                              <p:cond delay="4000"/>
                            </p:stCondLst>
                            <p:childTnLst>
                              <p:par>
                                <p:cTn id="35" presetID="44" presetClass="path" presetSubtype="0" accel="50000" decel="50000" fill="hold" grpId="0" nodeType="afterEffect">
                                  <p:stCondLst>
                                    <p:cond delay="0"/>
                                  </p:stCondLst>
                                  <p:childTnLst>
                                    <p:animMotion origin="layout" path="M 2.77556E-17 -4.71895E-6 L 0.11927 -0.06985 C 0.14444 -0.08558 0.18194 -0.09437 0.22083 -0.09437 C 0.26545 -0.09437 0.30087 -0.08558 0.32604 -0.06985 L 0.44583 -4.71895E-6 " pathEditMode="relative" rAng="0" ptsTypes="FffFF">
                                      <p:cBhvr>
                                        <p:cTn id="36" dur="1000" fill="hold"/>
                                        <p:tgtEl>
                                          <p:spTgt spid="399"/>
                                        </p:tgtEl>
                                        <p:attrNameLst>
                                          <p:attrName>ppt_x</p:attrName>
                                          <p:attrName>ppt_y</p:attrName>
                                        </p:attrNameLst>
                                      </p:cBhvr>
                                      <p:rCtr x="223" y="-47"/>
                                    </p:animMotion>
                                  </p:childTnLst>
                                </p:cTn>
                              </p:par>
                            </p:childTnLst>
                          </p:cTn>
                        </p:par>
                        <p:par>
                          <p:cTn id="37" fill="hold">
                            <p:stCondLst>
                              <p:cond delay="5000"/>
                            </p:stCondLst>
                            <p:childTnLst>
                              <p:par>
                                <p:cTn id="38"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9" dur="1000" fill="hold"/>
                                        <p:tgtEl>
                                          <p:spTgt spid="400"/>
                                        </p:tgtEl>
                                        <p:attrNameLst>
                                          <p:attrName>ppt_x</p:attrName>
                                          <p:attrName>ppt_y</p:attrName>
                                        </p:attrNameLst>
                                      </p:cBhvr>
                                      <p:rCtr x="223" y="-47"/>
                                    </p:animMotion>
                                  </p:childTnLst>
                                </p:cTn>
                              </p:par>
                            </p:childTnLst>
                          </p:cTn>
                        </p:par>
                        <p:par>
                          <p:cTn id="40" fill="hold">
                            <p:stCondLst>
                              <p:cond delay="6000"/>
                            </p:stCondLst>
                            <p:childTnLst>
                              <p:par>
                                <p:cTn id="41"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42" dur="1000" fill="hold"/>
                                        <p:tgtEl>
                                          <p:spTgt spid="401"/>
                                        </p:tgtEl>
                                        <p:attrNameLst>
                                          <p:attrName>ppt_x</p:attrName>
                                          <p:attrName>ppt_y</p:attrName>
                                        </p:attrNameLst>
                                      </p:cBhvr>
                                      <p:rCtr x="223" y="-47"/>
                                    </p:animMotion>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406"/>
                                        </p:tgtEl>
                                        <p:attrNameLst>
                                          <p:attrName>style.visibility</p:attrName>
                                        </p:attrNameLst>
                                      </p:cBhvr>
                                      <p:to>
                                        <p:strVal val="visible"/>
                                      </p:to>
                                    </p:set>
                                    <p:animEffect transition="in" filter="fade">
                                      <p:cBhvr>
                                        <p:cTn id="46" dur="500"/>
                                        <p:tgtEl>
                                          <p:spTgt spid="406"/>
                                        </p:tgtEl>
                                      </p:cBhvr>
                                    </p:animEffect>
                                  </p:childTnLst>
                                </p:cTn>
                              </p:par>
                              <p:par>
                                <p:cTn id="47" presetID="44" presetClass="path" presetSubtype="0" accel="50000" decel="50000" fill="hold" grpId="0" nodeType="with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48" dur="1000" fill="hold"/>
                                        <p:tgtEl>
                                          <p:spTgt spid="402"/>
                                        </p:tgtEl>
                                        <p:attrNameLst>
                                          <p:attrName>ppt_x</p:attrName>
                                          <p:attrName>ppt_y</p:attrName>
                                        </p:attrNameLst>
                                      </p:cBhvr>
                                      <p:rCtr x="223" y="-47"/>
                                    </p:animMotion>
                                  </p:childTnLst>
                                </p:cTn>
                              </p:par>
                            </p:childTnLst>
                          </p:cTn>
                        </p:par>
                        <p:par>
                          <p:cTn id="49" fill="hold">
                            <p:stCondLst>
                              <p:cond delay="8000"/>
                            </p:stCondLst>
                            <p:childTnLst>
                              <p:par>
                                <p:cTn id="50"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51" dur="1000" fill="hold"/>
                                        <p:tgtEl>
                                          <p:spTgt spid="403"/>
                                        </p:tgtEl>
                                        <p:attrNameLst>
                                          <p:attrName>ppt_x</p:attrName>
                                          <p:attrName>ppt_y</p:attrName>
                                        </p:attrNameLst>
                                      </p:cBhvr>
                                      <p:rCtr x="223" y="-36"/>
                                    </p:animMotion>
                                  </p:childTnLst>
                                </p:cTn>
                              </p:par>
                            </p:childTnLst>
                          </p:cTn>
                        </p:par>
                        <p:par>
                          <p:cTn id="52" fill="hold">
                            <p:stCondLst>
                              <p:cond delay="9000"/>
                            </p:stCondLst>
                            <p:childTnLst>
                              <p:par>
                                <p:cTn id="53"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54" dur="1000" fill="hold"/>
                                        <p:tgtEl>
                                          <p:spTgt spid="406"/>
                                        </p:tgtEl>
                                        <p:attrNameLst>
                                          <p:attrName>ppt_x</p:attrName>
                                          <p:attrName>ppt_y</p:attrName>
                                        </p:attrNameLst>
                                      </p:cBhvr>
                                      <p:rCtr x="223" y="-36"/>
                                    </p:animMotion>
                                  </p:childTnLst>
                                </p:cTn>
                              </p:par>
                            </p:childTnLst>
                          </p:cTn>
                        </p:par>
                      </p:childTnLst>
                    </p:cTn>
                  </p:par>
                  <p:par>
                    <p:cTn id="55" fill="hold">
                      <p:stCondLst>
                        <p:cond delay="indefinite"/>
                      </p:stCondLst>
                      <p:childTnLst>
                        <p:par>
                          <p:cTn id="56" fill="hold">
                            <p:stCondLst>
                              <p:cond delay="0"/>
                            </p:stCondLst>
                            <p:childTnLst>
                              <p:par>
                                <p:cTn id="57"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58" dur="2000" fill="hold"/>
                                        <p:tgtEl>
                                          <p:spTgt spid="405"/>
                                        </p:tgtEl>
                                        <p:attrNameLst>
                                          <p:attrName>ppt_x</p:attrName>
                                          <p:attrName>ppt_y</p:attrName>
                                        </p:attrNameLst>
                                      </p:cBhvr>
                                      <p:rCtr x="223" y="-47"/>
                                    </p:animMotion>
                                  </p:child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 grpId="0"/>
      <p:bldP spid="402" grpId="0" animBg="1"/>
      <p:bldP spid="401" grpId="0" animBg="1"/>
      <p:bldP spid="400" grpId="0" animBg="1"/>
      <p:bldP spid="399" grpId="0" animBg="1"/>
      <p:bldP spid="398" grpId="0" animBg="1"/>
      <p:bldP spid="397" grpId="0" animBg="1"/>
      <p:bldP spid="396" grpId="0" animBg="1"/>
      <p:bldP spid="389" grpId="0" animBg="1"/>
      <p:bldP spid="388" grpId="0" animBg="1"/>
      <p:bldP spid="403" grpId="0" animBg="1"/>
      <p:bldP spid="403" grpId="1" animBg="1"/>
      <p:bldP spid="405" grpId="0" animBg="1"/>
      <p:bldP spid="406" grpId="0" animBg="1"/>
      <p:bldP spid="406" grpId="1" animBg="1"/>
      <p:bldP spid="408"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Migration &amp; Storage</a:t>
            </a:r>
            <a:endParaRPr lang="en-US" dirty="0"/>
          </a:p>
        </p:txBody>
      </p:sp>
      <p:sp>
        <p:nvSpPr>
          <p:cNvPr id="3" name="Text Placeholder 2"/>
          <p:cNvSpPr>
            <a:spLocks noGrp="1"/>
          </p:cNvSpPr>
          <p:nvPr>
            <p:ph type="body" sz="quarter" idx="10"/>
          </p:nvPr>
        </p:nvSpPr>
        <p:spPr>
          <a:xfrm>
            <a:off x="381000" y="1411552"/>
            <a:ext cx="8382000" cy="4198072"/>
          </a:xfrm>
        </p:spPr>
        <p:txBody>
          <a:bodyPr/>
          <a:lstStyle/>
          <a:p>
            <a:r>
              <a:rPr lang="en-US" dirty="0" smtClean="0"/>
              <a:t>Windows Server 2008 R2 Hyper-V</a:t>
            </a:r>
          </a:p>
          <a:p>
            <a:pPr lvl="1"/>
            <a:r>
              <a:rPr lang="en-US" u="sng" dirty="0" smtClean="0"/>
              <a:t>NEW</a:t>
            </a:r>
            <a:r>
              <a:rPr lang="en-US" dirty="0" smtClean="0"/>
              <a:t> Cluster Shared Volume (CSV)</a:t>
            </a:r>
          </a:p>
          <a:p>
            <a:pPr lvl="1"/>
            <a:r>
              <a:rPr lang="en-US" dirty="0" smtClean="0"/>
              <a:t>CSV provides a single consistent file name space; </a:t>
            </a:r>
            <a:br>
              <a:rPr lang="en-US" dirty="0" smtClean="0"/>
            </a:br>
            <a:r>
              <a:rPr lang="en-US" dirty="0" smtClean="0"/>
              <a:t>All Windows Server 2008 R2 servers see </a:t>
            </a:r>
            <a:br>
              <a:rPr lang="en-US" dirty="0" smtClean="0"/>
            </a:br>
            <a:r>
              <a:rPr lang="en-US" dirty="0" smtClean="0"/>
              <a:t>the same storage</a:t>
            </a:r>
          </a:p>
          <a:p>
            <a:pPr lvl="2"/>
            <a:r>
              <a:rPr lang="en-US" dirty="0" smtClean="0"/>
              <a:t>Easy setup; Uses NTFS</a:t>
            </a:r>
          </a:p>
          <a:p>
            <a:pPr lvl="2"/>
            <a:r>
              <a:rPr lang="en-US" dirty="0" smtClean="0"/>
              <a:t>No reformatting SANs</a:t>
            </a:r>
          </a:p>
          <a:p>
            <a:pPr lvl="2"/>
            <a:r>
              <a:rPr lang="en-US" dirty="0" smtClean="0"/>
              <a:t>Create one big data store</a:t>
            </a:r>
          </a:p>
          <a:p>
            <a:pPr lvl="2"/>
            <a:r>
              <a:rPr lang="en-US" dirty="0" smtClean="0"/>
              <a:t>No more drive letter problems</a:t>
            </a:r>
          </a:p>
          <a:p>
            <a:pPr lvl="2"/>
            <a:r>
              <a:rPr lang="en-US" dirty="0" smtClean="0"/>
              <a:t>Existing tools just work</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 Shared Volumes</a:t>
            </a:r>
            <a:endParaRPr lang="en-US" dirty="0"/>
          </a:p>
        </p:txBody>
      </p:sp>
      <p:sp>
        <p:nvSpPr>
          <p:cNvPr id="3" name="Text Placeholder 2"/>
          <p:cNvSpPr>
            <a:spLocks noGrp="1"/>
          </p:cNvSpPr>
          <p:nvPr>
            <p:ph type="body" sz="quarter" idx="10"/>
          </p:nvPr>
        </p:nvSpPr>
        <p:spPr/>
        <p:txBody>
          <a:bodyPr/>
          <a:lstStyle/>
          <a:p>
            <a:r>
              <a:rPr lang="en-US" dirty="0" smtClean="0"/>
              <a:t>All servers “see” the same storage </a:t>
            </a:r>
            <a:endParaRPr lang="en-US" dirty="0"/>
          </a:p>
        </p:txBody>
      </p:sp>
      <p:pic>
        <p:nvPicPr>
          <p:cNvPr id="6"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102155" y="2168693"/>
            <a:ext cx="1362075" cy="1195388"/>
          </a:xfrm>
          <a:prstGeom prst="rect">
            <a:avLst/>
          </a:prstGeom>
          <a:noFill/>
        </p:spPr>
      </p:pic>
      <p:pic>
        <p:nvPicPr>
          <p:cNvPr id="7"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718581" y="2168693"/>
            <a:ext cx="1362075" cy="1195388"/>
          </a:xfrm>
          <a:prstGeom prst="rect">
            <a:avLst/>
          </a:prstGeom>
          <a:noFill/>
        </p:spPr>
      </p:pic>
      <p:pic>
        <p:nvPicPr>
          <p:cNvPr id="8"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4974297" y="2168693"/>
            <a:ext cx="1362075" cy="1195388"/>
          </a:xfrm>
          <a:prstGeom prst="rect">
            <a:avLst/>
          </a:prstGeom>
          <a:noFill/>
        </p:spPr>
      </p:pic>
      <p:pic>
        <p:nvPicPr>
          <p:cNvPr id="10" name="Picture 2" descr="C:\Users\jeffwoo\Documents\Work\Customers &amp; Events\Latest Overview &amp; Roadmap Deck\Virtualization Images for PPTs\Server-3U-Physical-with-Virtualized-Servers-Inside.png"/>
          <p:cNvPicPr>
            <a:picLocks noChangeAspect="1" noChangeArrowheads="1"/>
          </p:cNvPicPr>
          <p:nvPr/>
        </p:nvPicPr>
        <p:blipFill>
          <a:blip r:embed="rId3"/>
          <a:srcRect/>
          <a:stretch>
            <a:fillRect/>
          </a:stretch>
        </p:blipFill>
        <p:spPr bwMode="auto">
          <a:xfrm>
            <a:off x="2846439" y="2168693"/>
            <a:ext cx="1362075" cy="1195388"/>
          </a:xfrm>
          <a:prstGeom prst="rect">
            <a:avLst/>
          </a:prstGeom>
          <a:noFill/>
        </p:spPr>
      </p:pic>
      <p:pic>
        <p:nvPicPr>
          <p:cNvPr id="2051" name="Picture 3" descr="C:\Users\jeffwoo\Documents\Work\Customers &amp; Events\Latest Overview &amp; Roadmap Deck\Virtualization Images for PPTs\Storage Virtualization.png"/>
          <p:cNvPicPr>
            <a:picLocks noChangeAspect="1" noChangeArrowheads="1"/>
          </p:cNvPicPr>
          <p:nvPr/>
        </p:nvPicPr>
        <p:blipFill>
          <a:blip r:embed="rId4"/>
          <a:srcRect/>
          <a:stretch>
            <a:fillRect/>
          </a:stretch>
        </p:blipFill>
        <p:spPr bwMode="auto">
          <a:xfrm>
            <a:off x="3630613" y="4083879"/>
            <a:ext cx="1882775" cy="1919287"/>
          </a:xfrm>
          <a:prstGeom prst="rect">
            <a:avLst/>
          </a:prstGeom>
          <a:noFill/>
        </p:spPr>
      </p:pic>
      <p:cxnSp>
        <p:nvCxnSpPr>
          <p:cNvPr id="25" name="Shape 24"/>
          <p:cNvCxnSpPr>
            <a:stCxn id="7" idx="2"/>
            <a:endCxn id="2051" idx="1"/>
          </p:cNvCxnSpPr>
          <p:nvPr/>
        </p:nvCxnSpPr>
        <p:spPr>
          <a:xfrm rot="16200000" flipH="1">
            <a:off x="1675395" y="3088305"/>
            <a:ext cx="1679442" cy="2230994"/>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0" idx="2"/>
            <a:endCxn id="2051" idx="0"/>
          </p:cNvCxnSpPr>
          <p:nvPr/>
        </p:nvCxnSpPr>
        <p:spPr>
          <a:xfrm rot="16200000" flipH="1">
            <a:off x="3689840" y="3201718"/>
            <a:ext cx="719798" cy="104452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8" idx="2"/>
            <a:endCxn id="2051" idx="0"/>
          </p:cNvCxnSpPr>
          <p:nvPr/>
        </p:nvCxnSpPr>
        <p:spPr>
          <a:xfrm rot="5400000">
            <a:off x="4753769" y="3182313"/>
            <a:ext cx="719798" cy="1083334"/>
          </a:xfrm>
          <a:prstGeom prst="bent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6" idx="2"/>
            <a:endCxn id="2051" idx="3"/>
          </p:cNvCxnSpPr>
          <p:nvPr/>
        </p:nvCxnSpPr>
        <p:spPr>
          <a:xfrm rot="5400000">
            <a:off x="5808570" y="3068900"/>
            <a:ext cx="1679442" cy="2269805"/>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4" name="Picture 3" descr="Common Directory.bmp"/>
          <p:cNvPicPr>
            <a:picLocks noChangeAspect="1"/>
          </p:cNvPicPr>
          <p:nvPr/>
        </p:nvPicPr>
        <p:blipFill>
          <a:blip r:embed="rId5"/>
          <a:stretch>
            <a:fillRect/>
          </a:stretch>
        </p:blipFill>
        <p:spPr>
          <a:xfrm>
            <a:off x="2324961" y="3594234"/>
            <a:ext cx="4494078" cy="29465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Failover Cluster Configuration          Program (FCCP)</a:t>
            </a:r>
            <a:endParaRPr lang="en-US" dirty="0"/>
          </a:p>
        </p:txBody>
      </p:sp>
      <p:sp>
        <p:nvSpPr>
          <p:cNvPr id="3" name="Content Placeholder 2"/>
          <p:cNvSpPr>
            <a:spLocks noGrp="1"/>
          </p:cNvSpPr>
          <p:nvPr>
            <p:ph idx="1"/>
          </p:nvPr>
        </p:nvSpPr>
        <p:spPr>
          <a:xfrm>
            <a:off x="381000" y="1729730"/>
            <a:ext cx="8382000" cy="3608888"/>
          </a:xfrm>
        </p:spPr>
        <p:txBody>
          <a:bodyPr>
            <a:normAutofit fontScale="70000" lnSpcReduction="20000"/>
          </a:bodyPr>
          <a:lstStyle/>
          <a:p>
            <a:pPr>
              <a:lnSpc>
                <a:spcPct val="120000"/>
              </a:lnSpc>
            </a:pPr>
            <a:r>
              <a:rPr lang="en-US" dirty="0" smtClean="0"/>
              <a:t>New for Windows Server 2008 Failover Clustering</a:t>
            </a:r>
          </a:p>
          <a:p>
            <a:pPr>
              <a:lnSpc>
                <a:spcPct val="120000"/>
              </a:lnSpc>
            </a:pPr>
            <a:r>
              <a:rPr lang="en-US" dirty="0" smtClean="0"/>
              <a:t>Customers have the flexibility to design failover cluster configurations</a:t>
            </a:r>
          </a:p>
          <a:p>
            <a:pPr lvl="1">
              <a:lnSpc>
                <a:spcPct val="120000"/>
              </a:lnSpc>
            </a:pPr>
            <a:r>
              <a:rPr lang="en-US" dirty="0" smtClean="0"/>
              <a:t>If the server hardware and components are </a:t>
            </a:r>
            <a:r>
              <a:rPr lang="en-US" dirty="0" err="1" smtClean="0"/>
              <a:t>logo’d</a:t>
            </a:r>
            <a:r>
              <a:rPr lang="en-US" dirty="0" smtClean="0"/>
              <a:t> and…</a:t>
            </a:r>
          </a:p>
          <a:p>
            <a:pPr lvl="1">
              <a:lnSpc>
                <a:spcPct val="120000"/>
              </a:lnSpc>
            </a:pPr>
            <a:r>
              <a:rPr lang="en-US" dirty="0" smtClean="0"/>
              <a:t>it passes the cluster validation tool, it’s supported!</a:t>
            </a:r>
          </a:p>
          <a:p>
            <a:pPr>
              <a:lnSpc>
                <a:spcPct val="120000"/>
              </a:lnSpc>
            </a:pPr>
            <a:r>
              <a:rPr lang="en-US" dirty="0" smtClean="0"/>
              <a:t>Or customers can identify cluster-ready servers via the FCCP</a:t>
            </a:r>
          </a:p>
          <a:p>
            <a:pPr lvl="1">
              <a:lnSpc>
                <a:spcPct val="120000"/>
              </a:lnSpc>
            </a:pPr>
            <a:r>
              <a:rPr lang="en-US" dirty="0" smtClean="0"/>
              <a:t>OEMs have pre-tested these configurations and list them on the web</a:t>
            </a:r>
          </a:p>
          <a:p>
            <a:pPr lvl="1">
              <a:lnSpc>
                <a:spcPct val="120000"/>
              </a:lnSpc>
            </a:pPr>
            <a:r>
              <a:rPr lang="en-US" dirty="0" smtClean="0"/>
              <a:t>Microsoft recommends customers purchase FCCP-validated servers</a:t>
            </a:r>
          </a:p>
          <a:p>
            <a:pPr>
              <a:lnSpc>
                <a:spcPct val="120000"/>
              </a:lnSpc>
            </a:pPr>
            <a:r>
              <a:rPr lang="en-US" dirty="0" smtClean="0"/>
              <a:t>Look for solutions with this tagline:</a:t>
            </a:r>
          </a:p>
          <a:p>
            <a:pPr lvl="1">
              <a:lnSpc>
                <a:spcPct val="120000"/>
              </a:lnSpc>
            </a:pPr>
            <a:r>
              <a:rPr lang="en-US" dirty="0" smtClean="0"/>
              <a:t>“Validated by Microsoft Failover Cluster Configuration Program” </a:t>
            </a:r>
            <a:endParaRPr lang="en-US" dirty="0"/>
          </a:p>
        </p:txBody>
      </p:sp>
      <p:pic>
        <p:nvPicPr>
          <p:cNvPr id="16" name="Picture 15" descr="LSI_Sig_P_4C_RGB_Rev-449.png"/>
          <p:cNvPicPr>
            <a:picLocks noChangeAspect="1"/>
          </p:cNvPicPr>
          <p:nvPr/>
        </p:nvPicPr>
        <p:blipFill>
          <a:blip r:embed="rId3"/>
          <a:stretch>
            <a:fillRect/>
          </a:stretch>
        </p:blipFill>
        <p:spPr>
          <a:xfrm>
            <a:off x="2194010" y="5344366"/>
            <a:ext cx="1663616" cy="901126"/>
          </a:xfrm>
          <a:prstGeom prst="rect">
            <a:avLst/>
          </a:prstGeom>
        </p:spPr>
      </p:pic>
      <p:pic>
        <p:nvPicPr>
          <p:cNvPr id="17" name="Picture 16" descr="EMC logo white.png"/>
          <p:cNvPicPr>
            <a:picLocks noChangeAspect="1"/>
          </p:cNvPicPr>
          <p:nvPr/>
        </p:nvPicPr>
        <p:blipFill>
          <a:blip r:embed="rId4"/>
          <a:stretch>
            <a:fillRect/>
          </a:stretch>
        </p:blipFill>
        <p:spPr>
          <a:xfrm>
            <a:off x="4994197" y="5478323"/>
            <a:ext cx="1524789" cy="574337"/>
          </a:xfrm>
          <a:prstGeom prst="rect">
            <a:avLst/>
          </a:prstGeom>
        </p:spPr>
      </p:pic>
      <p:pic>
        <p:nvPicPr>
          <p:cNvPr id="18" name="Picture 17" descr="NetAppLogo_2clrReverseTrans_Vrt.png"/>
          <p:cNvPicPr>
            <a:picLocks noChangeAspect="1"/>
          </p:cNvPicPr>
          <p:nvPr/>
        </p:nvPicPr>
        <p:blipFill>
          <a:blip r:embed="rId5"/>
          <a:stretch>
            <a:fillRect/>
          </a:stretch>
        </p:blipFill>
        <p:spPr>
          <a:xfrm>
            <a:off x="332827" y="5500210"/>
            <a:ext cx="576056" cy="634309"/>
          </a:xfrm>
          <a:prstGeom prst="rect">
            <a:avLst/>
          </a:prstGeom>
        </p:spPr>
      </p:pic>
      <p:pic>
        <p:nvPicPr>
          <p:cNvPr id="106500" name="Picture 4"/>
          <p:cNvPicPr>
            <a:picLocks noChangeAspect="1" noChangeArrowheads="1"/>
          </p:cNvPicPr>
          <p:nvPr/>
        </p:nvPicPr>
        <p:blipFill>
          <a:blip r:embed="rId6"/>
          <a:srcRect/>
          <a:stretch>
            <a:fillRect/>
          </a:stretch>
        </p:blipFill>
        <p:spPr bwMode="auto">
          <a:xfrm>
            <a:off x="8044360" y="5204935"/>
            <a:ext cx="1099640" cy="926839"/>
          </a:xfrm>
          <a:prstGeom prst="rect">
            <a:avLst/>
          </a:prstGeom>
          <a:noFill/>
          <a:ln w="9525">
            <a:noFill/>
            <a:miter lim="800000"/>
            <a:headEnd/>
            <a:tailEnd/>
          </a:ln>
          <a:effectLst/>
        </p:spPr>
      </p:pic>
      <p:pic>
        <p:nvPicPr>
          <p:cNvPr id="106503" name="Picture 7"/>
          <p:cNvPicPr>
            <a:picLocks noChangeAspect="1" noChangeArrowheads="1"/>
          </p:cNvPicPr>
          <p:nvPr/>
        </p:nvPicPr>
        <p:blipFill>
          <a:blip r:embed="rId7"/>
          <a:srcRect/>
          <a:stretch>
            <a:fillRect/>
          </a:stretch>
        </p:blipFill>
        <p:spPr bwMode="auto">
          <a:xfrm>
            <a:off x="987489" y="5518308"/>
            <a:ext cx="1336611" cy="563024"/>
          </a:xfrm>
          <a:prstGeom prst="rect">
            <a:avLst/>
          </a:prstGeom>
          <a:noFill/>
          <a:ln w="9525">
            <a:noFill/>
            <a:miter lim="800000"/>
            <a:headEnd/>
            <a:tailEnd/>
          </a:ln>
          <a:effectLst/>
        </p:spPr>
      </p:pic>
      <p:pic>
        <p:nvPicPr>
          <p:cNvPr id="24" name="Picture 23" descr="COMP_V_3C_300_JPG.jpg"/>
          <p:cNvPicPr>
            <a:picLocks noChangeAspect="1"/>
          </p:cNvPicPr>
          <p:nvPr/>
        </p:nvPicPr>
        <p:blipFill>
          <a:blip r:embed="rId8"/>
          <a:stretch>
            <a:fillRect/>
          </a:stretch>
        </p:blipFill>
        <p:spPr>
          <a:xfrm>
            <a:off x="6619875" y="5486400"/>
            <a:ext cx="1425878" cy="575104"/>
          </a:xfrm>
          <a:prstGeom prst="rect">
            <a:avLst/>
          </a:prstGeom>
        </p:spPr>
      </p:pic>
      <p:pic>
        <p:nvPicPr>
          <p:cNvPr id="285699" name="Picture 3"/>
          <p:cNvPicPr>
            <a:picLocks noChangeAspect="1" noChangeArrowheads="1"/>
          </p:cNvPicPr>
          <p:nvPr/>
        </p:nvPicPr>
        <p:blipFill>
          <a:blip r:embed="rId9"/>
          <a:srcRect/>
          <a:stretch>
            <a:fillRect/>
          </a:stretch>
        </p:blipFill>
        <p:spPr bwMode="auto">
          <a:xfrm>
            <a:off x="3657599" y="5470168"/>
            <a:ext cx="1262063" cy="58249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New Processor Feature Support</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WSV: 328 Windows Server 2008 R2 Hyper-V</a:t>
            </a:r>
            <a:endParaRPr lang="en-US" dirty="0"/>
          </a:p>
        </p:txBody>
      </p:sp>
      <p:sp>
        <p:nvSpPr>
          <p:cNvPr id="3" name="Subtitle 2"/>
          <p:cNvSpPr>
            <a:spLocks noGrp="1"/>
          </p:cNvSpPr>
          <p:nvPr>
            <p:ph type="subTitle" idx="1"/>
          </p:nvPr>
        </p:nvSpPr>
        <p:spPr>
          <a:xfrm>
            <a:off x="4815463" y="5575701"/>
            <a:ext cx="4328537" cy="461665"/>
          </a:xfrm>
        </p:spPr>
        <p:txBody>
          <a:bodyPr/>
          <a:lstStyle/>
          <a:p>
            <a:r>
              <a:rPr lang="en-US" dirty="0" smtClean="0"/>
              <a:t>Jeff Woolsey</a:t>
            </a:r>
          </a:p>
          <a:p>
            <a:r>
              <a:rPr lang="en-US" dirty="0" smtClean="0"/>
              <a:t>Principal Group Program Manager </a:t>
            </a:r>
          </a:p>
          <a:p>
            <a:r>
              <a:rPr lang="en-US" dirty="0" smtClean="0"/>
              <a:t>Windows Server, Hyper-V</a:t>
            </a:r>
            <a:endParaRPr lang="en-US" dirty="0"/>
          </a:p>
        </p:txBody>
      </p:sp>
      <p:sp>
        <p:nvSpPr>
          <p:cNvPr id="4" name="Subtitle 2"/>
          <p:cNvSpPr txBox="1">
            <a:spLocks/>
          </p:cNvSpPr>
          <p:nvPr/>
        </p:nvSpPr>
        <p:spPr bwMode="white">
          <a:xfrm>
            <a:off x="289536" y="5575701"/>
            <a:ext cx="4328537" cy="46166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lang="en-US" sz="2400" dirty="0" smtClean="0"/>
              <a:t>Corey Hynes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Tx/>
              <a:buSzTx/>
              <a:buFontTx/>
              <a:buNone/>
              <a:tabLst/>
              <a:defRPr/>
            </a:pPr>
            <a:r>
              <a:rPr lang="en-US" sz="2400" dirty="0" err="1" smtClean="0"/>
              <a:t>HynesITe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64 Logical Processor Support</a:t>
            </a:r>
            <a:endParaRPr lang="en-US" dirty="0"/>
          </a:p>
        </p:txBody>
      </p:sp>
      <p:sp>
        <p:nvSpPr>
          <p:cNvPr id="10" name="Text Placeholder 9"/>
          <p:cNvSpPr>
            <a:spLocks noGrp="1"/>
          </p:cNvSpPr>
          <p:nvPr>
            <p:ph sz="half" idx="1"/>
          </p:nvPr>
        </p:nvSpPr>
        <p:spPr>
          <a:xfrm>
            <a:off x="380999" y="1411553"/>
            <a:ext cx="7635949" cy="2129814"/>
          </a:xfrm>
        </p:spPr>
        <p:txBody>
          <a:bodyPr/>
          <a:lstStyle/>
          <a:p>
            <a:r>
              <a:rPr lang="en-US" dirty="0" smtClean="0"/>
              <a:t>Overview</a:t>
            </a:r>
          </a:p>
          <a:p>
            <a:pPr lvl="1"/>
            <a:r>
              <a:rPr lang="en-US" dirty="0" smtClean="0"/>
              <a:t>Provides Hyper-V the ability to utilizes up to 64 of the logical processor pool presented to Windows Server 2008 R2</a:t>
            </a:r>
          </a:p>
          <a:p>
            <a:pPr lvl="1"/>
            <a:endParaRPr lang="en-US" dirty="0" smtClean="0"/>
          </a:p>
          <a:p>
            <a:endParaRPr lang="en-US" dirty="0"/>
          </a:p>
        </p:txBody>
      </p:sp>
      <p:sp>
        <p:nvSpPr>
          <p:cNvPr id="13" name="Content Placeholder 12"/>
          <p:cNvSpPr>
            <a:spLocks noGrp="1"/>
          </p:cNvSpPr>
          <p:nvPr>
            <p:ph sz="half" idx="2"/>
          </p:nvPr>
        </p:nvSpPr>
        <p:spPr>
          <a:xfrm>
            <a:off x="380999" y="3867674"/>
            <a:ext cx="6228906" cy="2129814"/>
          </a:xfrm>
        </p:spPr>
        <p:txBody>
          <a:bodyPr/>
          <a:lstStyle/>
          <a:p>
            <a:r>
              <a:rPr lang="en-US" dirty="0" smtClean="0"/>
              <a:t>Benefits</a:t>
            </a:r>
          </a:p>
          <a:p>
            <a:pPr lvl="1"/>
            <a:r>
              <a:rPr lang="en-US" dirty="0" smtClean="0"/>
              <a:t>Significantly increase host server density</a:t>
            </a:r>
          </a:p>
          <a:p>
            <a:pPr lvl="1"/>
            <a:r>
              <a:rPr lang="en-US" dirty="0" smtClean="0"/>
              <a:t>Easily provide multiple processors per virtual machine</a:t>
            </a:r>
            <a:endParaRPr lang="en-US" dirty="0"/>
          </a:p>
        </p:txBody>
      </p:sp>
      <p:pic>
        <p:nvPicPr>
          <p:cNvPr id="3074" name="Picture 2" descr="\\eventsql\dvd\Online_ART\DVD_ART35\Artwork_Imagery\Icons - Illustrations\_WINDOWS SERVER ICONS\Hardware\Hardware processor chip cpu.png"/>
          <p:cNvPicPr>
            <a:picLocks noChangeAspect="1" noChangeArrowheads="1"/>
          </p:cNvPicPr>
          <p:nvPr/>
        </p:nvPicPr>
        <p:blipFill>
          <a:blip r:embed="rId2"/>
          <a:srcRect/>
          <a:stretch>
            <a:fillRect/>
          </a:stretch>
        </p:blipFill>
        <p:spPr bwMode="auto">
          <a:xfrm>
            <a:off x="7610476" y="5274058"/>
            <a:ext cx="1352550" cy="577239"/>
          </a:xfrm>
          <a:prstGeom prst="rect">
            <a:avLst/>
          </a:prstGeom>
          <a:noFill/>
        </p:spPr>
      </p:pic>
      <p:pic>
        <p:nvPicPr>
          <p:cNvPr id="3075" name="Picture 3" descr="\\eventsql\dvd\Online_ART\DVD_ART35\Artwork_Imagery\Icons - Illustrations\_WINDOWS SERVER ICONS\Hardware\Hardware processor chip cpu.png"/>
          <p:cNvPicPr>
            <a:picLocks noChangeAspect="1" noChangeArrowheads="1"/>
          </p:cNvPicPr>
          <p:nvPr/>
        </p:nvPicPr>
        <p:blipFill>
          <a:blip r:embed="rId2"/>
          <a:srcRect/>
          <a:stretch>
            <a:fillRect/>
          </a:stretch>
        </p:blipFill>
        <p:spPr bwMode="auto">
          <a:xfrm>
            <a:off x="6745515" y="5275420"/>
            <a:ext cx="1352550" cy="577239"/>
          </a:xfrm>
          <a:prstGeom prst="rect">
            <a:avLst/>
          </a:prstGeom>
          <a:noFill/>
        </p:spPr>
      </p:pic>
      <p:pic>
        <p:nvPicPr>
          <p:cNvPr id="3076" name="Picture 4" descr="\\eventsql\dvd\Online_ART\DVD_ART35\Artwork_Imagery\Icons - Illustrations\_WINDOWS SERVER ICONS\Hardware\Hardware processor chip cpu.png"/>
          <p:cNvPicPr>
            <a:picLocks noChangeAspect="1" noChangeArrowheads="1"/>
          </p:cNvPicPr>
          <p:nvPr/>
        </p:nvPicPr>
        <p:blipFill>
          <a:blip r:embed="rId2"/>
          <a:srcRect/>
          <a:stretch>
            <a:fillRect/>
          </a:stretch>
        </p:blipFill>
        <p:spPr bwMode="auto">
          <a:xfrm>
            <a:off x="7203623" y="4946354"/>
            <a:ext cx="1352550" cy="577239"/>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Processor Compatibility Mode</a:t>
            </a:r>
            <a:endParaRPr lang="en-US" dirty="0"/>
          </a:p>
        </p:txBody>
      </p:sp>
      <p:sp>
        <p:nvSpPr>
          <p:cNvPr id="3" name="Text Placeholder 2"/>
          <p:cNvSpPr>
            <a:spLocks noGrp="1"/>
          </p:cNvSpPr>
          <p:nvPr>
            <p:ph type="body" sz="quarter" idx="10"/>
          </p:nvPr>
        </p:nvSpPr>
        <p:spPr>
          <a:xfrm>
            <a:off x="381000" y="1411551"/>
            <a:ext cx="8382000" cy="2452877"/>
          </a:xfrm>
        </p:spPr>
        <p:txBody>
          <a:bodyPr>
            <a:normAutofit fontScale="70000" lnSpcReduction="20000"/>
          </a:bodyPr>
          <a:lstStyle/>
          <a:p>
            <a:pPr lvl="0">
              <a:lnSpc>
                <a:spcPct val="120000"/>
              </a:lnSpc>
            </a:pPr>
            <a:r>
              <a:rPr lang="en-US" sz="4000" dirty="0" smtClean="0"/>
              <a:t>Overview</a:t>
            </a:r>
          </a:p>
          <a:p>
            <a:pPr lvl="1">
              <a:lnSpc>
                <a:spcPct val="120000"/>
              </a:lnSpc>
            </a:pPr>
            <a:r>
              <a:rPr lang="en-US" dirty="0" smtClean="0"/>
              <a:t>Allows live migration across different CPU versions within the same processor family (i.e. Intel-to-Intel and AMD-to-AMD).</a:t>
            </a:r>
          </a:p>
          <a:p>
            <a:pPr lvl="2">
              <a:lnSpc>
                <a:spcPct val="120000"/>
              </a:lnSpc>
            </a:pPr>
            <a:r>
              <a:rPr lang="en-US" dirty="0" smtClean="0"/>
              <a:t>Does NOT enable cross platform from Intel to AMD or vice versa.</a:t>
            </a:r>
          </a:p>
          <a:p>
            <a:pPr lvl="1">
              <a:lnSpc>
                <a:spcPct val="120000"/>
              </a:lnSpc>
            </a:pPr>
            <a:r>
              <a:rPr lang="en-US" dirty="0" smtClean="0"/>
              <a:t>Configure compatibility on a per-VM basis.</a:t>
            </a:r>
          </a:p>
          <a:p>
            <a:pPr lvl="1">
              <a:lnSpc>
                <a:spcPct val="120000"/>
              </a:lnSpc>
            </a:pPr>
            <a:r>
              <a:rPr lang="en-US" dirty="0" smtClean="0"/>
              <a:t>Abstracts the VM down to the lowest common denominator in terms of instruction sets available to the VM. </a:t>
            </a:r>
          </a:p>
        </p:txBody>
      </p:sp>
      <p:pic>
        <p:nvPicPr>
          <p:cNvPr id="1026" name="Picture 1" descr="cid:image001.png@01C99C1A.381FA310"/>
          <p:cNvPicPr>
            <a:picLocks noChangeAspect="1" noChangeArrowheads="1"/>
          </p:cNvPicPr>
          <p:nvPr/>
        </p:nvPicPr>
        <p:blipFill>
          <a:blip r:embed="rId2"/>
          <a:srcRect/>
          <a:stretch>
            <a:fillRect/>
          </a:stretch>
        </p:blipFill>
        <p:spPr bwMode="auto">
          <a:xfrm>
            <a:off x="4669971" y="4572000"/>
            <a:ext cx="4321630" cy="1284682"/>
          </a:xfrm>
          <a:prstGeom prst="rect">
            <a:avLst/>
          </a:prstGeom>
          <a:noFill/>
          <a:ln w="9525">
            <a:noFill/>
            <a:miter lim="800000"/>
            <a:headEnd/>
            <a:tailEnd/>
          </a:ln>
        </p:spPr>
      </p:pic>
      <p:sp>
        <p:nvSpPr>
          <p:cNvPr id="10" name="Text Placeholder 2"/>
          <p:cNvSpPr txBox="1">
            <a:spLocks/>
          </p:cNvSpPr>
          <p:nvPr/>
        </p:nvSpPr>
        <p:spPr>
          <a:xfrm>
            <a:off x="381000" y="3980581"/>
            <a:ext cx="4648200" cy="2210862"/>
          </a:xfrm>
          <a:prstGeom prst="rect">
            <a:avLst/>
          </a:prstGeom>
        </p:spPr>
        <p:txBody>
          <a:bodyPr vert="horz" wrap="square" lIns="0" tIns="0" rIns="0" bIns="0" rtlCol="0">
            <a:no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99CC99"/>
                </a:solidFill>
                <a:effectLst/>
                <a:uLnTx/>
                <a:uFillTx/>
                <a:latin typeface="+mn-lt"/>
                <a:ea typeface="+mn-ea"/>
                <a:cs typeface="+mn-cs"/>
              </a:rPr>
              <a:t>Benefits</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854057" lvl="1" indent="-396875">
              <a:lnSpc>
                <a:spcPct val="90000"/>
              </a:lnSpc>
              <a:spcBef>
                <a:spcPct val="20000"/>
              </a:spcBef>
              <a:buFontTx/>
              <a:buBlip>
                <a:blip r:embed="rId3"/>
              </a:buBlip>
            </a:pPr>
            <a:r>
              <a:rPr lang="en-US" sz="2400" dirty="0" smtClean="0">
                <a:solidFill>
                  <a:srgbClr val="99CC99"/>
                </a:solidFill>
              </a:rPr>
              <a:t>Greater flexibility within clusters</a:t>
            </a:r>
          </a:p>
          <a:p>
            <a:pPr marL="854057" lvl="1" indent="-396875">
              <a:lnSpc>
                <a:spcPct val="90000"/>
              </a:lnSpc>
              <a:spcBef>
                <a:spcPct val="20000"/>
              </a:spcBef>
              <a:buFontTx/>
              <a:buBlip>
                <a:blip r:embed="rId3"/>
              </a:buBlip>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Enables</a:t>
            </a:r>
            <a:r>
              <a:rPr kumimoji="0" lang="en-US" sz="2400" b="0" i="0" u="none" strike="noStrike" kern="1200" cap="none" spc="0" normalizeH="0" noProof="0" dirty="0" smtClean="0">
                <a:ln>
                  <a:noFill/>
                </a:ln>
                <a:solidFill>
                  <a:srgbClr val="99CC99"/>
                </a:solidFill>
                <a:effectLst/>
                <a:uLnTx/>
                <a:uFillTx/>
                <a:latin typeface="+mn-lt"/>
                <a:ea typeface="+mn-ea"/>
                <a:cs typeface="+mn-cs"/>
              </a:rPr>
              <a:t> migration across a broader ranger of Hyper-V host hardware</a:t>
            </a:r>
          </a:p>
          <a:p>
            <a:pPr marL="854057" lvl="1" indent="-396875">
              <a:lnSpc>
                <a:spcPct val="90000"/>
              </a:lnSpc>
              <a:spcBef>
                <a:spcPct val="20000"/>
              </a:spcBef>
              <a:buFontTx/>
              <a:buBlip>
                <a:blip r:embed="rId3"/>
              </a:buBlip>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Memory Management</a:t>
            </a:r>
            <a:endParaRPr lang="en-US" dirty="0"/>
          </a:p>
        </p:txBody>
      </p:sp>
      <p:sp>
        <p:nvSpPr>
          <p:cNvPr id="3" name="Content Placeholder 2"/>
          <p:cNvSpPr>
            <a:spLocks noGrp="1"/>
          </p:cNvSpPr>
          <p:nvPr>
            <p:ph type="body" sz="quarter" idx="10"/>
          </p:nvPr>
        </p:nvSpPr>
        <p:spPr>
          <a:xfrm>
            <a:off x="381000" y="1411552"/>
            <a:ext cx="8382000" cy="1329595"/>
          </a:xfrm>
        </p:spPr>
        <p:txBody>
          <a:bodyPr/>
          <a:lstStyle/>
          <a:p>
            <a:r>
              <a:rPr lang="en-US" dirty="0" smtClean="0"/>
              <a:t>Today, processors provide one level of </a:t>
            </a:r>
            <a:br>
              <a:rPr lang="en-US" dirty="0" smtClean="0"/>
            </a:br>
            <a:r>
              <a:rPr lang="en-US" dirty="0" smtClean="0"/>
              <a:t>address translation, but hypervisor </a:t>
            </a:r>
            <a:br>
              <a:rPr lang="en-US" dirty="0" smtClean="0"/>
            </a:br>
            <a:r>
              <a:rPr lang="en-US" dirty="0" smtClean="0"/>
              <a:t>needs to manage two</a:t>
            </a:r>
          </a:p>
        </p:txBody>
      </p:sp>
      <p:sp>
        <p:nvSpPr>
          <p:cNvPr id="27" name="Rectangle 26"/>
          <p:cNvSpPr/>
          <p:nvPr/>
        </p:nvSpPr>
        <p:spPr bwMode="auto">
          <a:xfrm>
            <a:off x="2604109" y="3189177"/>
            <a:ext cx="1536817"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Guest Virtual Address</a:t>
            </a:r>
          </a:p>
        </p:txBody>
      </p:sp>
      <p:sp>
        <p:nvSpPr>
          <p:cNvPr id="28" name="Rectangle 27"/>
          <p:cNvSpPr/>
          <p:nvPr/>
        </p:nvSpPr>
        <p:spPr bwMode="auto">
          <a:xfrm>
            <a:off x="2604109" y="4338708"/>
            <a:ext cx="1536817" cy="80805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t>Guest Physical Address</a:t>
            </a:r>
          </a:p>
        </p:txBody>
      </p:sp>
      <p:sp>
        <p:nvSpPr>
          <p:cNvPr id="29" name="Rectangle 28"/>
          <p:cNvSpPr/>
          <p:nvPr/>
        </p:nvSpPr>
        <p:spPr bwMode="auto">
          <a:xfrm>
            <a:off x="2604109" y="5475177"/>
            <a:ext cx="1536817"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t>System Physical Address</a:t>
            </a:r>
          </a:p>
        </p:txBody>
      </p:sp>
      <p:sp>
        <p:nvSpPr>
          <p:cNvPr id="30" name="TextBox 29"/>
          <p:cNvSpPr txBox="1"/>
          <p:nvPr/>
        </p:nvSpPr>
        <p:spPr>
          <a:xfrm>
            <a:off x="378821" y="3618411"/>
            <a:ext cx="1737360" cy="747897"/>
          </a:xfrm>
          <a:prstGeom prst="rect">
            <a:avLst/>
          </a:prstGeom>
          <a:noFill/>
        </p:spPr>
        <p:txBody>
          <a:bodyPr wrap="square" lIns="0" tIns="0" rIns="0" bIns="0" rtlCol="0">
            <a:spAutoFit/>
          </a:bodyPr>
          <a:lstStyle/>
          <a:p>
            <a:pPr>
              <a:lnSpc>
                <a:spcPct val="90000"/>
              </a:lnSpc>
            </a:pPr>
            <a:r>
              <a:rPr lang="en-US" sz="1800" dirty="0" smtClean="0">
                <a:latin typeface="+mn-lt"/>
              </a:rPr>
              <a:t>Guest OS defines GVA-to-GPA mappings</a:t>
            </a:r>
          </a:p>
        </p:txBody>
      </p:sp>
      <p:sp>
        <p:nvSpPr>
          <p:cNvPr id="31" name="TextBox 30"/>
          <p:cNvSpPr txBox="1"/>
          <p:nvPr/>
        </p:nvSpPr>
        <p:spPr>
          <a:xfrm>
            <a:off x="378821" y="5029200"/>
            <a:ext cx="1737360" cy="747897"/>
          </a:xfrm>
          <a:prstGeom prst="rect">
            <a:avLst/>
          </a:prstGeom>
          <a:noFill/>
        </p:spPr>
        <p:txBody>
          <a:bodyPr wrap="square" lIns="0" tIns="0" rIns="0" bIns="0" rtlCol="0">
            <a:spAutoFit/>
          </a:bodyPr>
          <a:lstStyle/>
          <a:p>
            <a:pPr>
              <a:lnSpc>
                <a:spcPct val="90000"/>
              </a:lnSpc>
            </a:pPr>
            <a:r>
              <a:rPr lang="en-US" sz="1800" dirty="0" smtClean="0">
                <a:latin typeface="+mn-lt"/>
              </a:rPr>
              <a:t>Hypervisor defines GPA-to-SPA mappings</a:t>
            </a:r>
          </a:p>
        </p:txBody>
      </p:sp>
      <p:sp>
        <p:nvSpPr>
          <p:cNvPr id="33" name="Left Brace 32"/>
          <p:cNvSpPr/>
          <p:nvPr/>
        </p:nvSpPr>
        <p:spPr>
          <a:xfrm>
            <a:off x="2194560" y="3487783"/>
            <a:ext cx="209006" cy="1097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a:off x="2194560" y="4859383"/>
            <a:ext cx="209006" cy="1097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rot="5400000">
            <a:off x="3219994" y="4160520"/>
            <a:ext cx="300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219994" y="5296989"/>
            <a:ext cx="300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bwMode="auto">
          <a:xfrm>
            <a:off x="4310741" y="4336867"/>
            <a:ext cx="744585" cy="757646"/>
          </a:xfrm>
          <a:prstGeom prst="rightArrow">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endParaRPr lang="en-US" sz="1600" dirty="0" smtClean="0"/>
          </a:p>
        </p:txBody>
      </p:sp>
      <p:sp>
        <p:nvSpPr>
          <p:cNvPr id="41" name="Rectangle 40"/>
          <p:cNvSpPr/>
          <p:nvPr/>
        </p:nvSpPr>
        <p:spPr bwMode="auto">
          <a:xfrm>
            <a:off x="5049937" y="3189177"/>
            <a:ext cx="1510692"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Guest Virtual Address</a:t>
            </a:r>
          </a:p>
        </p:txBody>
      </p:sp>
      <p:sp>
        <p:nvSpPr>
          <p:cNvPr id="42" name="Rectangle 41"/>
          <p:cNvSpPr/>
          <p:nvPr/>
        </p:nvSpPr>
        <p:spPr bwMode="auto">
          <a:xfrm>
            <a:off x="5076062" y="5475177"/>
            <a:ext cx="1510692"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t>System Physical Address</a:t>
            </a:r>
          </a:p>
        </p:txBody>
      </p:sp>
      <p:cxnSp>
        <p:nvCxnSpPr>
          <p:cNvPr id="45" name="Straight Arrow Connector 44"/>
          <p:cNvCxnSpPr/>
          <p:nvPr/>
        </p:nvCxnSpPr>
        <p:spPr>
          <a:xfrm rot="5400000">
            <a:off x="5077995" y="4722223"/>
            <a:ext cx="14499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075457" y="3712540"/>
            <a:ext cx="1737360" cy="1994392"/>
          </a:xfrm>
          <a:prstGeom prst="rect">
            <a:avLst/>
          </a:prstGeom>
          <a:noFill/>
        </p:spPr>
        <p:txBody>
          <a:bodyPr wrap="square" lIns="0" tIns="0" rIns="0" bIns="0" rtlCol="0">
            <a:spAutoFit/>
          </a:bodyPr>
          <a:lstStyle/>
          <a:p>
            <a:pPr>
              <a:lnSpc>
                <a:spcPct val="90000"/>
              </a:lnSpc>
            </a:pPr>
            <a:r>
              <a:rPr lang="en-US" dirty="0" smtClean="0">
                <a:latin typeface="+mn-lt"/>
              </a:rPr>
              <a:t>Shadow page tables combine these mappings because the processor knows how to perform only one level of translation</a:t>
            </a:r>
            <a:endParaRPr lang="en-US" sz="1800" dirty="0" smtClean="0">
              <a:latin typeface="+mn-lt"/>
            </a:endParaRPr>
          </a:p>
        </p:txBody>
      </p:sp>
      <p:sp>
        <p:nvSpPr>
          <p:cNvPr id="47" name="Left Brace 46"/>
          <p:cNvSpPr/>
          <p:nvPr/>
        </p:nvSpPr>
        <p:spPr>
          <a:xfrm flipH="1">
            <a:off x="6710082" y="3487782"/>
            <a:ext cx="255492" cy="24907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Shadow Page Tables</a:t>
            </a:r>
            <a:endParaRPr lang="en-US" dirty="0"/>
          </a:p>
        </p:txBody>
      </p:sp>
      <p:sp>
        <p:nvSpPr>
          <p:cNvPr id="3" name="Content Placeholder 2"/>
          <p:cNvSpPr>
            <a:spLocks noGrp="1"/>
          </p:cNvSpPr>
          <p:nvPr>
            <p:ph type="body" sz="quarter" idx="10"/>
          </p:nvPr>
        </p:nvSpPr>
        <p:spPr>
          <a:xfrm>
            <a:off x="381000" y="1411552"/>
            <a:ext cx="8382000" cy="4604337"/>
          </a:xfrm>
        </p:spPr>
        <p:txBody>
          <a:bodyPr/>
          <a:lstStyle/>
          <a:p>
            <a:r>
              <a:rPr lang="en-US" dirty="0" smtClean="0"/>
              <a:t>Hypervisor maintains a Shadow Page Table</a:t>
            </a:r>
          </a:p>
          <a:p>
            <a:pPr marL="803275" lvl="1" indent="-406400"/>
            <a:r>
              <a:rPr lang="en-US" dirty="0" smtClean="0"/>
              <a:t>Combines two layers of translation into a </a:t>
            </a:r>
            <a:br>
              <a:rPr lang="en-US" dirty="0" smtClean="0"/>
            </a:br>
            <a:r>
              <a:rPr lang="en-US" dirty="0" smtClean="0"/>
              <a:t>single page table</a:t>
            </a:r>
          </a:p>
          <a:p>
            <a:pPr marL="803275" lvl="1" indent="-406400"/>
            <a:r>
              <a:rPr lang="en-US" dirty="0" smtClean="0"/>
              <a:t>Demand-filled when Child OS touches a page</a:t>
            </a:r>
          </a:p>
          <a:p>
            <a:pPr marL="803275" lvl="1" indent="-406400"/>
            <a:r>
              <a:rPr lang="en-US" dirty="0" smtClean="0"/>
              <a:t>Flushed any time the Child OS modifies </a:t>
            </a:r>
            <a:br>
              <a:rPr lang="en-US" dirty="0" smtClean="0"/>
            </a:br>
            <a:r>
              <a:rPr lang="en-US" dirty="0" smtClean="0"/>
              <a:t>its page tables</a:t>
            </a:r>
          </a:p>
          <a:p>
            <a:r>
              <a:rPr lang="en-US" dirty="0" smtClean="0"/>
              <a:t>Shadow Page Table overhead</a:t>
            </a:r>
          </a:p>
          <a:p>
            <a:pPr marL="803275" lvl="1" indent="-406400"/>
            <a:r>
              <a:rPr lang="en-US" dirty="0" smtClean="0"/>
              <a:t>Fills and flushes invoke the hypervisor</a:t>
            </a:r>
          </a:p>
          <a:p>
            <a:pPr marL="803275" lvl="1" indent="-406400"/>
            <a:r>
              <a:rPr lang="en-US" dirty="0" smtClean="0"/>
              <a:t>Can account for up to 10% of total CPU time</a:t>
            </a:r>
          </a:p>
          <a:p>
            <a:pPr marL="803275" lvl="1" indent="-406400"/>
            <a:r>
              <a:rPr lang="en-US" dirty="0" smtClean="0"/>
              <a:t>Consumes roughly 1MB of memory per VM</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Second Level Address Translation</a:t>
            </a:r>
            <a:br>
              <a:rPr lang="en-US" dirty="0" smtClean="0"/>
            </a:br>
            <a:r>
              <a:rPr sz="3600" smtClean="0"/>
              <a:t>(SLAT)</a:t>
            </a:r>
            <a:endParaRPr lang="en-US" dirty="0"/>
          </a:p>
        </p:txBody>
      </p:sp>
      <p:sp>
        <p:nvSpPr>
          <p:cNvPr id="3" name="Content Placeholder 2"/>
          <p:cNvSpPr>
            <a:spLocks noGrp="1"/>
          </p:cNvSpPr>
          <p:nvPr>
            <p:ph type="body" sz="quarter" idx="10"/>
          </p:nvPr>
        </p:nvSpPr>
        <p:spPr>
          <a:xfrm>
            <a:off x="381000" y="1411552"/>
            <a:ext cx="8382000" cy="4512004"/>
          </a:xfrm>
        </p:spPr>
        <p:txBody>
          <a:bodyPr/>
          <a:lstStyle/>
          <a:p>
            <a:r>
              <a:rPr lang="en-US" sz="2800" dirty="0" smtClean="0"/>
              <a:t>Goes by several names</a:t>
            </a:r>
          </a:p>
          <a:p>
            <a:pPr marL="803275" lvl="1" indent="-406400"/>
            <a:r>
              <a:rPr lang="en-US" sz="2400" dirty="0" smtClean="0"/>
              <a:t>Intel calls it Extended Page Tables (EPT)</a:t>
            </a:r>
          </a:p>
          <a:p>
            <a:pPr marL="803275" lvl="1" indent="-406400"/>
            <a:r>
              <a:rPr lang="en-US" sz="2400" dirty="0" smtClean="0"/>
              <a:t>AMD calls it Nested Page Tables (NPT) or </a:t>
            </a:r>
            <a:br>
              <a:rPr lang="en-US" sz="2400" dirty="0" smtClean="0"/>
            </a:br>
            <a:r>
              <a:rPr lang="en-US" sz="2400" dirty="0" smtClean="0"/>
              <a:t>Rapid Virtualization Indexing (RVI)</a:t>
            </a:r>
          </a:p>
          <a:p>
            <a:r>
              <a:rPr lang="en-US" sz="2800" dirty="0" smtClean="0"/>
              <a:t>Processor provides two levels of translation</a:t>
            </a:r>
          </a:p>
          <a:p>
            <a:pPr marL="803275" lvl="1" indent="-406400"/>
            <a:r>
              <a:rPr lang="en-US" sz="2400" dirty="0" smtClean="0"/>
              <a:t>Walks the guest OS page tables directly</a:t>
            </a:r>
          </a:p>
          <a:p>
            <a:pPr marL="803275" lvl="1" indent="-406400"/>
            <a:r>
              <a:rPr lang="en-US" sz="2400" dirty="0" smtClean="0"/>
              <a:t>No need to maintain Shadow Page Table</a:t>
            </a:r>
          </a:p>
          <a:p>
            <a:pPr marL="803275" lvl="1" indent="-406400"/>
            <a:r>
              <a:rPr lang="en-US" sz="2400" dirty="0" smtClean="0"/>
              <a:t>No hypervisor code for demand-fill or flush operations</a:t>
            </a:r>
          </a:p>
          <a:p>
            <a:r>
              <a:rPr lang="en-US" sz="2800" dirty="0" smtClean="0"/>
              <a:t>Resource savings</a:t>
            </a:r>
          </a:p>
          <a:p>
            <a:pPr marL="803275" lvl="1" indent="-406400"/>
            <a:r>
              <a:rPr lang="en-US" sz="2400" dirty="0" smtClean="0"/>
              <a:t>Hypervisor CPU time drops to 2%</a:t>
            </a:r>
          </a:p>
          <a:p>
            <a:pPr marL="803275" lvl="1" indent="-406400"/>
            <a:r>
              <a:rPr lang="en-US" sz="2400" dirty="0" smtClean="0"/>
              <a:t>Roughly 1MB of memory saved per VM</a:t>
            </a:r>
          </a:p>
        </p:txBody>
      </p:sp>
      <p:grpSp>
        <p:nvGrpSpPr>
          <p:cNvPr id="4" name="Group 4"/>
          <p:cNvGrpSpPr>
            <a:grpSpLocks noChangeAspect="1"/>
          </p:cNvGrpSpPr>
          <p:nvPr/>
        </p:nvGrpSpPr>
        <p:grpSpPr>
          <a:xfrm>
            <a:off x="6917177" y="4847927"/>
            <a:ext cx="1680275" cy="1463877"/>
            <a:chOff x="267534" y="4002596"/>
            <a:chExt cx="2371519" cy="2066096"/>
          </a:xfrm>
        </p:grpSpPr>
        <p:pic>
          <p:nvPicPr>
            <p:cNvPr id="5" name="Picture 4" descr="Opteron Processor.png"/>
            <p:cNvPicPr>
              <a:picLocks noChangeAspect="1"/>
            </p:cNvPicPr>
            <p:nvPr/>
          </p:nvPicPr>
          <p:blipFill>
            <a:blip r:embed="rId2" cstate="print"/>
            <a:stretch>
              <a:fillRect/>
            </a:stretch>
          </p:blipFill>
          <p:spPr>
            <a:xfrm>
              <a:off x="267534" y="4107054"/>
              <a:ext cx="1188720" cy="1169258"/>
            </a:xfrm>
            <a:prstGeom prst="rect">
              <a:avLst/>
            </a:prstGeom>
          </p:spPr>
        </p:pic>
        <p:pic>
          <p:nvPicPr>
            <p:cNvPr id="6" name="Picture 5" descr="I:\SHOW_ART\Executive_Show_Art\06_EXECUTIVE_SHOW_ART\Muglia - 111406 TechEd IT Forum\PNGs\Intel-Xeon-MP.png"/>
            <p:cNvPicPr>
              <a:picLocks noChangeAspect="1" noChangeArrowheads="1"/>
            </p:cNvPicPr>
            <p:nvPr/>
          </p:nvPicPr>
          <p:blipFill>
            <a:blip r:embed="rId3"/>
            <a:srcRect/>
            <a:stretch>
              <a:fillRect/>
            </a:stretch>
          </p:blipFill>
          <p:spPr bwMode="auto">
            <a:xfrm>
              <a:off x="296883" y="4002596"/>
              <a:ext cx="2342170" cy="2066096"/>
            </a:xfrm>
            <a:prstGeom prst="rect">
              <a:avLst/>
            </a:prstGeom>
            <a:noFill/>
          </p:spPr>
        </p:pic>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Windows Server 2008 R2</a:t>
            </a:r>
            <a:br>
              <a:rPr lang="en-US" dirty="0" smtClean="0"/>
            </a:br>
            <a:r>
              <a:rPr lang="en-US" sz="3600" dirty="0" smtClean="0"/>
              <a:t>Core Parking</a:t>
            </a:r>
            <a:endParaRPr lang="en-US" dirty="0"/>
          </a:p>
        </p:txBody>
      </p:sp>
      <p:sp>
        <p:nvSpPr>
          <p:cNvPr id="7" name="Text Placeholder 2"/>
          <p:cNvSpPr>
            <a:spLocks noGrp="1"/>
          </p:cNvSpPr>
          <p:nvPr>
            <p:ph type="body" sz="quarter" idx="10"/>
          </p:nvPr>
        </p:nvSpPr>
        <p:spPr>
          <a:xfrm>
            <a:off x="381000" y="1411552"/>
            <a:ext cx="8382000" cy="4585871"/>
          </a:xfrm>
        </p:spPr>
        <p:txBody>
          <a:bodyPr/>
          <a:lstStyle/>
          <a:p>
            <a:r>
              <a:rPr lang="en-US" dirty="0" smtClean="0"/>
              <a:t>Overview</a:t>
            </a:r>
          </a:p>
          <a:p>
            <a:pPr lvl="1"/>
            <a:r>
              <a:rPr lang="en-US" dirty="0" smtClean="0"/>
              <a:t>Scheduling virtual machines on a single server for density as opposed to dispersion</a:t>
            </a:r>
          </a:p>
          <a:p>
            <a:pPr lvl="1"/>
            <a:r>
              <a:rPr lang="en-US" dirty="0" smtClean="0"/>
              <a:t>This allows “park/sleep” cores by putting them in deep C states</a:t>
            </a:r>
          </a:p>
          <a:p>
            <a:endParaRPr lang="en-US" dirty="0" smtClean="0"/>
          </a:p>
          <a:p>
            <a:r>
              <a:rPr lang="en-US" dirty="0" smtClean="0"/>
              <a:t>Benefits</a:t>
            </a:r>
          </a:p>
          <a:p>
            <a:pPr lvl="1"/>
            <a:r>
              <a:rPr lang="en-US" dirty="0" smtClean="0"/>
              <a:t>Enhances Green IT by reducing </a:t>
            </a:r>
            <a:br>
              <a:rPr lang="en-US" dirty="0" smtClean="0"/>
            </a:br>
            <a:r>
              <a:rPr lang="en-US" dirty="0" smtClean="0"/>
              <a:t>CPU power consumption</a:t>
            </a:r>
          </a:p>
          <a:p>
            <a:pPr lvl="1"/>
            <a:endParaRPr lang="en-US" dirty="0" smtClean="0"/>
          </a:p>
        </p:txBody>
      </p:sp>
      <p:grpSp>
        <p:nvGrpSpPr>
          <p:cNvPr id="3" name="Group 5"/>
          <p:cNvGrpSpPr/>
          <p:nvPr/>
        </p:nvGrpSpPr>
        <p:grpSpPr>
          <a:xfrm>
            <a:off x="6225102" y="4974128"/>
            <a:ext cx="2577562" cy="1696368"/>
            <a:chOff x="1213984" y="3344863"/>
            <a:chExt cx="4276725" cy="2814637"/>
          </a:xfrm>
        </p:grpSpPr>
        <p:pic>
          <p:nvPicPr>
            <p:cNvPr id="1026" name="Picture 2" descr="C:\Users\bryons\Pictures\Virtualization Images for PPTs\Lightning-Bolts-4-directions.png"/>
            <p:cNvPicPr>
              <a:picLocks noChangeAspect="1" noChangeArrowheads="1"/>
            </p:cNvPicPr>
            <p:nvPr/>
          </p:nvPicPr>
          <p:blipFill>
            <a:blip r:embed="rId3"/>
            <a:srcRect/>
            <a:stretch>
              <a:fillRect/>
            </a:stretch>
          </p:blipFill>
          <p:spPr bwMode="auto">
            <a:xfrm>
              <a:off x="1213984" y="3344863"/>
              <a:ext cx="4276725" cy="2562225"/>
            </a:xfrm>
            <a:prstGeom prst="rect">
              <a:avLst/>
            </a:prstGeom>
            <a:noFill/>
          </p:spPr>
        </p:pic>
        <p:pic>
          <p:nvPicPr>
            <p:cNvPr id="1027" name="Picture 3" descr="C:\Users\bryons\Pictures\Virtualization Images for PPTs\Server-3U-Physical-with-Virtualized-Servers-Inside.png"/>
            <p:cNvPicPr>
              <a:picLocks noChangeAspect="1" noChangeArrowheads="1"/>
            </p:cNvPicPr>
            <p:nvPr/>
          </p:nvPicPr>
          <p:blipFill>
            <a:blip r:embed="rId4"/>
            <a:srcRect/>
            <a:stretch>
              <a:fillRect/>
            </a:stretch>
          </p:blipFill>
          <p:spPr bwMode="auto">
            <a:xfrm>
              <a:off x="1914525" y="3768725"/>
              <a:ext cx="2724150" cy="2390775"/>
            </a:xfrm>
            <a:prstGeom prst="rect">
              <a:avLst/>
            </a:prstGeom>
            <a:noFill/>
          </p:spPr>
        </p:pic>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smtClean="0"/>
              <a:t>Windows Server 2008</a:t>
            </a:r>
            <a:br>
              <a:rPr smtClean="0"/>
            </a:br>
            <a:r>
              <a:rPr sz="4000" smtClean="0"/>
              <a:t>16 LP Server</a:t>
            </a:r>
            <a:endParaRPr lang="en-US" dirty="0"/>
          </a:p>
        </p:txBody>
      </p:sp>
      <p:pic>
        <p:nvPicPr>
          <p:cNvPr id="1026" name="Picture 2"/>
          <p:cNvPicPr>
            <a:picLocks noChangeAspect="1" noChangeArrowheads="1"/>
          </p:cNvPicPr>
          <p:nvPr/>
        </p:nvPicPr>
        <p:blipFill>
          <a:blip r:embed="rId3"/>
          <a:srcRect/>
          <a:stretch>
            <a:fillRect/>
          </a:stretch>
        </p:blipFill>
        <p:spPr bwMode="auto">
          <a:xfrm>
            <a:off x="647701" y="2000254"/>
            <a:ext cx="3303270"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647701" y="4591052"/>
            <a:ext cx="3303270"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219701" y="2000254"/>
            <a:ext cx="3303270"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219701" y="4591052"/>
            <a:ext cx="3303270"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06458" y="2427295"/>
            <a:ext cx="893142"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06458" y="5027620"/>
            <a:ext cx="893142"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240358" y="5027620"/>
            <a:ext cx="893142"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240358" y="2427295"/>
            <a:ext cx="893142"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25808" y="5037145"/>
            <a:ext cx="893142"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83533" y="5037145"/>
            <a:ext cx="893142"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83533" y="2436820"/>
            <a:ext cx="893142"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3236920"/>
            <a:ext cx="893142"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5837245"/>
            <a:ext cx="893142"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45108" y="5837245"/>
            <a:ext cx="893142"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45108" y="3236920"/>
            <a:ext cx="893142"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78183" y="5837245"/>
            <a:ext cx="893142"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35908" y="5837245"/>
            <a:ext cx="893142"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735908" y="3236920"/>
            <a:ext cx="893142"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63908" y="2417770"/>
            <a:ext cx="893142"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116283" y="3217870"/>
            <a:ext cx="893142" cy="6767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2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400"/>
                                  </p:stCondLst>
                                  <p:childTnLst>
                                    <p:animScale>
                                      <p:cBhvr>
                                        <p:cTn id="18" dur="1000" fill="hold"/>
                                        <p:tgtEl>
                                          <p:spTgt spid="28"/>
                                        </p:tgtEl>
                                      </p:cBhvr>
                                      <p:by x="150000" y="150000"/>
                                    </p:animScale>
                                  </p:childTnLst>
                                </p:cTn>
                              </p:par>
                              <p:par>
                                <p:cTn id="19" presetID="53" presetClass="entr" presetSubtype="0"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700"/>
                                  </p:stCondLst>
                                  <p:childTnLst>
                                    <p:animScale>
                                      <p:cBhvr>
                                        <p:cTn id="25" dur="1000" fill="hold"/>
                                        <p:tgtEl>
                                          <p:spTgt spid="20"/>
                                        </p:tgtEl>
                                      </p:cBhvr>
                                      <p:by x="150000" y="150000"/>
                                    </p:animScale>
                                  </p:childTnLst>
                                </p:cTn>
                              </p:par>
                              <p:par>
                                <p:cTn id="26" presetID="53" presetClass="entr" presetSubtype="0" fill="hold" nodeType="withEffect">
                                  <p:stCondLst>
                                    <p:cond delay="9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000"/>
                                  </p:stCondLst>
                                  <p:childTnLst>
                                    <p:animScale>
                                      <p:cBhvr>
                                        <p:cTn id="32" dur="500" fill="hold"/>
                                        <p:tgtEl>
                                          <p:spTgt spid="29"/>
                                        </p:tgtEl>
                                      </p:cBhvr>
                                      <p:by x="150000" y="150000"/>
                                    </p:animScale>
                                  </p:childTnLst>
                                </p:cTn>
                              </p:par>
                              <p:par>
                                <p:cTn id="33" presetID="53" presetClass="entr" presetSubtype="0" fill="hold" nodeType="withEffect">
                                  <p:stCondLst>
                                    <p:cond delay="1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100"/>
                                  </p:stCondLst>
                                  <p:childTnLst>
                                    <p:animScale>
                                      <p:cBhvr>
                                        <p:cTn id="39" dur="500" fill="hold"/>
                                        <p:tgtEl>
                                          <p:spTgt spid="14"/>
                                        </p:tgtEl>
                                      </p:cBhvr>
                                      <p:by x="150000" y="150000"/>
                                    </p:animScale>
                                  </p:childTnLst>
                                </p:cTn>
                              </p:par>
                              <p:par>
                                <p:cTn id="40" presetID="53" presetClass="entr" presetSubtype="0" fill="hold" nodeType="withEffect">
                                  <p:stCondLst>
                                    <p:cond delay="12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400"/>
                                  </p:stCondLst>
                                  <p:childTnLst>
                                    <p:animScale>
                                      <p:cBhvr>
                                        <p:cTn id="46" dur="450" fill="hold"/>
                                        <p:tgtEl>
                                          <p:spTgt spid="19"/>
                                        </p:tgtEl>
                                      </p:cBhvr>
                                      <p:by x="150000" y="150000"/>
                                    </p:animScale>
                                  </p:childTnLst>
                                </p:cTn>
                              </p:par>
                              <p:par>
                                <p:cTn id="47" presetID="53" presetClass="entr" presetSubtype="0" fill="hold" nodeType="withEffect">
                                  <p:stCondLst>
                                    <p:cond delay="14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4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5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6" presetClass="emph" presetSubtype="0" fill="hold" nodeType="withEffect">
                                  <p:stCondLst>
                                    <p:cond delay="1600"/>
                                  </p:stCondLst>
                                  <p:childTnLst>
                                    <p:animScale>
                                      <p:cBhvr>
                                        <p:cTn id="67" dur="108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sz="4400" smtClean="0"/>
              <a:t>Windows Server 2008 R2 Core Parking</a:t>
            </a:r>
            <a:r>
              <a:rPr smtClean="0"/>
              <a:t/>
            </a:r>
            <a:br>
              <a:rPr smtClean="0"/>
            </a:br>
            <a:r>
              <a:rPr sz="4000" smtClean="0"/>
              <a:t>16 LP Server</a:t>
            </a:r>
            <a:endParaRPr lang="en-US" dirty="0"/>
          </a:p>
        </p:txBody>
      </p:sp>
      <p:pic>
        <p:nvPicPr>
          <p:cNvPr id="1026" name="Picture 2"/>
          <p:cNvPicPr>
            <a:picLocks noChangeAspect="1" noChangeArrowheads="1"/>
          </p:cNvPicPr>
          <p:nvPr/>
        </p:nvPicPr>
        <p:blipFill>
          <a:blip r:embed="rId3"/>
          <a:srcRect/>
          <a:stretch>
            <a:fillRect/>
          </a:stretch>
        </p:blipFill>
        <p:spPr bwMode="auto">
          <a:xfrm>
            <a:off x="647701" y="2000254"/>
            <a:ext cx="3303270" cy="1836420"/>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647701" y="4591052"/>
            <a:ext cx="3303270" cy="183642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5219701" y="2000254"/>
            <a:ext cx="3303270" cy="183642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5219701" y="4591052"/>
            <a:ext cx="3303270" cy="1836420"/>
          </a:xfrm>
          <a:prstGeom prst="rect">
            <a:avLst/>
          </a:prstGeom>
          <a:noFill/>
          <a:ln w="9525">
            <a:noFill/>
            <a:miter lim="800000"/>
            <a:headEnd/>
            <a:tailEnd/>
          </a:ln>
          <a:effectLst/>
        </p:spPr>
      </p:pic>
      <p:pic>
        <p:nvPicPr>
          <p:cNvPr id="3" name="Picture 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73108" y="1941520"/>
            <a:ext cx="893142" cy="676715"/>
          </a:xfrm>
          <a:prstGeom prst="rect">
            <a:avLst/>
          </a:prstGeom>
          <a:noFill/>
        </p:spPr>
      </p:pic>
      <p:pic>
        <p:nvPicPr>
          <p:cNvPr id="9" name="Picture 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92733" y="1941520"/>
            <a:ext cx="893142" cy="676715"/>
          </a:xfrm>
          <a:prstGeom prst="rect">
            <a:avLst/>
          </a:prstGeom>
          <a:noFill/>
        </p:spPr>
      </p:pic>
      <p:pic>
        <p:nvPicPr>
          <p:cNvPr id="10" name="Picture 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192733" y="2855920"/>
            <a:ext cx="893142" cy="676715"/>
          </a:xfrm>
          <a:prstGeom prst="rect">
            <a:avLst/>
          </a:prstGeom>
          <a:noFill/>
        </p:spPr>
      </p:pic>
      <p:pic>
        <p:nvPicPr>
          <p:cNvPr id="14" name="Picture 13"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11208" y="2855920"/>
            <a:ext cx="893142" cy="676715"/>
          </a:xfrm>
          <a:prstGeom prst="rect">
            <a:avLst/>
          </a:prstGeom>
          <a:noFill/>
        </p:spPr>
      </p:pic>
      <p:pic>
        <p:nvPicPr>
          <p:cNvPr id="17" name="Picture 1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992833" y="2255845"/>
            <a:ext cx="893142" cy="676715"/>
          </a:xfrm>
          <a:prstGeom prst="rect">
            <a:avLst/>
          </a:prstGeom>
          <a:noFill/>
        </p:spPr>
      </p:pic>
      <p:pic>
        <p:nvPicPr>
          <p:cNvPr id="18" name="Picture 1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5926158" y="3170245"/>
            <a:ext cx="893142" cy="676715"/>
          </a:xfrm>
          <a:prstGeom prst="rect">
            <a:avLst/>
          </a:prstGeom>
          <a:noFill/>
        </p:spPr>
      </p:pic>
      <p:pic>
        <p:nvPicPr>
          <p:cNvPr id="19" name="Picture 1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382733" y="3208345"/>
            <a:ext cx="893142" cy="676715"/>
          </a:xfrm>
          <a:prstGeom prst="rect">
            <a:avLst/>
          </a:prstGeom>
          <a:noFill/>
        </p:spPr>
      </p:pic>
      <p:pic>
        <p:nvPicPr>
          <p:cNvPr id="20" name="Picture 19"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278083" y="1874845"/>
            <a:ext cx="893142" cy="676715"/>
          </a:xfrm>
          <a:prstGeom prst="rect">
            <a:avLst/>
          </a:prstGeom>
          <a:noFill/>
        </p:spPr>
      </p:pic>
      <p:pic>
        <p:nvPicPr>
          <p:cNvPr id="21" name="Picture 20"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850083" y="1941520"/>
            <a:ext cx="893142" cy="676715"/>
          </a:xfrm>
          <a:prstGeom prst="rect">
            <a:avLst/>
          </a:prstGeom>
          <a:noFill/>
        </p:spPr>
      </p:pic>
      <p:pic>
        <p:nvPicPr>
          <p:cNvPr id="22" name="Picture 21"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6811983" y="2827345"/>
            <a:ext cx="893142" cy="676715"/>
          </a:xfrm>
          <a:prstGeom prst="rect">
            <a:avLst/>
          </a:prstGeom>
          <a:noFill/>
        </p:spPr>
      </p:pic>
      <p:pic>
        <p:nvPicPr>
          <p:cNvPr id="23" name="Picture 22"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2325708" y="2884495"/>
            <a:ext cx="893142" cy="676715"/>
          </a:xfrm>
          <a:prstGeom prst="rect">
            <a:avLst/>
          </a:prstGeom>
          <a:noFill/>
        </p:spPr>
      </p:pic>
      <p:pic>
        <p:nvPicPr>
          <p:cNvPr id="25" name="Picture 24"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631133" y="2255845"/>
            <a:ext cx="893142" cy="676715"/>
          </a:xfrm>
          <a:prstGeom prst="rect">
            <a:avLst/>
          </a:prstGeom>
          <a:noFill/>
        </p:spPr>
      </p:pic>
      <p:pic>
        <p:nvPicPr>
          <p:cNvPr id="26" name="Picture 25"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7573983" y="3160720"/>
            <a:ext cx="893142" cy="676715"/>
          </a:xfrm>
          <a:prstGeom prst="rect">
            <a:avLst/>
          </a:prstGeom>
          <a:noFill/>
        </p:spPr>
      </p:pic>
      <p:pic>
        <p:nvPicPr>
          <p:cNvPr id="27" name="Picture 26"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87708" y="3141670"/>
            <a:ext cx="893142" cy="676715"/>
          </a:xfrm>
          <a:prstGeom prst="rect">
            <a:avLst/>
          </a:prstGeom>
          <a:noFill/>
        </p:spPr>
      </p:pic>
      <p:pic>
        <p:nvPicPr>
          <p:cNvPr id="28" name="Picture 27"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1401783" y="2312995"/>
            <a:ext cx="893142" cy="676715"/>
          </a:xfrm>
          <a:prstGeom prst="rect">
            <a:avLst/>
          </a:prstGeom>
          <a:noFill/>
        </p:spPr>
      </p:pic>
      <p:pic>
        <p:nvPicPr>
          <p:cNvPr id="29" name="Picture 28" descr="C:\Users\jeffwoo\Documents\Work\Customers &amp; Events\Latest Overview &amp; Roadmap Deck\Virtualization Images for PPTs\Server-Virtual-Single.png"/>
          <p:cNvPicPr>
            <a:picLocks noChangeAspect="1" noChangeArrowheads="1"/>
          </p:cNvPicPr>
          <p:nvPr/>
        </p:nvPicPr>
        <p:blipFill>
          <a:blip r:embed="rId4"/>
          <a:srcRect/>
          <a:stretch>
            <a:fillRect/>
          </a:stretch>
        </p:blipFill>
        <p:spPr bwMode="auto">
          <a:xfrm>
            <a:off x="3068658" y="2303470"/>
            <a:ext cx="893142" cy="676715"/>
          </a:xfrm>
          <a:prstGeom prst="rect">
            <a:avLst/>
          </a:prstGeom>
          <a:noFill/>
        </p:spPr>
      </p:pic>
      <p:sp>
        <p:nvSpPr>
          <p:cNvPr id="24" name="TextBox 23"/>
          <p:cNvSpPr txBox="1"/>
          <p:nvPr/>
        </p:nvSpPr>
        <p:spPr>
          <a:xfrm>
            <a:off x="5704524" y="470323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
        <p:nvSpPr>
          <p:cNvPr id="30" name="TextBox 29"/>
          <p:cNvSpPr txBox="1"/>
          <p:nvPr/>
        </p:nvSpPr>
        <p:spPr>
          <a:xfrm>
            <a:off x="1142049" y="4703239"/>
            <a:ext cx="2333625" cy="1569660"/>
          </a:xfrm>
          <a:prstGeom prst="rect">
            <a:avLst/>
          </a:prstGeom>
          <a:noFill/>
        </p:spPr>
        <p:txBody>
          <a:bodyPr wrap="square" rtlCol="0">
            <a:spAutoFit/>
          </a:bodyPr>
          <a:lstStyle/>
          <a:p>
            <a:pPr algn="ctr"/>
            <a:r>
              <a:rPr lang="en-US" sz="32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Processor is “parked”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6" presetClass="emph" presetSubtype="0" repeatCount="indefinite" autoRev="1" fill="hold" nodeType="withEffect">
                                  <p:stCondLst>
                                    <p:cond delay="0"/>
                                  </p:stCondLst>
                                  <p:childTnLst>
                                    <p:animScale>
                                      <p:cBhvr>
                                        <p:cTn id="11" dur="500" fill="hold"/>
                                        <p:tgtEl>
                                          <p:spTgt spid="3"/>
                                        </p:tgtEl>
                                      </p:cBhvr>
                                      <p:by x="150000" y="150000"/>
                                    </p:animScale>
                                  </p:childTnLst>
                                </p:cTn>
                              </p:par>
                              <p:par>
                                <p:cTn id="12" presetID="53" presetClass="entr" presetSubtype="0" fill="hold" nodeType="withEffect">
                                  <p:stCondLst>
                                    <p:cond delay="50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6" presetClass="emph" presetSubtype="0" repeatCount="indefinite" autoRev="1" fill="hold" nodeType="withEffect">
                                  <p:stCondLst>
                                    <p:cond delay="600"/>
                                  </p:stCondLst>
                                  <p:childTnLst>
                                    <p:animScale>
                                      <p:cBhvr>
                                        <p:cTn id="18" dur="1000" fill="hold"/>
                                        <p:tgtEl>
                                          <p:spTgt spid="28"/>
                                        </p:tgtEl>
                                      </p:cBhvr>
                                      <p:by x="150000" y="150000"/>
                                    </p:animScale>
                                  </p:childTnLst>
                                </p:cTn>
                              </p:par>
                              <p:par>
                                <p:cTn id="19" presetID="53" presetClass="entr" presetSubtype="0" fill="hold" nodeType="withEffect">
                                  <p:stCondLst>
                                    <p:cond delay="1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6" presetClass="emph" presetSubtype="0" repeatCount="indefinite" autoRev="1" fill="hold" nodeType="withEffect">
                                  <p:stCondLst>
                                    <p:cond delay="1000"/>
                                  </p:stCondLst>
                                  <p:childTnLst>
                                    <p:animScale>
                                      <p:cBhvr>
                                        <p:cTn id="25" dur="1000" fill="hold"/>
                                        <p:tgtEl>
                                          <p:spTgt spid="20"/>
                                        </p:tgtEl>
                                      </p:cBhvr>
                                      <p:by x="150000" y="150000"/>
                                    </p:animScale>
                                  </p:childTnLst>
                                </p:cTn>
                              </p:par>
                              <p:par>
                                <p:cTn id="26" presetID="53" presetClass="entr" presetSubtype="0" fill="hold" nodeType="withEffect">
                                  <p:stCondLst>
                                    <p:cond delay="1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800" fill="hold"/>
                                        <p:tgtEl>
                                          <p:spTgt spid="29"/>
                                        </p:tgtEl>
                                        <p:attrNameLst>
                                          <p:attrName>ppt_w</p:attrName>
                                        </p:attrNameLst>
                                      </p:cBhvr>
                                      <p:tavLst>
                                        <p:tav tm="0">
                                          <p:val>
                                            <p:fltVal val="0"/>
                                          </p:val>
                                        </p:tav>
                                        <p:tav tm="100000">
                                          <p:val>
                                            <p:strVal val="#ppt_w"/>
                                          </p:val>
                                        </p:tav>
                                      </p:tavLst>
                                    </p:anim>
                                    <p:anim calcmode="lin" valueType="num">
                                      <p:cBhvr>
                                        <p:cTn id="29" dur="800" fill="hold"/>
                                        <p:tgtEl>
                                          <p:spTgt spid="29"/>
                                        </p:tgtEl>
                                        <p:attrNameLst>
                                          <p:attrName>ppt_h</p:attrName>
                                        </p:attrNameLst>
                                      </p:cBhvr>
                                      <p:tavLst>
                                        <p:tav tm="0">
                                          <p:val>
                                            <p:fltVal val="0"/>
                                          </p:val>
                                        </p:tav>
                                        <p:tav tm="100000">
                                          <p:val>
                                            <p:strVal val="#ppt_h"/>
                                          </p:val>
                                        </p:tav>
                                      </p:tavLst>
                                    </p:anim>
                                    <p:animEffect transition="in" filter="fade">
                                      <p:cBhvr>
                                        <p:cTn id="30" dur="800"/>
                                        <p:tgtEl>
                                          <p:spTgt spid="29"/>
                                        </p:tgtEl>
                                      </p:cBhvr>
                                    </p:animEffect>
                                  </p:childTnLst>
                                </p:cTn>
                              </p:par>
                              <p:par>
                                <p:cTn id="31" presetID="6" presetClass="emph" presetSubtype="0" repeatCount="indefinite" autoRev="1" fill="hold" nodeType="withEffect">
                                  <p:stCondLst>
                                    <p:cond delay="1400"/>
                                  </p:stCondLst>
                                  <p:childTnLst>
                                    <p:animScale>
                                      <p:cBhvr>
                                        <p:cTn id="32" dur="500" fill="hold"/>
                                        <p:tgtEl>
                                          <p:spTgt spid="29"/>
                                        </p:tgtEl>
                                      </p:cBhvr>
                                      <p:by x="150000" y="150000"/>
                                    </p:animScale>
                                  </p:childTnLst>
                                </p:cTn>
                              </p:par>
                              <p:par>
                                <p:cTn id="33" presetID="53" presetClass="entr" presetSubtype="0" fill="hold" nodeType="withEffect">
                                  <p:stCondLst>
                                    <p:cond delay="1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6" presetClass="emph" presetSubtype="0" repeatCount="indefinite" autoRev="1" fill="hold" nodeType="withEffect">
                                  <p:stCondLst>
                                    <p:cond delay="1600"/>
                                  </p:stCondLst>
                                  <p:childTnLst>
                                    <p:animScale>
                                      <p:cBhvr>
                                        <p:cTn id="39" dur="500" fill="hold"/>
                                        <p:tgtEl>
                                          <p:spTgt spid="14"/>
                                        </p:tgtEl>
                                      </p:cBhvr>
                                      <p:by x="150000" y="150000"/>
                                    </p:animScale>
                                  </p:childTnLst>
                                </p:cTn>
                              </p:par>
                              <p:par>
                                <p:cTn id="40" presetID="53" presetClass="entr" presetSubtype="0" fill="hold" nodeType="withEffect">
                                  <p:stCondLst>
                                    <p:cond delay="1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6" presetClass="emph" presetSubtype="0" repeatCount="indefinite" autoRev="1" fill="hold" nodeType="withEffect">
                                  <p:stCondLst>
                                    <p:cond delay="1500"/>
                                  </p:stCondLst>
                                  <p:childTnLst>
                                    <p:animScale>
                                      <p:cBhvr>
                                        <p:cTn id="46" dur="500" fill="hold"/>
                                        <p:tgtEl>
                                          <p:spTgt spid="19"/>
                                        </p:tgtEl>
                                      </p:cBhvr>
                                      <p:by x="150000" y="150000"/>
                                    </p:animScale>
                                  </p:childTnLst>
                                </p:cTn>
                              </p:par>
                              <p:par>
                                <p:cTn id="47" presetID="53" presetClass="entr" presetSubtype="0" fill="hold" nodeType="withEffect">
                                  <p:stCondLst>
                                    <p:cond delay="150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par>
                                <p:cTn id="52" presetID="6" presetClass="emph" presetSubtype="0" repeatCount="indefinite" autoRev="1" fill="hold" nodeType="withEffect">
                                  <p:stCondLst>
                                    <p:cond delay="1500"/>
                                  </p:stCondLst>
                                  <p:childTnLst>
                                    <p:animScale>
                                      <p:cBhvr>
                                        <p:cTn id="53" dur="500" fill="hold"/>
                                        <p:tgtEl>
                                          <p:spTgt spid="23"/>
                                        </p:tgtEl>
                                      </p:cBhvr>
                                      <p:by x="150000" y="150000"/>
                                    </p:animScale>
                                  </p:childTnLst>
                                </p:cTn>
                              </p:par>
                              <p:par>
                                <p:cTn id="54" presetID="53" presetClass="entr" presetSubtype="0" fill="hold" nodeType="withEffect">
                                  <p:stCondLst>
                                    <p:cond delay="16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6" presetClass="emph" presetSubtype="0" repeatCount="indefinite" autoRev="1" fill="hold" nodeType="withEffect">
                                  <p:stCondLst>
                                    <p:cond delay="1500"/>
                                  </p:stCondLst>
                                  <p:childTnLst>
                                    <p:animScale>
                                      <p:cBhvr>
                                        <p:cTn id="60" dur="3000" fill="hold"/>
                                        <p:tgtEl>
                                          <p:spTgt spid="27"/>
                                        </p:tgtEl>
                                      </p:cBhvr>
                                      <p:by x="150000" y="150000"/>
                                    </p:animScale>
                                  </p:childTnLst>
                                </p:cTn>
                              </p:par>
                              <p:par>
                                <p:cTn id="61" presetID="53" presetClass="entr" presetSubtype="0" fill="hold" nodeType="withEffect">
                                  <p:stCondLst>
                                    <p:cond delay="160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Effect transition="in" filter="fade">
                                      <p:cBhvr>
                                        <p:cTn id="65" dur="1000"/>
                                        <p:tgtEl>
                                          <p:spTgt spid="9"/>
                                        </p:tgtEl>
                                      </p:cBhvr>
                                    </p:animEffect>
                                  </p:childTnLst>
                                </p:cTn>
                              </p:par>
                              <p:par>
                                <p:cTn id="66" presetID="6" presetClass="emph" presetSubtype="0" repeatCount="indefinite" accel="50000" decel="50000" autoRev="1" fill="hold" nodeType="withEffect">
                                  <p:stCondLst>
                                    <p:cond delay="1600"/>
                                  </p:stCondLst>
                                  <p:childTnLst>
                                    <p:animScale>
                                      <p:cBhvr>
                                        <p:cTn id="67" dur="2000" fill="hold"/>
                                        <p:tgtEl>
                                          <p:spTgt spid="9"/>
                                        </p:tgtEl>
                                      </p:cBhvr>
                                      <p:by x="150000" y="150000"/>
                                    </p:animScale>
                                  </p:childTnLst>
                                </p:cTn>
                              </p:par>
                              <p:par>
                                <p:cTn id="68" presetID="53" presetClass="entr" presetSubtype="0" fill="hold" nodeType="withEffect">
                                  <p:stCondLst>
                                    <p:cond delay="190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6" presetClass="emph" presetSubtype="0" repeatCount="indefinite" autoRev="1" fill="hold" nodeType="withEffect">
                                  <p:stCondLst>
                                    <p:cond delay="1900"/>
                                  </p:stCondLst>
                                  <p:childTnLst>
                                    <p:animScale>
                                      <p:cBhvr>
                                        <p:cTn id="74" dur="500" fill="hold"/>
                                        <p:tgtEl>
                                          <p:spTgt spid="17"/>
                                        </p:tgtEl>
                                      </p:cBhvr>
                                      <p:by x="150000" y="150000"/>
                                    </p:animScale>
                                  </p:childTnLst>
                                </p:cTn>
                              </p:par>
                              <p:par>
                                <p:cTn id="75" presetID="53" presetClass="entr" presetSubtype="0" fill="hold" nodeType="withEffect">
                                  <p:stCondLst>
                                    <p:cond delay="200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6" presetClass="emph" presetSubtype="0" repeatCount="indefinite" autoRev="1" fill="hold" nodeType="withEffect">
                                  <p:stCondLst>
                                    <p:cond delay="2200"/>
                                  </p:stCondLst>
                                  <p:childTnLst>
                                    <p:animScale>
                                      <p:cBhvr>
                                        <p:cTn id="81" dur="1000" fill="hold"/>
                                        <p:tgtEl>
                                          <p:spTgt spid="21"/>
                                        </p:tgtEl>
                                      </p:cBhvr>
                                      <p:by x="150000" y="150000"/>
                                    </p:animScale>
                                  </p:childTnLst>
                                </p:cTn>
                              </p:par>
                              <p:par>
                                <p:cTn id="82" presetID="53" presetClass="entr" presetSubtype="0" fill="hold" nodeType="withEffect">
                                  <p:stCondLst>
                                    <p:cond delay="23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6" presetClass="emph" presetSubtype="0" repeatCount="indefinite" autoRev="1" fill="hold" nodeType="withEffect">
                                  <p:stCondLst>
                                    <p:cond delay="2400"/>
                                  </p:stCondLst>
                                  <p:childTnLst>
                                    <p:animScale>
                                      <p:cBhvr>
                                        <p:cTn id="88" dur="2000" fill="hold"/>
                                        <p:tgtEl>
                                          <p:spTgt spid="25"/>
                                        </p:tgtEl>
                                      </p:cBhvr>
                                      <p:by x="150000" y="150000"/>
                                    </p:animScale>
                                  </p:childTnLst>
                                </p:cTn>
                              </p:par>
                              <p:par>
                                <p:cTn id="89" presetID="53" presetClass="entr" presetSubtype="0" fill="hold" nodeType="withEffect">
                                  <p:stCondLst>
                                    <p:cond delay="250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par>
                                <p:cTn id="94" presetID="6" presetClass="emph" presetSubtype="0" repeatCount="indefinite" autoRev="1" fill="hold" nodeType="withEffect">
                                  <p:stCondLst>
                                    <p:cond delay="2500"/>
                                  </p:stCondLst>
                                  <p:childTnLst>
                                    <p:animScale>
                                      <p:cBhvr>
                                        <p:cTn id="95" dur="1000" fill="hold"/>
                                        <p:tgtEl>
                                          <p:spTgt spid="10"/>
                                        </p:tgtEl>
                                      </p:cBhvr>
                                      <p:by x="150000" y="150000"/>
                                    </p:animScale>
                                  </p:childTnLst>
                                </p:cTn>
                              </p:par>
                              <p:par>
                                <p:cTn id="96" presetID="53" presetClass="entr" presetSubtype="0" fill="hold" nodeType="withEffect">
                                  <p:stCondLst>
                                    <p:cond delay="270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6" presetClass="emph" presetSubtype="0" repeatCount="indefinite" autoRev="1" fill="hold" nodeType="withEffect">
                                  <p:stCondLst>
                                    <p:cond delay="2700"/>
                                  </p:stCondLst>
                                  <p:childTnLst>
                                    <p:animScale>
                                      <p:cBhvr>
                                        <p:cTn id="102" dur="500" fill="hold"/>
                                        <p:tgtEl>
                                          <p:spTgt spid="18"/>
                                        </p:tgtEl>
                                      </p:cBhvr>
                                      <p:by x="150000" y="150000"/>
                                    </p:animScale>
                                  </p:childTnLst>
                                </p:cTn>
                              </p:par>
                              <p:par>
                                <p:cTn id="103" presetID="53" presetClass="entr" presetSubtype="0" fill="hold" nodeType="withEffect">
                                  <p:stCondLst>
                                    <p:cond delay="28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par>
                                <p:cTn id="108" presetID="6" presetClass="emph" presetSubtype="0" repeatCount="indefinite" autoRev="1" fill="hold" nodeType="withEffect">
                                  <p:stCondLst>
                                    <p:cond delay="3000"/>
                                  </p:stCondLst>
                                  <p:childTnLst>
                                    <p:animScale>
                                      <p:cBhvr>
                                        <p:cTn id="109" dur="1000" fill="hold"/>
                                        <p:tgtEl>
                                          <p:spTgt spid="22"/>
                                        </p:tgtEl>
                                      </p:cBhvr>
                                      <p:by x="150000" y="150000"/>
                                    </p:animScale>
                                  </p:childTnLst>
                                </p:cTn>
                              </p:par>
                              <p:par>
                                <p:cTn id="110" presetID="53" presetClass="entr" presetSubtype="0" fill="hold" nodeType="withEffect">
                                  <p:stCondLst>
                                    <p:cond delay="270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6" presetClass="emph" presetSubtype="0" repeatCount="indefinite" autoRev="1" fill="hold" nodeType="withEffect">
                                  <p:stCondLst>
                                    <p:cond delay="2800"/>
                                  </p:stCondLst>
                                  <p:childTnLst>
                                    <p:animScale>
                                      <p:cBhvr>
                                        <p:cTn id="116" dur="3000" fill="hold"/>
                                        <p:tgtEl>
                                          <p:spTgt spid="26"/>
                                        </p:tgtEl>
                                      </p:cBhvr>
                                      <p:by x="150000" y="150000"/>
                                    </p:animScale>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par>
                                <p:cTn id="124" presetID="53" presetClass="entr" presetSubtype="0" fill="hold" grpId="2" nodeType="with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xit" presetSubtype="0" fill="hold" grpId="0" nodeType="clickEffect">
                                  <p:stCondLst>
                                    <p:cond delay="0"/>
                                  </p:stCondLst>
                                  <p:childTnLst>
                                    <p:anim calcmode="lin" valueType="num">
                                      <p:cBhvr>
                                        <p:cTn id="132" dur="500"/>
                                        <p:tgtEl>
                                          <p:spTgt spid="30"/>
                                        </p:tgtEl>
                                        <p:attrNameLst>
                                          <p:attrName>ppt_w</p:attrName>
                                        </p:attrNameLst>
                                      </p:cBhvr>
                                      <p:tavLst>
                                        <p:tav tm="0">
                                          <p:val>
                                            <p:strVal val="ppt_w"/>
                                          </p:val>
                                        </p:tav>
                                        <p:tav tm="100000">
                                          <p:val>
                                            <p:fltVal val="0"/>
                                          </p:val>
                                        </p:tav>
                                      </p:tavLst>
                                    </p:anim>
                                    <p:anim calcmode="lin" valueType="num">
                                      <p:cBhvr>
                                        <p:cTn id="133" dur="500"/>
                                        <p:tgtEl>
                                          <p:spTgt spid="30"/>
                                        </p:tgtEl>
                                        <p:attrNameLst>
                                          <p:attrName>ppt_h</p:attrName>
                                        </p:attrNameLst>
                                      </p:cBhvr>
                                      <p:tavLst>
                                        <p:tav tm="0">
                                          <p:val>
                                            <p:strVal val="ppt_h"/>
                                          </p:val>
                                        </p:tav>
                                        <p:tav tm="100000">
                                          <p:val>
                                            <p:fltVal val="0"/>
                                          </p:val>
                                        </p:tav>
                                      </p:tavLst>
                                    </p:anim>
                                    <p:animEffect transition="out" filter="fade">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0" presetClass="path" presetSubtype="0" accel="50000" decel="50000" fill="hold" nodeType="withEffect">
                                  <p:stCondLst>
                                    <p:cond delay="0"/>
                                  </p:stCondLst>
                                  <p:childTnLst>
                                    <p:animMotion origin="layout" path="M -3.33333E-6 -4.07407E-6 L -0.09895 0.32917 " pathEditMode="relative" rAng="0" ptsTypes="AA">
                                      <p:cBhvr>
                                        <p:cTn id="137" dur="2000" fill="hold"/>
                                        <p:tgtEl>
                                          <p:spTgt spid="28"/>
                                        </p:tgtEl>
                                        <p:attrNameLst>
                                          <p:attrName>ppt_x</p:attrName>
                                          <p:attrName>ppt_y</p:attrName>
                                        </p:attrNameLst>
                                      </p:cBhvr>
                                      <p:rCtr x="-49" y="165"/>
                                    </p:animMotion>
                                  </p:childTnLst>
                                </p:cTn>
                              </p:par>
                              <p:par>
                                <p:cTn id="138" presetID="0" presetClass="path" presetSubtype="0" accel="50000" decel="50000" fill="hold" nodeType="withEffect">
                                  <p:stCondLst>
                                    <p:cond delay="400"/>
                                  </p:stCondLst>
                                  <p:childTnLst>
                                    <p:animMotion origin="layout" path="M 1.66667E-6 1.85185E-6 L -0.01876 0.25 " pathEditMode="relative" ptsTypes="AA">
                                      <p:cBhvr>
                                        <p:cTn id="139" dur="2000" fill="hold"/>
                                        <p:tgtEl>
                                          <p:spTgt spid="23"/>
                                        </p:tgtEl>
                                        <p:attrNameLst>
                                          <p:attrName>ppt_x</p:attrName>
                                          <p:attrName>ppt_y</p:attrName>
                                        </p:attrNameLst>
                                      </p:cBhvr>
                                    </p:animMotion>
                                  </p:childTnLst>
                                </p:cTn>
                              </p:par>
                              <p:par>
                                <p:cTn id="140" presetID="0" presetClass="path" presetSubtype="0" accel="50000" decel="50000" fill="hold" nodeType="withEffect">
                                  <p:stCondLst>
                                    <p:cond delay="800"/>
                                  </p:stCondLst>
                                  <p:childTnLst>
                                    <p:animMotion origin="layout" path="M -6.66667E-6 -3.7037E-7 L -0.59584 0.48889 " pathEditMode="relative" ptsTypes="AA">
                                      <p:cBhvr>
                                        <p:cTn id="141" dur="2000" fill="hold"/>
                                        <p:tgtEl>
                                          <p:spTgt spid="17"/>
                                        </p:tgtEl>
                                        <p:attrNameLst>
                                          <p:attrName>ppt_x</p:attrName>
                                          <p:attrName>ppt_y</p:attrName>
                                        </p:attrNameLst>
                                      </p:cBhvr>
                                    </p:animMotion>
                                  </p:childTnLst>
                                </p:cTn>
                              </p:par>
                              <p:par>
                                <p:cTn id="142" presetID="0" presetClass="path" presetSubtype="0" accel="50000" decel="50000" fill="hold" nodeType="withEffect">
                                  <p:stCondLst>
                                    <p:cond delay="0"/>
                                  </p:stCondLst>
                                  <p:childTnLst>
                                    <p:animMotion origin="layout" path="M 3.33333E-6 2.96296E-6 L -0.57292 0.48611 " pathEditMode="relative" ptsTypes="AA">
                                      <p:cBhvr>
                                        <p:cTn id="143" dur="2000" fill="hold"/>
                                        <p:tgtEl>
                                          <p:spTgt spid="25"/>
                                        </p:tgtEl>
                                        <p:attrNameLst>
                                          <p:attrName>ppt_x</p:attrName>
                                          <p:attrName>ppt_y</p:attrName>
                                        </p:attrNameLst>
                                      </p:cBhvr>
                                    </p:animMotion>
                                  </p:childTnLst>
                                </p:cTn>
                              </p:par>
                            </p:childTnLst>
                          </p:cTn>
                        </p:par>
                      </p:childTnLst>
                    </p:cTn>
                  </p:par>
                  <p:par>
                    <p:cTn id="144" fill="hold">
                      <p:stCondLst>
                        <p:cond delay="indefinite"/>
                      </p:stCondLst>
                      <p:childTnLst>
                        <p:par>
                          <p:cTn id="145" fill="hold">
                            <p:stCondLst>
                              <p:cond delay="0"/>
                            </p:stCondLst>
                            <p:childTnLst>
                              <p:par>
                                <p:cTn id="146" presetID="0" presetClass="path" presetSubtype="0" accel="50000" decel="50000" fill="hold" nodeType="clickEffect">
                                  <p:stCondLst>
                                    <p:cond delay="0"/>
                                  </p:stCondLst>
                                  <p:childTnLst>
                                    <p:animMotion origin="layout" path="M -0.09895 0.32917 L 0.66563 -0.01111 " pathEditMode="relative" rAng="0" ptsTypes="AA">
                                      <p:cBhvr>
                                        <p:cTn id="147" dur="2000" fill="hold"/>
                                        <p:tgtEl>
                                          <p:spTgt spid="28"/>
                                        </p:tgtEl>
                                        <p:attrNameLst>
                                          <p:attrName>ppt_x</p:attrName>
                                          <p:attrName>ppt_y</p:attrName>
                                        </p:attrNameLst>
                                      </p:cBhvr>
                                      <p:rCtr x="382" y="-170"/>
                                    </p:animMotion>
                                  </p:childTnLst>
                                </p:cTn>
                              </p:par>
                              <p:par>
                                <p:cTn id="148" presetID="0" presetClass="path" presetSubtype="0" accel="50000" decel="50000" fill="hold" nodeType="withEffect">
                                  <p:stCondLst>
                                    <p:cond delay="400"/>
                                  </p:stCondLst>
                                  <p:childTnLst>
                                    <p:animMotion origin="layout" path="M -0.57291 0.48611 L -0.66875 0.00139 " pathEditMode="relative" ptsTypes="AA">
                                      <p:cBhvr>
                                        <p:cTn id="149" dur="2000" fill="hold"/>
                                        <p:tgtEl>
                                          <p:spTgt spid="25"/>
                                        </p:tgtEl>
                                        <p:attrNameLst>
                                          <p:attrName>ppt_x</p:attrName>
                                          <p:attrName>ppt_y</p:attrName>
                                        </p:attrNameLst>
                                      </p:cBhvr>
                                    </p:animMotion>
                                  </p:childTnLst>
                                </p:cTn>
                              </p:par>
                              <p:par>
                                <p:cTn id="150" presetID="0" presetClass="path" presetSubtype="0" accel="50000" decel="50000" fill="hold" nodeType="withEffect">
                                  <p:stCondLst>
                                    <p:cond delay="900"/>
                                  </p:stCondLst>
                                  <p:childTnLst>
                                    <p:animMotion origin="layout" path="M -0.01875 0.24999 L 0.3823 -0.08195 " pathEditMode="relative" ptsTypes="AA">
                                      <p:cBhvr>
                                        <p:cTn id="151" dur="2000" fill="hold"/>
                                        <p:tgtEl>
                                          <p:spTgt spid="23"/>
                                        </p:tgtEl>
                                        <p:attrNameLst>
                                          <p:attrName>ppt_x</p:attrName>
                                          <p:attrName>ppt_y</p:attrName>
                                        </p:attrNameLst>
                                      </p:cBhvr>
                                    </p:animMotion>
                                  </p:childTnLst>
                                </p:cTn>
                              </p:par>
                              <p:par>
                                <p:cTn id="152" presetID="0" presetClass="path" presetSubtype="0" accel="50000" decel="50000" fill="hold" nodeType="withEffect">
                                  <p:stCondLst>
                                    <p:cond delay="1500"/>
                                  </p:stCondLst>
                                  <p:childTnLst>
                                    <p:animMotion origin="layout" path="M -0.59584 0.48889 L -0.39688 0.08751 " pathEditMode="relative" ptsTypes="AA">
                                      <p:cBhvr>
                                        <p:cTn id="153" dur="2000" fill="hold"/>
                                        <p:tgtEl>
                                          <p:spTgt spid="17"/>
                                        </p:tgtEl>
                                        <p:attrNameLst>
                                          <p:attrName>ppt_x</p:attrName>
                                          <p:attrName>ppt_y</p:attrName>
                                        </p:attrNameLst>
                                      </p:cBhvr>
                                    </p:animMotion>
                                  </p:childTnLst>
                                </p:cTn>
                              </p:par>
                              <p:par>
                                <p:cTn id="154" presetID="53" presetClass="entr" presetSubtype="0" fill="hold" grpId="1" nodeType="withEffect">
                                  <p:stCondLst>
                                    <p:cond delay="2000"/>
                                  </p:stCondLst>
                                  <p:childTnLst>
                                    <p:set>
                                      <p:cBhvr>
                                        <p:cTn id="155" dur="1" fill="hold">
                                          <p:stCondLst>
                                            <p:cond delay="0"/>
                                          </p:stCondLst>
                                        </p:cTn>
                                        <p:tgtEl>
                                          <p:spTgt spid="30"/>
                                        </p:tgtEl>
                                        <p:attrNameLst>
                                          <p:attrName>style.visibility</p:attrName>
                                        </p:attrNameLst>
                                      </p:cBhvr>
                                      <p:to>
                                        <p:strVal val="visible"/>
                                      </p:to>
                                    </p:set>
                                    <p:anim calcmode="lin" valueType="num">
                                      <p:cBhvr>
                                        <p:cTn id="156" dur="500" fill="hold"/>
                                        <p:tgtEl>
                                          <p:spTgt spid="30"/>
                                        </p:tgtEl>
                                        <p:attrNameLst>
                                          <p:attrName>ppt_w</p:attrName>
                                        </p:attrNameLst>
                                      </p:cBhvr>
                                      <p:tavLst>
                                        <p:tav tm="0">
                                          <p:val>
                                            <p:fltVal val="0"/>
                                          </p:val>
                                        </p:tav>
                                        <p:tav tm="100000">
                                          <p:val>
                                            <p:strVal val="#ppt_w"/>
                                          </p:val>
                                        </p:tav>
                                      </p:tavLst>
                                    </p:anim>
                                    <p:anim calcmode="lin" valueType="num">
                                      <p:cBhvr>
                                        <p:cTn id="157" dur="500" fill="hold"/>
                                        <p:tgtEl>
                                          <p:spTgt spid="30"/>
                                        </p:tgtEl>
                                        <p:attrNameLst>
                                          <p:attrName>ppt_h</p:attrName>
                                        </p:attrNameLst>
                                      </p:cBhvr>
                                      <p:tavLst>
                                        <p:tav tm="0">
                                          <p:val>
                                            <p:fltVal val="0"/>
                                          </p:val>
                                        </p:tav>
                                        <p:tav tm="100000">
                                          <p:val>
                                            <p:strVal val="#ppt_h"/>
                                          </p:val>
                                        </p:tav>
                                      </p:tavLst>
                                    </p:anim>
                                    <p:animEffect transition="in" filter="fade">
                                      <p:cBhvr>
                                        <p:cTn id="1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0" grpId="1"/>
      <p:bldP spid="30"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Hyper-V Virtual Storage</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Add/Remove Storage</a:t>
            </a:r>
            <a:endParaRPr lang="en-US" dirty="0"/>
          </a:p>
        </p:txBody>
      </p:sp>
      <p:sp>
        <p:nvSpPr>
          <p:cNvPr id="7" name="Text Placeholder 2"/>
          <p:cNvSpPr>
            <a:spLocks noGrp="1"/>
          </p:cNvSpPr>
          <p:nvPr>
            <p:ph type="body" sz="quarter" idx="10"/>
          </p:nvPr>
        </p:nvSpPr>
        <p:spPr/>
        <p:txBody>
          <a:bodyPr/>
          <a:lstStyle/>
          <a:p>
            <a:r>
              <a:rPr lang="en-US" dirty="0" smtClean="0"/>
              <a:t>Overview</a:t>
            </a:r>
          </a:p>
          <a:p>
            <a:pPr lvl="1"/>
            <a:r>
              <a:rPr lang="en-US" dirty="0" smtClean="0"/>
              <a:t>Add and remove VHD and pass-through disks to a running VM without requiring a reboot. </a:t>
            </a:r>
          </a:p>
          <a:p>
            <a:pPr lvl="2"/>
            <a:r>
              <a:rPr lang="en-US" dirty="0" smtClean="0"/>
              <a:t>Hot-add/remove disk applies to VHDs and pass-through disks attached to the virtual SCSI controller</a:t>
            </a:r>
          </a:p>
          <a:p>
            <a:r>
              <a:rPr lang="en-US" dirty="0" smtClean="0"/>
              <a:t>Benefits</a:t>
            </a:r>
          </a:p>
          <a:p>
            <a:pPr lvl="1"/>
            <a:r>
              <a:rPr lang="en-US" dirty="0" smtClean="0"/>
              <a:t>Enables storage growth in VMs without downtime</a:t>
            </a:r>
          </a:p>
          <a:p>
            <a:pPr lvl="1"/>
            <a:r>
              <a:rPr lang="en-US" dirty="0" smtClean="0"/>
              <a:t>Enables additional datacenter backup scenarios</a:t>
            </a:r>
          </a:p>
          <a:p>
            <a:pPr lvl="1"/>
            <a:r>
              <a:rPr lang="en-US" dirty="0" smtClean="0"/>
              <a:t>Enables new SQL/Exchange scenarios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412874"/>
            <a:ext cx="8382000" cy="4690213"/>
          </a:xfrm>
        </p:spPr>
        <p:txBody>
          <a:bodyPr>
            <a:normAutofit lnSpcReduction="10000"/>
          </a:bodyPr>
          <a:lstStyle/>
          <a:p>
            <a:pPr>
              <a:lnSpc>
                <a:spcPct val="150000"/>
              </a:lnSpc>
            </a:pPr>
            <a:r>
              <a:rPr lang="en-US" dirty="0" smtClean="0"/>
              <a:t>Microsoft Virtualization Strategy/Portfolio</a:t>
            </a:r>
          </a:p>
          <a:p>
            <a:pPr>
              <a:lnSpc>
                <a:spcPct val="150000"/>
              </a:lnSpc>
            </a:pPr>
            <a:r>
              <a:rPr lang="en-US" dirty="0" smtClean="0"/>
              <a:t>Overview of Windows Server 2008 R2 Hyper-V </a:t>
            </a:r>
          </a:p>
          <a:p>
            <a:pPr>
              <a:lnSpc>
                <a:spcPct val="150000"/>
              </a:lnSpc>
            </a:pPr>
            <a:r>
              <a:rPr lang="en-US" dirty="0" smtClean="0"/>
              <a:t>Features, features, features!</a:t>
            </a:r>
          </a:p>
          <a:p>
            <a:pPr>
              <a:lnSpc>
                <a:spcPct val="150000"/>
              </a:lnSpc>
            </a:pPr>
            <a:r>
              <a:rPr lang="en-US" dirty="0" smtClean="0"/>
              <a:t>System Center Virtual Machine Manager R2</a:t>
            </a:r>
          </a:p>
          <a:p>
            <a:pPr>
              <a:lnSpc>
                <a:spcPct val="150000"/>
              </a:lnSpc>
            </a:pPr>
            <a:r>
              <a:rPr lang="en-US" dirty="0" smtClean="0"/>
              <a:t>Microsoft Hyper-V Server 2008 R2</a:t>
            </a:r>
          </a:p>
          <a:p>
            <a:pPr>
              <a:lnSpc>
                <a:spcPct val="150000"/>
              </a:lnSpc>
            </a:pPr>
            <a:r>
              <a:rPr lang="en-US" dirty="0" smtClean="0"/>
              <a:t>Q &amp; A</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Hyper-V Networking</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Networking</a:t>
            </a:r>
            <a:endParaRPr lang="en-US" dirty="0"/>
          </a:p>
        </p:txBody>
      </p:sp>
      <p:sp>
        <p:nvSpPr>
          <p:cNvPr id="6" name="Text Placeholder 5"/>
          <p:cNvSpPr>
            <a:spLocks noGrp="1"/>
          </p:cNvSpPr>
          <p:nvPr>
            <p:ph idx="1"/>
          </p:nvPr>
        </p:nvSpPr>
        <p:spPr>
          <a:xfrm>
            <a:off x="381000" y="1412875"/>
            <a:ext cx="8382000" cy="3810274"/>
          </a:xfrm>
        </p:spPr>
        <p:txBody>
          <a:bodyPr/>
          <a:lstStyle/>
          <a:p>
            <a:r>
              <a:rPr lang="en-US" dirty="0" smtClean="0"/>
              <a:t>TCP Offload support</a:t>
            </a:r>
          </a:p>
          <a:p>
            <a:r>
              <a:rPr lang="en-US" dirty="0" smtClean="0"/>
              <a:t>Overview</a:t>
            </a:r>
          </a:p>
          <a:p>
            <a:pPr lvl="1"/>
            <a:r>
              <a:rPr lang="en-US" dirty="0" smtClean="0"/>
              <a:t>TCP/IP traffic in a VM can be offloaded to a physical NIC on the host computer.</a:t>
            </a:r>
          </a:p>
          <a:p>
            <a:pPr lvl="0"/>
            <a:r>
              <a:rPr lang="en-US" dirty="0" smtClean="0"/>
              <a:t>Benefits</a:t>
            </a:r>
          </a:p>
          <a:p>
            <a:pPr lvl="1"/>
            <a:r>
              <a:rPr lang="en-US" dirty="0" smtClean="0"/>
              <a:t>Reduce CPU burden</a:t>
            </a:r>
          </a:p>
          <a:p>
            <a:pPr lvl="1"/>
            <a:r>
              <a:rPr lang="en-US" dirty="0" smtClean="0"/>
              <a:t>Networking offload to improve performance</a:t>
            </a:r>
          </a:p>
          <a:p>
            <a:pPr lvl="1"/>
            <a:r>
              <a:rPr lang="en-US" dirty="0" smtClean="0"/>
              <a:t>Live Migration is supported with Full TCP Offload</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Networking</a:t>
            </a:r>
            <a:endParaRPr lang="en-US"/>
          </a:p>
        </p:txBody>
      </p:sp>
      <p:sp>
        <p:nvSpPr>
          <p:cNvPr id="3" name="Text Placeholder 2"/>
          <p:cNvSpPr>
            <a:spLocks noGrp="1"/>
          </p:cNvSpPr>
          <p:nvPr>
            <p:ph type="body" sz="quarter" idx="10"/>
          </p:nvPr>
        </p:nvSpPr>
        <p:spPr>
          <a:xfrm>
            <a:off x="381000" y="1411552"/>
            <a:ext cx="8382000" cy="5016408"/>
          </a:xfrm>
        </p:spPr>
        <p:txBody>
          <a:bodyPr>
            <a:normAutofit fontScale="85000" lnSpcReduction="10000"/>
          </a:bodyPr>
          <a:lstStyle/>
          <a:p>
            <a:pPr lvl="0">
              <a:lnSpc>
                <a:spcPct val="120000"/>
              </a:lnSpc>
            </a:pPr>
            <a:r>
              <a:rPr lang="en-US" dirty="0" smtClean="0">
                <a:effectLst>
                  <a:outerShdw blurRad="38100" dist="38100" dir="2700000" algn="tl">
                    <a:srgbClr val="000000">
                      <a:alpha val="43137"/>
                    </a:srgbClr>
                  </a:outerShdw>
                </a:effectLst>
              </a:rPr>
              <a:t>Virtual Machine Queue (VMQ) Support</a:t>
            </a:r>
          </a:p>
          <a:p>
            <a:pPr lvl="0">
              <a:lnSpc>
                <a:spcPct val="120000"/>
              </a:lnSpc>
            </a:pPr>
            <a:r>
              <a:rPr lang="en-US" dirty="0" smtClean="0">
                <a:effectLst>
                  <a:outerShdw blurRad="38100" dist="38100" dir="2700000" algn="tl">
                    <a:srgbClr val="000000">
                      <a:alpha val="43137"/>
                    </a:srgbClr>
                  </a:outerShdw>
                </a:effectLst>
              </a:rPr>
              <a:t>Overview</a:t>
            </a:r>
          </a:p>
          <a:p>
            <a:pPr lvl="1">
              <a:lnSpc>
                <a:spcPct val="120000"/>
              </a:lnSpc>
            </a:pPr>
            <a:r>
              <a:rPr lang="en-US" dirty="0" smtClean="0">
                <a:effectLst>
                  <a:outerShdw blurRad="38100" dist="38100" dir="2700000" algn="tl">
                    <a:srgbClr val="000000">
                      <a:alpha val="43137"/>
                    </a:srgbClr>
                  </a:outerShdw>
                </a:effectLst>
              </a:rPr>
              <a:t>NIC can DMA packets directly into VM memory</a:t>
            </a:r>
          </a:p>
          <a:p>
            <a:pPr lvl="2">
              <a:lnSpc>
                <a:spcPct val="120000"/>
              </a:lnSpc>
            </a:pPr>
            <a:r>
              <a:rPr lang="en-US" dirty="0" smtClean="0">
                <a:effectLst>
                  <a:outerShdw blurRad="38100" dist="38100" dir="2700000" algn="tl">
                    <a:srgbClr val="000000">
                      <a:alpha val="43137"/>
                    </a:srgbClr>
                  </a:outerShdw>
                </a:effectLst>
              </a:rPr>
              <a:t>VM Device buffer gets assigned to one of the queues</a:t>
            </a:r>
          </a:p>
          <a:p>
            <a:pPr lvl="2">
              <a:lnSpc>
                <a:spcPct val="120000"/>
              </a:lnSpc>
            </a:pPr>
            <a:r>
              <a:rPr lang="en-US" dirty="0" smtClean="0">
                <a:effectLst>
                  <a:outerShdw blurRad="38100" dist="38100" dir="2700000" algn="tl">
                    <a:srgbClr val="000000">
                      <a:alpha val="43137"/>
                    </a:srgbClr>
                  </a:outerShdw>
                </a:effectLst>
              </a:rPr>
              <a:t>Avoids packet copies in the VSP</a:t>
            </a:r>
          </a:p>
          <a:p>
            <a:pPr lvl="2">
              <a:lnSpc>
                <a:spcPct val="120000"/>
              </a:lnSpc>
            </a:pPr>
            <a:r>
              <a:rPr lang="en-US" dirty="0" smtClean="0">
                <a:effectLst>
                  <a:outerShdw blurRad="38100" dist="38100" dir="2700000" algn="tl">
                    <a:srgbClr val="000000">
                      <a:alpha val="43137"/>
                    </a:srgbClr>
                  </a:outerShdw>
                </a:effectLst>
              </a:rPr>
              <a:t>Avoids route lookup in the virtual switch (VMQ Queue ID)</a:t>
            </a:r>
          </a:p>
          <a:p>
            <a:pPr lvl="1">
              <a:lnSpc>
                <a:spcPct val="120000"/>
              </a:lnSpc>
            </a:pPr>
            <a:r>
              <a:rPr lang="en-US" dirty="0" smtClean="0">
                <a:effectLst>
                  <a:outerShdw blurRad="38100" dist="38100" dir="2700000" algn="tl">
                    <a:srgbClr val="000000">
                      <a:alpha val="43137"/>
                    </a:srgbClr>
                  </a:outerShdw>
                </a:effectLst>
              </a:rPr>
              <a:t>Allows the NIC to essentially appear as multiple NICs on the physical host (queues)</a:t>
            </a:r>
          </a:p>
          <a:p>
            <a:pPr lvl="0">
              <a:lnSpc>
                <a:spcPct val="120000"/>
              </a:lnSpc>
            </a:pPr>
            <a:r>
              <a:rPr lang="en-US" dirty="0" smtClean="0">
                <a:effectLst>
                  <a:outerShdw blurRad="38100" dist="38100" dir="2700000" algn="tl">
                    <a:srgbClr val="000000">
                      <a:alpha val="43137"/>
                    </a:srgbClr>
                  </a:outerShdw>
                </a:effectLst>
              </a:rPr>
              <a:t>Benefits</a:t>
            </a:r>
          </a:p>
          <a:p>
            <a:pPr lvl="1">
              <a:lnSpc>
                <a:spcPct val="120000"/>
              </a:lnSpc>
            </a:pPr>
            <a:r>
              <a:rPr lang="en-US" dirty="0" smtClean="0">
                <a:effectLst>
                  <a:outerShdw blurRad="38100" dist="38100" dir="2700000" algn="tl">
                    <a:srgbClr val="000000">
                      <a:alpha val="43137"/>
                    </a:srgbClr>
                  </a:outerShdw>
                </a:effectLst>
              </a:rPr>
              <a:t>Host no longer has device DMA data in its own buffer resulting in a shorter path length for I/O (performance gain)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Text Placeholder 2"/>
          <p:cNvSpPr>
            <a:spLocks noGrp="1"/>
          </p:cNvSpPr>
          <p:nvPr>
            <p:ph sz="half" idx="1"/>
          </p:nvPr>
        </p:nvSpPr>
        <p:spPr>
          <a:xfrm>
            <a:off x="381000" y="1411552"/>
            <a:ext cx="4326802" cy="4953034"/>
          </a:xfrm>
        </p:spPr>
        <p:txBody>
          <a:bodyPr>
            <a:normAutofit/>
          </a:bodyPr>
          <a:lstStyle/>
          <a:p>
            <a:pPr lvl="0">
              <a:lnSpc>
                <a:spcPct val="110000"/>
              </a:lnSpc>
            </a:pPr>
            <a:r>
              <a:rPr lang="en-US" dirty="0" smtClean="0"/>
              <a:t>Jumbo Frame Support</a:t>
            </a:r>
          </a:p>
          <a:p>
            <a:pPr lvl="1">
              <a:lnSpc>
                <a:spcPct val="110000"/>
              </a:lnSpc>
            </a:pPr>
            <a:r>
              <a:rPr lang="en-US" dirty="0" smtClean="0"/>
              <a:t>Ethernet frames &gt;1,500 bytes</a:t>
            </a:r>
          </a:p>
          <a:p>
            <a:pPr lvl="1">
              <a:lnSpc>
                <a:spcPct val="110000"/>
              </a:lnSpc>
            </a:pPr>
            <a:r>
              <a:rPr lang="en-US" dirty="0" smtClean="0"/>
              <a:t>Ad hoc standard is ~9k</a:t>
            </a:r>
          </a:p>
          <a:p>
            <a:pPr lvl="0">
              <a:lnSpc>
                <a:spcPct val="110000"/>
              </a:lnSpc>
            </a:pPr>
            <a:r>
              <a:rPr lang="en-US" dirty="0" smtClean="0"/>
              <a:t>Overview</a:t>
            </a:r>
          </a:p>
          <a:p>
            <a:pPr lvl="1">
              <a:lnSpc>
                <a:spcPct val="110000"/>
              </a:lnSpc>
            </a:pPr>
            <a:r>
              <a:rPr lang="en-US" dirty="0" smtClean="0"/>
              <a:t>Enables 6x larger </a:t>
            </a:r>
            <a:br>
              <a:rPr lang="en-US" dirty="0" smtClean="0"/>
            </a:br>
            <a:r>
              <a:rPr lang="en-US" dirty="0" smtClean="0"/>
              <a:t>payload per packet</a:t>
            </a:r>
          </a:p>
          <a:p>
            <a:pPr lvl="0">
              <a:lnSpc>
                <a:spcPct val="110000"/>
              </a:lnSpc>
            </a:pPr>
            <a:r>
              <a:rPr lang="en-US" dirty="0" smtClean="0"/>
              <a:t>Benefits</a:t>
            </a:r>
          </a:p>
          <a:p>
            <a:pPr lvl="1">
              <a:lnSpc>
                <a:spcPct val="110000"/>
              </a:lnSpc>
            </a:pPr>
            <a:r>
              <a:rPr lang="en-US" dirty="0" smtClean="0"/>
              <a:t>Improves throughput</a:t>
            </a:r>
          </a:p>
          <a:p>
            <a:pPr lvl="1">
              <a:lnSpc>
                <a:spcPct val="110000"/>
              </a:lnSpc>
            </a:pPr>
            <a:r>
              <a:rPr lang="en-US" dirty="0" smtClean="0"/>
              <a:t>Reduce CPU utilization of large file transfers</a:t>
            </a:r>
          </a:p>
        </p:txBody>
      </p:sp>
      <p:pic>
        <p:nvPicPr>
          <p:cNvPr id="5" name="Picture 2"/>
          <p:cNvPicPr>
            <a:picLocks noChangeAspect="1" noChangeArrowheads="1"/>
          </p:cNvPicPr>
          <p:nvPr/>
        </p:nvPicPr>
        <p:blipFill>
          <a:blip r:embed="rId3"/>
          <a:srcRect/>
          <a:stretch>
            <a:fillRect/>
          </a:stretch>
        </p:blipFill>
        <p:spPr bwMode="auto">
          <a:xfrm>
            <a:off x="5003859" y="1253163"/>
            <a:ext cx="3829050" cy="42481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0251" y="3929349"/>
            <a:ext cx="7921912" cy="1652744"/>
          </a:xfrm>
        </p:spPr>
        <p:txBody>
          <a:bodyPr/>
          <a:lstStyle/>
          <a:p>
            <a:r>
              <a:rPr sz="4400" dirty="0" smtClean="0"/>
              <a:t>Hosted Desktops</a:t>
            </a:r>
            <a:br>
              <a:rPr sz="4400" dirty="0" smtClean="0"/>
            </a:br>
            <a:r>
              <a:rPr sz="4400" dirty="0" smtClean="0"/>
              <a:t>aka Virtual Desktop Infrastructure(VDI)</a:t>
            </a:r>
            <a:endParaRPr lang="en-US" sz="4400" dirty="0"/>
          </a:p>
        </p:txBody>
      </p:sp>
      <p:sp>
        <p:nvSpPr>
          <p:cNvPr id="5" name="Subtitle 2"/>
          <p:cNvSpPr txBox="1">
            <a:spLocks/>
          </p:cNvSpPr>
          <p:nvPr/>
        </p:nvSpPr>
        <p:spPr bwMode="white">
          <a:xfrm>
            <a:off x="490251" y="5926601"/>
            <a:ext cx="4328537" cy="46166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lang="en-US" sz="2400" dirty="0" smtClean="0"/>
              <a:t>Corey Hynes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Tx/>
              <a:buSzTx/>
              <a:buFontTx/>
              <a:buNone/>
              <a:tabLst/>
              <a:defRPr/>
            </a:pPr>
            <a:r>
              <a:rPr lang="en-US" sz="2400" dirty="0" err="1" smtClean="0"/>
              <a:t>HynesITe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4686300" y="3670300"/>
            <a:ext cx="4457700" cy="2451100"/>
          </a:xfrm>
          <a:prstGeom prst="roundRect">
            <a:avLst/>
          </a:prstGeom>
          <a:solidFill>
            <a:srgbClr val="FFC000">
              <a:alpha val="7000"/>
            </a:srgbClr>
          </a:solidFill>
          <a:ln w="38100">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4699000" y="1206500"/>
            <a:ext cx="4445000" cy="2324100"/>
          </a:xfrm>
          <a:prstGeom prst="roundRect">
            <a:avLst/>
          </a:prstGeom>
          <a:solidFill>
            <a:schemeClr val="accent3">
              <a:lumMod val="75000"/>
              <a:alpha val="7000"/>
            </a:schemeClr>
          </a:solidFill>
          <a:ln w="38100">
            <a:solidFill>
              <a:schemeClr val="accent3">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06388" y="304800"/>
            <a:ext cx="8380412" cy="609398"/>
          </a:xfrm>
        </p:spPr>
        <p:txBody>
          <a:bodyPr/>
          <a:lstStyle/>
          <a:p>
            <a:r>
              <a:rPr lang="en-US" sz="4400" dirty="0" smtClean="0">
                <a:latin typeface="+mn-lt"/>
              </a:rPr>
              <a:t>Desktop Virtualization – a key enabler</a:t>
            </a:r>
          </a:p>
        </p:txBody>
      </p:sp>
      <p:grpSp>
        <p:nvGrpSpPr>
          <p:cNvPr id="3" name="Group 68"/>
          <p:cNvGrpSpPr/>
          <p:nvPr/>
        </p:nvGrpSpPr>
        <p:grpSpPr>
          <a:xfrm>
            <a:off x="1013279" y="5101773"/>
            <a:ext cx="3320143" cy="807358"/>
            <a:chOff x="3684815" y="6030687"/>
            <a:chExt cx="3984171" cy="968829"/>
          </a:xfrm>
        </p:grpSpPr>
        <p:sp>
          <p:nvSpPr>
            <p:cNvPr id="51" name="Rounded Rectangle 50"/>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Hardware</a:t>
              </a:r>
            </a:p>
          </p:txBody>
        </p:sp>
        <p:pic>
          <p:nvPicPr>
            <p:cNvPr id="55" name="Picture 3" descr="C:\Program Files\Microsoft Resource DVD Artwork\DVD_ART\Artwork_Imagery\HARDWARE_IMAGERY\Illustration - Misc Hardware\Windows Vista Illustration Icons\Computer.png"/>
            <p:cNvPicPr>
              <a:picLocks noChangeAspect="1" noChangeArrowheads="1"/>
            </p:cNvPicPr>
            <p:nvPr/>
          </p:nvPicPr>
          <p:blipFill>
            <a:blip r:embed="rId3" cstate="print"/>
            <a:stretch>
              <a:fillRect/>
            </a:stretch>
          </p:blipFill>
          <p:spPr bwMode="auto">
            <a:xfrm>
              <a:off x="3845121" y="6074228"/>
              <a:ext cx="1092639" cy="863883"/>
            </a:xfrm>
            <a:prstGeom prst="rect">
              <a:avLst/>
            </a:prstGeom>
            <a:noFill/>
          </p:spPr>
        </p:pic>
      </p:grpSp>
      <p:grpSp>
        <p:nvGrpSpPr>
          <p:cNvPr id="4" name="Group 67"/>
          <p:cNvGrpSpPr/>
          <p:nvPr/>
        </p:nvGrpSpPr>
        <p:grpSpPr>
          <a:xfrm>
            <a:off x="1013279" y="4173463"/>
            <a:ext cx="3320143" cy="807358"/>
            <a:chOff x="3684815" y="4916715"/>
            <a:chExt cx="3984171" cy="968829"/>
          </a:xfrm>
        </p:grpSpPr>
        <p:sp>
          <p:nvSpPr>
            <p:cNvPr id="49" name="Rounded Rectangle 48"/>
            <p:cNvSpPr/>
            <p:nvPr/>
          </p:nvSpPr>
          <p:spPr bwMode="auto">
            <a:xfrm>
              <a:off x="3684815" y="4916715"/>
              <a:ext cx="3984171" cy="968829"/>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OS</a:t>
              </a:r>
            </a:p>
          </p:txBody>
        </p:sp>
        <p:pic>
          <p:nvPicPr>
            <p:cNvPr id="5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4" cstate="email"/>
            <a:srcRect/>
            <a:stretch>
              <a:fillRect/>
            </a:stretch>
          </p:blipFill>
          <p:spPr bwMode="auto">
            <a:xfrm>
              <a:off x="3911334" y="5025860"/>
              <a:ext cx="721632" cy="720188"/>
            </a:xfrm>
            <a:prstGeom prst="rect">
              <a:avLst/>
            </a:prstGeom>
            <a:noFill/>
          </p:spPr>
        </p:pic>
      </p:grpSp>
      <p:grpSp>
        <p:nvGrpSpPr>
          <p:cNvPr id="5" name="Group 65"/>
          <p:cNvGrpSpPr/>
          <p:nvPr/>
        </p:nvGrpSpPr>
        <p:grpSpPr>
          <a:xfrm>
            <a:off x="1013279" y="2316844"/>
            <a:ext cx="3320143" cy="807358"/>
            <a:chOff x="3684815" y="2688773"/>
            <a:chExt cx="3984171" cy="968829"/>
          </a:xfrm>
        </p:grpSpPr>
        <p:sp>
          <p:nvSpPr>
            <p:cNvPr id="48" name="Rounded Rectangle 47"/>
            <p:cNvSpPr/>
            <p:nvPr/>
          </p:nvSpPr>
          <p:spPr bwMode="auto">
            <a:xfrm>
              <a:off x="3684815" y="2688773"/>
              <a:ext cx="3984171" cy="968829"/>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r>
                <a:rPr lang="en-US" sz="2000" dirty="0" smtClean="0">
                  <a:solidFill>
                    <a:schemeClr val="tx2"/>
                  </a:solidFill>
                </a:rPr>
                <a:t>Data, User settings</a:t>
              </a:r>
            </a:p>
          </p:txBody>
        </p:sp>
        <p:grpSp>
          <p:nvGrpSpPr>
            <p:cNvPr id="6" name="Group 56"/>
            <p:cNvGrpSpPr/>
            <p:nvPr/>
          </p:nvGrpSpPr>
          <p:grpSpPr>
            <a:xfrm>
              <a:off x="3905935" y="2896568"/>
              <a:ext cx="586758" cy="540880"/>
              <a:chOff x="6505548" y="845445"/>
              <a:chExt cx="681002" cy="627755"/>
            </a:xfrm>
          </p:grpSpPr>
          <p:pic>
            <p:nvPicPr>
              <p:cNvPr id="58" name="Picture 57" descr="server.png"/>
              <p:cNvPicPr>
                <a:picLocks noChangeAspect="1"/>
              </p:cNvPicPr>
              <p:nvPr/>
            </p:nvPicPr>
            <p:blipFill>
              <a:blip r:embed="rId5" cstate="email"/>
              <a:stretch>
                <a:fillRect/>
              </a:stretch>
            </p:blipFill>
            <p:spPr>
              <a:xfrm>
                <a:off x="6505548" y="845445"/>
                <a:ext cx="338102" cy="449955"/>
              </a:xfrm>
              <a:prstGeom prst="rect">
                <a:avLst/>
              </a:prstGeom>
            </p:spPr>
          </p:pic>
          <p:pic>
            <p:nvPicPr>
              <p:cNvPr id="59" name="Picture 58" descr="server.png"/>
              <p:cNvPicPr>
                <a:picLocks noChangeAspect="1"/>
              </p:cNvPicPr>
              <p:nvPr/>
            </p:nvPicPr>
            <p:blipFill>
              <a:blip r:embed="rId5" cstate="email"/>
              <a:stretch>
                <a:fillRect/>
              </a:stretch>
            </p:blipFill>
            <p:spPr>
              <a:xfrm>
                <a:off x="6848448" y="845445"/>
                <a:ext cx="338102" cy="449955"/>
              </a:xfrm>
              <a:prstGeom prst="rect">
                <a:avLst/>
              </a:prstGeom>
            </p:spPr>
          </p:pic>
          <p:pic>
            <p:nvPicPr>
              <p:cNvPr id="60" name="Picture 59" descr="server.png"/>
              <p:cNvPicPr>
                <a:picLocks noChangeAspect="1"/>
              </p:cNvPicPr>
              <p:nvPr/>
            </p:nvPicPr>
            <p:blipFill>
              <a:blip r:embed="rId5" cstate="email"/>
              <a:stretch>
                <a:fillRect/>
              </a:stretch>
            </p:blipFill>
            <p:spPr>
              <a:xfrm>
                <a:off x="6683348" y="1023245"/>
                <a:ext cx="338102" cy="449955"/>
              </a:xfrm>
              <a:prstGeom prst="rect">
                <a:avLst/>
              </a:prstGeom>
            </p:spPr>
          </p:pic>
        </p:grpSp>
      </p:grpSp>
      <p:grpSp>
        <p:nvGrpSpPr>
          <p:cNvPr id="7" name="Group 66"/>
          <p:cNvGrpSpPr/>
          <p:nvPr/>
        </p:nvGrpSpPr>
        <p:grpSpPr>
          <a:xfrm>
            <a:off x="1013279" y="3245154"/>
            <a:ext cx="3320143" cy="807358"/>
            <a:chOff x="3684815" y="3802744"/>
            <a:chExt cx="3984171" cy="968829"/>
          </a:xfrm>
        </p:grpSpPr>
        <p:sp>
          <p:nvSpPr>
            <p:cNvPr id="50" name="Rounded Rectangle 49"/>
            <p:cNvSpPr/>
            <p:nvPr/>
          </p:nvSpPr>
          <p:spPr bwMode="auto">
            <a:xfrm>
              <a:off x="3684815" y="3802744"/>
              <a:ext cx="3984171" cy="968829"/>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Applications</a:t>
              </a:r>
            </a:p>
          </p:txBody>
        </p:sp>
        <p:grpSp>
          <p:nvGrpSpPr>
            <p:cNvPr id="8" name="Group 20"/>
            <p:cNvGrpSpPr/>
            <p:nvPr/>
          </p:nvGrpSpPr>
          <p:grpSpPr>
            <a:xfrm>
              <a:off x="4006089" y="4050773"/>
              <a:ext cx="452468" cy="418140"/>
              <a:chOff x="1747290" y="5571160"/>
              <a:chExt cx="554957" cy="384739"/>
            </a:xfrm>
          </p:grpSpPr>
          <p:pic>
            <p:nvPicPr>
              <p:cNvPr id="62" name="Picture 1" descr="image001"/>
              <p:cNvPicPr>
                <a:picLocks noChangeAspect="1" noChangeArrowheads="1"/>
              </p:cNvPicPr>
              <p:nvPr/>
            </p:nvPicPr>
            <p:blipFill>
              <a:blip r:embed="rId6" cstate="email"/>
              <a:srcRect/>
              <a:stretch>
                <a:fillRect/>
              </a:stretch>
            </p:blipFill>
            <p:spPr bwMode="auto">
              <a:xfrm>
                <a:off x="1747290" y="5614753"/>
                <a:ext cx="292801" cy="210329"/>
              </a:xfrm>
              <a:prstGeom prst="rect">
                <a:avLst/>
              </a:prstGeom>
              <a:noFill/>
              <a:ln>
                <a:noFill/>
              </a:ln>
            </p:spPr>
          </p:pic>
          <p:pic>
            <p:nvPicPr>
              <p:cNvPr id="63" name="Picture 2" descr="image002"/>
              <p:cNvPicPr>
                <a:picLocks noChangeAspect="1" noChangeArrowheads="1"/>
              </p:cNvPicPr>
              <p:nvPr/>
            </p:nvPicPr>
            <p:blipFill>
              <a:blip r:embed="rId7" cstate="email"/>
              <a:srcRect/>
              <a:stretch>
                <a:fillRect/>
              </a:stretch>
            </p:blipFill>
            <p:spPr bwMode="auto">
              <a:xfrm>
                <a:off x="1805169" y="5745570"/>
                <a:ext cx="292801" cy="210329"/>
              </a:xfrm>
              <a:prstGeom prst="rect">
                <a:avLst/>
              </a:prstGeom>
              <a:noFill/>
              <a:ln>
                <a:noFill/>
              </a:ln>
            </p:spPr>
          </p:pic>
          <p:pic>
            <p:nvPicPr>
              <p:cNvPr id="64" name="Picture 3" descr="image003"/>
              <p:cNvPicPr>
                <a:picLocks noChangeAspect="1" noChangeArrowheads="1"/>
              </p:cNvPicPr>
              <p:nvPr/>
            </p:nvPicPr>
            <p:blipFill>
              <a:blip r:embed="rId8" cstate="email"/>
              <a:srcRect/>
              <a:stretch>
                <a:fillRect/>
              </a:stretch>
            </p:blipFill>
            <p:spPr bwMode="auto">
              <a:xfrm>
                <a:off x="1954976" y="5571160"/>
                <a:ext cx="299610" cy="215459"/>
              </a:xfrm>
              <a:prstGeom prst="rect">
                <a:avLst/>
              </a:prstGeom>
              <a:noFill/>
              <a:ln>
                <a:noFill/>
              </a:ln>
            </p:spPr>
          </p:pic>
          <p:pic>
            <p:nvPicPr>
              <p:cNvPr id="65" name="Picture 4" descr="image004"/>
              <p:cNvPicPr>
                <a:picLocks noChangeAspect="1" noChangeArrowheads="1"/>
              </p:cNvPicPr>
              <p:nvPr/>
            </p:nvPicPr>
            <p:blipFill>
              <a:blip r:embed="rId9" cstate="email"/>
              <a:srcRect/>
              <a:stretch>
                <a:fillRect/>
              </a:stretch>
            </p:blipFill>
            <p:spPr bwMode="auto">
              <a:xfrm>
                <a:off x="2009446" y="5676332"/>
                <a:ext cx="292801" cy="210329"/>
              </a:xfrm>
              <a:prstGeom prst="rect">
                <a:avLst/>
              </a:prstGeom>
              <a:noFill/>
              <a:ln>
                <a:noFill/>
              </a:ln>
            </p:spPr>
          </p:pic>
        </p:grpSp>
      </p:grpSp>
      <p:grpSp>
        <p:nvGrpSpPr>
          <p:cNvPr id="9" name="Group 65"/>
          <p:cNvGrpSpPr/>
          <p:nvPr/>
        </p:nvGrpSpPr>
        <p:grpSpPr>
          <a:xfrm>
            <a:off x="1009772" y="2855690"/>
            <a:ext cx="3317287" cy="640080"/>
            <a:chOff x="3067172" y="2779490"/>
            <a:chExt cx="3317287" cy="640080"/>
          </a:xfrm>
        </p:grpSpPr>
        <p:cxnSp>
          <p:nvCxnSpPr>
            <p:cNvPr id="42" name="Elbow Connector 41"/>
            <p:cNvCxnSpPr/>
            <p:nvPr/>
          </p:nvCxnSpPr>
          <p:spPr>
            <a:xfrm>
              <a:off x="6382871"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H="1">
              <a:off x="3067172"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Group 60"/>
          <p:cNvGrpSpPr/>
          <p:nvPr/>
        </p:nvGrpSpPr>
        <p:grpSpPr>
          <a:xfrm>
            <a:off x="1009772" y="3774068"/>
            <a:ext cx="3317287" cy="640080"/>
            <a:chOff x="3067172" y="3697868"/>
            <a:chExt cx="3317287" cy="640080"/>
          </a:xfrm>
        </p:grpSpPr>
        <p:cxnSp>
          <p:nvCxnSpPr>
            <p:cNvPr id="45" name="Elbow Connector 44"/>
            <p:cNvCxnSpPr/>
            <p:nvPr/>
          </p:nvCxnSpPr>
          <p:spPr>
            <a:xfrm>
              <a:off x="6382871"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H="1">
              <a:off x="3067172"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 name="Group 56"/>
          <p:cNvGrpSpPr/>
          <p:nvPr/>
        </p:nvGrpSpPr>
        <p:grpSpPr>
          <a:xfrm>
            <a:off x="1009772" y="4692445"/>
            <a:ext cx="3317287" cy="640080"/>
            <a:chOff x="3067172" y="4616245"/>
            <a:chExt cx="3317287" cy="640080"/>
          </a:xfrm>
        </p:grpSpPr>
        <p:cxnSp>
          <p:nvCxnSpPr>
            <p:cNvPr id="46" name="Elbow Connector 45"/>
            <p:cNvCxnSpPr/>
            <p:nvPr/>
          </p:nvCxnSpPr>
          <p:spPr>
            <a:xfrm>
              <a:off x="6382871"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3067172"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bwMode="auto">
          <a:xfrm>
            <a:off x="1524000" y="1409700"/>
            <a:ext cx="2349500" cy="533400"/>
          </a:xfrm>
          <a:prstGeom prst="roundRect">
            <a:avLst/>
          </a:prstGeom>
          <a:solidFill>
            <a:schemeClr val="accent4">
              <a:lumMod val="75000"/>
              <a:alpha val="21000"/>
            </a:schemeClr>
          </a:solidFill>
          <a:ln w="38100">
            <a:solidFill>
              <a:schemeClr val="accent4">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Roaming Profiles</a:t>
            </a:r>
          </a:p>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Folder Redirection</a:t>
            </a:r>
          </a:p>
        </p:txBody>
      </p:sp>
      <p:sp>
        <p:nvSpPr>
          <p:cNvPr id="33" name="Rounded Rectangle 32"/>
          <p:cNvSpPr/>
          <p:nvPr/>
        </p:nvSpPr>
        <p:spPr bwMode="auto">
          <a:xfrm>
            <a:off x="1562100" y="2819400"/>
            <a:ext cx="2349500" cy="622300"/>
          </a:xfrm>
          <a:prstGeom prst="roundRect">
            <a:avLst/>
          </a:prstGeom>
          <a:solidFill>
            <a:schemeClr val="accent5">
              <a:lumMod val="75000"/>
              <a:alpha val="13000"/>
            </a:schemeClr>
          </a:solidFill>
          <a:ln w="38100">
            <a:solidFill>
              <a:schemeClr val="accent5">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Application Virtualization</a:t>
            </a:r>
          </a:p>
        </p:txBody>
      </p:sp>
      <p:sp>
        <p:nvSpPr>
          <p:cNvPr id="35" name="Rounded Rectangle 34"/>
          <p:cNvSpPr/>
          <p:nvPr/>
        </p:nvSpPr>
        <p:spPr bwMode="auto">
          <a:xfrm>
            <a:off x="1511300" y="4267200"/>
            <a:ext cx="2349500" cy="546100"/>
          </a:xfrm>
          <a:prstGeom prst="roundRect">
            <a:avLst/>
          </a:prstGeom>
          <a:solidFill>
            <a:schemeClr val="accent6">
              <a:lumMod val="60000"/>
              <a:lumOff val="40000"/>
              <a:alpha val="13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Virtual Desktop Infrastructure</a:t>
            </a:r>
          </a:p>
        </p:txBody>
      </p:sp>
      <p:sp>
        <p:nvSpPr>
          <p:cNvPr id="36" name="Rounded Rectangle 35"/>
          <p:cNvSpPr/>
          <p:nvPr/>
        </p:nvSpPr>
        <p:spPr bwMode="auto">
          <a:xfrm>
            <a:off x="1524000" y="4267200"/>
            <a:ext cx="2349500" cy="546100"/>
          </a:xfrm>
          <a:prstGeom prst="roundRect">
            <a:avLst/>
          </a:prstGeom>
          <a:solidFill>
            <a:schemeClr val="accent5">
              <a:lumMod val="75000"/>
              <a:alpha val="17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Enterprise Desktop Virtualization</a:t>
            </a:r>
          </a:p>
        </p:txBody>
      </p:sp>
      <p:sp>
        <p:nvSpPr>
          <p:cNvPr id="37" name="TextBox 36"/>
          <p:cNvSpPr txBox="1"/>
          <p:nvPr/>
        </p:nvSpPr>
        <p:spPr>
          <a:xfrm>
            <a:off x="7620000" y="3810000"/>
            <a:ext cx="1524000" cy="523220"/>
          </a:xfrm>
          <a:prstGeom prst="rect">
            <a:avLst/>
          </a:prstGeom>
          <a:noFill/>
        </p:spPr>
        <p:txBody>
          <a:bodyPr wrap="square" rtlCol="0">
            <a:spAutoFit/>
          </a:bodyPr>
          <a:lstStyle/>
          <a:p>
            <a:pPr algn="ctr"/>
            <a:r>
              <a:rPr lang="en-US" sz="1400" dirty="0" smtClean="0">
                <a:solidFill>
                  <a:schemeClr val="tx1"/>
                </a:solidFill>
              </a:rPr>
              <a:t>Local Desktop Virtualization</a:t>
            </a:r>
            <a:endParaRPr lang="en-US" sz="1400" dirty="0">
              <a:solidFill>
                <a:schemeClr val="tx1"/>
              </a:solidFill>
            </a:endParaRPr>
          </a:p>
        </p:txBody>
      </p:sp>
      <p:sp>
        <p:nvSpPr>
          <p:cNvPr id="38" name="TextBox 37"/>
          <p:cNvSpPr txBox="1"/>
          <p:nvPr/>
        </p:nvSpPr>
        <p:spPr>
          <a:xfrm>
            <a:off x="7620000" y="4927600"/>
            <a:ext cx="1524000" cy="523220"/>
          </a:xfrm>
          <a:prstGeom prst="rect">
            <a:avLst/>
          </a:prstGeom>
          <a:noFill/>
        </p:spPr>
        <p:txBody>
          <a:bodyPr wrap="square" rtlCol="0">
            <a:spAutoFit/>
          </a:bodyPr>
          <a:lstStyle/>
          <a:p>
            <a:pPr algn="ctr"/>
            <a:r>
              <a:rPr lang="en-US" sz="1400" dirty="0" smtClean="0">
                <a:solidFill>
                  <a:schemeClr val="tx1"/>
                </a:solidFill>
              </a:rPr>
              <a:t>Remote Desktop Virtualization</a:t>
            </a:r>
            <a:endParaRPr lang="en-US" sz="1400" dirty="0">
              <a:solidFill>
                <a:schemeClr val="tx1"/>
              </a:solidFill>
            </a:endParaRPr>
          </a:p>
        </p:txBody>
      </p:sp>
      <p:sp>
        <p:nvSpPr>
          <p:cNvPr id="40" name="TextBox 39"/>
          <p:cNvSpPr txBox="1"/>
          <p:nvPr/>
        </p:nvSpPr>
        <p:spPr>
          <a:xfrm>
            <a:off x="5422900" y="876300"/>
            <a:ext cx="2895600" cy="307777"/>
          </a:xfrm>
          <a:prstGeom prst="rect">
            <a:avLst/>
          </a:prstGeom>
          <a:noFill/>
          <a:ln w="25400">
            <a:solidFill>
              <a:srgbClr val="C00000"/>
            </a:solidFill>
          </a:ln>
        </p:spPr>
        <p:txBody>
          <a:bodyPr wrap="square" rtlCol="0">
            <a:spAutoFit/>
          </a:bodyPr>
          <a:lstStyle/>
          <a:p>
            <a:pPr algn="ctr"/>
            <a:r>
              <a:rPr lang="en-US" sz="1400" b="1" dirty="0" smtClean="0">
                <a:solidFill>
                  <a:srgbClr val="FFC000"/>
                </a:solidFill>
              </a:rPr>
              <a:t>Focus: Reducing Costs</a:t>
            </a:r>
            <a:endParaRPr lang="en-US" sz="1400" b="1" dirty="0">
              <a:solidFill>
                <a:srgbClr val="FFC000"/>
              </a:solidFill>
            </a:endParaRPr>
          </a:p>
        </p:txBody>
      </p:sp>
      <p:sp>
        <p:nvSpPr>
          <p:cNvPr id="44" name="TextBox 43"/>
          <p:cNvSpPr txBox="1"/>
          <p:nvPr/>
        </p:nvSpPr>
        <p:spPr>
          <a:xfrm>
            <a:off x="5194300" y="6134100"/>
            <a:ext cx="3581400" cy="307777"/>
          </a:xfrm>
          <a:prstGeom prst="rect">
            <a:avLst/>
          </a:prstGeom>
          <a:noFill/>
          <a:ln w="31750">
            <a:solidFill>
              <a:srgbClr val="FFC000"/>
            </a:solidFill>
          </a:ln>
        </p:spPr>
        <p:txBody>
          <a:bodyPr wrap="square" rtlCol="0">
            <a:spAutoFit/>
          </a:bodyPr>
          <a:lstStyle/>
          <a:p>
            <a:pPr algn="ctr"/>
            <a:r>
              <a:rPr lang="en-US" sz="1400" b="1" dirty="0" smtClean="0">
                <a:solidFill>
                  <a:srgbClr val="FFC000"/>
                </a:solidFill>
              </a:rPr>
              <a:t>Focus: Increasing Flexibility</a:t>
            </a:r>
            <a:endParaRPr lang="en-US" sz="1400" b="1" dirty="0">
              <a:solidFill>
                <a:srgbClr val="FFC000"/>
              </a:solidFill>
            </a:endParaRPr>
          </a:p>
        </p:txBody>
      </p:sp>
      <p:sp>
        <p:nvSpPr>
          <p:cNvPr id="57" name="Rounded Rectangle 56"/>
          <p:cNvSpPr/>
          <p:nvPr/>
        </p:nvSpPr>
        <p:spPr bwMode="auto">
          <a:xfrm>
            <a:off x="1524000" y="4229100"/>
            <a:ext cx="2349500" cy="546100"/>
          </a:xfrm>
          <a:prstGeom prst="roundRect">
            <a:avLst/>
          </a:prstGeom>
          <a:solidFill>
            <a:schemeClr val="accent5">
              <a:lumMod val="75000"/>
              <a:alpha val="17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Remote Desktop Services</a:t>
            </a:r>
          </a:p>
        </p:txBody>
      </p:sp>
      <p:sp>
        <p:nvSpPr>
          <p:cNvPr id="61" name="Right Brace 60"/>
          <p:cNvSpPr/>
          <p:nvPr/>
        </p:nvSpPr>
        <p:spPr>
          <a:xfrm>
            <a:off x="7480300" y="4800600"/>
            <a:ext cx="152400" cy="8128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1422400" y="6121400"/>
            <a:ext cx="2565400" cy="307777"/>
          </a:xfrm>
          <a:prstGeom prst="rect">
            <a:avLst/>
          </a:prstGeom>
          <a:noFill/>
        </p:spPr>
        <p:txBody>
          <a:bodyPr wrap="square" rtlCol="0">
            <a:spAutoFit/>
          </a:bodyPr>
          <a:lstStyle/>
          <a:p>
            <a:pPr algn="ctr"/>
            <a:r>
              <a:rPr lang="en-US" sz="1400" dirty="0" smtClean="0">
                <a:solidFill>
                  <a:schemeClr val="tx1"/>
                </a:solidFill>
              </a:rPr>
              <a:t>Traditional Client Computing</a:t>
            </a:r>
            <a:endParaRPr lang="en-US" sz="14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54"/>
                                        </p:tgtEl>
                                      </p:cBhvr>
                                    </p:animEffect>
                                    <p:set>
                                      <p:cBhvr>
                                        <p:cTn id="16" dur="1" fill="hold">
                                          <p:stCondLst>
                                            <p:cond delay="499"/>
                                          </p:stCondLst>
                                        </p:cTn>
                                        <p:tgtEl>
                                          <p:spTgt spid="54"/>
                                        </p:tgtEl>
                                        <p:attrNameLst>
                                          <p:attrName>style.visibility</p:attrName>
                                        </p:attrNameLst>
                                      </p:cBhvr>
                                      <p:to>
                                        <p:strVal val="hidden"/>
                                      </p:to>
                                    </p:set>
                                  </p:childTnLst>
                                </p:cTn>
                              </p:par>
                            </p:childTnLst>
                          </p:cTn>
                        </p:par>
                        <p:par>
                          <p:cTn id="17" fill="hold">
                            <p:stCondLst>
                              <p:cond delay="500"/>
                            </p:stCondLst>
                            <p:childTnLst>
                              <p:par>
                                <p:cTn id="18" presetID="64" presetClass="path" presetSubtype="0" accel="50000" decel="50000" fill="hold" nodeType="afterEffect">
                                  <p:stCondLst>
                                    <p:cond delay="200"/>
                                  </p:stCondLst>
                                  <p:childTnLst>
                                    <p:animMotion origin="layout" path="M -1.11111E-6 3.7037E-6 L -1.11111E-6 -0.16297 " pathEditMode="relative" rAng="0" ptsTypes="AA">
                                      <p:cBhvr>
                                        <p:cTn id="19" dur="2000" fill="hold"/>
                                        <p:tgtEl>
                                          <p:spTgt spid="5"/>
                                        </p:tgtEl>
                                        <p:attrNameLst>
                                          <p:attrName>ppt_x</p:attrName>
                                          <p:attrName>ppt_y</p:attrName>
                                        </p:attrNameLst>
                                      </p:cBhvr>
                                      <p:rCtr x="0" y="-81"/>
                                    </p:animMotion>
                                  </p:childTnLst>
                                </p:cTn>
                              </p:par>
                            </p:childTnLst>
                          </p:cTn>
                        </p:par>
                        <p:par>
                          <p:cTn id="20" fill="hold">
                            <p:stCondLst>
                              <p:cond delay="2700"/>
                            </p:stCondLst>
                            <p:childTnLst>
                              <p:par>
                                <p:cTn id="21" presetID="1"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par>
                          <p:cTn id="23" fill="hold">
                            <p:stCondLst>
                              <p:cond delay="2700"/>
                            </p:stCondLst>
                            <p:childTnLst>
                              <p:par>
                                <p:cTn id="24" presetID="63" presetClass="path" presetSubtype="0" accel="50000" decel="50000" fill="hold" grpId="1" nodeType="afterEffect">
                                  <p:stCondLst>
                                    <p:cond delay="0"/>
                                  </p:stCondLst>
                                  <p:childTnLst>
                                    <p:animMotion origin="layout" path="M -0.00278 -0.0155 L 0.40278 -0.0155 " pathEditMode="relative" rAng="0" ptsTypes="AA">
                                      <p:cBhvr>
                                        <p:cTn id="25" dur="2000" fill="hold"/>
                                        <p:tgtEl>
                                          <p:spTgt spid="32"/>
                                        </p:tgtEl>
                                        <p:attrNameLst>
                                          <p:attrName>ppt_x</p:attrName>
                                          <p:attrName>ppt_y</p:attrName>
                                        </p:attrNameLst>
                                      </p:cBhvr>
                                      <p:rCtr x="203" y="0"/>
                                    </p:animMotion>
                                  </p:childTnLst>
                                </p:cTn>
                              </p:par>
                            </p:childTnLst>
                          </p:cTn>
                        </p:par>
                        <p:par>
                          <p:cTn id="26" fill="hold">
                            <p:stCondLst>
                              <p:cond delay="4700"/>
                            </p:stCondLst>
                            <p:childTnLst>
                              <p:par>
                                <p:cTn id="27" presetID="64" presetClass="path" presetSubtype="0" accel="50000" decel="50000" fill="hold" nodeType="afterEffect">
                                  <p:stCondLst>
                                    <p:cond delay="500"/>
                                  </p:stCondLst>
                                  <p:childTnLst>
                                    <p:animMotion origin="layout" path="M 0 3.33333E-6 L 0 -0.08148 " pathEditMode="relative" rAng="0" ptsTypes="AA">
                                      <p:cBhvr>
                                        <p:cTn id="28" dur="2000" fill="hold"/>
                                        <p:tgtEl>
                                          <p:spTgt spid="7"/>
                                        </p:tgtEl>
                                        <p:attrNameLst>
                                          <p:attrName>ppt_x</p:attrName>
                                          <p:attrName>ppt_y</p:attrName>
                                        </p:attrNameLst>
                                      </p:cBhvr>
                                      <p:rCtr x="0" y="-41"/>
                                    </p:animMotion>
                                  </p:childTnLst>
                                </p:cTn>
                              </p:par>
                            </p:childTnLst>
                          </p:cTn>
                        </p:par>
                        <p:par>
                          <p:cTn id="29" fill="hold">
                            <p:stCondLst>
                              <p:cond delay="7200"/>
                            </p:stCondLst>
                            <p:childTnLst>
                              <p:par>
                                <p:cTn id="30" presetID="1"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par>
                          <p:cTn id="32" fill="hold">
                            <p:stCondLst>
                              <p:cond delay="7200"/>
                            </p:stCondLst>
                            <p:childTnLst>
                              <p:par>
                                <p:cTn id="33" presetID="63" presetClass="path" presetSubtype="0" accel="50000" decel="50000" fill="hold" grpId="1" nodeType="afterEffect">
                                  <p:stCondLst>
                                    <p:cond delay="0"/>
                                  </p:stCondLst>
                                  <p:childTnLst>
                                    <p:animMotion origin="layout" path="M 0.14305 -0.00556 L 0.39305 -0.00556 " pathEditMode="relative" rAng="0" ptsTypes="AA">
                                      <p:cBhvr>
                                        <p:cTn id="34" dur="2000" fill="hold"/>
                                        <p:tgtEl>
                                          <p:spTgt spid="33"/>
                                        </p:tgtEl>
                                        <p:attrNameLst>
                                          <p:attrName>ppt_x</p:attrName>
                                          <p:attrName>ppt_y</p:attrName>
                                        </p:attrNameLst>
                                      </p:cBhvr>
                                      <p:rCtr x="125" y="0"/>
                                    </p:animMotion>
                                  </p:childTnLst>
                                </p:cTn>
                              </p:par>
                            </p:childTnLst>
                          </p:cTn>
                        </p:par>
                        <p:par>
                          <p:cTn id="35" fill="hold">
                            <p:stCondLst>
                              <p:cond delay="9200"/>
                            </p:stCondLst>
                            <p:childTnLst>
                              <p:par>
                                <p:cTn id="36" presetID="42" presetClass="path" presetSubtype="0" accel="50000" decel="50000" fill="hold" nodeType="afterEffect">
                                  <p:stCondLst>
                                    <p:cond delay="500"/>
                                  </p:stCondLst>
                                  <p:childTnLst>
                                    <p:animMotion origin="layout" path="M -1.11111E-6 2.22222E-6 L -1.11111E-6 0.09815 " pathEditMode="relative" rAng="0" ptsTypes="AA">
                                      <p:cBhvr>
                                        <p:cTn id="37" dur="2000" fill="hold"/>
                                        <p:tgtEl>
                                          <p:spTgt spid="3"/>
                                        </p:tgtEl>
                                        <p:attrNameLst>
                                          <p:attrName>ppt_x</p:attrName>
                                          <p:attrName>ppt_y</p:attrName>
                                        </p:attrNameLst>
                                      </p:cBhvr>
                                      <p:rCtr x="0" y="49"/>
                                    </p:animMotion>
                                  </p:childTnLst>
                                </p:cTn>
                              </p:par>
                            </p:childTnLst>
                          </p:cTn>
                        </p:par>
                        <p:par>
                          <p:cTn id="38" fill="hold">
                            <p:stCondLst>
                              <p:cond delay="11700"/>
                            </p:stCondLst>
                            <p:childTnLst>
                              <p:par>
                                <p:cTn id="39" presetID="1"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par>
                          <p:cTn id="41" fill="hold">
                            <p:stCondLst>
                              <p:cond delay="11700"/>
                            </p:stCondLst>
                            <p:childTnLst>
                              <p:par>
                                <p:cTn id="42" presetID="49" presetClass="path" presetSubtype="0" accel="50000" decel="50000" fill="hold" grpId="1" nodeType="afterEffect">
                                  <p:stCondLst>
                                    <p:cond delay="0"/>
                                  </p:stCondLst>
                                  <p:childTnLst>
                                    <p:animMotion origin="layout" path="M 1.11111E-6 2.96296E-6 L 0.38333 -0.05741 " pathEditMode="relative" rAng="0" ptsTypes="AA">
                                      <p:cBhvr>
                                        <p:cTn id="43" dur="2000" fill="hold"/>
                                        <p:tgtEl>
                                          <p:spTgt spid="36"/>
                                        </p:tgtEl>
                                        <p:attrNameLst>
                                          <p:attrName>ppt_x</p:attrName>
                                          <p:attrName>ppt_y</p:attrName>
                                        </p:attrNameLst>
                                      </p:cBhvr>
                                      <p:rCtr x="192" y="-29"/>
                                    </p:animMotion>
                                  </p:childTnLst>
                                </p:cTn>
                              </p:par>
                            </p:childTnLst>
                          </p:cTn>
                        </p:par>
                        <p:par>
                          <p:cTn id="44" fill="hold">
                            <p:stCondLst>
                              <p:cond delay="13700"/>
                            </p:stCondLst>
                            <p:childTnLst>
                              <p:par>
                                <p:cTn id="45" presetID="1"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par>
                          <p:cTn id="47" fill="hold">
                            <p:stCondLst>
                              <p:cond delay="13700"/>
                            </p:stCondLst>
                            <p:childTnLst>
                              <p:par>
                                <p:cTn id="48" presetID="1"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childTnLst>
                                </p:cTn>
                              </p:par>
                            </p:childTnLst>
                          </p:cTn>
                        </p:par>
                        <p:par>
                          <p:cTn id="50" fill="hold">
                            <p:stCondLst>
                              <p:cond delay="13700"/>
                            </p:stCondLst>
                            <p:childTnLst>
                              <p:par>
                                <p:cTn id="51" presetID="49" presetClass="path" presetSubtype="0" accel="50000" decel="50000" fill="hold" grpId="1" nodeType="afterEffect">
                                  <p:stCondLst>
                                    <p:cond delay="0"/>
                                  </p:stCondLst>
                                  <p:childTnLst>
                                    <p:animMotion origin="layout" path="M 1.11111E-6 -1.48148E-6 L 0.38611 0.06482 " pathEditMode="relative" rAng="0" ptsTypes="AA">
                                      <p:cBhvr>
                                        <p:cTn id="52" dur="2000" fill="hold"/>
                                        <p:tgtEl>
                                          <p:spTgt spid="57"/>
                                        </p:tgtEl>
                                        <p:attrNameLst>
                                          <p:attrName>ppt_x</p:attrName>
                                          <p:attrName>ppt_y</p:attrName>
                                        </p:attrNameLst>
                                      </p:cBhvr>
                                      <p:rCtr x="193" y="32"/>
                                    </p:animMotion>
                                  </p:childTnLst>
                                </p:cTn>
                              </p:par>
                            </p:childTnLst>
                          </p:cTn>
                        </p:par>
                        <p:par>
                          <p:cTn id="53" fill="hold">
                            <p:stCondLst>
                              <p:cond delay="15700"/>
                            </p:stCondLst>
                            <p:childTnLst>
                              <p:par>
                                <p:cTn id="54" presetID="1"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childTnLst>
                          </p:cTn>
                        </p:par>
                        <p:par>
                          <p:cTn id="56" fill="hold">
                            <p:stCondLst>
                              <p:cond delay="15700"/>
                            </p:stCondLst>
                            <p:childTnLst>
                              <p:par>
                                <p:cTn id="57" presetID="56" presetClass="path" presetSubtype="0" accel="50000" decel="50000" fill="hold" grpId="1" nodeType="afterEffect">
                                  <p:stCondLst>
                                    <p:cond delay="0"/>
                                  </p:stCondLst>
                                  <p:childTnLst>
                                    <p:animMotion origin="layout" path="M 0 2.96296E-6 L 0.38472 0.17037 " pathEditMode="relative" rAng="0" ptsTypes="AA">
                                      <p:cBhvr>
                                        <p:cTn id="58" dur="2000" fill="hold"/>
                                        <p:tgtEl>
                                          <p:spTgt spid="35"/>
                                        </p:tgtEl>
                                        <p:attrNameLst>
                                          <p:attrName>ppt_x</p:attrName>
                                          <p:attrName>ppt_y</p:attrName>
                                        </p:attrNameLst>
                                      </p:cBhvr>
                                      <p:rCtr x="192" y="85"/>
                                    </p:animMotion>
                                  </p:childTnLst>
                                </p:cTn>
                              </p:par>
                            </p:childTnLst>
                          </p:cTn>
                        </p:par>
                        <p:par>
                          <p:cTn id="59" fill="hold">
                            <p:stCondLst>
                              <p:cond delay="17700"/>
                            </p:stCondLst>
                            <p:childTnLst>
                              <p:par>
                                <p:cTn id="60" presetID="55"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1000" fill="hold"/>
                                        <p:tgtEl>
                                          <p:spTgt spid="61"/>
                                        </p:tgtEl>
                                        <p:attrNameLst>
                                          <p:attrName>ppt_w</p:attrName>
                                        </p:attrNameLst>
                                      </p:cBhvr>
                                      <p:tavLst>
                                        <p:tav tm="0">
                                          <p:val>
                                            <p:strVal val="#ppt_w*0.70"/>
                                          </p:val>
                                        </p:tav>
                                        <p:tav tm="100000">
                                          <p:val>
                                            <p:strVal val="#ppt_w"/>
                                          </p:val>
                                        </p:tav>
                                      </p:tavLst>
                                    </p:anim>
                                    <p:anim calcmode="lin" valueType="num">
                                      <p:cBhvr>
                                        <p:cTn id="63" dur="1000" fill="hold"/>
                                        <p:tgtEl>
                                          <p:spTgt spid="61"/>
                                        </p:tgtEl>
                                        <p:attrNameLst>
                                          <p:attrName>ppt_h</p:attrName>
                                        </p:attrNameLst>
                                      </p:cBhvr>
                                      <p:tavLst>
                                        <p:tav tm="0">
                                          <p:val>
                                            <p:strVal val="#ppt_h"/>
                                          </p:val>
                                        </p:tav>
                                        <p:tav tm="100000">
                                          <p:val>
                                            <p:strVal val="#ppt_h"/>
                                          </p:val>
                                        </p:tav>
                                      </p:tavLst>
                                    </p:anim>
                                    <p:animEffect transition="in" filter="fade">
                                      <p:cBhvr>
                                        <p:cTn id="64" dur="1000"/>
                                        <p:tgtEl>
                                          <p:spTgt spid="61"/>
                                        </p:tgtEl>
                                      </p:cBhvr>
                                    </p:animEffect>
                                  </p:childTnLst>
                                </p:cTn>
                              </p:par>
                            </p:childTnLst>
                          </p:cTn>
                        </p:par>
                        <p:par>
                          <p:cTn id="65" fill="hold">
                            <p:stCondLst>
                              <p:cond delay="18700"/>
                            </p:stCondLst>
                            <p:childTnLst>
                              <p:par>
                                <p:cTn id="66" presetID="1"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1000" fill="hold"/>
                                        <p:tgtEl>
                                          <p:spTgt spid="41"/>
                                        </p:tgtEl>
                                        <p:attrNameLst>
                                          <p:attrName>ppt_w</p:attrName>
                                        </p:attrNameLst>
                                      </p:cBhvr>
                                      <p:tavLst>
                                        <p:tav tm="0">
                                          <p:val>
                                            <p:strVal val="#ppt_w*0.70"/>
                                          </p:val>
                                        </p:tav>
                                        <p:tav tm="100000">
                                          <p:val>
                                            <p:strVal val="#ppt_w"/>
                                          </p:val>
                                        </p:tav>
                                      </p:tavLst>
                                    </p:anim>
                                    <p:anim calcmode="lin" valueType="num">
                                      <p:cBhvr>
                                        <p:cTn id="73" dur="1000" fill="hold"/>
                                        <p:tgtEl>
                                          <p:spTgt spid="41"/>
                                        </p:tgtEl>
                                        <p:attrNameLst>
                                          <p:attrName>ppt_h</p:attrName>
                                        </p:attrNameLst>
                                      </p:cBhvr>
                                      <p:tavLst>
                                        <p:tav tm="0">
                                          <p:val>
                                            <p:strVal val="#ppt_h"/>
                                          </p:val>
                                        </p:tav>
                                        <p:tav tm="100000">
                                          <p:val>
                                            <p:strVal val="#ppt_h"/>
                                          </p:val>
                                        </p:tav>
                                      </p:tavLst>
                                    </p:anim>
                                    <p:animEffect transition="in" filter="fade">
                                      <p:cBhvr>
                                        <p:cTn id="74" dur="1000"/>
                                        <p:tgtEl>
                                          <p:spTgt spid="41"/>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1000" fill="hold"/>
                                        <p:tgtEl>
                                          <p:spTgt spid="40"/>
                                        </p:tgtEl>
                                        <p:attrNameLst>
                                          <p:attrName>ppt_w</p:attrName>
                                        </p:attrNameLst>
                                      </p:cBhvr>
                                      <p:tavLst>
                                        <p:tav tm="0">
                                          <p:val>
                                            <p:strVal val="#ppt_w*0.70"/>
                                          </p:val>
                                        </p:tav>
                                        <p:tav tm="100000">
                                          <p:val>
                                            <p:strVal val="#ppt_w"/>
                                          </p:val>
                                        </p:tav>
                                      </p:tavLst>
                                    </p:anim>
                                    <p:anim calcmode="lin" valueType="num">
                                      <p:cBhvr>
                                        <p:cTn id="78" dur="1000" fill="hold"/>
                                        <p:tgtEl>
                                          <p:spTgt spid="40"/>
                                        </p:tgtEl>
                                        <p:attrNameLst>
                                          <p:attrName>ppt_h</p:attrName>
                                        </p:attrNameLst>
                                      </p:cBhvr>
                                      <p:tavLst>
                                        <p:tav tm="0">
                                          <p:val>
                                            <p:strVal val="#ppt_h"/>
                                          </p:val>
                                        </p:tav>
                                        <p:tav tm="100000">
                                          <p:val>
                                            <p:strVal val="#ppt_h"/>
                                          </p:val>
                                        </p:tav>
                                      </p:tavLst>
                                    </p:anim>
                                    <p:animEffect transition="in" filter="fade">
                                      <p:cBhvr>
                                        <p:cTn id="79" dur="1000"/>
                                        <p:tgtEl>
                                          <p:spTgt spid="40"/>
                                        </p:tgtEl>
                                      </p:cBhvr>
                                    </p:animEffect>
                                  </p:childTnLst>
                                </p:cTn>
                              </p:par>
                            </p:childTnLst>
                          </p:cTn>
                        </p:par>
                        <p:par>
                          <p:cTn id="80" fill="hold">
                            <p:stCondLst>
                              <p:cond delay="1000"/>
                            </p:stCondLst>
                            <p:childTnLst>
                              <p:par>
                                <p:cTn id="81" presetID="55"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p:cTn id="83" dur="1000" fill="hold"/>
                                        <p:tgtEl>
                                          <p:spTgt spid="43"/>
                                        </p:tgtEl>
                                        <p:attrNameLst>
                                          <p:attrName>ppt_w</p:attrName>
                                        </p:attrNameLst>
                                      </p:cBhvr>
                                      <p:tavLst>
                                        <p:tav tm="0">
                                          <p:val>
                                            <p:strVal val="#ppt_w*0.70"/>
                                          </p:val>
                                        </p:tav>
                                        <p:tav tm="100000">
                                          <p:val>
                                            <p:strVal val="#ppt_w"/>
                                          </p:val>
                                        </p:tav>
                                      </p:tavLst>
                                    </p:anim>
                                    <p:anim calcmode="lin" valueType="num">
                                      <p:cBhvr>
                                        <p:cTn id="84" dur="1000" fill="hold"/>
                                        <p:tgtEl>
                                          <p:spTgt spid="43"/>
                                        </p:tgtEl>
                                        <p:attrNameLst>
                                          <p:attrName>ppt_h</p:attrName>
                                        </p:attrNameLst>
                                      </p:cBhvr>
                                      <p:tavLst>
                                        <p:tav tm="0">
                                          <p:val>
                                            <p:strVal val="#ppt_h"/>
                                          </p:val>
                                        </p:tav>
                                        <p:tav tm="100000">
                                          <p:val>
                                            <p:strVal val="#ppt_h"/>
                                          </p:val>
                                        </p:tav>
                                      </p:tavLst>
                                    </p:anim>
                                    <p:animEffect transition="in" filter="fade">
                                      <p:cBhvr>
                                        <p:cTn id="85" dur="1000"/>
                                        <p:tgtEl>
                                          <p:spTgt spid="43"/>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1000" fill="hold"/>
                                        <p:tgtEl>
                                          <p:spTgt spid="44"/>
                                        </p:tgtEl>
                                        <p:attrNameLst>
                                          <p:attrName>ppt_w</p:attrName>
                                        </p:attrNameLst>
                                      </p:cBhvr>
                                      <p:tavLst>
                                        <p:tav tm="0">
                                          <p:val>
                                            <p:strVal val="#ppt_w*0.70"/>
                                          </p:val>
                                        </p:tav>
                                        <p:tav tm="100000">
                                          <p:val>
                                            <p:strVal val="#ppt_w"/>
                                          </p:val>
                                        </p:tav>
                                      </p:tavLst>
                                    </p:anim>
                                    <p:anim calcmode="lin" valueType="num">
                                      <p:cBhvr>
                                        <p:cTn id="89" dur="1000" fill="hold"/>
                                        <p:tgtEl>
                                          <p:spTgt spid="44"/>
                                        </p:tgtEl>
                                        <p:attrNameLst>
                                          <p:attrName>ppt_h</p:attrName>
                                        </p:attrNameLst>
                                      </p:cBhvr>
                                      <p:tavLst>
                                        <p:tav tm="0">
                                          <p:val>
                                            <p:strVal val="#ppt_h"/>
                                          </p:val>
                                        </p:tav>
                                        <p:tav tm="100000">
                                          <p:val>
                                            <p:strVal val="#ppt_h"/>
                                          </p:val>
                                        </p:tav>
                                      </p:tavLst>
                                    </p:anim>
                                    <p:animEffect transition="in" filter="fade">
                                      <p:cBhvr>
                                        <p:cTn id="9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1" grpId="0" animBg="1"/>
      <p:bldP spid="32" grpId="0" animBg="1"/>
      <p:bldP spid="32" grpId="1" animBg="1"/>
      <p:bldP spid="33" grpId="0" animBg="1"/>
      <p:bldP spid="33" grpId="1" animBg="1"/>
      <p:bldP spid="35" grpId="0" animBg="1"/>
      <p:bldP spid="35" grpId="1" animBg="1"/>
      <p:bldP spid="36" grpId="0" animBg="1"/>
      <p:bldP spid="36" grpId="1" animBg="1"/>
      <p:bldP spid="37" grpId="0"/>
      <p:bldP spid="38" grpId="0"/>
      <p:bldP spid="40" grpId="0" animBg="1"/>
      <p:bldP spid="44" grpId="0" animBg="1"/>
      <p:bldP spid="57" grpId="0" animBg="1"/>
      <p:bldP spid="57" grpId="1" animBg="1"/>
      <p:bldP spid="61" grpId="0" animBg="1"/>
      <p:bldP spid="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501862" y="812800"/>
            <a:ext cx="2451637" cy="5283200"/>
          </a:xfrm>
          <a:prstGeom prst="roundRect">
            <a:avLst/>
          </a:prstGeom>
          <a:solidFill>
            <a:schemeClr val="accent5">
              <a:lumMod val="75000"/>
              <a:alpha val="17000"/>
            </a:schemeClr>
          </a:solidFill>
          <a:ln w="38100">
            <a:solidFill>
              <a:schemeClr val="accent5">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1930400" y="800100"/>
            <a:ext cx="4559300" cy="5308600"/>
          </a:xfrm>
          <a:prstGeom prst="roundRect">
            <a:avLst/>
          </a:prstGeom>
          <a:solidFill>
            <a:schemeClr val="accent4">
              <a:lumMod val="75000"/>
              <a:alpha val="15000"/>
            </a:schemeClr>
          </a:solidFill>
          <a:ln w="38100">
            <a:solidFill>
              <a:schemeClr val="accent4">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498598"/>
          </a:xfrm>
        </p:spPr>
        <p:txBody>
          <a:bodyPr/>
          <a:lstStyle/>
          <a:p>
            <a:r>
              <a:rPr sz="3600" smtClean="0"/>
              <a:t>Using Desktop Virtualization effectively </a:t>
            </a:r>
            <a:endParaRPr lang="en-US" sz="3600" dirty="0"/>
          </a:p>
        </p:txBody>
      </p:sp>
      <p:sp>
        <p:nvSpPr>
          <p:cNvPr id="7" name="TextBox 6"/>
          <p:cNvSpPr txBox="1"/>
          <p:nvPr/>
        </p:nvSpPr>
        <p:spPr>
          <a:xfrm>
            <a:off x="2971800" y="927100"/>
            <a:ext cx="2565400" cy="307777"/>
          </a:xfrm>
          <a:prstGeom prst="rect">
            <a:avLst/>
          </a:prstGeom>
          <a:noFill/>
        </p:spPr>
        <p:txBody>
          <a:bodyPr wrap="square" rtlCol="0">
            <a:spAutoFit/>
          </a:bodyPr>
          <a:lstStyle/>
          <a:p>
            <a:pPr algn="ctr"/>
            <a:r>
              <a:rPr lang="en-US" sz="1400" b="1" dirty="0" smtClean="0">
                <a:solidFill>
                  <a:schemeClr val="tx1"/>
                </a:solidFill>
              </a:rPr>
              <a:t>Managed Desktops</a:t>
            </a:r>
            <a:endParaRPr lang="en-US" sz="1400" b="1" dirty="0">
              <a:solidFill>
                <a:schemeClr val="tx1"/>
              </a:solidFill>
            </a:endParaRPr>
          </a:p>
        </p:txBody>
      </p:sp>
      <p:sp>
        <p:nvSpPr>
          <p:cNvPr id="8" name="TextBox 7"/>
          <p:cNvSpPr txBox="1"/>
          <p:nvPr/>
        </p:nvSpPr>
        <p:spPr>
          <a:xfrm>
            <a:off x="6400800" y="939800"/>
            <a:ext cx="2565400" cy="523220"/>
          </a:xfrm>
          <a:prstGeom prst="rect">
            <a:avLst/>
          </a:prstGeom>
          <a:noFill/>
        </p:spPr>
        <p:txBody>
          <a:bodyPr wrap="square" rtlCol="0">
            <a:spAutoFit/>
          </a:bodyPr>
          <a:lstStyle/>
          <a:p>
            <a:pPr algn="ctr"/>
            <a:r>
              <a:rPr lang="en-US" sz="1400" b="1" dirty="0" smtClean="0">
                <a:solidFill>
                  <a:schemeClr val="tx1"/>
                </a:solidFill>
              </a:rPr>
              <a:t>Managing Unmanaged Desktops</a:t>
            </a:r>
            <a:endParaRPr lang="en-US" sz="1400" b="1" dirty="0">
              <a:solidFill>
                <a:schemeClr val="tx1"/>
              </a:solidFill>
            </a:endParaRPr>
          </a:p>
        </p:txBody>
      </p:sp>
      <p:grpSp>
        <p:nvGrpSpPr>
          <p:cNvPr id="3" name="Group 22"/>
          <p:cNvGrpSpPr/>
          <p:nvPr/>
        </p:nvGrpSpPr>
        <p:grpSpPr>
          <a:xfrm>
            <a:off x="2090591" y="1508372"/>
            <a:ext cx="4211473" cy="1260227"/>
            <a:chOff x="1963591" y="1207063"/>
            <a:chExt cx="4211473" cy="2221936"/>
          </a:xfrm>
        </p:grpSpPr>
        <p:grpSp>
          <p:nvGrpSpPr>
            <p:cNvPr id="4" name="Group 49"/>
            <p:cNvGrpSpPr/>
            <p:nvPr/>
          </p:nvGrpSpPr>
          <p:grpSpPr>
            <a:xfrm>
              <a:off x="4822761" y="1210195"/>
              <a:ext cx="1352303" cy="2215703"/>
              <a:chOff x="1382553" y="3381091"/>
              <a:chExt cx="2385053" cy="3563995"/>
            </a:xfrm>
          </p:grpSpPr>
          <p:sp>
            <p:nvSpPr>
              <p:cNvPr id="10" name="Rounded Rectangle 9"/>
              <p:cNvSpPr/>
              <p:nvPr/>
            </p:nvSpPr>
            <p:spPr bwMode="auto">
              <a:xfrm>
                <a:off x="1382553" y="3417903"/>
                <a:ext cx="2385053" cy="3527183"/>
              </a:xfrm>
              <a:prstGeom prst="roundRect">
                <a:avLst>
                  <a:gd name="adj" fmla="val 7373"/>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pic>
            <p:nvPicPr>
              <p:cNvPr id="11" name="Picture 10" descr="MOBILEgeek copy.png"/>
              <p:cNvPicPr>
                <a:picLocks noChangeAspect="1"/>
              </p:cNvPicPr>
              <p:nvPr/>
            </p:nvPicPr>
            <p:blipFill>
              <a:blip r:embed="rId4" cstate="email"/>
              <a:srcRect/>
              <a:stretch>
                <a:fillRect/>
              </a:stretch>
            </p:blipFill>
            <p:spPr>
              <a:xfrm>
                <a:off x="1555469" y="4151764"/>
                <a:ext cx="2039221" cy="2611029"/>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12" name="Rectangle 11"/>
              <p:cNvSpPr/>
              <p:nvPr/>
            </p:nvSpPr>
            <p:spPr>
              <a:xfrm>
                <a:off x="1558981" y="3381091"/>
                <a:ext cx="2032197" cy="860492"/>
              </a:xfrm>
              <a:prstGeom prst="rect">
                <a:avLst/>
              </a:prstGeom>
            </p:spPr>
            <p:txBody>
              <a:bodyPr wrap="square">
                <a:spAutoFit/>
              </a:bodyPr>
              <a:lstStyle/>
              <a:p>
                <a:pPr algn="ctr" defTabSz="914363">
                  <a:lnSpc>
                    <a:spcPct val="85000"/>
                  </a:lnSpc>
                </a:pPr>
                <a:r>
                  <a:rPr lang="en-US" sz="1600"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Mobile</a:t>
                </a:r>
                <a:endParaRPr lang="en-US" sz="1600" kern="0" spc="-125" dirty="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grpSp>
          <p:nvGrpSpPr>
            <p:cNvPr id="9" name="Group 12"/>
            <p:cNvGrpSpPr/>
            <p:nvPr/>
          </p:nvGrpSpPr>
          <p:grpSpPr>
            <a:xfrm>
              <a:off x="3408147" y="1207063"/>
              <a:ext cx="1352303" cy="2221936"/>
              <a:chOff x="3581463" y="2809220"/>
              <a:chExt cx="1987544" cy="2978351"/>
            </a:xfrm>
          </p:grpSpPr>
          <p:grpSp>
            <p:nvGrpSpPr>
              <p:cNvPr id="13" name="Group 50"/>
              <p:cNvGrpSpPr/>
              <p:nvPr/>
            </p:nvGrpSpPr>
            <p:grpSpPr>
              <a:xfrm>
                <a:off x="3581463" y="2809220"/>
                <a:ext cx="1987544" cy="2978351"/>
                <a:chOff x="4297755" y="3371064"/>
                <a:chExt cx="2385053" cy="3574022"/>
              </a:xfrm>
            </p:grpSpPr>
            <p:sp>
              <p:nvSpPr>
                <p:cNvPr id="16" name="Rounded Rectangle 15"/>
                <p:cNvSpPr/>
                <p:nvPr/>
              </p:nvSpPr>
              <p:spPr bwMode="auto">
                <a:xfrm>
                  <a:off x="4297755" y="3417903"/>
                  <a:ext cx="2385053" cy="3527183"/>
                </a:xfrm>
                <a:prstGeom prst="roundRect">
                  <a:avLst>
                    <a:gd name="adj" fmla="val 7373"/>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sp>
              <p:nvSpPr>
                <p:cNvPr id="17" name="Rectangle 11"/>
                <p:cNvSpPr/>
                <p:nvPr/>
              </p:nvSpPr>
              <p:spPr>
                <a:xfrm>
                  <a:off x="4456022" y="3371064"/>
                  <a:ext cx="2068517" cy="860492"/>
                </a:xfrm>
                <a:prstGeom prst="rect">
                  <a:avLst/>
                </a:prstGeom>
              </p:spPr>
              <p:txBody>
                <a:bodyPr wrap="square">
                  <a:spAutoFit/>
                </a:bodyPr>
                <a:lstStyle/>
                <a:p>
                  <a:pPr algn="ctr" defTabSz="914363">
                    <a:lnSpc>
                      <a:spcPct val="85000"/>
                    </a:lnSpc>
                  </a:pPr>
                  <a:r>
                    <a:rPr lang="en-US" sz="1600"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Office</a:t>
                  </a:r>
                </a:p>
              </p:txBody>
            </p:sp>
          </p:grpSp>
          <p:pic>
            <p:nvPicPr>
              <p:cNvPr id="15" name="Picture 2"/>
              <p:cNvPicPr>
                <a:picLocks noChangeAspect="1" noChangeArrowheads="1"/>
              </p:cNvPicPr>
              <p:nvPr/>
            </p:nvPicPr>
            <p:blipFill>
              <a:blip r:embed="rId5" cstate="email"/>
              <a:srcRect/>
              <a:stretch>
                <a:fillRect/>
              </a:stretch>
            </p:blipFill>
            <p:spPr bwMode="auto">
              <a:xfrm>
                <a:off x="3716831" y="3442049"/>
                <a:ext cx="1716809" cy="2176272"/>
              </a:xfrm>
              <a:prstGeom prst="roundRect">
                <a:avLst>
                  <a:gd name="adj" fmla="val 5797"/>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grpSp>
        <p:grpSp>
          <p:nvGrpSpPr>
            <p:cNvPr id="14" name="Group 21"/>
            <p:cNvGrpSpPr/>
            <p:nvPr/>
          </p:nvGrpSpPr>
          <p:grpSpPr>
            <a:xfrm>
              <a:off x="1963591" y="1228340"/>
              <a:ext cx="1352303" cy="2192817"/>
              <a:chOff x="5952118" y="2848253"/>
              <a:chExt cx="1987544" cy="2939319"/>
            </a:xfrm>
          </p:grpSpPr>
          <p:grpSp>
            <p:nvGrpSpPr>
              <p:cNvPr id="18" name="Group 51"/>
              <p:cNvGrpSpPr/>
              <p:nvPr/>
            </p:nvGrpSpPr>
            <p:grpSpPr>
              <a:xfrm>
                <a:off x="5952118" y="2848253"/>
                <a:ext cx="1987544" cy="2939319"/>
                <a:chOff x="7142541" y="3417903"/>
                <a:chExt cx="2385053" cy="3527183"/>
              </a:xfrm>
            </p:grpSpPr>
            <p:sp>
              <p:nvSpPr>
                <p:cNvPr id="21" name="Rounded Rectangle 20"/>
                <p:cNvSpPr/>
                <p:nvPr/>
              </p:nvSpPr>
              <p:spPr bwMode="auto">
                <a:xfrm>
                  <a:off x="7142541" y="3417903"/>
                  <a:ext cx="2385053" cy="3527183"/>
                </a:xfrm>
                <a:prstGeom prst="roundRect">
                  <a:avLst>
                    <a:gd name="adj" fmla="val 7373"/>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sp>
              <p:nvSpPr>
                <p:cNvPr id="22" name="Rectangle 16"/>
                <p:cNvSpPr/>
                <p:nvPr/>
              </p:nvSpPr>
              <p:spPr>
                <a:xfrm>
                  <a:off x="7690254" y="3443098"/>
                  <a:ext cx="1430459" cy="860492"/>
                </a:xfrm>
                <a:prstGeom prst="rect">
                  <a:avLst/>
                </a:prstGeom>
              </p:spPr>
              <p:txBody>
                <a:bodyPr wrap="square">
                  <a:spAutoFit/>
                </a:bodyPr>
                <a:lstStyle/>
                <a:p>
                  <a:pPr algn="ctr" defTabSz="914363">
                    <a:lnSpc>
                      <a:spcPct val="85000"/>
                    </a:lnSpc>
                  </a:pPr>
                  <a:r>
                    <a:rPr lang="en-US" sz="1600"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Task</a:t>
                  </a:r>
                </a:p>
              </p:txBody>
            </p:sp>
          </p:grpSp>
          <p:pic>
            <p:nvPicPr>
              <p:cNvPr id="20" name="Picture 4"/>
              <p:cNvPicPr>
                <a:picLocks noChangeAspect="1" noChangeArrowheads="1"/>
              </p:cNvPicPr>
              <p:nvPr/>
            </p:nvPicPr>
            <p:blipFill>
              <a:blip r:embed="rId6" cstate="email"/>
              <a:srcRect/>
              <a:stretch>
                <a:fillRect/>
              </a:stretch>
            </p:blipFill>
            <p:spPr bwMode="auto">
              <a:xfrm>
                <a:off x="6137006" y="3437467"/>
                <a:ext cx="1710047" cy="2208810"/>
              </a:xfrm>
              <a:prstGeom prst="roundRect">
                <a:avLst>
                  <a:gd name="adj" fmla="val 5797"/>
                </a:avLst>
              </a:prstGeom>
              <a:noFill/>
              <a:ln w="9525" algn="ctr">
                <a:solidFill>
                  <a:schemeClr val="accent3">
                    <a:alpha val="50000"/>
                  </a:schemeClr>
                </a:solidFill>
                <a:round/>
                <a:headEnd/>
                <a:tailEnd/>
              </a:ln>
              <a:effectLst>
                <a:outerShdw blurRad="152400" algn="ctr" rotWithShape="0">
                  <a:schemeClr val="accent3">
                    <a:alpha val="70000"/>
                  </a:schemeClr>
                </a:outerShdw>
              </a:effectLst>
            </p:spPr>
          </p:pic>
        </p:grpSp>
      </p:grpSp>
      <p:grpSp>
        <p:nvGrpSpPr>
          <p:cNvPr id="19" name="Group 31"/>
          <p:cNvGrpSpPr/>
          <p:nvPr/>
        </p:nvGrpSpPr>
        <p:grpSpPr>
          <a:xfrm>
            <a:off x="6578599" y="1530039"/>
            <a:ext cx="2298700" cy="1187761"/>
            <a:chOff x="6232831" y="856939"/>
            <a:chExt cx="2746953" cy="2195919"/>
          </a:xfrm>
        </p:grpSpPr>
        <p:grpSp>
          <p:nvGrpSpPr>
            <p:cNvPr id="23" name="Group 49"/>
            <p:cNvGrpSpPr/>
            <p:nvPr/>
          </p:nvGrpSpPr>
          <p:grpSpPr>
            <a:xfrm>
              <a:off x="7627482" y="860041"/>
              <a:ext cx="1352302" cy="2192817"/>
              <a:chOff x="1382553" y="3417903"/>
              <a:chExt cx="2385053" cy="3527183"/>
            </a:xfrm>
          </p:grpSpPr>
          <p:sp>
            <p:nvSpPr>
              <p:cNvPr id="25" name="Rounded Rectangle 24"/>
              <p:cNvSpPr/>
              <p:nvPr/>
            </p:nvSpPr>
            <p:spPr bwMode="auto">
              <a:xfrm>
                <a:off x="1382553" y="3417903"/>
                <a:ext cx="2385053" cy="3527183"/>
              </a:xfrm>
              <a:prstGeom prst="roundRect">
                <a:avLst>
                  <a:gd name="adj" fmla="val 7373"/>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pic>
            <p:nvPicPr>
              <p:cNvPr id="26" name="Picture 25" descr="MOBILEgeek copy.png"/>
              <p:cNvPicPr>
                <a:picLocks noChangeAspect="1"/>
              </p:cNvPicPr>
              <p:nvPr/>
            </p:nvPicPr>
            <p:blipFill>
              <a:blip r:embed="rId7" cstate="print"/>
              <a:stretch>
                <a:fillRect/>
              </a:stretch>
            </p:blipFill>
            <p:spPr>
              <a:xfrm>
                <a:off x="1565433" y="4151764"/>
                <a:ext cx="2011680" cy="2611029"/>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27" name="Rectangle 26"/>
              <p:cNvSpPr/>
              <p:nvPr/>
            </p:nvSpPr>
            <p:spPr>
              <a:xfrm>
                <a:off x="1385358" y="3453770"/>
                <a:ext cx="2382244" cy="702470"/>
              </a:xfrm>
              <a:prstGeom prst="rect">
                <a:avLst/>
              </a:prstGeom>
            </p:spPr>
            <p:txBody>
              <a:bodyPr wrap="square">
                <a:spAutoFit/>
              </a:bodyPr>
              <a:lstStyle/>
              <a:p>
                <a:pPr algn="ctr" defTabSz="914363">
                  <a:lnSpc>
                    <a:spcPct val="85000"/>
                  </a:lnSpc>
                </a:pPr>
                <a:r>
                  <a:rPr lang="en-US" sz="1100" b="1" kern="0" spc="-125" dirty="0" smtClean="0">
                    <a:ln w="3175">
                      <a:noFill/>
                    </a:ln>
                    <a:gradFill flip="none" rotWithShape="1">
                      <a:gsLst>
                        <a:gs pos="28000">
                          <a:srgbClr val="FEF9DA"/>
                        </a:gs>
                        <a:gs pos="52000">
                          <a:srgbClr val="FCE974"/>
                        </a:gs>
                        <a:gs pos="68000">
                          <a:srgbClr val="F79A1D"/>
                        </a:gs>
                      </a:gsLst>
                      <a:lin ang="5400000" scaled="1"/>
                      <a:tileRect/>
                    </a:gradFill>
                    <a:latin typeface="+mn-lt"/>
                  </a:rPr>
                  <a:t>Contractor / Offshore</a:t>
                </a:r>
                <a:endParaRPr lang="en-US" sz="1100" b="1" kern="0" spc="-125" dirty="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grpSp>
          <p:nvGrpSpPr>
            <p:cNvPr id="24" name="Group 50"/>
            <p:cNvGrpSpPr/>
            <p:nvPr/>
          </p:nvGrpSpPr>
          <p:grpSpPr>
            <a:xfrm>
              <a:off x="6232831" y="856939"/>
              <a:ext cx="1352303" cy="2192817"/>
              <a:chOff x="5452195" y="3041339"/>
              <a:chExt cx="1720672" cy="2544649"/>
            </a:xfrm>
          </p:grpSpPr>
          <p:sp>
            <p:nvSpPr>
              <p:cNvPr id="29" name="Rounded Rectangle 28"/>
              <p:cNvSpPr/>
              <p:nvPr/>
            </p:nvSpPr>
            <p:spPr bwMode="auto">
              <a:xfrm>
                <a:off x="5452195" y="3041339"/>
                <a:ext cx="1720672" cy="2544649"/>
              </a:xfrm>
              <a:prstGeom prst="roundRect">
                <a:avLst>
                  <a:gd name="adj" fmla="val 7373"/>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pic>
            <p:nvPicPr>
              <p:cNvPr id="30" name="Picture 29" descr="MOBILEgeek copy.png"/>
              <p:cNvPicPr>
                <a:picLocks noChangeAspect="1"/>
              </p:cNvPicPr>
              <p:nvPr/>
            </p:nvPicPr>
            <p:blipFill>
              <a:blip r:embed="rId8" cstate="print"/>
              <a:stretch>
                <a:fillRect/>
              </a:stretch>
            </p:blipFill>
            <p:spPr>
              <a:xfrm>
                <a:off x="5626072" y="3593007"/>
                <a:ext cx="1374510" cy="1832681"/>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31" name="Rectangle 30"/>
              <p:cNvSpPr/>
              <p:nvPr/>
            </p:nvSpPr>
            <p:spPr>
              <a:xfrm>
                <a:off x="5548392" y="3074962"/>
                <a:ext cx="1519157" cy="509540"/>
              </a:xfrm>
              <a:prstGeom prst="rect">
                <a:avLst/>
              </a:prstGeom>
            </p:spPr>
            <p:txBody>
              <a:bodyPr wrap="square">
                <a:spAutoFit/>
              </a:bodyPr>
              <a:lstStyle/>
              <a:p>
                <a:pPr algn="ctr" defTabSz="914363">
                  <a:lnSpc>
                    <a:spcPct val="85000"/>
                  </a:lnSpc>
                </a:pPr>
                <a:r>
                  <a:rPr lang="en-US" sz="1100" b="1" kern="0" spc="-125" dirty="0" smtClean="0">
                    <a:ln w="3175">
                      <a:noFill/>
                    </a:ln>
                    <a:gradFill flip="none" rotWithShape="1">
                      <a:gsLst>
                        <a:gs pos="28000">
                          <a:srgbClr val="FEF9DA"/>
                        </a:gs>
                        <a:gs pos="52000">
                          <a:srgbClr val="FCE974"/>
                        </a:gs>
                        <a:gs pos="68000">
                          <a:srgbClr val="F79A1D"/>
                        </a:gs>
                      </a:gsLst>
                      <a:lin ang="5400000" scaled="1"/>
                      <a:tileRect/>
                    </a:gradFill>
                    <a:latin typeface="+mn-lt"/>
                  </a:rPr>
                  <a:t>Work from home</a:t>
                </a:r>
                <a:endParaRPr lang="en-US" sz="1100" b="1"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grpSp>
      <p:cxnSp>
        <p:nvCxnSpPr>
          <p:cNvPr id="33" name="Straight Connector 32"/>
          <p:cNvCxnSpPr/>
          <p:nvPr/>
        </p:nvCxnSpPr>
        <p:spPr>
          <a:xfrm>
            <a:off x="215900" y="3467100"/>
            <a:ext cx="8686800"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5900" y="4216400"/>
            <a:ext cx="8712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5900" y="2819400"/>
            <a:ext cx="8686800"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800" y="5207000"/>
            <a:ext cx="863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6700" y="6121400"/>
            <a:ext cx="8712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bwMode="auto">
          <a:xfrm>
            <a:off x="254000" y="2882900"/>
            <a:ext cx="1663700" cy="533400"/>
          </a:xfrm>
          <a:prstGeom prst="roundRect">
            <a:avLst/>
          </a:prstGeom>
          <a:solidFill>
            <a:schemeClr val="accent4">
              <a:lumMod val="75000"/>
              <a:alpha val="21000"/>
            </a:schemeClr>
          </a:solidFill>
          <a:ln w="38100">
            <a:solidFill>
              <a:schemeClr val="accent4">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User State Virtualization</a:t>
            </a:r>
          </a:p>
        </p:txBody>
      </p:sp>
      <p:sp>
        <p:nvSpPr>
          <p:cNvPr id="58" name="Rounded Rectangle 57"/>
          <p:cNvSpPr/>
          <p:nvPr/>
        </p:nvSpPr>
        <p:spPr bwMode="auto">
          <a:xfrm>
            <a:off x="203200" y="3517900"/>
            <a:ext cx="1689100" cy="622300"/>
          </a:xfrm>
          <a:prstGeom prst="roundRect">
            <a:avLst/>
          </a:prstGeom>
          <a:solidFill>
            <a:schemeClr val="accent5">
              <a:lumMod val="75000"/>
              <a:alpha val="13000"/>
            </a:schemeClr>
          </a:solidFill>
          <a:ln w="38100">
            <a:solidFill>
              <a:schemeClr val="accent5">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Microsoft Application Virtualization</a:t>
            </a:r>
          </a:p>
        </p:txBody>
      </p:sp>
      <p:sp>
        <p:nvSpPr>
          <p:cNvPr id="62" name="Rounded Rectangle 61"/>
          <p:cNvSpPr/>
          <p:nvPr/>
        </p:nvSpPr>
        <p:spPr bwMode="auto">
          <a:xfrm>
            <a:off x="152400" y="5270500"/>
            <a:ext cx="1663700" cy="749300"/>
          </a:xfrm>
          <a:prstGeom prst="roundRect">
            <a:avLst/>
          </a:prstGeom>
          <a:solidFill>
            <a:schemeClr val="accent6">
              <a:lumMod val="60000"/>
              <a:lumOff val="40000"/>
              <a:alpha val="13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Personalized Remote Desktops</a:t>
            </a:r>
          </a:p>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(VDI)</a:t>
            </a:r>
          </a:p>
        </p:txBody>
      </p:sp>
      <p:sp>
        <p:nvSpPr>
          <p:cNvPr id="63" name="Rounded Rectangle 62"/>
          <p:cNvSpPr/>
          <p:nvPr/>
        </p:nvSpPr>
        <p:spPr bwMode="auto">
          <a:xfrm>
            <a:off x="152400" y="4368800"/>
            <a:ext cx="1701800" cy="698500"/>
          </a:xfrm>
          <a:prstGeom prst="roundRect">
            <a:avLst/>
          </a:prstGeom>
          <a:solidFill>
            <a:schemeClr val="accent5">
              <a:lumMod val="75000"/>
              <a:alpha val="17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Shared Remote  Desktops</a:t>
            </a:r>
          </a:p>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(RDS)</a:t>
            </a:r>
          </a:p>
        </p:txBody>
      </p:sp>
      <p:grpSp>
        <p:nvGrpSpPr>
          <p:cNvPr id="28" name="Group 55"/>
          <p:cNvGrpSpPr/>
          <p:nvPr/>
        </p:nvGrpSpPr>
        <p:grpSpPr>
          <a:xfrm>
            <a:off x="2311400" y="2895600"/>
            <a:ext cx="6337300" cy="539750"/>
            <a:chOff x="2311400" y="2895600"/>
            <a:chExt cx="6337300" cy="539750"/>
          </a:xfrm>
        </p:grpSpPr>
        <p:pic>
          <p:nvPicPr>
            <p:cNvPr id="1026"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2311400" y="2895600"/>
              <a:ext cx="622300" cy="514350"/>
            </a:xfrm>
            <a:prstGeom prst="rect">
              <a:avLst/>
            </a:prstGeom>
            <a:noFill/>
          </p:spPr>
        </p:pic>
        <p:pic>
          <p:nvPicPr>
            <p:cNvPr id="64"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026400" y="2908300"/>
              <a:ext cx="622300" cy="514350"/>
            </a:xfrm>
            <a:prstGeom prst="rect">
              <a:avLst/>
            </a:prstGeom>
            <a:noFill/>
          </p:spPr>
        </p:pic>
        <p:pic>
          <p:nvPicPr>
            <p:cNvPr id="65"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6781800" y="2921000"/>
              <a:ext cx="622300" cy="514350"/>
            </a:xfrm>
            <a:prstGeom prst="rect">
              <a:avLst/>
            </a:prstGeom>
            <a:noFill/>
          </p:spPr>
        </p:pic>
        <p:pic>
          <p:nvPicPr>
            <p:cNvPr id="66"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5105400" y="2895600"/>
              <a:ext cx="622300" cy="514350"/>
            </a:xfrm>
            <a:prstGeom prst="rect">
              <a:avLst/>
            </a:prstGeom>
            <a:noFill/>
          </p:spPr>
        </p:pic>
        <p:pic>
          <p:nvPicPr>
            <p:cNvPr id="67"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3733800" y="2921000"/>
              <a:ext cx="622300" cy="514350"/>
            </a:xfrm>
            <a:prstGeom prst="rect">
              <a:avLst/>
            </a:prstGeom>
            <a:noFill/>
          </p:spPr>
        </p:pic>
      </p:grpSp>
      <p:grpSp>
        <p:nvGrpSpPr>
          <p:cNvPr id="32" name="Group 58"/>
          <p:cNvGrpSpPr/>
          <p:nvPr/>
        </p:nvGrpSpPr>
        <p:grpSpPr>
          <a:xfrm>
            <a:off x="2336800" y="3556000"/>
            <a:ext cx="6375400" cy="527050"/>
            <a:chOff x="2336800" y="3556000"/>
            <a:chExt cx="6375400" cy="527050"/>
          </a:xfrm>
        </p:grpSpPr>
        <p:pic>
          <p:nvPicPr>
            <p:cNvPr id="68"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2336800" y="3568700"/>
              <a:ext cx="622300" cy="514350"/>
            </a:xfrm>
            <a:prstGeom prst="rect">
              <a:avLst/>
            </a:prstGeom>
            <a:noFill/>
          </p:spPr>
        </p:pic>
        <p:pic>
          <p:nvPicPr>
            <p:cNvPr id="69"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3733800" y="3556000"/>
              <a:ext cx="622300" cy="514350"/>
            </a:xfrm>
            <a:prstGeom prst="rect">
              <a:avLst/>
            </a:prstGeom>
            <a:noFill/>
          </p:spPr>
        </p:pic>
        <p:pic>
          <p:nvPicPr>
            <p:cNvPr id="70"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5156200" y="3556000"/>
              <a:ext cx="622300" cy="514350"/>
            </a:xfrm>
            <a:prstGeom prst="rect">
              <a:avLst/>
            </a:prstGeom>
            <a:noFill/>
          </p:spPr>
        </p:pic>
        <p:pic>
          <p:nvPicPr>
            <p:cNvPr id="71"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6819900" y="3568700"/>
              <a:ext cx="622300" cy="514350"/>
            </a:xfrm>
            <a:prstGeom prst="rect">
              <a:avLst/>
            </a:prstGeom>
            <a:noFill/>
          </p:spPr>
        </p:pic>
        <p:pic>
          <p:nvPicPr>
            <p:cNvPr id="72"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089900" y="3568700"/>
              <a:ext cx="622300" cy="514350"/>
            </a:xfrm>
            <a:prstGeom prst="rect">
              <a:avLst/>
            </a:prstGeom>
            <a:noFill/>
          </p:spPr>
        </p:pic>
      </p:grpSp>
      <p:sp>
        <p:nvSpPr>
          <p:cNvPr id="43" name="Rounded Rectangle 42"/>
          <p:cNvSpPr/>
          <p:nvPr/>
        </p:nvSpPr>
        <p:spPr bwMode="auto">
          <a:xfrm>
            <a:off x="0" y="2806700"/>
            <a:ext cx="9144000" cy="1397000"/>
          </a:xfrm>
          <a:prstGeom prst="roundRect">
            <a:avLst/>
          </a:prstGeom>
          <a:solidFill>
            <a:schemeClr val="accent3">
              <a:lumMod val="50000"/>
              <a:alpha val="65000"/>
            </a:schemeClr>
          </a:solidFill>
          <a:ln w="38100">
            <a:solidFill>
              <a:srgbClr val="FF0000"/>
            </a:solidFill>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effectLst>
                  <a:outerShdw blurRad="38100" dist="38100" dir="2700000" algn="tl">
                    <a:srgbClr val="000000">
                      <a:alpha val="43137"/>
                    </a:srgbClr>
                  </a:outerShdw>
                </a:effectLst>
                <a:latin typeface="Segoe" pitchFamily="34" charset="0"/>
              </a:rPr>
              <a:t>Lay the foundation for desktop optimization</a:t>
            </a:r>
          </a:p>
        </p:txBody>
      </p:sp>
      <p:grpSp>
        <p:nvGrpSpPr>
          <p:cNvPr id="35" name="Group 78"/>
          <p:cNvGrpSpPr/>
          <p:nvPr/>
        </p:nvGrpSpPr>
        <p:grpSpPr>
          <a:xfrm>
            <a:off x="2349500" y="4406900"/>
            <a:ext cx="6375400" cy="539750"/>
            <a:chOff x="2349500" y="4406900"/>
            <a:chExt cx="6375400" cy="539750"/>
          </a:xfrm>
        </p:grpSpPr>
        <p:pic>
          <p:nvPicPr>
            <p:cNvPr id="73"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3759200" y="4406900"/>
              <a:ext cx="622300" cy="514350"/>
            </a:xfrm>
            <a:prstGeom prst="rect">
              <a:avLst/>
            </a:prstGeom>
            <a:noFill/>
          </p:spPr>
        </p:pic>
        <p:pic>
          <p:nvPicPr>
            <p:cNvPr id="74"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2349500" y="4419600"/>
              <a:ext cx="622300" cy="514350"/>
            </a:xfrm>
            <a:prstGeom prst="rect">
              <a:avLst/>
            </a:prstGeom>
            <a:noFill/>
          </p:spPr>
        </p:pic>
        <p:pic>
          <p:nvPicPr>
            <p:cNvPr id="75"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102600" y="4432300"/>
              <a:ext cx="622300" cy="514350"/>
            </a:xfrm>
            <a:prstGeom prst="rect">
              <a:avLst/>
            </a:prstGeom>
            <a:noFill/>
          </p:spPr>
        </p:pic>
      </p:grpSp>
      <p:grpSp>
        <p:nvGrpSpPr>
          <p:cNvPr id="37" name="Group 60"/>
          <p:cNvGrpSpPr/>
          <p:nvPr/>
        </p:nvGrpSpPr>
        <p:grpSpPr>
          <a:xfrm>
            <a:off x="6908800" y="5346700"/>
            <a:ext cx="1879600" cy="527050"/>
            <a:chOff x="6908800" y="5346700"/>
            <a:chExt cx="1879600" cy="527050"/>
          </a:xfrm>
        </p:grpSpPr>
        <p:pic>
          <p:nvPicPr>
            <p:cNvPr id="76"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166100" y="5359400"/>
              <a:ext cx="622300" cy="514350"/>
            </a:xfrm>
            <a:prstGeom prst="rect">
              <a:avLst/>
            </a:prstGeom>
            <a:noFill/>
          </p:spPr>
        </p:pic>
        <p:pic>
          <p:nvPicPr>
            <p:cNvPr id="77"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6908800" y="5346700"/>
              <a:ext cx="622300" cy="514350"/>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2000"/>
                            </p:stCondLst>
                            <p:childTnLst>
                              <p:par>
                                <p:cTn id="59" presetID="55" presetClass="entr" presetSubtype="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1000" fill="hold"/>
                                        <p:tgtEl>
                                          <p:spTgt spid="43"/>
                                        </p:tgtEl>
                                        <p:attrNameLst>
                                          <p:attrName>ppt_w</p:attrName>
                                        </p:attrNameLst>
                                      </p:cBhvr>
                                      <p:tavLst>
                                        <p:tav tm="0">
                                          <p:val>
                                            <p:strVal val="#ppt_w*0.70"/>
                                          </p:val>
                                        </p:tav>
                                        <p:tav tm="100000">
                                          <p:val>
                                            <p:strVal val="#ppt_w"/>
                                          </p:val>
                                        </p:tav>
                                      </p:tavLst>
                                    </p:anim>
                                    <p:anim calcmode="lin" valueType="num">
                                      <p:cBhvr>
                                        <p:cTn id="62" dur="1000" fill="hold"/>
                                        <p:tgtEl>
                                          <p:spTgt spid="43"/>
                                        </p:tgtEl>
                                        <p:attrNameLst>
                                          <p:attrName>ppt_h</p:attrName>
                                        </p:attrNameLst>
                                      </p:cBhvr>
                                      <p:tavLst>
                                        <p:tav tm="0">
                                          <p:val>
                                            <p:strVal val="#ppt_h"/>
                                          </p:val>
                                        </p:tav>
                                        <p:tav tm="100000">
                                          <p:val>
                                            <p:strVal val="#ppt_h"/>
                                          </p:val>
                                        </p:tav>
                                      </p:tavLst>
                                    </p:anim>
                                    <p:animEffect transition="in" filter="fade">
                                      <p:cBhvr>
                                        <p:cTn id="6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P spid="8" grpId="0"/>
      <p:bldP spid="57" grpId="0" animBg="1"/>
      <p:bldP spid="58" grpId="0" animBg="1"/>
      <p:bldP spid="62" grpId="0" animBg="1"/>
      <p:bldP spid="63" grpId="0" animBg="1"/>
      <p:bldP spid="4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is VDI</a:t>
            </a:r>
            <a:endParaRPr lang="en-US" dirty="0"/>
          </a:p>
        </p:txBody>
      </p:sp>
      <p:grpSp>
        <p:nvGrpSpPr>
          <p:cNvPr id="3" name="Group 74"/>
          <p:cNvGrpSpPr/>
          <p:nvPr/>
        </p:nvGrpSpPr>
        <p:grpSpPr>
          <a:xfrm>
            <a:off x="6781225" y="1351416"/>
            <a:ext cx="1741524" cy="3070856"/>
            <a:chOff x="8584625" y="1299660"/>
            <a:chExt cx="1741524" cy="3070856"/>
          </a:xfrm>
        </p:grpSpPr>
        <p:sp>
          <p:nvSpPr>
            <p:cNvPr id="4" name="Rounded Rectangle 3"/>
            <p:cNvSpPr/>
            <p:nvPr/>
          </p:nvSpPr>
          <p:spPr bwMode="auto">
            <a:xfrm>
              <a:off x="8584625" y="1299660"/>
              <a:ext cx="1741524" cy="3070856"/>
            </a:xfrm>
            <a:prstGeom prst="roundRect">
              <a:avLst>
                <a:gd name="adj" fmla="val 10395"/>
              </a:avLst>
            </a:prstGeom>
            <a:solidFill>
              <a:schemeClr val="tx1">
                <a:lumMod val="85000"/>
                <a:alpha val="30000"/>
              </a:schemeClr>
            </a:solidFill>
            <a:ln>
              <a:noFill/>
              <a:headEnd type="none" w="med" len="med"/>
              <a:tailEnd type="none" w="med" len="med"/>
            </a:ln>
            <a:scene3d>
              <a:camera prst="orthographicFront" fov="0">
                <a:rot lat="0" lon="0" rev="0"/>
              </a:camera>
              <a:lightRig rig="brightRoom" dir="tl">
                <a:rot lat="0" lon="0" rev="5400000"/>
              </a:lightRig>
            </a:scene3d>
            <a:sp3d contourW="6350">
              <a:bevelT w="12700" h="38100" prst="angle"/>
              <a:contourClr>
                <a:schemeClr val="tx1">
                  <a:lumMod val="85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228600" lvl="2" indent="-228600" algn="ctr" defTabSz="914099" eaLnBrk="0" hangingPunct="0">
                <a:lnSpc>
                  <a:spcPts val="1300"/>
                </a:lnSpc>
                <a:buClr>
                  <a:schemeClr val="tx2"/>
                </a:buClr>
                <a:buSzPct val="95000"/>
                <a:defRPr/>
              </a:pPr>
              <a:endParaRPr lang="en-US" dirty="0" smtClean="0">
                <a:solidFill>
                  <a:srgbClr val="FFFF00"/>
                </a:solidFill>
                <a:latin typeface="Segoe" pitchFamily="34" charset="0"/>
              </a:endParaRPr>
            </a:p>
          </p:txBody>
        </p:sp>
        <p:sp>
          <p:nvSpPr>
            <p:cNvPr id="5" name="Round Same Side Corner Rectangle 4"/>
            <p:cNvSpPr/>
            <p:nvPr/>
          </p:nvSpPr>
          <p:spPr bwMode="auto">
            <a:xfrm rot="10800000">
              <a:off x="8666782" y="2048932"/>
              <a:ext cx="1577207" cy="2207846"/>
            </a:xfrm>
            <a:prstGeom prst="round2SameRect">
              <a:avLst>
                <a:gd name="adj1" fmla="val 10810"/>
                <a:gd name="adj2" fmla="val 0"/>
              </a:avLst>
            </a:prstGeom>
            <a:gradFill flip="none" rotWithShape="1">
              <a:gsLst>
                <a:gs pos="0">
                  <a:schemeClr val="accent5">
                    <a:alpha val="25000"/>
                  </a:schemeClr>
                </a:gs>
                <a:gs pos="15000">
                  <a:schemeClr val="accent5">
                    <a:alpha val="40000"/>
                  </a:schemeClr>
                </a:gs>
                <a:gs pos="62000">
                  <a:schemeClr val="accent5">
                    <a:alpha val="35000"/>
                  </a:schemeClr>
                </a:gs>
                <a:gs pos="97000">
                  <a:schemeClr val="accent5">
                    <a:alpha val="25000"/>
                  </a:schemeClr>
                </a:gs>
              </a:gsLst>
              <a:lin ang="2700000" scaled="1"/>
              <a:tileRect/>
            </a:gradFill>
            <a:ln>
              <a:no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5"/>
              </a:contourClr>
            </a:sp3d>
          </p:spPr>
          <p:style>
            <a:lnRef idx="1">
              <a:schemeClr val="accent1"/>
            </a:lnRef>
            <a:fillRef idx="3">
              <a:schemeClr val="accent1"/>
            </a:fillRef>
            <a:effectRef idx="2">
              <a:schemeClr val="accent1"/>
            </a:effectRef>
            <a:fontRef idx="minor">
              <a:schemeClr val="lt1"/>
            </a:fontRef>
          </p:style>
          <p:txBody>
            <a:bodyPr vert="horz" wrap="square" lIns="91440" tIns="52046" rIns="91440" bIns="52046" numCol="1" rtlCol="0" anchor="ctr" anchorCtr="0" compatLnSpc="1">
              <a:prstTxWarp prst="textNoShape">
                <a:avLst/>
              </a:prstTxWarp>
              <a:noAutofit/>
            </a:bodyPr>
            <a:lstStyle/>
            <a:p>
              <a:pPr marL="228600" lvl="2" indent="-228600" defTabSz="1040625" eaLnBrk="0" hangingPunct="0">
                <a:lnSpc>
                  <a:spcPct val="90000"/>
                </a:lnSpc>
                <a:buClr>
                  <a:schemeClr val="tx2"/>
                </a:buClr>
                <a:buSzPct val="95000"/>
                <a:tabLst>
                  <a:tab pos="4572000" algn="r"/>
                </a:tabLst>
                <a:defRPr/>
              </a:pPr>
              <a:endParaRPr lang="en-US" b="1" dirty="0" smtClean="0">
                <a:ln>
                  <a:solidFill>
                    <a:schemeClr val="tx1">
                      <a:lumMod val="50000"/>
                      <a:lumOff val="50000"/>
                      <a:alpha val="4000"/>
                    </a:schemeClr>
                  </a:solidFill>
                </a:ln>
                <a:solidFill>
                  <a:srgbClr val="FFFF00"/>
                </a:solidFill>
                <a:latin typeface="Segoe" pitchFamily="34" charset="0"/>
              </a:endParaRPr>
            </a:p>
          </p:txBody>
        </p:sp>
        <p:sp>
          <p:nvSpPr>
            <p:cNvPr id="6" name="Rectangle 5"/>
            <p:cNvSpPr/>
            <p:nvPr/>
          </p:nvSpPr>
          <p:spPr>
            <a:xfrm>
              <a:off x="8702943" y="2008586"/>
              <a:ext cx="1498427" cy="256480"/>
            </a:xfrm>
            <a:prstGeom prst="rect">
              <a:avLst/>
            </a:prstGeom>
          </p:spPr>
          <p:txBody>
            <a:bodyPr wrap="square" tIns="0" bIns="0">
              <a:spAutoFit/>
            </a:bodyPr>
            <a:lstStyle/>
            <a:p>
              <a:pPr marL="176213" lvl="2" indent="-176213">
                <a:lnSpc>
                  <a:spcPts val="2040"/>
                </a:lnSpc>
                <a:spcBef>
                  <a:spcPts val="400"/>
                </a:spcBef>
                <a:spcAft>
                  <a:spcPts val="400"/>
                </a:spcAft>
                <a:buClr>
                  <a:schemeClr val="tx1"/>
                </a:buClr>
                <a:buSzPct val="95000"/>
                <a:buFont typeface="Tahoma" pitchFamily="34" charset="0"/>
                <a:buChar char="»"/>
                <a:defRPr/>
              </a:pPr>
              <a:endParaRPr lang="en-US" sz="1600" dirty="0" smtClean="0">
                <a:ln>
                  <a:solidFill>
                    <a:schemeClr val="bg1">
                      <a:lumMod val="50000"/>
                      <a:lumOff val="50000"/>
                      <a:alpha val="4000"/>
                    </a:schemeClr>
                  </a:solidFill>
                </a:ln>
                <a:solidFill>
                  <a:srgbClr val="FFFF00"/>
                </a:solidFill>
                <a:latin typeface="+mn-lt"/>
              </a:endParaRPr>
            </a:p>
          </p:txBody>
        </p:sp>
      </p:grpSp>
      <p:sp>
        <p:nvSpPr>
          <p:cNvPr id="7" name="Rounded Rectangle 6"/>
          <p:cNvSpPr/>
          <p:nvPr/>
        </p:nvSpPr>
        <p:spPr>
          <a:xfrm>
            <a:off x="7106103" y="2168401"/>
            <a:ext cx="1301296" cy="999086"/>
          </a:xfrm>
          <a:prstGeom prst="roundRect">
            <a:avLst/>
          </a:prstGeom>
          <a:gradFill flip="none" rotWithShape="1">
            <a:gsLst>
              <a:gs pos="14000">
                <a:schemeClr val="accent4">
                  <a:alpha val="43000"/>
                </a:schemeClr>
              </a:gs>
              <a:gs pos="100000">
                <a:schemeClr val="accent4">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endParaRPr lang="en-US" sz="1400" b="1" dirty="0" smtClean="0">
              <a:ln>
                <a:solidFill>
                  <a:schemeClr val="tx1">
                    <a:lumMod val="50000"/>
                    <a:lumOff val="50000"/>
                    <a:alpha val="3000"/>
                  </a:schemeClr>
                </a:solidFill>
              </a:ln>
              <a:solidFill>
                <a:srgbClr val="FFFF00"/>
              </a:solidFill>
            </a:endParaRPr>
          </a:p>
        </p:txBody>
      </p:sp>
      <p:sp>
        <p:nvSpPr>
          <p:cNvPr id="8" name="Rounded Rectangle 7"/>
          <p:cNvSpPr/>
          <p:nvPr/>
        </p:nvSpPr>
        <p:spPr>
          <a:xfrm>
            <a:off x="7038370" y="2236135"/>
            <a:ext cx="1301296" cy="999086"/>
          </a:xfrm>
          <a:prstGeom prst="roundRect">
            <a:avLst/>
          </a:prstGeom>
          <a:gradFill flip="none" rotWithShape="1">
            <a:gsLst>
              <a:gs pos="14000">
                <a:schemeClr val="accent4">
                  <a:alpha val="43000"/>
                </a:schemeClr>
              </a:gs>
              <a:gs pos="100000">
                <a:schemeClr val="accent4">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endParaRPr lang="en-US" sz="1400" b="1" dirty="0" smtClean="0">
              <a:ln>
                <a:solidFill>
                  <a:schemeClr val="tx1">
                    <a:lumMod val="50000"/>
                    <a:lumOff val="50000"/>
                    <a:alpha val="3000"/>
                  </a:schemeClr>
                </a:solidFill>
              </a:ln>
              <a:solidFill>
                <a:srgbClr val="FFFF00"/>
              </a:solidFill>
            </a:endParaRPr>
          </a:p>
        </p:txBody>
      </p:sp>
      <p:sp>
        <p:nvSpPr>
          <p:cNvPr id="9" name="Round Same Side Corner Rectangle 8"/>
          <p:cNvSpPr/>
          <p:nvPr/>
        </p:nvSpPr>
        <p:spPr>
          <a:xfrm rot="16200000" flipV="1">
            <a:off x="3807271" y="1750524"/>
            <a:ext cx="1500175" cy="8189869"/>
          </a:xfrm>
          <a:prstGeom prst="round2SameRect">
            <a:avLst>
              <a:gd name="adj1" fmla="val 7128"/>
              <a:gd name="adj2" fmla="val 8750"/>
            </a:avLst>
          </a:prstGeom>
          <a:gradFill flip="none" rotWithShape="1">
            <a:gsLst>
              <a:gs pos="0">
                <a:schemeClr val="accent2">
                  <a:alpha val="25000"/>
                </a:schemeClr>
              </a:gs>
              <a:gs pos="15000">
                <a:schemeClr val="accent2">
                  <a:alpha val="40000"/>
                </a:schemeClr>
              </a:gs>
              <a:gs pos="62000">
                <a:schemeClr val="accent2">
                  <a:alpha val="35000"/>
                </a:schemeClr>
              </a:gs>
              <a:gs pos="97000">
                <a:schemeClr val="accent2">
                  <a:alpha val="25000"/>
                </a:schemeClr>
              </a:gs>
            </a:gsLst>
            <a:lin ang="2700000" scaled="1"/>
            <a:tileRect/>
          </a:gradFill>
          <a:ln>
            <a:no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2"/>
            </a:contourClr>
          </a:sp3d>
        </p:spPr>
        <p:style>
          <a:lnRef idx="1">
            <a:schemeClr val="accent1"/>
          </a:lnRef>
          <a:fillRef idx="3">
            <a:schemeClr val="accent1"/>
          </a:fillRef>
          <a:effectRef idx="2">
            <a:schemeClr val="accent1"/>
          </a:effectRef>
          <a:fontRef idx="minor">
            <a:schemeClr val="lt1"/>
          </a:fontRef>
        </p:style>
        <p:txBody>
          <a:bodyPr vert="horz" wrap="square" lIns="91440" tIns="52046" rIns="91440" bIns="52046" numCol="1" rtlCol="0" anchor="ctr" anchorCtr="0" compatLnSpc="1">
            <a:prstTxWarp prst="textNoShape">
              <a:avLst/>
            </a:prstTxWarp>
            <a:noAutofit/>
          </a:bodyPr>
          <a:lstStyle/>
          <a:p>
            <a:pPr marL="228600" lvl="2" indent="-228600" defTabSz="1040625" eaLnBrk="0" hangingPunct="0">
              <a:lnSpc>
                <a:spcPct val="90000"/>
              </a:lnSpc>
              <a:buClr>
                <a:schemeClr val="tx2"/>
              </a:buClr>
              <a:buSzPct val="95000"/>
              <a:tabLst>
                <a:tab pos="4572000" algn="r"/>
              </a:tabLst>
              <a:defRPr/>
            </a:pPr>
            <a:endParaRPr lang="en-US" sz="2000" b="1" dirty="0" smtClean="0">
              <a:ln>
                <a:solidFill>
                  <a:schemeClr val="tx1">
                    <a:lumMod val="50000"/>
                    <a:lumOff val="50000"/>
                    <a:alpha val="4000"/>
                  </a:schemeClr>
                </a:solidFill>
              </a:ln>
              <a:solidFill>
                <a:schemeClr val="tx1">
                  <a:lumMod val="75000"/>
                </a:schemeClr>
              </a:solidFill>
              <a:latin typeface="Segoe" pitchFamily="34" charset="0"/>
            </a:endParaRPr>
          </a:p>
        </p:txBody>
      </p:sp>
      <p:sp>
        <p:nvSpPr>
          <p:cNvPr id="10" name="Rectangle 9"/>
          <p:cNvSpPr/>
          <p:nvPr/>
        </p:nvSpPr>
        <p:spPr>
          <a:xfrm>
            <a:off x="480137" y="3062749"/>
            <a:ext cx="1677767" cy="369332"/>
          </a:xfrm>
          <a:prstGeom prst="rect">
            <a:avLst/>
          </a:prstGeom>
        </p:spPr>
        <p:txBody>
          <a:bodyPr wrap="none">
            <a:spAutoFit/>
          </a:bodyPr>
          <a:lstStyle/>
          <a:p>
            <a:pPr marL="0" lvl="1" indent="-228600" defTabSz="914363" eaLnBrk="0" hangingPunct="0">
              <a:lnSpc>
                <a:spcPct val="90000"/>
              </a:lnSpc>
              <a:spcBef>
                <a:spcPts val="0"/>
              </a:spcBef>
              <a:spcAft>
                <a:spcPts val="0"/>
              </a:spcAft>
              <a:buClr>
                <a:schemeClr val="tx2"/>
              </a:buClr>
              <a:buSzPct val="80000"/>
              <a:tabLst>
                <a:tab pos="4572000" algn="r"/>
              </a:tabLst>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latin typeface="+mn-lt"/>
                <a:cs typeface="Arial" charset="0"/>
                <a:sym typeface="Wingdings" pitchFamily="2" charset="2"/>
              </a:rPr>
              <a:t>Key Benefits</a:t>
            </a:r>
          </a:p>
        </p:txBody>
      </p:sp>
      <p:sp>
        <p:nvSpPr>
          <p:cNvPr id="11" name="Rectangle 10"/>
          <p:cNvSpPr/>
          <p:nvPr/>
        </p:nvSpPr>
        <p:spPr>
          <a:xfrm>
            <a:off x="480137" y="1450114"/>
            <a:ext cx="3960170" cy="400110"/>
          </a:xfrm>
          <a:prstGeom prst="rect">
            <a:avLst/>
          </a:prstGeom>
        </p:spPr>
        <p:txBody>
          <a:bodyPr wrap="square">
            <a:spAutoFit/>
          </a:bodyPr>
          <a:lstStyle/>
          <a:p>
            <a:pPr marL="0" lvl="2" defTabSz="914063" fontAlgn="auto">
              <a:spcBef>
                <a:spcPts val="0"/>
              </a:spcBef>
              <a:spcAft>
                <a:spcPts val="0"/>
              </a:spcAft>
              <a:buClr>
                <a:schemeClr val="tx2"/>
              </a:buClr>
              <a:buSzPct val="95000"/>
              <a:defRPr/>
            </a:pPr>
            <a:r>
              <a:rPr lang="en-US" sz="20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latin typeface="+mn-lt"/>
                <a:cs typeface="Arial" charset="0"/>
                <a:sym typeface="Wingdings" pitchFamily="2" charset="2"/>
              </a:rPr>
              <a:t>What is it?</a:t>
            </a:r>
          </a:p>
        </p:txBody>
      </p:sp>
      <p:sp>
        <p:nvSpPr>
          <p:cNvPr id="12" name="Round Same Side Corner Rectangle 11"/>
          <p:cNvSpPr/>
          <p:nvPr/>
        </p:nvSpPr>
        <p:spPr bwMode="auto">
          <a:xfrm>
            <a:off x="6860817" y="1460055"/>
            <a:ext cx="1578678" cy="615234"/>
          </a:xfrm>
          <a:prstGeom prst="round2SameRect">
            <a:avLst>
              <a:gd name="adj1" fmla="val 19792"/>
              <a:gd name="adj2" fmla="val 0"/>
            </a:avLst>
          </a:prstGeom>
          <a:gradFill flip="none" rotWithShape="1">
            <a:gsLst>
              <a:gs pos="0">
                <a:schemeClr val="accent5">
                  <a:alpha val="80000"/>
                </a:schemeClr>
              </a:gs>
              <a:gs pos="15000">
                <a:schemeClr val="accent5">
                  <a:alpha val="80000"/>
                </a:schemeClr>
              </a:gs>
              <a:gs pos="62000">
                <a:schemeClr val="accent5">
                  <a:alpha val="80000"/>
                </a:schemeClr>
              </a:gs>
              <a:gs pos="97000">
                <a:schemeClr val="accent5">
                  <a:alpha val="80000"/>
                </a:schemeClr>
              </a:gs>
            </a:gsLst>
            <a:lin ang="2700000" scaled="1"/>
            <a:tileRect/>
          </a:gradFill>
          <a:ln>
            <a:solidFill>
              <a:schemeClr val="accent5"/>
            </a:solid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vert="horz" wrap="square" lIns="91440" tIns="0" rIns="91440" bIns="45720" numCol="1" rtlCol="0" anchor="ctr" anchorCtr="0" compatLnSpc="1">
            <a:prstTxWarp prst="textNoShape">
              <a:avLst/>
            </a:prstTxWarp>
            <a:noAutofit/>
          </a:bodyPr>
          <a:lstStyle/>
          <a:p>
            <a:pPr algn="ctr" defTabSz="914400" fontAlgn="auto">
              <a:lnSpc>
                <a:spcPct val="90000"/>
              </a:lnSpc>
              <a:spcBef>
                <a:spcPts val="0"/>
              </a:spcBef>
              <a:spcAft>
                <a:spcPts val="0"/>
              </a:spcAft>
              <a:defRPr/>
            </a:pPr>
            <a:r>
              <a:rPr lang="en-US" sz="1800" i="1" kern="0" spc="-100" dirty="0" smtClean="0">
                <a:ln w="3175" cmpd="sng">
                  <a:solidFill>
                    <a:sysClr val="windowText" lastClr="000000">
                      <a:alpha val="10000"/>
                    </a:sysClr>
                  </a:solidFill>
                </a:ln>
                <a:solidFill>
                  <a:srgbClr val="FFFF00"/>
                </a:solidFill>
                <a:latin typeface="Segoe Semibold" pitchFamily="34" charset="0"/>
                <a:sym typeface="Wingdings" pitchFamily="2" charset="2"/>
              </a:rPr>
              <a:t>Server</a:t>
            </a:r>
          </a:p>
        </p:txBody>
      </p:sp>
      <p:pic>
        <p:nvPicPr>
          <p:cNvPr id="13" name="Picture 5" descr="E:\Syngai\Microsoft Clip Organizer\Tech Icons\CPUs &amp; Servers\j0431616.png"/>
          <p:cNvPicPr>
            <a:picLocks noChangeAspect="1" noChangeArrowheads="1"/>
          </p:cNvPicPr>
          <p:nvPr/>
        </p:nvPicPr>
        <p:blipFill>
          <a:blip r:embed="rId2"/>
          <a:srcRect/>
          <a:stretch>
            <a:fillRect/>
          </a:stretch>
        </p:blipFill>
        <p:spPr bwMode="auto">
          <a:xfrm>
            <a:off x="6741708" y="832441"/>
            <a:ext cx="841901" cy="780522"/>
          </a:xfrm>
          <a:prstGeom prst="rect">
            <a:avLst/>
          </a:prstGeom>
          <a:noFill/>
        </p:spPr>
      </p:pic>
      <p:sp>
        <p:nvSpPr>
          <p:cNvPr id="14" name="Rounded Rectangle 13"/>
          <p:cNvSpPr/>
          <p:nvPr/>
        </p:nvSpPr>
        <p:spPr bwMode="auto">
          <a:xfrm>
            <a:off x="4884692" y="1351416"/>
            <a:ext cx="1741524" cy="3070856"/>
          </a:xfrm>
          <a:prstGeom prst="roundRect">
            <a:avLst>
              <a:gd name="adj" fmla="val 10395"/>
            </a:avLst>
          </a:prstGeom>
          <a:solidFill>
            <a:schemeClr val="tx1">
              <a:lumMod val="85000"/>
              <a:alpha val="30000"/>
            </a:schemeClr>
          </a:solidFill>
          <a:ln>
            <a:noFill/>
            <a:headEnd type="none" w="med" len="med"/>
            <a:tailEnd type="none" w="med" len="med"/>
          </a:ln>
          <a:scene3d>
            <a:camera prst="orthographicFront" fov="0">
              <a:rot lat="0" lon="0" rev="0"/>
            </a:camera>
            <a:lightRig rig="brightRoom" dir="tl">
              <a:rot lat="0" lon="0" rev="5400000"/>
            </a:lightRig>
          </a:scene3d>
          <a:sp3d contourW="6350">
            <a:bevelT w="12700" h="38100" prst="angle"/>
            <a:contourClr>
              <a:schemeClr val="tx1">
                <a:lumMod val="85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marL="228600" lvl="2" indent="-228600" algn="ctr" defTabSz="914099" eaLnBrk="0" hangingPunct="0">
              <a:lnSpc>
                <a:spcPts val="1300"/>
              </a:lnSpc>
              <a:buClr>
                <a:schemeClr val="tx2"/>
              </a:buClr>
              <a:buSzPct val="95000"/>
              <a:defRPr/>
            </a:pPr>
            <a:endParaRPr lang="en-US" dirty="0" smtClean="0">
              <a:solidFill>
                <a:srgbClr val="FFFF00"/>
              </a:solidFill>
              <a:latin typeface="Segoe" pitchFamily="34" charset="0"/>
            </a:endParaRPr>
          </a:p>
        </p:txBody>
      </p:sp>
      <p:sp>
        <p:nvSpPr>
          <p:cNvPr id="15" name="Round Same Side Corner Rectangle 14"/>
          <p:cNvSpPr/>
          <p:nvPr/>
        </p:nvSpPr>
        <p:spPr bwMode="auto">
          <a:xfrm rot="10800000">
            <a:off x="4961186" y="1937150"/>
            <a:ext cx="1577207" cy="2371386"/>
          </a:xfrm>
          <a:prstGeom prst="round2SameRect">
            <a:avLst>
              <a:gd name="adj1" fmla="val 10810"/>
              <a:gd name="adj2" fmla="val 0"/>
            </a:avLst>
          </a:prstGeom>
          <a:gradFill flip="none" rotWithShape="1">
            <a:gsLst>
              <a:gs pos="0">
                <a:schemeClr val="accent5"/>
              </a:gs>
              <a:gs pos="38000">
                <a:schemeClr val="accent5">
                  <a:alpha val="0"/>
                </a:schemeClr>
              </a:gs>
            </a:gsLst>
            <a:lin ang="5400000" scaled="1"/>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228600" lvl="2" indent="-228600" algn="r" defTabSz="1306220" eaLnBrk="0" hangingPunct="0">
              <a:lnSpc>
                <a:spcPct val="90000"/>
              </a:lnSpc>
              <a:buClr>
                <a:schemeClr val="tx2"/>
              </a:buClr>
              <a:buSzPct val="95000"/>
              <a:tabLst>
                <a:tab pos="4572000" algn="r"/>
              </a:tabLst>
              <a:defRPr/>
            </a:pPr>
            <a:endParaRPr lang="en-US" sz="3200" dirty="0" smtClean="0">
              <a:solidFill>
                <a:srgbClr val="FFFF00"/>
              </a:solidFill>
              <a:latin typeface="Segoe" pitchFamily="34" charset="0"/>
            </a:endParaRPr>
          </a:p>
        </p:txBody>
      </p:sp>
      <p:sp>
        <p:nvSpPr>
          <p:cNvPr id="16" name="Round Same Side Corner Rectangle 15"/>
          <p:cNvSpPr/>
          <p:nvPr/>
        </p:nvSpPr>
        <p:spPr bwMode="auto">
          <a:xfrm>
            <a:off x="4966115" y="1460055"/>
            <a:ext cx="1578677" cy="615234"/>
          </a:xfrm>
          <a:prstGeom prst="round2SameRect">
            <a:avLst>
              <a:gd name="adj1" fmla="val 19792"/>
              <a:gd name="adj2" fmla="val 0"/>
            </a:avLst>
          </a:prstGeom>
          <a:gradFill flip="none" rotWithShape="1">
            <a:gsLst>
              <a:gs pos="0">
                <a:schemeClr val="accent5">
                  <a:alpha val="80000"/>
                </a:schemeClr>
              </a:gs>
              <a:gs pos="15000">
                <a:schemeClr val="accent5">
                  <a:alpha val="80000"/>
                </a:schemeClr>
              </a:gs>
              <a:gs pos="62000">
                <a:schemeClr val="accent5">
                  <a:alpha val="80000"/>
                </a:schemeClr>
              </a:gs>
              <a:gs pos="97000">
                <a:schemeClr val="accent5">
                  <a:alpha val="80000"/>
                </a:schemeClr>
              </a:gs>
            </a:gsLst>
            <a:lin ang="2700000" scaled="1"/>
            <a:tileRect/>
          </a:gradFill>
          <a:ln>
            <a:solidFill>
              <a:schemeClr val="accent5"/>
            </a:solid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5">
                <a:lumMod val="75000"/>
              </a:schemeClr>
            </a:contourClr>
          </a:sp3d>
        </p:spPr>
        <p:style>
          <a:lnRef idx="1">
            <a:schemeClr val="accent1"/>
          </a:lnRef>
          <a:fillRef idx="3">
            <a:schemeClr val="accent1"/>
          </a:fillRef>
          <a:effectRef idx="2">
            <a:schemeClr val="accent1"/>
          </a:effectRef>
          <a:fontRef idx="minor">
            <a:schemeClr val="lt1"/>
          </a:fontRef>
        </p:style>
        <p:txBody>
          <a:bodyPr vert="horz" wrap="square" lIns="91440" tIns="0" rIns="91440" bIns="45720" numCol="1" rtlCol="0" anchor="ctr" anchorCtr="0" compatLnSpc="1">
            <a:prstTxWarp prst="textNoShape">
              <a:avLst/>
            </a:prstTxWarp>
            <a:noAutofit/>
          </a:bodyPr>
          <a:lstStyle/>
          <a:p>
            <a:pPr algn="ctr" defTabSz="914400" fontAlgn="auto">
              <a:lnSpc>
                <a:spcPct val="90000"/>
              </a:lnSpc>
              <a:spcBef>
                <a:spcPts val="0"/>
              </a:spcBef>
              <a:spcAft>
                <a:spcPts val="0"/>
              </a:spcAft>
              <a:defRPr/>
            </a:pPr>
            <a:r>
              <a:rPr lang="en-US" sz="1800" i="1" kern="0" spc="-100" dirty="0" smtClean="0">
                <a:ln w="3175" cmpd="sng">
                  <a:solidFill>
                    <a:sysClr val="windowText" lastClr="000000">
                      <a:alpha val="10000"/>
                    </a:sysClr>
                  </a:solidFill>
                </a:ln>
                <a:solidFill>
                  <a:srgbClr val="FFFF00"/>
                </a:solidFill>
                <a:latin typeface="Segoe Semibold" pitchFamily="34" charset="0"/>
                <a:sym typeface="Wingdings" pitchFamily="2" charset="2"/>
              </a:rPr>
              <a:t>User PC or Thin Client</a:t>
            </a:r>
          </a:p>
        </p:txBody>
      </p:sp>
      <p:sp>
        <p:nvSpPr>
          <p:cNvPr id="17" name="Round Same Side Corner Rectangle 16"/>
          <p:cNvSpPr/>
          <p:nvPr/>
        </p:nvSpPr>
        <p:spPr bwMode="auto">
          <a:xfrm rot="10800000">
            <a:off x="4966849" y="2100688"/>
            <a:ext cx="1577207" cy="2207846"/>
          </a:xfrm>
          <a:prstGeom prst="round2SameRect">
            <a:avLst>
              <a:gd name="adj1" fmla="val 10810"/>
              <a:gd name="adj2" fmla="val 0"/>
            </a:avLst>
          </a:prstGeom>
          <a:gradFill flip="none" rotWithShape="1">
            <a:gsLst>
              <a:gs pos="0">
                <a:schemeClr val="accent5">
                  <a:alpha val="25000"/>
                </a:schemeClr>
              </a:gs>
              <a:gs pos="15000">
                <a:schemeClr val="accent5">
                  <a:alpha val="40000"/>
                </a:schemeClr>
              </a:gs>
              <a:gs pos="62000">
                <a:schemeClr val="accent5">
                  <a:alpha val="35000"/>
                </a:schemeClr>
              </a:gs>
              <a:gs pos="97000">
                <a:schemeClr val="accent5">
                  <a:alpha val="25000"/>
                </a:schemeClr>
              </a:gs>
            </a:gsLst>
            <a:lin ang="2700000" scaled="1"/>
            <a:tileRect/>
          </a:gradFill>
          <a:ln>
            <a:noFill/>
            <a:headEnd type="none" w="med" len="med"/>
            <a:tailEnd type="none" w="med" len="med"/>
          </a:ln>
          <a:scene3d>
            <a:camera prst="orthographicFront" fov="0">
              <a:rot lat="0" lon="0" rev="0"/>
            </a:camera>
            <a:lightRig rig="brightRoom" dir="tl">
              <a:rot lat="0" lon="0" rev="8700000"/>
            </a:lightRig>
          </a:scene3d>
          <a:sp3d contourW="12700">
            <a:bevelT w="0" h="0"/>
            <a:contourClr>
              <a:schemeClr val="accent5"/>
            </a:contourClr>
          </a:sp3d>
        </p:spPr>
        <p:style>
          <a:lnRef idx="1">
            <a:schemeClr val="accent1"/>
          </a:lnRef>
          <a:fillRef idx="3">
            <a:schemeClr val="accent1"/>
          </a:fillRef>
          <a:effectRef idx="2">
            <a:schemeClr val="accent1"/>
          </a:effectRef>
          <a:fontRef idx="minor">
            <a:schemeClr val="lt1"/>
          </a:fontRef>
        </p:style>
        <p:txBody>
          <a:bodyPr vert="horz" wrap="square" lIns="91440" tIns="52046" rIns="91440" bIns="52046" numCol="1" rtlCol="0" anchor="ctr" anchorCtr="0" compatLnSpc="1">
            <a:prstTxWarp prst="textNoShape">
              <a:avLst/>
            </a:prstTxWarp>
            <a:noAutofit/>
          </a:bodyPr>
          <a:lstStyle/>
          <a:p>
            <a:pPr marL="228600" lvl="2" indent="-228600" defTabSz="1040625" eaLnBrk="0" hangingPunct="0">
              <a:lnSpc>
                <a:spcPct val="90000"/>
              </a:lnSpc>
              <a:buClr>
                <a:schemeClr val="tx2"/>
              </a:buClr>
              <a:buSzPct val="95000"/>
              <a:tabLst>
                <a:tab pos="4572000" algn="r"/>
              </a:tabLst>
              <a:defRPr/>
            </a:pPr>
            <a:endParaRPr lang="en-US" b="1" dirty="0" smtClean="0">
              <a:ln>
                <a:solidFill>
                  <a:schemeClr val="tx1">
                    <a:lumMod val="50000"/>
                    <a:lumOff val="50000"/>
                    <a:alpha val="4000"/>
                  </a:schemeClr>
                </a:solidFill>
              </a:ln>
              <a:solidFill>
                <a:srgbClr val="FFFF00"/>
              </a:solidFill>
              <a:latin typeface="Segoe" pitchFamily="34" charset="0"/>
            </a:endParaRPr>
          </a:p>
        </p:txBody>
      </p:sp>
      <p:sp>
        <p:nvSpPr>
          <p:cNvPr id="18" name="Rectangle 17"/>
          <p:cNvSpPr/>
          <p:nvPr/>
        </p:nvSpPr>
        <p:spPr>
          <a:xfrm>
            <a:off x="5003010" y="2060342"/>
            <a:ext cx="1498427" cy="256480"/>
          </a:xfrm>
          <a:prstGeom prst="rect">
            <a:avLst/>
          </a:prstGeom>
        </p:spPr>
        <p:txBody>
          <a:bodyPr wrap="square" tIns="0" bIns="0">
            <a:spAutoFit/>
          </a:bodyPr>
          <a:lstStyle/>
          <a:p>
            <a:pPr marL="176213" lvl="2" indent="-176213">
              <a:lnSpc>
                <a:spcPts val="2040"/>
              </a:lnSpc>
              <a:spcBef>
                <a:spcPts val="400"/>
              </a:spcBef>
              <a:spcAft>
                <a:spcPts val="400"/>
              </a:spcAft>
              <a:buClr>
                <a:schemeClr val="tx1"/>
              </a:buClr>
              <a:buSzPct val="95000"/>
              <a:buFont typeface="Tahoma" pitchFamily="34" charset="0"/>
              <a:buChar char="»"/>
              <a:defRPr/>
            </a:pPr>
            <a:endParaRPr lang="en-US" sz="1600" dirty="0" smtClean="0">
              <a:ln>
                <a:solidFill>
                  <a:schemeClr val="bg1">
                    <a:lumMod val="50000"/>
                    <a:lumOff val="50000"/>
                    <a:alpha val="4000"/>
                  </a:schemeClr>
                </a:solidFill>
              </a:ln>
              <a:solidFill>
                <a:srgbClr val="FFFF00"/>
              </a:solidFill>
              <a:latin typeface="+mn-lt"/>
            </a:endParaRPr>
          </a:p>
        </p:txBody>
      </p:sp>
      <p:pic>
        <p:nvPicPr>
          <p:cNvPr id="19" name="Picture 6" descr="Desktop-TS-Client"/>
          <p:cNvPicPr>
            <a:picLocks noChangeAspect="1" noChangeArrowheads="1"/>
          </p:cNvPicPr>
          <p:nvPr/>
        </p:nvPicPr>
        <p:blipFill>
          <a:blip r:embed="rId3" cstate="print">
            <a:grayscl/>
          </a:blip>
          <a:stretch>
            <a:fillRect/>
          </a:stretch>
        </p:blipFill>
        <p:spPr bwMode="invGray">
          <a:xfrm>
            <a:off x="4858722" y="860200"/>
            <a:ext cx="1159213" cy="669554"/>
          </a:xfrm>
          <a:prstGeom prst="rect">
            <a:avLst/>
          </a:prstGeom>
          <a:noFill/>
          <a:ln>
            <a:noFill/>
          </a:ln>
        </p:spPr>
      </p:pic>
      <p:sp>
        <p:nvSpPr>
          <p:cNvPr id="20" name="Rectangle 19"/>
          <p:cNvSpPr/>
          <p:nvPr/>
        </p:nvSpPr>
        <p:spPr>
          <a:xfrm>
            <a:off x="533400" y="1828800"/>
            <a:ext cx="4241211" cy="923330"/>
          </a:xfrm>
          <a:prstGeom prst="rect">
            <a:avLst/>
          </a:prstGeom>
        </p:spPr>
        <p:txBody>
          <a:bodyPr wrap="square">
            <a:spAutoFit/>
          </a:bodyPr>
          <a:lstStyle/>
          <a:p>
            <a:pPr marL="0" lvl="2" indent="0" defTabSz="914063" fontAlgn="auto">
              <a:spcBef>
                <a:spcPts val="0"/>
              </a:spcBef>
              <a:spcAft>
                <a:spcPts val="0"/>
              </a:spcAft>
              <a:buClr>
                <a:schemeClr val="tx2"/>
              </a:buClr>
              <a:buSzPct val="95000"/>
              <a:defRPr/>
            </a:pPr>
            <a:r>
              <a:rPr lang="en-US" dirty="0" smtClean="0">
                <a:ln>
                  <a:solidFill>
                    <a:schemeClr val="bg2">
                      <a:alpha val="5000"/>
                    </a:schemeClr>
                  </a:solidFill>
                </a:ln>
                <a:solidFill>
                  <a:schemeClr val="tx1"/>
                </a:solidFill>
                <a:latin typeface="Segoe Semibold"/>
              </a:rPr>
              <a:t>Running users’ desktops in server-based virtual machines and making them available remotely over a network</a:t>
            </a:r>
          </a:p>
        </p:txBody>
      </p:sp>
      <p:sp>
        <p:nvSpPr>
          <p:cNvPr id="21" name="Rectangle 20"/>
          <p:cNvSpPr/>
          <p:nvPr/>
        </p:nvSpPr>
        <p:spPr>
          <a:xfrm>
            <a:off x="533400" y="3429000"/>
            <a:ext cx="4367335" cy="1477328"/>
          </a:xfrm>
          <a:prstGeom prst="rect">
            <a:avLst/>
          </a:prstGeom>
        </p:spPr>
        <p:txBody>
          <a:bodyPr wrap="square">
            <a:spAutoFit/>
          </a:bodyPr>
          <a:lstStyle/>
          <a:p>
            <a:pPr marL="228600" lvl="2" indent="-228600">
              <a:buClr>
                <a:schemeClr val="tx1"/>
              </a:buClr>
              <a:buSzPct val="95000"/>
              <a:buFont typeface="Tahoma" pitchFamily="34" charset="0"/>
              <a:buChar char="»"/>
              <a:defRPr/>
            </a:pPr>
            <a:r>
              <a:rPr lang="en-US" dirty="0" smtClean="0">
                <a:ln>
                  <a:solidFill>
                    <a:schemeClr val="bg1">
                      <a:lumMod val="50000"/>
                      <a:lumOff val="50000"/>
                      <a:alpha val="4000"/>
                    </a:schemeClr>
                  </a:solidFill>
                </a:ln>
                <a:solidFill>
                  <a:schemeClr val="tx1"/>
                </a:solidFill>
                <a:latin typeface="+mn-lt"/>
              </a:rPr>
              <a:t>Access to data and applications from any device in the organization</a:t>
            </a:r>
          </a:p>
          <a:p>
            <a:pPr marL="228600" lvl="2" indent="-228600">
              <a:buClr>
                <a:schemeClr val="tx1"/>
              </a:buClr>
              <a:buSzPct val="95000"/>
              <a:buFont typeface="Tahoma" pitchFamily="34" charset="0"/>
              <a:buChar char="»"/>
              <a:defRPr/>
            </a:pPr>
            <a:r>
              <a:rPr lang="en-US" dirty="0" smtClean="0">
                <a:ln>
                  <a:solidFill>
                    <a:schemeClr val="bg1">
                      <a:lumMod val="50000"/>
                      <a:lumOff val="50000"/>
                      <a:alpha val="4000"/>
                    </a:schemeClr>
                  </a:solidFill>
                </a:ln>
                <a:solidFill>
                  <a:schemeClr val="tx1"/>
                </a:solidFill>
                <a:latin typeface="+mn-lt"/>
              </a:rPr>
              <a:t>Improve data security and compliance </a:t>
            </a:r>
          </a:p>
          <a:p>
            <a:pPr marL="228600" lvl="2" indent="-228600">
              <a:buClr>
                <a:schemeClr val="tx1"/>
              </a:buClr>
              <a:buSzPct val="95000"/>
              <a:buFont typeface="Tahoma" pitchFamily="34" charset="0"/>
              <a:buChar char="»"/>
              <a:defRPr/>
            </a:pPr>
            <a:r>
              <a:rPr lang="en-US" dirty="0" smtClean="0">
                <a:ln>
                  <a:solidFill>
                    <a:schemeClr val="bg1">
                      <a:lumMod val="50000"/>
                      <a:lumOff val="50000"/>
                      <a:alpha val="4000"/>
                    </a:schemeClr>
                  </a:solidFill>
                </a:ln>
                <a:solidFill>
                  <a:schemeClr val="tx1"/>
                </a:solidFill>
                <a:latin typeface="+mn-lt"/>
              </a:rPr>
              <a:t>Simplify management and deployment of applications</a:t>
            </a:r>
          </a:p>
        </p:txBody>
      </p:sp>
      <p:sp>
        <p:nvSpPr>
          <p:cNvPr id="22" name="Left-Right Arrow 21"/>
          <p:cNvSpPr/>
          <p:nvPr/>
        </p:nvSpPr>
        <p:spPr>
          <a:xfrm>
            <a:off x="6403490" y="2430888"/>
            <a:ext cx="557743" cy="417671"/>
          </a:xfrm>
          <a:prstGeom prst="leftRightArrow">
            <a:avLst>
              <a:gd name="adj1" fmla="val 53676"/>
              <a:gd name="adj2" fmla="val 38208"/>
            </a:avLst>
          </a:prstGeom>
          <a:gradFill>
            <a:gsLst>
              <a:gs pos="0">
                <a:schemeClr val="tx2">
                  <a:lumMod val="75000"/>
                </a:schemeClr>
              </a:gs>
              <a:gs pos="80000">
                <a:schemeClr val="accent6"/>
              </a:gs>
              <a:gs pos="100000">
                <a:schemeClr val="accent6"/>
              </a:gs>
            </a:gsLs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800" dirty="0">
              <a:solidFill>
                <a:srgbClr val="FFFF00"/>
              </a:solidFill>
            </a:endParaRPr>
          </a:p>
        </p:txBody>
      </p:sp>
      <p:sp>
        <p:nvSpPr>
          <p:cNvPr id="23" name="Rounded Rectangle 22"/>
          <p:cNvSpPr/>
          <p:nvPr/>
        </p:nvSpPr>
        <p:spPr>
          <a:xfrm>
            <a:off x="7018867" y="3792247"/>
            <a:ext cx="1320981" cy="357387"/>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1400" b="1" dirty="0" smtClean="0">
                <a:ln>
                  <a:solidFill>
                    <a:schemeClr val="tx1">
                      <a:lumMod val="50000"/>
                      <a:lumOff val="50000"/>
                      <a:alpha val="3000"/>
                    </a:schemeClr>
                  </a:solidFill>
                </a:ln>
                <a:solidFill>
                  <a:srgbClr val="FFFF00"/>
                </a:solidFill>
              </a:rPr>
              <a:t>Server OS</a:t>
            </a:r>
          </a:p>
        </p:txBody>
      </p:sp>
      <p:sp>
        <p:nvSpPr>
          <p:cNvPr id="24" name="Rounded Rectangle 23"/>
          <p:cNvSpPr/>
          <p:nvPr/>
        </p:nvSpPr>
        <p:spPr>
          <a:xfrm>
            <a:off x="7018867" y="3394313"/>
            <a:ext cx="1320981" cy="357387"/>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1400" b="1" dirty="0" smtClean="0">
                <a:ln>
                  <a:solidFill>
                    <a:schemeClr val="tx1">
                      <a:lumMod val="50000"/>
                      <a:lumOff val="50000"/>
                      <a:alpha val="3000"/>
                    </a:schemeClr>
                  </a:solidFill>
                </a:ln>
                <a:solidFill>
                  <a:srgbClr val="FFFF00"/>
                </a:solidFill>
              </a:rPr>
              <a:t>Hyper-V</a:t>
            </a:r>
          </a:p>
        </p:txBody>
      </p:sp>
      <p:sp>
        <p:nvSpPr>
          <p:cNvPr id="25" name="Rounded Rectangle 24"/>
          <p:cNvSpPr/>
          <p:nvPr/>
        </p:nvSpPr>
        <p:spPr>
          <a:xfrm>
            <a:off x="6979103" y="2303868"/>
            <a:ext cx="1301296" cy="999086"/>
          </a:xfrm>
          <a:prstGeom prst="roundRect">
            <a:avLst/>
          </a:prstGeom>
          <a:gradFill flip="none" rotWithShape="1">
            <a:gsLst>
              <a:gs pos="14000">
                <a:schemeClr val="accent4">
                  <a:alpha val="43000"/>
                </a:schemeClr>
              </a:gs>
              <a:gs pos="100000">
                <a:schemeClr val="accent4">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endParaRPr lang="en-US" sz="1400" b="1" dirty="0" smtClean="0">
              <a:ln>
                <a:solidFill>
                  <a:schemeClr val="tx1">
                    <a:lumMod val="50000"/>
                    <a:lumOff val="50000"/>
                    <a:alpha val="3000"/>
                  </a:schemeClr>
                </a:solidFill>
              </a:ln>
              <a:solidFill>
                <a:srgbClr val="FFFF00"/>
              </a:solidFill>
            </a:endParaRPr>
          </a:p>
        </p:txBody>
      </p:sp>
      <p:sp>
        <p:nvSpPr>
          <p:cNvPr id="26" name="Rounded Rectangle 25"/>
          <p:cNvSpPr/>
          <p:nvPr/>
        </p:nvSpPr>
        <p:spPr>
          <a:xfrm>
            <a:off x="5035904" y="2318966"/>
            <a:ext cx="1347963" cy="628397"/>
          </a:xfrm>
          <a:prstGeom prst="roundRect">
            <a:avLst/>
          </a:prstGeom>
          <a:gradFill flip="none" rotWithShape="1">
            <a:gsLst>
              <a:gs pos="14000">
                <a:schemeClr val="accent4">
                  <a:alpha val="43000"/>
                </a:schemeClr>
              </a:gs>
              <a:gs pos="100000">
                <a:schemeClr val="accent4">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1400" b="1" dirty="0" smtClean="0">
                <a:ln>
                  <a:solidFill>
                    <a:schemeClr val="tx1">
                      <a:lumMod val="50000"/>
                      <a:lumOff val="50000"/>
                      <a:alpha val="3000"/>
                    </a:schemeClr>
                  </a:solidFill>
                </a:ln>
                <a:solidFill>
                  <a:srgbClr val="FFFF00"/>
                </a:solidFill>
              </a:rPr>
              <a:t>Presentation </a:t>
            </a:r>
          </a:p>
        </p:txBody>
      </p:sp>
      <p:sp>
        <p:nvSpPr>
          <p:cNvPr id="27" name="Rectangle 26"/>
          <p:cNvSpPr/>
          <p:nvPr/>
        </p:nvSpPr>
        <p:spPr>
          <a:xfrm>
            <a:off x="7005096" y="2313952"/>
            <a:ext cx="1218602" cy="261610"/>
          </a:xfrm>
          <a:prstGeom prst="rect">
            <a:avLst/>
          </a:prstGeom>
        </p:spPr>
        <p:txBody>
          <a:bodyPr wrap="none">
            <a:spAutoFit/>
          </a:bodyPr>
          <a:lstStyle/>
          <a:p>
            <a:pPr indent="-1588" algn="ctr">
              <a:buSzPct val="100000"/>
              <a:tabLst>
                <a:tab pos="4572000" algn="r"/>
              </a:tabLst>
              <a:defRPr/>
            </a:pPr>
            <a:r>
              <a:rPr lang="en-US" sz="1100" b="1" dirty="0" smtClean="0">
                <a:ln>
                  <a:solidFill>
                    <a:schemeClr val="tx1">
                      <a:lumMod val="50000"/>
                      <a:lumOff val="50000"/>
                      <a:alpha val="3000"/>
                    </a:schemeClr>
                  </a:solidFill>
                </a:ln>
                <a:solidFill>
                  <a:srgbClr val="FFFF00"/>
                </a:solidFill>
              </a:rPr>
              <a:t>Virtual Desktop</a:t>
            </a:r>
          </a:p>
        </p:txBody>
      </p:sp>
      <p:grpSp>
        <p:nvGrpSpPr>
          <p:cNvPr id="28" name="Group 47"/>
          <p:cNvGrpSpPr/>
          <p:nvPr/>
        </p:nvGrpSpPr>
        <p:grpSpPr>
          <a:xfrm>
            <a:off x="7199217" y="2583287"/>
            <a:ext cx="881132" cy="643467"/>
            <a:chOff x="8706285" y="3319159"/>
            <a:chExt cx="1516029" cy="1401012"/>
          </a:xfrm>
        </p:grpSpPr>
        <p:sp>
          <p:nvSpPr>
            <p:cNvPr id="29" name="Rounded Rectangle 28"/>
            <p:cNvSpPr/>
            <p:nvPr/>
          </p:nvSpPr>
          <p:spPr>
            <a:xfrm>
              <a:off x="8706285" y="4318225"/>
              <a:ext cx="1516029" cy="401946"/>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900" dirty="0" smtClean="0">
                  <a:ln>
                    <a:solidFill>
                      <a:schemeClr val="tx1">
                        <a:lumMod val="50000"/>
                        <a:lumOff val="50000"/>
                        <a:alpha val="3000"/>
                      </a:schemeClr>
                    </a:solidFill>
                  </a:ln>
                  <a:solidFill>
                    <a:srgbClr val="FFFF00"/>
                  </a:solidFill>
                </a:rPr>
                <a:t>OS</a:t>
              </a:r>
            </a:p>
          </p:txBody>
        </p:sp>
        <p:sp>
          <p:nvSpPr>
            <p:cNvPr id="30" name="Rounded Rectangle 29"/>
            <p:cNvSpPr/>
            <p:nvPr/>
          </p:nvSpPr>
          <p:spPr>
            <a:xfrm>
              <a:off x="8706285" y="3827159"/>
              <a:ext cx="1516029" cy="401946"/>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900" dirty="0" smtClean="0">
                  <a:ln>
                    <a:solidFill>
                      <a:schemeClr val="tx1">
                        <a:lumMod val="50000"/>
                        <a:lumOff val="50000"/>
                        <a:alpha val="3000"/>
                      </a:schemeClr>
                    </a:solidFill>
                  </a:ln>
                  <a:solidFill>
                    <a:srgbClr val="FFFF00"/>
                  </a:solidFill>
                </a:rPr>
                <a:t>Applications</a:t>
              </a:r>
            </a:p>
          </p:txBody>
        </p:sp>
        <p:sp>
          <p:nvSpPr>
            <p:cNvPr id="31" name="Rounded Rectangle 30"/>
            <p:cNvSpPr/>
            <p:nvPr/>
          </p:nvSpPr>
          <p:spPr>
            <a:xfrm>
              <a:off x="8706285" y="3319159"/>
              <a:ext cx="1516029" cy="401946"/>
            </a:xfrm>
            <a:prstGeom prst="roundRect">
              <a:avLst/>
            </a:prstGeom>
            <a:gradFill flip="none" rotWithShape="1">
              <a:gsLst>
                <a:gs pos="14000">
                  <a:schemeClr val="bg1">
                    <a:alpha val="43000"/>
                  </a:schemeClr>
                </a:gs>
                <a:gs pos="100000">
                  <a:schemeClr val="bg1">
                    <a:lumMod val="50000"/>
                    <a:alpha val="51000"/>
                  </a:schemeClr>
                </a:gs>
              </a:gsLst>
              <a:lin ang="5400000" scaled="0"/>
              <a:tileRect/>
            </a:gradFill>
            <a:ln w="15875" cap="flat" cmpd="sng" algn="ctr">
              <a:solidFill>
                <a:schemeClr val="tx1">
                  <a:alpha val="3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indent="-1588" algn="ctr">
                <a:buSzPct val="100000"/>
                <a:tabLst>
                  <a:tab pos="4572000" algn="r"/>
                </a:tabLst>
                <a:defRPr/>
              </a:pPr>
              <a:r>
                <a:rPr lang="en-US" sz="900" dirty="0" smtClean="0">
                  <a:ln>
                    <a:solidFill>
                      <a:schemeClr val="tx1">
                        <a:lumMod val="50000"/>
                        <a:lumOff val="50000"/>
                        <a:alpha val="3000"/>
                      </a:schemeClr>
                    </a:solidFill>
                  </a:ln>
                  <a:solidFill>
                    <a:srgbClr val="FFFF00"/>
                  </a:solidFill>
                </a:rPr>
                <a:t>User State</a:t>
              </a:r>
            </a:p>
          </p:txBody>
        </p:sp>
      </p:grpSp>
      <p:sp>
        <p:nvSpPr>
          <p:cNvPr id="32" name="Rectangle 31"/>
          <p:cNvSpPr/>
          <p:nvPr/>
        </p:nvSpPr>
        <p:spPr>
          <a:xfrm>
            <a:off x="5066768" y="3034682"/>
            <a:ext cx="1295932" cy="1006429"/>
          </a:xfrm>
          <a:prstGeom prst="rect">
            <a:avLst/>
          </a:prstGeom>
        </p:spPr>
        <p:txBody>
          <a:bodyPr wrap="square">
            <a:spAutoFit/>
          </a:bodyPr>
          <a:lstStyle/>
          <a:p>
            <a:pPr marL="1588" lvl="0" indent="-1588" algn="ctr" defTabSz="1040625">
              <a:lnSpc>
                <a:spcPct val="90000"/>
              </a:lnSpc>
              <a:buSzPct val="100000"/>
              <a:tabLst>
                <a:tab pos="4572000" algn="r"/>
              </a:tabLst>
              <a:defRPr/>
            </a:pPr>
            <a:r>
              <a:rPr lang="en-US" sz="1100" b="1" dirty="0" smtClean="0">
                <a:ln>
                  <a:solidFill>
                    <a:srgbClr val="FFFFFF">
                      <a:lumMod val="75000"/>
                      <a:alpha val="1000"/>
                    </a:srgbClr>
                  </a:solidFill>
                </a:ln>
                <a:solidFill>
                  <a:srgbClr val="FFFF00"/>
                </a:solidFill>
                <a:cs typeface="Arial" pitchFamily="34" charset="0"/>
              </a:rPr>
              <a:t>Desktop experience is centralized and gets delivered to user’s PC or thin client</a:t>
            </a:r>
          </a:p>
        </p:txBody>
      </p:sp>
      <p:sp>
        <p:nvSpPr>
          <p:cNvPr id="33" name="Rectangle 32"/>
          <p:cNvSpPr/>
          <p:nvPr/>
        </p:nvSpPr>
        <p:spPr>
          <a:xfrm>
            <a:off x="797949" y="5737565"/>
            <a:ext cx="3867192" cy="830997"/>
          </a:xfrm>
          <a:prstGeom prst="rect">
            <a:avLst/>
          </a:prstGeom>
        </p:spPr>
        <p:txBody>
          <a:bodyPr wrap="square">
            <a:spAutoFit/>
          </a:bodyPr>
          <a:lstStyle/>
          <a:p>
            <a:r>
              <a:rPr lang="en-US" sz="1600" dirty="0" smtClean="0">
                <a:ln>
                  <a:solidFill>
                    <a:schemeClr val="bg1">
                      <a:lumMod val="65000"/>
                      <a:alpha val="3000"/>
                    </a:schemeClr>
                  </a:solidFill>
                </a:ln>
                <a:latin typeface="Segoe" pitchFamily="34" charset="0"/>
              </a:rPr>
              <a:t>Virtual Machine Manager is a comprehensive management solution for the virtualized datacenter.</a:t>
            </a:r>
            <a:endParaRPr lang="en-US" sz="1600" dirty="0">
              <a:ln>
                <a:solidFill>
                  <a:schemeClr val="bg1">
                    <a:lumMod val="65000"/>
                    <a:alpha val="3000"/>
                  </a:schemeClr>
                </a:solidFill>
              </a:ln>
              <a:latin typeface="Segoe" pitchFamily="34" charset="0"/>
            </a:endParaRPr>
          </a:p>
        </p:txBody>
      </p:sp>
      <p:sp>
        <p:nvSpPr>
          <p:cNvPr id="34" name="Rectangle 33"/>
          <p:cNvSpPr/>
          <p:nvPr/>
        </p:nvSpPr>
        <p:spPr>
          <a:xfrm>
            <a:off x="5372970" y="5737565"/>
            <a:ext cx="3203770" cy="830997"/>
          </a:xfrm>
          <a:prstGeom prst="rect">
            <a:avLst/>
          </a:prstGeom>
        </p:spPr>
        <p:txBody>
          <a:bodyPr wrap="square">
            <a:spAutoFit/>
          </a:bodyPr>
          <a:lstStyle/>
          <a:p>
            <a:r>
              <a:rPr lang="en-US" sz="1600" dirty="0" smtClean="0">
                <a:ln>
                  <a:solidFill>
                    <a:schemeClr val="bg1">
                      <a:lumMod val="65000"/>
                      <a:alpha val="3000"/>
                    </a:schemeClr>
                  </a:solidFill>
                </a:ln>
                <a:latin typeface="Segoe" pitchFamily="34" charset="0"/>
              </a:rPr>
              <a:t>Windows Server Hyper-V, is the next-generation server virtualization technology.</a:t>
            </a:r>
            <a:endParaRPr lang="en-US" sz="1600" dirty="0">
              <a:ln>
                <a:solidFill>
                  <a:schemeClr val="bg1">
                    <a:lumMod val="65000"/>
                    <a:alpha val="3000"/>
                  </a:schemeClr>
                </a:solidFill>
              </a:ln>
              <a:latin typeface="Segoe" pitchFamily="34" charset="0"/>
            </a:endParaRPr>
          </a:p>
        </p:txBody>
      </p:sp>
      <p:pic>
        <p:nvPicPr>
          <p:cNvPr id="35" name="Picture 5" descr="E:\Syngai\Company Logos\Microsoft\SC Virtual Machine Mgr.png"/>
          <p:cNvPicPr>
            <a:picLocks noChangeAspect="1" noChangeArrowheads="1"/>
          </p:cNvPicPr>
          <p:nvPr/>
        </p:nvPicPr>
        <p:blipFill>
          <a:blip r:embed="rId4">
            <a:lum bright="100000"/>
          </a:blip>
          <a:srcRect/>
          <a:stretch>
            <a:fillRect/>
          </a:stretch>
        </p:blipFill>
        <p:spPr bwMode="auto">
          <a:xfrm>
            <a:off x="646968" y="5204500"/>
            <a:ext cx="2282500" cy="658440"/>
          </a:xfrm>
          <a:prstGeom prst="rect">
            <a:avLst/>
          </a:prstGeom>
          <a:noFill/>
          <a:effectLst>
            <a:outerShdw blurRad="50800" dist="38100" dir="5400000" algn="t" rotWithShape="0">
              <a:prstClr val="black">
                <a:alpha val="40000"/>
              </a:prstClr>
            </a:outerShdw>
          </a:effectLst>
        </p:spPr>
      </p:pic>
      <p:pic>
        <p:nvPicPr>
          <p:cNvPr id="36" name="Picture 6" descr="E:\Syngai\Company Logos\Microsoft\Hyper V Server.png"/>
          <p:cNvPicPr>
            <a:picLocks noChangeAspect="1" noChangeArrowheads="1"/>
          </p:cNvPicPr>
          <p:nvPr/>
        </p:nvPicPr>
        <p:blipFill>
          <a:blip r:embed="rId5" cstate="print">
            <a:lum bright="100000"/>
          </a:blip>
          <a:srcRect/>
          <a:stretch>
            <a:fillRect/>
          </a:stretch>
        </p:blipFill>
        <p:spPr bwMode="auto">
          <a:xfrm>
            <a:off x="5250186" y="5157203"/>
            <a:ext cx="2441063" cy="587007"/>
          </a:xfrm>
          <a:prstGeom prst="rect">
            <a:avLst/>
          </a:prstGeom>
          <a:noFill/>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Two VDI Solutions</a:t>
            </a:r>
            <a:endParaRPr lang="en-US" dirty="0"/>
          </a:p>
        </p:txBody>
      </p:sp>
      <p:sp>
        <p:nvSpPr>
          <p:cNvPr id="9" name="Content Placeholder 8"/>
          <p:cNvSpPr>
            <a:spLocks noGrp="1"/>
          </p:cNvSpPr>
          <p:nvPr>
            <p:ph idx="1"/>
          </p:nvPr>
        </p:nvSpPr>
        <p:spPr/>
        <p:txBody>
          <a:bodyPr/>
          <a:lstStyle/>
          <a:p>
            <a:pPr lvl="0">
              <a:defRPr/>
            </a:pPr>
            <a:r>
              <a:rPr lang="en-US" dirty="0" smtClean="0"/>
              <a:t>Pooled Desktops</a:t>
            </a:r>
          </a:p>
          <a:p>
            <a:pPr lvl="1">
              <a:defRPr/>
            </a:pPr>
            <a:r>
              <a:rPr lang="en-US" dirty="0" smtClean="0"/>
              <a:t>Set of shared desktops</a:t>
            </a:r>
          </a:p>
          <a:p>
            <a:pPr lvl="1">
              <a:defRPr/>
            </a:pPr>
            <a:r>
              <a:rPr lang="en-US" dirty="0" smtClean="0"/>
              <a:t>User state is temporary (discarded at session end)</a:t>
            </a:r>
          </a:p>
          <a:p>
            <a:pPr lvl="1">
              <a:defRPr/>
            </a:pPr>
            <a:r>
              <a:rPr lang="en-US" dirty="0" smtClean="0"/>
              <a:t>Preservation of data is done via “roaming” technologies | Folder Redirection, Profiles, etc</a:t>
            </a:r>
          </a:p>
          <a:p>
            <a:pPr lvl="0">
              <a:defRPr/>
            </a:pPr>
            <a:r>
              <a:rPr lang="en-US" dirty="0" smtClean="0"/>
              <a:t>Personalized Desktops</a:t>
            </a:r>
          </a:p>
          <a:p>
            <a:pPr lvl="1">
              <a:defRPr/>
            </a:pPr>
            <a:r>
              <a:rPr lang="en-US" dirty="0" smtClean="0"/>
              <a:t>Closest to physical</a:t>
            </a:r>
          </a:p>
          <a:p>
            <a:pPr lvl="1">
              <a:defRPr/>
            </a:pPr>
            <a:r>
              <a:rPr lang="en-US" dirty="0" smtClean="0"/>
              <a:t>One VM per user</a:t>
            </a:r>
          </a:p>
          <a:p>
            <a:pPr lvl="1">
              <a:defRPr/>
            </a:pPr>
            <a:r>
              <a:rPr lang="en-US" dirty="0" smtClean="0"/>
              <a:t>Different options for user state | In VM, roaming, etc</a:t>
            </a:r>
          </a:p>
        </p:txBody>
      </p:sp>
      <p:sp>
        <p:nvSpPr>
          <p:cNvPr id="6" name="Text Placeholder 2"/>
          <p:cNvSpPr txBox="1">
            <a:spLocks/>
          </p:cNvSpPr>
          <p:nvPr/>
        </p:nvSpPr>
        <p:spPr>
          <a:xfrm>
            <a:off x="609600" y="1447800"/>
            <a:ext cx="7605738" cy="4338654"/>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400" b="0" i="0" u="none" strike="noStrike" kern="1200" cap="none" spc="0" normalizeH="0" baseline="0" noProof="0" dirty="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Citrix?</a:t>
            </a:r>
            <a:endParaRPr lang="en-US" dirty="0"/>
          </a:p>
        </p:txBody>
      </p:sp>
      <p:sp>
        <p:nvSpPr>
          <p:cNvPr id="3" name="Text Placeholder 2"/>
          <p:cNvSpPr txBox="1">
            <a:spLocks/>
          </p:cNvSpPr>
          <p:nvPr/>
        </p:nvSpPr>
        <p:spPr>
          <a:xfrm>
            <a:off x="609600" y="1447800"/>
            <a:ext cx="7605738" cy="4338654"/>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3200" b="0" i="0" u="none" strike="noStrike" kern="1200" cap="none" spc="0" normalizeH="0" baseline="0" noProof="0" smtClean="0">
                <a:ln>
                  <a:noFill/>
                </a:ln>
                <a:solidFill>
                  <a:srgbClr val="99CC99"/>
                </a:solidFill>
                <a:effectLst/>
                <a:uLnTx/>
                <a:uFillTx/>
                <a:latin typeface="+mn-lt"/>
                <a:ea typeface="+mn-ea"/>
                <a:cs typeface="+mn-cs"/>
              </a:rPr>
              <a:t>R2 provides VDI in box</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3200" b="0" i="0" u="none" strike="noStrike" kern="1200" cap="none" spc="0" normalizeH="0" baseline="0" noProof="0" smtClean="0">
                <a:ln>
                  <a:noFill/>
                </a:ln>
                <a:solidFill>
                  <a:srgbClr val="99CC99"/>
                </a:solidFill>
                <a:effectLst/>
                <a:uLnTx/>
                <a:uFillTx/>
                <a:latin typeface="+mn-lt"/>
                <a:ea typeface="+mn-ea"/>
                <a:cs typeface="+mn-cs"/>
              </a:rPr>
              <a:t>XenDesktop is more scaleable, for enterprise implementations</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3200" b="0" i="0" u="none" strike="noStrike" kern="1200" cap="none" spc="0" normalizeH="0" baseline="0" noProof="0" smtClean="0">
                <a:ln>
                  <a:noFill/>
                </a:ln>
                <a:solidFill>
                  <a:srgbClr val="99CC99"/>
                </a:solidFill>
                <a:effectLst/>
                <a:uLnTx/>
                <a:uFillTx/>
                <a:latin typeface="+mn-lt"/>
                <a:ea typeface="+mn-ea"/>
                <a:cs typeface="+mn-cs"/>
              </a:rPr>
              <a:t>Differences</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smtClean="0">
                <a:ln>
                  <a:noFill/>
                </a:ln>
                <a:solidFill>
                  <a:srgbClr val="99CC99"/>
                </a:solidFill>
                <a:effectLst/>
                <a:uLnTx/>
                <a:uFillTx/>
                <a:latin typeface="+mn-lt"/>
                <a:ea typeface="+mn-ea"/>
                <a:cs typeface="+mn-cs"/>
              </a:rPr>
              <a:t>R2 relies on SCVMM to provision individual desktop VHD’s, even in pooled scenarios.</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smtClean="0">
                <a:ln>
                  <a:noFill/>
                </a:ln>
                <a:solidFill>
                  <a:srgbClr val="99CC99"/>
                </a:solidFill>
                <a:effectLst/>
                <a:uLnTx/>
                <a:uFillTx/>
                <a:latin typeface="+mn-lt"/>
                <a:ea typeface="+mn-ea"/>
                <a:cs typeface="+mn-cs"/>
              </a:rPr>
              <a:t>XenDestkop uses shared vDisks over multiple VM’s, quicker, lighter provisioning</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smtClean="0">
                <a:ln>
                  <a:noFill/>
                </a:ln>
                <a:solidFill>
                  <a:srgbClr val="99CC99"/>
                </a:solidFill>
                <a:effectLst/>
                <a:uLnTx/>
                <a:uFillTx/>
                <a:latin typeface="+mn-lt"/>
                <a:ea typeface="+mn-ea"/>
                <a:cs typeface="+mn-cs"/>
              </a:rPr>
              <a:t>XenDestkop has more features for VDI management</a:t>
            </a:r>
            <a:endParaRPr kumimoji="0" lang="en-US" sz="2800" b="0" i="0" u="none" strike="noStrike" kern="1200" cap="none" spc="0" normalizeH="0" baseline="0" noProof="0" dirty="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6872905" y="1265906"/>
            <a:ext cx="2260034" cy="4735886"/>
          </a:xfrm>
          <a:prstGeom prst="roundRect">
            <a:avLst>
              <a:gd name="adj" fmla="val 13686"/>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63" name="Rounded Rectangle 62"/>
          <p:cNvSpPr/>
          <p:nvPr/>
        </p:nvSpPr>
        <p:spPr bwMode="auto">
          <a:xfrm>
            <a:off x="4573920" y="1265906"/>
            <a:ext cx="2260034" cy="4735886"/>
          </a:xfrm>
          <a:prstGeom prst="roundRect">
            <a:avLst>
              <a:gd name="adj" fmla="val 13686"/>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64" name="Rounded Rectangle 63"/>
          <p:cNvSpPr/>
          <p:nvPr/>
        </p:nvSpPr>
        <p:spPr bwMode="auto">
          <a:xfrm>
            <a:off x="2307455" y="1265906"/>
            <a:ext cx="2260034" cy="4735886"/>
          </a:xfrm>
          <a:prstGeom prst="roundRect">
            <a:avLst>
              <a:gd name="adj" fmla="val 13686"/>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2" name="Title 1"/>
          <p:cNvSpPr>
            <a:spLocks noGrp="1"/>
          </p:cNvSpPr>
          <p:nvPr>
            <p:ph type="title"/>
          </p:nvPr>
        </p:nvSpPr>
        <p:spPr/>
        <p:txBody>
          <a:bodyPr/>
          <a:lstStyle/>
          <a:p>
            <a:r>
              <a:rPr lang="en-US" smtClean="0"/>
              <a:t>Microsoft Virtualization Strategy</a:t>
            </a:r>
            <a:endParaRPr lang="en-US" dirty="0"/>
          </a:p>
        </p:txBody>
      </p:sp>
      <p:sp>
        <p:nvSpPr>
          <p:cNvPr id="52" name="Content Placeholder 51"/>
          <p:cNvSpPr>
            <a:spLocks noGrp="1"/>
          </p:cNvSpPr>
          <p:nvPr>
            <p:ph idx="1"/>
          </p:nvPr>
        </p:nvSpPr>
        <p:spPr/>
        <p:txBody>
          <a:bodyPr/>
          <a:lstStyle/>
          <a:p>
            <a:endParaRPr lang="en-US"/>
          </a:p>
        </p:txBody>
      </p:sp>
      <p:sp>
        <p:nvSpPr>
          <p:cNvPr id="60" name="Rectangle 59"/>
          <p:cNvSpPr/>
          <p:nvPr/>
        </p:nvSpPr>
        <p:spPr>
          <a:xfrm>
            <a:off x="2305534" y="1479280"/>
            <a:ext cx="2263877"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latin typeface="Segoe Semibold" pitchFamily="34" charset="0"/>
                <a:ea typeface="+mn-ea"/>
                <a:cs typeface="+mn-cs"/>
              </a:rPr>
              <a:t>Data center to desktop</a:t>
            </a:r>
          </a:p>
        </p:txBody>
      </p:sp>
      <p:sp>
        <p:nvSpPr>
          <p:cNvPr id="61" name="Rectangle 60"/>
          <p:cNvSpPr/>
          <p:nvPr/>
        </p:nvSpPr>
        <p:spPr>
          <a:xfrm>
            <a:off x="4571999" y="1479280"/>
            <a:ext cx="2263877" cy="759178"/>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lnSpc>
                <a:spcPts val="2600"/>
              </a:lnSpc>
              <a:defRPr/>
            </a:pPr>
            <a:r>
              <a:rPr lang="en-US" sz="2400" kern="1200" spc="-150" dirty="0" smtClean="0">
                <a:ln w="18415" cmpd="sng">
                  <a:noFill/>
                  <a:prstDash val="solid"/>
                </a:ln>
                <a:latin typeface="Segoe Semibold" pitchFamily="34" charset="0"/>
                <a:ea typeface="+mn-ea"/>
                <a:cs typeface="+mn-cs"/>
              </a:rPr>
              <a:t>End-to-End Management </a:t>
            </a:r>
            <a:endParaRPr lang="en-US" sz="2400" kern="1200" spc="-150" dirty="0">
              <a:ln w="18415" cmpd="sng">
                <a:noFill/>
                <a:prstDash val="solid"/>
              </a:ln>
              <a:latin typeface="Segoe Semibold" pitchFamily="34" charset="0"/>
              <a:ea typeface="+mn-ea"/>
              <a:cs typeface="+mn-cs"/>
            </a:endParaRPr>
          </a:p>
        </p:txBody>
      </p:sp>
      <p:sp>
        <p:nvSpPr>
          <p:cNvPr id="62" name="Rectangle 61"/>
          <p:cNvSpPr/>
          <p:nvPr/>
        </p:nvSpPr>
        <p:spPr>
          <a:xfrm>
            <a:off x="6867296" y="1479280"/>
            <a:ext cx="2271252" cy="461661"/>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latin typeface="Segoe Semibold" pitchFamily="34" charset="0"/>
                <a:ea typeface="+mn-ea"/>
                <a:cs typeface="+mn-cs"/>
              </a:rPr>
              <a:t>Best TCO/ROI</a:t>
            </a:r>
          </a:p>
        </p:txBody>
      </p:sp>
      <p:grpSp>
        <p:nvGrpSpPr>
          <p:cNvPr id="3" name="Group 70"/>
          <p:cNvGrpSpPr>
            <a:grpSpLocks noChangeAspect="1"/>
          </p:cNvGrpSpPr>
          <p:nvPr/>
        </p:nvGrpSpPr>
        <p:grpSpPr>
          <a:xfrm>
            <a:off x="5215177" y="2503945"/>
            <a:ext cx="977520" cy="822961"/>
            <a:chOff x="-2594339" y="1952624"/>
            <a:chExt cx="2432414" cy="1376364"/>
          </a:xfrm>
        </p:grpSpPr>
        <p:pic>
          <p:nvPicPr>
            <p:cNvPr id="72" name="Picture 71" descr="Connected.png"/>
            <p:cNvPicPr>
              <a:picLocks noChangeAspect="1"/>
            </p:cNvPicPr>
            <p:nvPr/>
          </p:nvPicPr>
          <p:blipFill>
            <a:blip r:embed="rId3" cstate="print">
              <a:duotone>
                <a:prstClr val="black"/>
                <a:schemeClr val="accent3">
                  <a:tint val="45000"/>
                  <a:satMod val="400000"/>
                </a:schemeClr>
              </a:duotone>
            </a:blip>
            <a:stretch>
              <a:fillRect/>
            </a:stretch>
          </p:blipFill>
          <p:spPr bwMode="auto">
            <a:xfrm>
              <a:off x="-2594339" y="1952624"/>
              <a:ext cx="851263" cy="879877"/>
            </a:xfrm>
            <a:prstGeom prst="rect">
              <a:avLst/>
            </a:prstGeom>
            <a:noFill/>
            <a:ln>
              <a:noFill/>
            </a:ln>
            <a:effectLst/>
          </p:spPr>
        </p:pic>
        <p:pic>
          <p:nvPicPr>
            <p:cNvPr id="73" name="Picture 72" descr="Connected.png"/>
            <p:cNvPicPr>
              <a:picLocks noChangeAspect="1"/>
            </p:cNvPicPr>
            <p:nvPr/>
          </p:nvPicPr>
          <p:blipFill>
            <a:blip r:embed="rId3" cstate="print">
              <a:duotone>
                <a:prstClr val="black"/>
                <a:schemeClr val="accent3">
                  <a:tint val="45000"/>
                  <a:satMod val="400000"/>
                </a:schemeClr>
              </a:duotone>
            </a:blip>
            <a:stretch>
              <a:fillRect/>
            </a:stretch>
          </p:blipFill>
          <p:spPr bwMode="auto">
            <a:xfrm>
              <a:off x="-1875201" y="1952624"/>
              <a:ext cx="851263" cy="879877"/>
            </a:xfrm>
            <a:prstGeom prst="rect">
              <a:avLst/>
            </a:prstGeom>
            <a:noFill/>
            <a:ln>
              <a:noFill/>
            </a:ln>
            <a:effectLst/>
          </p:spPr>
        </p:pic>
        <p:pic>
          <p:nvPicPr>
            <p:cNvPr id="74" name="Picture 73" descr="Connected.png"/>
            <p:cNvPicPr>
              <a:picLocks noChangeAspect="1"/>
            </p:cNvPicPr>
            <p:nvPr/>
          </p:nvPicPr>
          <p:blipFill>
            <a:blip r:embed="rId3" cstate="print">
              <a:duotone>
                <a:prstClr val="black"/>
                <a:schemeClr val="accent3">
                  <a:tint val="45000"/>
                  <a:satMod val="400000"/>
                </a:schemeClr>
              </a:duotone>
            </a:blip>
            <a:stretch>
              <a:fillRect/>
            </a:stretch>
          </p:blipFill>
          <p:spPr bwMode="auto">
            <a:xfrm>
              <a:off x="-1156064" y="1952624"/>
              <a:ext cx="851263" cy="879877"/>
            </a:xfrm>
            <a:prstGeom prst="rect">
              <a:avLst/>
            </a:prstGeom>
            <a:noFill/>
            <a:ln>
              <a:noFill/>
            </a:ln>
            <a:effectLst/>
          </p:spPr>
        </p:pic>
        <p:grpSp>
          <p:nvGrpSpPr>
            <p:cNvPr id="4" name="Group 39"/>
            <p:cNvGrpSpPr/>
            <p:nvPr/>
          </p:nvGrpSpPr>
          <p:grpSpPr>
            <a:xfrm>
              <a:off x="-2191220" y="2689973"/>
              <a:ext cx="2029300" cy="639015"/>
              <a:chOff x="-2362670" y="2766173"/>
              <a:chExt cx="2029300" cy="639015"/>
            </a:xfrm>
          </p:grpSpPr>
          <p:grpSp>
            <p:nvGrpSpPr>
              <p:cNvPr id="5" name="Group 24"/>
              <p:cNvGrpSpPr/>
              <p:nvPr/>
            </p:nvGrpSpPr>
            <p:grpSpPr>
              <a:xfrm>
                <a:off x="-2362670" y="2766173"/>
                <a:ext cx="1136481" cy="639015"/>
                <a:chOff x="6653048" y="5267206"/>
                <a:chExt cx="1623544" cy="912878"/>
              </a:xfrm>
            </p:grpSpPr>
            <p:pic>
              <p:nvPicPr>
                <p:cNvPr id="82" name="Picture 81"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83" name="Picture 82"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4" name="Picture 83"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5" name="Picture 84"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nvGrpSpPr>
              <p:cNvPr id="6" name="Group 24"/>
              <p:cNvGrpSpPr/>
              <p:nvPr/>
            </p:nvGrpSpPr>
            <p:grpSpPr>
              <a:xfrm>
                <a:off x="-1469851" y="2766173"/>
                <a:ext cx="1136481" cy="639015"/>
                <a:chOff x="6653048" y="5267206"/>
                <a:chExt cx="1623544" cy="912878"/>
              </a:xfrm>
            </p:grpSpPr>
            <p:pic>
              <p:nvPicPr>
                <p:cNvPr id="78" name="Picture 77"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79" name="Picture 78"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80" name="Picture 79"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81" name="Picture 80" descr="Server.png"/>
                <p:cNvPicPr>
                  <a:picLocks noChangeAspect="1"/>
                </p:cNvPicPr>
                <p:nvPr/>
              </p:nvPicPr>
              <p:blipFill>
                <a:blip r:embed="rId4"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grpSp>
      <p:pic>
        <p:nvPicPr>
          <p:cNvPr id="2051" name="Picture 3"/>
          <p:cNvPicPr>
            <a:picLocks noChangeAspect="1" noChangeArrowheads="1"/>
          </p:cNvPicPr>
          <p:nvPr/>
        </p:nvPicPr>
        <p:blipFill>
          <a:blip r:embed="rId5" cstate="print">
            <a:duotone>
              <a:prstClr val="black"/>
              <a:schemeClr val="accent2">
                <a:tint val="45000"/>
                <a:satMod val="400000"/>
              </a:schemeClr>
            </a:duotone>
            <a:lum contrast="-30000"/>
          </a:blip>
          <a:srcRect/>
          <a:stretch>
            <a:fillRect/>
          </a:stretch>
        </p:blipFill>
        <p:spPr bwMode="auto">
          <a:xfrm>
            <a:off x="-7089637" y="-5791200"/>
            <a:ext cx="3130120" cy="4176713"/>
          </a:xfrm>
          <a:prstGeom prst="rect">
            <a:avLst/>
          </a:prstGeom>
          <a:noFill/>
          <a:ln w="9525">
            <a:noFill/>
            <a:miter lim="800000"/>
            <a:headEnd/>
            <a:tailEnd/>
          </a:ln>
          <a:effectLst/>
        </p:spPr>
      </p:pic>
      <p:pic>
        <p:nvPicPr>
          <p:cNvPr id="95" name="Picture 15" descr="Server-Physical-Single"/>
          <p:cNvPicPr>
            <a:picLocks noChangeAspect="1" noChangeArrowheads="1"/>
          </p:cNvPicPr>
          <p:nvPr/>
        </p:nvPicPr>
        <p:blipFill>
          <a:blip r:embed="rId6"/>
          <a:stretch>
            <a:fillRect/>
          </a:stretch>
        </p:blipFill>
        <p:spPr bwMode="invGray">
          <a:xfrm>
            <a:off x="-6493880" y="-4571197"/>
            <a:ext cx="864827" cy="967304"/>
          </a:xfrm>
          <a:prstGeom prst="rect">
            <a:avLst/>
          </a:prstGeom>
          <a:noFill/>
          <a:ln>
            <a:noFill/>
          </a:ln>
        </p:spPr>
      </p:pic>
      <p:pic>
        <p:nvPicPr>
          <p:cNvPr id="96" name="Picture 95" descr="server.png"/>
          <p:cNvPicPr>
            <a:picLocks noChangeAspect="1"/>
          </p:cNvPicPr>
          <p:nvPr/>
        </p:nvPicPr>
        <p:blipFill>
          <a:blip r:embed="rId7" cstate="screen"/>
          <a:stretch>
            <a:fillRect/>
          </a:stretch>
        </p:blipFill>
        <p:spPr bwMode="invGray">
          <a:xfrm>
            <a:off x="-6460823" y="-4724400"/>
            <a:ext cx="784267" cy="809591"/>
          </a:xfrm>
          <a:prstGeom prst="rect">
            <a:avLst/>
          </a:prstGeom>
        </p:spPr>
      </p:pic>
      <p:pic>
        <p:nvPicPr>
          <p:cNvPr id="97" name="Picture 96" descr="server.png"/>
          <p:cNvPicPr>
            <a:picLocks noChangeAspect="1"/>
          </p:cNvPicPr>
          <p:nvPr/>
        </p:nvPicPr>
        <p:blipFill>
          <a:blip r:embed="rId7" cstate="screen"/>
          <a:stretch>
            <a:fillRect/>
          </a:stretch>
        </p:blipFill>
        <p:spPr bwMode="invGray">
          <a:xfrm>
            <a:off x="-6460823" y="-4927173"/>
            <a:ext cx="784267" cy="809591"/>
          </a:xfrm>
          <a:prstGeom prst="rect">
            <a:avLst/>
          </a:prstGeom>
        </p:spPr>
      </p:pic>
      <p:pic>
        <p:nvPicPr>
          <p:cNvPr id="98" name="Picture 97" descr="Virtual App.png"/>
          <p:cNvPicPr>
            <a:picLocks noChangeAspect="1"/>
          </p:cNvPicPr>
          <p:nvPr/>
        </p:nvPicPr>
        <p:blipFill>
          <a:blip r:embed="rId8" cstate="screen"/>
          <a:stretch>
            <a:fillRect/>
          </a:stretch>
        </p:blipFill>
        <p:spPr bwMode="invGray">
          <a:xfrm>
            <a:off x="-6232164" y="-4076700"/>
            <a:ext cx="1429122" cy="1186845"/>
          </a:xfrm>
          <a:prstGeom prst="rect">
            <a:avLst/>
          </a:prstGeom>
        </p:spPr>
      </p:pic>
      <p:pic>
        <p:nvPicPr>
          <p:cNvPr id="2052" name="Picture 4"/>
          <p:cNvPicPr>
            <a:picLocks noChangeAspect="1" noChangeArrowheads="1"/>
          </p:cNvPicPr>
          <p:nvPr/>
        </p:nvPicPr>
        <p:blipFill>
          <a:blip r:embed="rId9" cstate="print"/>
          <a:srcRect r="2562"/>
          <a:stretch>
            <a:fillRect/>
          </a:stretch>
        </p:blipFill>
        <p:spPr bwMode="auto">
          <a:xfrm>
            <a:off x="2848805" y="2310402"/>
            <a:ext cx="1177334" cy="1210047"/>
          </a:xfrm>
          <a:prstGeom prst="rect">
            <a:avLst/>
          </a:prstGeom>
          <a:noFill/>
          <a:ln>
            <a:noFill/>
          </a:ln>
        </p:spPr>
      </p:pic>
      <p:pic>
        <p:nvPicPr>
          <p:cNvPr id="2053" name="Picture 5" descr="C:\Users\marklin\Documents\Presentation_goodies\Shapes and Graphics\Charts and Graphs\line chart\graph icon green.png"/>
          <p:cNvPicPr>
            <a:picLocks noChangeAspect="1" noChangeArrowheads="1"/>
          </p:cNvPicPr>
          <p:nvPr/>
        </p:nvPicPr>
        <p:blipFill>
          <a:blip r:embed="rId10">
            <a:duotone>
              <a:prstClr val="black"/>
              <a:schemeClr val="accent4">
                <a:tint val="45000"/>
                <a:satMod val="400000"/>
              </a:schemeClr>
            </a:duotone>
          </a:blip>
          <a:srcRect/>
          <a:stretch>
            <a:fillRect/>
          </a:stretch>
        </p:blipFill>
        <p:spPr bwMode="auto">
          <a:xfrm>
            <a:off x="7517537" y="2524504"/>
            <a:ext cx="970770" cy="781843"/>
          </a:xfrm>
          <a:prstGeom prst="rect">
            <a:avLst/>
          </a:prstGeom>
          <a:noFill/>
        </p:spPr>
      </p:pic>
      <p:sp>
        <p:nvSpPr>
          <p:cNvPr id="42" name="Rounded Rectangle 41"/>
          <p:cNvSpPr/>
          <p:nvPr/>
        </p:nvSpPr>
        <p:spPr bwMode="auto">
          <a:xfrm>
            <a:off x="37283" y="1265906"/>
            <a:ext cx="2260034" cy="4735886"/>
          </a:xfrm>
          <a:prstGeom prst="roundRect">
            <a:avLst>
              <a:gd name="adj" fmla="val 13686"/>
            </a:avLst>
          </a:prstGeom>
          <a:solidFill>
            <a:schemeClr val="accent2"/>
          </a:solidFill>
          <a:ln>
            <a:headEnd/>
            <a:tailEnd/>
          </a:ln>
        </p:spPr>
        <p:style>
          <a:lnRef idx="1">
            <a:schemeClr val="accent4"/>
          </a:lnRef>
          <a:fillRef idx="2">
            <a:schemeClr val="accent4"/>
          </a:fillRef>
          <a:effectRef idx="1">
            <a:schemeClr val="accent4"/>
          </a:effectRef>
          <a:fontRef idx="minor">
            <a:schemeClr val="dk1"/>
          </a:fontRef>
        </p:style>
        <p:txBody>
          <a:bodyPr vert="horz" wrap="square" lIns="147687" tIns="492289" rIns="147687" bIns="73843" numCol="1" rtlCol="0" anchor="t" anchorCtr="0" compatLnSpc="1">
            <a:prstTxWarp prst="textNoShape">
              <a:avLst/>
            </a:prstTxWarp>
          </a:bodyPr>
          <a:lstStyle/>
          <a:p>
            <a:pPr marL="286922" indent="-286922" algn="l" defTabSz="1106012" rtl="0" eaLnBrk="0" hangingPunct="0">
              <a:lnSpc>
                <a:spcPct val="90000"/>
              </a:lnSpc>
              <a:spcBef>
                <a:spcPct val="30000"/>
              </a:spcBef>
              <a:buClr>
                <a:srgbClr val="050595"/>
              </a:buClr>
              <a:buSzPct val="95000"/>
              <a:buFontTx/>
              <a:buBlip>
                <a:blip r:embed="rId2"/>
              </a:buBlip>
              <a:tabLst>
                <a:tab pos="514476" algn="l"/>
              </a:tabLst>
              <a:defRPr/>
            </a:pPr>
            <a:endParaRPr lang="en-US" kern="1200" dirty="0">
              <a:solidFill>
                <a:srgbClr val="000000"/>
              </a:solidFill>
              <a:latin typeface="Segoe"/>
              <a:ea typeface="+mn-ea"/>
              <a:cs typeface="+mn-cs"/>
            </a:endParaRPr>
          </a:p>
        </p:txBody>
      </p:sp>
      <p:sp>
        <p:nvSpPr>
          <p:cNvPr id="46" name="Rounded Rectangle 4"/>
          <p:cNvSpPr/>
          <p:nvPr/>
        </p:nvSpPr>
        <p:spPr>
          <a:xfrm>
            <a:off x="2312908" y="3854158"/>
            <a:ext cx="2249129" cy="575495"/>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600" b="1" kern="1200" dirty="0">
                <a:solidFill>
                  <a:srgbClr val="FFFFFF"/>
                </a:solidFill>
                <a:latin typeface="Segoe"/>
                <a:ea typeface="+mn-ea"/>
                <a:cs typeface="+mn-cs"/>
              </a:rPr>
              <a:t>Full range of </a:t>
            </a:r>
            <a:r>
              <a:rPr lang="en-US" sz="1400" b="1" kern="1200" dirty="0">
                <a:solidFill>
                  <a:srgbClr val="FFFFFF"/>
                </a:solidFill>
                <a:latin typeface="Segoe"/>
                <a:ea typeface="+mn-ea"/>
                <a:cs typeface="+mn-cs"/>
              </a:rPr>
              <a:t>products</a:t>
            </a:r>
            <a:r>
              <a:rPr lang="en-US" sz="1600" b="1" kern="1200" dirty="0">
                <a:solidFill>
                  <a:srgbClr val="FFFFFF"/>
                </a:solidFill>
                <a:latin typeface="Segoe"/>
                <a:ea typeface="+mn-ea"/>
                <a:cs typeface="+mn-cs"/>
              </a:rPr>
              <a:t> &amp; solutions</a:t>
            </a:r>
          </a:p>
        </p:txBody>
      </p:sp>
      <p:sp>
        <p:nvSpPr>
          <p:cNvPr id="49" name="Rounded Rectangle 8"/>
          <p:cNvSpPr/>
          <p:nvPr/>
        </p:nvSpPr>
        <p:spPr>
          <a:xfrm>
            <a:off x="2312908" y="4500534"/>
            <a:ext cx="2249129" cy="575495"/>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Large </a:t>
            </a:r>
            <a:r>
              <a:rPr lang="en-US" sz="1400" b="1" kern="1200" dirty="0" smtClean="0">
                <a:solidFill>
                  <a:srgbClr val="FFFFFF"/>
                </a:solidFill>
                <a:latin typeface="Segoe"/>
                <a:ea typeface="+mn-ea"/>
                <a:cs typeface="+mn-cs"/>
              </a:rPr>
              <a:t>partner</a:t>
            </a:r>
          </a:p>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smtClean="0">
                <a:solidFill>
                  <a:srgbClr val="FFFFFF"/>
                </a:solidFill>
                <a:latin typeface="Segoe"/>
                <a:ea typeface="+mn-ea"/>
                <a:cs typeface="+mn-cs"/>
              </a:rPr>
              <a:t>eco-system</a:t>
            </a:r>
            <a:endParaRPr lang="en-US" sz="1400" b="1" kern="1200" dirty="0">
              <a:solidFill>
                <a:srgbClr val="FFFFFF"/>
              </a:solidFill>
              <a:latin typeface="Segoe"/>
              <a:ea typeface="+mn-ea"/>
              <a:cs typeface="+mn-cs"/>
            </a:endParaRPr>
          </a:p>
        </p:txBody>
      </p:sp>
      <p:sp>
        <p:nvSpPr>
          <p:cNvPr id="51" name="Rounded Rectangle 18"/>
          <p:cNvSpPr/>
          <p:nvPr/>
        </p:nvSpPr>
        <p:spPr>
          <a:xfrm>
            <a:off x="6870984" y="3863585"/>
            <a:ext cx="2263877" cy="556217"/>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1/3 the </a:t>
            </a:r>
            <a:r>
              <a:rPr lang="en-US" sz="1400" b="1" kern="1200" dirty="0" smtClean="0">
                <a:solidFill>
                  <a:srgbClr val="FFFFFF"/>
                </a:solidFill>
                <a:latin typeface="Segoe"/>
                <a:ea typeface="+mn-ea"/>
                <a:cs typeface="+mn-cs"/>
              </a:rPr>
              <a:t>price</a:t>
            </a:r>
          </a:p>
          <a:p>
            <a:pPr marL="286922" indent="-286922" algn="ctr" defTabSz="1106012" rtl="0" eaLnBrk="0" fontAlgn="base" hangingPunct="0">
              <a:lnSpc>
                <a:spcPct val="90000"/>
              </a:lnSpc>
              <a:spcBef>
                <a:spcPts val="0"/>
              </a:spcBef>
              <a:spcAft>
                <a:spcPct val="0"/>
              </a:spcAft>
              <a:buClr>
                <a:srgbClr val="050595"/>
              </a:buClr>
              <a:buSzPct val="95000"/>
              <a:tabLst>
                <a:tab pos="514476" algn="l"/>
              </a:tabLst>
              <a:defRPr/>
            </a:pPr>
            <a:r>
              <a:rPr lang="en-US" sz="1400" b="1" kern="1200" dirty="0" smtClean="0">
                <a:solidFill>
                  <a:srgbClr val="FFFFFF"/>
                </a:solidFill>
                <a:latin typeface="Segoe"/>
                <a:ea typeface="+mn-ea"/>
                <a:cs typeface="+mn-cs"/>
              </a:rPr>
              <a:t>up </a:t>
            </a:r>
            <a:r>
              <a:rPr lang="en-US" sz="1400" b="1" kern="1200" dirty="0">
                <a:solidFill>
                  <a:srgbClr val="FFFFFF"/>
                </a:solidFill>
                <a:latin typeface="Segoe"/>
                <a:ea typeface="+mn-ea"/>
                <a:cs typeface="+mn-cs"/>
              </a:rPr>
              <a:t>front</a:t>
            </a:r>
          </a:p>
        </p:txBody>
      </p:sp>
      <p:sp>
        <p:nvSpPr>
          <p:cNvPr id="56" name="Rounded Rectangle 10"/>
          <p:cNvSpPr/>
          <p:nvPr/>
        </p:nvSpPr>
        <p:spPr>
          <a:xfrm>
            <a:off x="4595826" y="3863585"/>
            <a:ext cx="2216223" cy="571902"/>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400" b="1" kern="1200" dirty="0">
                <a:solidFill>
                  <a:srgbClr val="FFFFFF"/>
                </a:solidFill>
                <a:latin typeface="Segoe"/>
                <a:ea typeface="+mn-ea"/>
                <a:cs typeface="+mn-cs"/>
              </a:rPr>
              <a:t>Physical and </a:t>
            </a:r>
            <a:r>
              <a:rPr lang="en-US" sz="1600" b="1" dirty="0" smtClean="0">
                <a:solidFill>
                  <a:srgbClr val="FFFFFF"/>
                </a:solidFill>
                <a:latin typeface="Segoe"/>
              </a:rPr>
              <a:t>Virtual   </a:t>
            </a:r>
            <a:r>
              <a:rPr lang="en-US" sz="1400" b="1" kern="1200" dirty="0" smtClean="0">
                <a:solidFill>
                  <a:srgbClr val="FFFFFF"/>
                </a:solidFill>
                <a:latin typeface="Segoe"/>
                <a:ea typeface="+mn-ea"/>
                <a:cs typeface="+mn-cs"/>
              </a:rPr>
              <a:t>&amp; </a:t>
            </a:r>
            <a:r>
              <a:rPr lang="en-US" sz="1400" b="1" kern="1200" dirty="0">
                <a:solidFill>
                  <a:srgbClr val="FFFFFF"/>
                </a:solidFill>
                <a:latin typeface="Segoe"/>
                <a:ea typeface="+mn-ea"/>
                <a:cs typeface="+mn-cs"/>
              </a:rPr>
              <a:t>Cross-hypervisor</a:t>
            </a:r>
          </a:p>
        </p:txBody>
      </p:sp>
      <p:sp>
        <p:nvSpPr>
          <p:cNvPr id="58" name="Rounded Rectangle 14"/>
          <p:cNvSpPr/>
          <p:nvPr/>
        </p:nvSpPr>
        <p:spPr>
          <a:xfrm>
            <a:off x="4595826" y="4491302"/>
            <a:ext cx="2216223" cy="571902"/>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defRPr/>
            </a:pPr>
            <a:r>
              <a:rPr lang="en-US" sz="1400" b="1" kern="1200" dirty="0">
                <a:solidFill>
                  <a:srgbClr val="FFFFFF"/>
                </a:solidFill>
                <a:latin typeface="Segoe"/>
                <a:ea typeface="+mn-ea"/>
                <a:cs typeface="+mn-cs"/>
              </a:rPr>
              <a:t>Interoperability</a:t>
            </a:r>
          </a:p>
        </p:txBody>
      </p:sp>
      <p:sp>
        <p:nvSpPr>
          <p:cNvPr id="43" name="Rectangle 42"/>
          <p:cNvSpPr/>
          <p:nvPr/>
        </p:nvSpPr>
        <p:spPr>
          <a:xfrm>
            <a:off x="39048" y="1479280"/>
            <a:ext cx="2256504" cy="830993"/>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defTabSz="914363" rtl="0">
              <a:defRPr/>
            </a:pPr>
            <a:r>
              <a:rPr lang="en-US" sz="2400" kern="1200" spc="-150" dirty="0">
                <a:ln w="18415" cmpd="sng">
                  <a:noFill/>
                  <a:prstDash val="solid"/>
                </a:ln>
                <a:latin typeface="Segoe Semibold" pitchFamily="34" charset="0"/>
                <a:ea typeface="+mn-ea"/>
                <a:cs typeface="+mn-cs"/>
              </a:rPr>
              <a:t>It’s the Platform you know</a:t>
            </a:r>
          </a:p>
        </p:txBody>
      </p:sp>
      <p:pic>
        <p:nvPicPr>
          <p:cNvPr id="44" name="Picture 43" descr="C:\Program Files\Microsoft Resource DVD Artwork\DVD_ART\BoxShots_Logos\Windows Server Code Name Longhorn\Windows Server Longhorn v logo.png"/>
          <p:cNvPicPr>
            <a:picLocks noChangeAspect="1" noChangeArrowheads="1"/>
          </p:cNvPicPr>
          <p:nvPr/>
        </p:nvPicPr>
        <p:blipFill>
          <a:blip r:embed="rId11" cstate="print"/>
          <a:srcRect l="25085" r="44546" b="47425"/>
          <a:stretch>
            <a:fillRect/>
          </a:stretch>
        </p:blipFill>
        <p:spPr bwMode="auto">
          <a:xfrm>
            <a:off x="730619" y="2510048"/>
            <a:ext cx="873363" cy="810755"/>
          </a:xfrm>
          <a:prstGeom prst="rect">
            <a:avLst/>
          </a:prstGeom>
          <a:noFill/>
          <a:ln>
            <a:noFill/>
          </a:ln>
        </p:spPr>
      </p:pic>
      <p:sp>
        <p:nvSpPr>
          <p:cNvPr id="45" name="Rounded Rectangle 18"/>
          <p:cNvSpPr/>
          <p:nvPr/>
        </p:nvSpPr>
        <p:spPr>
          <a:xfrm>
            <a:off x="55289" y="4479928"/>
            <a:ext cx="2224022" cy="556217"/>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Tools </a:t>
            </a:r>
            <a:br>
              <a:rPr lang="en-US" sz="1400" b="1" kern="1200" dirty="0">
                <a:solidFill>
                  <a:srgbClr val="FFFFFF"/>
                </a:solidFill>
                <a:latin typeface="Segoe"/>
                <a:ea typeface="+mn-ea"/>
                <a:cs typeface="+mn-cs"/>
              </a:rPr>
            </a:br>
            <a:r>
              <a:rPr lang="en-US" sz="1400" b="1" kern="1200" dirty="0">
                <a:solidFill>
                  <a:srgbClr val="FFFFFF"/>
                </a:solidFill>
                <a:latin typeface="Segoe"/>
                <a:ea typeface="+mn-ea"/>
                <a:cs typeface="+mn-cs"/>
              </a:rPr>
              <a:t>you know</a:t>
            </a:r>
          </a:p>
        </p:txBody>
      </p:sp>
      <p:sp>
        <p:nvSpPr>
          <p:cNvPr id="54" name="Rounded Rectangle 24"/>
          <p:cNvSpPr/>
          <p:nvPr/>
        </p:nvSpPr>
        <p:spPr>
          <a:xfrm>
            <a:off x="50110" y="3838578"/>
            <a:ext cx="2234380" cy="556217"/>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Key feature </a:t>
            </a:r>
            <a:br>
              <a:rPr lang="en-US" sz="1400" b="1" kern="1200" dirty="0">
                <a:solidFill>
                  <a:srgbClr val="FFFFFF"/>
                </a:solidFill>
                <a:latin typeface="Segoe"/>
                <a:ea typeface="+mn-ea"/>
                <a:cs typeface="+mn-cs"/>
              </a:rPr>
            </a:br>
            <a:r>
              <a:rPr lang="en-US" sz="1400" b="1" kern="1200" dirty="0">
                <a:solidFill>
                  <a:srgbClr val="FFFFFF"/>
                </a:solidFill>
                <a:latin typeface="Segoe"/>
                <a:ea typeface="+mn-ea"/>
                <a:cs typeface="+mn-cs"/>
              </a:rPr>
              <a:t>of platform</a:t>
            </a:r>
          </a:p>
        </p:txBody>
      </p:sp>
      <p:sp>
        <p:nvSpPr>
          <p:cNvPr id="47" name="Rounded Rectangle 22"/>
          <p:cNvSpPr/>
          <p:nvPr/>
        </p:nvSpPr>
        <p:spPr>
          <a:xfrm>
            <a:off x="6897613" y="4504404"/>
            <a:ext cx="2210619" cy="558800"/>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0" rIns="91440" bIns="0" numCol="1" rtlCol="0" anchor="ctr" anchorCtr="0" compatLnSpc="1">
            <a:prstTxWarp prst="textNoShape">
              <a:avLst/>
            </a:prstTxWarp>
          </a:bodyPr>
          <a:lstStyle/>
          <a:p>
            <a:pPr marL="286922" indent="-286922" algn="ctr" defTabSz="1106012" rtl="0" eaLnBrk="0" fontAlgn="base" hangingPunct="0">
              <a:lnSpc>
                <a:spcPct val="90000"/>
              </a:lnSpc>
              <a:spcBef>
                <a:spcPct val="30000"/>
              </a:spcBef>
              <a:spcAft>
                <a:spcPct val="0"/>
              </a:spcAft>
              <a:buClr>
                <a:srgbClr val="050595"/>
              </a:buClr>
              <a:buSzPct val="95000"/>
              <a:tabLst>
                <a:tab pos="514476" algn="l"/>
              </a:tabLst>
              <a:defRPr/>
            </a:pPr>
            <a:r>
              <a:rPr lang="en-US" sz="1400" b="1" kern="1200" dirty="0">
                <a:solidFill>
                  <a:srgbClr val="FFFFFF"/>
                </a:solidFill>
                <a:latin typeface="Segoe"/>
                <a:ea typeface="+mn-ea"/>
                <a:cs typeface="+mn-cs"/>
              </a:rPr>
              <a:t>Lower ongoing costs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Connection Broker Infrastructure</a:t>
            </a:r>
            <a:endParaRPr lang="en-US" dirty="0"/>
          </a:p>
        </p:txBody>
      </p:sp>
      <p:pic>
        <p:nvPicPr>
          <p:cNvPr id="3082" name="Picture 10" descr="C:\Users\jeffwoo\Documents\Work\Customers &amp; Events\Latest Overview &amp; Roadmap Deck\Virtualization Images for PPTs\Server-Physical-Single.png"/>
          <p:cNvPicPr>
            <a:picLocks noChangeAspect="1" noChangeArrowheads="1"/>
          </p:cNvPicPr>
          <p:nvPr/>
        </p:nvPicPr>
        <p:blipFill>
          <a:blip r:embed="rId3"/>
          <a:srcRect/>
          <a:stretch>
            <a:fillRect/>
          </a:stretch>
        </p:blipFill>
        <p:spPr bwMode="auto">
          <a:xfrm>
            <a:off x="3821278" y="1618166"/>
            <a:ext cx="1741169" cy="1288806"/>
          </a:xfrm>
          <a:prstGeom prst="rect">
            <a:avLst/>
          </a:prstGeom>
          <a:noFill/>
        </p:spPr>
      </p:pic>
      <p:sp>
        <p:nvSpPr>
          <p:cNvPr id="15" name="TextBox 14"/>
          <p:cNvSpPr txBox="1"/>
          <p:nvPr/>
        </p:nvSpPr>
        <p:spPr>
          <a:xfrm>
            <a:off x="3858956" y="2485617"/>
            <a:ext cx="1678665"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Session Broker</a:t>
            </a:r>
          </a:p>
        </p:txBody>
      </p:sp>
      <p:grpSp>
        <p:nvGrpSpPr>
          <p:cNvPr id="2" name="Group 66"/>
          <p:cNvGrpSpPr/>
          <p:nvPr/>
        </p:nvGrpSpPr>
        <p:grpSpPr>
          <a:xfrm>
            <a:off x="6327037" y="1280222"/>
            <a:ext cx="918020" cy="2384328"/>
            <a:chOff x="6139466" y="1280222"/>
            <a:chExt cx="918020" cy="2384328"/>
          </a:xfrm>
        </p:grpSpPr>
        <p:grpSp>
          <p:nvGrpSpPr>
            <p:cNvPr id="3" name="Group 42"/>
            <p:cNvGrpSpPr/>
            <p:nvPr/>
          </p:nvGrpSpPr>
          <p:grpSpPr>
            <a:xfrm>
              <a:off x="6139466" y="1280222"/>
              <a:ext cx="918020" cy="2231394"/>
              <a:chOff x="6127571" y="1280222"/>
              <a:chExt cx="918020" cy="2231394"/>
            </a:xfrm>
          </p:grpSpPr>
          <p:pic>
            <p:nvPicPr>
              <p:cNvPr id="3077"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280222"/>
                <a:ext cx="898970" cy="788956"/>
              </a:xfrm>
              <a:prstGeom prst="rect">
                <a:avLst/>
              </a:prstGeom>
              <a:noFill/>
            </p:spPr>
          </p:pic>
          <p:pic>
            <p:nvPicPr>
              <p:cNvPr id="14"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640831"/>
                <a:ext cx="898970" cy="788956"/>
              </a:xfrm>
              <a:prstGeom prst="rect">
                <a:avLst/>
              </a:prstGeom>
              <a:noFill/>
            </p:spPr>
          </p:pic>
          <p:pic>
            <p:nvPicPr>
              <p:cNvPr id="16"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46621" y="2001440"/>
                <a:ext cx="898970" cy="788956"/>
              </a:xfrm>
              <a:prstGeom prst="rect">
                <a:avLst/>
              </a:prstGeom>
              <a:noFill/>
            </p:spPr>
          </p:pic>
          <p:pic>
            <p:nvPicPr>
              <p:cNvPr id="18"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362049"/>
                <a:ext cx="898970" cy="788956"/>
              </a:xfrm>
              <a:prstGeom prst="rect">
                <a:avLst/>
              </a:prstGeom>
              <a:noFill/>
            </p:spPr>
          </p:pic>
          <p:pic>
            <p:nvPicPr>
              <p:cNvPr id="20"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722660"/>
                <a:ext cx="898970" cy="788956"/>
              </a:xfrm>
              <a:prstGeom prst="rect">
                <a:avLst/>
              </a:prstGeom>
              <a:noFill/>
            </p:spPr>
          </p:pic>
        </p:grpSp>
        <p:sp>
          <p:nvSpPr>
            <p:cNvPr id="34" name="TextBox 33"/>
            <p:cNvSpPr txBox="1"/>
            <p:nvPr/>
          </p:nvSpPr>
          <p:spPr>
            <a:xfrm>
              <a:off x="6158292" y="3356773"/>
              <a:ext cx="880369"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Farm</a:t>
              </a:r>
            </a:p>
          </p:txBody>
        </p:sp>
      </p:grpSp>
      <p:sp>
        <p:nvSpPr>
          <p:cNvPr id="54" name="Up-Down Arrow 53"/>
          <p:cNvSpPr/>
          <p:nvPr/>
        </p:nvSpPr>
        <p:spPr bwMode="auto">
          <a:xfrm>
            <a:off x="4439450" y="2847976"/>
            <a:ext cx="523875" cy="142875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5" name="Left-Right Arrow 54"/>
          <p:cNvSpPr/>
          <p:nvPr/>
        </p:nvSpPr>
        <p:spPr bwMode="auto">
          <a:xfrm>
            <a:off x="3542356" y="1943099"/>
            <a:ext cx="581024"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7" name="Left-Right Arrow 56"/>
          <p:cNvSpPr/>
          <p:nvPr/>
        </p:nvSpPr>
        <p:spPr bwMode="auto">
          <a:xfrm>
            <a:off x="5324474" y="1943099"/>
            <a:ext cx="914401"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4" name="Group 68"/>
          <p:cNvGrpSpPr/>
          <p:nvPr/>
        </p:nvGrpSpPr>
        <p:grpSpPr>
          <a:xfrm>
            <a:off x="3631624" y="4203178"/>
            <a:ext cx="2111466" cy="2242672"/>
            <a:chOff x="3631624" y="4203178"/>
            <a:chExt cx="2111466" cy="2242672"/>
          </a:xfrm>
        </p:grpSpPr>
        <p:grpSp>
          <p:nvGrpSpPr>
            <p:cNvPr id="6" name="Group 74"/>
            <p:cNvGrpSpPr/>
            <p:nvPr/>
          </p:nvGrpSpPr>
          <p:grpSpPr>
            <a:xfrm>
              <a:off x="3631624" y="4203178"/>
              <a:ext cx="2111466" cy="1943997"/>
              <a:chOff x="3631624" y="4203178"/>
              <a:chExt cx="2111466" cy="1943997"/>
            </a:xfrm>
          </p:grpSpPr>
          <p:pic>
            <p:nvPicPr>
              <p:cNvPr id="17"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203178"/>
                <a:ext cx="682716" cy="639072"/>
              </a:xfrm>
              <a:prstGeom prst="rect">
                <a:avLst/>
              </a:prstGeom>
              <a:noFill/>
            </p:spPr>
          </p:pic>
          <p:pic>
            <p:nvPicPr>
              <p:cNvPr id="2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5508103"/>
                <a:ext cx="682716" cy="639072"/>
              </a:xfrm>
              <a:prstGeom prst="rect">
                <a:avLst/>
              </a:prstGeom>
              <a:noFill/>
            </p:spPr>
          </p:pic>
          <p:pic>
            <p:nvPicPr>
              <p:cNvPr id="24"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3631624" y="4855641"/>
                <a:ext cx="682716" cy="639072"/>
              </a:xfrm>
              <a:prstGeom prst="rect">
                <a:avLst/>
              </a:prstGeom>
              <a:noFill/>
            </p:spPr>
          </p:pic>
          <p:pic>
            <p:nvPicPr>
              <p:cNvPr id="25"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855641"/>
                <a:ext cx="682716" cy="639072"/>
              </a:xfrm>
              <a:prstGeom prst="rect">
                <a:avLst/>
              </a:prstGeom>
              <a:noFill/>
            </p:spPr>
          </p:pic>
          <p:pic>
            <p:nvPicPr>
              <p:cNvPr id="29"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5060374" y="4855641"/>
                <a:ext cx="682716" cy="639072"/>
              </a:xfrm>
              <a:prstGeom prst="rect">
                <a:avLst/>
              </a:prstGeom>
              <a:noFill/>
            </p:spPr>
          </p:pic>
          <p:pic>
            <p:nvPicPr>
              <p:cNvPr id="30"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203178"/>
                <a:ext cx="682716" cy="639072"/>
              </a:xfrm>
              <a:prstGeom prst="rect">
                <a:avLst/>
              </a:prstGeom>
              <a:noFill/>
            </p:spPr>
          </p:pic>
          <p:pic>
            <p:nvPicPr>
              <p:cNvPr id="31"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5508103"/>
                <a:ext cx="682716" cy="639072"/>
              </a:xfrm>
              <a:prstGeom prst="rect">
                <a:avLst/>
              </a:prstGeom>
              <a:noFill/>
            </p:spPr>
          </p:pic>
          <p:pic>
            <p:nvPicPr>
              <p:cNvPr id="3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855641"/>
                <a:ext cx="682716" cy="639072"/>
              </a:xfrm>
              <a:prstGeom prst="rect">
                <a:avLst/>
              </a:prstGeom>
              <a:noFill/>
            </p:spPr>
          </p:pic>
        </p:grpSp>
        <p:sp>
          <p:nvSpPr>
            <p:cNvPr id="59" name="TextBox 58"/>
            <p:cNvSpPr txBox="1"/>
            <p:nvPr/>
          </p:nvSpPr>
          <p:spPr>
            <a:xfrm>
              <a:off x="4221524" y="6138073"/>
              <a:ext cx="931665"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Users</a:t>
              </a:r>
            </a:p>
          </p:txBody>
        </p:sp>
      </p:grpSp>
      <p:sp>
        <p:nvSpPr>
          <p:cNvPr id="62" name="Left-Right Arrow 61"/>
          <p:cNvSpPr/>
          <p:nvPr/>
        </p:nvSpPr>
        <p:spPr bwMode="auto">
          <a:xfrm>
            <a:off x="1390650" y="1943099"/>
            <a:ext cx="1200150"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7" name="Group 69"/>
          <p:cNvGrpSpPr/>
          <p:nvPr/>
        </p:nvGrpSpPr>
        <p:grpSpPr>
          <a:xfrm>
            <a:off x="4" y="1583796"/>
            <a:ext cx="1425592" cy="1349797"/>
            <a:chOff x="4" y="1831446"/>
            <a:chExt cx="1425592" cy="1349797"/>
          </a:xfrm>
        </p:grpSpPr>
        <p:pic>
          <p:nvPicPr>
            <p:cNvPr id="60"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141246" y="1831446"/>
              <a:ext cx="819259" cy="766886"/>
            </a:xfrm>
            <a:prstGeom prst="rect">
              <a:avLst/>
            </a:prstGeom>
            <a:noFill/>
          </p:spPr>
        </p:pic>
        <p:grpSp>
          <p:nvGrpSpPr>
            <p:cNvPr id="8" name="Group 68"/>
            <p:cNvGrpSpPr/>
            <p:nvPr/>
          </p:nvGrpSpPr>
          <p:grpSpPr>
            <a:xfrm>
              <a:off x="4" y="2414357"/>
              <a:ext cx="1425592" cy="766886"/>
              <a:chOff x="4" y="2414357"/>
              <a:chExt cx="1425592" cy="766886"/>
            </a:xfrm>
          </p:grpSpPr>
          <p:pic>
            <p:nvPicPr>
              <p:cNvPr id="61"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606337" y="2414357"/>
                <a:ext cx="819259" cy="766886"/>
              </a:xfrm>
              <a:prstGeom prst="rect">
                <a:avLst/>
              </a:prstGeom>
              <a:noFill/>
            </p:spPr>
          </p:pic>
          <p:pic>
            <p:nvPicPr>
              <p:cNvPr id="63"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4" y="2414357"/>
                <a:ext cx="819259" cy="766886"/>
              </a:xfrm>
              <a:prstGeom prst="rect">
                <a:avLst/>
              </a:prstGeom>
              <a:noFill/>
            </p:spPr>
          </p:pic>
        </p:grpSp>
      </p:grpSp>
      <p:sp>
        <p:nvSpPr>
          <p:cNvPr id="64" name="Rectangle 63"/>
          <p:cNvSpPr/>
          <p:nvPr/>
        </p:nvSpPr>
        <p:spPr>
          <a:xfrm>
            <a:off x="246968" y="2712393"/>
            <a:ext cx="931665"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TS Users</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Remote</a:t>
            </a:r>
          </a:p>
        </p:txBody>
      </p:sp>
      <p:sp>
        <p:nvSpPr>
          <p:cNvPr id="50" name="Up-Down Arrow 49"/>
          <p:cNvSpPr/>
          <p:nvPr/>
        </p:nvSpPr>
        <p:spPr bwMode="auto">
          <a:xfrm rot="2788475">
            <a:off x="3253559" y="2585941"/>
            <a:ext cx="523875" cy="1509848"/>
          </a:xfrm>
          <a:prstGeom prst="up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9" name="Group 66"/>
          <p:cNvGrpSpPr/>
          <p:nvPr/>
        </p:nvGrpSpPr>
        <p:grpSpPr>
          <a:xfrm>
            <a:off x="1674162" y="4122725"/>
            <a:ext cx="1976823" cy="2323125"/>
            <a:chOff x="1674162" y="4122725"/>
            <a:chExt cx="1976823" cy="2323125"/>
          </a:xfrm>
        </p:grpSpPr>
        <p:grpSp>
          <p:nvGrpSpPr>
            <p:cNvPr id="10" name="Group 51"/>
            <p:cNvGrpSpPr>
              <a:grpSpLocks noChangeAspect="1"/>
            </p:cNvGrpSpPr>
            <p:nvPr/>
          </p:nvGrpSpPr>
          <p:grpSpPr>
            <a:xfrm>
              <a:off x="2033145" y="4122725"/>
              <a:ext cx="1258856" cy="1953893"/>
              <a:chOff x="1752600" y="3979847"/>
              <a:chExt cx="1394854" cy="2164978"/>
            </a:xfrm>
          </p:grpSpPr>
          <p:grpSp>
            <p:nvGrpSpPr>
              <p:cNvPr id="11" name="Group 40"/>
              <p:cNvGrpSpPr/>
              <p:nvPr/>
            </p:nvGrpSpPr>
            <p:grpSpPr>
              <a:xfrm>
                <a:off x="2381250" y="3979847"/>
                <a:ext cx="766204" cy="2164978"/>
                <a:chOff x="2381250" y="4379897"/>
                <a:chExt cx="766204" cy="2164978"/>
              </a:xfrm>
            </p:grpSpPr>
            <p:pic>
              <p:nvPicPr>
                <p:cNvPr id="3080"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034482"/>
                  <a:ext cx="766204" cy="855808"/>
                </a:xfrm>
                <a:prstGeom prst="rect">
                  <a:avLst/>
                </a:prstGeom>
                <a:noFill/>
              </p:spPr>
            </p:pic>
            <p:pic>
              <p:nvPicPr>
                <p:cNvPr id="26"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4379897"/>
                  <a:ext cx="766204" cy="855808"/>
                </a:xfrm>
                <a:prstGeom prst="rect">
                  <a:avLst/>
                </a:prstGeom>
                <a:noFill/>
              </p:spPr>
            </p:pic>
            <p:pic>
              <p:nvPicPr>
                <p:cNvPr id="2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689067"/>
                  <a:ext cx="766204" cy="855808"/>
                </a:xfrm>
                <a:prstGeom prst="rect">
                  <a:avLst/>
                </a:prstGeom>
                <a:noFill/>
              </p:spPr>
            </p:pic>
          </p:grpSp>
          <p:grpSp>
            <p:nvGrpSpPr>
              <p:cNvPr id="12" name="Group 39"/>
              <p:cNvGrpSpPr/>
              <p:nvPr/>
            </p:nvGrpSpPr>
            <p:grpSpPr>
              <a:xfrm>
                <a:off x="1752600" y="3979847"/>
                <a:ext cx="766204" cy="2164978"/>
                <a:chOff x="1057275" y="4532297"/>
                <a:chExt cx="766204" cy="2164978"/>
              </a:xfrm>
            </p:grpSpPr>
            <p:pic>
              <p:nvPicPr>
                <p:cNvPr id="3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186882"/>
                  <a:ext cx="766204" cy="855808"/>
                </a:xfrm>
                <a:prstGeom prst="rect">
                  <a:avLst/>
                </a:prstGeom>
                <a:noFill/>
              </p:spPr>
            </p:pic>
            <p:pic>
              <p:nvPicPr>
                <p:cNvPr id="38"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4532297"/>
                  <a:ext cx="766204" cy="855808"/>
                </a:xfrm>
                <a:prstGeom prst="rect">
                  <a:avLst/>
                </a:prstGeom>
                <a:noFill/>
              </p:spPr>
            </p:pic>
            <p:pic>
              <p:nvPicPr>
                <p:cNvPr id="39"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841467"/>
                  <a:ext cx="766204" cy="855808"/>
                </a:xfrm>
                <a:prstGeom prst="rect">
                  <a:avLst/>
                </a:prstGeom>
                <a:noFill/>
              </p:spPr>
            </p:pic>
          </p:grpSp>
        </p:grpSp>
        <p:sp>
          <p:nvSpPr>
            <p:cNvPr id="51" name="TextBox 50"/>
            <p:cNvSpPr txBox="1"/>
            <p:nvPr/>
          </p:nvSpPr>
          <p:spPr>
            <a:xfrm>
              <a:off x="1674162" y="6138073"/>
              <a:ext cx="1976823"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Hosted Desktop Users</a:t>
              </a:r>
            </a:p>
          </p:txBody>
        </p:sp>
      </p:grpSp>
      <p:sp>
        <p:nvSpPr>
          <p:cNvPr id="56" name="Up-Down Arrow 55"/>
          <p:cNvSpPr/>
          <p:nvPr/>
        </p:nvSpPr>
        <p:spPr bwMode="auto">
          <a:xfrm rot="8630486">
            <a:off x="5570154" y="2648851"/>
            <a:ext cx="523875" cy="1419841"/>
          </a:xfrm>
          <a:prstGeom prst="up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13" name="Group 65"/>
          <p:cNvGrpSpPr/>
          <p:nvPr/>
        </p:nvGrpSpPr>
        <p:grpSpPr>
          <a:xfrm>
            <a:off x="6131862" y="3810000"/>
            <a:ext cx="1308371" cy="2264375"/>
            <a:chOff x="6131862" y="3810000"/>
            <a:chExt cx="1308371" cy="2264375"/>
          </a:xfrm>
        </p:grpSpPr>
        <p:grpSp>
          <p:nvGrpSpPr>
            <p:cNvPr id="19" name="Group 64"/>
            <p:cNvGrpSpPr/>
            <p:nvPr/>
          </p:nvGrpSpPr>
          <p:grpSpPr>
            <a:xfrm>
              <a:off x="6387554" y="3810000"/>
              <a:ext cx="796986" cy="2166962"/>
              <a:chOff x="6302388" y="3810000"/>
              <a:chExt cx="796986" cy="2166962"/>
            </a:xfrm>
          </p:grpSpPr>
          <p:pic>
            <p:nvPicPr>
              <p:cNvPr id="102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3810000"/>
                <a:ext cx="796986" cy="854894"/>
              </a:xfrm>
              <a:prstGeom prst="rect">
                <a:avLst/>
              </a:prstGeom>
              <a:noFill/>
            </p:spPr>
          </p:pic>
          <p:pic>
            <p:nvPicPr>
              <p:cNvPr id="44"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247356"/>
                <a:ext cx="796986" cy="854894"/>
              </a:xfrm>
              <a:prstGeom prst="rect">
                <a:avLst/>
              </a:prstGeom>
              <a:noFill/>
            </p:spPr>
          </p:pic>
          <p:pic>
            <p:nvPicPr>
              <p:cNvPr id="45"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5122068"/>
                <a:ext cx="796986" cy="854894"/>
              </a:xfrm>
              <a:prstGeom prst="rect">
                <a:avLst/>
              </a:prstGeom>
              <a:noFill/>
            </p:spPr>
          </p:pic>
          <p:pic>
            <p:nvPicPr>
              <p:cNvPr id="4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684712"/>
                <a:ext cx="796986" cy="854894"/>
              </a:xfrm>
              <a:prstGeom prst="rect">
                <a:avLst/>
              </a:prstGeom>
              <a:noFill/>
            </p:spPr>
          </p:pic>
        </p:grpSp>
        <p:sp>
          <p:nvSpPr>
            <p:cNvPr id="58" name="TextBox 57"/>
            <p:cNvSpPr txBox="1"/>
            <p:nvPr/>
          </p:nvSpPr>
          <p:spPr>
            <a:xfrm>
              <a:off x="6131862" y="5766598"/>
              <a:ext cx="1308371"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Hyper-V Farm</a:t>
              </a:r>
            </a:p>
          </p:txBody>
        </p:sp>
      </p:grpSp>
      <p:sp>
        <p:nvSpPr>
          <p:cNvPr id="73" name="Up-Down Arrow 72"/>
          <p:cNvSpPr/>
          <p:nvPr/>
        </p:nvSpPr>
        <p:spPr bwMode="auto">
          <a:xfrm rot="2788475">
            <a:off x="1800530" y="2198939"/>
            <a:ext cx="523875" cy="2047165"/>
          </a:xfrm>
          <a:prstGeom prst="up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1" name="Group 65"/>
          <p:cNvGrpSpPr/>
          <p:nvPr/>
        </p:nvGrpSpPr>
        <p:grpSpPr>
          <a:xfrm>
            <a:off x="85043" y="3660122"/>
            <a:ext cx="1459054" cy="1804341"/>
            <a:chOff x="85043" y="3660122"/>
            <a:chExt cx="1459054" cy="1804341"/>
          </a:xfrm>
        </p:grpSpPr>
        <p:pic>
          <p:nvPicPr>
            <p:cNvPr id="68"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3660122"/>
              <a:ext cx="611846" cy="685002"/>
            </a:xfrm>
            <a:prstGeom prst="rect">
              <a:avLst/>
            </a:prstGeom>
            <a:noFill/>
          </p:spPr>
        </p:pic>
        <p:pic>
          <p:nvPicPr>
            <p:cNvPr id="71"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4288772"/>
              <a:ext cx="611846" cy="685002"/>
            </a:xfrm>
            <a:prstGeom prst="rect">
              <a:avLst/>
            </a:prstGeom>
            <a:noFill/>
          </p:spPr>
        </p:pic>
        <p:pic>
          <p:nvPicPr>
            <p:cNvPr id="72"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742951" y="4012547"/>
              <a:ext cx="611846" cy="685002"/>
            </a:xfrm>
            <a:prstGeom prst="rect">
              <a:avLst/>
            </a:prstGeom>
            <a:noFill/>
          </p:spPr>
        </p:pic>
        <p:sp>
          <p:nvSpPr>
            <p:cNvPr id="74" name="Rectangle 73"/>
            <p:cNvSpPr/>
            <p:nvPr/>
          </p:nvSpPr>
          <p:spPr>
            <a:xfrm>
              <a:off x="85043" y="4941243"/>
              <a:ext cx="1459054"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Hosted Desktop</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Users (Remote)</a:t>
              </a:r>
            </a:p>
          </p:txBody>
        </p:sp>
      </p:grpSp>
      <p:grpSp>
        <p:nvGrpSpPr>
          <p:cNvPr id="23" name="Group 69"/>
          <p:cNvGrpSpPr/>
          <p:nvPr/>
        </p:nvGrpSpPr>
        <p:grpSpPr>
          <a:xfrm>
            <a:off x="2312539" y="1674019"/>
            <a:ext cx="1535561" cy="1440514"/>
            <a:chOff x="2312539" y="1674019"/>
            <a:chExt cx="1535561" cy="1440514"/>
          </a:xfrm>
        </p:grpSpPr>
        <p:pic>
          <p:nvPicPr>
            <p:cNvPr id="3078" name="Picture 6" descr="C:\Users\jeffwoo\Documents\Work\Customers &amp; Events\Latest Overview &amp; Roadmap Deck\Virtualization Images for PPTs\Firewall.png"/>
            <p:cNvPicPr>
              <a:picLocks noChangeAspect="1" noChangeArrowheads="1"/>
            </p:cNvPicPr>
            <p:nvPr/>
          </p:nvPicPr>
          <p:blipFill>
            <a:blip r:embed="rId10"/>
            <a:srcRect/>
            <a:stretch>
              <a:fillRect/>
            </a:stretch>
          </p:blipFill>
          <p:spPr bwMode="auto">
            <a:xfrm>
              <a:off x="2312539" y="1674019"/>
              <a:ext cx="1535561" cy="1440514"/>
            </a:xfrm>
            <a:prstGeom prst="rect">
              <a:avLst/>
            </a:prstGeom>
            <a:noFill/>
          </p:spPr>
        </p:pic>
        <p:sp>
          <p:nvSpPr>
            <p:cNvPr id="65" name="TextBox 64"/>
            <p:cNvSpPr txBox="1"/>
            <p:nvPr/>
          </p:nvSpPr>
          <p:spPr>
            <a:xfrm>
              <a:off x="2481466" y="1970649"/>
              <a:ext cx="1170512"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TS Gateway</a:t>
              </a:r>
            </a:p>
          </p:txBody>
        </p:sp>
      </p:grpSp>
      <p:sp>
        <p:nvSpPr>
          <p:cNvPr id="75" name="Left-Up Arrow 74"/>
          <p:cNvSpPr/>
          <p:nvPr/>
        </p:nvSpPr>
        <p:spPr bwMode="auto">
          <a:xfrm rot="16200000">
            <a:off x="7476659" y="2172835"/>
            <a:ext cx="1004935" cy="823865"/>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6" name="Left-Up Arrow 75"/>
          <p:cNvSpPr/>
          <p:nvPr/>
        </p:nvSpPr>
        <p:spPr bwMode="auto">
          <a:xfrm>
            <a:off x="7386124" y="4389319"/>
            <a:ext cx="1004935" cy="823865"/>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8" name="Group 77"/>
          <p:cNvGrpSpPr/>
          <p:nvPr/>
        </p:nvGrpSpPr>
        <p:grpSpPr>
          <a:xfrm>
            <a:off x="7385277" y="3100388"/>
            <a:ext cx="1447800" cy="1457325"/>
            <a:chOff x="7385277" y="3100388"/>
            <a:chExt cx="1447800" cy="1457325"/>
          </a:xfrm>
        </p:grpSpPr>
        <p:pic>
          <p:nvPicPr>
            <p:cNvPr id="48" name="Picture 9" descr="C:\Users\jeffwoo\Documents\Work\Customers &amp; Events\Latest Overview &amp; Roadmap Deck\Virtualization Images for PPTs\Data.png"/>
            <p:cNvPicPr>
              <a:picLocks noChangeAspect="1" noChangeArrowheads="1"/>
            </p:cNvPicPr>
            <p:nvPr/>
          </p:nvPicPr>
          <p:blipFill>
            <a:blip r:embed="rId11"/>
            <a:srcRect/>
            <a:stretch>
              <a:fillRect/>
            </a:stretch>
          </p:blipFill>
          <p:spPr bwMode="auto">
            <a:xfrm>
              <a:off x="7385277" y="3100388"/>
              <a:ext cx="1447800" cy="1457325"/>
            </a:xfrm>
            <a:prstGeom prst="rect">
              <a:avLst/>
            </a:prstGeom>
            <a:noFill/>
          </p:spPr>
        </p:pic>
        <p:sp>
          <p:nvSpPr>
            <p:cNvPr id="77" name="TextBox 76"/>
            <p:cNvSpPr txBox="1"/>
            <p:nvPr/>
          </p:nvSpPr>
          <p:spPr>
            <a:xfrm>
              <a:off x="7703457" y="3977902"/>
              <a:ext cx="811441"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Storage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0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20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73" grpId="0" animBg="1"/>
      <p:bldP spid="7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VDI in R2</a:t>
            </a:r>
            <a:endParaRPr lang="en-US" dirty="0"/>
          </a:p>
        </p:txBody>
      </p:sp>
      <p:sp>
        <p:nvSpPr>
          <p:cNvPr id="3" name="Text Placeholder 2"/>
          <p:cNvSpPr txBox="1">
            <a:spLocks/>
          </p:cNvSpPr>
          <p:nvPr/>
        </p:nvSpPr>
        <p:spPr>
          <a:xfrm>
            <a:off x="609600" y="1447800"/>
            <a:ext cx="7605738" cy="4338654"/>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rgbClr val="99CC99"/>
                </a:solidFill>
                <a:effectLst/>
                <a:uLnTx/>
                <a:uFillTx/>
                <a:latin typeface="+mn-lt"/>
                <a:ea typeface="+mn-ea"/>
                <a:cs typeface="+mn-cs"/>
              </a:rPr>
              <a:t>Components</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RD </a:t>
            </a:r>
            <a:r>
              <a:rPr kumimoji="0" lang="en-US" sz="2400" b="0" i="0" u="none" strike="noStrike" kern="1200" cap="none" spc="0" normalizeH="0" baseline="0" noProof="0" dirty="0" err="1" smtClean="0">
                <a:ln>
                  <a:noFill/>
                </a:ln>
                <a:solidFill>
                  <a:srgbClr val="99CC99"/>
                </a:solidFill>
                <a:effectLst/>
                <a:uLnTx/>
                <a:uFillTx/>
                <a:latin typeface="+mn-lt"/>
                <a:ea typeface="+mn-ea"/>
                <a:cs typeface="+mn-cs"/>
              </a:rPr>
              <a:t>WebAccess</a:t>
            </a:r>
            <a:r>
              <a:rPr kumimoji="0" lang="en-US" sz="2400" b="0" i="0" u="none" strike="noStrike" kern="1200" cap="none" spc="0" normalizeH="0" baseline="0" noProof="0" dirty="0" smtClean="0">
                <a:ln>
                  <a:noFill/>
                </a:ln>
                <a:solidFill>
                  <a:srgbClr val="99CC99"/>
                </a:solidFill>
                <a:effectLst/>
                <a:uLnTx/>
                <a:uFillTx/>
                <a:latin typeface="+mn-lt"/>
                <a:ea typeface="+mn-ea"/>
                <a:cs typeface="+mn-cs"/>
              </a:rPr>
              <a:t> presents unified view</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Active Directory holds user desktop assignments</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RD Connection Broker collects and publishes all things a user can do</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RDS as Redirector proxies RDP connection to desktop</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RD Virtualization starts requested desktop on behalf of RD Connection Broker</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Client connects directly to VM via RDP</a:t>
            </a:r>
          </a:p>
          <a:p>
            <a:pPr marL="914400" marR="0" lvl="1" indent="-396875"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Entire flow is RD Gateway friendly</a:t>
            </a:r>
            <a:endParaRPr kumimoji="0" lang="en-US" sz="2400" b="0" i="0" u="none" strike="noStrike" kern="1200" cap="none" spc="0" normalizeH="0" baseline="0" noProof="0" dirty="0">
              <a:ln>
                <a:noFill/>
              </a:ln>
              <a:solidFill>
                <a:srgbClr val="99CC99"/>
              </a:solidFill>
              <a:effectLst/>
              <a:uLnTx/>
              <a:uFillTx/>
              <a:latin typeface="+mn-lt"/>
              <a:ea typeface="+mn-ea"/>
              <a:cs typeface="+mn-cs"/>
            </a:endParaRPr>
          </a:p>
        </p:txBody>
      </p:sp>
      <p:sp>
        <p:nvSpPr>
          <p:cNvPr id="4" name="32-Point Star 3"/>
          <p:cNvSpPr/>
          <p:nvPr/>
        </p:nvSpPr>
        <p:spPr>
          <a:xfrm>
            <a:off x="1066800" y="5867400"/>
            <a:ext cx="1143000" cy="609600"/>
          </a:xfrm>
          <a:prstGeom prst="star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solidFill>
                  <a:srgbClr val="FFFF00"/>
                </a:solidFill>
              </a:rPr>
              <a:t>Show me</a:t>
            </a:r>
            <a:endParaRPr lang="en-US" sz="12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ventsql\dvd\Online_ART\DVD_ART35\Logos\System Center Virtual Machine Manager - (Brand)\System Center Virtual Machine Manager logo bl.png"/>
          <p:cNvPicPr>
            <a:picLocks noChangeAspect="1" noChangeArrowheads="1"/>
          </p:cNvPicPr>
          <p:nvPr/>
        </p:nvPicPr>
        <p:blipFill>
          <a:blip r:embed="rId2"/>
          <a:srcRect/>
          <a:stretch>
            <a:fillRect/>
          </a:stretch>
        </p:blipFill>
        <p:spPr bwMode="auto">
          <a:xfrm>
            <a:off x="180727" y="3782458"/>
            <a:ext cx="7256463" cy="1762125"/>
          </a:xfrm>
          <a:prstGeom prst="rect">
            <a:avLst/>
          </a:prstGeom>
          <a:noFill/>
        </p:spPr>
      </p:pic>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VMM 2008 R2 Objectives</a:t>
            </a:r>
            <a:endParaRPr lang="en-US" dirty="0"/>
          </a:p>
        </p:txBody>
      </p:sp>
      <p:sp>
        <p:nvSpPr>
          <p:cNvPr id="4" name="Content Placeholder 3"/>
          <p:cNvSpPr>
            <a:spLocks noGrp="1"/>
          </p:cNvSpPr>
          <p:nvPr>
            <p:ph idx="1"/>
          </p:nvPr>
        </p:nvSpPr>
        <p:spPr>
          <a:prstGeom prst="rect">
            <a:avLst/>
          </a:prstGeom>
        </p:spPr>
        <p:txBody>
          <a:bodyPr/>
          <a:lstStyle/>
          <a:p>
            <a:pPr>
              <a:spcAft>
                <a:spcPts val="600"/>
              </a:spcAft>
            </a:pPr>
            <a:r>
              <a:rPr lang="en-US" sz="3600" dirty="0" smtClean="0"/>
              <a:t>Support New Features From  Windows Server 2008 R2 and Microsoft Hyper-V R2</a:t>
            </a:r>
          </a:p>
          <a:p>
            <a:pPr>
              <a:spcAft>
                <a:spcPts val="600"/>
              </a:spcAft>
            </a:pPr>
            <a:r>
              <a:rPr lang="en-US" sz="3600" dirty="0" smtClean="0"/>
              <a:t>Address Major Customer Asks</a:t>
            </a:r>
          </a:p>
          <a:p>
            <a:pPr>
              <a:spcAft>
                <a:spcPts val="600"/>
              </a:spcAft>
            </a:pPr>
            <a:r>
              <a:rPr lang="en-US" sz="3600" dirty="0" smtClean="0"/>
              <a:t>Further Improve Customer Experience With Bug Fixes and Feature Enhancements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System Center Virtual Machine Manager 2008 R2</a:t>
            </a:r>
            <a:endParaRPr sz="3200" smtClean="0"/>
          </a:p>
        </p:txBody>
      </p:sp>
      <p:graphicFrame>
        <p:nvGraphicFramePr>
          <p:cNvPr id="12" name="Top Table"/>
          <p:cNvGraphicFramePr>
            <a:graphicFrameLocks noGrp="1"/>
          </p:cNvGraphicFramePr>
          <p:nvPr/>
        </p:nvGraphicFramePr>
        <p:xfrm>
          <a:off x="258792" y="903371"/>
          <a:ext cx="8635042" cy="2763970"/>
        </p:xfrm>
        <a:graphic>
          <a:graphicData uri="http://schemas.openxmlformats.org/drawingml/2006/table">
            <a:tbl>
              <a:tblPr firstRow="1" bandRow="1">
                <a:tableStyleId>{284E427A-3D55-4303-BF80-6455036E1DE7}</a:tableStyleId>
              </a:tblPr>
              <a:tblGrid>
                <a:gridCol w="4313208"/>
                <a:gridCol w="4321834"/>
              </a:tblGrid>
              <a:tr h="432313">
                <a:tc gridSpan="2">
                  <a:txBody>
                    <a:bodyPr/>
                    <a:lstStyle/>
                    <a:p>
                      <a:pPr marL="236538" marR="0" lvl="0" indent="-236538" algn="ctr" defTabSz="912813" rtl="0" eaLnBrk="1" fontAlgn="base" latinLnBrk="0" hangingPunct="1">
                        <a:lnSpc>
                          <a:spcPct val="90000"/>
                        </a:lnSpc>
                        <a:spcBef>
                          <a:spcPct val="20000"/>
                        </a:spcBef>
                        <a:spcAft>
                          <a:spcPct val="0"/>
                        </a:spcAft>
                        <a:buClr>
                          <a:srgbClr val="FFFFFF"/>
                        </a:buClr>
                        <a:buSzPct val="120000"/>
                        <a:buFont typeface="Arial" pitchFamily="34" charset="0"/>
                        <a:buNone/>
                        <a:tabLst/>
                        <a:defRPr/>
                      </a:pPr>
                      <a:r>
                        <a:rPr lang="en-US" sz="1600" kern="1200" dirty="0" smtClean="0">
                          <a:effectLst>
                            <a:outerShdw blurRad="38100" dist="38100" dir="2700000" algn="tl">
                              <a:srgbClr val="000000">
                                <a:alpha val="43137"/>
                              </a:srgbClr>
                            </a:outerShdw>
                          </a:effectLst>
                        </a:rPr>
                        <a:t>VMM</a:t>
                      </a:r>
                      <a:r>
                        <a:rPr lang="en-US" sz="1600" kern="1200" baseline="0" dirty="0" smtClean="0">
                          <a:effectLst>
                            <a:outerShdw blurRad="38100" dist="38100" dir="2700000" algn="tl">
                              <a:srgbClr val="000000">
                                <a:alpha val="43137"/>
                              </a:srgbClr>
                            </a:outerShdw>
                          </a:effectLst>
                        </a:rPr>
                        <a:t> 2008 Features</a:t>
                      </a:r>
                      <a:endParaRPr lang="en-US" sz="1600" b="1" kern="1200" dirty="0" smtClean="0">
                        <a:gradFill>
                          <a:gsLst>
                            <a:gs pos="0">
                              <a:schemeClr val="tx1"/>
                            </a:gs>
                            <a:gs pos="65000">
                              <a:schemeClr val="tx1"/>
                            </a:gs>
                            <a:gs pos="100000">
                              <a:schemeClr val="tx1"/>
                            </a:gs>
                          </a:gsLst>
                          <a:lin ang="16200000" scaled="0"/>
                        </a:gradFill>
                        <a:effectLst>
                          <a:outerShdw blurRad="38100" dist="38100" dir="2700000" algn="tl">
                            <a:srgbClr val="000000">
                              <a:alpha val="43137"/>
                            </a:srgbClr>
                          </a:outerShdw>
                        </a:effectLst>
                        <a:latin typeface="Segoe" pitchFamily="34" charset="0"/>
                        <a:ea typeface="+mn-ea"/>
                        <a:cs typeface="+mn-cs"/>
                      </a:endParaRPr>
                    </a:p>
                  </a:txBody>
                  <a:tcPr marL="121888" marR="121888" anchor="ctr"/>
                </a:tc>
                <a:tc hMerge="1">
                  <a:txBody>
                    <a:bodyPr/>
                    <a:lstStyle/>
                    <a:p>
                      <a:endParaRPr lang="en-US" dirty="0"/>
                    </a:p>
                  </a:txBody>
                  <a:tcP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Hypervisor Management - </a:t>
                      </a:r>
                      <a:br>
                        <a:rPr lang="en-US" sz="1600" kern="1200" dirty="0" smtClean="0">
                          <a:effectLst/>
                        </a:rPr>
                      </a:br>
                      <a:r>
                        <a:rPr lang="en-US" sz="1600" kern="1200" dirty="0" smtClean="0">
                          <a:effectLst/>
                        </a:rPr>
                        <a:t>Hyper-V, VMware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Cluster Integration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Host Configuration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Intelligent Placement</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Library Management</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Deployment and Storage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Virtual Machine Creation/Provisioning</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Monitoring and Reporting</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Conversions: P2V and V2V</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Automation with PowerShell</a:t>
                      </a:r>
                      <a:endParaRPr lang="en-US" sz="1600" kern="1200" dirty="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Delegation and Self Service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a:buClr>
                          <a:schemeClr val="bg1"/>
                        </a:buClr>
                        <a:buFont typeface="Wingdings" pitchFamily="2" charset="2"/>
                        <a:buChar char="Ø"/>
                      </a:pPr>
                      <a:r>
                        <a:rPr lang="en-US" sz="1600" kern="1200" dirty="0" smtClean="0">
                          <a:effectLst/>
                        </a:rPr>
                        <a:t> Performance and Resource Optimization</a:t>
                      </a:r>
                      <a:endParaRPr lang="en-US" sz="1600" kern="1200" dirty="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bl>
          </a:graphicData>
        </a:graphic>
      </p:graphicFrame>
      <p:graphicFrame>
        <p:nvGraphicFramePr>
          <p:cNvPr id="13" name="Top Table"/>
          <p:cNvGraphicFramePr>
            <a:graphicFrameLocks noGrp="1"/>
          </p:cNvGraphicFramePr>
          <p:nvPr/>
        </p:nvGraphicFramePr>
        <p:xfrm>
          <a:off x="258793" y="3821510"/>
          <a:ext cx="8635042" cy="2403709"/>
        </p:xfrm>
        <a:graphic>
          <a:graphicData uri="http://schemas.openxmlformats.org/drawingml/2006/table">
            <a:tbl>
              <a:tblPr firstRow="1" bandRow="1">
                <a:tableStyleId>{284E427A-3D55-4303-BF80-6455036E1DE7}</a:tableStyleId>
              </a:tblPr>
              <a:tblGrid>
                <a:gridCol w="4313207"/>
                <a:gridCol w="4321835"/>
              </a:tblGrid>
              <a:tr h="432313">
                <a:tc gridSpan="2">
                  <a:txBody>
                    <a:bodyPr/>
                    <a:lstStyle/>
                    <a:p>
                      <a:pPr marL="236538" marR="0" lvl="0" indent="-236538" algn="ctr" defTabSz="912813" rtl="0" eaLnBrk="1" fontAlgn="base" latinLnBrk="0" hangingPunct="1">
                        <a:lnSpc>
                          <a:spcPct val="90000"/>
                        </a:lnSpc>
                        <a:spcBef>
                          <a:spcPct val="20000"/>
                        </a:spcBef>
                        <a:spcAft>
                          <a:spcPct val="0"/>
                        </a:spcAft>
                        <a:buClr>
                          <a:srgbClr val="FFFFFF"/>
                        </a:buClr>
                        <a:buSzPct val="120000"/>
                        <a:buFont typeface="Arial" pitchFamily="34" charset="0"/>
                        <a:buNone/>
                        <a:tabLst/>
                        <a:defRPr/>
                      </a:pPr>
                      <a:r>
                        <a:rPr lang="en-US" sz="1600" kern="1200" dirty="0" smtClean="0">
                          <a:effectLst>
                            <a:outerShdw blurRad="38100" dist="38100" dir="2700000" algn="tl">
                              <a:srgbClr val="000000">
                                <a:alpha val="43137"/>
                              </a:srgbClr>
                            </a:outerShdw>
                          </a:effectLst>
                        </a:rPr>
                        <a:t>New in VMM R2</a:t>
                      </a:r>
                      <a:endParaRPr lang="en-US" sz="1600" b="1" kern="1200" dirty="0" smtClean="0">
                        <a:gradFill>
                          <a:gsLst>
                            <a:gs pos="0">
                              <a:schemeClr val="tx1"/>
                            </a:gs>
                            <a:gs pos="65000">
                              <a:schemeClr val="tx1"/>
                            </a:gs>
                            <a:gs pos="100000">
                              <a:schemeClr val="tx1"/>
                            </a:gs>
                          </a:gsLst>
                          <a:lin ang="16200000" scaled="0"/>
                        </a:gradFill>
                        <a:effectLst>
                          <a:outerShdw blurRad="38100" dist="38100" dir="2700000" algn="tl">
                            <a:srgbClr val="000000">
                              <a:alpha val="43137"/>
                            </a:srgbClr>
                          </a:outerShdw>
                        </a:effectLst>
                        <a:latin typeface="Segoe" pitchFamily="34" charset="0"/>
                        <a:ea typeface="+mn-ea"/>
                        <a:cs typeface="+mn-cs"/>
                      </a:endParaRPr>
                    </a:p>
                  </a:txBody>
                  <a:tcPr marL="121888" marR="121888" anchor="ctr"/>
                </a:tc>
                <a:tc hMerge="1">
                  <a:txBody>
                    <a:bodyPr/>
                    <a:lstStyle/>
                    <a:p>
                      <a:endParaRPr lang="en-US" dirty="0"/>
                    </a:p>
                  </a:txBody>
                  <a:tcP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baseline="0" dirty="0" smtClean="0">
                          <a:effectLst/>
                        </a:rPr>
                        <a:t>Management of Windows Server 2008 R2 and Microsoft Hyper-V R2</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Multiple</a:t>
                      </a:r>
                      <a:r>
                        <a:rPr lang="en-US" sz="1600" kern="1200" baseline="0" dirty="0" smtClean="0">
                          <a:effectLst/>
                        </a:rPr>
                        <a:t> Virtual Machines Per LUN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Live Migration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a:buClr>
                          <a:schemeClr val="bg1"/>
                        </a:buClr>
                        <a:buSzPct val="120000"/>
                        <a:buFont typeface="Wingdings" pitchFamily="2" charset="2"/>
                        <a:buChar char="Ø"/>
                      </a:pPr>
                      <a:r>
                        <a:rPr lang="en-US" sz="1600" dirty="0" smtClean="0"/>
                        <a:t> Cluster</a:t>
                      </a:r>
                      <a:r>
                        <a:rPr lang="en-US" sz="1600" baseline="0" dirty="0" smtClean="0"/>
                        <a:t> Shared Volumes</a:t>
                      </a:r>
                      <a:endParaRPr lang="en-US" sz="1600" dirty="0"/>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Storage</a:t>
                      </a:r>
                      <a:r>
                        <a:rPr lang="en-US" sz="1600" kern="1200" baseline="0" dirty="0" smtClean="0">
                          <a:effectLst/>
                        </a:rPr>
                        <a:t> Migration</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Maintenance Mode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SAN</a:t>
                      </a:r>
                      <a:r>
                        <a:rPr lang="en-US" sz="1600" kern="1200" baseline="0" dirty="0" smtClean="0">
                          <a:effectLst/>
                        </a:rPr>
                        <a:t> Related Enhancements</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Network Optimizations</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r h="360261">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Hot Add of Storage</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c>
                  <a:txBody>
                    <a:bodyPr/>
                    <a:lstStyle/>
                    <a:p>
                      <a:pPr marL="236538" marR="0" lvl="0" indent="-236538" algn="l" defTabSz="912813" rtl="0" eaLnBrk="1" fontAlgn="base" latinLnBrk="0" hangingPunct="1">
                        <a:lnSpc>
                          <a:spcPct val="90000"/>
                        </a:lnSpc>
                        <a:spcBef>
                          <a:spcPct val="20000"/>
                        </a:spcBef>
                        <a:spcAft>
                          <a:spcPct val="0"/>
                        </a:spcAft>
                        <a:buClr>
                          <a:schemeClr val="bg1"/>
                        </a:buClr>
                        <a:buSzPct val="120000"/>
                        <a:buFont typeface="Wingdings" pitchFamily="2" charset="2"/>
                        <a:buChar char="Ø"/>
                        <a:tabLst/>
                        <a:defRPr/>
                      </a:pPr>
                      <a:r>
                        <a:rPr lang="en-US" sz="1600" kern="1200" dirty="0" smtClean="0">
                          <a:effectLst/>
                        </a:rPr>
                        <a:t>Rapid Provisioning</a:t>
                      </a:r>
                      <a:endParaRPr lang="en-US" sz="1600" kern="1200" dirty="0" smtClean="0">
                        <a:gradFill>
                          <a:gsLst>
                            <a:gs pos="0">
                              <a:schemeClr val="bg1"/>
                            </a:gs>
                            <a:gs pos="65000">
                              <a:schemeClr val="bg1"/>
                            </a:gs>
                            <a:gs pos="100000">
                              <a:schemeClr val="bg1"/>
                            </a:gs>
                          </a:gsLst>
                          <a:lin ang="16200000" scaled="0"/>
                        </a:gradFill>
                        <a:effectLst/>
                        <a:latin typeface="Segoe" pitchFamily="34" charset="0"/>
                        <a:ea typeface="+mn-ea"/>
                        <a:cs typeface="+mn-cs"/>
                      </a:endParaRPr>
                    </a:p>
                  </a:txBody>
                  <a:tcPr marL="121888" marR="121888" anchor="ctr"/>
                </a:tc>
              </a:tr>
            </a:tbl>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Migration</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Ability To Migrate VM Storage to New Location</a:t>
            </a:r>
          </a:p>
          <a:p>
            <a:r>
              <a:rPr lang="en-US" sz="3600" dirty="0" smtClean="0"/>
              <a:t>VMM R2 Adds Support For Storage Migration</a:t>
            </a:r>
          </a:p>
          <a:p>
            <a:pPr lvl="1"/>
            <a:r>
              <a:rPr lang="en-US" sz="3200" dirty="0" smtClean="0"/>
              <a:t>Adds Quick Storage Migration for Hyper-V</a:t>
            </a:r>
          </a:p>
          <a:p>
            <a:pPr lvl="1"/>
            <a:r>
              <a:rPr lang="en-US" sz="3200" dirty="0" smtClean="0"/>
              <a:t>Enables storage </a:t>
            </a:r>
            <a:r>
              <a:rPr lang="en-US" sz="3200" dirty="0" err="1" smtClean="0"/>
              <a:t>vMotion</a:t>
            </a:r>
            <a:r>
              <a:rPr lang="en-US" sz="3200" dirty="0" smtClean="0"/>
              <a:t> for </a:t>
            </a:r>
            <a:r>
              <a:rPr lang="en-US" sz="3200" dirty="0" err="1" smtClean="0"/>
              <a:t>VMWare</a:t>
            </a:r>
            <a:endParaRPr lang="en-US" sz="3200" dirty="0" smtClean="0"/>
          </a:p>
          <a:p>
            <a:r>
              <a:rPr lang="en-US" sz="3600" dirty="0" smtClean="0"/>
              <a:t>Example Usage: Consolidation of VM Storage</a:t>
            </a:r>
          </a:p>
          <a:p>
            <a:pPr lvl="1"/>
            <a:r>
              <a:rPr lang="en-US" sz="3200" dirty="0" smtClean="0"/>
              <a:t>Prior to VMM R2, One VM Per LUN</a:t>
            </a:r>
          </a:p>
          <a:p>
            <a:pPr lvl="1"/>
            <a:r>
              <a:rPr lang="en-US" sz="3200" dirty="0" smtClean="0"/>
              <a:t>With CSV, VMs can Be Consolidated Into a Single CSV LUN</a:t>
            </a:r>
          </a:p>
          <a:p>
            <a:pPr lvl="1"/>
            <a:r>
              <a:rPr lang="en-US" sz="3200" dirty="0" smtClean="0"/>
              <a:t>Using QSM, VM Storage Can Be Migrated With Minimal Downtime</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Comparing QSM </a:t>
            </a:r>
            <a:r>
              <a:rPr lang="en-US" dirty="0" smtClean="0"/>
              <a:t>with </a:t>
            </a:r>
            <a:r>
              <a:rPr smtClean="0"/>
              <a:t>Storage vMotion</a:t>
            </a:r>
            <a:endParaRPr lang="en-US" dirty="0"/>
          </a:p>
        </p:txBody>
      </p:sp>
      <p:sp>
        <p:nvSpPr>
          <p:cNvPr id="4" name="Rectangle 3"/>
          <p:cNvSpPr/>
          <p:nvPr/>
        </p:nvSpPr>
        <p:spPr bwMode="auto">
          <a:xfrm>
            <a:off x="3745050" y="871269"/>
            <a:ext cx="2057936" cy="94890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Quick Storage Migration</a:t>
            </a:r>
          </a:p>
        </p:txBody>
      </p:sp>
      <p:sp>
        <p:nvSpPr>
          <p:cNvPr id="5" name="Rectangle 4"/>
          <p:cNvSpPr/>
          <p:nvPr/>
        </p:nvSpPr>
        <p:spPr bwMode="auto">
          <a:xfrm>
            <a:off x="6474488" y="892534"/>
            <a:ext cx="2229431" cy="88310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Storage </a:t>
            </a:r>
            <a:r>
              <a:rPr lang="en-US" sz="2000" dirty="0" err="1" smtClean="0">
                <a:solidFill>
                  <a:srgbClr val="FFFFFF"/>
                </a:solidFill>
                <a:effectLst>
                  <a:outerShdw blurRad="38100" dist="38100" dir="2700000" algn="tl">
                    <a:srgbClr val="000000">
                      <a:alpha val="43137"/>
                    </a:srgbClr>
                  </a:outerShdw>
                </a:effectLst>
              </a:rPr>
              <a:t>vMotion</a:t>
            </a:r>
            <a:endParaRPr lang="en-US" sz="200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398963" y="2048128"/>
            <a:ext cx="2881110" cy="76539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Migrate Virtual Machine Along With Storage</a:t>
            </a:r>
          </a:p>
        </p:txBody>
      </p:sp>
      <p:sp>
        <p:nvSpPr>
          <p:cNvPr id="7" name="TextBox 6"/>
          <p:cNvSpPr txBox="1"/>
          <p:nvPr/>
        </p:nvSpPr>
        <p:spPr>
          <a:xfrm>
            <a:off x="4088040" y="2202227"/>
            <a:ext cx="1371957" cy="457200"/>
          </a:xfrm>
          <a:prstGeom prst="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Yes</a:t>
            </a:r>
          </a:p>
        </p:txBody>
      </p:sp>
      <p:sp>
        <p:nvSpPr>
          <p:cNvPr id="8" name="TextBox 7"/>
          <p:cNvSpPr txBox="1"/>
          <p:nvPr/>
        </p:nvSpPr>
        <p:spPr>
          <a:xfrm>
            <a:off x="6903225" y="2202227"/>
            <a:ext cx="1371957" cy="457200"/>
          </a:xfrm>
          <a:prstGeom prst="rect">
            <a:avLst/>
          </a:prstGeom>
          <a:solidFill>
            <a:schemeClr val="accent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dirty="0" smtClean="0">
                <a:solidFill>
                  <a:srgbClr val="FFFFFF"/>
                </a:solidFill>
                <a:effectLst>
                  <a:outerShdw blurRad="38100" dist="38100" dir="2700000" algn="tl">
                    <a:srgbClr val="000000">
                      <a:alpha val="43137"/>
                    </a:srgbClr>
                  </a:outerShdw>
                </a:effectLst>
              </a:rPr>
              <a:t>No</a:t>
            </a:r>
          </a:p>
        </p:txBody>
      </p:sp>
      <p:sp>
        <p:nvSpPr>
          <p:cNvPr id="9" name="TextBox 8"/>
          <p:cNvSpPr txBox="1"/>
          <p:nvPr/>
        </p:nvSpPr>
        <p:spPr>
          <a:xfrm>
            <a:off x="398963" y="3124946"/>
            <a:ext cx="2881110" cy="457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Zero downtime</a:t>
            </a:r>
          </a:p>
        </p:txBody>
      </p:sp>
      <p:sp>
        <p:nvSpPr>
          <p:cNvPr id="11" name="TextBox 10"/>
          <p:cNvSpPr txBox="1"/>
          <p:nvPr/>
        </p:nvSpPr>
        <p:spPr>
          <a:xfrm>
            <a:off x="4088040" y="3135461"/>
            <a:ext cx="1371957" cy="457200"/>
          </a:xfrm>
          <a:prstGeom prst="rect">
            <a:avLst/>
          </a:prstGeom>
          <a:solidFill>
            <a:schemeClr val="accent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dirty="0" smtClean="0">
                <a:solidFill>
                  <a:srgbClr val="FFFFFF"/>
                </a:solidFill>
                <a:effectLst>
                  <a:outerShdw blurRad="38100" dist="38100" dir="2700000" algn="tl">
                    <a:srgbClr val="000000">
                      <a:alpha val="43137"/>
                    </a:srgbClr>
                  </a:outerShdw>
                </a:effectLst>
              </a:rPr>
              <a:t>No</a:t>
            </a:r>
          </a:p>
        </p:txBody>
      </p:sp>
      <p:sp>
        <p:nvSpPr>
          <p:cNvPr id="12" name="TextBox 11"/>
          <p:cNvSpPr txBox="1"/>
          <p:nvPr/>
        </p:nvSpPr>
        <p:spPr>
          <a:xfrm>
            <a:off x="6903225" y="3135461"/>
            <a:ext cx="1371957" cy="457200"/>
          </a:xfrm>
          <a:prstGeom prst="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Yes</a:t>
            </a:r>
          </a:p>
        </p:txBody>
      </p:sp>
      <p:sp>
        <p:nvSpPr>
          <p:cNvPr id="13" name="TextBox 12"/>
          <p:cNvSpPr txBox="1"/>
          <p:nvPr/>
        </p:nvSpPr>
        <p:spPr>
          <a:xfrm>
            <a:off x="398963" y="3893565"/>
            <a:ext cx="2881110" cy="85783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Migrate Virtual Machines with Snapshots</a:t>
            </a:r>
          </a:p>
        </p:txBody>
      </p:sp>
      <p:sp>
        <p:nvSpPr>
          <p:cNvPr id="14" name="TextBox 13"/>
          <p:cNvSpPr txBox="1"/>
          <p:nvPr/>
        </p:nvSpPr>
        <p:spPr>
          <a:xfrm>
            <a:off x="4088040" y="4076482"/>
            <a:ext cx="1371957" cy="457200"/>
          </a:xfrm>
          <a:prstGeom prst="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400" dirty="0" smtClean="0">
                <a:solidFill>
                  <a:srgbClr val="FFFFFF"/>
                </a:solidFill>
                <a:effectLst>
                  <a:outerShdw blurRad="38100" dist="38100" dir="2700000" algn="tl">
                    <a:srgbClr val="000000">
                      <a:alpha val="43137"/>
                    </a:srgbClr>
                  </a:outerShdw>
                </a:effectLst>
              </a:rPr>
              <a:t>Yes</a:t>
            </a:r>
          </a:p>
        </p:txBody>
      </p:sp>
      <p:sp>
        <p:nvSpPr>
          <p:cNvPr id="15" name="TextBox 14"/>
          <p:cNvSpPr txBox="1"/>
          <p:nvPr/>
        </p:nvSpPr>
        <p:spPr>
          <a:xfrm>
            <a:off x="6903225" y="4076482"/>
            <a:ext cx="1371957" cy="457200"/>
          </a:xfrm>
          <a:prstGeom prst="rect">
            <a:avLst/>
          </a:prstGeom>
          <a:solidFill>
            <a:schemeClr val="accent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dirty="0" smtClean="0">
                <a:solidFill>
                  <a:srgbClr val="FFFFFF"/>
                </a:solidFill>
                <a:effectLst>
                  <a:outerShdw blurRad="38100" dist="38100" dir="2700000" algn="tl">
                    <a:srgbClr val="000000">
                      <a:alpha val="43137"/>
                    </a:srgbClr>
                  </a:outerShdw>
                </a:effectLst>
              </a:rPr>
              <a:t>No</a:t>
            </a:r>
          </a:p>
        </p:txBody>
      </p:sp>
      <p:sp>
        <p:nvSpPr>
          <p:cNvPr id="16" name="TextBox 15"/>
          <p:cNvSpPr txBox="1"/>
          <p:nvPr/>
        </p:nvSpPr>
        <p:spPr>
          <a:xfrm>
            <a:off x="398963" y="5062823"/>
            <a:ext cx="2881110" cy="7840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effectLst>
                  <a:outerShdw blurRad="38100" dist="38100" dir="2700000" algn="tl">
                    <a:srgbClr val="000000">
                      <a:alpha val="43137"/>
                    </a:srgbClr>
                  </a:outerShdw>
                </a:effectLst>
              </a:rPr>
              <a:t>Provided Without Additional Licensing</a:t>
            </a:r>
          </a:p>
        </p:txBody>
      </p:sp>
      <p:sp>
        <p:nvSpPr>
          <p:cNvPr id="17" name="TextBox 16"/>
          <p:cNvSpPr txBox="1"/>
          <p:nvPr/>
        </p:nvSpPr>
        <p:spPr>
          <a:xfrm>
            <a:off x="3583172" y="4997050"/>
            <a:ext cx="2381693" cy="915631"/>
          </a:xfrm>
          <a:prstGeom prst="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b="1" dirty="0" smtClean="0">
                <a:solidFill>
                  <a:srgbClr val="FFFFFF"/>
                </a:solidFill>
                <a:effectLst>
                  <a:outerShdw blurRad="38100" dist="38100" dir="2700000" algn="tl">
                    <a:srgbClr val="000000">
                      <a:alpha val="43137"/>
                    </a:srgbClr>
                  </a:outerShdw>
                </a:effectLst>
              </a:rPr>
              <a:t>Included in Workgroup &amp; EE Editions starting at $</a:t>
            </a:r>
            <a:r>
              <a:rPr lang="en-US" b="1" u="sng" dirty="0" smtClean="0">
                <a:solidFill>
                  <a:srgbClr val="FFFFFF"/>
                </a:solidFill>
                <a:effectLst>
                  <a:outerShdw blurRad="38100" dist="38100" dir="2700000" algn="tl">
                    <a:srgbClr val="000000">
                      <a:alpha val="43137"/>
                    </a:srgbClr>
                  </a:outerShdw>
                </a:effectLst>
              </a:rPr>
              <a:t>500 per server</a:t>
            </a:r>
          </a:p>
        </p:txBody>
      </p:sp>
      <p:sp>
        <p:nvSpPr>
          <p:cNvPr id="18" name="TextBox 17"/>
          <p:cNvSpPr txBox="1"/>
          <p:nvPr/>
        </p:nvSpPr>
        <p:spPr>
          <a:xfrm>
            <a:off x="6398365" y="4992349"/>
            <a:ext cx="2381677" cy="925032"/>
          </a:xfrm>
          <a:prstGeom prst="rect">
            <a:avLst/>
          </a:prstGeom>
          <a:solidFill>
            <a:schemeClr val="accent6"/>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dirty="0" smtClean="0">
                <a:solidFill>
                  <a:srgbClr val="FFFFFF"/>
                </a:solidFill>
                <a:effectLst>
                  <a:outerShdw blurRad="38100" dist="38100" dir="2700000" algn="tl">
                    <a:srgbClr val="000000">
                      <a:alpha val="43137"/>
                    </a:srgbClr>
                  </a:outerShdw>
                </a:effectLst>
              </a:rPr>
              <a:t>Only Available in EE/EE+ starting at $</a:t>
            </a:r>
            <a:r>
              <a:rPr lang="en-US" b="1" u="sng" dirty="0" smtClean="0">
                <a:solidFill>
                  <a:srgbClr val="FFFFFF"/>
                </a:solidFill>
                <a:effectLst>
                  <a:outerShdw blurRad="38100" dist="38100" dir="2700000" algn="tl">
                    <a:srgbClr val="000000">
                      <a:alpha val="43137"/>
                    </a:srgbClr>
                  </a:outerShdw>
                </a:effectLst>
              </a:rPr>
              <a:t>2875 per proc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n 13"/>
          <p:cNvSpPr/>
          <p:nvPr/>
        </p:nvSpPr>
        <p:spPr>
          <a:xfrm>
            <a:off x="4724400" y="1616830"/>
            <a:ext cx="3733800" cy="3322136"/>
          </a:xfrm>
          <a:prstGeom prst="can">
            <a:avLst>
              <a:gd name="adj" fmla="val 40839"/>
            </a:avLst>
          </a:prstGeom>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Can 11"/>
          <p:cNvSpPr/>
          <p:nvPr/>
        </p:nvSpPr>
        <p:spPr>
          <a:xfrm>
            <a:off x="609600" y="1552756"/>
            <a:ext cx="3733800" cy="3386210"/>
          </a:xfrm>
          <a:prstGeom prst="can">
            <a:avLst>
              <a:gd name="adj" fmla="val 41559"/>
            </a:avLst>
          </a:prstGeom>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 name="off VM and DiffDisk"/>
          <p:cNvGrpSpPr/>
          <p:nvPr/>
        </p:nvGrpSpPr>
        <p:grpSpPr>
          <a:xfrm>
            <a:off x="838200" y="3352802"/>
            <a:ext cx="3328416" cy="1509797"/>
            <a:chOff x="990600" y="3505200"/>
            <a:chExt cx="3328416" cy="1509797"/>
          </a:xfrm>
        </p:grpSpPr>
        <p:pic>
          <p:nvPicPr>
            <p:cNvPr id="34" name="VM off" descr="offline-vm.png"/>
            <p:cNvPicPr>
              <a:picLocks noChangeAspect="1"/>
            </p:cNvPicPr>
            <p:nvPr/>
          </p:nvPicPr>
          <p:blipFill>
            <a:blip r:embed="rId3" cstate="print"/>
            <a:stretch>
              <a:fillRect/>
            </a:stretch>
          </p:blipFill>
          <p:spPr>
            <a:xfrm>
              <a:off x="990600" y="3505200"/>
              <a:ext cx="3328416" cy="1509797"/>
            </a:xfrm>
            <a:prstGeom prst="rect">
              <a:avLst/>
            </a:prstGeom>
          </p:spPr>
        </p:pic>
        <p:pic>
          <p:nvPicPr>
            <p:cNvPr id="35" name="Diff Disk" descr="VHD.png"/>
            <p:cNvPicPr>
              <a:picLocks noChangeAspect="1"/>
            </p:cNvPicPr>
            <p:nvPr/>
          </p:nvPicPr>
          <p:blipFill>
            <a:blip r:embed="rId4"/>
            <a:stretch>
              <a:fillRect/>
            </a:stretch>
          </p:blipFill>
          <p:spPr>
            <a:xfrm>
              <a:off x="2743200" y="3962400"/>
              <a:ext cx="1066800" cy="516987"/>
            </a:xfrm>
            <a:prstGeom prst="rect">
              <a:avLst/>
            </a:prstGeom>
          </p:spPr>
        </p:pic>
      </p:grpSp>
      <p:pic>
        <p:nvPicPr>
          <p:cNvPr id="21" name="VM" descr="cyan-virtual-rack-server-transparent middle.png"/>
          <p:cNvPicPr>
            <a:picLocks noChangeAspect="1"/>
          </p:cNvPicPr>
          <p:nvPr/>
        </p:nvPicPr>
        <p:blipFill>
          <a:blip r:embed="rId5"/>
          <a:stretch>
            <a:fillRect/>
          </a:stretch>
        </p:blipFill>
        <p:spPr>
          <a:xfrm>
            <a:off x="838200" y="3352800"/>
            <a:ext cx="3325370" cy="1508416"/>
          </a:xfrm>
          <a:prstGeom prst="rect">
            <a:avLst/>
          </a:prstGeom>
        </p:spPr>
      </p:pic>
      <p:pic>
        <p:nvPicPr>
          <p:cNvPr id="5" name="VM off" descr="offline-vm.png"/>
          <p:cNvPicPr>
            <a:picLocks noChangeAspect="1"/>
          </p:cNvPicPr>
          <p:nvPr/>
        </p:nvPicPr>
        <p:blipFill>
          <a:blip r:embed="rId3" cstate="print"/>
          <a:stretch>
            <a:fillRect/>
          </a:stretch>
        </p:blipFill>
        <p:spPr>
          <a:xfrm>
            <a:off x="838200" y="3352802"/>
            <a:ext cx="3328416" cy="1509797"/>
          </a:xfrm>
          <a:prstGeom prst="rect">
            <a:avLst/>
          </a:prstGeom>
        </p:spPr>
      </p:pic>
      <p:pic>
        <p:nvPicPr>
          <p:cNvPr id="33" name="Disk1_Lg_VHD_Copy" descr="VHD.png"/>
          <p:cNvPicPr>
            <a:picLocks noChangeAspect="1"/>
          </p:cNvPicPr>
          <p:nvPr/>
        </p:nvPicPr>
        <p:blipFill>
          <a:blip r:embed="rId4"/>
          <a:stretch>
            <a:fillRect/>
          </a:stretch>
        </p:blipFill>
        <p:spPr>
          <a:xfrm>
            <a:off x="1295400" y="3341665"/>
            <a:ext cx="1752600" cy="849337"/>
          </a:xfrm>
          <a:prstGeom prst="rect">
            <a:avLst/>
          </a:prstGeom>
        </p:spPr>
      </p:pic>
      <p:pic>
        <p:nvPicPr>
          <p:cNvPr id="32" name="VM" descr="cyan-virtual-rack-server-transparent middle.png"/>
          <p:cNvPicPr>
            <a:picLocks noChangeAspect="1"/>
          </p:cNvPicPr>
          <p:nvPr/>
        </p:nvPicPr>
        <p:blipFill>
          <a:blip r:embed="rId5"/>
          <a:stretch>
            <a:fillRect/>
          </a:stretch>
        </p:blipFill>
        <p:spPr>
          <a:xfrm>
            <a:off x="4953000" y="3352800"/>
            <a:ext cx="3325370" cy="1508416"/>
          </a:xfrm>
          <a:prstGeom prst="rect">
            <a:avLst/>
          </a:prstGeom>
        </p:spPr>
      </p:pic>
      <p:pic>
        <p:nvPicPr>
          <p:cNvPr id="6" name="Diff Disk" descr="VHD.png"/>
          <p:cNvPicPr>
            <a:picLocks noChangeAspect="1"/>
          </p:cNvPicPr>
          <p:nvPr/>
        </p:nvPicPr>
        <p:blipFill>
          <a:blip r:embed="rId4"/>
          <a:stretch>
            <a:fillRect/>
          </a:stretch>
        </p:blipFill>
        <p:spPr>
          <a:xfrm>
            <a:off x="2590800" y="3810002"/>
            <a:ext cx="1066800" cy="516987"/>
          </a:xfrm>
          <a:prstGeom prst="rect">
            <a:avLst/>
          </a:prstGeom>
        </p:spPr>
      </p:pic>
      <p:sp>
        <p:nvSpPr>
          <p:cNvPr id="31" name="Right Arrow 30"/>
          <p:cNvSpPr/>
          <p:nvPr/>
        </p:nvSpPr>
        <p:spPr>
          <a:xfrm>
            <a:off x="2209800" y="3124200"/>
            <a:ext cx="3733800" cy="457200"/>
          </a:xfrm>
          <a:prstGeom prst="rightArrow">
            <a:avLst/>
          </a:prstGeom>
          <a:gradFill flip="none" rotWithShape="1">
            <a:gsLst>
              <a:gs pos="0">
                <a:schemeClr val="accent5">
                  <a:lumMod val="20000"/>
                  <a:lumOff val="80000"/>
                  <a:alpha val="20000"/>
                </a:schemeClr>
              </a:gs>
              <a:gs pos="100000">
                <a:schemeClr val="accent5">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Read-Write"/>
          <p:cNvGrpSpPr/>
          <p:nvPr/>
        </p:nvGrpSpPr>
        <p:grpSpPr>
          <a:xfrm>
            <a:off x="2667000" y="4038600"/>
            <a:ext cx="457200" cy="533400"/>
            <a:chOff x="1524000" y="4572000"/>
            <a:chExt cx="457200" cy="533400"/>
          </a:xfrm>
        </p:grpSpPr>
        <p:sp>
          <p:nvSpPr>
            <p:cNvPr id="28" name="Up Arrow 27"/>
            <p:cNvSpPr/>
            <p:nvPr/>
          </p:nvSpPr>
          <p:spPr>
            <a:xfrm>
              <a:off x="1524000" y="45720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flipV="1">
              <a:off x="1695450" y="48006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Disk1_Lg_VHD" descr="VHD.png"/>
          <p:cNvPicPr>
            <a:picLocks noChangeAspect="1"/>
          </p:cNvPicPr>
          <p:nvPr/>
        </p:nvPicPr>
        <p:blipFill>
          <a:blip r:embed="rId4"/>
          <a:stretch>
            <a:fillRect/>
          </a:stretch>
        </p:blipFill>
        <p:spPr>
          <a:xfrm>
            <a:off x="1295400" y="3341665"/>
            <a:ext cx="1752600" cy="849337"/>
          </a:xfrm>
          <a:prstGeom prst="rect">
            <a:avLst/>
          </a:prstGeom>
        </p:spPr>
      </p:pic>
      <p:grpSp>
        <p:nvGrpSpPr>
          <p:cNvPr id="4" name="Read-Write"/>
          <p:cNvGrpSpPr/>
          <p:nvPr/>
        </p:nvGrpSpPr>
        <p:grpSpPr>
          <a:xfrm>
            <a:off x="1600201" y="3810000"/>
            <a:ext cx="457200" cy="533400"/>
            <a:chOff x="1524000" y="4572000"/>
            <a:chExt cx="457200" cy="533400"/>
          </a:xfrm>
        </p:grpSpPr>
        <p:sp>
          <p:nvSpPr>
            <p:cNvPr id="23" name="Up Arrow 22"/>
            <p:cNvSpPr/>
            <p:nvPr/>
          </p:nvSpPr>
          <p:spPr>
            <a:xfrm>
              <a:off x="1524000" y="45720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flipV="1">
              <a:off x="1695450" y="4800600"/>
              <a:ext cx="285750" cy="304800"/>
            </a:xfrm>
            <a:prstGeom prst="upArrow">
              <a:avLst/>
            </a:prstGeom>
            <a:solidFill>
              <a:schemeClr val="bg1">
                <a:alpha val="60000"/>
              </a:schemeClr>
            </a:solidFill>
            <a:ln w="12700">
              <a:solidFill>
                <a:schemeClr val="accent5">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372195" y="1616830"/>
            <a:ext cx="2285405" cy="1200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sz="3600" b="1" spc="50" dirty="0" smtClean="0">
                <a:ln w="13500">
                  <a:solidFill>
                    <a:srgbClr val="F37C38">
                      <a:shade val="2500"/>
                      <a:alpha val="6500"/>
                    </a:srgbClr>
                  </a:solidFill>
                  <a:prstDash val="solid"/>
                </a:ln>
                <a:solidFill>
                  <a:schemeClr val="tx1"/>
                </a:solidFill>
                <a:effectLst>
                  <a:outerShdw blurRad="38100" dist="38100" dir="2700000" algn="tl">
                    <a:srgbClr val="000000">
                      <a:alpha val="43137"/>
                    </a:srgbClr>
                  </a:outerShdw>
                </a:effectLst>
              </a:rPr>
              <a:t>Source Disk</a:t>
            </a:r>
            <a:endParaRPr lang="en-US" sz="3600" b="1" spc="50" dirty="0">
              <a:ln w="13500">
                <a:solidFill>
                  <a:srgbClr val="F37C38">
                    <a:shade val="2500"/>
                    <a:alpha val="6500"/>
                  </a:srgbClr>
                </a:solidFill>
                <a:prstDash val="solid"/>
              </a:ln>
              <a:solidFill>
                <a:schemeClr val="tx1"/>
              </a:solidFill>
              <a:effectLst>
                <a:outerShdw blurRad="38100" dist="38100" dir="2700000" algn="tl">
                  <a:srgbClr val="000000">
                    <a:alpha val="43137"/>
                  </a:srgbClr>
                </a:outerShdw>
              </a:effectLst>
            </a:endParaRPr>
          </a:p>
        </p:txBody>
      </p:sp>
      <p:sp>
        <p:nvSpPr>
          <p:cNvPr id="26" name="Rectangle 25"/>
          <p:cNvSpPr/>
          <p:nvPr/>
        </p:nvSpPr>
        <p:spPr>
          <a:xfrm>
            <a:off x="4953000" y="1728968"/>
            <a:ext cx="3315563" cy="1200329"/>
          </a:xfrm>
          <a:prstGeom prst="rect">
            <a:avLst/>
          </a:prstGeom>
        </p:spPr>
        <p:txBody>
          <a:bodyPr wrap="square">
            <a:spAutoFit/>
          </a:bodyPr>
          <a:lstStyle/>
          <a:p>
            <a:pPr lvl="0" algn="ctr"/>
            <a:r>
              <a:rPr lang="en-US" sz="3600" b="1" spc="50" dirty="0" smtClean="0">
                <a:ln w="13500">
                  <a:solidFill>
                    <a:srgbClr val="F37C38">
                      <a:shade val="2500"/>
                      <a:alpha val="6500"/>
                    </a:srgbClr>
                  </a:solidFill>
                  <a:prstDash val="solid"/>
                </a:ln>
                <a:solidFill>
                  <a:srgbClr val="F37C38">
                    <a:tint val="3000"/>
                    <a:alpha val="95000"/>
                  </a:srgbClr>
                </a:solidFill>
                <a:effectLst>
                  <a:outerShdw blurRad="38100" dist="38100" dir="2700000" algn="tl">
                    <a:srgbClr val="000000">
                      <a:alpha val="43137"/>
                    </a:srgbClr>
                  </a:outerShdw>
                </a:effectLst>
              </a:rPr>
              <a:t>Destination Disk</a:t>
            </a:r>
            <a:endParaRPr lang="en-US" sz="3600" b="1" spc="50" dirty="0">
              <a:ln w="13500">
                <a:solidFill>
                  <a:srgbClr val="F37C38">
                    <a:shade val="2500"/>
                    <a:alpha val="6500"/>
                  </a:srgbClr>
                </a:solidFill>
                <a:prstDash val="solid"/>
              </a:ln>
              <a:solidFill>
                <a:srgbClr val="F37C38">
                  <a:tint val="3000"/>
                  <a:alpha val="95000"/>
                </a:srgbClr>
              </a:solidFill>
              <a:effectLst>
                <a:outerShdw blurRad="38100" dist="38100" dir="2700000" algn="tl">
                  <a:srgbClr val="000000">
                    <a:alpha val="43137"/>
                  </a:srgbClr>
                </a:outerShdw>
              </a:effectLst>
            </a:endParaRPr>
          </a:p>
        </p:txBody>
      </p:sp>
      <p:sp>
        <p:nvSpPr>
          <p:cNvPr id="27" name="Title 26"/>
          <p:cNvSpPr>
            <a:spLocks noGrp="1"/>
          </p:cNvSpPr>
          <p:nvPr>
            <p:ph type="title"/>
          </p:nvPr>
        </p:nvSpPr>
        <p:spPr/>
        <p:txBody>
          <a:bodyPr/>
          <a:lstStyle/>
          <a:p>
            <a:r>
              <a:rPr smtClean="0"/>
              <a:t>Quick Storage Migration</a:t>
            </a:r>
            <a:endParaRPr lang="en-US" dirty="0"/>
          </a:p>
        </p:txBody>
      </p:sp>
      <p:sp>
        <p:nvSpPr>
          <p:cNvPr id="30" name="Flowchart: Punched Tape 29"/>
          <p:cNvSpPr/>
          <p:nvPr/>
        </p:nvSpPr>
        <p:spPr bwMode="auto">
          <a:xfrm>
            <a:off x="457200" y="5092995"/>
            <a:ext cx="8272130" cy="1084521"/>
          </a:xfrm>
          <a:prstGeom prst="flowChartPunchedTap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Quick Storage Migration Enables VM Migration from one storage infrastructure to another!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000"/>
                            </p:stCondLst>
                            <p:childTnLst>
                              <p:par>
                                <p:cTn id="14" presetID="1" presetClass="exit" presetSubtype="0" fill="hold"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63" presetClass="path" presetSubtype="0" accel="50000" decel="50000" fill="hold" nodeType="withEffect">
                                  <p:stCondLst>
                                    <p:cond delay="0"/>
                                  </p:stCondLst>
                                  <p:childTnLst>
                                    <p:animMotion origin="layout" path="M 0.02083 4.81481E-6 L 0.44166 4.81481E-6 " pathEditMode="relative" rAng="0" ptsTypes="AA">
                                      <p:cBhvr>
                                        <p:cTn id="29" dur="5000" fill="hold"/>
                                        <p:tgtEl>
                                          <p:spTgt spid="11"/>
                                        </p:tgtEl>
                                        <p:attrNameLst>
                                          <p:attrName>ppt_x</p:attrName>
                                          <p:attrName>ppt_y</p:attrName>
                                        </p:attrNameLst>
                                      </p:cBhvr>
                                      <p:rCtr x="210" y="0"/>
                                    </p:animMotion>
                                  </p:childTnLst>
                                </p:cTn>
                              </p:par>
                              <p:par>
                                <p:cTn id="30" presetID="10" presetClass="exit" presetSubtype="0" fill="hold" nodeType="withEffect">
                                  <p:stCondLst>
                                    <p:cond delay="0"/>
                                  </p:stCondLst>
                                  <p:childTnLst>
                                    <p:animEffect transition="out" filter="fade">
                                      <p:cBhvr>
                                        <p:cTn id="31" dur="2000"/>
                                        <p:tgtEl>
                                          <p:spTgt spid="3"/>
                                        </p:tgtEl>
                                      </p:cBhvr>
                                    </p:animEffect>
                                    <p:set>
                                      <p:cBhvr>
                                        <p:cTn id="32" dur="1" fill="hold">
                                          <p:stCondLst>
                                            <p:cond delay="1999"/>
                                          </p:stCondLst>
                                        </p:cTn>
                                        <p:tgtEl>
                                          <p:spTgt spid="3"/>
                                        </p:tgtEl>
                                        <p:attrNameLst>
                                          <p:attrName>style.visibility</p:attrName>
                                        </p:attrNameLst>
                                      </p:cBhvr>
                                      <p:to>
                                        <p:strVal val="hidden"/>
                                      </p:to>
                                    </p:set>
                                  </p:childTnLst>
                                </p:cTn>
                              </p:par>
                            </p:childTnLst>
                          </p:cTn>
                        </p:par>
                        <p:par>
                          <p:cTn id="33" fill="hold">
                            <p:stCondLst>
                              <p:cond delay="6000"/>
                            </p:stCondLst>
                            <p:childTnLst>
                              <p:par>
                                <p:cTn id="34" presetID="10" presetClass="exit" presetSubtype="0" fill="hold" grpId="1" nodeType="afterEffect">
                                  <p:stCondLst>
                                    <p:cond delay="0"/>
                                  </p:stCondLst>
                                  <p:childTnLst>
                                    <p:animEffect transition="out" filter="fade">
                                      <p:cBhvr>
                                        <p:cTn id="35" dur="1000"/>
                                        <p:tgtEl>
                                          <p:spTgt spid="31"/>
                                        </p:tgtEl>
                                      </p:cBhvr>
                                    </p:animEffect>
                                    <p:set>
                                      <p:cBhvr>
                                        <p:cTn id="36" dur="1" fill="hold">
                                          <p:stCondLst>
                                            <p:cond delay="999"/>
                                          </p:stCondLst>
                                        </p:cTn>
                                        <p:tgtEl>
                                          <p:spTgt spid="3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3.33333E-6 1.85185E-6 L 0.45 1.85185E-6 " pathEditMode="relative" rAng="0" ptsTypes="AA">
                                      <p:cBhvr>
                                        <p:cTn id="49" dur="2000" fill="hold"/>
                                        <p:tgtEl>
                                          <p:spTgt spid="6"/>
                                        </p:tgtEl>
                                        <p:attrNameLst>
                                          <p:attrName>ppt_x</p:attrName>
                                          <p:attrName>ppt_y</p:attrName>
                                        </p:attrNameLst>
                                      </p:cBhvr>
                                      <p:rCtr x="225" y="0"/>
                                    </p:animMotion>
                                  </p:childTnLst>
                                </p:cTn>
                              </p:par>
                              <p:par>
                                <p:cTn id="50" presetID="1"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63" presetClass="path" presetSubtype="0" accel="50000" decel="50000" fill="hold" nodeType="withEffect">
                                  <p:stCondLst>
                                    <p:cond delay="0"/>
                                  </p:stCondLst>
                                  <p:childTnLst>
                                    <p:animMotion origin="layout" path="M 2.22222E-6 -3.7037E-6 L 0.45139 -3.7037E-6 " pathEditMode="relative" rAng="0" ptsTypes="AA">
                                      <p:cBhvr>
                                        <p:cTn id="53" dur="2000" fill="hold"/>
                                        <p:tgtEl>
                                          <p:spTgt spid="5"/>
                                        </p:tgtEl>
                                        <p:attrNameLst>
                                          <p:attrName>ppt_x</p:attrName>
                                          <p:attrName>ppt_y</p:attrName>
                                        </p:attrNameLst>
                                      </p:cBhvr>
                                      <p:rCtr x="226" y="0"/>
                                    </p:animMotion>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0.45 1.85185E-6 L 0.33334 -0.04884 " pathEditMode="relative" rAng="0" ptsTypes="AA">
                                      <p:cBhvr>
                                        <p:cTn id="57" dur="3000" fill="hold"/>
                                        <p:tgtEl>
                                          <p:spTgt spid="6"/>
                                        </p:tgtEl>
                                        <p:attrNameLst>
                                          <p:attrName>ppt_x</p:attrName>
                                          <p:attrName>ppt_y</p:attrName>
                                        </p:attrNameLst>
                                      </p:cBhvr>
                                      <p:rCtr x="-58" y="-25"/>
                                    </p:animMotion>
                                  </p:childTnLst>
                                </p:cTn>
                              </p:par>
                              <p:par>
                                <p:cTn id="58" presetID="9" presetClass="exit" presetSubtype="0" fill="hold" nodeType="withEffect">
                                  <p:stCondLst>
                                    <p:cond delay="1000"/>
                                  </p:stCondLst>
                                  <p:childTnLst>
                                    <p:animEffect transition="out" filter="dissolve">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par>
                          <p:cTn id="65" fill="hold">
                            <p:stCondLst>
                              <p:cond delay="3500"/>
                            </p:stCondLst>
                            <p:childTnLst>
                              <p:par>
                                <p:cTn id="66" presetID="10" presetClass="exit" presetSubtype="0" fill="hold" nodeType="afterEffect">
                                  <p:stCondLst>
                                    <p:cond delay="0"/>
                                  </p:stCondLst>
                                  <p:childTnLst>
                                    <p:animEffect transition="out" filter="fade">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33"/>
                                        </p:tgtEl>
                                      </p:cBhvr>
                                    </p:animEffect>
                                    <p:set>
                                      <p:cBhvr>
                                        <p:cTn id="71" dur="1" fill="hold">
                                          <p:stCondLst>
                                            <p:cond delay="1999"/>
                                          </p:stCondLst>
                                        </p:cTn>
                                        <p:tgtEl>
                                          <p:spTgt spid="3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Maintenance Mode</a:t>
            </a:r>
            <a:endParaRPr lang="en-US" dirty="0"/>
          </a:p>
        </p:txBody>
      </p:sp>
      <p:sp>
        <p:nvSpPr>
          <p:cNvPr id="3" name="Content Placeholder 2"/>
          <p:cNvSpPr>
            <a:spLocks noGrp="1"/>
          </p:cNvSpPr>
          <p:nvPr>
            <p:ph sz="half" idx="1"/>
          </p:nvPr>
        </p:nvSpPr>
        <p:spPr>
          <a:xfrm>
            <a:off x="381000" y="1411552"/>
            <a:ext cx="4114800" cy="4765963"/>
          </a:xfrm>
        </p:spPr>
        <p:txBody>
          <a:bodyPr>
            <a:normAutofit fontScale="70000" lnSpcReduction="20000"/>
          </a:bodyPr>
          <a:lstStyle/>
          <a:p>
            <a:pPr>
              <a:lnSpc>
                <a:spcPct val="120000"/>
              </a:lnSpc>
            </a:pPr>
            <a:r>
              <a:rPr lang="en-US" dirty="0" smtClean="0"/>
              <a:t>VMM R2 Allows Host Servers To Be Put Into a Maintenance Mode</a:t>
            </a:r>
          </a:p>
          <a:p>
            <a:pPr lvl="1">
              <a:lnSpc>
                <a:spcPct val="120000"/>
              </a:lnSpc>
            </a:pPr>
            <a:r>
              <a:rPr lang="en-US" dirty="0" smtClean="0"/>
              <a:t>Useful for Servicing Hardware, Software or Power Energy Management</a:t>
            </a:r>
          </a:p>
          <a:p>
            <a:pPr lvl="1">
              <a:lnSpc>
                <a:spcPct val="120000"/>
              </a:lnSpc>
            </a:pPr>
            <a:r>
              <a:rPr lang="en-US" dirty="0" smtClean="0"/>
              <a:t>If Host Is Clustered VMs Running On The Host Are Automatically Live Migrated To Other Hosts</a:t>
            </a:r>
          </a:p>
          <a:p>
            <a:pPr lvl="1">
              <a:lnSpc>
                <a:spcPct val="120000"/>
              </a:lnSpc>
            </a:pPr>
            <a:r>
              <a:rPr lang="en-US" dirty="0" smtClean="0"/>
              <a:t>If Host Is Standalone Admin Can Choose To Save State or Shutdown VMs</a:t>
            </a:r>
          </a:p>
          <a:p>
            <a:pPr>
              <a:lnSpc>
                <a:spcPct val="120000"/>
              </a:lnSpc>
            </a:pPr>
            <a:r>
              <a:rPr lang="en-US" dirty="0" smtClean="0"/>
              <a:t>Placement</a:t>
            </a:r>
          </a:p>
          <a:p>
            <a:pPr lvl="1">
              <a:lnSpc>
                <a:spcPct val="120000"/>
              </a:lnSpc>
            </a:pPr>
            <a:r>
              <a:rPr lang="en-US" dirty="0" smtClean="0"/>
              <a:t>Host in maintenance mode gets zero star ratings</a:t>
            </a:r>
          </a:p>
          <a:p>
            <a:pPr>
              <a:lnSpc>
                <a:spcPct val="120000"/>
              </a:lnSpc>
            </a:pPr>
            <a:r>
              <a:rPr lang="en-US" dirty="0" smtClean="0"/>
              <a:t>Supported for Hyper-V, Virtual Server and </a:t>
            </a:r>
            <a:r>
              <a:rPr lang="en-US" dirty="0" err="1" smtClean="0"/>
              <a:t>VMWare</a:t>
            </a:r>
            <a:r>
              <a:rPr lang="en-US" dirty="0" smtClean="0"/>
              <a:t> Hosts</a:t>
            </a:r>
          </a:p>
          <a:p>
            <a:pPr lvl="1">
              <a:lnSpc>
                <a:spcPct val="120000"/>
              </a:lnSpc>
            </a:pPr>
            <a:endParaRPr lang="en-US" dirty="0"/>
          </a:p>
        </p:txBody>
      </p:sp>
      <p:pic>
        <p:nvPicPr>
          <p:cNvPr id="1028" name="Picture 4"/>
          <p:cNvPicPr>
            <a:picLocks noChangeAspect="1" noChangeArrowheads="1"/>
          </p:cNvPicPr>
          <p:nvPr/>
        </p:nvPicPr>
        <p:blipFill>
          <a:blip r:embed="rId3"/>
          <a:srcRect/>
          <a:stretch>
            <a:fillRect/>
          </a:stretch>
        </p:blipFill>
        <p:spPr bwMode="auto">
          <a:xfrm>
            <a:off x="4773228" y="1271588"/>
            <a:ext cx="4191000" cy="43148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VMM 2008 R2 Timeline</a:t>
            </a:r>
            <a:endParaRPr lang="en-US" dirty="0"/>
          </a:p>
        </p:txBody>
      </p:sp>
      <p:sp>
        <p:nvSpPr>
          <p:cNvPr id="3" name="Content Placeholder 2"/>
          <p:cNvSpPr>
            <a:spLocks noGrp="1"/>
          </p:cNvSpPr>
          <p:nvPr>
            <p:ph idx="1"/>
          </p:nvPr>
        </p:nvSpPr>
        <p:spPr/>
        <p:txBody>
          <a:bodyPr/>
          <a:lstStyle/>
          <a:p>
            <a:r>
              <a:rPr lang="en-US" sz="4400" b="1" dirty="0" smtClean="0"/>
              <a:t>Beta - </a:t>
            </a:r>
            <a:r>
              <a:rPr lang="en-US" sz="4400" dirty="0" smtClean="0"/>
              <a:t>Released in March ’09</a:t>
            </a:r>
          </a:p>
          <a:p>
            <a:endParaRPr lang="en-US" sz="4400" dirty="0" smtClean="0"/>
          </a:p>
          <a:p>
            <a:r>
              <a:rPr lang="en-US" sz="4400" b="1" dirty="0" smtClean="0"/>
              <a:t>RC - </a:t>
            </a:r>
            <a:r>
              <a:rPr lang="en-US" sz="4400" dirty="0" smtClean="0"/>
              <a:t>May ’09</a:t>
            </a:r>
          </a:p>
          <a:p>
            <a:endParaRPr lang="en-US" sz="4400" dirty="0" smtClean="0"/>
          </a:p>
          <a:p>
            <a:r>
              <a:rPr lang="en-US" sz="4400" b="1" dirty="0" smtClean="0"/>
              <a:t>RTM - </a:t>
            </a:r>
            <a:r>
              <a:rPr lang="en-US" sz="4400" dirty="0" smtClean="0"/>
              <a:t>60 Days After Windows Server 2008 R2 RTM</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219555" y="1154366"/>
            <a:ext cx="8693014" cy="5052186"/>
          </a:xfrm>
          <a:prstGeom prst="roundRect">
            <a:avLst>
              <a:gd name="adj" fmla="val 4515"/>
            </a:avLst>
          </a:prstGeom>
          <a:solidFill>
            <a:schemeClr val="accent2"/>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l" defTabSz="914363" rtl="0"/>
            <a:endParaRPr lang="en-US" kern="1200">
              <a:solidFill>
                <a:srgbClr val="000000"/>
              </a:solidFill>
              <a:latin typeface="Segoe"/>
              <a:ea typeface="+mn-ea"/>
              <a:cs typeface="+mn-cs"/>
            </a:endParaRPr>
          </a:p>
        </p:txBody>
      </p:sp>
      <p:sp>
        <p:nvSpPr>
          <p:cNvPr id="6" name="Rounded Rectangle 5"/>
          <p:cNvSpPr/>
          <p:nvPr/>
        </p:nvSpPr>
        <p:spPr bwMode="invGray">
          <a:xfrm>
            <a:off x="6096000" y="4315578"/>
            <a:ext cx="2773680" cy="1848788"/>
          </a:xfrm>
          <a:prstGeom prst="roundRect">
            <a:avLst>
              <a:gd name="adj" fmla="val 9516"/>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12" name="Rounded Rectangle 11"/>
          <p:cNvSpPr/>
          <p:nvPr/>
        </p:nvSpPr>
        <p:spPr bwMode="invGray">
          <a:xfrm>
            <a:off x="6400800" y="1235225"/>
            <a:ext cx="2455818" cy="2845617"/>
          </a:xfrm>
          <a:prstGeom prst="roundRect">
            <a:avLst>
              <a:gd name="adj" fmla="val 1156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2" name="Rounded Rectangle 21"/>
          <p:cNvSpPr/>
          <p:nvPr/>
        </p:nvSpPr>
        <p:spPr bwMode="invGray">
          <a:xfrm>
            <a:off x="2976668" y="1205130"/>
            <a:ext cx="3172858" cy="1665192"/>
          </a:xfrm>
          <a:prstGeom prst="round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7" name="Rounded Rectangle 26"/>
          <p:cNvSpPr/>
          <p:nvPr/>
        </p:nvSpPr>
        <p:spPr bwMode="invGray">
          <a:xfrm>
            <a:off x="289428" y="4328641"/>
            <a:ext cx="3139572" cy="1828437"/>
          </a:xfrm>
          <a:prstGeom prst="roundRect">
            <a:avLst>
              <a:gd name="adj" fmla="val 11847"/>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36" name="Rounded Rectangle 35"/>
          <p:cNvSpPr/>
          <p:nvPr/>
        </p:nvSpPr>
        <p:spPr bwMode="invGray">
          <a:xfrm>
            <a:off x="274320" y="1200501"/>
            <a:ext cx="2457863" cy="2881678"/>
          </a:xfrm>
          <a:prstGeom prst="roundRect">
            <a:avLst>
              <a:gd name="adj" fmla="val 885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0"/>
            <a:tileRect/>
          </a:gradFill>
          <a:ln w="19050" cap="flat" cmpd="thickThin" algn="ctr">
            <a:solidFill>
              <a:srgbClr val="FFFFFF"/>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en-US" sz="2800" kern="1200" dirty="0">
              <a:solidFill>
                <a:srgbClr val="000000"/>
              </a:solidFill>
              <a:effectLst>
                <a:outerShdw blurRad="38100" dist="38100" dir="2700000" algn="tl">
                  <a:srgbClr val="000000">
                    <a:alpha val="43137"/>
                  </a:srgbClr>
                </a:outerShdw>
              </a:effectLst>
              <a:latin typeface="Segoe" pitchFamily="34" charset="0"/>
              <a:ea typeface="+mn-ea"/>
              <a:cs typeface="+mn-cs"/>
            </a:endParaRPr>
          </a:p>
        </p:txBody>
      </p:sp>
      <p:pic>
        <p:nvPicPr>
          <p:cNvPr id="37" name="Picture 6" descr="Desktop-TS-Client"/>
          <p:cNvPicPr>
            <a:picLocks noChangeAspect="1" noChangeArrowheads="1"/>
          </p:cNvPicPr>
          <p:nvPr/>
        </p:nvPicPr>
        <p:blipFill>
          <a:blip r:embed="rId3" cstate="email"/>
          <a:stretch>
            <a:fillRect/>
          </a:stretch>
        </p:blipFill>
        <p:spPr bwMode="invGray">
          <a:xfrm>
            <a:off x="762000" y="1483115"/>
            <a:ext cx="1576252" cy="1107920"/>
          </a:xfrm>
          <a:prstGeom prst="rect">
            <a:avLst/>
          </a:prstGeom>
          <a:noFill/>
          <a:ln>
            <a:noFill/>
          </a:ln>
        </p:spPr>
      </p:pic>
      <p:pic>
        <p:nvPicPr>
          <p:cNvPr id="31" name="Picture 6" descr="Desktop-TS-Client"/>
          <p:cNvPicPr>
            <a:picLocks noChangeAspect="1" noChangeArrowheads="1"/>
          </p:cNvPicPr>
          <p:nvPr/>
        </p:nvPicPr>
        <p:blipFill>
          <a:blip r:embed="rId4" cstate="email"/>
          <a:stretch>
            <a:fillRect/>
          </a:stretch>
        </p:blipFill>
        <p:spPr bwMode="invGray">
          <a:xfrm>
            <a:off x="381000" y="4531115"/>
            <a:ext cx="1272241" cy="874476"/>
          </a:xfrm>
          <a:prstGeom prst="rect">
            <a:avLst/>
          </a:prstGeom>
          <a:noFill/>
          <a:ln>
            <a:noFill/>
          </a:ln>
        </p:spPr>
      </p:pic>
      <p:pic>
        <p:nvPicPr>
          <p:cNvPr id="8" name="Picture 7" descr="Virtual App.png"/>
          <p:cNvPicPr>
            <a:picLocks noChangeAspect="1"/>
          </p:cNvPicPr>
          <p:nvPr/>
        </p:nvPicPr>
        <p:blipFill>
          <a:blip r:embed="rId5" cstate="email"/>
          <a:stretch>
            <a:fillRect/>
          </a:stretch>
        </p:blipFill>
        <p:spPr bwMode="invGray">
          <a:xfrm>
            <a:off x="7090954" y="2168915"/>
            <a:ext cx="1214846" cy="840729"/>
          </a:xfrm>
          <a:prstGeom prst="rect">
            <a:avLst/>
          </a:prstGeom>
        </p:spPr>
      </p:pic>
      <p:pic>
        <p:nvPicPr>
          <p:cNvPr id="23" name="Picture 22" descr="laptop.png"/>
          <p:cNvPicPr>
            <a:picLocks noChangeAspect="1"/>
          </p:cNvPicPr>
          <p:nvPr/>
        </p:nvPicPr>
        <p:blipFill>
          <a:blip r:embed="rId6" cstate="email"/>
          <a:stretch>
            <a:fillRect/>
          </a:stretch>
        </p:blipFill>
        <p:spPr bwMode="invGray">
          <a:xfrm>
            <a:off x="6324600" y="4607315"/>
            <a:ext cx="817202" cy="822901"/>
          </a:xfrm>
          <a:prstGeom prst="rect">
            <a:avLst/>
          </a:prstGeom>
          <a:noFill/>
          <a:ln>
            <a:noFill/>
          </a:ln>
        </p:spPr>
      </p:pic>
      <p:sp>
        <p:nvSpPr>
          <p:cNvPr id="45" name="Text Placeholder 2"/>
          <p:cNvSpPr txBox="1">
            <a:spLocks/>
          </p:cNvSpPr>
          <p:nvPr/>
        </p:nvSpPr>
        <p:spPr>
          <a:xfrm>
            <a:off x="284013" y="2716951"/>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Presentation</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6" name="Text Placeholder 2"/>
          <p:cNvSpPr txBox="1">
            <a:spLocks/>
          </p:cNvSpPr>
          <p:nvPr/>
        </p:nvSpPr>
        <p:spPr>
          <a:xfrm>
            <a:off x="6651862" y="4730959"/>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User State</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8" name="Text Placeholder 2"/>
          <p:cNvSpPr txBox="1">
            <a:spLocks/>
          </p:cNvSpPr>
          <p:nvPr/>
        </p:nvSpPr>
        <p:spPr>
          <a:xfrm>
            <a:off x="6324600" y="1330715"/>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Application</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49" name="Text Placeholder 2"/>
          <p:cNvSpPr txBox="1">
            <a:spLocks/>
          </p:cNvSpPr>
          <p:nvPr/>
        </p:nvSpPr>
        <p:spPr>
          <a:xfrm>
            <a:off x="1066309" y="4636102"/>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Desktop</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cxnSp>
        <p:nvCxnSpPr>
          <p:cNvPr id="33" name="Straight Connector 32"/>
          <p:cNvCxnSpPr/>
          <p:nvPr/>
        </p:nvCxnSpPr>
        <p:spPr>
          <a:xfrm>
            <a:off x="277091" y="3360406"/>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298224"/>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217244"/>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8476" y="5525005"/>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741371" y="5518251"/>
            <a:ext cx="4126404" cy="3464"/>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41" name="Title 40"/>
          <p:cNvSpPr>
            <a:spLocks noGrp="1"/>
          </p:cNvSpPr>
          <p:nvPr>
            <p:ph type="title"/>
          </p:nvPr>
        </p:nvSpPr>
        <p:spPr/>
        <p:txBody>
          <a:bodyPr>
            <a:noAutofit/>
          </a:bodyPr>
          <a:lstStyle/>
          <a:p>
            <a:r>
              <a:rPr lang="en-US" sz="4000" dirty="0" smtClean="0"/>
              <a:t>Microsoft Virtualization Products</a:t>
            </a:r>
            <a:endParaRPr lang="en-US" sz="4400" dirty="0"/>
          </a:p>
        </p:txBody>
      </p:sp>
      <p:sp>
        <p:nvSpPr>
          <p:cNvPr id="39" name="Content Placeholder 38"/>
          <p:cNvSpPr>
            <a:spLocks noGrp="1"/>
          </p:cNvSpPr>
          <p:nvPr>
            <p:ph idx="1"/>
          </p:nvPr>
        </p:nvSpPr>
        <p:spPr/>
        <p:txBody>
          <a:bodyPr/>
          <a:lstStyle/>
          <a:p>
            <a:endParaRPr lang="en-US"/>
          </a:p>
        </p:txBody>
      </p:sp>
      <p:grpSp>
        <p:nvGrpSpPr>
          <p:cNvPr id="2" name="Group 47"/>
          <p:cNvGrpSpPr/>
          <p:nvPr/>
        </p:nvGrpSpPr>
        <p:grpSpPr bwMode="invGray">
          <a:xfrm>
            <a:off x="3200401" y="1254515"/>
            <a:ext cx="838200" cy="1068806"/>
            <a:chOff x="8773497" y="715246"/>
            <a:chExt cx="1546859" cy="1678300"/>
          </a:xfrm>
        </p:grpSpPr>
        <p:pic>
          <p:nvPicPr>
            <p:cNvPr id="60" name="Picture 15" descr="Server-Physical-Single"/>
            <p:cNvPicPr>
              <a:picLocks noChangeAspect="1" noChangeArrowheads="1"/>
            </p:cNvPicPr>
            <p:nvPr/>
          </p:nvPicPr>
          <p:blipFill>
            <a:blip r:embed="rId7" cstate="email"/>
            <a:stretch>
              <a:fillRect/>
            </a:stretch>
          </p:blipFill>
          <p:spPr bwMode="invGray">
            <a:xfrm>
              <a:off x="8773497" y="1166726"/>
              <a:ext cx="1546859" cy="1226820"/>
            </a:xfrm>
            <a:prstGeom prst="rect">
              <a:avLst/>
            </a:prstGeom>
            <a:noFill/>
            <a:ln>
              <a:noFill/>
            </a:ln>
          </p:spPr>
        </p:pic>
        <p:pic>
          <p:nvPicPr>
            <p:cNvPr id="61" name="Picture 60" descr="server.png"/>
            <p:cNvPicPr>
              <a:picLocks noChangeAspect="1"/>
            </p:cNvPicPr>
            <p:nvPr/>
          </p:nvPicPr>
          <p:blipFill>
            <a:blip r:embed="rId8" cstate="email"/>
            <a:stretch>
              <a:fillRect/>
            </a:stretch>
          </p:blipFill>
          <p:spPr bwMode="invGray">
            <a:xfrm>
              <a:off x="8832626" y="972421"/>
              <a:ext cx="1402767" cy="1026795"/>
            </a:xfrm>
            <a:prstGeom prst="rect">
              <a:avLst/>
            </a:prstGeom>
          </p:spPr>
        </p:pic>
        <p:pic>
          <p:nvPicPr>
            <p:cNvPr id="62" name="Picture 61" descr="server.png"/>
            <p:cNvPicPr>
              <a:picLocks noChangeAspect="1"/>
            </p:cNvPicPr>
            <p:nvPr/>
          </p:nvPicPr>
          <p:blipFill>
            <a:blip r:embed="rId8" cstate="email"/>
            <a:stretch>
              <a:fillRect/>
            </a:stretch>
          </p:blipFill>
          <p:spPr bwMode="invGray">
            <a:xfrm>
              <a:off x="8832625" y="715246"/>
              <a:ext cx="1402766" cy="1026794"/>
            </a:xfrm>
            <a:prstGeom prst="rect">
              <a:avLst/>
            </a:prstGeom>
          </p:spPr>
        </p:pic>
      </p:grpSp>
      <p:sp>
        <p:nvSpPr>
          <p:cNvPr id="66" name="Text Placeholder 2"/>
          <p:cNvSpPr txBox="1">
            <a:spLocks/>
          </p:cNvSpPr>
          <p:nvPr/>
        </p:nvSpPr>
        <p:spPr>
          <a:xfrm>
            <a:off x="3733800" y="1413180"/>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Server</a:t>
            </a:r>
          </a:p>
          <a:p>
            <a:pPr algn="ctr" rtl="0">
              <a:lnSpc>
                <a:spcPct val="80000"/>
              </a:lnSpc>
              <a:spcBef>
                <a:spcPct val="20000"/>
              </a:spcBef>
              <a:buClr>
                <a:srgbClr val="777777"/>
              </a:buClr>
              <a:buSzPct val="130000"/>
              <a:buFont typeface="Wingdings 2" pitchFamily="18" charset="2"/>
              <a:buNone/>
              <a:tabLst>
                <a:tab pos="1371600" algn="l"/>
              </a:tabLst>
              <a:defRPr/>
            </a:pPr>
            <a:r>
              <a:rPr lang="en-US" sz="2000" b="1" i="1" dirty="0">
                <a:ln w="18415" cmpd="sng">
                  <a:noFill/>
                  <a:prstDash val="solid"/>
                </a:ln>
                <a:solidFill>
                  <a:srgbClr val="FFFFFF"/>
                </a:solidFill>
                <a:effectLst>
                  <a:outerShdw blurRad="38100" dist="38100" dir="2700000" algn="tl">
                    <a:srgbClr val="000000">
                      <a:alpha val="43137"/>
                    </a:srgbClr>
                  </a:outerShdw>
                </a:effectLst>
                <a:latin typeface="Segoe"/>
                <a:ea typeface="+mn-ea"/>
                <a:cs typeface="+mn-cs"/>
              </a:rPr>
              <a:t>Virtualization</a:t>
            </a:r>
          </a:p>
        </p:txBody>
      </p:sp>
      <p:sp>
        <p:nvSpPr>
          <p:cNvPr id="35" name="Rounded Rectangular Callout 34"/>
          <p:cNvSpPr/>
          <p:nvPr/>
        </p:nvSpPr>
        <p:spPr bwMode="auto">
          <a:xfrm>
            <a:off x="3581400" y="4302515"/>
            <a:ext cx="2362200" cy="1905000"/>
          </a:xfrm>
          <a:prstGeom prst="wedgeRoundRectCallout">
            <a:avLst>
              <a:gd name="adj1" fmla="val 50226"/>
              <a:gd name="adj2" fmla="val 24210"/>
              <a:gd name="adj3" fmla="val 16667"/>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100" b="1" dirty="0" smtClean="0">
                <a:latin typeface="+mj-lt"/>
                <a:ea typeface="Calibri"/>
                <a:cs typeface="Times New Roman"/>
              </a:rPr>
              <a:t>“Having one vendor for the hypervisor, operating system, and much of our application software was very appealing to us from a support and cost perspective.”</a:t>
            </a:r>
          </a:p>
          <a:p>
            <a:pPr algn="ctr"/>
            <a:endParaRPr lang="en-US" sz="1100" b="1" dirty="0" smtClean="0">
              <a:latin typeface="+mj-lt"/>
              <a:ea typeface="Calibri"/>
              <a:cs typeface="Times New Roman"/>
            </a:endParaRPr>
          </a:p>
          <a:p>
            <a:pPr algn="ctr"/>
            <a:r>
              <a:rPr lang="en-US" sz="1100" b="1" dirty="0" smtClean="0">
                <a:latin typeface="+mj-lt"/>
                <a:ea typeface="Calibri"/>
                <a:cs typeface="Times New Roman"/>
              </a:rPr>
              <a:t>Bert Van </a:t>
            </a:r>
            <a:r>
              <a:rPr lang="en-US" sz="1100" b="1" dirty="0" err="1" smtClean="0">
                <a:latin typeface="+mj-lt"/>
                <a:ea typeface="Calibri"/>
                <a:cs typeface="Times New Roman"/>
              </a:rPr>
              <a:t>Pottelberghe</a:t>
            </a:r>
            <a:r>
              <a:rPr lang="en-US" sz="1100" b="1" dirty="0" smtClean="0">
                <a:latin typeface="+mj-lt"/>
                <a:ea typeface="Calibri"/>
                <a:cs typeface="Times New Roman"/>
              </a:rPr>
              <a:t>, </a:t>
            </a:r>
          </a:p>
          <a:p>
            <a:pPr algn="ctr"/>
            <a:r>
              <a:rPr lang="en-US" sz="1100" b="1" dirty="0" smtClean="0">
                <a:latin typeface="+mj-lt"/>
                <a:ea typeface="Calibri"/>
                <a:cs typeface="Times New Roman"/>
              </a:rPr>
              <a:t>Sales Director, </a:t>
            </a:r>
            <a:r>
              <a:rPr lang="en-US" sz="1100" b="1" dirty="0" err="1" smtClean="0">
                <a:latin typeface="+mj-lt"/>
                <a:ea typeface="Calibri"/>
                <a:cs typeface="Times New Roman"/>
              </a:rPr>
              <a:t>Hostbasket</a:t>
            </a:r>
            <a:endParaRPr kumimoji="0" lang="en-US" sz="1100" b="1"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38" name="Rectangle 24"/>
          <p:cNvSpPr/>
          <p:nvPr/>
        </p:nvSpPr>
        <p:spPr bwMode="invGray">
          <a:xfrm>
            <a:off x="6024506" y="5374395"/>
            <a:ext cx="2977254" cy="441448"/>
          </a:xfrm>
          <a:prstGeom prst="ellipse">
            <a:avLst/>
          </a:prstGeom>
        </p:spPr>
        <p:txBody>
          <a:bodyPr wrap="square" lIns="0" tIns="0" rIns="0" bIns="0">
            <a:spAutoFit/>
          </a:bodyPr>
          <a:lstStyle/>
          <a:p>
            <a:pPr algn="ctr" defTabSz="914363" rtl="0" eaLnBrk="0" fontAlgn="base" hangingPunct="0">
              <a:lnSpc>
                <a:spcPct val="85000"/>
              </a:lnSpc>
              <a:spcBef>
                <a:spcPct val="20000"/>
              </a:spcBef>
              <a:spcAft>
                <a:spcPct val="0"/>
              </a:spcAft>
            </a:pPr>
            <a:r>
              <a:rPr lang="en-US" sz="1200" kern="1200" dirty="0">
                <a:solidFill>
                  <a:srgbClr val="FFFFFF"/>
                </a:solidFill>
                <a:effectLst>
                  <a:outerShdw blurRad="38100" dist="38100" dir="2700000" algn="tl">
                    <a:srgbClr val="000000">
                      <a:alpha val="43137"/>
                    </a:srgbClr>
                  </a:outerShdw>
                </a:effectLst>
                <a:latin typeface="Segoe" pitchFamily="34" charset="0"/>
                <a:ea typeface="+mn-ea"/>
                <a:cs typeface="+mn-cs"/>
              </a:rPr>
              <a:t>Document </a:t>
            </a:r>
            <a:r>
              <a:rPr lang="en-US" sz="1200" dirty="0" smtClean="0">
                <a:solidFill>
                  <a:srgbClr val="FFFFFF"/>
                </a:solidFill>
                <a:effectLst>
                  <a:outerShdw blurRad="38100" dist="38100" dir="2700000" algn="tl">
                    <a:srgbClr val="000000">
                      <a:alpha val="43137"/>
                    </a:srgbClr>
                  </a:outerShdw>
                </a:effectLst>
                <a:latin typeface="Segoe" pitchFamily="34" charset="0"/>
              </a:rPr>
              <a:t>R</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edirection and Offline </a:t>
            </a:r>
            <a:r>
              <a:rPr lang="en-US" sz="1200" dirty="0">
                <a:solidFill>
                  <a:srgbClr val="FFFFFF"/>
                </a:solidFill>
                <a:effectLst>
                  <a:outerShdw blurRad="38100" dist="38100" dir="2700000" algn="tl">
                    <a:srgbClr val="000000">
                      <a:alpha val="43137"/>
                    </a:srgbClr>
                  </a:outerShdw>
                </a:effectLst>
                <a:latin typeface="Segoe" pitchFamily="34" charset="0"/>
              </a:rPr>
              <a:t>F</a:t>
            </a:r>
            <a:r>
              <a:rPr lang="en-US" sz="12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iles</a:t>
            </a:r>
            <a:endParaRPr lang="en-US" sz="12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53" name="Picture 52" descr="SysCnt_h_rgb.png"/>
          <p:cNvPicPr>
            <a:picLocks noChangeAspect="1"/>
          </p:cNvPicPr>
          <p:nvPr/>
        </p:nvPicPr>
        <p:blipFill>
          <a:blip r:embed="rId9"/>
          <a:stretch>
            <a:fillRect/>
          </a:stretch>
        </p:blipFill>
        <p:spPr>
          <a:xfrm>
            <a:off x="2838602" y="3053729"/>
            <a:ext cx="3454920" cy="731863"/>
          </a:xfrm>
          <a:prstGeom prst="rect">
            <a:avLst/>
          </a:prstGeom>
        </p:spPr>
      </p:pic>
      <p:pic>
        <p:nvPicPr>
          <p:cNvPr id="44" name="Picture 43" descr="WS08-TerminalSrvcs_rgb.png"/>
          <p:cNvPicPr>
            <a:picLocks noChangeAspect="1"/>
          </p:cNvPicPr>
          <p:nvPr/>
        </p:nvPicPr>
        <p:blipFill>
          <a:blip r:embed="rId10" cstate="print"/>
          <a:stretch>
            <a:fillRect/>
          </a:stretch>
        </p:blipFill>
        <p:spPr>
          <a:xfrm>
            <a:off x="601246" y="3421080"/>
            <a:ext cx="1810454" cy="371767"/>
          </a:xfrm>
          <a:prstGeom prst="rect">
            <a:avLst/>
          </a:prstGeom>
        </p:spPr>
      </p:pic>
      <p:pic>
        <p:nvPicPr>
          <p:cNvPr id="50" name="Picture 49" descr="WS08-HypeV_h_rgb.png"/>
          <p:cNvPicPr>
            <a:picLocks noChangeAspect="1"/>
          </p:cNvPicPr>
          <p:nvPr/>
        </p:nvPicPr>
        <p:blipFill>
          <a:blip r:embed="rId11" cstate="print"/>
          <a:stretch>
            <a:fillRect/>
          </a:stretch>
        </p:blipFill>
        <p:spPr>
          <a:xfrm>
            <a:off x="3654481" y="2318169"/>
            <a:ext cx="1831919" cy="406521"/>
          </a:xfrm>
          <a:prstGeom prst="rect">
            <a:avLst/>
          </a:prstGeom>
        </p:spPr>
      </p:pic>
      <p:pic>
        <p:nvPicPr>
          <p:cNvPr id="54" name="Picture 53" descr="AppVirtual-2_bL.png"/>
          <p:cNvPicPr>
            <a:picLocks noChangeAspect="1"/>
          </p:cNvPicPr>
          <p:nvPr/>
        </p:nvPicPr>
        <p:blipFill>
          <a:blip r:embed="rId12"/>
          <a:stretch>
            <a:fillRect/>
          </a:stretch>
        </p:blipFill>
        <p:spPr>
          <a:xfrm>
            <a:off x="6825991" y="3262079"/>
            <a:ext cx="1770870" cy="688162"/>
          </a:xfrm>
          <a:prstGeom prst="rect">
            <a:avLst/>
          </a:prstGeom>
        </p:spPr>
      </p:pic>
      <p:pic>
        <p:nvPicPr>
          <p:cNvPr id="56" name="Picture 55" descr="VPC.png"/>
          <p:cNvPicPr>
            <a:picLocks noChangeAspect="1"/>
          </p:cNvPicPr>
          <p:nvPr/>
        </p:nvPicPr>
        <p:blipFill>
          <a:blip r:embed="rId13">
            <a:lum contrast="40000"/>
          </a:blip>
          <a:stretch>
            <a:fillRect/>
          </a:stretch>
        </p:blipFill>
        <p:spPr>
          <a:xfrm>
            <a:off x="419297" y="5669280"/>
            <a:ext cx="1090045" cy="285488"/>
          </a:xfrm>
          <a:prstGeom prst="rect">
            <a:avLst/>
          </a:prstGeom>
        </p:spPr>
      </p:pic>
      <p:pic>
        <p:nvPicPr>
          <p:cNvPr id="57" name="Picture 56" descr="WVista-Ent_h_rgb.png"/>
          <p:cNvPicPr>
            <a:picLocks noChangeAspect="1"/>
          </p:cNvPicPr>
          <p:nvPr/>
        </p:nvPicPr>
        <p:blipFill>
          <a:blip r:embed="rId14" cstate="print"/>
          <a:stretch>
            <a:fillRect/>
          </a:stretch>
        </p:blipFill>
        <p:spPr>
          <a:xfrm>
            <a:off x="6659881" y="5685716"/>
            <a:ext cx="1645919" cy="475018"/>
          </a:xfrm>
          <a:prstGeom prst="rect">
            <a:avLst/>
          </a:prstGeom>
        </p:spPr>
      </p:pic>
      <p:pic>
        <p:nvPicPr>
          <p:cNvPr id="58" name="Picture 57" descr="EDV_bL.png"/>
          <p:cNvPicPr>
            <a:picLocks noChangeAspect="1"/>
          </p:cNvPicPr>
          <p:nvPr/>
        </p:nvPicPr>
        <p:blipFill>
          <a:blip r:embed="rId15"/>
          <a:stretch>
            <a:fillRect/>
          </a:stretch>
        </p:blipFill>
        <p:spPr>
          <a:xfrm>
            <a:off x="1678940" y="5618479"/>
            <a:ext cx="1571333" cy="432117"/>
          </a:xfrm>
          <a:prstGeom prst="rect">
            <a:avLst/>
          </a:prstGeom>
        </p:spPr>
      </p:pic>
      <p:sp>
        <p:nvSpPr>
          <p:cNvPr id="59" name="Rectangle 58"/>
          <p:cNvSpPr/>
          <p:nvPr/>
        </p:nvSpPr>
        <p:spPr>
          <a:xfrm>
            <a:off x="372140" y="665942"/>
            <a:ext cx="8771859" cy="584775"/>
          </a:xfrm>
          <a:prstGeom prst="rect">
            <a:avLst/>
          </a:prstGeom>
        </p:spPr>
        <p:txBody>
          <a:bodyPr wrap="square">
            <a:spAutoFit/>
          </a:bodyPr>
          <a:lstStyle/>
          <a:p>
            <a:r>
              <a:rPr lang="en-US" sz="3200" dirty="0" smtClean="0">
                <a:latin typeface="+mj-lt"/>
              </a:rPr>
              <a:t>From the Datacenter to the Desktop</a:t>
            </a:r>
            <a:endParaRPr lang="en-US" sz="3200" dirty="0">
              <a:latin typeface="+mj-lt"/>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dirty="0" smtClean="0"/>
              <a:t>Microsoft Hyper-V Server</a:t>
            </a:r>
            <a:br>
              <a:rPr dirty="0" smtClean="0"/>
            </a:br>
            <a:r>
              <a:rPr dirty="0" smtClean="0"/>
              <a:t>R2</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Hyper-V Server 2008</a:t>
            </a:r>
            <a:endParaRPr lang="en-US" dirty="0"/>
          </a:p>
        </p:txBody>
      </p:sp>
      <p:sp>
        <p:nvSpPr>
          <p:cNvPr id="3" name="Content Placeholder 2"/>
          <p:cNvSpPr>
            <a:spLocks noGrp="1"/>
          </p:cNvSpPr>
          <p:nvPr>
            <p:ph idx="1"/>
          </p:nvPr>
        </p:nvSpPr>
        <p:spPr>
          <a:xfrm>
            <a:off x="381000" y="1412874"/>
            <a:ext cx="8382000" cy="4911725"/>
          </a:xfrm>
        </p:spPr>
        <p:txBody>
          <a:bodyPr>
            <a:normAutofit fontScale="85000" lnSpcReduction="10000"/>
          </a:bodyPr>
          <a:lstStyle/>
          <a:p>
            <a:pPr>
              <a:lnSpc>
                <a:spcPct val="110000"/>
              </a:lnSpc>
            </a:pPr>
            <a:r>
              <a:rPr lang="en-US" dirty="0" smtClean="0"/>
              <a:t>Simplified, optimized and </a:t>
            </a:r>
            <a:r>
              <a:rPr lang="en-US" b="1" u="sng" dirty="0" smtClean="0"/>
              <a:t>free</a:t>
            </a:r>
          </a:p>
          <a:p>
            <a:pPr lvl="1">
              <a:lnSpc>
                <a:spcPct val="110000"/>
              </a:lnSpc>
            </a:pPr>
            <a:r>
              <a:rPr lang="en-US" dirty="0" smtClean="0"/>
              <a:t>Provides basic virtualization capabilities</a:t>
            </a:r>
          </a:p>
          <a:p>
            <a:pPr lvl="1">
              <a:lnSpc>
                <a:spcPct val="110000"/>
              </a:lnSpc>
            </a:pPr>
            <a:r>
              <a:rPr lang="en-US" dirty="0" smtClean="0"/>
              <a:t>Great stand-alone hypervisor-based virtualization product</a:t>
            </a:r>
          </a:p>
          <a:p>
            <a:pPr>
              <a:lnSpc>
                <a:spcPct val="110000"/>
              </a:lnSpc>
            </a:pPr>
            <a:r>
              <a:rPr lang="en-US" dirty="0" smtClean="0"/>
              <a:t>Streamlined</a:t>
            </a:r>
          </a:p>
          <a:p>
            <a:pPr lvl="1">
              <a:lnSpc>
                <a:spcPct val="110000"/>
              </a:lnSpc>
            </a:pPr>
            <a:r>
              <a:rPr lang="en-US" dirty="0" smtClean="0"/>
              <a:t>Micro-</a:t>
            </a:r>
            <a:r>
              <a:rPr lang="en-US" dirty="0" err="1" smtClean="0"/>
              <a:t>kernelized</a:t>
            </a:r>
            <a:r>
              <a:rPr lang="en-US" dirty="0" smtClean="0"/>
              <a:t> hypervisor</a:t>
            </a:r>
          </a:p>
          <a:p>
            <a:pPr>
              <a:lnSpc>
                <a:spcPct val="110000"/>
              </a:lnSpc>
            </a:pPr>
            <a:r>
              <a:rPr lang="en-US" dirty="0" smtClean="0"/>
              <a:t>Easily integrates into existing infrastructure</a:t>
            </a:r>
          </a:p>
          <a:p>
            <a:pPr lvl="1">
              <a:lnSpc>
                <a:spcPct val="110000"/>
              </a:lnSpc>
            </a:pPr>
            <a:r>
              <a:rPr lang="en-US" dirty="0" smtClean="0"/>
              <a:t>Active Directory integration</a:t>
            </a:r>
          </a:p>
          <a:p>
            <a:pPr lvl="1">
              <a:lnSpc>
                <a:spcPct val="110000"/>
              </a:lnSpc>
            </a:pPr>
            <a:r>
              <a:rPr lang="en-US" dirty="0" smtClean="0"/>
              <a:t>Leverage existing management tools (</a:t>
            </a:r>
            <a:r>
              <a:rPr lang="en-US" dirty="0" err="1" smtClean="0"/>
              <a:t>e.g</a:t>
            </a:r>
            <a:r>
              <a:rPr lang="en-US" dirty="0" smtClean="0"/>
              <a:t>,: System Center Virtual Machine Manager 2008)</a:t>
            </a:r>
          </a:p>
          <a:p>
            <a:pPr lvl="1">
              <a:lnSpc>
                <a:spcPct val="110000"/>
              </a:lnSpc>
            </a:pPr>
            <a:r>
              <a:rPr lang="en-US" dirty="0" smtClean="0"/>
              <a:t>Leverage existing support tools &amp; processes</a:t>
            </a:r>
          </a:p>
          <a:p>
            <a:pPr lvl="1">
              <a:lnSpc>
                <a:spcPct val="110000"/>
              </a:lnSpc>
            </a:pPr>
            <a:r>
              <a:rPr lang="en-US" dirty="0" smtClean="0"/>
              <a:t>Leverage existing IT Pro skill-set and knowledge</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HVconfig</a:t>
            </a:r>
            <a:endParaRPr lang="en-US" dirty="0"/>
          </a:p>
        </p:txBody>
      </p:sp>
      <p:pic>
        <p:nvPicPr>
          <p:cNvPr id="163842" name="Picture 2"/>
          <p:cNvPicPr>
            <a:picLocks noChangeAspect="1" noChangeArrowheads="1"/>
          </p:cNvPicPr>
          <p:nvPr/>
        </p:nvPicPr>
        <p:blipFill>
          <a:blip r:embed="rId2"/>
          <a:srcRect/>
          <a:stretch>
            <a:fillRect/>
          </a:stretch>
        </p:blipFill>
        <p:spPr bwMode="auto">
          <a:xfrm>
            <a:off x="915988" y="1066801"/>
            <a:ext cx="7161213" cy="5372029"/>
          </a:xfrm>
          <a:prstGeom prst="rect">
            <a:avLst/>
          </a:prstGeom>
          <a:noFill/>
          <a:ln w="9525">
            <a:noFill/>
            <a:miter lim="800000"/>
            <a:headEnd/>
            <a:tailEnd/>
          </a:ln>
          <a:effectLst/>
        </p:spPr>
      </p:pic>
      <p:sp>
        <p:nvSpPr>
          <p:cNvPr id="5" name="Content Placeholder 4"/>
          <p:cNvSpPr txBox="1">
            <a:spLocks/>
          </p:cNvSpPr>
          <p:nvPr/>
        </p:nvSpPr>
        <p:spPr>
          <a:xfrm>
            <a:off x="906308" y="4863312"/>
            <a:ext cx="7161451" cy="1577947"/>
          </a:xfrm>
          <a:prstGeom prst="rect">
            <a:avLst/>
          </a:prstGeom>
        </p:spPr>
        <p:txBody>
          <a:bodyPr lIns="91436" tIns="45718" rIns="91436" bIns="45718">
            <a:normAutofit/>
          </a:bodyPr>
          <a:lstStyle/>
          <a:p>
            <a:pPr marL="396859" indent="-396859">
              <a:lnSpc>
                <a:spcPct val="110000"/>
              </a:lnSpc>
              <a:spcBef>
                <a:spcPct val="20000"/>
              </a:spcBef>
              <a:spcAft>
                <a:spcPts val="500"/>
              </a:spcAft>
              <a:buBlip>
                <a:blip r:embed="rId3"/>
              </a:buBlip>
              <a:defRPr/>
            </a:pPr>
            <a:r>
              <a:rPr lang="en-US" sz="2000" dirty="0" smtClean="0">
                <a:effectLst>
                  <a:outerShdw blurRad="38100" dist="38100" dir="2700000" algn="tl">
                    <a:srgbClr val="000000">
                      <a:alpha val="43137"/>
                    </a:srgbClr>
                  </a:outerShdw>
                </a:effectLst>
              </a:rPr>
              <a:t>Automatic startup at login</a:t>
            </a:r>
          </a:p>
          <a:p>
            <a:pPr marL="396859" indent="-396859">
              <a:lnSpc>
                <a:spcPct val="110000"/>
              </a:lnSpc>
              <a:spcBef>
                <a:spcPct val="20000"/>
              </a:spcBef>
              <a:spcAft>
                <a:spcPts val="500"/>
              </a:spcAft>
              <a:buBlip>
                <a:blip r:embed="rId3"/>
              </a:buBlip>
              <a:defRPr/>
            </a:pPr>
            <a:r>
              <a:rPr lang="en-US" sz="2000" dirty="0" smtClean="0">
                <a:effectLst>
                  <a:outerShdw blurRad="38100" dist="38100" dir="2700000" algn="tl">
                    <a:srgbClr val="000000">
                      <a:alpha val="43137"/>
                    </a:srgbClr>
                  </a:outerShdw>
                </a:effectLst>
              </a:rPr>
              <a:t>Easy setup utility  for server configuration </a:t>
            </a:r>
          </a:p>
          <a:p>
            <a:pPr marL="396859" indent="-396859">
              <a:lnSpc>
                <a:spcPct val="110000"/>
              </a:lnSpc>
              <a:spcBef>
                <a:spcPct val="20000"/>
              </a:spcBef>
              <a:spcAft>
                <a:spcPts val="500"/>
              </a:spcAft>
              <a:buBlip>
                <a:blip r:embed="rId3"/>
              </a:buBlip>
              <a:defRPr/>
            </a:pPr>
            <a:r>
              <a:rPr lang="en-US" sz="2000" dirty="0" smtClean="0">
                <a:effectLst>
                  <a:outerShdw blurRad="38100" dist="38100" dir="2700000" algn="tl">
                    <a:srgbClr val="000000">
                      <a:alpha val="43137"/>
                    </a:srgbClr>
                  </a:outerShdw>
                </a:effectLst>
              </a:rPr>
              <a:t>Localized in 11 languages</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Manage Remotely</a:t>
            </a:r>
            <a:r>
              <a:rPr lang="en-US" dirty="0" smtClean="0"/>
              <a:t>…</a:t>
            </a:r>
            <a:endParaRPr lang="en-US" dirty="0"/>
          </a:p>
        </p:txBody>
      </p:sp>
      <p:pic>
        <p:nvPicPr>
          <p:cNvPr id="5" name="Picture 3" descr="SC-VMM_bL_r"/>
          <p:cNvPicPr>
            <a:picLocks noGrp="1" noChangeAspect="1" noChangeArrowheads="1"/>
          </p:cNvPicPr>
          <p:nvPr>
            <p:ph sz="half" idx="2"/>
          </p:nvPr>
        </p:nvPicPr>
        <p:blipFill>
          <a:blip r:embed="rId3"/>
          <a:srcRect/>
          <a:stretch>
            <a:fillRect/>
          </a:stretch>
        </p:blipFill>
        <p:spPr bwMode="auto">
          <a:xfrm>
            <a:off x="4724400" y="1360353"/>
            <a:ext cx="4114800" cy="107804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 name="Picture 1" descr="C:\Edwin\Microsoft\Screenshots\RTM\Interfaces\Virtual Machines Interface.bmp"/>
          <p:cNvPicPr>
            <a:picLocks noChangeAspect="1" noChangeArrowheads="1"/>
          </p:cNvPicPr>
          <p:nvPr/>
        </p:nvPicPr>
        <p:blipFill>
          <a:blip r:embed="rId4"/>
          <a:srcRect/>
          <a:stretch>
            <a:fillRect/>
          </a:stretch>
        </p:blipFill>
        <p:spPr bwMode="auto">
          <a:xfrm>
            <a:off x="4419602" y="2766061"/>
            <a:ext cx="4206239" cy="3154679"/>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a:scene3d>
            <a:camera prst="perspectiveLeft" fov="4800000"/>
            <a:lightRig rig="threePt" dir="t"/>
          </a:scene3d>
        </p:spPr>
      </p:pic>
      <p:pic>
        <p:nvPicPr>
          <p:cNvPr id="4098" name="Picture 2"/>
          <p:cNvPicPr>
            <a:picLocks noGrp="1" noChangeAspect="1" noChangeArrowheads="1"/>
          </p:cNvPicPr>
          <p:nvPr>
            <p:ph sz="half" idx="1"/>
          </p:nvPr>
        </p:nvPicPr>
        <p:blipFill>
          <a:blip r:embed="rId5"/>
          <a:srcRect/>
          <a:stretch>
            <a:fillRect/>
          </a:stretch>
        </p:blipFill>
        <p:spPr bwMode="auto">
          <a:xfrm>
            <a:off x="317626" y="3031951"/>
            <a:ext cx="4114800" cy="2888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9" name="Picture 3" descr="C:\users\jeffwoo\documents\work\ms logos from media bank\Windows Server 2008\Windows Server 2008\Logos and Logotypes\WS08_h_rgb_r.png"/>
          <p:cNvPicPr>
            <a:picLocks noChangeAspect="1" noChangeArrowheads="1"/>
          </p:cNvPicPr>
          <p:nvPr/>
        </p:nvPicPr>
        <p:blipFill>
          <a:blip r:embed="rId6"/>
          <a:srcRect/>
          <a:stretch>
            <a:fillRect/>
          </a:stretch>
        </p:blipFill>
        <p:spPr bwMode="auto">
          <a:xfrm>
            <a:off x="183285" y="1589435"/>
            <a:ext cx="4080898" cy="619883"/>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Microsoft Hyper-V Server V2</a:t>
            </a:r>
            <a:br>
              <a:rPr smtClean="0"/>
            </a:br>
            <a:r>
              <a:rPr sz="3200" smtClean="0">
                <a:solidFill>
                  <a:schemeClr val="accent1"/>
                </a:solidFill>
              </a:rPr>
              <a:t>New Features</a:t>
            </a:r>
            <a:endParaRPr lang="en-US" dirty="0">
              <a:solidFill>
                <a:schemeClr val="accent1"/>
              </a:solidFill>
            </a:endParaRPr>
          </a:p>
        </p:txBody>
      </p:sp>
      <p:sp>
        <p:nvSpPr>
          <p:cNvPr id="6" name="Content Placeholder 5"/>
          <p:cNvSpPr>
            <a:spLocks noGrp="1"/>
          </p:cNvSpPr>
          <p:nvPr>
            <p:ph sz="half" idx="1"/>
          </p:nvPr>
        </p:nvSpPr>
        <p:spPr>
          <a:xfrm>
            <a:off x="381000" y="1411552"/>
            <a:ext cx="4114800" cy="4691535"/>
          </a:xfrm>
        </p:spPr>
        <p:txBody>
          <a:bodyPr>
            <a:normAutofit fontScale="85000" lnSpcReduction="20000"/>
          </a:bodyPr>
          <a:lstStyle/>
          <a:p>
            <a:pPr>
              <a:lnSpc>
                <a:spcPct val="110000"/>
              </a:lnSpc>
            </a:pPr>
            <a:r>
              <a:rPr lang="en-US" dirty="0" smtClean="0"/>
              <a:t>Live Migration</a:t>
            </a:r>
          </a:p>
          <a:p>
            <a:pPr>
              <a:lnSpc>
                <a:spcPct val="110000"/>
              </a:lnSpc>
            </a:pPr>
            <a:r>
              <a:rPr lang="en-US" dirty="0" smtClean="0"/>
              <a:t>High Availability</a:t>
            </a:r>
          </a:p>
          <a:p>
            <a:pPr>
              <a:lnSpc>
                <a:spcPct val="110000"/>
              </a:lnSpc>
            </a:pPr>
            <a:r>
              <a:rPr lang="en-US" dirty="0" smtClean="0"/>
              <a:t>New Processor Support</a:t>
            </a:r>
          </a:p>
          <a:p>
            <a:pPr lvl="1">
              <a:lnSpc>
                <a:spcPct val="110000"/>
              </a:lnSpc>
            </a:pPr>
            <a:r>
              <a:rPr lang="en-US" dirty="0" smtClean="0"/>
              <a:t>Second Level Address Translation</a:t>
            </a:r>
          </a:p>
          <a:p>
            <a:pPr lvl="1">
              <a:lnSpc>
                <a:spcPct val="110000"/>
              </a:lnSpc>
            </a:pPr>
            <a:r>
              <a:rPr lang="en-US" dirty="0" smtClean="0"/>
              <a:t>Core Parking</a:t>
            </a:r>
          </a:p>
          <a:p>
            <a:pPr>
              <a:lnSpc>
                <a:spcPct val="110000"/>
              </a:lnSpc>
            </a:pPr>
            <a:r>
              <a:rPr lang="en-US" dirty="0" smtClean="0"/>
              <a:t>Networking Enhancements</a:t>
            </a:r>
          </a:p>
          <a:p>
            <a:pPr lvl="1">
              <a:lnSpc>
                <a:spcPct val="110000"/>
              </a:lnSpc>
            </a:pPr>
            <a:r>
              <a:rPr lang="en-US" dirty="0" smtClean="0"/>
              <a:t>TCP/IP Offload Support</a:t>
            </a:r>
          </a:p>
          <a:p>
            <a:pPr lvl="1">
              <a:lnSpc>
                <a:spcPct val="110000"/>
              </a:lnSpc>
            </a:pPr>
            <a:r>
              <a:rPr lang="en-US" dirty="0" smtClean="0"/>
              <a:t>VMQ &amp; Jumbo Frame Support</a:t>
            </a:r>
          </a:p>
          <a:p>
            <a:pPr>
              <a:lnSpc>
                <a:spcPct val="110000"/>
              </a:lnSpc>
            </a:pPr>
            <a:r>
              <a:rPr lang="en-US" dirty="0" smtClean="0"/>
              <a:t>Hot Add/Remove virtual storage</a:t>
            </a:r>
          </a:p>
          <a:p>
            <a:pPr>
              <a:lnSpc>
                <a:spcPct val="110000"/>
              </a:lnSpc>
            </a:pPr>
            <a:r>
              <a:rPr lang="en-US" dirty="0" smtClean="0"/>
              <a:t>Enhancements to HVCONFIG</a:t>
            </a:r>
          </a:p>
          <a:p>
            <a:pPr>
              <a:lnSpc>
                <a:spcPct val="110000"/>
              </a:lnSpc>
            </a:pPr>
            <a:r>
              <a:rPr lang="en-US" dirty="0" smtClean="0"/>
              <a:t>Enhanced scalability</a:t>
            </a:r>
          </a:p>
        </p:txBody>
      </p:sp>
      <p:pic>
        <p:nvPicPr>
          <p:cNvPr id="7" name="Picture 2"/>
          <p:cNvPicPr>
            <a:picLocks noChangeAspect="1" noChangeArrowheads="1"/>
          </p:cNvPicPr>
          <p:nvPr/>
        </p:nvPicPr>
        <p:blipFill>
          <a:blip r:embed="rId2"/>
          <a:stretch>
            <a:fillRect/>
          </a:stretch>
        </p:blipFill>
        <p:spPr bwMode="auto">
          <a:xfrm>
            <a:off x="4616139" y="1814783"/>
            <a:ext cx="4304578" cy="3228434"/>
          </a:xfrm>
          <a:prstGeom prst="rect">
            <a:avLst/>
          </a:prstGeom>
          <a:noFill/>
          <a:ln>
            <a:noFill/>
          </a:ln>
          <a:effectLst>
            <a:reflection blurRad="6350" stA="52000" endA="300" endPos="35000" dir="5400000" sy="-100000" algn="bl" rotWithShape="0"/>
          </a:effectLst>
          <a:scene3d>
            <a:camera prst="obliqueBottomRight"/>
            <a:lightRig rig="threePt" dir="t"/>
          </a:scene3d>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Hyper-V Server V1 vs. V2</a:t>
            </a:r>
            <a:endParaRPr lang="en-US" dirty="0"/>
          </a:p>
        </p:txBody>
      </p:sp>
      <p:graphicFrame>
        <p:nvGraphicFramePr>
          <p:cNvPr id="9" name="Content Placeholder 8"/>
          <p:cNvGraphicFramePr>
            <a:graphicFrameLocks noGrp="1"/>
          </p:cNvGraphicFramePr>
          <p:nvPr>
            <p:ph idx="1"/>
          </p:nvPr>
        </p:nvGraphicFramePr>
        <p:xfrm>
          <a:off x="381000" y="1412875"/>
          <a:ext cx="8382000" cy="4614673"/>
        </p:xfrm>
        <a:graphic>
          <a:graphicData uri="http://schemas.openxmlformats.org/drawingml/2006/table">
            <a:tbl>
              <a:tblPr>
                <a:tableStyleId>{18603FDC-E32A-4AB5-989C-0864C3EAD2B8}</a:tableStyleId>
              </a:tblPr>
              <a:tblGrid>
                <a:gridCol w="2794000"/>
                <a:gridCol w="2794000"/>
                <a:gridCol w="2794000"/>
              </a:tblGrid>
              <a:tr h="516409">
                <a:tc>
                  <a:txBody>
                    <a:bodyPr/>
                    <a:lstStyle/>
                    <a:p>
                      <a:endParaRPr lang="en-US" sz="16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Microsoft Hyper-V Server 2008</a:t>
                      </a:r>
                      <a:endParaRPr lang="en-US" sz="16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Microsoft</a:t>
                      </a:r>
                      <a:r>
                        <a:rPr lang="en-US" sz="1600" baseline="0" dirty="0" smtClean="0">
                          <a:effectLst>
                            <a:outerShdw blurRad="38100" dist="38100" dir="2700000" algn="tl">
                              <a:srgbClr val="000000">
                                <a:alpha val="43137"/>
                              </a:srgbClr>
                            </a:outerShdw>
                          </a:effectLst>
                        </a:rPr>
                        <a:t> Hyper-V Server V2</a:t>
                      </a:r>
                      <a:endParaRPr lang="en-US" sz="16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Processor</a:t>
                      </a:r>
                      <a:r>
                        <a:rPr lang="en-US" sz="1600" baseline="0" dirty="0" smtClean="0">
                          <a:effectLst>
                            <a:outerShdw blurRad="38100" dist="38100" dir="2700000" algn="tl">
                              <a:srgbClr val="000000">
                                <a:alpha val="43137"/>
                              </a:srgbClr>
                            </a:outerShdw>
                          </a:effectLst>
                        </a:rPr>
                        <a:t> Support</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4 processors</a:t>
                      </a:r>
                      <a:endParaRPr lang="en-US" sz="1600" i="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8 processors</a:t>
                      </a:r>
                      <a:endParaRPr lang="en-US" sz="1600" i="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Physical Memory Support</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32 GB</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1</a:t>
                      </a:r>
                      <a:r>
                        <a:rPr lang="en-US" sz="1600" baseline="0" dirty="0" smtClean="0">
                          <a:effectLst>
                            <a:outerShdw blurRad="38100" dist="38100" dir="2700000" algn="tl">
                              <a:srgbClr val="000000">
                                <a:alpha val="43137"/>
                              </a:srgbClr>
                            </a:outerShdw>
                          </a:effectLst>
                        </a:rPr>
                        <a:t> TB</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Virtual Machine Memory Support</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Up to 32</a:t>
                      </a:r>
                      <a:r>
                        <a:rPr lang="en-US" sz="1600" baseline="0" dirty="0" smtClean="0">
                          <a:effectLst>
                            <a:outerShdw blurRad="38100" dist="38100" dir="2700000" algn="tl">
                              <a:srgbClr val="000000">
                                <a:alpha val="43137"/>
                              </a:srgbClr>
                            </a:outerShdw>
                          </a:effectLst>
                        </a:rPr>
                        <a:t> GB total</a:t>
                      </a:r>
                    </a:p>
                    <a:p>
                      <a:pPr algn="ctr"/>
                      <a:r>
                        <a:rPr lang="en-US" sz="1600" baseline="0" dirty="0" smtClean="0">
                          <a:effectLst>
                            <a:outerShdw blurRad="38100" dist="38100" dir="2700000" algn="tl">
                              <a:srgbClr val="000000">
                                <a:alpha val="43137"/>
                              </a:srgbClr>
                            </a:outerShdw>
                          </a:effectLst>
                        </a:rPr>
                        <a:t>(e.g. 31 1 GB VMs or</a:t>
                      </a:r>
                    </a:p>
                    <a:p>
                      <a:pPr algn="ctr"/>
                      <a:r>
                        <a:rPr lang="en-US" sz="1600" baseline="0" dirty="0" smtClean="0">
                          <a:effectLst>
                            <a:outerShdw blurRad="38100" dist="38100" dir="2700000" algn="tl">
                              <a:srgbClr val="000000">
                                <a:alpha val="43137"/>
                              </a:srgbClr>
                            </a:outerShdw>
                          </a:effectLst>
                        </a:rPr>
                        <a:t>5 6 GB VMs)</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64 GB of memory per VM</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Live Migration</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No</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Yes</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High Availability</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No</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Yes</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086">
                <a:tc>
                  <a:txBody>
                    <a:bodyPr/>
                    <a:lstStyle/>
                    <a:p>
                      <a:r>
                        <a:rPr lang="en-US" sz="1600" dirty="0" smtClean="0">
                          <a:effectLst>
                            <a:outerShdw blurRad="38100" dist="38100" dir="2700000" algn="tl">
                              <a:srgbClr val="000000">
                                <a:alpha val="43137"/>
                              </a:srgbClr>
                            </a:outerShdw>
                          </a:effectLst>
                        </a:rPr>
                        <a:t>Management</a:t>
                      </a:r>
                      <a:r>
                        <a:rPr lang="en-US" sz="1600" baseline="0" dirty="0" smtClean="0">
                          <a:effectLst>
                            <a:outerShdw blurRad="38100" dist="38100" dir="2700000" algn="tl">
                              <a:srgbClr val="000000">
                                <a:alpha val="43137"/>
                              </a:srgbClr>
                            </a:outerShdw>
                          </a:effectLst>
                        </a:rPr>
                        <a:t> Options</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Free Hyper-V Manager MMC</a:t>
                      </a:r>
                    </a:p>
                    <a:p>
                      <a:pPr algn="ctr"/>
                      <a:r>
                        <a:rPr lang="en-US" sz="1600" dirty="0" smtClean="0">
                          <a:effectLst>
                            <a:outerShdw blurRad="38100" dist="38100" dir="2700000" algn="tl">
                              <a:srgbClr val="000000">
                                <a:alpha val="43137"/>
                              </a:srgbClr>
                            </a:outerShdw>
                          </a:effectLst>
                        </a:rPr>
                        <a:t>SCVMM</a:t>
                      </a: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effectLst>
                            <a:outerShdw blurRad="38100" dist="38100" dir="2700000" algn="tl">
                              <a:srgbClr val="000000">
                                <a:alpha val="43137"/>
                              </a:srgbClr>
                            </a:outerShdw>
                          </a:effectLst>
                        </a:rPr>
                        <a:t>Free Hyper-V Manager MMC</a:t>
                      </a:r>
                    </a:p>
                    <a:p>
                      <a:pPr algn="ctr"/>
                      <a:r>
                        <a:rPr lang="en-US" sz="1600" dirty="0" smtClean="0">
                          <a:effectLst>
                            <a:outerShdw blurRad="38100" dist="38100" dir="2700000" algn="tl">
                              <a:srgbClr val="000000">
                                <a:alpha val="43137"/>
                              </a:srgbClr>
                            </a:outerShdw>
                          </a:effectLst>
                        </a:rPr>
                        <a:t>SCVMM</a:t>
                      </a:r>
                    </a:p>
                    <a:p>
                      <a:pPr algn="ctr"/>
                      <a:endParaRPr lang="en-US" sz="160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Live Migration $$ Comparison</a:t>
            </a:r>
            <a:endParaRPr lang="en-US" dirty="0"/>
          </a:p>
        </p:txBody>
      </p:sp>
      <p:graphicFrame>
        <p:nvGraphicFramePr>
          <p:cNvPr id="9" name="Content Placeholder 8"/>
          <p:cNvGraphicFramePr>
            <a:graphicFrameLocks noGrp="1"/>
          </p:cNvGraphicFramePr>
          <p:nvPr>
            <p:ph idx="1"/>
          </p:nvPr>
        </p:nvGraphicFramePr>
        <p:xfrm>
          <a:off x="381000" y="1412875"/>
          <a:ext cx="8382000" cy="3924465"/>
        </p:xfrm>
        <a:graphic>
          <a:graphicData uri="http://schemas.openxmlformats.org/drawingml/2006/table">
            <a:tbl>
              <a:tblPr>
                <a:effectLst>
                  <a:outerShdw blurRad="50800" dist="38100" dir="2700000" algn="tl" rotWithShape="0">
                    <a:prstClr val="black">
                      <a:alpha val="40000"/>
                    </a:prstClr>
                  </a:outerShdw>
                </a:effectLst>
                <a:tableStyleId>{18603FDC-E32A-4AB5-989C-0864C3EAD2B8}</a:tableStyleId>
              </a:tblPr>
              <a:tblGrid>
                <a:gridCol w="2794000"/>
                <a:gridCol w="2794000"/>
                <a:gridCol w="2794000"/>
              </a:tblGrid>
              <a:tr h="607650">
                <a:tc>
                  <a:txBody>
                    <a:bodyPr/>
                    <a:lstStyle/>
                    <a:p>
                      <a:endParaRPr lang="en-US" sz="16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effectLst>
                            <a:outerShdw blurRad="38100" dist="38100" dir="2700000" algn="tl">
                              <a:srgbClr val="000000">
                                <a:alpha val="43137"/>
                              </a:srgbClr>
                            </a:outerShdw>
                          </a:effectLst>
                        </a:rPr>
                        <a:t>Hyper-V Server R2</a:t>
                      </a:r>
                      <a:endParaRPr lang="en-US"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effectLst>
                            <a:outerShdw blurRad="38100" dist="38100" dir="2700000" algn="tl">
                              <a:srgbClr val="000000">
                                <a:alpha val="43137"/>
                              </a:srgbClr>
                            </a:outerShdw>
                          </a:effectLst>
                        </a:rPr>
                        <a:t>VMware </a:t>
                      </a:r>
                      <a:r>
                        <a:rPr lang="en-US" sz="2400" b="1" dirty="0" err="1" smtClean="0">
                          <a:effectLst>
                            <a:outerShdw blurRad="38100" dist="38100" dir="2700000" algn="tl">
                              <a:srgbClr val="000000">
                                <a:alpha val="43137"/>
                              </a:srgbClr>
                            </a:outerShdw>
                          </a:effectLst>
                        </a:rPr>
                        <a:t>vSphere</a:t>
                      </a:r>
                      <a:endParaRPr lang="en-US" sz="2400" b="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7935">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3 Node Cluster</a:t>
                      </a:r>
                    </a:p>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2 Socket Servers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b="1" i="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$13,470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72">
                <a:tc>
                  <a:txBody>
                    <a:bodyPr/>
                    <a:lstStyle/>
                    <a:p>
                      <a:pPr algn="ctr"/>
                      <a:r>
                        <a:rPr lang="sv-SE" sz="2400" dirty="0" smtClean="0"/>
                        <a:t>3 Node Cluster</a:t>
                      </a:r>
                    </a:p>
                    <a:p>
                      <a:pPr algn="ctr"/>
                      <a:r>
                        <a:rPr lang="sv-SE" sz="2400" dirty="0" smtClean="0"/>
                        <a:t>4 Socket Servers</a:t>
                      </a:r>
                      <a:endParaRPr lang="sv-S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$26,940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7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5 Node Cluster</a:t>
                      </a:r>
                    </a:p>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2 Socket Servers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$22,450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3172">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5 Node Cluster</a:t>
                      </a:r>
                    </a:p>
                    <a:p>
                      <a:pPr marL="0" marR="0" indent="0" algn="ctr" defTabSz="914363" rtl="0" eaLnBrk="1" fontAlgn="auto" latinLnBrk="0" hangingPunct="1">
                        <a:lnSpc>
                          <a:spcPct val="100000"/>
                        </a:lnSpc>
                        <a:spcBef>
                          <a:spcPts val="0"/>
                        </a:spcBef>
                        <a:spcAft>
                          <a:spcPts val="0"/>
                        </a:spcAft>
                        <a:buClrTx/>
                        <a:buSzTx/>
                        <a:buFontTx/>
                        <a:buNone/>
                        <a:tabLst/>
                        <a:defRPr/>
                      </a:pPr>
                      <a:r>
                        <a:rPr lang="sv-SE" sz="2400" dirty="0" smtClean="0"/>
                        <a:t>4 Socket Servers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i="0" dirty="0" smtClean="0">
                          <a:effectLst>
                            <a:outerShdw blurRad="38100" dist="38100" dir="2700000" algn="tl">
                              <a:srgbClr val="000000">
                                <a:alpha val="43137"/>
                              </a:srgbClr>
                            </a:outerShdw>
                          </a:effectLst>
                        </a:rPr>
                        <a:t>Free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$44,900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ounded Rectangle 5"/>
          <p:cNvSpPr/>
          <p:nvPr/>
        </p:nvSpPr>
        <p:spPr bwMode="auto">
          <a:xfrm>
            <a:off x="326572" y="5584371"/>
            <a:ext cx="8490857" cy="104502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b="1" dirty="0" smtClean="0">
                <a:solidFill>
                  <a:schemeClr val="tx1"/>
                </a:solidFill>
                <a:effectLst>
                  <a:outerShdw blurRad="38100" dist="38100" dir="2700000" algn="tl">
                    <a:srgbClr val="000000">
                      <a:alpha val="43137"/>
                    </a:srgbClr>
                  </a:outerShdw>
                </a:effectLst>
                <a:latin typeface="Calibri" pitchFamily="34" charset="0"/>
              </a:rPr>
              <a:t>For $500 add VMM 2008 R2 (Workgroup Edition) to manage MS Hyper-V Server R2:</a:t>
            </a:r>
          </a:p>
          <a:p>
            <a:pPr defTabSz="914099" fontAlgn="base">
              <a:spcBef>
                <a:spcPct val="0"/>
              </a:spcBef>
              <a:spcAft>
                <a:spcPct val="0"/>
              </a:spcAft>
              <a:buFont typeface="Arial" pitchFamily="34" charset="0"/>
              <a:buChar char="•"/>
            </a:pPr>
            <a:r>
              <a:rPr lang="en-US" sz="1600" dirty="0" smtClean="0">
                <a:solidFill>
                  <a:schemeClr val="tx1"/>
                </a:solidFill>
                <a:effectLst>
                  <a:outerShdw blurRad="38100" dist="38100" dir="2700000" algn="tl">
                    <a:srgbClr val="000000">
                      <a:alpha val="43137"/>
                    </a:srgbClr>
                  </a:outerShdw>
                </a:effectLst>
                <a:latin typeface="Calibri" pitchFamily="34" charset="0"/>
              </a:rPr>
              <a:t>Physical to Virtual Conversion (P2V); Quick Storage Migration; Library Management;</a:t>
            </a:r>
          </a:p>
          <a:p>
            <a:pPr defTabSz="914099" fontAlgn="base">
              <a:spcBef>
                <a:spcPct val="0"/>
              </a:spcBef>
              <a:spcAft>
                <a:spcPct val="0"/>
              </a:spcAft>
              <a:buFont typeface="Arial" pitchFamily="34" charset="0"/>
              <a:buChar char="•"/>
            </a:pPr>
            <a:r>
              <a:rPr lang="en-US" sz="1600" dirty="0" smtClean="0">
                <a:solidFill>
                  <a:schemeClr val="tx1"/>
                </a:solidFill>
                <a:effectLst>
                  <a:outerShdw blurRad="38100" dist="38100" dir="2700000" algn="tl">
                    <a:srgbClr val="000000">
                      <a:alpha val="43137"/>
                    </a:srgbClr>
                  </a:outerShdw>
                </a:effectLst>
                <a:latin typeface="Calibri" pitchFamily="34" charset="0"/>
              </a:rPr>
              <a:t>Heterogeneous Management; </a:t>
            </a:r>
            <a:r>
              <a:rPr lang="en-US" sz="1600" dirty="0" err="1" smtClean="0">
                <a:solidFill>
                  <a:schemeClr val="tx1"/>
                </a:solidFill>
                <a:effectLst>
                  <a:outerShdw blurRad="38100" dist="38100" dir="2700000" algn="tl">
                    <a:srgbClr val="000000">
                      <a:alpha val="43137"/>
                    </a:srgbClr>
                  </a:outerShdw>
                </a:effectLst>
                <a:latin typeface="Calibri" pitchFamily="34" charset="0"/>
              </a:rPr>
              <a:t>PowerShell</a:t>
            </a:r>
            <a:r>
              <a:rPr lang="en-US" sz="1600" dirty="0" smtClean="0">
                <a:solidFill>
                  <a:schemeClr val="tx1"/>
                </a:solidFill>
                <a:effectLst>
                  <a:outerShdw blurRad="38100" dist="38100" dir="2700000" algn="tl">
                    <a:srgbClr val="000000">
                      <a:alpha val="43137"/>
                    </a:srgbClr>
                  </a:outerShdw>
                </a:effectLst>
                <a:latin typeface="Calibri" pitchFamily="34" charset="0"/>
              </a:rPr>
              <a:t> Automation; Self-Service Portal and more…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7" descr="C:\Documents and Settings\aaron\Desktop\BlueFadedBarlongfaded.png"/>
          <p:cNvPicPr>
            <a:picLocks noChangeAspect="1" noChangeArrowheads="1"/>
          </p:cNvPicPr>
          <p:nvPr/>
        </p:nvPicPr>
        <p:blipFill>
          <a:blip r:embed="rId3"/>
          <a:srcRect/>
          <a:stretch>
            <a:fillRect/>
          </a:stretch>
        </p:blipFill>
        <p:spPr bwMode="auto">
          <a:xfrm>
            <a:off x="-206375" y="5963963"/>
            <a:ext cx="6343650" cy="820737"/>
          </a:xfrm>
          <a:prstGeom prst="rect">
            <a:avLst/>
          </a:prstGeom>
          <a:noFill/>
          <a:ln w="9525">
            <a:noFill/>
            <a:miter lim="800000"/>
            <a:headEnd/>
            <a:tailEnd/>
          </a:ln>
        </p:spPr>
      </p:pic>
      <p:pic>
        <p:nvPicPr>
          <p:cNvPr id="40964" name="Picture 2" descr="\\Adisbssvr\adi shared folders\Microsoft\EPG_MGX_07\Artitudes_EPG_MGX2006\row-blue-dk.png"/>
          <p:cNvPicPr>
            <a:picLocks noChangeAspect="1" noChangeArrowheads="1"/>
          </p:cNvPicPr>
          <p:nvPr/>
        </p:nvPicPr>
        <p:blipFill>
          <a:blip r:embed="rId4"/>
          <a:srcRect/>
          <a:stretch>
            <a:fillRect/>
          </a:stretch>
        </p:blipFill>
        <p:spPr bwMode="auto">
          <a:xfrm>
            <a:off x="0" y="1112838"/>
            <a:ext cx="9144000" cy="747712"/>
          </a:xfrm>
          <a:prstGeom prst="rect">
            <a:avLst/>
          </a:prstGeom>
          <a:noFill/>
          <a:ln w="9525">
            <a:noFill/>
            <a:miter lim="800000"/>
            <a:headEnd/>
            <a:tailEnd/>
          </a:ln>
        </p:spPr>
      </p:pic>
      <p:pic>
        <p:nvPicPr>
          <p:cNvPr id="30722" name="Picture 3" descr="SC-VMM_bL_r"/>
          <p:cNvPicPr>
            <a:picLocks noChangeAspect="1" noChangeArrowheads="1"/>
          </p:cNvPicPr>
          <p:nvPr/>
        </p:nvPicPr>
        <p:blipFill>
          <a:blip r:embed="rId5"/>
          <a:srcRect/>
          <a:stretch>
            <a:fillRect/>
          </a:stretch>
        </p:blipFill>
        <p:spPr bwMode="auto">
          <a:xfrm>
            <a:off x="455419" y="138355"/>
            <a:ext cx="3522663" cy="922337"/>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462866" name="Text Box 18"/>
          <p:cNvSpPr txBox="1">
            <a:spLocks noChangeArrowheads="1"/>
          </p:cNvSpPr>
          <p:nvPr/>
        </p:nvSpPr>
        <p:spPr bwMode="auto">
          <a:xfrm>
            <a:off x="292100" y="1279525"/>
            <a:ext cx="8361363" cy="353939"/>
          </a:xfrm>
          <a:prstGeom prst="rect">
            <a:avLst/>
          </a:prstGeom>
          <a:noFill/>
          <a:ln w="9525" algn="ctr">
            <a:noFill/>
            <a:miter lim="800000"/>
            <a:headEnd/>
            <a:tailEnd/>
          </a:ln>
          <a:effectLst/>
        </p:spPr>
        <p:txBody>
          <a:bodyPr lIns="91436" tIns="45718" rIns="91436" bIns="45718">
            <a:spAutoFit/>
          </a:bodyPr>
          <a:lstStyle/>
          <a:p>
            <a:pPr algn="ctr">
              <a:spcBef>
                <a:spcPct val="50000"/>
              </a:spcBef>
              <a:buClr>
                <a:srgbClr val="FFCC00"/>
              </a:buClr>
              <a:defRPr/>
            </a:pPr>
            <a:r>
              <a:rPr lang="en-US" sz="1700" b="1" dirty="0">
                <a:effectLst>
                  <a:outerShdw blurRad="38100" dist="38100" dir="2700000" algn="tl">
                    <a:srgbClr val="000000"/>
                  </a:outerShdw>
                </a:effectLst>
                <a:ea typeface="SimSun" pitchFamily="2" charset="-120"/>
                <a:cs typeface="Times New Roman" pitchFamily="18" charset="0"/>
              </a:rPr>
              <a:t>A centralized management application solution for the virtual data center </a:t>
            </a:r>
          </a:p>
        </p:txBody>
      </p:sp>
      <p:grpSp>
        <p:nvGrpSpPr>
          <p:cNvPr id="2" name="Group 73"/>
          <p:cNvGrpSpPr>
            <a:grpSpLocks/>
          </p:cNvGrpSpPr>
          <p:nvPr/>
        </p:nvGrpSpPr>
        <p:grpSpPr bwMode="auto">
          <a:xfrm>
            <a:off x="3794125" y="6152875"/>
            <a:ext cx="946150" cy="646113"/>
            <a:chOff x="3456" y="2736"/>
            <a:chExt cx="2162" cy="1419"/>
          </a:xfrm>
        </p:grpSpPr>
        <p:pic>
          <p:nvPicPr>
            <p:cNvPr id="41025" name="Picture 74"/>
            <p:cNvPicPr>
              <a:picLocks noChangeAspect="1" noChangeArrowheads="1"/>
            </p:cNvPicPr>
            <p:nvPr/>
          </p:nvPicPr>
          <p:blipFill>
            <a:blip r:embed="rId6"/>
            <a:srcRect/>
            <a:stretch>
              <a:fillRect/>
            </a:stretch>
          </p:blipFill>
          <p:spPr bwMode="auto">
            <a:xfrm>
              <a:off x="3456" y="3023"/>
              <a:ext cx="2162" cy="1132"/>
            </a:xfrm>
            <a:prstGeom prst="rect">
              <a:avLst/>
            </a:prstGeom>
            <a:noFill/>
            <a:ln w="9525">
              <a:noFill/>
              <a:miter lim="800000"/>
              <a:headEnd/>
              <a:tailEnd/>
            </a:ln>
          </p:spPr>
        </p:pic>
        <p:pic>
          <p:nvPicPr>
            <p:cNvPr id="41026" name="Picture 75"/>
            <p:cNvPicPr>
              <a:picLocks noChangeAspect="1" noChangeArrowheads="1"/>
            </p:cNvPicPr>
            <p:nvPr/>
          </p:nvPicPr>
          <p:blipFill>
            <a:blip r:embed="rId7"/>
            <a:srcRect/>
            <a:stretch>
              <a:fillRect/>
            </a:stretch>
          </p:blipFill>
          <p:spPr bwMode="auto">
            <a:xfrm>
              <a:off x="4666" y="3100"/>
              <a:ext cx="698" cy="433"/>
            </a:xfrm>
            <a:prstGeom prst="rect">
              <a:avLst/>
            </a:prstGeom>
            <a:noFill/>
            <a:ln w="9525">
              <a:noFill/>
              <a:miter lim="800000"/>
              <a:headEnd/>
              <a:tailEnd/>
            </a:ln>
          </p:spPr>
        </p:pic>
        <p:pic>
          <p:nvPicPr>
            <p:cNvPr id="41027" name="Picture 76"/>
            <p:cNvPicPr>
              <a:picLocks noChangeAspect="1" noChangeArrowheads="1"/>
            </p:cNvPicPr>
            <p:nvPr/>
          </p:nvPicPr>
          <p:blipFill>
            <a:blip r:embed="rId8"/>
            <a:srcRect/>
            <a:stretch>
              <a:fillRect/>
            </a:stretch>
          </p:blipFill>
          <p:spPr bwMode="auto">
            <a:xfrm>
              <a:off x="4792" y="2736"/>
              <a:ext cx="488" cy="707"/>
            </a:xfrm>
            <a:prstGeom prst="rect">
              <a:avLst/>
            </a:prstGeom>
            <a:noFill/>
            <a:ln w="9525">
              <a:noFill/>
              <a:miter lim="800000"/>
              <a:headEnd/>
              <a:tailEnd/>
            </a:ln>
          </p:spPr>
        </p:pic>
        <p:grpSp>
          <p:nvGrpSpPr>
            <p:cNvPr id="3" name="Group 77"/>
            <p:cNvGrpSpPr>
              <a:grpSpLocks/>
            </p:cNvGrpSpPr>
            <p:nvPr/>
          </p:nvGrpSpPr>
          <p:grpSpPr bwMode="auto">
            <a:xfrm>
              <a:off x="3762" y="2941"/>
              <a:ext cx="382" cy="397"/>
              <a:chOff x="543" y="1479"/>
              <a:chExt cx="489" cy="541"/>
            </a:xfrm>
          </p:grpSpPr>
          <p:pic>
            <p:nvPicPr>
              <p:cNvPr id="41039" name="Picture 78"/>
              <p:cNvPicPr>
                <a:picLocks noChangeAspect="1" noChangeArrowheads="1"/>
              </p:cNvPicPr>
              <p:nvPr/>
            </p:nvPicPr>
            <p:blipFill>
              <a:blip r:embed="rId9"/>
              <a:srcRect/>
              <a:stretch>
                <a:fillRect/>
              </a:stretch>
            </p:blipFill>
            <p:spPr bwMode="auto">
              <a:xfrm>
                <a:off x="543" y="1686"/>
                <a:ext cx="489" cy="334"/>
              </a:xfrm>
              <a:prstGeom prst="rect">
                <a:avLst/>
              </a:prstGeom>
              <a:noFill/>
              <a:ln w="9525">
                <a:noFill/>
                <a:miter lim="800000"/>
                <a:headEnd/>
                <a:tailEnd/>
              </a:ln>
            </p:spPr>
          </p:pic>
          <p:pic>
            <p:nvPicPr>
              <p:cNvPr id="41040" name="Picture 79"/>
              <p:cNvPicPr>
                <a:picLocks noChangeAspect="1" noChangeArrowheads="1"/>
              </p:cNvPicPr>
              <p:nvPr/>
            </p:nvPicPr>
            <p:blipFill>
              <a:blip r:embed="rId10"/>
              <a:srcRect/>
              <a:stretch>
                <a:fillRect/>
              </a:stretch>
            </p:blipFill>
            <p:spPr bwMode="auto">
              <a:xfrm>
                <a:off x="648" y="1479"/>
                <a:ext cx="288" cy="449"/>
              </a:xfrm>
              <a:prstGeom prst="rect">
                <a:avLst/>
              </a:prstGeom>
              <a:noFill/>
              <a:ln w="9525">
                <a:noFill/>
                <a:miter lim="800000"/>
                <a:headEnd/>
                <a:tailEnd/>
              </a:ln>
            </p:spPr>
          </p:pic>
        </p:grpSp>
        <p:grpSp>
          <p:nvGrpSpPr>
            <p:cNvPr id="4" name="Group 80"/>
            <p:cNvGrpSpPr>
              <a:grpSpLocks/>
            </p:cNvGrpSpPr>
            <p:nvPr/>
          </p:nvGrpSpPr>
          <p:grpSpPr bwMode="auto">
            <a:xfrm>
              <a:off x="4103" y="2970"/>
              <a:ext cx="382" cy="397"/>
              <a:chOff x="1062" y="1473"/>
              <a:chExt cx="489" cy="542"/>
            </a:xfrm>
          </p:grpSpPr>
          <p:pic>
            <p:nvPicPr>
              <p:cNvPr id="41037" name="Picture 81"/>
              <p:cNvPicPr>
                <a:picLocks noChangeAspect="1" noChangeArrowheads="1"/>
              </p:cNvPicPr>
              <p:nvPr/>
            </p:nvPicPr>
            <p:blipFill>
              <a:blip r:embed="rId9"/>
              <a:srcRect/>
              <a:stretch>
                <a:fillRect/>
              </a:stretch>
            </p:blipFill>
            <p:spPr bwMode="auto">
              <a:xfrm>
                <a:off x="1062" y="1680"/>
                <a:ext cx="489" cy="335"/>
              </a:xfrm>
              <a:prstGeom prst="rect">
                <a:avLst/>
              </a:prstGeom>
              <a:noFill/>
              <a:ln w="9525">
                <a:noFill/>
                <a:miter lim="800000"/>
                <a:headEnd/>
                <a:tailEnd/>
              </a:ln>
            </p:spPr>
          </p:pic>
          <p:pic>
            <p:nvPicPr>
              <p:cNvPr id="41038" name="Picture 82"/>
              <p:cNvPicPr>
                <a:picLocks noChangeAspect="1" noChangeArrowheads="1"/>
              </p:cNvPicPr>
              <p:nvPr/>
            </p:nvPicPr>
            <p:blipFill>
              <a:blip r:embed="rId10"/>
              <a:srcRect/>
              <a:stretch>
                <a:fillRect/>
              </a:stretch>
            </p:blipFill>
            <p:spPr bwMode="auto">
              <a:xfrm>
                <a:off x="1177" y="1473"/>
                <a:ext cx="288" cy="450"/>
              </a:xfrm>
              <a:prstGeom prst="rect">
                <a:avLst/>
              </a:prstGeom>
              <a:noFill/>
              <a:ln w="9525">
                <a:noFill/>
                <a:miter lim="800000"/>
                <a:headEnd/>
                <a:tailEnd/>
              </a:ln>
            </p:spPr>
          </p:pic>
        </p:grpSp>
        <p:grpSp>
          <p:nvGrpSpPr>
            <p:cNvPr id="5" name="Group 83"/>
            <p:cNvGrpSpPr>
              <a:grpSpLocks/>
            </p:cNvGrpSpPr>
            <p:nvPr/>
          </p:nvGrpSpPr>
          <p:grpSpPr bwMode="auto">
            <a:xfrm>
              <a:off x="4232" y="3257"/>
              <a:ext cx="382" cy="403"/>
              <a:chOff x="1410" y="2075"/>
              <a:chExt cx="489" cy="550"/>
            </a:xfrm>
          </p:grpSpPr>
          <p:pic>
            <p:nvPicPr>
              <p:cNvPr id="41035" name="Picture 84"/>
              <p:cNvPicPr>
                <a:picLocks noChangeAspect="1" noChangeArrowheads="1"/>
              </p:cNvPicPr>
              <p:nvPr/>
            </p:nvPicPr>
            <p:blipFill>
              <a:blip r:embed="rId9"/>
              <a:srcRect/>
              <a:stretch>
                <a:fillRect/>
              </a:stretch>
            </p:blipFill>
            <p:spPr bwMode="auto">
              <a:xfrm>
                <a:off x="1410" y="2290"/>
                <a:ext cx="489" cy="335"/>
              </a:xfrm>
              <a:prstGeom prst="rect">
                <a:avLst/>
              </a:prstGeom>
              <a:noFill/>
              <a:ln w="9525">
                <a:noFill/>
                <a:miter lim="800000"/>
                <a:headEnd/>
                <a:tailEnd/>
              </a:ln>
            </p:spPr>
          </p:pic>
          <p:pic>
            <p:nvPicPr>
              <p:cNvPr id="41036" name="Picture 85"/>
              <p:cNvPicPr>
                <a:picLocks noChangeAspect="1" noChangeArrowheads="1"/>
              </p:cNvPicPr>
              <p:nvPr/>
            </p:nvPicPr>
            <p:blipFill>
              <a:blip r:embed="rId10"/>
              <a:srcRect/>
              <a:stretch>
                <a:fillRect/>
              </a:stretch>
            </p:blipFill>
            <p:spPr bwMode="auto">
              <a:xfrm>
                <a:off x="1515" y="2075"/>
                <a:ext cx="288" cy="449"/>
              </a:xfrm>
              <a:prstGeom prst="rect">
                <a:avLst/>
              </a:prstGeom>
              <a:noFill/>
              <a:ln w="9525">
                <a:noFill/>
                <a:miter lim="800000"/>
                <a:headEnd/>
                <a:tailEnd/>
              </a:ln>
            </p:spPr>
          </p:pic>
        </p:grpSp>
        <p:grpSp>
          <p:nvGrpSpPr>
            <p:cNvPr id="6" name="Group 86"/>
            <p:cNvGrpSpPr>
              <a:grpSpLocks/>
            </p:cNvGrpSpPr>
            <p:nvPr/>
          </p:nvGrpSpPr>
          <p:grpSpPr bwMode="auto">
            <a:xfrm>
              <a:off x="3876" y="3173"/>
              <a:ext cx="382" cy="403"/>
              <a:chOff x="935" y="2062"/>
              <a:chExt cx="489" cy="551"/>
            </a:xfrm>
          </p:grpSpPr>
          <p:pic>
            <p:nvPicPr>
              <p:cNvPr id="41033" name="Picture 87"/>
              <p:cNvPicPr>
                <a:picLocks noChangeAspect="1" noChangeArrowheads="1"/>
              </p:cNvPicPr>
              <p:nvPr/>
            </p:nvPicPr>
            <p:blipFill>
              <a:blip r:embed="rId9"/>
              <a:srcRect/>
              <a:stretch>
                <a:fillRect/>
              </a:stretch>
            </p:blipFill>
            <p:spPr bwMode="auto">
              <a:xfrm>
                <a:off x="935" y="2278"/>
                <a:ext cx="489" cy="335"/>
              </a:xfrm>
              <a:prstGeom prst="rect">
                <a:avLst/>
              </a:prstGeom>
              <a:noFill/>
              <a:ln w="9525">
                <a:noFill/>
                <a:miter lim="800000"/>
                <a:headEnd/>
                <a:tailEnd/>
              </a:ln>
            </p:spPr>
          </p:pic>
          <p:pic>
            <p:nvPicPr>
              <p:cNvPr id="41034" name="Picture 88"/>
              <p:cNvPicPr>
                <a:picLocks noChangeAspect="1" noChangeArrowheads="1"/>
              </p:cNvPicPr>
              <p:nvPr/>
            </p:nvPicPr>
            <p:blipFill>
              <a:blip r:embed="rId10"/>
              <a:srcRect/>
              <a:stretch>
                <a:fillRect/>
              </a:stretch>
            </p:blipFill>
            <p:spPr bwMode="auto">
              <a:xfrm>
                <a:off x="1040" y="2062"/>
                <a:ext cx="288" cy="450"/>
              </a:xfrm>
              <a:prstGeom prst="rect">
                <a:avLst/>
              </a:prstGeom>
              <a:noFill/>
              <a:ln w="9525">
                <a:noFill/>
                <a:miter lim="800000"/>
                <a:headEnd/>
                <a:tailEnd/>
              </a:ln>
            </p:spPr>
          </p:pic>
        </p:grpSp>
        <p:pic>
          <p:nvPicPr>
            <p:cNvPr id="41032" name="Picture 89"/>
            <p:cNvPicPr>
              <a:picLocks noChangeAspect="1" noChangeArrowheads="1"/>
            </p:cNvPicPr>
            <p:nvPr/>
          </p:nvPicPr>
          <p:blipFill>
            <a:blip r:embed="rId11">
              <a:lum bright="36000"/>
            </a:blip>
            <a:srcRect/>
            <a:stretch>
              <a:fillRect/>
            </a:stretch>
          </p:blipFill>
          <p:spPr bwMode="auto">
            <a:xfrm>
              <a:off x="4201" y="2931"/>
              <a:ext cx="625" cy="453"/>
            </a:xfrm>
            <a:prstGeom prst="rect">
              <a:avLst/>
            </a:prstGeom>
            <a:noFill/>
            <a:ln w="9525">
              <a:noFill/>
              <a:miter lim="800000"/>
              <a:headEnd/>
              <a:tailEnd/>
            </a:ln>
          </p:spPr>
        </p:pic>
      </p:grpSp>
      <p:grpSp>
        <p:nvGrpSpPr>
          <p:cNvPr id="7" name="Group 90"/>
          <p:cNvGrpSpPr>
            <a:grpSpLocks/>
          </p:cNvGrpSpPr>
          <p:nvPr/>
        </p:nvGrpSpPr>
        <p:grpSpPr bwMode="auto">
          <a:xfrm>
            <a:off x="841375" y="6125888"/>
            <a:ext cx="1065213" cy="692150"/>
            <a:chOff x="0" y="1666"/>
            <a:chExt cx="2064" cy="1328"/>
          </a:xfrm>
        </p:grpSpPr>
        <p:pic>
          <p:nvPicPr>
            <p:cNvPr id="40972" name="Picture 91"/>
            <p:cNvPicPr>
              <a:picLocks noChangeAspect="1" noChangeArrowheads="1"/>
            </p:cNvPicPr>
            <p:nvPr/>
          </p:nvPicPr>
          <p:blipFill>
            <a:blip r:embed="rId12"/>
            <a:srcRect l="4533"/>
            <a:stretch>
              <a:fillRect/>
            </a:stretch>
          </p:blipFill>
          <p:spPr bwMode="auto">
            <a:xfrm>
              <a:off x="0" y="1863"/>
              <a:ext cx="2064" cy="1131"/>
            </a:xfrm>
            <a:prstGeom prst="rect">
              <a:avLst/>
            </a:prstGeom>
            <a:noFill/>
            <a:ln w="9525">
              <a:noFill/>
              <a:miter lim="800000"/>
              <a:headEnd/>
              <a:tailEnd/>
            </a:ln>
          </p:spPr>
        </p:pic>
        <p:pic>
          <p:nvPicPr>
            <p:cNvPr id="40973" name="Picture 92"/>
            <p:cNvPicPr>
              <a:picLocks noChangeAspect="1" noChangeArrowheads="1"/>
            </p:cNvPicPr>
            <p:nvPr/>
          </p:nvPicPr>
          <p:blipFill>
            <a:blip r:embed="rId13"/>
            <a:srcRect/>
            <a:stretch>
              <a:fillRect/>
            </a:stretch>
          </p:blipFill>
          <p:spPr bwMode="auto">
            <a:xfrm>
              <a:off x="605" y="1798"/>
              <a:ext cx="1218" cy="792"/>
            </a:xfrm>
            <a:prstGeom prst="rect">
              <a:avLst/>
            </a:prstGeom>
            <a:noFill/>
            <a:ln w="9525">
              <a:noFill/>
              <a:miter lim="800000"/>
              <a:headEnd/>
              <a:tailEnd/>
            </a:ln>
          </p:spPr>
        </p:pic>
        <p:pic>
          <p:nvPicPr>
            <p:cNvPr id="40974" name="Picture 93"/>
            <p:cNvPicPr>
              <a:picLocks noChangeAspect="1" noChangeArrowheads="1"/>
            </p:cNvPicPr>
            <p:nvPr/>
          </p:nvPicPr>
          <p:blipFill>
            <a:blip r:embed="rId14"/>
            <a:srcRect/>
            <a:stretch>
              <a:fillRect/>
            </a:stretch>
          </p:blipFill>
          <p:spPr bwMode="auto">
            <a:xfrm>
              <a:off x="1261" y="1756"/>
              <a:ext cx="173" cy="243"/>
            </a:xfrm>
            <a:prstGeom prst="rect">
              <a:avLst/>
            </a:prstGeom>
            <a:noFill/>
            <a:ln w="9525">
              <a:noFill/>
              <a:miter lim="800000"/>
              <a:headEnd/>
              <a:tailEnd/>
            </a:ln>
          </p:spPr>
        </p:pic>
        <p:pic>
          <p:nvPicPr>
            <p:cNvPr id="40975" name="Picture 94"/>
            <p:cNvPicPr>
              <a:picLocks noChangeAspect="1" noChangeArrowheads="1"/>
            </p:cNvPicPr>
            <p:nvPr/>
          </p:nvPicPr>
          <p:blipFill>
            <a:blip r:embed="rId14"/>
            <a:srcRect/>
            <a:stretch>
              <a:fillRect/>
            </a:stretch>
          </p:blipFill>
          <p:spPr bwMode="auto">
            <a:xfrm>
              <a:off x="1309" y="1819"/>
              <a:ext cx="173" cy="243"/>
            </a:xfrm>
            <a:prstGeom prst="rect">
              <a:avLst/>
            </a:prstGeom>
            <a:noFill/>
            <a:ln w="9525">
              <a:noFill/>
              <a:miter lim="800000"/>
              <a:headEnd/>
              <a:tailEnd/>
            </a:ln>
          </p:spPr>
        </p:pic>
        <p:pic>
          <p:nvPicPr>
            <p:cNvPr id="40976" name="Picture 95"/>
            <p:cNvPicPr>
              <a:picLocks noChangeAspect="1" noChangeArrowheads="1"/>
            </p:cNvPicPr>
            <p:nvPr/>
          </p:nvPicPr>
          <p:blipFill>
            <a:blip r:embed="rId14"/>
            <a:srcRect/>
            <a:stretch>
              <a:fillRect/>
            </a:stretch>
          </p:blipFill>
          <p:spPr bwMode="auto">
            <a:xfrm>
              <a:off x="1358" y="1882"/>
              <a:ext cx="173" cy="243"/>
            </a:xfrm>
            <a:prstGeom prst="rect">
              <a:avLst/>
            </a:prstGeom>
            <a:noFill/>
            <a:ln w="9525">
              <a:noFill/>
              <a:miter lim="800000"/>
              <a:headEnd/>
              <a:tailEnd/>
            </a:ln>
          </p:spPr>
        </p:pic>
        <p:pic>
          <p:nvPicPr>
            <p:cNvPr id="40977" name="Picture 96"/>
            <p:cNvPicPr>
              <a:picLocks noChangeAspect="1" noChangeArrowheads="1"/>
            </p:cNvPicPr>
            <p:nvPr/>
          </p:nvPicPr>
          <p:blipFill>
            <a:blip r:embed="rId14"/>
            <a:srcRect/>
            <a:stretch>
              <a:fillRect/>
            </a:stretch>
          </p:blipFill>
          <p:spPr bwMode="auto">
            <a:xfrm>
              <a:off x="1406" y="1945"/>
              <a:ext cx="174" cy="243"/>
            </a:xfrm>
            <a:prstGeom prst="rect">
              <a:avLst/>
            </a:prstGeom>
            <a:noFill/>
            <a:ln w="9525">
              <a:noFill/>
              <a:miter lim="800000"/>
              <a:headEnd/>
              <a:tailEnd/>
            </a:ln>
          </p:spPr>
        </p:pic>
        <p:pic>
          <p:nvPicPr>
            <p:cNvPr id="40978" name="Picture 97"/>
            <p:cNvPicPr>
              <a:picLocks noChangeAspect="1" noChangeArrowheads="1"/>
            </p:cNvPicPr>
            <p:nvPr/>
          </p:nvPicPr>
          <p:blipFill>
            <a:blip r:embed="rId14"/>
            <a:srcRect/>
            <a:stretch>
              <a:fillRect/>
            </a:stretch>
          </p:blipFill>
          <p:spPr bwMode="auto">
            <a:xfrm>
              <a:off x="1155" y="1803"/>
              <a:ext cx="173" cy="243"/>
            </a:xfrm>
            <a:prstGeom prst="rect">
              <a:avLst/>
            </a:prstGeom>
            <a:noFill/>
            <a:ln w="9525">
              <a:noFill/>
              <a:miter lim="800000"/>
              <a:headEnd/>
              <a:tailEnd/>
            </a:ln>
          </p:spPr>
        </p:pic>
        <p:pic>
          <p:nvPicPr>
            <p:cNvPr id="40979" name="Picture 98"/>
            <p:cNvPicPr>
              <a:picLocks noChangeAspect="1" noChangeArrowheads="1"/>
            </p:cNvPicPr>
            <p:nvPr/>
          </p:nvPicPr>
          <p:blipFill>
            <a:blip r:embed="rId14"/>
            <a:srcRect/>
            <a:stretch>
              <a:fillRect/>
            </a:stretch>
          </p:blipFill>
          <p:spPr bwMode="auto">
            <a:xfrm>
              <a:off x="1204" y="1866"/>
              <a:ext cx="173" cy="243"/>
            </a:xfrm>
            <a:prstGeom prst="rect">
              <a:avLst/>
            </a:prstGeom>
            <a:noFill/>
            <a:ln w="9525">
              <a:noFill/>
              <a:miter lim="800000"/>
              <a:headEnd/>
              <a:tailEnd/>
            </a:ln>
          </p:spPr>
        </p:pic>
        <p:pic>
          <p:nvPicPr>
            <p:cNvPr id="40980" name="Picture 99"/>
            <p:cNvPicPr>
              <a:picLocks noChangeAspect="1" noChangeArrowheads="1"/>
            </p:cNvPicPr>
            <p:nvPr/>
          </p:nvPicPr>
          <p:blipFill>
            <a:blip r:embed="rId14"/>
            <a:srcRect/>
            <a:stretch>
              <a:fillRect/>
            </a:stretch>
          </p:blipFill>
          <p:spPr bwMode="auto">
            <a:xfrm>
              <a:off x="1252" y="1929"/>
              <a:ext cx="174" cy="243"/>
            </a:xfrm>
            <a:prstGeom prst="rect">
              <a:avLst/>
            </a:prstGeom>
            <a:noFill/>
            <a:ln w="9525">
              <a:noFill/>
              <a:miter lim="800000"/>
              <a:headEnd/>
              <a:tailEnd/>
            </a:ln>
          </p:spPr>
        </p:pic>
        <p:pic>
          <p:nvPicPr>
            <p:cNvPr id="40981" name="Picture 100"/>
            <p:cNvPicPr>
              <a:picLocks noChangeAspect="1" noChangeArrowheads="1"/>
            </p:cNvPicPr>
            <p:nvPr/>
          </p:nvPicPr>
          <p:blipFill>
            <a:blip r:embed="rId14"/>
            <a:srcRect/>
            <a:stretch>
              <a:fillRect/>
            </a:stretch>
          </p:blipFill>
          <p:spPr bwMode="auto">
            <a:xfrm>
              <a:off x="1301" y="1992"/>
              <a:ext cx="173" cy="243"/>
            </a:xfrm>
            <a:prstGeom prst="rect">
              <a:avLst/>
            </a:prstGeom>
            <a:noFill/>
            <a:ln w="9525">
              <a:noFill/>
              <a:miter lim="800000"/>
              <a:headEnd/>
              <a:tailEnd/>
            </a:ln>
          </p:spPr>
        </p:pic>
        <p:pic>
          <p:nvPicPr>
            <p:cNvPr id="40982" name="Picture 101"/>
            <p:cNvPicPr>
              <a:picLocks noChangeAspect="1" noChangeArrowheads="1"/>
            </p:cNvPicPr>
            <p:nvPr/>
          </p:nvPicPr>
          <p:blipFill>
            <a:blip r:embed="rId14"/>
            <a:srcRect/>
            <a:stretch>
              <a:fillRect/>
            </a:stretch>
          </p:blipFill>
          <p:spPr bwMode="auto">
            <a:xfrm>
              <a:off x="1050" y="1850"/>
              <a:ext cx="173" cy="243"/>
            </a:xfrm>
            <a:prstGeom prst="rect">
              <a:avLst/>
            </a:prstGeom>
            <a:noFill/>
            <a:ln w="9525">
              <a:noFill/>
              <a:miter lim="800000"/>
              <a:headEnd/>
              <a:tailEnd/>
            </a:ln>
          </p:spPr>
        </p:pic>
        <p:pic>
          <p:nvPicPr>
            <p:cNvPr id="40983" name="Picture 102"/>
            <p:cNvPicPr>
              <a:picLocks noChangeAspect="1" noChangeArrowheads="1"/>
            </p:cNvPicPr>
            <p:nvPr/>
          </p:nvPicPr>
          <p:blipFill>
            <a:blip r:embed="rId14"/>
            <a:srcRect/>
            <a:stretch>
              <a:fillRect/>
            </a:stretch>
          </p:blipFill>
          <p:spPr bwMode="auto">
            <a:xfrm>
              <a:off x="1098" y="1913"/>
              <a:ext cx="174" cy="243"/>
            </a:xfrm>
            <a:prstGeom prst="rect">
              <a:avLst/>
            </a:prstGeom>
            <a:noFill/>
            <a:ln w="9525">
              <a:noFill/>
              <a:miter lim="800000"/>
              <a:headEnd/>
              <a:tailEnd/>
            </a:ln>
          </p:spPr>
        </p:pic>
        <p:pic>
          <p:nvPicPr>
            <p:cNvPr id="40984" name="Picture 103"/>
            <p:cNvPicPr>
              <a:picLocks noChangeAspect="1" noChangeArrowheads="1"/>
            </p:cNvPicPr>
            <p:nvPr/>
          </p:nvPicPr>
          <p:blipFill>
            <a:blip r:embed="rId14"/>
            <a:srcRect/>
            <a:stretch>
              <a:fillRect/>
            </a:stretch>
          </p:blipFill>
          <p:spPr bwMode="auto">
            <a:xfrm>
              <a:off x="1147" y="1976"/>
              <a:ext cx="173" cy="243"/>
            </a:xfrm>
            <a:prstGeom prst="rect">
              <a:avLst/>
            </a:prstGeom>
            <a:noFill/>
            <a:ln w="9525">
              <a:noFill/>
              <a:miter lim="800000"/>
              <a:headEnd/>
              <a:tailEnd/>
            </a:ln>
          </p:spPr>
        </p:pic>
        <p:sp>
          <p:nvSpPr>
            <p:cNvPr id="40985" name="Text Box 104"/>
            <p:cNvSpPr txBox="1">
              <a:spLocks noChangeArrowheads="1"/>
            </p:cNvSpPr>
            <p:nvPr/>
          </p:nvSpPr>
          <p:spPr bwMode="auto">
            <a:xfrm>
              <a:off x="923" y="189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0986" name="Picture 105"/>
            <p:cNvPicPr>
              <a:picLocks noChangeAspect="1" noChangeArrowheads="1"/>
            </p:cNvPicPr>
            <p:nvPr/>
          </p:nvPicPr>
          <p:blipFill>
            <a:blip r:embed="rId14"/>
            <a:srcRect/>
            <a:stretch>
              <a:fillRect/>
            </a:stretch>
          </p:blipFill>
          <p:spPr bwMode="auto">
            <a:xfrm>
              <a:off x="1196" y="2039"/>
              <a:ext cx="173" cy="243"/>
            </a:xfrm>
            <a:prstGeom prst="rect">
              <a:avLst/>
            </a:prstGeom>
            <a:noFill/>
            <a:ln w="9525">
              <a:noFill/>
              <a:miter lim="800000"/>
              <a:headEnd/>
              <a:tailEnd/>
            </a:ln>
          </p:spPr>
        </p:pic>
        <p:pic>
          <p:nvPicPr>
            <p:cNvPr id="40987" name="Picture 106"/>
            <p:cNvPicPr>
              <a:picLocks noChangeAspect="1" noChangeArrowheads="1"/>
            </p:cNvPicPr>
            <p:nvPr/>
          </p:nvPicPr>
          <p:blipFill>
            <a:blip r:embed="rId14"/>
            <a:srcRect/>
            <a:stretch>
              <a:fillRect/>
            </a:stretch>
          </p:blipFill>
          <p:spPr bwMode="auto">
            <a:xfrm>
              <a:off x="944" y="1898"/>
              <a:ext cx="174" cy="243"/>
            </a:xfrm>
            <a:prstGeom prst="rect">
              <a:avLst/>
            </a:prstGeom>
            <a:noFill/>
            <a:ln w="9525">
              <a:noFill/>
              <a:miter lim="800000"/>
              <a:headEnd/>
              <a:tailEnd/>
            </a:ln>
          </p:spPr>
        </p:pic>
        <p:pic>
          <p:nvPicPr>
            <p:cNvPr id="40988" name="Picture 107"/>
            <p:cNvPicPr>
              <a:picLocks noChangeAspect="1" noChangeArrowheads="1"/>
            </p:cNvPicPr>
            <p:nvPr/>
          </p:nvPicPr>
          <p:blipFill>
            <a:blip r:embed="rId14"/>
            <a:srcRect/>
            <a:stretch>
              <a:fillRect/>
            </a:stretch>
          </p:blipFill>
          <p:spPr bwMode="auto">
            <a:xfrm>
              <a:off x="993" y="1960"/>
              <a:ext cx="173" cy="243"/>
            </a:xfrm>
            <a:prstGeom prst="rect">
              <a:avLst/>
            </a:prstGeom>
            <a:noFill/>
            <a:ln w="9525">
              <a:noFill/>
              <a:miter lim="800000"/>
              <a:headEnd/>
              <a:tailEnd/>
            </a:ln>
          </p:spPr>
        </p:pic>
        <p:sp>
          <p:nvSpPr>
            <p:cNvPr id="40989" name="Text Box 108"/>
            <p:cNvSpPr txBox="1">
              <a:spLocks noChangeArrowheads="1"/>
            </p:cNvSpPr>
            <p:nvPr/>
          </p:nvSpPr>
          <p:spPr bwMode="auto">
            <a:xfrm>
              <a:off x="775"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0990" name="Picture 109"/>
            <p:cNvPicPr>
              <a:picLocks noChangeAspect="1" noChangeArrowheads="1"/>
            </p:cNvPicPr>
            <p:nvPr/>
          </p:nvPicPr>
          <p:blipFill>
            <a:blip r:embed="rId14"/>
            <a:srcRect/>
            <a:stretch>
              <a:fillRect/>
            </a:stretch>
          </p:blipFill>
          <p:spPr bwMode="auto">
            <a:xfrm>
              <a:off x="1042" y="2023"/>
              <a:ext cx="173" cy="243"/>
            </a:xfrm>
            <a:prstGeom prst="rect">
              <a:avLst/>
            </a:prstGeom>
            <a:noFill/>
            <a:ln w="9525">
              <a:noFill/>
              <a:miter lim="800000"/>
              <a:headEnd/>
              <a:tailEnd/>
            </a:ln>
          </p:spPr>
        </p:pic>
        <p:sp>
          <p:nvSpPr>
            <p:cNvPr id="40991" name="Text Box 110"/>
            <p:cNvSpPr txBox="1">
              <a:spLocks noChangeArrowheads="1"/>
            </p:cNvSpPr>
            <p:nvPr/>
          </p:nvSpPr>
          <p:spPr bwMode="auto">
            <a:xfrm>
              <a:off x="815" y="194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0992" name="Picture 111"/>
            <p:cNvPicPr>
              <a:picLocks noChangeAspect="1" noChangeArrowheads="1"/>
            </p:cNvPicPr>
            <p:nvPr/>
          </p:nvPicPr>
          <p:blipFill>
            <a:blip r:embed="rId14"/>
            <a:srcRect/>
            <a:stretch>
              <a:fillRect/>
            </a:stretch>
          </p:blipFill>
          <p:spPr bwMode="auto">
            <a:xfrm>
              <a:off x="1090" y="2100"/>
              <a:ext cx="174" cy="243"/>
            </a:xfrm>
            <a:prstGeom prst="rect">
              <a:avLst/>
            </a:prstGeom>
            <a:noFill/>
            <a:ln w="9525">
              <a:noFill/>
              <a:miter lim="800000"/>
              <a:headEnd/>
              <a:tailEnd/>
            </a:ln>
          </p:spPr>
        </p:pic>
        <p:pic>
          <p:nvPicPr>
            <p:cNvPr id="40993" name="Picture 112"/>
            <p:cNvPicPr>
              <a:picLocks noChangeAspect="1" noChangeArrowheads="1"/>
            </p:cNvPicPr>
            <p:nvPr/>
          </p:nvPicPr>
          <p:blipFill>
            <a:blip r:embed="rId14"/>
            <a:srcRect/>
            <a:stretch>
              <a:fillRect/>
            </a:stretch>
          </p:blipFill>
          <p:spPr bwMode="auto">
            <a:xfrm>
              <a:off x="839" y="1945"/>
              <a:ext cx="173" cy="243"/>
            </a:xfrm>
            <a:prstGeom prst="rect">
              <a:avLst/>
            </a:prstGeom>
            <a:noFill/>
            <a:ln w="9525">
              <a:noFill/>
              <a:miter lim="800000"/>
              <a:headEnd/>
              <a:tailEnd/>
            </a:ln>
          </p:spPr>
        </p:pic>
        <p:sp>
          <p:nvSpPr>
            <p:cNvPr id="40994" name="Text Box 113"/>
            <p:cNvSpPr txBox="1">
              <a:spLocks noChangeArrowheads="1"/>
            </p:cNvSpPr>
            <p:nvPr/>
          </p:nvSpPr>
          <p:spPr bwMode="auto">
            <a:xfrm>
              <a:off x="621"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0995" name="Picture 114"/>
            <p:cNvPicPr>
              <a:picLocks noChangeAspect="1" noChangeArrowheads="1"/>
            </p:cNvPicPr>
            <p:nvPr/>
          </p:nvPicPr>
          <p:blipFill>
            <a:blip r:embed="rId14"/>
            <a:srcRect/>
            <a:stretch>
              <a:fillRect/>
            </a:stretch>
          </p:blipFill>
          <p:spPr bwMode="auto">
            <a:xfrm>
              <a:off x="888" y="2008"/>
              <a:ext cx="173" cy="243"/>
            </a:xfrm>
            <a:prstGeom prst="rect">
              <a:avLst/>
            </a:prstGeom>
            <a:noFill/>
            <a:ln w="9525">
              <a:noFill/>
              <a:miter lim="800000"/>
              <a:headEnd/>
              <a:tailEnd/>
            </a:ln>
          </p:spPr>
        </p:pic>
        <p:pic>
          <p:nvPicPr>
            <p:cNvPr id="40996" name="Picture 115"/>
            <p:cNvPicPr>
              <a:picLocks noChangeAspect="1" noChangeArrowheads="1"/>
            </p:cNvPicPr>
            <p:nvPr/>
          </p:nvPicPr>
          <p:blipFill>
            <a:blip r:embed="rId15"/>
            <a:srcRect/>
            <a:stretch>
              <a:fillRect/>
            </a:stretch>
          </p:blipFill>
          <p:spPr bwMode="auto">
            <a:xfrm>
              <a:off x="936" y="2070"/>
              <a:ext cx="174" cy="244"/>
            </a:xfrm>
            <a:prstGeom prst="rect">
              <a:avLst/>
            </a:prstGeom>
            <a:noFill/>
            <a:ln w="9525">
              <a:noFill/>
              <a:miter lim="800000"/>
              <a:headEnd/>
              <a:tailEnd/>
            </a:ln>
          </p:spPr>
        </p:pic>
        <p:pic>
          <p:nvPicPr>
            <p:cNvPr id="40997" name="Picture 116"/>
            <p:cNvPicPr>
              <a:picLocks noChangeAspect="1" noChangeArrowheads="1"/>
            </p:cNvPicPr>
            <p:nvPr/>
          </p:nvPicPr>
          <p:blipFill>
            <a:blip r:embed="rId14"/>
            <a:srcRect/>
            <a:stretch>
              <a:fillRect/>
            </a:stretch>
          </p:blipFill>
          <p:spPr bwMode="auto">
            <a:xfrm>
              <a:off x="985" y="2133"/>
              <a:ext cx="173" cy="243"/>
            </a:xfrm>
            <a:prstGeom prst="rect">
              <a:avLst/>
            </a:prstGeom>
            <a:noFill/>
            <a:ln w="9525">
              <a:noFill/>
              <a:miter lim="800000"/>
              <a:headEnd/>
              <a:tailEnd/>
            </a:ln>
          </p:spPr>
        </p:pic>
        <p:pic>
          <p:nvPicPr>
            <p:cNvPr id="40998" name="Picture 117"/>
            <p:cNvPicPr>
              <a:picLocks noChangeAspect="1" noChangeArrowheads="1"/>
            </p:cNvPicPr>
            <p:nvPr/>
          </p:nvPicPr>
          <p:blipFill>
            <a:blip r:embed="rId14"/>
            <a:srcRect/>
            <a:stretch>
              <a:fillRect/>
            </a:stretch>
          </p:blipFill>
          <p:spPr bwMode="auto">
            <a:xfrm>
              <a:off x="1455" y="2008"/>
              <a:ext cx="173" cy="243"/>
            </a:xfrm>
            <a:prstGeom prst="rect">
              <a:avLst/>
            </a:prstGeom>
            <a:noFill/>
            <a:ln w="9525">
              <a:noFill/>
              <a:miter lim="800000"/>
              <a:headEnd/>
              <a:tailEnd/>
            </a:ln>
          </p:spPr>
        </p:pic>
        <p:sp>
          <p:nvSpPr>
            <p:cNvPr id="40999" name="Text Box 118"/>
            <p:cNvSpPr txBox="1">
              <a:spLocks noChangeArrowheads="1"/>
            </p:cNvSpPr>
            <p:nvPr/>
          </p:nvSpPr>
          <p:spPr bwMode="auto">
            <a:xfrm>
              <a:off x="871" y="200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0" name="Text Box 119"/>
            <p:cNvSpPr txBox="1">
              <a:spLocks noChangeArrowheads="1"/>
            </p:cNvSpPr>
            <p:nvPr/>
          </p:nvSpPr>
          <p:spPr bwMode="auto">
            <a:xfrm>
              <a:off x="972"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1" name="Text Box 120"/>
            <p:cNvSpPr txBox="1">
              <a:spLocks noChangeArrowheads="1"/>
            </p:cNvSpPr>
            <p:nvPr/>
          </p:nvSpPr>
          <p:spPr bwMode="auto">
            <a:xfrm>
              <a:off x="1080" y="189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1002" name="Picture 121"/>
            <p:cNvPicPr>
              <a:picLocks noChangeAspect="1" noChangeArrowheads="1"/>
            </p:cNvPicPr>
            <p:nvPr/>
          </p:nvPicPr>
          <p:blipFill>
            <a:blip r:embed="rId14"/>
            <a:srcRect/>
            <a:stretch>
              <a:fillRect/>
            </a:stretch>
          </p:blipFill>
          <p:spPr bwMode="auto">
            <a:xfrm>
              <a:off x="1350" y="2055"/>
              <a:ext cx="173" cy="243"/>
            </a:xfrm>
            <a:prstGeom prst="rect">
              <a:avLst/>
            </a:prstGeom>
            <a:noFill/>
            <a:ln w="9525">
              <a:noFill/>
              <a:miter lim="800000"/>
              <a:headEnd/>
              <a:tailEnd/>
            </a:ln>
          </p:spPr>
        </p:pic>
        <p:pic>
          <p:nvPicPr>
            <p:cNvPr id="41003" name="Picture 122"/>
            <p:cNvPicPr>
              <a:picLocks noChangeAspect="1" noChangeArrowheads="1"/>
            </p:cNvPicPr>
            <p:nvPr/>
          </p:nvPicPr>
          <p:blipFill>
            <a:blip r:embed="rId14"/>
            <a:srcRect/>
            <a:stretch>
              <a:fillRect/>
            </a:stretch>
          </p:blipFill>
          <p:spPr bwMode="auto">
            <a:xfrm>
              <a:off x="1244" y="2102"/>
              <a:ext cx="174" cy="243"/>
            </a:xfrm>
            <a:prstGeom prst="rect">
              <a:avLst/>
            </a:prstGeom>
            <a:noFill/>
            <a:ln w="9525">
              <a:noFill/>
              <a:miter lim="800000"/>
              <a:headEnd/>
              <a:tailEnd/>
            </a:ln>
          </p:spPr>
        </p:pic>
        <p:pic>
          <p:nvPicPr>
            <p:cNvPr id="41004" name="Picture 123"/>
            <p:cNvPicPr>
              <a:picLocks noChangeAspect="1" noChangeArrowheads="1"/>
            </p:cNvPicPr>
            <p:nvPr/>
          </p:nvPicPr>
          <p:blipFill>
            <a:blip r:embed="rId14"/>
            <a:srcRect/>
            <a:stretch>
              <a:fillRect/>
            </a:stretch>
          </p:blipFill>
          <p:spPr bwMode="auto">
            <a:xfrm>
              <a:off x="1139" y="2149"/>
              <a:ext cx="173" cy="243"/>
            </a:xfrm>
            <a:prstGeom prst="rect">
              <a:avLst/>
            </a:prstGeom>
            <a:noFill/>
            <a:ln w="9525">
              <a:noFill/>
              <a:miter lim="800000"/>
              <a:headEnd/>
              <a:tailEnd/>
            </a:ln>
          </p:spPr>
        </p:pic>
        <p:sp>
          <p:nvSpPr>
            <p:cNvPr id="41005" name="Text Box 124"/>
            <p:cNvSpPr txBox="1">
              <a:spLocks noChangeArrowheads="1"/>
            </p:cNvSpPr>
            <p:nvPr/>
          </p:nvSpPr>
          <p:spPr bwMode="auto">
            <a:xfrm>
              <a:off x="920" y="2057"/>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6" name="Text Box 125"/>
            <p:cNvSpPr txBox="1">
              <a:spLocks noChangeArrowheads="1"/>
            </p:cNvSpPr>
            <p:nvPr/>
          </p:nvSpPr>
          <p:spPr bwMode="auto">
            <a:xfrm>
              <a:off x="1018" y="201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7" name="Text Box 126"/>
            <p:cNvSpPr txBox="1">
              <a:spLocks noChangeArrowheads="1"/>
            </p:cNvSpPr>
            <p:nvPr/>
          </p:nvSpPr>
          <p:spPr bwMode="auto">
            <a:xfrm>
              <a:off x="763" y="204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8" name="Text Box 127"/>
            <p:cNvSpPr txBox="1">
              <a:spLocks noChangeArrowheads="1"/>
            </p:cNvSpPr>
            <p:nvPr/>
          </p:nvSpPr>
          <p:spPr bwMode="auto">
            <a:xfrm>
              <a:off x="664" y="191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09" name="Text Box 128"/>
            <p:cNvSpPr txBox="1">
              <a:spLocks noChangeArrowheads="1"/>
            </p:cNvSpPr>
            <p:nvPr/>
          </p:nvSpPr>
          <p:spPr bwMode="auto">
            <a:xfrm>
              <a:off x="1240" y="191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0" name="Text Box 129"/>
            <p:cNvSpPr txBox="1">
              <a:spLocks noChangeArrowheads="1"/>
            </p:cNvSpPr>
            <p:nvPr/>
          </p:nvSpPr>
          <p:spPr bwMode="auto">
            <a:xfrm>
              <a:off x="1135"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1" name="Text Box 130"/>
            <p:cNvSpPr txBox="1">
              <a:spLocks noChangeArrowheads="1"/>
            </p:cNvSpPr>
            <p:nvPr/>
          </p:nvSpPr>
          <p:spPr bwMode="auto">
            <a:xfrm>
              <a:off x="1190" y="185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2" name="Text Box 131"/>
            <p:cNvSpPr txBox="1">
              <a:spLocks noChangeArrowheads="1"/>
            </p:cNvSpPr>
            <p:nvPr/>
          </p:nvSpPr>
          <p:spPr bwMode="auto">
            <a:xfrm>
              <a:off x="987" y="177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3" name="Text Box 132"/>
            <p:cNvSpPr txBox="1">
              <a:spLocks noChangeArrowheads="1"/>
            </p:cNvSpPr>
            <p:nvPr/>
          </p:nvSpPr>
          <p:spPr bwMode="auto">
            <a:xfrm>
              <a:off x="1034" y="184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4" name="Text Box 133"/>
            <p:cNvSpPr txBox="1">
              <a:spLocks noChangeArrowheads="1"/>
            </p:cNvSpPr>
            <p:nvPr/>
          </p:nvSpPr>
          <p:spPr bwMode="auto">
            <a:xfrm>
              <a:off x="877" y="182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5" name="Text Box 134"/>
            <p:cNvSpPr txBox="1">
              <a:spLocks noChangeArrowheads="1"/>
            </p:cNvSpPr>
            <p:nvPr/>
          </p:nvSpPr>
          <p:spPr bwMode="auto">
            <a:xfrm>
              <a:off x="726" y="181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6" name="Text Box 135"/>
            <p:cNvSpPr txBox="1">
              <a:spLocks noChangeArrowheads="1"/>
            </p:cNvSpPr>
            <p:nvPr/>
          </p:nvSpPr>
          <p:spPr bwMode="auto">
            <a:xfrm>
              <a:off x="1043" y="166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7" name="Text Box 136"/>
            <p:cNvSpPr txBox="1">
              <a:spLocks noChangeArrowheads="1"/>
            </p:cNvSpPr>
            <p:nvPr/>
          </p:nvSpPr>
          <p:spPr bwMode="auto">
            <a:xfrm>
              <a:off x="831" y="176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8" name="Text Box 137"/>
            <p:cNvSpPr txBox="1">
              <a:spLocks noChangeArrowheads="1"/>
            </p:cNvSpPr>
            <p:nvPr/>
          </p:nvSpPr>
          <p:spPr bwMode="auto">
            <a:xfrm>
              <a:off x="1138" y="178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19" name="Text Box 138"/>
            <p:cNvSpPr txBox="1">
              <a:spLocks noChangeArrowheads="1"/>
            </p:cNvSpPr>
            <p:nvPr/>
          </p:nvSpPr>
          <p:spPr bwMode="auto">
            <a:xfrm>
              <a:off x="1083" y="172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20" name="Text Box 139"/>
            <p:cNvSpPr txBox="1">
              <a:spLocks noChangeArrowheads="1"/>
            </p:cNvSpPr>
            <p:nvPr/>
          </p:nvSpPr>
          <p:spPr bwMode="auto">
            <a:xfrm>
              <a:off x="932" y="171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sp>
          <p:nvSpPr>
            <p:cNvPr id="41021" name="Text Box 140"/>
            <p:cNvSpPr txBox="1">
              <a:spLocks noChangeArrowheads="1"/>
            </p:cNvSpPr>
            <p:nvPr/>
          </p:nvSpPr>
          <p:spPr bwMode="auto">
            <a:xfrm>
              <a:off x="867" y="2018"/>
              <a:ext cx="305" cy="549"/>
            </a:xfrm>
            <a:prstGeom prst="rect">
              <a:avLst/>
            </a:prstGeom>
            <a:noFill/>
            <a:ln w="9525">
              <a:noFill/>
              <a:miter lim="800000"/>
              <a:headEnd/>
              <a:tailEnd/>
            </a:ln>
          </p:spPr>
          <p:txBody>
            <a:bodyPr>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Segoe" pitchFamily="34" charset="0"/>
                  <a:cs typeface="Arial" charset="0"/>
                </a:rPr>
                <a:t>VM</a:t>
              </a:r>
            </a:p>
          </p:txBody>
        </p:sp>
        <p:pic>
          <p:nvPicPr>
            <p:cNvPr id="41022" name="Picture 141"/>
            <p:cNvPicPr>
              <a:picLocks noChangeAspect="1" noChangeArrowheads="1"/>
            </p:cNvPicPr>
            <p:nvPr/>
          </p:nvPicPr>
          <p:blipFill>
            <a:blip r:embed="rId16">
              <a:lum bright="36000"/>
            </a:blip>
            <a:srcRect/>
            <a:stretch>
              <a:fillRect/>
            </a:stretch>
          </p:blipFill>
          <p:spPr bwMode="auto">
            <a:xfrm>
              <a:off x="563" y="1969"/>
              <a:ext cx="382" cy="277"/>
            </a:xfrm>
            <a:prstGeom prst="rect">
              <a:avLst/>
            </a:prstGeom>
            <a:noFill/>
            <a:ln w="9525">
              <a:noFill/>
              <a:miter lim="800000"/>
              <a:headEnd/>
              <a:tailEnd/>
            </a:ln>
          </p:spPr>
        </p:pic>
        <p:pic>
          <p:nvPicPr>
            <p:cNvPr id="41023" name="Picture 142"/>
            <p:cNvPicPr>
              <a:picLocks noChangeAspect="1" noChangeArrowheads="1"/>
            </p:cNvPicPr>
            <p:nvPr/>
          </p:nvPicPr>
          <p:blipFill>
            <a:blip r:embed="rId17"/>
            <a:srcRect/>
            <a:stretch>
              <a:fillRect/>
            </a:stretch>
          </p:blipFill>
          <p:spPr bwMode="auto">
            <a:xfrm>
              <a:off x="312" y="1861"/>
              <a:ext cx="435" cy="508"/>
            </a:xfrm>
            <a:prstGeom prst="rect">
              <a:avLst/>
            </a:prstGeom>
            <a:noFill/>
            <a:ln w="9525">
              <a:noFill/>
              <a:miter lim="800000"/>
              <a:headEnd/>
              <a:tailEnd/>
            </a:ln>
          </p:spPr>
        </p:pic>
        <p:pic>
          <p:nvPicPr>
            <p:cNvPr id="41024" name="Picture 143"/>
            <p:cNvPicPr>
              <a:picLocks noChangeAspect="1" noChangeArrowheads="1"/>
            </p:cNvPicPr>
            <p:nvPr/>
          </p:nvPicPr>
          <p:blipFill>
            <a:blip r:embed="rId18"/>
            <a:srcRect/>
            <a:stretch>
              <a:fillRect/>
            </a:stretch>
          </p:blipFill>
          <p:spPr bwMode="auto">
            <a:xfrm>
              <a:off x="76" y="1804"/>
              <a:ext cx="332" cy="445"/>
            </a:xfrm>
            <a:prstGeom prst="rect">
              <a:avLst/>
            </a:prstGeom>
            <a:noFill/>
            <a:ln w="9525">
              <a:noFill/>
              <a:miter lim="800000"/>
              <a:headEnd/>
              <a:tailEnd/>
            </a:ln>
          </p:spPr>
        </p:pic>
      </p:grpSp>
      <p:grpSp>
        <p:nvGrpSpPr>
          <p:cNvPr id="8" name="Group 144"/>
          <p:cNvGrpSpPr>
            <a:grpSpLocks/>
          </p:cNvGrpSpPr>
          <p:nvPr/>
        </p:nvGrpSpPr>
        <p:grpSpPr bwMode="auto">
          <a:xfrm>
            <a:off x="2398703" y="6164649"/>
            <a:ext cx="903287" cy="560509"/>
            <a:chOff x="3505" y="107"/>
            <a:chExt cx="1659" cy="1155"/>
          </a:xfrm>
          <a:effectLst>
            <a:outerShdw blurRad="50800" dist="38100" dir="5400000" algn="t" rotWithShape="0">
              <a:prstClr val="black">
                <a:alpha val="40000"/>
              </a:prstClr>
            </a:outerShdw>
          </a:effectLst>
        </p:grpSpPr>
        <p:pic>
          <p:nvPicPr>
            <p:cNvPr id="30731" name="Picture 145"/>
            <p:cNvPicPr>
              <a:picLocks noChangeAspect="1" noChangeArrowheads="1"/>
            </p:cNvPicPr>
            <p:nvPr/>
          </p:nvPicPr>
          <p:blipFill>
            <a:blip r:embed="rId19"/>
            <a:srcRect/>
            <a:stretch>
              <a:fillRect/>
            </a:stretch>
          </p:blipFill>
          <p:spPr bwMode="auto">
            <a:xfrm>
              <a:off x="3505" y="343"/>
              <a:ext cx="1659" cy="919"/>
            </a:xfrm>
            <a:prstGeom prst="rect">
              <a:avLst/>
            </a:prstGeom>
            <a:noFill/>
            <a:ln w="9525">
              <a:noFill/>
              <a:miter lim="800000"/>
              <a:headEnd/>
              <a:tailEnd/>
            </a:ln>
          </p:spPr>
        </p:pic>
        <p:pic>
          <p:nvPicPr>
            <p:cNvPr id="30732" name="Picture 146"/>
            <p:cNvPicPr>
              <a:picLocks noChangeAspect="1" noChangeArrowheads="1"/>
            </p:cNvPicPr>
            <p:nvPr/>
          </p:nvPicPr>
          <p:blipFill>
            <a:blip r:embed="rId20"/>
            <a:srcRect/>
            <a:stretch>
              <a:fillRect/>
            </a:stretch>
          </p:blipFill>
          <p:spPr bwMode="auto">
            <a:xfrm>
              <a:off x="4683" y="312"/>
              <a:ext cx="339" cy="518"/>
            </a:xfrm>
            <a:prstGeom prst="rect">
              <a:avLst/>
            </a:prstGeom>
            <a:noFill/>
            <a:ln w="9525">
              <a:noFill/>
              <a:miter lim="800000"/>
              <a:headEnd/>
              <a:tailEnd/>
            </a:ln>
          </p:spPr>
        </p:pic>
        <p:pic>
          <p:nvPicPr>
            <p:cNvPr id="30733" name="Picture 147"/>
            <p:cNvPicPr>
              <a:picLocks noChangeAspect="1" noChangeArrowheads="1"/>
            </p:cNvPicPr>
            <p:nvPr/>
          </p:nvPicPr>
          <p:blipFill>
            <a:blip r:embed="rId21"/>
            <a:srcRect/>
            <a:stretch>
              <a:fillRect/>
            </a:stretch>
          </p:blipFill>
          <p:spPr bwMode="auto">
            <a:xfrm>
              <a:off x="3886" y="107"/>
              <a:ext cx="346" cy="509"/>
            </a:xfrm>
            <a:prstGeom prst="rect">
              <a:avLst/>
            </a:prstGeom>
            <a:noFill/>
            <a:ln w="9525">
              <a:noFill/>
              <a:miter lim="800000"/>
              <a:headEnd/>
              <a:tailEnd/>
            </a:ln>
          </p:spPr>
        </p:pic>
        <p:pic>
          <p:nvPicPr>
            <p:cNvPr id="30734" name="Picture 148"/>
            <p:cNvPicPr>
              <a:picLocks noChangeAspect="1" noChangeArrowheads="1"/>
            </p:cNvPicPr>
            <p:nvPr/>
          </p:nvPicPr>
          <p:blipFill>
            <a:blip r:embed="rId22"/>
            <a:srcRect/>
            <a:stretch>
              <a:fillRect/>
            </a:stretch>
          </p:blipFill>
          <p:spPr bwMode="auto">
            <a:xfrm>
              <a:off x="4282" y="140"/>
              <a:ext cx="352" cy="518"/>
            </a:xfrm>
            <a:prstGeom prst="rect">
              <a:avLst/>
            </a:prstGeom>
            <a:noFill/>
            <a:ln w="9525">
              <a:noFill/>
              <a:miter lim="800000"/>
              <a:headEnd/>
              <a:tailEnd/>
            </a:ln>
          </p:spPr>
        </p:pic>
        <p:pic>
          <p:nvPicPr>
            <p:cNvPr id="30735" name="Picture 149"/>
            <p:cNvPicPr>
              <a:picLocks noChangeAspect="1" noChangeArrowheads="1"/>
            </p:cNvPicPr>
            <p:nvPr/>
          </p:nvPicPr>
          <p:blipFill>
            <a:blip r:embed="rId23"/>
            <a:srcRect/>
            <a:stretch>
              <a:fillRect/>
            </a:stretch>
          </p:blipFill>
          <p:spPr bwMode="auto">
            <a:xfrm>
              <a:off x="3937" y="593"/>
              <a:ext cx="361" cy="550"/>
            </a:xfrm>
            <a:prstGeom prst="rect">
              <a:avLst/>
            </a:prstGeom>
            <a:noFill/>
            <a:ln w="9525">
              <a:noFill/>
              <a:miter lim="800000"/>
              <a:headEnd/>
              <a:tailEnd/>
            </a:ln>
          </p:spPr>
        </p:pic>
        <p:pic>
          <p:nvPicPr>
            <p:cNvPr id="30736" name="Picture 150"/>
            <p:cNvPicPr>
              <a:picLocks noChangeAspect="1" noChangeArrowheads="1"/>
            </p:cNvPicPr>
            <p:nvPr/>
          </p:nvPicPr>
          <p:blipFill>
            <a:blip r:embed="rId24"/>
            <a:srcRect/>
            <a:stretch>
              <a:fillRect/>
            </a:stretch>
          </p:blipFill>
          <p:spPr bwMode="auto">
            <a:xfrm>
              <a:off x="4418" y="587"/>
              <a:ext cx="348" cy="518"/>
            </a:xfrm>
            <a:prstGeom prst="rect">
              <a:avLst/>
            </a:prstGeom>
            <a:noFill/>
            <a:ln w="9525">
              <a:noFill/>
              <a:miter lim="800000"/>
              <a:headEnd/>
              <a:tailEnd/>
            </a:ln>
          </p:spPr>
        </p:pic>
        <p:pic>
          <p:nvPicPr>
            <p:cNvPr id="30737" name="Picture 151"/>
            <p:cNvPicPr>
              <a:picLocks noChangeAspect="1" noChangeArrowheads="1"/>
            </p:cNvPicPr>
            <p:nvPr/>
          </p:nvPicPr>
          <p:blipFill>
            <a:blip r:embed="rId25"/>
            <a:srcRect/>
            <a:stretch>
              <a:fillRect/>
            </a:stretch>
          </p:blipFill>
          <p:spPr bwMode="auto">
            <a:xfrm>
              <a:off x="3590" y="398"/>
              <a:ext cx="330" cy="518"/>
            </a:xfrm>
            <a:prstGeom prst="rect">
              <a:avLst/>
            </a:prstGeom>
            <a:noFill/>
            <a:ln w="9525">
              <a:noFill/>
              <a:miter lim="800000"/>
              <a:headEnd/>
              <a:tailEnd/>
            </a:ln>
          </p:spPr>
        </p:pic>
        <p:pic>
          <p:nvPicPr>
            <p:cNvPr id="64" name="Picture 152"/>
            <p:cNvPicPr>
              <a:picLocks noChangeAspect="1" noChangeArrowheads="1"/>
            </p:cNvPicPr>
            <p:nvPr/>
          </p:nvPicPr>
          <p:blipFill>
            <a:blip r:embed="rId26"/>
            <a:srcRect/>
            <a:stretch>
              <a:fillRect/>
            </a:stretch>
          </p:blipFill>
          <p:spPr bwMode="auto">
            <a:xfrm>
              <a:off x="3732" y="332"/>
              <a:ext cx="942" cy="501"/>
            </a:xfrm>
            <a:prstGeom prst="rect">
              <a:avLst/>
            </a:prstGeom>
            <a:noFill/>
            <a:ln w="9525">
              <a:noFill/>
              <a:miter lim="800000"/>
              <a:headEnd/>
              <a:tailEnd/>
            </a:ln>
            <a:effectLst>
              <a:outerShdw dist="17961" dir="2700000" algn="ctr" rotWithShape="0">
                <a:schemeClr val="bg2"/>
              </a:outerShdw>
            </a:effectLst>
          </p:spPr>
        </p:pic>
      </p:grpSp>
      <p:pic>
        <p:nvPicPr>
          <p:cNvPr id="87041" name="Picture 1" descr="C:\Edwin\Microsoft\Screenshots\RTM\Interfaces\Virtual Machines Interface.bmp"/>
          <p:cNvPicPr>
            <a:picLocks noChangeAspect="1" noChangeArrowheads="1"/>
          </p:cNvPicPr>
          <p:nvPr/>
        </p:nvPicPr>
        <p:blipFill>
          <a:blip r:embed="rId27"/>
          <a:srcRect/>
          <a:stretch>
            <a:fillRect/>
          </a:stretch>
        </p:blipFill>
        <p:spPr bwMode="auto">
          <a:xfrm>
            <a:off x="5460547" y="2305050"/>
            <a:ext cx="3505199" cy="2628899"/>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a:scene3d>
            <a:camera prst="perspectiveLeft" fov="4800000"/>
            <a:lightRig rig="threePt" dir="t"/>
          </a:scene3d>
        </p:spPr>
      </p:pic>
      <p:sp>
        <p:nvSpPr>
          <p:cNvPr id="90" name="Rectangle 3"/>
          <p:cNvSpPr>
            <a:spLocks noChangeArrowheads="1"/>
          </p:cNvSpPr>
          <p:nvPr/>
        </p:nvSpPr>
        <p:spPr bwMode="auto">
          <a:xfrm>
            <a:off x="292100" y="1730375"/>
            <a:ext cx="5478463" cy="2947988"/>
          </a:xfrm>
          <a:prstGeom prst="rect">
            <a:avLst/>
          </a:prstGeom>
          <a:noFill/>
          <a:ln w="9525" algn="ctr">
            <a:noFill/>
            <a:miter lim="800000"/>
            <a:headEnd/>
            <a:tailEnd/>
          </a:ln>
        </p:spPr>
        <p:txBody>
          <a:bodyPr lIns="92071" tIns="46036" rIns="92071" bIns="46036"/>
          <a:lstStyle/>
          <a:p>
            <a:pPr>
              <a:spcBef>
                <a:spcPct val="20000"/>
              </a:spcBef>
              <a:buClr>
                <a:schemeClr val="hlink"/>
              </a:buClr>
              <a:buSzPct val="60000"/>
              <a:defRPr/>
            </a:pPr>
            <a:r>
              <a:rPr lang="en-US" sz="1500" b="1" dirty="0" smtClean="0">
                <a:ea typeface="SimSun" pitchFamily="2" charset="-122"/>
                <a:cs typeface="Times New Roman" pitchFamily="18" charset="0"/>
              </a:rPr>
              <a:t>Heterogeneous Management</a:t>
            </a:r>
          </a:p>
          <a:p>
            <a:pPr marL="384924" indent="-384924">
              <a:lnSpc>
                <a:spcPct val="90000"/>
              </a:lnSpc>
              <a:spcBef>
                <a:spcPts val="600"/>
              </a:spcBef>
              <a:buClr>
                <a:schemeClr val="accent3"/>
              </a:buClr>
              <a:buSzPct val="95000"/>
              <a:buFontTx/>
              <a:buChar char="•"/>
              <a:defRPr/>
            </a:pPr>
            <a:r>
              <a:rPr lang="en-US" sz="1200" dirty="0" smtClean="0">
                <a:effectLst>
                  <a:outerShdw blurRad="38100" dist="38100" dir="2700000" algn="tl">
                    <a:srgbClr val="000000">
                      <a:alpha val="43137"/>
                    </a:srgbClr>
                  </a:outerShdw>
                </a:effectLst>
              </a:rPr>
              <a:t>Manage Hyper-V, Virtual Server and VMware from a single console</a:t>
            </a:r>
            <a:endParaRPr lang="en-US" sz="1200" b="1" dirty="0" smtClean="0">
              <a:latin typeface="+mj-lt"/>
              <a:ea typeface="SimSun" pitchFamily="2" charset="-122"/>
              <a:cs typeface="Times New Roman" pitchFamily="18" charset="0"/>
            </a:endParaRPr>
          </a:p>
          <a:p>
            <a:pPr>
              <a:spcBef>
                <a:spcPct val="20000"/>
              </a:spcBef>
              <a:buClr>
                <a:schemeClr val="hlink"/>
              </a:buClr>
              <a:buSzPct val="60000"/>
              <a:defRPr/>
            </a:pPr>
            <a:r>
              <a:rPr lang="en-US" sz="1400" b="1" dirty="0" smtClean="0">
                <a:latin typeface="+mj-lt"/>
                <a:ea typeface="SimSun" pitchFamily="2" charset="-122"/>
                <a:cs typeface="Times New Roman" pitchFamily="18" charset="0"/>
              </a:rPr>
              <a:t>Maximize </a:t>
            </a:r>
            <a:r>
              <a:rPr lang="en-US" sz="1400" b="1" dirty="0">
                <a:latin typeface="+mj-lt"/>
                <a:ea typeface="SimSun" pitchFamily="2" charset="-122"/>
                <a:cs typeface="Times New Roman" pitchFamily="18" charset="0"/>
              </a:rPr>
              <a:t>Resources</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Centralized virtual machine deployment and management</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Intelligent placement of virtual machines</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Fast and reliable Physical to Virtual (P2V) and Virtual to Virtual (V2V) conversion</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Comprehensive service-level enterprise monitoring with Microsoft</a:t>
            </a:r>
            <a:r>
              <a:rPr lang="en-US" sz="1200" baseline="30000" dirty="0">
                <a:effectLst>
                  <a:outerShdw blurRad="38100" dist="38100" dir="2700000" algn="tl">
                    <a:srgbClr val="000000">
                      <a:alpha val="43137"/>
                    </a:srgbClr>
                  </a:outerShdw>
                </a:effectLst>
                <a:latin typeface="+mj-lt"/>
              </a:rPr>
              <a:t>®</a:t>
            </a:r>
            <a:r>
              <a:rPr lang="en-US" sz="1200" dirty="0">
                <a:effectLst>
                  <a:outerShdw blurRad="38100" dist="38100" dir="2700000" algn="tl">
                    <a:srgbClr val="000000">
                      <a:alpha val="43137"/>
                    </a:srgbClr>
                  </a:outerShdw>
                </a:effectLst>
                <a:latin typeface="+mj-lt"/>
              </a:rPr>
              <a:t> Operations Manager</a:t>
            </a:r>
          </a:p>
          <a:p>
            <a:pPr marL="384924" indent="-384924">
              <a:lnSpc>
                <a:spcPct val="90000"/>
              </a:lnSpc>
              <a:spcBef>
                <a:spcPts val="600"/>
              </a:spcBef>
              <a:buClr>
                <a:schemeClr val="accent3"/>
              </a:buClr>
              <a:buSzPct val="95000"/>
              <a:defRPr/>
            </a:pPr>
            <a:r>
              <a:rPr lang="en-US" sz="1400" b="1" dirty="0">
                <a:effectLst>
                  <a:outerShdw blurRad="38100" dist="38100" dir="2700000" algn="tl">
                    <a:srgbClr val="000000">
                      <a:alpha val="43137"/>
                    </a:srgbClr>
                  </a:outerShdw>
                </a:effectLst>
                <a:latin typeface="+mj-lt"/>
              </a:rPr>
              <a:t>Increase Agility</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Rapid provisioning of new and virtual machines with templates and profiles</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Centralized library of infrastructure components</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Take advantage and extend existing storage infrastructure</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Allow for delegated management of virtual machines</a:t>
            </a:r>
          </a:p>
          <a:p>
            <a:pPr marL="384924" indent="-384924">
              <a:lnSpc>
                <a:spcPct val="90000"/>
              </a:lnSpc>
              <a:spcBef>
                <a:spcPts val="600"/>
              </a:spcBef>
              <a:buClr>
                <a:schemeClr val="accent3"/>
              </a:buClr>
              <a:buSzPct val="95000"/>
              <a:defRPr/>
            </a:pPr>
            <a:r>
              <a:rPr lang="en-US" sz="1400" b="1" dirty="0">
                <a:effectLst>
                  <a:outerShdw blurRad="38100" dist="38100" dir="2700000" algn="tl">
                    <a:srgbClr val="000000">
                      <a:alpha val="43137"/>
                    </a:srgbClr>
                  </a:outerShdw>
                </a:effectLst>
                <a:latin typeface="+mj-lt"/>
              </a:rPr>
              <a:t>Take Advantage of Skills</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Familiar interface, common foundation </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Monitor physical and virtual machines from one console </a:t>
            </a:r>
          </a:p>
          <a:p>
            <a:pPr marL="384924" indent="-384924">
              <a:lnSpc>
                <a:spcPct val="90000"/>
              </a:lnSpc>
              <a:spcBef>
                <a:spcPts val="600"/>
              </a:spcBef>
              <a:buClr>
                <a:schemeClr val="accent3"/>
              </a:buClr>
              <a:buSzPct val="95000"/>
              <a:buFontTx/>
              <a:buChar char="•"/>
              <a:defRPr/>
            </a:pPr>
            <a:r>
              <a:rPr lang="en-US" sz="1200" dirty="0">
                <a:effectLst>
                  <a:outerShdw blurRad="38100" dist="38100" dir="2700000" algn="tl">
                    <a:srgbClr val="000000">
                      <a:alpha val="43137"/>
                    </a:srgbClr>
                  </a:outerShdw>
                </a:effectLst>
                <a:latin typeface="+mj-lt"/>
              </a:rPr>
              <a:t>Fully scriptable using Windows PowerShell™ </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Text Placeholder 2"/>
          <p:cNvSpPr>
            <a:spLocks noGrp="1"/>
          </p:cNvSpPr>
          <p:nvPr>
            <p:ph idx="1"/>
          </p:nvPr>
        </p:nvSpPr>
        <p:spPr/>
        <p:txBody>
          <a:bodyPr/>
          <a:lstStyle/>
          <a:p>
            <a:r>
              <a:rPr lang="en-US" dirty="0" smtClean="0"/>
              <a:t>Microsoft Hyper-V Server 2008</a:t>
            </a:r>
          </a:p>
          <a:p>
            <a:pPr lvl="1"/>
            <a:r>
              <a:rPr lang="en-US" dirty="0" smtClean="0"/>
              <a:t>R1: Production ready &amp; available now</a:t>
            </a:r>
          </a:p>
          <a:p>
            <a:pPr lvl="1"/>
            <a:r>
              <a:rPr lang="en-US" dirty="0" smtClean="0"/>
              <a:t>R2: Release Candidate Available Now</a:t>
            </a:r>
          </a:p>
          <a:p>
            <a:r>
              <a:rPr lang="en-US" dirty="0" smtClean="0"/>
              <a:t>Windows Server 2008</a:t>
            </a:r>
          </a:p>
          <a:p>
            <a:pPr lvl="1"/>
            <a:r>
              <a:rPr lang="en-US" dirty="0" smtClean="0"/>
              <a:t>R1: Production ready &amp; available now</a:t>
            </a:r>
          </a:p>
          <a:p>
            <a:pPr lvl="1"/>
            <a:r>
              <a:rPr lang="en-US" dirty="0" smtClean="0"/>
              <a:t>R2: Release Candidate available now</a:t>
            </a:r>
          </a:p>
          <a:p>
            <a:r>
              <a:rPr lang="en-US" dirty="0" smtClean="0"/>
              <a:t>System Center Virtual Machine Manager 2008</a:t>
            </a:r>
          </a:p>
          <a:p>
            <a:pPr lvl="1"/>
            <a:r>
              <a:rPr lang="en-US" dirty="0" smtClean="0"/>
              <a:t>R1: Available now</a:t>
            </a:r>
          </a:p>
          <a:p>
            <a:pPr lvl="1"/>
            <a:r>
              <a:rPr lang="en-US" dirty="0" smtClean="0"/>
              <a:t>R2: RTM within 60 days of Windows Server 2008 R2</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ular Callout 17"/>
          <p:cNvSpPr/>
          <p:nvPr/>
        </p:nvSpPr>
        <p:spPr bwMode="auto">
          <a:xfrm>
            <a:off x="6709144" y="1903228"/>
            <a:ext cx="2434856" cy="733646"/>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sp>
        <p:nvSpPr>
          <p:cNvPr id="20" name="Rectangle 18"/>
          <p:cNvSpPr>
            <a:spLocks noChangeArrowheads="1"/>
          </p:cNvSpPr>
          <p:nvPr/>
        </p:nvSpPr>
        <p:spPr bwMode="auto">
          <a:xfrm>
            <a:off x="259080" y="1782762"/>
            <a:ext cx="3429000" cy="1595438"/>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marL="173038" indent="-173038" algn="l" eaLnBrk="0" hangingPunct="0">
              <a:spcBef>
                <a:spcPct val="20000"/>
              </a:spcBef>
            </a:pPr>
            <a:r>
              <a:rPr lang="en-US" sz="1700" b="1" dirty="0"/>
              <a:t>Challenges:</a:t>
            </a:r>
            <a:r>
              <a:rPr lang="en-US" sz="1700" b="1" dirty="0">
                <a:solidFill>
                  <a:srgbClr val="FEB454"/>
                </a:solidFill>
              </a:rPr>
              <a:t> </a:t>
            </a:r>
          </a:p>
          <a:p>
            <a:pPr marL="173038" indent="-173038" algn="l" eaLnBrk="0" hangingPunct="0">
              <a:spcBef>
                <a:spcPct val="20000"/>
              </a:spcBef>
              <a:buFontTx/>
              <a:buChar char="•"/>
            </a:pPr>
            <a:r>
              <a:rPr lang="en-US" sz="1700" dirty="0"/>
              <a:t>Underutilized hardware </a:t>
            </a:r>
          </a:p>
          <a:p>
            <a:pPr marL="173038" indent="-173038" algn="l" eaLnBrk="0" hangingPunct="0">
              <a:spcBef>
                <a:spcPct val="20000"/>
              </a:spcBef>
              <a:buFontTx/>
              <a:buChar char="•"/>
            </a:pPr>
            <a:r>
              <a:rPr lang="en-US" sz="1700" dirty="0"/>
              <a:t>Excessive power consumption</a:t>
            </a:r>
          </a:p>
          <a:p>
            <a:pPr marL="173038" indent="-173038" algn="l" eaLnBrk="0" hangingPunct="0">
              <a:spcBef>
                <a:spcPct val="20000"/>
              </a:spcBef>
              <a:buFontTx/>
              <a:buChar char="•"/>
            </a:pPr>
            <a:r>
              <a:rPr lang="en-US" sz="1700" dirty="0"/>
              <a:t>Expensive space across </a:t>
            </a:r>
            <a:r>
              <a:rPr lang="en-US" sz="1700" dirty="0" smtClean="0"/>
              <a:t>datacenter and branch offices</a:t>
            </a:r>
            <a:endParaRPr lang="en-US" sz="1700" dirty="0"/>
          </a:p>
        </p:txBody>
      </p:sp>
      <p:pic>
        <p:nvPicPr>
          <p:cNvPr id="7197" name="Picture 29" descr="Server-1-Physical-Shadow-(Base)"/>
          <p:cNvPicPr>
            <a:picLocks noChangeAspect="1" noChangeArrowheads="1"/>
          </p:cNvPicPr>
          <p:nvPr/>
        </p:nvPicPr>
        <p:blipFill>
          <a:blip r:embed="rId3"/>
          <a:srcRect/>
          <a:stretch>
            <a:fillRect/>
          </a:stretch>
        </p:blipFill>
        <p:spPr bwMode="auto">
          <a:xfrm>
            <a:off x="4457717" y="1799468"/>
            <a:ext cx="2654283" cy="3331650"/>
          </a:xfrm>
          <a:prstGeom prst="rect">
            <a:avLst/>
          </a:prstGeom>
          <a:noFill/>
        </p:spPr>
      </p:pic>
      <p:pic>
        <p:nvPicPr>
          <p:cNvPr id="7198" name="Picture 30" descr="Server-1-Physical"/>
          <p:cNvPicPr>
            <a:picLocks noChangeAspect="1" noChangeArrowheads="1"/>
          </p:cNvPicPr>
          <p:nvPr/>
        </p:nvPicPr>
        <p:blipFill>
          <a:blip r:embed="rId4"/>
          <a:srcRect/>
          <a:stretch>
            <a:fillRect/>
          </a:stretch>
        </p:blipFill>
        <p:spPr bwMode="auto">
          <a:xfrm>
            <a:off x="4457717" y="1799468"/>
            <a:ext cx="2654283" cy="3331650"/>
          </a:xfrm>
          <a:prstGeom prst="rect">
            <a:avLst/>
          </a:prstGeom>
          <a:noFill/>
        </p:spPr>
      </p:pic>
      <p:pic>
        <p:nvPicPr>
          <p:cNvPr id="7201" name="Picture 33" descr="Server-1-Physical"/>
          <p:cNvPicPr>
            <a:picLocks noChangeAspect="1" noChangeArrowheads="1"/>
          </p:cNvPicPr>
          <p:nvPr/>
        </p:nvPicPr>
        <p:blipFill>
          <a:blip r:embed="rId4"/>
          <a:srcRect/>
          <a:stretch>
            <a:fillRect/>
          </a:stretch>
        </p:blipFill>
        <p:spPr bwMode="auto">
          <a:xfrm>
            <a:off x="4457717" y="1320043"/>
            <a:ext cx="2654283" cy="3331650"/>
          </a:xfrm>
          <a:prstGeom prst="rect">
            <a:avLst/>
          </a:prstGeom>
          <a:noFill/>
        </p:spPr>
      </p:pic>
      <p:pic>
        <p:nvPicPr>
          <p:cNvPr id="7199" name="Picture 31" descr="Servers-3-Virtual"/>
          <p:cNvPicPr>
            <a:picLocks noChangeAspect="1" noChangeArrowheads="1"/>
          </p:cNvPicPr>
          <p:nvPr/>
        </p:nvPicPr>
        <p:blipFill>
          <a:blip r:embed="rId5"/>
          <a:srcRect/>
          <a:stretch>
            <a:fillRect/>
          </a:stretch>
        </p:blipFill>
        <p:spPr bwMode="auto">
          <a:xfrm>
            <a:off x="4470417" y="1831010"/>
            <a:ext cx="2654283" cy="3330270"/>
          </a:xfrm>
          <a:prstGeom prst="rect">
            <a:avLst/>
          </a:prstGeom>
          <a:noFill/>
        </p:spPr>
      </p:pic>
      <p:sp>
        <p:nvSpPr>
          <p:cNvPr id="16" name="Title 15"/>
          <p:cNvSpPr>
            <a:spLocks noGrp="1"/>
          </p:cNvSpPr>
          <p:nvPr>
            <p:ph type="title"/>
          </p:nvPr>
        </p:nvSpPr>
        <p:spPr>
          <a:xfrm>
            <a:off x="381000" y="230188"/>
            <a:ext cx="8382000" cy="664797"/>
          </a:xfrm>
        </p:spPr>
        <p:txBody>
          <a:bodyPr/>
          <a:lstStyle/>
          <a:p>
            <a:r>
              <a:rPr lang="en-US" sz="4000" dirty="0" smtClean="0"/>
              <a:t>Server Consolidation</a:t>
            </a:r>
            <a:endParaRPr lang="en-US" sz="4000" dirty="0"/>
          </a:p>
        </p:txBody>
      </p:sp>
      <p:pic>
        <p:nvPicPr>
          <p:cNvPr id="15" name="Picture 14" descr="server-utilization---20-percent.png"/>
          <p:cNvPicPr>
            <a:picLocks noChangeAspect="1"/>
          </p:cNvPicPr>
          <p:nvPr/>
        </p:nvPicPr>
        <p:blipFill>
          <a:blip r:embed="rId6" cstate="print"/>
          <a:stretch>
            <a:fillRect/>
          </a:stretch>
        </p:blipFill>
        <p:spPr>
          <a:xfrm>
            <a:off x="7179327" y="3683000"/>
            <a:ext cx="1565682" cy="1417608"/>
          </a:xfrm>
          <a:prstGeom prst="rect">
            <a:avLst/>
          </a:prstGeom>
          <a:effectLst>
            <a:reflection blurRad="6350" stA="52000" endA="300" endPos="35000" dir="5400000" sy="-100000" algn="bl" rotWithShape="0"/>
          </a:effectLst>
          <a:scene3d>
            <a:camera prst="perspectiveLeft"/>
            <a:lightRig rig="threePt" dir="t"/>
          </a:scene3d>
        </p:spPr>
      </p:pic>
      <p:sp>
        <p:nvSpPr>
          <p:cNvPr id="19" name="TextBox 18"/>
          <p:cNvSpPr txBox="1"/>
          <p:nvPr/>
        </p:nvSpPr>
        <p:spPr>
          <a:xfrm>
            <a:off x="7241153" y="5411660"/>
            <a:ext cx="1486287" cy="689420"/>
          </a:xfrm>
          <a:prstGeom prst="rect">
            <a:avLst/>
          </a:prstGeom>
          <a:noFill/>
        </p:spPr>
        <p:txBody>
          <a:bodyPr wrap="square" lIns="0" tIns="0" rIns="0" bIns="0" rtlCol="0">
            <a:spAutoFit/>
          </a:bodyPr>
          <a:lstStyle/>
          <a:p>
            <a:pPr algn="ctr">
              <a:lnSpc>
                <a:spcPct val="80000"/>
              </a:lnSpc>
            </a:pPr>
            <a:r>
              <a:rPr lang="en-US" sz="2800" i="1" spc="-50" dirty="0" smtClean="0">
                <a:gradFill flip="none" rotWithShape="1">
                  <a:gsLst>
                    <a:gs pos="0">
                      <a:srgbClr val="000000"/>
                    </a:gs>
                    <a:gs pos="100000">
                      <a:srgbClr val="000000"/>
                    </a:gs>
                  </a:gsLst>
                  <a:lin ang="16200000" scaled="1"/>
                  <a:tileRect/>
                </a:gradFill>
                <a:effectLst>
                  <a:outerShdw blurRad="38100" dist="38100" dir="2700000" algn="tl">
                    <a:srgbClr val="000000">
                      <a:alpha val="43137"/>
                    </a:srgbClr>
                  </a:outerShdw>
                </a:effectLst>
              </a:rPr>
              <a:t>Server Utilization</a:t>
            </a:r>
          </a:p>
        </p:txBody>
      </p:sp>
      <p:pic>
        <p:nvPicPr>
          <p:cNvPr id="21" name="Picture 20" descr="server-utilization---20-percent.png"/>
          <p:cNvPicPr>
            <a:picLocks noChangeAspect="1"/>
          </p:cNvPicPr>
          <p:nvPr/>
        </p:nvPicPr>
        <p:blipFill>
          <a:blip r:embed="rId7" cstate="print"/>
          <a:stretch>
            <a:fillRect/>
          </a:stretch>
        </p:blipFill>
        <p:spPr>
          <a:xfrm>
            <a:off x="7127240" y="3815080"/>
            <a:ext cx="1565682" cy="1417607"/>
          </a:xfrm>
          <a:prstGeom prst="rect">
            <a:avLst/>
          </a:prstGeom>
          <a:effectLst>
            <a:reflection blurRad="6350" stA="52000" endA="300" endPos="35000" dir="5400000" sy="-100000" algn="bl" rotWithShape="0"/>
          </a:effectLst>
          <a:scene3d>
            <a:camera prst="perspectiveLeft"/>
            <a:lightRig rig="threePt" dir="t"/>
          </a:scene3d>
        </p:spPr>
      </p:pic>
      <p:sp>
        <p:nvSpPr>
          <p:cNvPr id="27" name="Rounded Rectangular Callout 26"/>
          <p:cNvSpPr/>
          <p:nvPr/>
        </p:nvSpPr>
        <p:spPr bwMode="auto">
          <a:xfrm>
            <a:off x="71120" y="3804920"/>
            <a:ext cx="4495800" cy="2286000"/>
          </a:xfrm>
          <a:prstGeom prst="wedgeRoundRectCallout">
            <a:avLst>
              <a:gd name="adj1" fmla="val 50226"/>
              <a:gd name="adj2" fmla="val 24210"/>
              <a:gd name="adj3" fmla="val 1666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400" dirty="0" smtClean="0">
                <a:latin typeface="Calibri"/>
                <a:ea typeface="Calibri"/>
                <a:cs typeface="Times New Roman"/>
              </a:rPr>
              <a:t>“We expect to consolidate an additional 75 servers using Hyper-V, which will lead to a cost savings of more than $325,000 annually. By the time we hit our fifth virtual machine, we’ve usually paid for the host. </a:t>
            </a:r>
          </a:p>
          <a:p>
            <a:pPr algn="ctr"/>
            <a:r>
              <a:rPr lang="en-US" sz="1400" dirty="0" smtClean="0">
                <a:latin typeface="Calibri"/>
                <a:ea typeface="Calibri"/>
                <a:cs typeface="Times New Roman"/>
              </a:rPr>
              <a:t>Long term, we will be able to reduce our total data center holdings by 75 percent—from nearly 400 servers to fewer than 100 servers.”</a:t>
            </a:r>
          </a:p>
          <a:p>
            <a:pPr algn="ctr"/>
            <a:endParaRPr lang="en-US" sz="1400" dirty="0" smtClean="0">
              <a:latin typeface="Calibri"/>
              <a:ea typeface="Calibri"/>
              <a:cs typeface="Times New Roman"/>
            </a:endParaRPr>
          </a:p>
          <a:p>
            <a:pPr algn="ctr"/>
            <a:r>
              <a:rPr lang="en-US" sz="1400" dirty="0" smtClean="0">
                <a:latin typeface="Calibri"/>
                <a:ea typeface="Calibri"/>
                <a:cs typeface="Times New Roman"/>
              </a:rPr>
              <a:t>Robert </a:t>
            </a:r>
            <a:r>
              <a:rPr lang="en-US" sz="1400" dirty="0" err="1" smtClean="0">
                <a:latin typeface="Calibri"/>
                <a:ea typeface="Calibri"/>
                <a:cs typeface="Times New Roman"/>
              </a:rPr>
              <a:t>McShinsky</a:t>
            </a:r>
            <a:r>
              <a:rPr lang="en-US" sz="1400" dirty="0" smtClean="0">
                <a:latin typeface="Calibri"/>
                <a:ea typeface="Calibri"/>
                <a:cs typeface="Times New Roman"/>
              </a:rPr>
              <a:t> Senior Systems Administrator, Dartmouth-Hitchcock Medical Center </a:t>
            </a:r>
            <a:endParaRPr kumimoji="0" lang="en-US" sz="1400"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pic>
        <p:nvPicPr>
          <p:cNvPr id="13" name="Picture 12" descr="WS08-HypeV_h_rgb.png"/>
          <p:cNvPicPr>
            <a:picLocks noChangeAspect="1"/>
          </p:cNvPicPr>
          <p:nvPr/>
        </p:nvPicPr>
        <p:blipFill>
          <a:blip r:embed="rId8" cstate="print"/>
          <a:stretch>
            <a:fillRect/>
          </a:stretch>
        </p:blipFill>
        <p:spPr>
          <a:xfrm>
            <a:off x="6824401" y="2054568"/>
            <a:ext cx="2187519" cy="485432"/>
          </a:xfrm>
          <a:prstGeom prst="rect">
            <a:avLst/>
          </a:prstGeom>
        </p:spPr>
      </p:pic>
      <p:sp>
        <p:nvSpPr>
          <p:cNvPr id="14" name="Rectangle 13"/>
          <p:cNvSpPr/>
          <p:nvPr/>
        </p:nvSpPr>
        <p:spPr>
          <a:xfrm>
            <a:off x="381000" y="756633"/>
            <a:ext cx="8803758" cy="584775"/>
          </a:xfrm>
          <a:prstGeom prst="rect">
            <a:avLst/>
          </a:prstGeom>
        </p:spPr>
        <p:txBody>
          <a:bodyPr wrap="square">
            <a:spAutoFit/>
          </a:bodyPr>
          <a:lstStyle/>
          <a:p>
            <a:r>
              <a:rPr lang="en-US" sz="3200" dirty="0" smtClean="0">
                <a:latin typeface="+mj-lt"/>
              </a:rPr>
              <a:t>The Fastest Way to Reduce Costs</a:t>
            </a:r>
            <a:endParaRPr lang="en-US" sz="32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par>
                                <p:cTn id="12" presetID="23"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childTnLst>
                                </p:cTn>
                              </p:par>
                            </p:childTnLst>
                          </p:cTn>
                        </p:par>
                        <p:par>
                          <p:cTn id="16" fill="hold">
                            <p:stCondLst>
                              <p:cond delay="3000"/>
                            </p:stCondLst>
                            <p:childTnLst>
                              <p:par>
                                <p:cTn id="17" presetID="10" presetClass="exit" presetSubtype="0" fill="hold" nodeType="afterEffect">
                                  <p:stCondLst>
                                    <p:cond delay="0"/>
                                  </p:stCondLst>
                                  <p:childTnLst>
                                    <p:animEffect transition="out" filter="fade">
                                      <p:cBhvr>
                                        <p:cTn id="18" dur="1000"/>
                                        <p:tgtEl>
                                          <p:spTgt spid="7201"/>
                                        </p:tgtEl>
                                      </p:cBhvr>
                                    </p:animEffect>
                                    <p:set>
                                      <p:cBhvr>
                                        <p:cTn id="19" dur="1" fill="hold">
                                          <p:stCondLst>
                                            <p:cond delay="999"/>
                                          </p:stCondLst>
                                        </p:cTn>
                                        <p:tgtEl>
                                          <p:spTgt spid="7201"/>
                                        </p:tgtEl>
                                        <p:attrNameLst>
                                          <p:attrName>style.visibility</p:attrName>
                                        </p:attrNameLst>
                                      </p:cBhvr>
                                      <p:to>
                                        <p:strVal val="hidden"/>
                                      </p:to>
                                    </p:set>
                                  </p:childTnLst>
                                </p:cTn>
                              </p:par>
                              <p:par>
                                <p:cTn id="20" presetID="10" presetClass="exit" presetSubtype="0" fill="hold" nodeType="withEffect">
                                  <p:stCondLst>
                                    <p:cond delay="600"/>
                                  </p:stCondLst>
                                  <p:childTnLst>
                                    <p:animEffect transition="out" filter="fade">
                                      <p:cBhvr>
                                        <p:cTn id="21" dur="1000"/>
                                        <p:tgtEl>
                                          <p:spTgt spid="7198"/>
                                        </p:tgtEl>
                                      </p:cBhvr>
                                    </p:animEffect>
                                    <p:set>
                                      <p:cBhvr>
                                        <p:cTn id="22" dur="1" fill="hold">
                                          <p:stCondLst>
                                            <p:cond delay="999"/>
                                          </p:stCondLst>
                                        </p:cTn>
                                        <p:tgtEl>
                                          <p:spTgt spid="7198"/>
                                        </p:tgtEl>
                                        <p:attrNameLst>
                                          <p:attrName>style.visibility</p:attrName>
                                        </p:attrNameLst>
                                      </p:cBhvr>
                                      <p:to>
                                        <p:strVal val="hidden"/>
                                      </p:to>
                                    </p:set>
                                  </p:childTnLst>
                                </p:cTn>
                              </p:par>
                            </p:childTnLst>
                          </p:cTn>
                        </p:par>
                        <p:par>
                          <p:cTn id="23" fill="hold">
                            <p:stCondLst>
                              <p:cond delay="4600"/>
                            </p:stCondLst>
                            <p:childTnLst>
                              <p:par>
                                <p:cTn id="24" presetID="42" presetClass="entr" presetSubtype="0" fill="hold" nodeType="afterEffect">
                                  <p:stCondLst>
                                    <p:cond delay="0"/>
                                  </p:stCondLst>
                                  <p:childTnLst>
                                    <p:set>
                                      <p:cBhvr>
                                        <p:cTn id="25" dur="1" fill="hold">
                                          <p:stCondLst>
                                            <p:cond delay="0"/>
                                          </p:stCondLst>
                                        </p:cTn>
                                        <p:tgtEl>
                                          <p:spTgt spid="7199"/>
                                        </p:tgtEl>
                                        <p:attrNameLst>
                                          <p:attrName>style.visibility</p:attrName>
                                        </p:attrNameLst>
                                      </p:cBhvr>
                                      <p:to>
                                        <p:strVal val="visible"/>
                                      </p:to>
                                    </p:set>
                                    <p:animEffect transition="in" filter="fade">
                                      <p:cBhvr>
                                        <p:cTn id="26" dur="1000"/>
                                        <p:tgtEl>
                                          <p:spTgt spid="7199"/>
                                        </p:tgtEl>
                                      </p:cBhvr>
                                    </p:animEffect>
                                    <p:anim calcmode="lin" valueType="num">
                                      <p:cBhvr>
                                        <p:cTn id="27" dur="1000" fill="hold"/>
                                        <p:tgtEl>
                                          <p:spTgt spid="7199"/>
                                        </p:tgtEl>
                                        <p:attrNameLst>
                                          <p:attrName>ppt_x</p:attrName>
                                        </p:attrNameLst>
                                      </p:cBhvr>
                                      <p:tavLst>
                                        <p:tav tm="0">
                                          <p:val>
                                            <p:strVal val="#ppt_x"/>
                                          </p:val>
                                        </p:tav>
                                        <p:tav tm="100000">
                                          <p:val>
                                            <p:strVal val="#ppt_x"/>
                                          </p:val>
                                        </p:tav>
                                      </p:tavLst>
                                    </p:anim>
                                    <p:anim calcmode="lin" valueType="num">
                                      <p:cBhvr>
                                        <p:cTn id="28" dur="1000" fill="hold"/>
                                        <p:tgtEl>
                                          <p:spTgt spid="7199"/>
                                        </p:tgtEl>
                                        <p:attrNameLst>
                                          <p:attrName>ppt_y</p:attrName>
                                        </p:attrNameLst>
                                      </p:cBhvr>
                                      <p:tavLst>
                                        <p:tav tm="0">
                                          <p:val>
                                            <p:strVal val="#ppt_y+.1"/>
                                          </p:val>
                                        </p:tav>
                                        <p:tav tm="100000">
                                          <p:val>
                                            <p:strVal val="#ppt_y"/>
                                          </p:val>
                                        </p:tav>
                                      </p:tavLst>
                                    </p:anim>
                                  </p:childTnLst>
                                </p:cTn>
                              </p:par>
                            </p:childTnLst>
                          </p:cTn>
                        </p:par>
                        <p:par>
                          <p:cTn id="29" fill="hold">
                            <p:stCondLst>
                              <p:cond delay="5600"/>
                            </p:stCondLst>
                            <p:childTnLst>
                              <p:par>
                                <p:cTn id="30" presetID="10" presetClass="exit" presetSubtype="0" fill="hold" nodeType="afterEffect">
                                  <p:stCondLst>
                                    <p:cond delay="0"/>
                                  </p:stCondLst>
                                  <p:childTnLst>
                                    <p:animEffect transition="out" filter="fade">
                                      <p:cBhvr>
                                        <p:cTn id="31" dur="2000"/>
                                        <p:tgtEl>
                                          <p:spTgt spid="15"/>
                                        </p:tgtEl>
                                      </p:cBhvr>
                                    </p:animEffect>
                                    <p:set>
                                      <p:cBhvr>
                                        <p:cTn id="32" dur="1" fill="hold">
                                          <p:stCondLst>
                                            <p:cond delay="1999"/>
                                          </p:stCondLst>
                                        </p:cTn>
                                        <p:tgtEl>
                                          <p:spTgt spid="15"/>
                                        </p:tgtEl>
                                        <p:attrNameLst>
                                          <p:attrName>style.visibility</p:attrName>
                                        </p:attrNameLst>
                                      </p:cBhvr>
                                      <p:to>
                                        <p:strVal val="hidden"/>
                                      </p:to>
                                    </p:set>
                                  </p:childTnLst>
                                </p:cTn>
                              </p:par>
                              <p:par>
                                <p:cTn id="33" presetID="23" presetClass="entr" presetSubtype="16"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childTnLst>
                                </p:cTn>
                              </p:par>
                            </p:childTnLst>
                          </p:cTn>
                        </p:par>
                        <p:par>
                          <p:cTn id="37" fill="hold">
                            <p:stCondLst>
                              <p:cond delay="76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childTnLst>
                          </p:cTn>
                        </p:par>
                        <p:par>
                          <p:cTn id="41" fill="hold">
                            <p:stCondLst>
                              <p:cond delay="8600"/>
                            </p:stCondLst>
                            <p:childTnLst>
                              <p:par>
                                <p:cTn id="42" presetID="2" presetClass="entr" presetSubtype="2"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9" grpId="0"/>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Online Resources</a:t>
            </a:r>
            <a:endParaRPr lang="en-US" dirty="0"/>
          </a:p>
        </p:txBody>
      </p:sp>
      <p:sp>
        <p:nvSpPr>
          <p:cNvPr id="3" name="Content Placeholder 2"/>
          <p:cNvSpPr>
            <a:spLocks noGrp="1"/>
          </p:cNvSpPr>
          <p:nvPr>
            <p:ph idx="1"/>
          </p:nvPr>
        </p:nvSpPr>
        <p:spPr>
          <a:xfrm>
            <a:off x="381000" y="1141568"/>
            <a:ext cx="8382000" cy="5037621"/>
          </a:xfrm>
        </p:spPr>
        <p:txBody>
          <a:bodyPr>
            <a:noAutofit/>
          </a:bodyPr>
          <a:lstStyle/>
          <a:p>
            <a:pPr marL="0" indent="0">
              <a:lnSpc>
                <a:spcPct val="120000"/>
              </a:lnSpc>
              <a:buNone/>
            </a:pPr>
            <a:r>
              <a:rPr lang="en-US" sz="1600" dirty="0" smtClean="0"/>
              <a:t>Microsoft Virtualization Home:</a:t>
            </a:r>
          </a:p>
          <a:p>
            <a:pPr marL="0" lvl="1" indent="0">
              <a:lnSpc>
                <a:spcPct val="120000"/>
              </a:lnSpc>
              <a:buNone/>
            </a:pPr>
            <a:r>
              <a:rPr lang="en-US" sz="1400" dirty="0" smtClean="0">
                <a:hlinkClick r:id="rId2"/>
              </a:rPr>
              <a:t>http://www.microsoft.com/virtualization</a:t>
            </a:r>
            <a:endParaRPr lang="en-US" sz="1400" dirty="0" smtClean="0"/>
          </a:p>
          <a:p>
            <a:pPr marL="0" indent="0">
              <a:lnSpc>
                <a:spcPct val="120000"/>
              </a:lnSpc>
              <a:buNone/>
            </a:pPr>
            <a:r>
              <a:rPr lang="en-US" sz="1600" dirty="0" smtClean="0"/>
              <a:t>Windows Server Virtualization Blog Site:</a:t>
            </a:r>
          </a:p>
          <a:p>
            <a:pPr marL="0" lvl="1" indent="0">
              <a:lnSpc>
                <a:spcPct val="120000"/>
              </a:lnSpc>
              <a:buNone/>
            </a:pPr>
            <a:r>
              <a:rPr lang="en-US" sz="1400" dirty="0" smtClean="0">
                <a:hlinkClick r:id="rId3"/>
              </a:rPr>
              <a:t>http://blogs.technet.com/virtualization/default.aspx</a:t>
            </a:r>
            <a:endParaRPr lang="en-US" sz="1400" dirty="0" smtClean="0"/>
          </a:p>
          <a:p>
            <a:pPr marL="0" indent="0">
              <a:lnSpc>
                <a:spcPct val="120000"/>
              </a:lnSpc>
              <a:buNone/>
            </a:pPr>
            <a:r>
              <a:rPr lang="en-US" sz="1600" dirty="0" smtClean="0"/>
              <a:t>Windows Server Virtualization TechNet Site:</a:t>
            </a:r>
          </a:p>
          <a:p>
            <a:pPr marL="0" lvl="1" indent="0">
              <a:lnSpc>
                <a:spcPct val="120000"/>
              </a:lnSpc>
              <a:buNone/>
            </a:pPr>
            <a:r>
              <a:rPr lang="en-US" sz="1400" dirty="0" smtClean="0">
                <a:hlinkClick r:id="rId4"/>
              </a:rPr>
              <a:t>http://technet2.microsoft.com/windowsserver2008/en/servermanager/virtualization.mspx</a:t>
            </a:r>
            <a:endParaRPr lang="en-US" sz="1400" dirty="0" smtClean="0"/>
          </a:p>
          <a:p>
            <a:pPr marL="0" indent="0">
              <a:lnSpc>
                <a:spcPct val="120000"/>
              </a:lnSpc>
              <a:buNone/>
            </a:pPr>
            <a:r>
              <a:rPr lang="en-US" sz="1600" dirty="0" smtClean="0"/>
              <a:t>MSDN &amp; TechNet Powered by Hyper-V</a:t>
            </a:r>
          </a:p>
          <a:p>
            <a:pPr marL="0" lvl="1" indent="0">
              <a:lnSpc>
                <a:spcPct val="120000"/>
              </a:lnSpc>
              <a:buNone/>
            </a:pPr>
            <a:r>
              <a:rPr lang="en-US" sz="1400" dirty="0" smtClean="0">
                <a:hlinkClick r:id="rId5"/>
              </a:rPr>
              <a:t>http://blogs.technet.com/virtualization/archive/2008/05/20/msdn-and-technet-powered-by-hyper-v.aspx</a:t>
            </a:r>
            <a:endParaRPr lang="en-US" sz="1400" dirty="0" smtClean="0"/>
          </a:p>
          <a:p>
            <a:pPr marL="0" indent="0">
              <a:lnSpc>
                <a:spcPct val="120000"/>
              </a:lnSpc>
              <a:buNone/>
            </a:pPr>
            <a:r>
              <a:rPr lang="en-US" sz="1600" dirty="0" smtClean="0"/>
              <a:t>Virtualization Solution Accelerators</a:t>
            </a:r>
          </a:p>
          <a:p>
            <a:pPr marL="0" lvl="1" indent="0">
              <a:lnSpc>
                <a:spcPct val="120000"/>
              </a:lnSpc>
              <a:buNone/>
            </a:pPr>
            <a:r>
              <a:rPr lang="en-US" sz="1400" dirty="0" smtClean="0">
                <a:hlinkClick r:id="rId6"/>
              </a:rPr>
              <a:t>http://technet.microsoft.com/en-us/solutionaccelerators/cc197910.aspx</a:t>
            </a:r>
            <a:endParaRPr lang="en-US" sz="1400" dirty="0" smtClean="0"/>
          </a:p>
          <a:p>
            <a:pPr marL="0" indent="0">
              <a:lnSpc>
                <a:spcPct val="120000"/>
              </a:lnSpc>
              <a:buNone/>
            </a:pPr>
            <a:r>
              <a:rPr lang="en-US" sz="1600" dirty="0" smtClean="0"/>
              <a:t>How to install the Hyper-V role</a:t>
            </a:r>
          </a:p>
          <a:p>
            <a:pPr marL="0" lvl="1" indent="0">
              <a:lnSpc>
                <a:spcPct val="120000"/>
              </a:lnSpc>
              <a:buNone/>
            </a:pPr>
            <a:r>
              <a:rPr lang="en-US" sz="1400" dirty="0" smtClean="0">
                <a:hlinkClick r:id="rId7"/>
              </a:rPr>
              <a:t>http://www.microsoft.com/windowsserver2008/en/us/hyperv-install.aspx</a:t>
            </a:r>
            <a:endParaRPr lang="en-US" sz="1400" dirty="0" smtClean="0"/>
          </a:p>
          <a:p>
            <a:pPr marL="0" indent="0">
              <a:lnSpc>
                <a:spcPct val="120000"/>
              </a:lnSpc>
              <a:buNone/>
            </a:pPr>
            <a:r>
              <a:rPr lang="en-US" sz="1600" dirty="0" smtClean="0"/>
              <a:t>Windows Server 2008 Hyper-V Performance Tuning Guide</a:t>
            </a:r>
          </a:p>
          <a:p>
            <a:pPr marL="0" lvl="1" indent="0">
              <a:lnSpc>
                <a:spcPct val="120000"/>
              </a:lnSpc>
              <a:buNone/>
            </a:pPr>
            <a:r>
              <a:rPr lang="en-US" sz="1400" dirty="0" smtClean="0">
                <a:hlinkClick r:id="rId8"/>
              </a:rPr>
              <a:t>http://www.microsoft.com/whdc/system/sysperf/Perf_tun_srv.mspx</a:t>
            </a:r>
            <a:endParaRPr lang="en-US" sz="1400" dirty="0" smtClean="0"/>
          </a:p>
          <a:p>
            <a:pPr marL="0" indent="0">
              <a:lnSpc>
                <a:spcPct val="120000"/>
              </a:lnSpc>
              <a:buNone/>
            </a:pPr>
            <a:r>
              <a:rPr lang="en-US" sz="1600" dirty="0" smtClean="0"/>
              <a:t>Using Hyper-V &amp; BitLocker White Paper</a:t>
            </a:r>
          </a:p>
          <a:p>
            <a:pPr marL="0" lvl="1" indent="0">
              <a:lnSpc>
                <a:spcPct val="120000"/>
              </a:lnSpc>
              <a:buNone/>
            </a:pPr>
            <a:r>
              <a:rPr lang="en-US" sz="1400" dirty="0" smtClean="0">
                <a:hlinkClick r:id="rId9"/>
              </a:rPr>
              <a:t>http://www.microsoft.com/downloads/details.aspx?FamilyID=2c3c0615-baf4-4a9c-b613-3fda14e84545&amp;DisplayLang=en</a:t>
            </a:r>
            <a:endParaRPr lang="en-US" sz="1400" dirty="0" smtClean="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286552" y="5427994"/>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204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2"/>
          <a:stretch>
            <a:fillRect/>
          </a:stretch>
        </p:blipFill>
        <p:spPr bwMode="black">
          <a:xfrm>
            <a:off x="762000" y="3320818"/>
            <a:ext cx="3624263" cy="738032"/>
          </a:xfrm>
          <a:prstGeom prst="rect">
            <a:avLst/>
          </a:prstGeom>
        </p:spPr>
      </p:pic>
      <p:grpSp>
        <p:nvGrpSpPr>
          <p:cNvPr id="3" name="Group 29"/>
          <p:cNvGrpSpPr/>
          <p:nvPr/>
        </p:nvGrpSpPr>
        <p:grpSpPr>
          <a:xfrm>
            <a:off x="276225" y="1227364"/>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124093"/>
            <a:ext cx="3849547" cy="954107"/>
          </a:xfrm>
          <a:prstGeom prst="rect">
            <a:avLst/>
          </a:prstGeom>
        </p:spPr>
        <p:txBody>
          <a:bodyPr wrap="square">
            <a:spAutoFit/>
          </a:bodyPr>
          <a:lstStyle/>
          <a:p>
            <a:pPr>
              <a:spcBef>
                <a:spcPts val="600"/>
              </a:spcBef>
            </a:pPr>
            <a:r>
              <a:rPr lang="en-US" sz="2000" dirty="0" smtClean="0">
                <a:hlinkClick r:id="rId3"/>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188100"/>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4"/>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5"/>
          <a:stretch>
            <a:fillRect/>
          </a:stretch>
        </p:blipFill>
        <p:spPr bwMode="black">
          <a:xfrm>
            <a:off x="914400" y="1082353"/>
            <a:ext cx="2409825" cy="1076325"/>
          </a:xfrm>
          <a:prstGeom prst="rect">
            <a:avLst/>
          </a:prstGeom>
        </p:spPr>
      </p:pic>
      <p:sp>
        <p:nvSpPr>
          <p:cNvPr id="22" name="Rounded Rectangle 21"/>
          <p:cNvSpPr/>
          <p:nvPr/>
        </p:nvSpPr>
        <p:spPr bwMode="auto">
          <a:xfrm>
            <a:off x="461223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6"/>
          <a:stretch>
            <a:fillRect/>
          </a:stretch>
        </p:blipFill>
        <p:spPr bwMode="black">
          <a:xfrm>
            <a:off x="5457615" y="3296850"/>
            <a:ext cx="1857375" cy="942975"/>
          </a:xfrm>
          <a:prstGeom prst="rect">
            <a:avLst/>
          </a:prstGeom>
        </p:spPr>
      </p:pic>
      <p:sp>
        <p:nvSpPr>
          <p:cNvPr id="28" name="Rectangle 27"/>
          <p:cNvSpPr/>
          <p:nvPr/>
        </p:nvSpPr>
        <p:spPr>
          <a:xfrm>
            <a:off x="5457615" y="4188100"/>
            <a:ext cx="3352800" cy="1046440"/>
          </a:xfrm>
          <a:prstGeom prst="rect">
            <a:avLst/>
          </a:prstGeom>
        </p:spPr>
        <p:txBody>
          <a:bodyPr wrap="square">
            <a:spAutoFit/>
          </a:bodyPr>
          <a:lstStyle/>
          <a:p>
            <a:pPr>
              <a:spcBef>
                <a:spcPts val="600"/>
              </a:spcBef>
              <a:tabLst>
                <a:tab pos="1828800" algn="l"/>
              </a:tabLst>
            </a:pPr>
            <a:r>
              <a:rPr lang="en-US" sz="2000" dirty="0" smtClean="0">
                <a:hlinkClick r:id="rId7"/>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4724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3778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4724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3200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227364"/>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051" name="Rectangle 3"/>
          <p:cNvSpPr>
            <a:spLocks noChangeArrowheads="1"/>
          </p:cNvSpPr>
          <p:nvPr/>
        </p:nvSpPr>
        <p:spPr bwMode="auto">
          <a:xfrm>
            <a:off x="1108355" y="5416951"/>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8"/>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sp>
        <p:nvSpPr>
          <p:cNvPr id="57" name="Rectangle 56"/>
          <p:cNvSpPr/>
          <p:nvPr/>
        </p:nvSpPr>
        <p:spPr>
          <a:xfrm>
            <a:off x="4629872" y="2124093"/>
            <a:ext cx="4514127" cy="954107"/>
          </a:xfrm>
          <a:prstGeom prst="rect">
            <a:avLst/>
          </a:prstGeom>
        </p:spPr>
        <p:txBody>
          <a:bodyPr wrap="square">
            <a:spAutoFit/>
          </a:bodyPr>
          <a:lstStyle/>
          <a:p>
            <a:pPr>
              <a:spcBef>
                <a:spcPts val="600"/>
              </a:spcBef>
            </a:pPr>
            <a:r>
              <a:rPr lang="en-US" sz="2000" dirty="0" smtClean="0">
                <a:hlinkClick r:id="rId8"/>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036053"/>
            <a:ext cx="3477054" cy="771334"/>
            <a:chOff x="5561787" y="0"/>
            <a:chExt cx="3477054" cy="771334"/>
          </a:xfrm>
        </p:grpSpPr>
        <p:pic>
          <p:nvPicPr>
            <p:cNvPr id="56" name="Picture 55" descr="ms_Learning_w.eps"/>
            <p:cNvPicPr>
              <a:picLocks noChangeAspect="1"/>
            </p:cNvPicPr>
            <p:nvPr/>
          </p:nvPicPr>
          <p:blipFill>
            <a:blip r:embed="rId9"/>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0"/>
            <a:srcRect/>
            <a:stretch>
              <a:fillRect/>
            </a:stretch>
          </p:blipFill>
          <p:spPr bwMode="black">
            <a:xfrm>
              <a:off x="5561787" y="254642"/>
              <a:ext cx="1693646" cy="312516"/>
            </a:xfrm>
            <a:prstGeom prst="rect">
              <a:avLst/>
            </a:prstGeom>
            <a:noFill/>
          </p:spPr>
        </p:pic>
      </p:grpSp>
      <p:pic>
        <p:nvPicPr>
          <p:cNvPr id="55" name="Picture 54" descr="Tech·Ed_circle_arrow_black.emf"/>
          <p:cNvPicPr>
            <a:picLocks noChangeAspect="1"/>
          </p:cNvPicPr>
          <p:nvPr/>
        </p:nvPicPr>
        <p:blipFill>
          <a:blip r:embed="rId11"/>
          <a:stretch>
            <a:fillRect/>
          </a:stretch>
        </p:blipFill>
        <p:spPr>
          <a:xfrm>
            <a:off x="285588" y="5482865"/>
            <a:ext cx="576059" cy="576059"/>
          </a:xfrm>
          <a:prstGeom prst="rect">
            <a:avLst/>
          </a:prstGeom>
        </p:spPr>
      </p:pic>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915785" y="3978999"/>
            <a:ext cx="3605964"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 enter to win!</a:t>
            </a:r>
          </a:p>
        </p:txBody>
      </p:sp>
      <p:sp>
        <p:nvSpPr>
          <p:cNvPr id="6" name="Rectangle 5"/>
          <p:cNvSpPr/>
          <p:nvPr/>
        </p:nvSpPr>
        <p:spPr bwMode="auto">
          <a:xfrm>
            <a:off x="-2298032" y="23853"/>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grpSp>
        <p:nvGrpSpPr>
          <p:cNvPr id="9" name="Group 16"/>
          <p:cNvGrpSpPr/>
          <p:nvPr/>
        </p:nvGrpSpPr>
        <p:grpSpPr>
          <a:xfrm>
            <a:off x="940468" y="585029"/>
            <a:ext cx="2488531" cy="5370601"/>
            <a:chOff x="723900" y="600075"/>
            <a:chExt cx="2170113" cy="4683411"/>
          </a:xfrm>
        </p:grpSpPr>
        <p:pic>
          <p:nvPicPr>
            <p:cNvPr id="10" name="Picture 9" descr="officeult.png"/>
            <p:cNvPicPr>
              <a:picLocks noChangeAspect="1"/>
            </p:cNvPicPr>
            <p:nvPr/>
          </p:nvPicPr>
          <p:blipFill>
            <a:blip r:embed="rId2" cstate="screen"/>
            <a:stretch>
              <a:fillRect/>
            </a:stretch>
          </p:blipFill>
          <p:spPr>
            <a:xfrm>
              <a:off x="834724" y="2674613"/>
              <a:ext cx="1621402" cy="2608873"/>
            </a:xfrm>
            <a:prstGeom prst="rect">
              <a:avLst/>
            </a:prstGeom>
          </p:spPr>
        </p:pic>
        <p:pic>
          <p:nvPicPr>
            <p:cNvPr id="12" name="Picture 4" descr="C:\Documents and Settings\Jessica Mans\Desktop\In progress\TechEd\Ult07EN_3DP.png"/>
            <p:cNvPicPr>
              <a:picLocks noChangeAspect="1" noChangeArrowheads="1"/>
            </p:cNvPicPr>
            <p:nvPr/>
          </p:nvPicPr>
          <p:blipFill>
            <a:blip r:embed="rId3" cstate="screen"/>
            <a:srcRect/>
            <a:stretch>
              <a:fillRect/>
            </a:stretch>
          </p:blipFill>
          <p:spPr bwMode="auto">
            <a:xfrm>
              <a:off x="723900" y="600075"/>
              <a:ext cx="2170113" cy="2392362"/>
            </a:xfrm>
            <a:prstGeom prst="rect">
              <a:avLst/>
            </a:prstGeom>
            <a:noFill/>
            <a:ln w="9525">
              <a:noFill/>
              <a:miter lim="800000"/>
              <a:headEnd/>
              <a:tailEnd/>
            </a:ln>
            <a:effectLst/>
          </p:spPr>
        </p:pic>
      </p:grpSp>
      <p:pic>
        <p:nvPicPr>
          <p:cNvPr id="1029" name="Picture 5" descr="C:\Documents and Settings\Pennie\My Documents\TE09 Template\Jan2809\livemessengergold.png"/>
          <p:cNvPicPr>
            <a:picLocks noChangeAspect="1" noChangeArrowheads="1"/>
          </p:cNvPicPr>
          <p:nvPr/>
        </p:nvPicPr>
        <p:blipFill>
          <a:blip r:embed="rId4"/>
          <a:srcRect/>
          <a:stretch>
            <a:fillRect/>
          </a:stretch>
        </p:blipFill>
        <p:spPr bwMode="auto">
          <a:xfrm>
            <a:off x="3200400" y="1431758"/>
            <a:ext cx="1977188" cy="1977188"/>
          </a:xfrm>
          <a:prstGeom prst="rect">
            <a:avLst/>
          </a:prstGeom>
          <a:noFill/>
          <a:effectLst>
            <a:reflection blurRad="6350" stA="52000" endA="300" endPos="35000" dir="5400000" sy="-100000" algn="bl" rotWithShape="0"/>
          </a:effectLst>
        </p:spPr>
      </p:pic>
      <p:pic>
        <p:nvPicPr>
          <p:cNvPr id="1031" name="Picture 7" descr="C:\Documents and Settings\Pennie\My Documents\TE09 Template\Jan2809\callofduty4.jpg"/>
          <p:cNvPicPr>
            <a:picLocks noChangeAspect="1" noChangeArrowheads="1"/>
          </p:cNvPicPr>
          <p:nvPr/>
        </p:nvPicPr>
        <p:blipFill>
          <a:blip r:embed="rId5"/>
          <a:srcRect l="14632" r="14947"/>
          <a:stretch>
            <a:fillRect/>
          </a:stretch>
        </p:blipFill>
        <p:spPr bwMode="auto">
          <a:xfrm>
            <a:off x="5429627" y="2117559"/>
            <a:ext cx="1596815" cy="2267526"/>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19799991" rev="0"/>
            </a:camera>
            <a:lightRig rig="flood" dir="t">
              <a:rot lat="0" lon="0" rev="13800000"/>
            </a:lightRig>
          </a:scene3d>
          <a:sp3d extrusionH="107950" prstMaterial="plastic">
            <a:bevelB/>
          </a:sp3d>
        </p:spPr>
      </p:pic>
      <p:pic>
        <p:nvPicPr>
          <p:cNvPr id="13" name="Picture 12" descr="Zune white front.PNG"/>
          <p:cNvPicPr>
            <a:picLocks noChangeAspect="1"/>
          </p:cNvPicPr>
          <p:nvPr/>
        </p:nvPicPr>
        <p:blipFill>
          <a:blip r:embed="rId6" cstate="screen"/>
          <a:srcRect/>
          <a:stretch>
            <a:fillRect/>
          </a:stretch>
        </p:blipFill>
        <p:spPr>
          <a:xfrm>
            <a:off x="7110979" y="2739188"/>
            <a:ext cx="1563478" cy="3165089"/>
          </a:xfrm>
          <a:prstGeom prst="rect">
            <a:avLst/>
          </a:prstGeom>
          <a:noFill/>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500"/>
                                        <p:tgtEl>
                                          <p:spTgt spid="10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bwMode="auto">
          <a:xfrm>
            <a:off x="0" y="850605"/>
            <a:ext cx="3810000" cy="3896837"/>
          </a:xfrm>
          <a:prstGeom prst="wedgeRoundRectCallout">
            <a:avLst>
              <a:gd name="adj1" fmla="val 50226"/>
              <a:gd name="adj2" fmla="val 24210"/>
              <a:gd name="adj3" fmla="val 16667"/>
            </a:avLst>
          </a:prstGeom>
          <a:gradFill>
            <a:gsLst>
              <a:gs pos="0">
                <a:schemeClr val="accent3"/>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p:txBody>
          <a:bodyPr/>
          <a:lstStyle/>
          <a:p>
            <a:r>
              <a:rPr lang="en-US" smtClean="0"/>
              <a:t>Virtualized Workloads</a:t>
            </a:r>
            <a:endParaRPr lang="en-US" dirty="0"/>
          </a:p>
        </p:txBody>
      </p:sp>
      <p:sp>
        <p:nvSpPr>
          <p:cNvPr id="4" name="Rounded Rectangular Callout 3"/>
          <p:cNvSpPr/>
          <p:nvPr/>
        </p:nvSpPr>
        <p:spPr bwMode="auto">
          <a:xfrm>
            <a:off x="76200" y="4800600"/>
            <a:ext cx="4572000" cy="1981200"/>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chemeClr val="tx1"/>
                </a:solidFill>
                <a:latin typeface="Calibri"/>
                <a:ea typeface="Calibri"/>
                <a:cs typeface="Times New Roman"/>
              </a:rPr>
              <a:t>“</a:t>
            </a:r>
            <a:r>
              <a:rPr lang="en-US" dirty="0" err="1" smtClean="0">
                <a:solidFill>
                  <a:schemeClr val="tx1"/>
                </a:solidFill>
                <a:latin typeface="Calibri"/>
                <a:ea typeface="Calibri"/>
                <a:cs typeface="Times New Roman"/>
              </a:rPr>
              <a:t>Maxol</a:t>
            </a:r>
            <a:r>
              <a:rPr lang="en-US" dirty="0" smtClean="0">
                <a:solidFill>
                  <a:schemeClr val="tx1"/>
                </a:solidFill>
                <a:latin typeface="Calibri"/>
                <a:ea typeface="Calibri"/>
                <a:cs typeface="Times New Roman"/>
              </a:rPr>
              <a:t> runs Exchange Server 2007, SQL Server 2005, Terminal Services, and file and print servers as key workloads in its virtual environment. Going forward, nearly every business application at </a:t>
            </a:r>
            <a:r>
              <a:rPr lang="en-US" dirty="0" err="1" smtClean="0">
                <a:solidFill>
                  <a:schemeClr val="tx1"/>
                </a:solidFill>
                <a:latin typeface="Calibri"/>
                <a:ea typeface="Calibri"/>
                <a:cs typeface="Times New Roman"/>
              </a:rPr>
              <a:t>Maxol</a:t>
            </a:r>
            <a:r>
              <a:rPr lang="en-US" dirty="0" smtClean="0">
                <a:solidFill>
                  <a:schemeClr val="tx1"/>
                </a:solidFill>
                <a:latin typeface="Calibri"/>
                <a:ea typeface="Calibri"/>
                <a:cs typeface="Times New Roman"/>
              </a:rPr>
              <a:t> will be a candidate for virtualization.”</a:t>
            </a:r>
          </a:p>
          <a:p>
            <a:pPr algn="ctr"/>
            <a:r>
              <a:rPr kumimoji="0" lang="en-US" b="1" i="0" u="none" strike="noStrike" cap="none" normalizeH="0" baseline="0" dirty="0" err="1" smtClean="0">
                <a:solidFill>
                  <a:schemeClr val="tx1"/>
                </a:solidFill>
                <a:latin typeface="Calibri"/>
                <a:cs typeface="Times New Roman"/>
              </a:rPr>
              <a:t>Maxol</a:t>
            </a:r>
            <a:r>
              <a:rPr kumimoji="0" lang="en-US" b="1" i="0" u="none" strike="noStrike" cap="none" normalizeH="0" baseline="0" dirty="0" smtClean="0">
                <a:solidFill>
                  <a:schemeClr val="tx1"/>
                </a:solidFill>
                <a:latin typeface="Calibri"/>
                <a:cs typeface="Times New Roman"/>
              </a:rPr>
              <a:t> Case Study</a:t>
            </a:r>
            <a:endParaRPr kumimoji="0" lang="en-US" b="1" i="0" u="none" strike="noStrike" cap="none" normalizeH="0" baseline="0" dirty="0" smtClean="0">
              <a:solidFill>
                <a:schemeClr val="tx1"/>
              </a:solidFill>
              <a:latin typeface="Arial" charset="0"/>
            </a:endParaRPr>
          </a:p>
        </p:txBody>
      </p:sp>
      <p:sp>
        <p:nvSpPr>
          <p:cNvPr id="22" name="Rounded Rectangular Callout 21"/>
          <p:cNvSpPr/>
          <p:nvPr/>
        </p:nvSpPr>
        <p:spPr bwMode="auto">
          <a:xfrm>
            <a:off x="5334000" y="1066800"/>
            <a:ext cx="3810000" cy="3581400"/>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smtClean="0">
                <a:effectLst>
                  <a:outerShdw blurRad="38100" dist="38100" dir="2700000" algn="tl">
                    <a:srgbClr val="000000">
                      <a:alpha val="43137"/>
                    </a:srgbClr>
                  </a:outerShdw>
                </a:effectLst>
                <a:latin typeface="Calibri"/>
                <a:cs typeface="Times New Roman"/>
              </a:rPr>
              <a:t>Microsoft fully supports our key server applications in a virtualized environment</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b="1" dirty="0" smtClean="0">
                <a:effectLst>
                  <a:outerShdw blurRad="38100" dist="38100" dir="2700000" algn="tl">
                    <a:srgbClr val="000000">
                      <a:alpha val="43137"/>
                    </a:srgbClr>
                  </a:outerShdw>
                </a:effectLst>
                <a:latin typeface="Calibri"/>
                <a:cs typeface="Times New Roman"/>
              </a:rPr>
              <a:t>Microsoft has updated server workload licensing to enable virtualization mobility</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Calibri"/>
              <a:cs typeface="Times New Roman"/>
            </a:endParaRPr>
          </a:p>
          <a:p>
            <a:pPr algn="ctr"/>
            <a:r>
              <a:rPr lang="en-US" b="1" dirty="0" smtClean="0">
                <a:effectLst>
                  <a:outerShdw blurRad="38100" dist="38100" dir="2700000" algn="tl">
                    <a:srgbClr val="000000">
                      <a:alpha val="43137"/>
                    </a:srgbClr>
                  </a:outerShdw>
                </a:effectLst>
                <a:latin typeface="Calibri"/>
                <a:cs typeface="Times New Roman"/>
              </a:rPr>
              <a:t>Management of the workloads is key, not just the virtual machine</a:t>
            </a:r>
          </a:p>
          <a:p>
            <a:pPr algn="ctr"/>
            <a:endParaRPr kumimoji="0" lang="en-US" b="1" i="0" u="none" strike="noStrike" cap="none" normalizeH="0" baseline="0" dirty="0" smtClean="0">
              <a:solidFill>
                <a:schemeClr val="tx1"/>
              </a:solidFill>
              <a:effectLst>
                <a:outerShdw blurRad="38100" dist="38100" dir="2700000" algn="tl">
                  <a:srgbClr val="000000">
                    <a:alpha val="43137"/>
                  </a:srgbClr>
                </a:outerShdw>
              </a:effectLst>
              <a:latin typeface="Arial" charset="0"/>
            </a:endParaRPr>
          </a:p>
        </p:txBody>
      </p:sp>
      <p:grpSp>
        <p:nvGrpSpPr>
          <p:cNvPr id="3" name="Group 38"/>
          <p:cNvGrpSpPr/>
          <p:nvPr/>
        </p:nvGrpSpPr>
        <p:grpSpPr>
          <a:xfrm>
            <a:off x="2425700" y="990600"/>
            <a:ext cx="3060700" cy="3984625"/>
            <a:chOff x="2279650" y="914400"/>
            <a:chExt cx="3060700" cy="3984625"/>
          </a:xfrm>
        </p:grpSpPr>
        <p:pic>
          <p:nvPicPr>
            <p:cNvPr id="40" name="Picture 29" descr="Server-1-Physical-Shadow-(Base)"/>
            <p:cNvPicPr>
              <a:picLocks noChangeAspect="1" noChangeArrowheads="1"/>
            </p:cNvPicPr>
            <p:nvPr/>
          </p:nvPicPr>
          <p:blipFill>
            <a:blip r:embed="rId2"/>
            <a:srcRect/>
            <a:stretch>
              <a:fillRect/>
            </a:stretch>
          </p:blipFill>
          <p:spPr bwMode="auto">
            <a:xfrm>
              <a:off x="2279650" y="914400"/>
              <a:ext cx="3054350" cy="3833813"/>
            </a:xfrm>
            <a:prstGeom prst="rect">
              <a:avLst/>
            </a:prstGeom>
            <a:noFill/>
          </p:spPr>
        </p:pic>
        <p:pic>
          <p:nvPicPr>
            <p:cNvPr id="41" name="Picture 31" descr="Servers-3-Virtual"/>
            <p:cNvPicPr>
              <a:picLocks noChangeAspect="1" noChangeArrowheads="1"/>
            </p:cNvPicPr>
            <p:nvPr/>
          </p:nvPicPr>
          <p:blipFill>
            <a:blip r:embed="rId3"/>
            <a:srcRect/>
            <a:stretch>
              <a:fillRect/>
            </a:stretch>
          </p:blipFill>
          <p:spPr bwMode="auto">
            <a:xfrm>
              <a:off x="2286000" y="1066800"/>
              <a:ext cx="3054350" cy="3832225"/>
            </a:xfrm>
            <a:prstGeom prst="rect">
              <a:avLst/>
            </a:prstGeom>
            <a:noFill/>
          </p:spPr>
        </p:pic>
      </p:grpSp>
      <p:sp>
        <p:nvSpPr>
          <p:cNvPr id="42" name="Rounded Rectangular Callout 41"/>
          <p:cNvSpPr/>
          <p:nvPr/>
        </p:nvSpPr>
        <p:spPr bwMode="auto">
          <a:xfrm>
            <a:off x="4724400" y="4800600"/>
            <a:ext cx="4343400" cy="1981200"/>
          </a:xfrm>
          <a:prstGeom prst="wedgeRoundRectCallout">
            <a:avLst>
              <a:gd name="adj1" fmla="val 50226"/>
              <a:gd name="adj2" fmla="val 2421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latin typeface="Calibri"/>
                <a:ea typeface="Calibri"/>
                <a:cs typeface="Times New Roman"/>
              </a:rPr>
              <a:t>“We’ve seen first-hand that we can </a:t>
            </a:r>
            <a:r>
              <a:rPr lang="en-US" dirty="0" err="1" smtClean="0">
                <a:latin typeface="Calibri"/>
                <a:ea typeface="Calibri"/>
                <a:cs typeface="Times New Roman"/>
              </a:rPr>
              <a:t>virtualize</a:t>
            </a:r>
            <a:r>
              <a:rPr lang="en-US" dirty="0" smtClean="0">
                <a:latin typeface="Calibri"/>
                <a:ea typeface="Calibri"/>
                <a:cs typeface="Times New Roman"/>
              </a:rPr>
              <a:t> everything from file, print, and web servers to database servers running SQL Server and Oracle, and actually have the virtual machine run *faster* than what it ran on our original physical box.”</a:t>
            </a:r>
          </a:p>
          <a:p>
            <a:pPr algn="ctr"/>
            <a:r>
              <a:rPr lang="en-US" sz="1400" b="1" dirty="0" smtClean="0"/>
              <a:t>Janssen Jones, Indiana University</a:t>
            </a:r>
            <a:endParaRPr kumimoji="0" lang="en-US" sz="1400" b="1" i="0" u="none" strike="noStrike" cap="none" normalizeH="0" baseline="0" dirty="0" smtClean="0">
              <a:solidFill>
                <a:schemeClr val="tx1"/>
              </a:solidFill>
              <a:latin typeface="Arial" charset="0"/>
            </a:endParaRPr>
          </a:p>
        </p:txBody>
      </p:sp>
      <p:pic>
        <p:nvPicPr>
          <p:cNvPr id="14337" name="Picture 1" descr="\\eventsql\dvd\Online_ART\DVD_ART35\Logos\Exchange Server 2007\Exchange Server 2007 logo bl.png"/>
          <p:cNvPicPr>
            <a:picLocks noChangeAspect="1" noChangeArrowheads="1"/>
          </p:cNvPicPr>
          <p:nvPr/>
        </p:nvPicPr>
        <p:blipFill>
          <a:blip r:embed="rId4"/>
          <a:srcRect/>
          <a:stretch>
            <a:fillRect/>
          </a:stretch>
        </p:blipFill>
        <p:spPr bwMode="auto">
          <a:xfrm>
            <a:off x="712042" y="1056900"/>
            <a:ext cx="1828800" cy="294698"/>
          </a:xfrm>
          <a:prstGeom prst="rect">
            <a:avLst/>
          </a:prstGeom>
          <a:noFill/>
        </p:spPr>
      </p:pic>
      <p:pic>
        <p:nvPicPr>
          <p:cNvPr id="14338" name="Picture 2" descr="\\eventsql\dvd\Online_ART\DVD_ART35\Logos\SQL Server 2008\SQL Server 2008 Grid h.png"/>
          <p:cNvPicPr>
            <a:picLocks noChangeAspect="1" noChangeArrowheads="1"/>
          </p:cNvPicPr>
          <p:nvPr/>
        </p:nvPicPr>
        <p:blipFill>
          <a:blip r:embed="rId5" cstate="print"/>
          <a:srcRect/>
          <a:stretch>
            <a:fillRect/>
          </a:stretch>
        </p:blipFill>
        <p:spPr bwMode="auto">
          <a:xfrm>
            <a:off x="350520" y="1588604"/>
            <a:ext cx="1838960" cy="376624"/>
          </a:xfrm>
          <a:prstGeom prst="rect">
            <a:avLst/>
          </a:prstGeom>
          <a:noFill/>
        </p:spPr>
      </p:pic>
      <p:pic>
        <p:nvPicPr>
          <p:cNvPr id="14339" name="Picture 3" descr="\\eventsql\dvd\Online_ART\DVD_ART35\Logos\Microsoft Office 2007 - all products\SharePoint Server 2007\SharePoint Server 2007 Office logo b v.png"/>
          <p:cNvPicPr>
            <a:picLocks noChangeAspect="1" noChangeArrowheads="1"/>
          </p:cNvPicPr>
          <p:nvPr/>
        </p:nvPicPr>
        <p:blipFill>
          <a:blip r:embed="rId6" cstate="print"/>
          <a:srcRect/>
          <a:stretch>
            <a:fillRect/>
          </a:stretch>
        </p:blipFill>
        <p:spPr bwMode="auto">
          <a:xfrm>
            <a:off x="350520" y="2202234"/>
            <a:ext cx="1838959" cy="462506"/>
          </a:xfrm>
          <a:prstGeom prst="rect">
            <a:avLst/>
          </a:prstGeom>
          <a:noFill/>
        </p:spPr>
      </p:pic>
      <p:pic>
        <p:nvPicPr>
          <p:cNvPr id="14340" name="Picture 4" descr="\\eventsql\dvd\Online_ART\DVD_ART35\Logos\System Center\System Center generic brand Grid h.png"/>
          <p:cNvPicPr>
            <a:picLocks noChangeAspect="1" noChangeArrowheads="1"/>
          </p:cNvPicPr>
          <p:nvPr/>
        </p:nvPicPr>
        <p:blipFill>
          <a:blip r:embed="rId7" cstate="print"/>
          <a:srcRect/>
          <a:stretch>
            <a:fillRect/>
          </a:stretch>
        </p:blipFill>
        <p:spPr bwMode="auto">
          <a:xfrm>
            <a:off x="350520" y="2901746"/>
            <a:ext cx="1828800" cy="386157"/>
          </a:xfrm>
          <a:prstGeom prst="rect">
            <a:avLst/>
          </a:prstGeom>
          <a:noFill/>
        </p:spPr>
      </p:pic>
      <p:pic>
        <p:nvPicPr>
          <p:cNvPr id="14341" name="Picture 5" descr="\\eventsql\dvd\Online_ART\DVD_ART35\Logos\Windows Vista\Windows Vista Enterprise\Windows Vista Enterprise logo h.png"/>
          <p:cNvPicPr>
            <a:picLocks noChangeAspect="1" noChangeArrowheads="1"/>
          </p:cNvPicPr>
          <p:nvPr/>
        </p:nvPicPr>
        <p:blipFill>
          <a:blip r:embed="rId8" cstate="print"/>
          <a:srcRect/>
          <a:stretch>
            <a:fillRect/>
          </a:stretch>
        </p:blipFill>
        <p:spPr bwMode="auto">
          <a:xfrm>
            <a:off x="350520" y="3524909"/>
            <a:ext cx="1829680" cy="528320"/>
          </a:xfrm>
          <a:prstGeom prst="rect">
            <a:avLst/>
          </a:prstGeom>
          <a:noFill/>
        </p:spPr>
      </p:pic>
      <p:pic>
        <p:nvPicPr>
          <p:cNvPr id="14342" name="Picture 6" descr="\\eventsql\dvd\Online_ART\DVD_ART35\Logos\Windows Server 2008\_Windows Server 2008 brand\Windows Server 2008 logo h.png"/>
          <p:cNvPicPr>
            <a:picLocks noChangeAspect="1" noChangeArrowheads="1"/>
          </p:cNvPicPr>
          <p:nvPr/>
        </p:nvPicPr>
        <p:blipFill>
          <a:blip r:embed="rId9"/>
          <a:srcRect/>
          <a:stretch>
            <a:fillRect/>
          </a:stretch>
        </p:blipFill>
        <p:spPr bwMode="auto">
          <a:xfrm>
            <a:off x="350520" y="4290234"/>
            <a:ext cx="2733040" cy="41451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1+#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2"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BR" smtClean="0"/>
              <a:t>Windows Server 2008 R2</a:t>
            </a:r>
            <a:br>
              <a:rPr lang="pt-BR" smtClean="0"/>
            </a:br>
            <a:r>
              <a:rPr lang="pt-BR" smtClean="0"/>
              <a:t>Hyper-V</a:t>
            </a:r>
            <a:endParaRPr lang="pt-BR" dirty="0"/>
          </a:p>
        </p:txBody>
      </p:sp>
      <p:sp>
        <p:nvSpPr>
          <p:cNvPr id="9" name="Subtitle 8"/>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Server 2008 R2 Hyper-V</a:t>
            </a:r>
            <a:endParaRPr lang="en-US" dirty="0"/>
          </a:p>
        </p:txBody>
      </p:sp>
      <p:sp>
        <p:nvSpPr>
          <p:cNvPr id="3" name="Content Placeholder 2"/>
          <p:cNvSpPr>
            <a:spLocks noGrp="1"/>
          </p:cNvSpPr>
          <p:nvPr>
            <p:ph idx="1"/>
          </p:nvPr>
        </p:nvSpPr>
        <p:spPr>
          <a:xfrm>
            <a:off x="382588" y="1353153"/>
            <a:ext cx="8380412" cy="3287054"/>
          </a:xfrm>
        </p:spPr>
        <p:txBody>
          <a:bodyPr/>
          <a:lstStyle/>
          <a:p>
            <a:r>
              <a:rPr lang="en-US" sz="2700" dirty="0" smtClean="0"/>
              <a:t>Building on the rock-solid architecture of Windows Server 2008 Hyper-V</a:t>
            </a:r>
          </a:p>
          <a:p>
            <a:r>
              <a:rPr lang="en-US" sz="2700" dirty="0" smtClean="0"/>
              <a:t>Integration with new technologies</a:t>
            </a:r>
          </a:p>
          <a:p>
            <a:r>
              <a:rPr lang="en-US" sz="2700" dirty="0" smtClean="0"/>
              <a:t>Enabling new dynamic scenarios:</a:t>
            </a:r>
          </a:p>
          <a:p>
            <a:pPr lvl="1"/>
            <a:r>
              <a:rPr lang="en-US" sz="2300" dirty="0" smtClean="0"/>
              <a:t>Increased Server Consolidation</a:t>
            </a:r>
          </a:p>
          <a:p>
            <a:pPr lvl="1"/>
            <a:r>
              <a:rPr lang="en-US" sz="2300" dirty="0" smtClean="0"/>
              <a:t>Dynamic Data Center</a:t>
            </a:r>
          </a:p>
          <a:p>
            <a:pPr lvl="1"/>
            <a:r>
              <a:rPr lang="en-US" sz="2300" dirty="0" smtClean="0"/>
              <a:t>Virtualized Centralized Desktop</a:t>
            </a:r>
          </a:p>
          <a:p>
            <a:r>
              <a:rPr lang="en-US" sz="2700" dirty="0" smtClean="0"/>
              <a:t>Customer Driven</a:t>
            </a:r>
          </a:p>
        </p:txBody>
      </p:sp>
      <p:grpSp>
        <p:nvGrpSpPr>
          <p:cNvPr id="4" name="Group 3"/>
          <p:cNvGrpSpPr/>
          <p:nvPr/>
        </p:nvGrpSpPr>
        <p:grpSpPr>
          <a:xfrm>
            <a:off x="1037505" y="4800743"/>
            <a:ext cx="3432175" cy="1962150"/>
            <a:chOff x="603886" y="2947036"/>
            <a:chExt cx="4118610" cy="2354580"/>
          </a:xfrm>
        </p:grpSpPr>
        <p:pic>
          <p:nvPicPr>
            <p:cNvPr id="5" name="Picture 47" descr="gray-disc"/>
            <p:cNvPicPr>
              <a:picLocks noChangeAspect="1" noChangeArrowheads="1"/>
            </p:cNvPicPr>
            <p:nvPr/>
          </p:nvPicPr>
          <p:blipFill>
            <a:blip r:embed="rId3"/>
            <a:srcRect/>
            <a:stretch>
              <a:fillRect/>
            </a:stretch>
          </p:blipFill>
          <p:spPr bwMode="auto">
            <a:xfrm>
              <a:off x="603886" y="3145156"/>
              <a:ext cx="4118610" cy="2156460"/>
            </a:xfrm>
            <a:prstGeom prst="rect">
              <a:avLst/>
            </a:prstGeom>
            <a:noFill/>
            <a:ln w="9525" algn="ctr">
              <a:noFill/>
              <a:miter lim="800000"/>
              <a:headEnd/>
              <a:tailEnd/>
            </a:ln>
            <a:effectLst/>
          </p:spPr>
        </p:pic>
        <p:grpSp>
          <p:nvGrpSpPr>
            <p:cNvPr id="6" name="Group 49"/>
            <p:cNvGrpSpPr>
              <a:grpSpLocks/>
            </p:cNvGrpSpPr>
            <p:nvPr/>
          </p:nvGrpSpPr>
          <p:grpSpPr bwMode="auto">
            <a:xfrm>
              <a:off x="1125856" y="3006090"/>
              <a:ext cx="727710" cy="756286"/>
              <a:chOff x="543" y="1479"/>
              <a:chExt cx="489" cy="541"/>
            </a:xfrm>
          </p:grpSpPr>
          <p:pic>
            <p:nvPicPr>
              <p:cNvPr id="36" name="Picture 50"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37" name="Picture 51"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7" name="Group 52"/>
            <p:cNvGrpSpPr>
              <a:grpSpLocks/>
            </p:cNvGrpSpPr>
            <p:nvPr/>
          </p:nvGrpSpPr>
          <p:grpSpPr bwMode="auto">
            <a:xfrm>
              <a:off x="1775461" y="3061336"/>
              <a:ext cx="727710" cy="756284"/>
              <a:chOff x="1062" y="1473"/>
              <a:chExt cx="489" cy="542"/>
            </a:xfrm>
          </p:grpSpPr>
          <p:pic>
            <p:nvPicPr>
              <p:cNvPr id="34" name="Picture 53"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35" name="Picture 54"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8" name="Group 55"/>
            <p:cNvGrpSpPr>
              <a:grpSpLocks/>
            </p:cNvGrpSpPr>
            <p:nvPr/>
          </p:nvGrpSpPr>
          <p:grpSpPr bwMode="auto">
            <a:xfrm>
              <a:off x="2021206" y="3608070"/>
              <a:ext cx="727710" cy="767716"/>
              <a:chOff x="1410" y="2075"/>
              <a:chExt cx="489" cy="550"/>
            </a:xfrm>
          </p:grpSpPr>
          <p:pic>
            <p:nvPicPr>
              <p:cNvPr id="32" name="Picture 56"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33" name="Picture 57"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9" name="Group 58"/>
            <p:cNvGrpSpPr>
              <a:grpSpLocks/>
            </p:cNvGrpSpPr>
            <p:nvPr/>
          </p:nvGrpSpPr>
          <p:grpSpPr bwMode="auto">
            <a:xfrm>
              <a:off x="1343026" y="3524250"/>
              <a:ext cx="727710" cy="767716"/>
              <a:chOff x="935" y="2062"/>
              <a:chExt cx="489" cy="551"/>
            </a:xfrm>
          </p:grpSpPr>
          <p:pic>
            <p:nvPicPr>
              <p:cNvPr id="30" name="Picture 59"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31" name="Picture 60"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nvGrpSpPr>
            <p:cNvPr id="10" name="Group 61"/>
            <p:cNvGrpSpPr>
              <a:grpSpLocks/>
            </p:cNvGrpSpPr>
            <p:nvPr/>
          </p:nvGrpSpPr>
          <p:grpSpPr bwMode="auto">
            <a:xfrm>
              <a:off x="2444116" y="2947036"/>
              <a:ext cx="727710" cy="756284"/>
              <a:chOff x="543" y="1479"/>
              <a:chExt cx="489" cy="541"/>
            </a:xfrm>
          </p:grpSpPr>
          <p:pic>
            <p:nvPicPr>
              <p:cNvPr id="28" name="Picture 62" descr="blue 3d disc with glow"/>
              <p:cNvPicPr>
                <a:picLocks noChangeAspect="1" noChangeArrowheads="1"/>
              </p:cNvPicPr>
              <p:nvPr/>
            </p:nvPicPr>
            <p:blipFill>
              <a:blip r:embed="rId4" cstate="print"/>
              <a:srcRect/>
              <a:stretch>
                <a:fillRect/>
              </a:stretch>
            </p:blipFill>
            <p:spPr bwMode="auto">
              <a:xfrm>
                <a:off x="543" y="1686"/>
                <a:ext cx="489" cy="334"/>
              </a:xfrm>
              <a:prstGeom prst="rect">
                <a:avLst/>
              </a:prstGeom>
              <a:noFill/>
              <a:ln w="9525" algn="ctr">
                <a:noFill/>
                <a:miter lim="800000"/>
                <a:headEnd/>
                <a:tailEnd/>
              </a:ln>
              <a:effectLst/>
            </p:spPr>
          </p:pic>
          <p:pic>
            <p:nvPicPr>
              <p:cNvPr id="29" name="Picture 63"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11" name="Group 64"/>
            <p:cNvGrpSpPr>
              <a:grpSpLocks/>
            </p:cNvGrpSpPr>
            <p:nvPr/>
          </p:nvGrpSpPr>
          <p:grpSpPr bwMode="auto">
            <a:xfrm>
              <a:off x="3093721" y="3002280"/>
              <a:ext cx="727710" cy="756286"/>
              <a:chOff x="1062" y="1473"/>
              <a:chExt cx="489" cy="542"/>
            </a:xfrm>
          </p:grpSpPr>
          <p:pic>
            <p:nvPicPr>
              <p:cNvPr id="26" name="Picture 65"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27" name="Picture 66"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12" name="Group 67"/>
            <p:cNvGrpSpPr>
              <a:grpSpLocks/>
            </p:cNvGrpSpPr>
            <p:nvPr/>
          </p:nvGrpSpPr>
          <p:grpSpPr bwMode="auto">
            <a:xfrm>
              <a:off x="3339466" y="3549020"/>
              <a:ext cx="727710" cy="767715"/>
              <a:chOff x="1410" y="2075"/>
              <a:chExt cx="489" cy="550"/>
            </a:xfrm>
          </p:grpSpPr>
          <p:pic>
            <p:nvPicPr>
              <p:cNvPr id="24" name="Picture 68"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25" name="Picture 69"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13" name="Group 70"/>
            <p:cNvGrpSpPr>
              <a:grpSpLocks/>
            </p:cNvGrpSpPr>
            <p:nvPr/>
          </p:nvGrpSpPr>
          <p:grpSpPr bwMode="auto">
            <a:xfrm>
              <a:off x="2661286" y="3465196"/>
              <a:ext cx="727710" cy="767714"/>
              <a:chOff x="935" y="2062"/>
              <a:chExt cx="489" cy="551"/>
            </a:xfrm>
          </p:grpSpPr>
          <p:pic>
            <p:nvPicPr>
              <p:cNvPr id="22" name="Picture 71"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23" name="Picture 72"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pic>
          <p:nvPicPr>
            <p:cNvPr id="14" name="Picture 73" descr="database green"/>
            <p:cNvPicPr>
              <a:picLocks noChangeAspect="1" noChangeArrowheads="1"/>
            </p:cNvPicPr>
            <p:nvPr/>
          </p:nvPicPr>
          <p:blipFill>
            <a:blip r:embed="rId6" cstate="print"/>
            <a:srcRect/>
            <a:stretch>
              <a:fillRect/>
            </a:stretch>
          </p:blipFill>
          <p:spPr bwMode="auto">
            <a:xfrm>
              <a:off x="2356486" y="3973830"/>
              <a:ext cx="230504" cy="276226"/>
            </a:xfrm>
            <a:prstGeom prst="rect">
              <a:avLst/>
            </a:prstGeom>
            <a:noFill/>
          </p:spPr>
        </p:pic>
        <p:pic>
          <p:nvPicPr>
            <p:cNvPr id="15" name="Picture 74" descr="database purple"/>
            <p:cNvPicPr>
              <a:picLocks noChangeAspect="1" noChangeArrowheads="1"/>
            </p:cNvPicPr>
            <p:nvPr/>
          </p:nvPicPr>
          <p:blipFill>
            <a:blip r:embed="rId7" cstate="print"/>
            <a:srcRect/>
            <a:stretch>
              <a:fillRect/>
            </a:stretch>
          </p:blipFill>
          <p:spPr bwMode="auto">
            <a:xfrm>
              <a:off x="2125980" y="3409950"/>
              <a:ext cx="230506" cy="276226"/>
            </a:xfrm>
            <a:prstGeom prst="rect">
              <a:avLst/>
            </a:prstGeom>
            <a:noFill/>
          </p:spPr>
        </p:pic>
        <p:pic>
          <p:nvPicPr>
            <p:cNvPr id="16" name="Picture 75" descr="database green"/>
            <p:cNvPicPr>
              <a:picLocks noChangeAspect="1" noChangeArrowheads="1"/>
            </p:cNvPicPr>
            <p:nvPr/>
          </p:nvPicPr>
          <p:blipFill>
            <a:blip r:embed="rId6" cstate="print"/>
            <a:srcRect/>
            <a:stretch>
              <a:fillRect/>
            </a:stretch>
          </p:blipFill>
          <p:spPr bwMode="auto">
            <a:xfrm>
              <a:off x="3015616" y="3789046"/>
              <a:ext cx="230504" cy="276224"/>
            </a:xfrm>
            <a:prstGeom prst="rect">
              <a:avLst/>
            </a:prstGeom>
            <a:noFill/>
          </p:spPr>
        </p:pic>
        <p:pic>
          <p:nvPicPr>
            <p:cNvPr id="17" name="Picture 76" descr="database purple"/>
            <p:cNvPicPr>
              <a:picLocks noChangeAspect="1" noChangeArrowheads="1"/>
            </p:cNvPicPr>
            <p:nvPr/>
          </p:nvPicPr>
          <p:blipFill>
            <a:blip r:embed="rId7" cstate="print"/>
            <a:srcRect/>
            <a:stretch>
              <a:fillRect/>
            </a:stretch>
          </p:blipFill>
          <p:spPr bwMode="auto">
            <a:xfrm>
              <a:off x="2785110" y="3295650"/>
              <a:ext cx="230506" cy="276226"/>
            </a:xfrm>
            <a:prstGeom prst="rect">
              <a:avLst/>
            </a:prstGeom>
            <a:noFill/>
          </p:spPr>
        </p:pic>
        <p:pic>
          <p:nvPicPr>
            <p:cNvPr id="18" name="Picture 77" descr="database green"/>
            <p:cNvPicPr>
              <a:picLocks noChangeAspect="1" noChangeArrowheads="1"/>
            </p:cNvPicPr>
            <p:nvPr/>
          </p:nvPicPr>
          <p:blipFill>
            <a:blip r:embed="rId6" cstate="print"/>
            <a:srcRect/>
            <a:stretch>
              <a:fillRect/>
            </a:stretch>
          </p:blipFill>
          <p:spPr bwMode="auto">
            <a:xfrm>
              <a:off x="1466850" y="3360420"/>
              <a:ext cx="230506" cy="276226"/>
            </a:xfrm>
            <a:prstGeom prst="rect">
              <a:avLst/>
            </a:prstGeom>
            <a:noFill/>
          </p:spPr>
        </p:pic>
        <p:pic>
          <p:nvPicPr>
            <p:cNvPr id="19" name="Picture 78" descr="database purple"/>
            <p:cNvPicPr>
              <a:picLocks noChangeAspect="1" noChangeArrowheads="1"/>
            </p:cNvPicPr>
            <p:nvPr/>
          </p:nvPicPr>
          <p:blipFill>
            <a:blip r:embed="rId7" cstate="print"/>
            <a:srcRect/>
            <a:stretch>
              <a:fillRect/>
            </a:stretch>
          </p:blipFill>
          <p:spPr bwMode="auto">
            <a:xfrm>
              <a:off x="1697356" y="3874770"/>
              <a:ext cx="230504" cy="276226"/>
            </a:xfrm>
            <a:prstGeom prst="rect">
              <a:avLst/>
            </a:prstGeom>
            <a:noFill/>
          </p:spPr>
        </p:pic>
        <p:pic>
          <p:nvPicPr>
            <p:cNvPr id="20" name="Picture 79" descr="database green"/>
            <p:cNvPicPr>
              <a:picLocks noChangeAspect="1" noChangeArrowheads="1"/>
            </p:cNvPicPr>
            <p:nvPr/>
          </p:nvPicPr>
          <p:blipFill>
            <a:blip r:embed="rId6" cstate="print"/>
            <a:srcRect/>
            <a:stretch>
              <a:fillRect/>
            </a:stretch>
          </p:blipFill>
          <p:spPr bwMode="auto">
            <a:xfrm>
              <a:off x="3463290" y="3373756"/>
              <a:ext cx="230506" cy="276224"/>
            </a:xfrm>
            <a:prstGeom prst="rect">
              <a:avLst/>
            </a:prstGeom>
            <a:noFill/>
          </p:spPr>
        </p:pic>
        <p:pic>
          <p:nvPicPr>
            <p:cNvPr id="21" name="Picture 80" descr="database purple"/>
            <p:cNvPicPr>
              <a:picLocks noChangeAspect="1" noChangeArrowheads="1"/>
            </p:cNvPicPr>
            <p:nvPr/>
          </p:nvPicPr>
          <p:blipFill>
            <a:blip r:embed="rId7" cstate="print"/>
            <a:srcRect/>
            <a:stretch>
              <a:fillRect/>
            </a:stretch>
          </p:blipFill>
          <p:spPr bwMode="auto">
            <a:xfrm>
              <a:off x="3693796" y="3899536"/>
              <a:ext cx="230504" cy="276224"/>
            </a:xfrm>
            <a:prstGeom prst="rect">
              <a:avLst/>
            </a:prstGeom>
            <a:noFill/>
          </p:spPr>
        </p:pic>
      </p:grpSp>
      <p:grpSp>
        <p:nvGrpSpPr>
          <p:cNvPr id="39" name="Group 57"/>
          <p:cNvGrpSpPr/>
          <p:nvPr/>
        </p:nvGrpSpPr>
        <p:grpSpPr>
          <a:xfrm>
            <a:off x="4722477" y="4588182"/>
            <a:ext cx="3432175" cy="2176462"/>
            <a:chOff x="6402706" y="5252086"/>
            <a:chExt cx="4118610" cy="2611754"/>
          </a:xfrm>
        </p:grpSpPr>
        <p:pic>
          <p:nvPicPr>
            <p:cNvPr id="38" name="Picture 3" descr="gray-disc"/>
            <p:cNvPicPr>
              <a:picLocks noChangeAspect="1" noChangeArrowheads="1"/>
            </p:cNvPicPr>
            <p:nvPr/>
          </p:nvPicPr>
          <p:blipFill>
            <a:blip r:embed="rId3"/>
            <a:srcRect/>
            <a:stretch>
              <a:fillRect/>
            </a:stretch>
          </p:blipFill>
          <p:spPr bwMode="auto">
            <a:xfrm>
              <a:off x="6402706" y="5707380"/>
              <a:ext cx="4118610" cy="2156460"/>
            </a:xfrm>
            <a:prstGeom prst="rect">
              <a:avLst/>
            </a:prstGeom>
            <a:noFill/>
            <a:ln w="9525" algn="ctr">
              <a:noFill/>
              <a:miter lim="800000"/>
              <a:headEnd/>
              <a:tailEnd/>
            </a:ln>
            <a:effectLst/>
          </p:spPr>
        </p:pic>
        <p:grpSp>
          <p:nvGrpSpPr>
            <p:cNvPr id="43" name="Group 4"/>
            <p:cNvGrpSpPr>
              <a:grpSpLocks/>
            </p:cNvGrpSpPr>
            <p:nvPr/>
          </p:nvGrpSpPr>
          <p:grpSpPr bwMode="auto">
            <a:xfrm>
              <a:off x="8726806" y="5252086"/>
              <a:ext cx="1329690" cy="1518284"/>
              <a:chOff x="2085" y="1465"/>
              <a:chExt cx="894" cy="1087"/>
            </a:xfrm>
          </p:grpSpPr>
          <p:pic>
            <p:nvPicPr>
              <p:cNvPr id="40" name="Picture 5" descr="blue 3d disc with glow"/>
              <p:cNvPicPr>
                <a:picLocks noChangeAspect="1" noChangeArrowheads="1"/>
              </p:cNvPicPr>
              <p:nvPr/>
            </p:nvPicPr>
            <p:blipFill>
              <a:blip r:embed="rId8"/>
              <a:srcRect/>
              <a:stretch>
                <a:fillRect/>
              </a:stretch>
            </p:blipFill>
            <p:spPr bwMode="auto">
              <a:xfrm>
                <a:off x="2085" y="1962"/>
                <a:ext cx="894" cy="590"/>
              </a:xfrm>
              <a:prstGeom prst="rect">
                <a:avLst/>
              </a:prstGeom>
              <a:noFill/>
              <a:ln w="9525" algn="ctr">
                <a:noFill/>
                <a:miter lim="800000"/>
                <a:headEnd/>
                <a:tailEnd/>
              </a:ln>
              <a:effectLst/>
            </p:spPr>
          </p:pic>
          <p:pic>
            <p:nvPicPr>
              <p:cNvPr id="41" name="Picture 6" descr="Host Integration Server (HIS) sm"/>
              <p:cNvPicPr>
                <a:picLocks noChangeAspect="1" noChangeArrowheads="1"/>
              </p:cNvPicPr>
              <p:nvPr/>
            </p:nvPicPr>
            <p:blipFill>
              <a:blip r:embed="rId9"/>
              <a:srcRect/>
              <a:stretch>
                <a:fillRect/>
              </a:stretch>
            </p:blipFill>
            <p:spPr bwMode="auto">
              <a:xfrm>
                <a:off x="2246" y="1465"/>
                <a:ext cx="625" cy="964"/>
              </a:xfrm>
              <a:prstGeom prst="rect">
                <a:avLst/>
              </a:prstGeom>
              <a:noFill/>
            </p:spPr>
          </p:pic>
        </p:grpSp>
        <p:pic>
          <p:nvPicPr>
            <p:cNvPr id="42" name="Picture 19" descr="sm yellow straight down arrow"/>
            <p:cNvPicPr>
              <a:picLocks noChangeAspect="1" noChangeArrowheads="1"/>
            </p:cNvPicPr>
            <p:nvPr/>
          </p:nvPicPr>
          <p:blipFill>
            <a:blip r:embed="rId10">
              <a:lum bright="36000"/>
            </a:blip>
            <a:srcRect/>
            <a:stretch>
              <a:fillRect/>
            </a:stretch>
          </p:blipFill>
          <p:spPr bwMode="auto">
            <a:xfrm>
              <a:off x="7833360" y="5581650"/>
              <a:ext cx="1190626" cy="862966"/>
            </a:xfrm>
            <a:prstGeom prst="rect">
              <a:avLst/>
            </a:prstGeom>
            <a:noFill/>
            <a:ln w="9525" algn="ctr">
              <a:noFill/>
              <a:miter lim="800000"/>
              <a:headEnd/>
              <a:tailEnd/>
            </a:ln>
            <a:effectLst/>
          </p:spPr>
        </p:pic>
        <p:grpSp>
          <p:nvGrpSpPr>
            <p:cNvPr id="44" name="Group 34"/>
            <p:cNvGrpSpPr>
              <a:grpSpLocks/>
            </p:cNvGrpSpPr>
            <p:nvPr/>
          </p:nvGrpSpPr>
          <p:grpSpPr bwMode="auto">
            <a:xfrm>
              <a:off x="7031356" y="5629276"/>
              <a:ext cx="1623060" cy="1369694"/>
              <a:chOff x="863" y="1699"/>
              <a:chExt cx="1091" cy="981"/>
            </a:xfrm>
          </p:grpSpPr>
          <p:grpSp>
            <p:nvGrpSpPr>
              <p:cNvPr id="45" name="Group 35"/>
              <p:cNvGrpSpPr>
                <a:grpSpLocks/>
              </p:cNvGrpSpPr>
              <p:nvPr/>
            </p:nvGrpSpPr>
            <p:grpSpPr bwMode="auto">
              <a:xfrm>
                <a:off x="863" y="1699"/>
                <a:ext cx="489" cy="541"/>
                <a:chOff x="543" y="1479"/>
                <a:chExt cx="489" cy="541"/>
              </a:xfrm>
            </p:grpSpPr>
            <p:pic>
              <p:nvPicPr>
                <p:cNvPr id="55" name="Picture 36" descr="blue 3d disc with glow"/>
                <p:cNvPicPr>
                  <a:picLocks noChangeAspect="1" noChangeArrowheads="1"/>
                </p:cNvPicPr>
                <p:nvPr/>
              </p:nvPicPr>
              <p:blipFill>
                <a:blip r:embed="rId11" cstate="print"/>
                <a:srcRect/>
                <a:stretch>
                  <a:fillRect/>
                </a:stretch>
              </p:blipFill>
              <p:spPr bwMode="auto">
                <a:xfrm>
                  <a:off x="543" y="1686"/>
                  <a:ext cx="489" cy="334"/>
                </a:xfrm>
                <a:prstGeom prst="rect">
                  <a:avLst/>
                </a:prstGeom>
                <a:noFill/>
                <a:ln w="9525" algn="ctr">
                  <a:noFill/>
                  <a:miter lim="800000"/>
                  <a:headEnd/>
                  <a:tailEnd/>
                </a:ln>
                <a:effectLst/>
              </p:spPr>
            </p:pic>
            <p:pic>
              <p:nvPicPr>
                <p:cNvPr id="56" name="Picture 37" descr="Server sm"/>
                <p:cNvPicPr>
                  <a:picLocks noChangeAspect="1" noChangeArrowheads="1"/>
                </p:cNvPicPr>
                <p:nvPr/>
              </p:nvPicPr>
              <p:blipFill>
                <a:blip r:embed="rId5" cstate="print"/>
                <a:srcRect/>
                <a:stretch>
                  <a:fillRect/>
                </a:stretch>
              </p:blipFill>
              <p:spPr bwMode="auto">
                <a:xfrm>
                  <a:off x="648" y="1479"/>
                  <a:ext cx="288" cy="449"/>
                </a:xfrm>
                <a:prstGeom prst="rect">
                  <a:avLst/>
                </a:prstGeom>
                <a:noFill/>
                <a:ln w="9525" algn="ctr">
                  <a:noFill/>
                  <a:miter lim="800000"/>
                  <a:headEnd/>
                  <a:tailEnd/>
                </a:ln>
                <a:effectLst/>
              </p:spPr>
            </p:pic>
          </p:grpSp>
          <p:grpSp>
            <p:nvGrpSpPr>
              <p:cNvPr id="46" name="Group 38"/>
              <p:cNvGrpSpPr>
                <a:grpSpLocks/>
              </p:cNvGrpSpPr>
              <p:nvPr/>
            </p:nvGrpSpPr>
            <p:grpSpPr bwMode="auto">
              <a:xfrm>
                <a:off x="1300" y="1738"/>
                <a:ext cx="489" cy="542"/>
                <a:chOff x="1062" y="1473"/>
                <a:chExt cx="489" cy="542"/>
              </a:xfrm>
            </p:grpSpPr>
            <p:pic>
              <p:nvPicPr>
                <p:cNvPr id="53" name="Picture 39" descr="blue 3d disc with glow"/>
                <p:cNvPicPr>
                  <a:picLocks noChangeAspect="1" noChangeArrowheads="1"/>
                </p:cNvPicPr>
                <p:nvPr/>
              </p:nvPicPr>
              <p:blipFill>
                <a:blip r:embed="rId4" cstate="print"/>
                <a:srcRect/>
                <a:stretch>
                  <a:fillRect/>
                </a:stretch>
              </p:blipFill>
              <p:spPr bwMode="auto">
                <a:xfrm>
                  <a:off x="1062" y="1680"/>
                  <a:ext cx="489" cy="335"/>
                </a:xfrm>
                <a:prstGeom prst="rect">
                  <a:avLst/>
                </a:prstGeom>
                <a:noFill/>
                <a:ln w="9525" algn="ctr">
                  <a:noFill/>
                  <a:miter lim="800000"/>
                  <a:headEnd/>
                  <a:tailEnd/>
                </a:ln>
                <a:effectLst/>
              </p:spPr>
            </p:pic>
            <p:pic>
              <p:nvPicPr>
                <p:cNvPr id="54" name="Picture 40" descr="Server sm"/>
                <p:cNvPicPr>
                  <a:picLocks noChangeAspect="1" noChangeArrowheads="1"/>
                </p:cNvPicPr>
                <p:nvPr/>
              </p:nvPicPr>
              <p:blipFill>
                <a:blip r:embed="rId5" cstate="print"/>
                <a:srcRect/>
                <a:stretch>
                  <a:fillRect/>
                </a:stretch>
              </p:blipFill>
              <p:spPr bwMode="auto">
                <a:xfrm>
                  <a:off x="1177" y="1473"/>
                  <a:ext cx="288" cy="450"/>
                </a:xfrm>
                <a:prstGeom prst="rect">
                  <a:avLst/>
                </a:prstGeom>
                <a:noFill/>
                <a:ln w="9525" algn="ctr">
                  <a:noFill/>
                  <a:miter lim="800000"/>
                  <a:headEnd/>
                  <a:tailEnd/>
                </a:ln>
                <a:effectLst/>
              </p:spPr>
            </p:pic>
          </p:grpSp>
          <p:grpSp>
            <p:nvGrpSpPr>
              <p:cNvPr id="47" name="Group 41"/>
              <p:cNvGrpSpPr>
                <a:grpSpLocks/>
              </p:cNvGrpSpPr>
              <p:nvPr/>
            </p:nvGrpSpPr>
            <p:grpSpPr bwMode="auto">
              <a:xfrm>
                <a:off x="1465" y="2130"/>
                <a:ext cx="489" cy="550"/>
                <a:chOff x="1410" y="2075"/>
                <a:chExt cx="489" cy="550"/>
              </a:xfrm>
            </p:grpSpPr>
            <p:pic>
              <p:nvPicPr>
                <p:cNvPr id="51" name="Picture 42" descr="blue 3d disc with glow"/>
                <p:cNvPicPr>
                  <a:picLocks noChangeAspect="1" noChangeArrowheads="1"/>
                </p:cNvPicPr>
                <p:nvPr/>
              </p:nvPicPr>
              <p:blipFill>
                <a:blip r:embed="rId4" cstate="print"/>
                <a:srcRect/>
                <a:stretch>
                  <a:fillRect/>
                </a:stretch>
              </p:blipFill>
              <p:spPr bwMode="auto">
                <a:xfrm>
                  <a:off x="1410" y="2290"/>
                  <a:ext cx="489" cy="335"/>
                </a:xfrm>
                <a:prstGeom prst="rect">
                  <a:avLst/>
                </a:prstGeom>
                <a:noFill/>
                <a:ln w="9525" algn="ctr">
                  <a:noFill/>
                  <a:miter lim="800000"/>
                  <a:headEnd/>
                  <a:tailEnd/>
                </a:ln>
                <a:effectLst/>
              </p:spPr>
            </p:pic>
            <p:pic>
              <p:nvPicPr>
                <p:cNvPr id="52" name="Picture 43" descr="Server sm"/>
                <p:cNvPicPr>
                  <a:picLocks noChangeAspect="1" noChangeArrowheads="1"/>
                </p:cNvPicPr>
                <p:nvPr/>
              </p:nvPicPr>
              <p:blipFill>
                <a:blip r:embed="rId5" cstate="print"/>
                <a:srcRect/>
                <a:stretch>
                  <a:fillRect/>
                </a:stretch>
              </p:blipFill>
              <p:spPr bwMode="auto">
                <a:xfrm>
                  <a:off x="1515" y="2075"/>
                  <a:ext cx="288" cy="449"/>
                </a:xfrm>
                <a:prstGeom prst="rect">
                  <a:avLst/>
                </a:prstGeom>
                <a:noFill/>
                <a:ln w="9525" algn="ctr">
                  <a:noFill/>
                  <a:miter lim="800000"/>
                  <a:headEnd/>
                  <a:tailEnd/>
                </a:ln>
                <a:effectLst/>
              </p:spPr>
            </p:pic>
          </p:grpSp>
          <p:grpSp>
            <p:nvGrpSpPr>
              <p:cNvPr id="48" name="Group 44"/>
              <p:cNvGrpSpPr>
                <a:grpSpLocks/>
              </p:cNvGrpSpPr>
              <p:nvPr/>
            </p:nvGrpSpPr>
            <p:grpSpPr bwMode="auto">
              <a:xfrm>
                <a:off x="1009" y="2015"/>
                <a:ext cx="489" cy="551"/>
                <a:chOff x="935" y="2062"/>
                <a:chExt cx="489" cy="551"/>
              </a:xfrm>
            </p:grpSpPr>
            <p:pic>
              <p:nvPicPr>
                <p:cNvPr id="49" name="Picture 45" descr="blue 3d disc with glow"/>
                <p:cNvPicPr>
                  <a:picLocks noChangeAspect="1" noChangeArrowheads="1"/>
                </p:cNvPicPr>
                <p:nvPr/>
              </p:nvPicPr>
              <p:blipFill>
                <a:blip r:embed="rId4" cstate="print"/>
                <a:srcRect/>
                <a:stretch>
                  <a:fillRect/>
                </a:stretch>
              </p:blipFill>
              <p:spPr bwMode="auto">
                <a:xfrm>
                  <a:off x="935" y="2278"/>
                  <a:ext cx="489" cy="335"/>
                </a:xfrm>
                <a:prstGeom prst="rect">
                  <a:avLst/>
                </a:prstGeom>
                <a:noFill/>
                <a:ln w="9525" algn="ctr">
                  <a:noFill/>
                  <a:miter lim="800000"/>
                  <a:headEnd/>
                  <a:tailEnd/>
                </a:ln>
                <a:effectLst/>
              </p:spPr>
            </p:pic>
            <p:pic>
              <p:nvPicPr>
                <p:cNvPr id="50" name="Picture 46" descr="Server sm"/>
                <p:cNvPicPr>
                  <a:picLocks noChangeAspect="1" noChangeArrowheads="1"/>
                </p:cNvPicPr>
                <p:nvPr/>
              </p:nvPicPr>
              <p:blipFill>
                <a:blip r:embed="rId5" cstate="print"/>
                <a:srcRect/>
                <a:stretch>
                  <a:fillRect/>
                </a:stretch>
              </p:blipFill>
              <p:spPr bwMode="auto">
                <a:xfrm>
                  <a:off x="1040" y="2062"/>
                  <a:ext cx="288" cy="450"/>
                </a:xfrm>
                <a:prstGeom prst="rect">
                  <a:avLst/>
                </a:prstGeom>
                <a:noFill/>
                <a:ln w="9525" algn="ctr">
                  <a:noFill/>
                  <a:miter lim="800000"/>
                  <a:headEnd/>
                  <a:tailEnd/>
                </a:ln>
                <a:effectLst/>
              </p:spPr>
            </p:pic>
          </p:grpSp>
        </p:grpSp>
        <p:pic>
          <p:nvPicPr>
            <p:cNvPr id="57" name="Picture 83" descr="green checkmark2"/>
            <p:cNvPicPr>
              <a:picLocks noChangeAspect="1" noChangeArrowheads="1"/>
            </p:cNvPicPr>
            <p:nvPr/>
          </p:nvPicPr>
          <p:blipFill>
            <a:blip r:embed="rId12" cstate="print"/>
            <a:srcRect/>
            <a:stretch>
              <a:fillRect/>
            </a:stretch>
          </p:blipFill>
          <p:spPr bwMode="auto">
            <a:xfrm>
              <a:off x="9159240" y="5623560"/>
              <a:ext cx="1097280" cy="1074420"/>
            </a:xfrm>
            <a:prstGeom prst="rect">
              <a:avLst/>
            </a:prstGeom>
            <a:noFill/>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09-FINAL">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TENA09-FINAL</Template>
  <TotalTime>840</TotalTime>
  <Words>5648</Words>
  <Application>Microsoft Office PowerPoint</Application>
  <PresentationFormat>On-screen Show (4:3)</PresentationFormat>
  <Paragraphs>716</Paragraphs>
  <Slides>63</Slides>
  <Notes>35</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TENA09-FINAL</vt:lpstr>
      <vt:lpstr>Slide 1</vt:lpstr>
      <vt:lpstr>WSV: 328 Windows Server 2008 R2 Hyper-V</vt:lpstr>
      <vt:lpstr>Agenda</vt:lpstr>
      <vt:lpstr>Microsoft Virtualization Strategy</vt:lpstr>
      <vt:lpstr>Microsoft Virtualization Products</vt:lpstr>
      <vt:lpstr>Server Consolidation</vt:lpstr>
      <vt:lpstr>Virtualized Workloads</vt:lpstr>
      <vt:lpstr>Windows Server 2008 R2 Hyper-V</vt:lpstr>
      <vt:lpstr>Windows Server 2008 R2 Hyper-V</vt:lpstr>
      <vt:lpstr>Live Migration</vt:lpstr>
      <vt:lpstr>Live Migration</vt:lpstr>
      <vt:lpstr>Live Migration</vt:lpstr>
      <vt:lpstr>Live Migration</vt:lpstr>
      <vt:lpstr>Live Migration Memory Internals</vt:lpstr>
      <vt:lpstr>Live Migration Operation</vt:lpstr>
      <vt:lpstr>Migration &amp; Storage</vt:lpstr>
      <vt:lpstr>Cluster Shared Volumes</vt:lpstr>
      <vt:lpstr>Failover Cluster Configuration          Program (FCCP)</vt:lpstr>
      <vt:lpstr>New Processor Feature Support</vt:lpstr>
      <vt:lpstr>64 Logical Processor Support</vt:lpstr>
      <vt:lpstr>Processor Compatibility Mode</vt:lpstr>
      <vt:lpstr>VM Memory Management</vt:lpstr>
      <vt:lpstr>Shadow Page Tables</vt:lpstr>
      <vt:lpstr>Second Level Address Translation (SLAT)</vt:lpstr>
      <vt:lpstr>Windows Server 2008 R2 Core Parking</vt:lpstr>
      <vt:lpstr>Windows Server 2008 16 LP Server</vt:lpstr>
      <vt:lpstr>Windows Server 2008 R2 Core Parking 16 LP Server</vt:lpstr>
      <vt:lpstr>Hyper-V Virtual Storage</vt:lpstr>
      <vt:lpstr>Hot Add/Remove Storage</vt:lpstr>
      <vt:lpstr>Hyper-V Networking</vt:lpstr>
      <vt:lpstr>Networking</vt:lpstr>
      <vt:lpstr>Networking</vt:lpstr>
      <vt:lpstr>Networking</vt:lpstr>
      <vt:lpstr>Hosted Desktops aka Virtual Desktop Infrastructure(VDI)</vt:lpstr>
      <vt:lpstr>Desktop Virtualization – a key enabler</vt:lpstr>
      <vt:lpstr>Using Desktop Virtualization effectively </vt:lpstr>
      <vt:lpstr>What is VDI</vt:lpstr>
      <vt:lpstr>Two VDI Solutions</vt:lpstr>
      <vt:lpstr>Citrix?</vt:lpstr>
      <vt:lpstr>Connection Broker Infrastructure</vt:lpstr>
      <vt:lpstr>VDI in R2</vt:lpstr>
      <vt:lpstr>Slide 42</vt:lpstr>
      <vt:lpstr>VMM 2008 R2 Objectives</vt:lpstr>
      <vt:lpstr>System Center Virtual Machine Manager 2008 R2</vt:lpstr>
      <vt:lpstr>Storage Migration</vt:lpstr>
      <vt:lpstr>Comparing QSM with Storage vMotion</vt:lpstr>
      <vt:lpstr>Quick Storage Migration</vt:lpstr>
      <vt:lpstr>Maintenance Mode</vt:lpstr>
      <vt:lpstr>VMM 2008 R2 Timeline</vt:lpstr>
      <vt:lpstr>Microsoft Hyper-V Server R2</vt:lpstr>
      <vt:lpstr>Microsoft Hyper-V Server 2008</vt:lpstr>
      <vt:lpstr>HVconfig</vt:lpstr>
      <vt:lpstr>Manage Remotely…</vt:lpstr>
      <vt:lpstr>Microsoft Hyper-V Server V2 New Features</vt:lpstr>
      <vt:lpstr>Hyper-V Server V1 vs. V2</vt:lpstr>
      <vt:lpstr>Live Migration $$ Comparison</vt:lpstr>
      <vt:lpstr>Slide 57</vt:lpstr>
      <vt:lpstr>Summary</vt:lpstr>
      <vt:lpstr>Slide 59</vt:lpstr>
      <vt:lpstr>Online Resources</vt:lpstr>
      <vt:lpstr>Resources</vt:lpstr>
      <vt:lpstr>Slide 62</vt:lpstr>
      <vt:lpstr>Slide 63</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PJMines</dc:creator>
  <dc:description>Template: Slidework LLC
Formatting:
Event Date: May 11 - 15, 2009
Event Location: Los Angeles, CA
Audience:</dc:description>
  <cp:lastModifiedBy>Jeff Woolsey</cp:lastModifiedBy>
  <cp:revision>89</cp:revision>
  <dcterms:created xsi:type="dcterms:W3CDTF">2009-02-10T21:31:03Z</dcterms:created>
  <dcterms:modified xsi:type="dcterms:W3CDTF">2009-05-14T22:30:19Z</dcterms:modified>
</cp:coreProperties>
</file>