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0" r:id="rId2"/>
  </p:sldMasterIdLst>
  <p:notesMasterIdLst>
    <p:notesMasterId r:id="rId26"/>
  </p:notesMasterIdLst>
  <p:sldIdLst>
    <p:sldId id="260" r:id="rId3"/>
    <p:sldId id="285" r:id="rId4"/>
    <p:sldId id="280" r:id="rId5"/>
    <p:sldId id="281" r:id="rId6"/>
    <p:sldId id="282" r:id="rId7"/>
    <p:sldId id="266" r:id="rId8"/>
    <p:sldId id="267" r:id="rId9"/>
    <p:sldId id="272" r:id="rId10"/>
    <p:sldId id="273" r:id="rId11"/>
    <p:sldId id="283" r:id="rId12"/>
    <p:sldId id="304" r:id="rId13"/>
    <p:sldId id="298" r:id="rId14"/>
    <p:sldId id="302" r:id="rId15"/>
    <p:sldId id="299" r:id="rId16"/>
    <p:sldId id="300" r:id="rId17"/>
    <p:sldId id="301" r:id="rId18"/>
    <p:sldId id="297" r:id="rId19"/>
    <p:sldId id="270" r:id="rId20"/>
    <p:sldId id="284" r:id="rId21"/>
    <p:sldId id="296" r:id="rId22"/>
    <p:sldId id="277"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210"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B5D44-17FD-474D-89F6-6707DBFE4778}" type="doc">
      <dgm:prSet loTypeId="urn:microsoft.com/office/officeart/2005/8/layout/hChevron3" loCatId="process" qsTypeId="urn:microsoft.com/office/officeart/2005/8/quickstyle/simple5" qsCatId="simple" csTypeId="urn:microsoft.com/office/officeart/2005/8/colors/accent1_2" csCatId="accent1" phldr="1"/>
      <dgm:spPr/>
    </dgm:pt>
    <dgm:pt modelId="{70A6C11B-A590-4CC8-8B46-B5EDE66F9A01}">
      <dgm:prSet phldrT="[Text]"/>
      <dgm:spPr/>
      <dgm:t>
        <a:bodyPr/>
        <a:lstStyle/>
        <a:p>
          <a:r>
            <a:rPr lang="en-US" dirty="0" smtClean="0"/>
            <a:t>People Ready Business</a:t>
          </a:r>
          <a:endParaRPr lang="en-US" dirty="0"/>
        </a:p>
      </dgm:t>
    </dgm:pt>
    <dgm:pt modelId="{E5110F6A-F7A7-42A7-BFF9-8C8C385DCF5B}" type="parTrans" cxnId="{4D0BA66B-A546-491F-AAD8-5E808EBCA00E}">
      <dgm:prSet/>
      <dgm:spPr/>
      <dgm:t>
        <a:bodyPr/>
        <a:lstStyle/>
        <a:p>
          <a:endParaRPr lang="en-US"/>
        </a:p>
      </dgm:t>
    </dgm:pt>
    <dgm:pt modelId="{535F697D-4FCC-4C24-82E0-2B6AA56C69DD}" type="sibTrans" cxnId="{4D0BA66B-A546-491F-AAD8-5E808EBCA00E}">
      <dgm:prSet/>
      <dgm:spPr/>
      <dgm:t>
        <a:bodyPr/>
        <a:lstStyle/>
        <a:p>
          <a:endParaRPr lang="en-US"/>
        </a:p>
      </dgm:t>
    </dgm:pt>
    <dgm:pt modelId="{33FD95EE-CE55-4E54-A6C2-91D61F6D4E5E}">
      <dgm:prSet phldrT="[Text]"/>
      <dgm:spPr/>
      <dgm:t>
        <a:bodyPr/>
        <a:lstStyle/>
        <a:p>
          <a:r>
            <a:rPr lang="en-US" dirty="0" smtClean="0"/>
            <a:t>Industry POV / Imperatives </a:t>
          </a:r>
          <a:endParaRPr lang="en-US" dirty="0"/>
        </a:p>
      </dgm:t>
    </dgm:pt>
    <dgm:pt modelId="{D1155508-F0EF-45DA-B542-9463CBE4987A}" type="parTrans" cxnId="{31A47909-0097-4C94-B1B7-C08999208737}">
      <dgm:prSet/>
      <dgm:spPr/>
      <dgm:t>
        <a:bodyPr/>
        <a:lstStyle/>
        <a:p>
          <a:endParaRPr lang="en-US"/>
        </a:p>
      </dgm:t>
    </dgm:pt>
    <dgm:pt modelId="{0B5B930D-4830-45E9-B986-9403BBC925A0}" type="sibTrans" cxnId="{31A47909-0097-4C94-B1B7-C08999208737}">
      <dgm:prSet/>
      <dgm:spPr/>
      <dgm:t>
        <a:bodyPr/>
        <a:lstStyle/>
        <a:p>
          <a:endParaRPr lang="en-US"/>
        </a:p>
      </dgm:t>
    </dgm:pt>
    <dgm:pt modelId="{C436439D-7894-4F74-935C-86278D606D68}">
      <dgm:prSet phldrT="[Text]"/>
      <dgm:spPr>
        <a:gradFill flip="none" rotWithShape="1">
          <a:gsLst>
            <a:gs pos="0">
              <a:schemeClr val="accent1">
                <a:hueOff val="0"/>
                <a:satOff val="0"/>
                <a:lumOff val="0"/>
                <a:alphaOff val="0"/>
                <a:shade val="51000"/>
                <a:satMod val="130000"/>
              </a:schemeClr>
            </a:gs>
            <a:gs pos="100000">
              <a:schemeClr val="accent6"/>
            </a:gs>
          </a:gsLst>
          <a:lin ang="0" scaled="1"/>
          <a:tileRect/>
        </a:gradFill>
      </dgm:spPr>
      <dgm:t>
        <a:bodyPr/>
        <a:lstStyle/>
        <a:p>
          <a:r>
            <a:rPr lang="en-US" dirty="0" smtClean="0"/>
            <a:t>IT2B</a:t>
          </a:r>
        </a:p>
        <a:p>
          <a:r>
            <a:rPr lang="en-US" dirty="0" smtClean="0"/>
            <a:t>Bridge</a:t>
          </a:r>
          <a:endParaRPr lang="en-US" dirty="0"/>
        </a:p>
      </dgm:t>
    </dgm:pt>
    <dgm:pt modelId="{ED7F2919-A4F3-4B53-B6C1-E9C2A43F2B80}" type="parTrans" cxnId="{FED880F4-3999-47D0-886F-4FB6489AEB83}">
      <dgm:prSet/>
      <dgm:spPr/>
      <dgm:t>
        <a:bodyPr/>
        <a:lstStyle/>
        <a:p>
          <a:endParaRPr lang="en-US"/>
        </a:p>
      </dgm:t>
    </dgm:pt>
    <dgm:pt modelId="{276D2CEC-C56B-4153-973E-1E9CFC6E1898}" type="sibTrans" cxnId="{FED880F4-3999-47D0-886F-4FB6489AEB83}">
      <dgm:prSet/>
      <dgm:spPr/>
      <dgm:t>
        <a:bodyPr/>
        <a:lstStyle/>
        <a:p>
          <a:endParaRPr lang="en-US"/>
        </a:p>
      </dgm:t>
    </dgm:pt>
    <dgm:pt modelId="{F00AC442-3F28-48F1-BC36-1C2782E93E35}">
      <dgm:prSet phldrT="[Text]"/>
      <dgm:spPr/>
      <dgm:t>
        <a:bodyPr/>
        <a:lstStyle/>
        <a:p>
          <a:r>
            <a:rPr lang="en-US" dirty="0" smtClean="0"/>
            <a:t>Solution Areas </a:t>
          </a:r>
          <a:endParaRPr lang="en-US" dirty="0"/>
        </a:p>
      </dgm:t>
    </dgm:pt>
    <dgm:pt modelId="{B9B8B689-8C82-4EDE-B627-963CD8DDDC10}" type="parTrans" cxnId="{23CA47C5-2E63-4808-8EDD-CCB41C449862}">
      <dgm:prSet/>
      <dgm:spPr/>
      <dgm:t>
        <a:bodyPr/>
        <a:lstStyle/>
        <a:p>
          <a:endParaRPr lang="en-US"/>
        </a:p>
      </dgm:t>
    </dgm:pt>
    <dgm:pt modelId="{2984801E-4D94-462A-9CC3-C693CD8FC418}" type="sibTrans" cxnId="{23CA47C5-2E63-4808-8EDD-CCB41C449862}">
      <dgm:prSet/>
      <dgm:spPr/>
      <dgm:t>
        <a:bodyPr/>
        <a:lstStyle/>
        <a:p>
          <a:endParaRPr lang="en-US"/>
        </a:p>
      </dgm:t>
    </dgm:pt>
    <dgm:pt modelId="{C45E91B8-F0B9-475F-91C3-8B7E8E59316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Capabilities</a:t>
          </a:r>
          <a:endParaRPr lang="en-US" dirty="0"/>
        </a:p>
      </dgm:t>
    </dgm:pt>
    <dgm:pt modelId="{74D56CAD-F6FE-43A5-A56D-F3F81C748A80}" type="parTrans" cxnId="{5196D23C-9FF9-45FF-92B0-7659C0794031}">
      <dgm:prSet/>
      <dgm:spPr/>
      <dgm:t>
        <a:bodyPr/>
        <a:lstStyle/>
        <a:p>
          <a:endParaRPr lang="en-US"/>
        </a:p>
      </dgm:t>
    </dgm:pt>
    <dgm:pt modelId="{C9F47CB9-AC45-4091-AD5C-1347AE942D22}" type="sibTrans" cxnId="{5196D23C-9FF9-45FF-92B0-7659C0794031}">
      <dgm:prSet/>
      <dgm:spPr/>
      <dgm:t>
        <a:bodyPr/>
        <a:lstStyle/>
        <a:p>
          <a:endParaRPr lang="en-US"/>
        </a:p>
      </dgm:t>
    </dgm:pt>
    <dgm:pt modelId="{E048B571-0A7A-47C0-9FDC-93A642C0374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Deployment Adoption</a:t>
          </a:r>
          <a:endParaRPr lang="en-US" dirty="0"/>
        </a:p>
      </dgm:t>
    </dgm:pt>
    <dgm:pt modelId="{4CC8DFD9-AB32-49C0-912F-314B1F69E355}" type="parTrans" cxnId="{2CF19D8E-F8DE-4374-BFA9-831F97C60B6D}">
      <dgm:prSet/>
      <dgm:spPr/>
      <dgm:t>
        <a:bodyPr/>
        <a:lstStyle/>
        <a:p>
          <a:endParaRPr lang="en-US"/>
        </a:p>
      </dgm:t>
    </dgm:pt>
    <dgm:pt modelId="{AD3EDCF7-E3CA-4558-8C4E-9ECDF711C704}" type="sibTrans" cxnId="{2CF19D8E-F8DE-4374-BFA9-831F97C60B6D}">
      <dgm:prSet/>
      <dgm:spPr/>
      <dgm:t>
        <a:bodyPr/>
        <a:lstStyle/>
        <a:p>
          <a:endParaRPr lang="en-US"/>
        </a:p>
      </dgm:t>
    </dgm:pt>
    <dgm:pt modelId="{EBCEB72B-2626-4EC5-8556-BF63520585B2}">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Enterprise Standard</a:t>
          </a:r>
          <a:endParaRPr lang="en-US" dirty="0"/>
        </a:p>
      </dgm:t>
    </dgm:pt>
    <dgm:pt modelId="{9B8705B5-CCD0-483E-BCA1-4FC631A9B4D9}" type="parTrans" cxnId="{8B10CC08-98BA-4FFA-B65C-CD8E32BBC61B}">
      <dgm:prSet/>
      <dgm:spPr/>
      <dgm:t>
        <a:bodyPr/>
        <a:lstStyle/>
        <a:p>
          <a:endParaRPr lang="en-US"/>
        </a:p>
      </dgm:t>
    </dgm:pt>
    <dgm:pt modelId="{1AB211C7-8A0D-41DC-A71D-36D290CB1734}" type="sibTrans" cxnId="{8B10CC08-98BA-4FFA-B65C-CD8E32BBC61B}">
      <dgm:prSet/>
      <dgm:spPr/>
      <dgm:t>
        <a:bodyPr/>
        <a:lstStyle/>
        <a:p>
          <a:endParaRPr lang="en-US"/>
        </a:p>
      </dgm:t>
    </dgm:pt>
    <dgm:pt modelId="{76FC862C-1067-46B4-9FC8-BC0DEC634E0C}" type="pres">
      <dgm:prSet presAssocID="{2A1B5D44-17FD-474D-89F6-6707DBFE4778}" presName="Name0" presStyleCnt="0">
        <dgm:presLayoutVars>
          <dgm:dir/>
          <dgm:resizeHandles val="exact"/>
        </dgm:presLayoutVars>
      </dgm:prSet>
      <dgm:spPr/>
    </dgm:pt>
    <dgm:pt modelId="{9F463D3E-2465-493A-AE39-AE20BF277301}" type="pres">
      <dgm:prSet presAssocID="{70A6C11B-A590-4CC8-8B46-B5EDE66F9A01}" presName="parTxOnly" presStyleLbl="node1" presStyleIdx="0" presStyleCnt="7">
        <dgm:presLayoutVars>
          <dgm:bulletEnabled val="1"/>
        </dgm:presLayoutVars>
      </dgm:prSet>
      <dgm:spPr/>
      <dgm:t>
        <a:bodyPr/>
        <a:lstStyle/>
        <a:p>
          <a:endParaRPr lang="en-US"/>
        </a:p>
      </dgm:t>
    </dgm:pt>
    <dgm:pt modelId="{8EA97425-8C0C-4E03-901C-AEFC0329AA5C}" type="pres">
      <dgm:prSet presAssocID="{535F697D-4FCC-4C24-82E0-2B6AA56C69DD}" presName="parSpace" presStyleCnt="0"/>
      <dgm:spPr/>
    </dgm:pt>
    <dgm:pt modelId="{A9B0AD16-E28A-4C41-8F34-6EBC8ECE2171}" type="pres">
      <dgm:prSet presAssocID="{33FD95EE-CE55-4E54-A6C2-91D61F6D4E5E}" presName="parTxOnly" presStyleLbl="node1" presStyleIdx="1" presStyleCnt="7">
        <dgm:presLayoutVars>
          <dgm:bulletEnabled val="1"/>
        </dgm:presLayoutVars>
      </dgm:prSet>
      <dgm:spPr/>
      <dgm:t>
        <a:bodyPr/>
        <a:lstStyle/>
        <a:p>
          <a:endParaRPr lang="en-US"/>
        </a:p>
      </dgm:t>
    </dgm:pt>
    <dgm:pt modelId="{DD79B003-26B0-43BA-9D5A-E1E31D26545C}" type="pres">
      <dgm:prSet presAssocID="{0B5B930D-4830-45E9-B986-9403BBC925A0}" presName="parSpace" presStyleCnt="0"/>
      <dgm:spPr/>
    </dgm:pt>
    <dgm:pt modelId="{EAA13ACA-2706-4195-815D-0CC2D1D67ED8}" type="pres">
      <dgm:prSet presAssocID="{F00AC442-3F28-48F1-BC36-1C2782E93E35}" presName="parTxOnly" presStyleLbl="node1" presStyleIdx="2" presStyleCnt="7">
        <dgm:presLayoutVars>
          <dgm:bulletEnabled val="1"/>
        </dgm:presLayoutVars>
      </dgm:prSet>
      <dgm:spPr/>
      <dgm:t>
        <a:bodyPr/>
        <a:lstStyle/>
        <a:p>
          <a:endParaRPr lang="en-US"/>
        </a:p>
      </dgm:t>
    </dgm:pt>
    <dgm:pt modelId="{D95C05FF-DBE8-4520-A2E1-FC11AF1EB5DE}" type="pres">
      <dgm:prSet presAssocID="{2984801E-4D94-462A-9CC3-C693CD8FC418}" presName="parSpace" presStyleCnt="0"/>
      <dgm:spPr/>
    </dgm:pt>
    <dgm:pt modelId="{EDEA3048-4F8D-458F-9861-5AFA7FD1ADAB}" type="pres">
      <dgm:prSet presAssocID="{C436439D-7894-4F74-935C-86278D606D68}" presName="parTxOnly" presStyleLbl="node1" presStyleIdx="3" presStyleCnt="7">
        <dgm:presLayoutVars>
          <dgm:bulletEnabled val="1"/>
        </dgm:presLayoutVars>
      </dgm:prSet>
      <dgm:spPr/>
      <dgm:t>
        <a:bodyPr/>
        <a:lstStyle/>
        <a:p>
          <a:endParaRPr lang="en-US"/>
        </a:p>
      </dgm:t>
    </dgm:pt>
    <dgm:pt modelId="{F3A884F4-0702-4DDD-A32A-8499984E5AA3}" type="pres">
      <dgm:prSet presAssocID="{276D2CEC-C56B-4153-973E-1E9CFC6E1898}" presName="parSpace" presStyleCnt="0"/>
      <dgm:spPr/>
    </dgm:pt>
    <dgm:pt modelId="{BB67B88C-DF2E-457C-B11F-D07DCAE4F686}" type="pres">
      <dgm:prSet presAssocID="{C45E91B8-F0B9-475F-91C3-8B7E8E59316F}" presName="parTxOnly" presStyleLbl="node1" presStyleIdx="4" presStyleCnt="7">
        <dgm:presLayoutVars>
          <dgm:bulletEnabled val="1"/>
        </dgm:presLayoutVars>
      </dgm:prSet>
      <dgm:spPr/>
      <dgm:t>
        <a:bodyPr/>
        <a:lstStyle/>
        <a:p>
          <a:endParaRPr lang="en-US"/>
        </a:p>
      </dgm:t>
    </dgm:pt>
    <dgm:pt modelId="{B33EDAD0-3DD5-42DB-9680-90C6BD0D6E0C}" type="pres">
      <dgm:prSet presAssocID="{C9F47CB9-AC45-4091-AD5C-1347AE942D22}" presName="parSpace" presStyleCnt="0"/>
      <dgm:spPr/>
    </dgm:pt>
    <dgm:pt modelId="{55B1CA73-AD33-4BBB-A95E-AB77FED9F35A}" type="pres">
      <dgm:prSet presAssocID="{E048B571-0A7A-47C0-9FDC-93A642C0374F}" presName="parTxOnly" presStyleLbl="node1" presStyleIdx="5" presStyleCnt="7">
        <dgm:presLayoutVars>
          <dgm:bulletEnabled val="1"/>
        </dgm:presLayoutVars>
      </dgm:prSet>
      <dgm:spPr/>
      <dgm:t>
        <a:bodyPr/>
        <a:lstStyle/>
        <a:p>
          <a:endParaRPr lang="en-US"/>
        </a:p>
      </dgm:t>
    </dgm:pt>
    <dgm:pt modelId="{C5AF5326-D5A1-4D6B-B6E7-C041524B07B9}" type="pres">
      <dgm:prSet presAssocID="{AD3EDCF7-E3CA-4558-8C4E-9ECDF711C704}" presName="parSpace" presStyleCnt="0"/>
      <dgm:spPr/>
    </dgm:pt>
    <dgm:pt modelId="{A2AE675C-71E6-4A8A-9C35-11490919F5CB}" type="pres">
      <dgm:prSet presAssocID="{EBCEB72B-2626-4EC5-8556-BF63520585B2}" presName="parTxOnly" presStyleLbl="node1" presStyleIdx="6" presStyleCnt="7">
        <dgm:presLayoutVars>
          <dgm:bulletEnabled val="1"/>
        </dgm:presLayoutVars>
      </dgm:prSet>
      <dgm:spPr/>
      <dgm:t>
        <a:bodyPr/>
        <a:lstStyle/>
        <a:p>
          <a:endParaRPr lang="en-US"/>
        </a:p>
      </dgm:t>
    </dgm:pt>
  </dgm:ptLst>
  <dgm:cxnLst>
    <dgm:cxn modelId="{FED880F4-3999-47D0-886F-4FB6489AEB83}" srcId="{2A1B5D44-17FD-474D-89F6-6707DBFE4778}" destId="{C436439D-7894-4F74-935C-86278D606D68}" srcOrd="3" destOrd="0" parTransId="{ED7F2919-A4F3-4B53-B6C1-E9C2A43F2B80}" sibTransId="{276D2CEC-C56B-4153-973E-1E9CFC6E1898}"/>
    <dgm:cxn modelId="{8C90C013-4A83-43CB-AB8E-AB36846105AF}" type="presOf" srcId="{C436439D-7894-4F74-935C-86278D606D68}" destId="{EDEA3048-4F8D-458F-9861-5AFA7FD1ADAB}" srcOrd="0" destOrd="0" presId="urn:microsoft.com/office/officeart/2005/8/layout/hChevron3"/>
    <dgm:cxn modelId="{5196D23C-9FF9-45FF-92B0-7659C0794031}" srcId="{2A1B5D44-17FD-474D-89F6-6707DBFE4778}" destId="{C45E91B8-F0B9-475F-91C3-8B7E8E59316F}" srcOrd="4" destOrd="0" parTransId="{74D56CAD-F6FE-43A5-A56D-F3F81C748A80}" sibTransId="{C9F47CB9-AC45-4091-AD5C-1347AE942D22}"/>
    <dgm:cxn modelId="{8B10CC08-98BA-4FFA-B65C-CD8E32BBC61B}" srcId="{2A1B5D44-17FD-474D-89F6-6707DBFE4778}" destId="{EBCEB72B-2626-4EC5-8556-BF63520585B2}" srcOrd="6" destOrd="0" parTransId="{9B8705B5-CCD0-483E-BCA1-4FC631A9B4D9}" sibTransId="{1AB211C7-8A0D-41DC-A71D-36D290CB1734}"/>
    <dgm:cxn modelId="{AE07847E-ABF7-4AF9-AC92-F5EC5BE1AD62}" type="presOf" srcId="{C45E91B8-F0B9-475F-91C3-8B7E8E59316F}" destId="{BB67B88C-DF2E-457C-B11F-D07DCAE4F686}" srcOrd="0" destOrd="0" presId="urn:microsoft.com/office/officeart/2005/8/layout/hChevron3"/>
    <dgm:cxn modelId="{8A560632-59D2-467C-BC9E-2B2BBAD76EF6}" type="presOf" srcId="{70A6C11B-A590-4CC8-8B46-B5EDE66F9A01}" destId="{9F463D3E-2465-493A-AE39-AE20BF277301}" srcOrd="0" destOrd="0" presId="urn:microsoft.com/office/officeart/2005/8/layout/hChevron3"/>
    <dgm:cxn modelId="{43040EAA-EC7B-4742-97CD-E22F8F80B578}" type="presOf" srcId="{E048B571-0A7A-47C0-9FDC-93A642C0374F}" destId="{55B1CA73-AD33-4BBB-A95E-AB77FED9F35A}" srcOrd="0" destOrd="0" presId="urn:microsoft.com/office/officeart/2005/8/layout/hChevron3"/>
    <dgm:cxn modelId="{23CA47C5-2E63-4808-8EDD-CCB41C449862}" srcId="{2A1B5D44-17FD-474D-89F6-6707DBFE4778}" destId="{F00AC442-3F28-48F1-BC36-1C2782E93E35}" srcOrd="2" destOrd="0" parTransId="{B9B8B689-8C82-4EDE-B627-963CD8DDDC10}" sibTransId="{2984801E-4D94-462A-9CC3-C693CD8FC418}"/>
    <dgm:cxn modelId="{0D5DC1B8-D895-4B2C-8FA4-8CDC5EEA5E8F}" type="presOf" srcId="{33FD95EE-CE55-4E54-A6C2-91D61F6D4E5E}" destId="{A9B0AD16-E28A-4C41-8F34-6EBC8ECE2171}" srcOrd="0" destOrd="0" presId="urn:microsoft.com/office/officeart/2005/8/layout/hChevron3"/>
    <dgm:cxn modelId="{280AE787-D9B6-4028-BBA1-A431E9A5185A}" type="presOf" srcId="{EBCEB72B-2626-4EC5-8556-BF63520585B2}" destId="{A2AE675C-71E6-4A8A-9C35-11490919F5CB}" srcOrd="0" destOrd="0" presId="urn:microsoft.com/office/officeart/2005/8/layout/hChevron3"/>
    <dgm:cxn modelId="{659ECE6F-F726-47F2-9BC7-0E0813351AE3}" type="presOf" srcId="{2A1B5D44-17FD-474D-89F6-6707DBFE4778}" destId="{76FC862C-1067-46B4-9FC8-BC0DEC634E0C}" srcOrd="0" destOrd="0" presId="urn:microsoft.com/office/officeart/2005/8/layout/hChevron3"/>
    <dgm:cxn modelId="{2CF19D8E-F8DE-4374-BFA9-831F97C60B6D}" srcId="{2A1B5D44-17FD-474D-89F6-6707DBFE4778}" destId="{E048B571-0A7A-47C0-9FDC-93A642C0374F}" srcOrd="5" destOrd="0" parTransId="{4CC8DFD9-AB32-49C0-912F-314B1F69E355}" sibTransId="{AD3EDCF7-E3CA-4558-8C4E-9ECDF711C704}"/>
    <dgm:cxn modelId="{31A47909-0097-4C94-B1B7-C08999208737}" srcId="{2A1B5D44-17FD-474D-89F6-6707DBFE4778}" destId="{33FD95EE-CE55-4E54-A6C2-91D61F6D4E5E}" srcOrd="1" destOrd="0" parTransId="{D1155508-F0EF-45DA-B542-9463CBE4987A}" sibTransId="{0B5B930D-4830-45E9-B986-9403BBC925A0}"/>
    <dgm:cxn modelId="{B327A6B7-FE9C-47A5-8BBB-3758E196F78E}" type="presOf" srcId="{F00AC442-3F28-48F1-BC36-1C2782E93E35}" destId="{EAA13ACA-2706-4195-815D-0CC2D1D67ED8}" srcOrd="0" destOrd="0" presId="urn:microsoft.com/office/officeart/2005/8/layout/hChevron3"/>
    <dgm:cxn modelId="{4D0BA66B-A546-491F-AAD8-5E808EBCA00E}" srcId="{2A1B5D44-17FD-474D-89F6-6707DBFE4778}" destId="{70A6C11B-A590-4CC8-8B46-B5EDE66F9A01}" srcOrd="0" destOrd="0" parTransId="{E5110F6A-F7A7-42A7-BFF9-8C8C385DCF5B}" sibTransId="{535F697D-4FCC-4C24-82E0-2B6AA56C69DD}"/>
    <dgm:cxn modelId="{4563E79B-E2F6-4D04-AA48-9E5EACB6DC66}" type="presParOf" srcId="{76FC862C-1067-46B4-9FC8-BC0DEC634E0C}" destId="{9F463D3E-2465-493A-AE39-AE20BF277301}" srcOrd="0" destOrd="0" presId="urn:microsoft.com/office/officeart/2005/8/layout/hChevron3"/>
    <dgm:cxn modelId="{91CB42D8-69B1-439D-B6F3-982A5087F192}" type="presParOf" srcId="{76FC862C-1067-46B4-9FC8-BC0DEC634E0C}" destId="{8EA97425-8C0C-4E03-901C-AEFC0329AA5C}" srcOrd="1" destOrd="0" presId="urn:microsoft.com/office/officeart/2005/8/layout/hChevron3"/>
    <dgm:cxn modelId="{6E521F49-3597-49BC-9F21-532F86A4D8C7}" type="presParOf" srcId="{76FC862C-1067-46B4-9FC8-BC0DEC634E0C}" destId="{A9B0AD16-E28A-4C41-8F34-6EBC8ECE2171}" srcOrd="2" destOrd="0" presId="urn:microsoft.com/office/officeart/2005/8/layout/hChevron3"/>
    <dgm:cxn modelId="{54536B4C-1206-492A-A95B-98B95CFCAD40}" type="presParOf" srcId="{76FC862C-1067-46B4-9FC8-BC0DEC634E0C}" destId="{DD79B003-26B0-43BA-9D5A-E1E31D26545C}" srcOrd="3" destOrd="0" presId="urn:microsoft.com/office/officeart/2005/8/layout/hChevron3"/>
    <dgm:cxn modelId="{1D133391-FDF5-4E7B-8E55-F54793806631}" type="presParOf" srcId="{76FC862C-1067-46B4-9FC8-BC0DEC634E0C}" destId="{EAA13ACA-2706-4195-815D-0CC2D1D67ED8}" srcOrd="4" destOrd="0" presId="urn:microsoft.com/office/officeart/2005/8/layout/hChevron3"/>
    <dgm:cxn modelId="{42233C1A-F7BA-4D42-95C3-F07BB1EFAC76}" type="presParOf" srcId="{76FC862C-1067-46B4-9FC8-BC0DEC634E0C}" destId="{D95C05FF-DBE8-4520-A2E1-FC11AF1EB5DE}" srcOrd="5" destOrd="0" presId="urn:microsoft.com/office/officeart/2005/8/layout/hChevron3"/>
    <dgm:cxn modelId="{A850C23C-412F-42BE-8A17-4D62F67724F4}" type="presParOf" srcId="{76FC862C-1067-46B4-9FC8-BC0DEC634E0C}" destId="{EDEA3048-4F8D-458F-9861-5AFA7FD1ADAB}" srcOrd="6" destOrd="0" presId="urn:microsoft.com/office/officeart/2005/8/layout/hChevron3"/>
    <dgm:cxn modelId="{BAEBD5AD-F3D5-4089-9B60-0BBC0B7AAD2B}" type="presParOf" srcId="{76FC862C-1067-46B4-9FC8-BC0DEC634E0C}" destId="{F3A884F4-0702-4DDD-A32A-8499984E5AA3}" srcOrd="7" destOrd="0" presId="urn:microsoft.com/office/officeart/2005/8/layout/hChevron3"/>
    <dgm:cxn modelId="{F87E96B6-D7BE-4919-B357-3267189F44CE}" type="presParOf" srcId="{76FC862C-1067-46B4-9FC8-BC0DEC634E0C}" destId="{BB67B88C-DF2E-457C-B11F-D07DCAE4F686}" srcOrd="8" destOrd="0" presId="urn:microsoft.com/office/officeart/2005/8/layout/hChevron3"/>
    <dgm:cxn modelId="{B64534D9-F376-4ADE-8AA1-B844FEF4CFF9}" type="presParOf" srcId="{76FC862C-1067-46B4-9FC8-BC0DEC634E0C}" destId="{B33EDAD0-3DD5-42DB-9680-90C6BD0D6E0C}" srcOrd="9" destOrd="0" presId="urn:microsoft.com/office/officeart/2005/8/layout/hChevron3"/>
    <dgm:cxn modelId="{7515A55E-8E43-4C26-B1EA-B6201991C633}" type="presParOf" srcId="{76FC862C-1067-46B4-9FC8-BC0DEC634E0C}" destId="{55B1CA73-AD33-4BBB-A95E-AB77FED9F35A}" srcOrd="10" destOrd="0" presId="urn:microsoft.com/office/officeart/2005/8/layout/hChevron3"/>
    <dgm:cxn modelId="{787FE9C3-327F-4BA9-BCEF-E3AA96E09E9D}" type="presParOf" srcId="{76FC862C-1067-46B4-9FC8-BC0DEC634E0C}" destId="{C5AF5326-D5A1-4D6B-B6E7-C041524B07B9}" srcOrd="11" destOrd="0" presId="urn:microsoft.com/office/officeart/2005/8/layout/hChevron3"/>
    <dgm:cxn modelId="{616A5A7B-9A65-464F-A754-8C76A6B662B2}" type="presParOf" srcId="{76FC862C-1067-46B4-9FC8-BC0DEC634E0C}" destId="{A2AE675C-71E6-4A8A-9C35-11490919F5CB}" srcOrd="12"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2A1B5D44-17FD-474D-89F6-6707DBFE4778}" type="doc">
      <dgm:prSet loTypeId="urn:microsoft.com/office/officeart/2005/8/layout/chevron1" loCatId="process" qsTypeId="urn:microsoft.com/office/officeart/2005/8/quickstyle/simple5" qsCatId="simple" csTypeId="urn:microsoft.com/office/officeart/2005/8/colors/accent6_2" csCatId="accent6" phldr="1"/>
      <dgm:spPr/>
    </dgm:pt>
    <dgm:pt modelId="{70A6C11B-A590-4CC8-8B46-B5EDE66F9A01}">
      <dgm:prSet phldrT="[Text]" custT="1"/>
      <dgm:spPr>
        <a:solidFill>
          <a:schemeClr val="accent1"/>
        </a:solidFill>
      </dgm:spPr>
      <dgm:t>
        <a:bodyPr/>
        <a:lstStyle/>
        <a:p>
          <a:r>
            <a:rPr lang="en-US" sz="1200" dirty="0" smtClean="0"/>
            <a:t>People Ready Business</a:t>
          </a:r>
          <a:endParaRPr lang="en-US" sz="1200" dirty="0"/>
        </a:p>
      </dgm:t>
    </dgm:pt>
    <dgm:pt modelId="{E5110F6A-F7A7-42A7-BFF9-8C8C385DCF5B}" type="parTrans" cxnId="{4D0BA66B-A546-491F-AAD8-5E808EBCA00E}">
      <dgm:prSet/>
      <dgm:spPr/>
      <dgm:t>
        <a:bodyPr/>
        <a:lstStyle/>
        <a:p>
          <a:endParaRPr lang="en-US" sz="1600"/>
        </a:p>
      </dgm:t>
    </dgm:pt>
    <dgm:pt modelId="{535F697D-4FCC-4C24-82E0-2B6AA56C69DD}" type="sibTrans" cxnId="{4D0BA66B-A546-491F-AAD8-5E808EBCA00E}">
      <dgm:prSet/>
      <dgm:spPr/>
      <dgm:t>
        <a:bodyPr/>
        <a:lstStyle/>
        <a:p>
          <a:endParaRPr lang="en-US" sz="1600"/>
        </a:p>
      </dgm:t>
    </dgm:pt>
    <dgm:pt modelId="{33FD95EE-CE55-4E54-A6C2-91D61F6D4E5E}">
      <dgm:prSet phldrT="[Text]" custT="1"/>
      <dgm:spPr>
        <a:solidFill>
          <a:srgbClr val="00B050"/>
        </a:solidFill>
      </dgm:spPr>
      <dgm:t>
        <a:bodyPr/>
        <a:lstStyle/>
        <a:p>
          <a:r>
            <a:rPr lang="en-US" sz="1200" b="0" dirty="0" smtClean="0"/>
            <a:t>Industry POV / Imperatives</a:t>
          </a:r>
          <a:endParaRPr lang="en-US" sz="1200" b="0" dirty="0"/>
        </a:p>
      </dgm:t>
    </dgm:pt>
    <dgm:pt modelId="{D1155508-F0EF-45DA-B542-9463CBE4987A}" type="parTrans" cxnId="{31A47909-0097-4C94-B1B7-C08999208737}">
      <dgm:prSet/>
      <dgm:spPr/>
      <dgm:t>
        <a:bodyPr/>
        <a:lstStyle/>
        <a:p>
          <a:endParaRPr lang="en-US" sz="1600"/>
        </a:p>
      </dgm:t>
    </dgm:pt>
    <dgm:pt modelId="{0B5B930D-4830-45E9-B986-9403BBC925A0}" type="sibTrans" cxnId="{31A47909-0097-4C94-B1B7-C08999208737}">
      <dgm:prSet/>
      <dgm:spPr/>
      <dgm:t>
        <a:bodyPr/>
        <a:lstStyle/>
        <a:p>
          <a:endParaRPr lang="en-US" sz="1600"/>
        </a:p>
      </dgm:t>
    </dgm:pt>
    <dgm:pt modelId="{C436439D-7894-4F74-935C-86278D606D68}">
      <dgm:prSet phldrT="[Text]" custT="1"/>
      <dgm:spPr>
        <a:gradFill rotWithShape="0">
          <a:gsLst>
            <a:gs pos="0">
              <a:schemeClr val="accent1">
                <a:hueOff val="0"/>
                <a:satOff val="0"/>
                <a:lumOff val="0"/>
                <a:shade val="51000"/>
                <a:satMod val="130000"/>
              </a:schemeClr>
            </a:gs>
            <a:gs pos="100000">
              <a:schemeClr val="accent6"/>
            </a:gs>
          </a:gsLst>
          <a:lin ang="0" scaled="1"/>
        </a:gradFill>
      </dgm:spPr>
      <dgm:t>
        <a:bodyPr/>
        <a:lstStyle/>
        <a:p>
          <a:r>
            <a:rPr lang="en-US" sz="1200" dirty="0" smtClean="0"/>
            <a:t>Bridge </a:t>
          </a:r>
          <a:endParaRPr lang="en-US" sz="1200" dirty="0"/>
        </a:p>
      </dgm:t>
    </dgm:pt>
    <dgm:pt modelId="{ED7F2919-A4F3-4B53-B6C1-E9C2A43F2B80}" type="parTrans" cxnId="{FED880F4-3999-47D0-886F-4FB6489AEB83}">
      <dgm:prSet/>
      <dgm:spPr/>
      <dgm:t>
        <a:bodyPr/>
        <a:lstStyle/>
        <a:p>
          <a:endParaRPr lang="en-US" sz="1600"/>
        </a:p>
      </dgm:t>
    </dgm:pt>
    <dgm:pt modelId="{276D2CEC-C56B-4153-973E-1E9CFC6E1898}" type="sibTrans" cxnId="{FED880F4-3999-47D0-886F-4FB6489AEB83}">
      <dgm:prSet/>
      <dgm:spPr/>
      <dgm:t>
        <a:bodyPr/>
        <a:lstStyle/>
        <a:p>
          <a:endParaRPr lang="en-US" sz="1600"/>
        </a:p>
      </dgm:t>
    </dgm:pt>
    <dgm:pt modelId="{F00AC442-3F28-48F1-BC36-1C2782E93E35}">
      <dgm:prSet phldrT="[Text]" custT="1"/>
      <dgm:spPr>
        <a:solidFill>
          <a:schemeClr val="accent1"/>
        </a:solidFill>
      </dgm:spPr>
      <dgm:t>
        <a:bodyPr/>
        <a:lstStyle/>
        <a:p>
          <a:r>
            <a:rPr lang="en-US" sz="1200" dirty="0" smtClean="0"/>
            <a:t>Solution Areas </a:t>
          </a:r>
          <a:endParaRPr lang="en-US" sz="1200" dirty="0"/>
        </a:p>
      </dgm:t>
    </dgm:pt>
    <dgm:pt modelId="{B9B8B689-8C82-4EDE-B627-963CD8DDDC10}" type="parTrans" cxnId="{23CA47C5-2E63-4808-8EDD-CCB41C449862}">
      <dgm:prSet/>
      <dgm:spPr/>
      <dgm:t>
        <a:bodyPr/>
        <a:lstStyle/>
        <a:p>
          <a:endParaRPr lang="en-US" sz="1600"/>
        </a:p>
      </dgm:t>
    </dgm:pt>
    <dgm:pt modelId="{2984801E-4D94-462A-9CC3-C693CD8FC418}" type="sibTrans" cxnId="{23CA47C5-2E63-4808-8EDD-CCB41C449862}">
      <dgm:prSet/>
      <dgm:spPr/>
      <dgm:t>
        <a:bodyPr/>
        <a:lstStyle/>
        <a:p>
          <a:endParaRPr lang="en-US" sz="1600"/>
        </a:p>
      </dgm:t>
    </dgm:pt>
    <dgm:pt modelId="{7C525047-2ACD-4330-A546-824E0D18BA9B}" type="pres">
      <dgm:prSet presAssocID="{2A1B5D44-17FD-474D-89F6-6707DBFE4778}" presName="Name0" presStyleCnt="0">
        <dgm:presLayoutVars>
          <dgm:dir/>
          <dgm:animLvl val="lvl"/>
          <dgm:resizeHandles val="exact"/>
        </dgm:presLayoutVars>
      </dgm:prSet>
      <dgm:spPr/>
    </dgm:pt>
    <dgm:pt modelId="{AB1CC857-9415-462E-ACA2-44E1FCBA871A}" type="pres">
      <dgm:prSet presAssocID="{70A6C11B-A590-4CC8-8B46-B5EDE66F9A01}" presName="parTxOnly" presStyleLbl="node1" presStyleIdx="0" presStyleCnt="4" custScaleY="112226">
        <dgm:presLayoutVars>
          <dgm:chMax val="0"/>
          <dgm:chPref val="0"/>
          <dgm:bulletEnabled val="1"/>
        </dgm:presLayoutVars>
      </dgm:prSet>
      <dgm:spPr/>
      <dgm:t>
        <a:bodyPr/>
        <a:lstStyle/>
        <a:p>
          <a:endParaRPr lang="en-US"/>
        </a:p>
      </dgm:t>
    </dgm:pt>
    <dgm:pt modelId="{B55F0957-C6C1-4BFD-976A-6D2AB36A2335}" type="pres">
      <dgm:prSet presAssocID="{535F697D-4FCC-4C24-82E0-2B6AA56C69DD}" presName="parTxOnlySpace" presStyleCnt="0"/>
      <dgm:spPr/>
    </dgm:pt>
    <dgm:pt modelId="{0234548D-F0A8-449B-B792-F92D071F85BE}" type="pres">
      <dgm:prSet presAssocID="{33FD95EE-CE55-4E54-A6C2-91D61F6D4E5E}" presName="parTxOnly" presStyleLbl="node1" presStyleIdx="1" presStyleCnt="4" custScaleX="117664" custScaleY="112226">
        <dgm:presLayoutVars>
          <dgm:chMax val="0"/>
          <dgm:chPref val="0"/>
          <dgm:bulletEnabled val="1"/>
        </dgm:presLayoutVars>
      </dgm:prSet>
      <dgm:spPr/>
      <dgm:t>
        <a:bodyPr/>
        <a:lstStyle/>
        <a:p>
          <a:endParaRPr lang="en-US"/>
        </a:p>
      </dgm:t>
    </dgm:pt>
    <dgm:pt modelId="{384F023C-5F85-4046-877D-12DB5CFF2ABA}" type="pres">
      <dgm:prSet presAssocID="{0B5B930D-4830-45E9-B986-9403BBC925A0}" presName="parTxOnlySpace" presStyleCnt="0"/>
      <dgm:spPr/>
    </dgm:pt>
    <dgm:pt modelId="{74F8FF10-CAA0-4036-82E7-7150FC87813B}" type="pres">
      <dgm:prSet presAssocID="{F00AC442-3F28-48F1-BC36-1C2782E93E35}" presName="parTxOnly" presStyleLbl="node1" presStyleIdx="2" presStyleCnt="4" custScaleY="112226">
        <dgm:presLayoutVars>
          <dgm:chMax val="0"/>
          <dgm:chPref val="0"/>
          <dgm:bulletEnabled val="1"/>
        </dgm:presLayoutVars>
      </dgm:prSet>
      <dgm:spPr/>
      <dgm:t>
        <a:bodyPr/>
        <a:lstStyle/>
        <a:p>
          <a:endParaRPr lang="en-US"/>
        </a:p>
      </dgm:t>
    </dgm:pt>
    <dgm:pt modelId="{51B514C7-BED2-4740-B381-A35CB925F0EC}" type="pres">
      <dgm:prSet presAssocID="{2984801E-4D94-462A-9CC3-C693CD8FC418}" presName="parTxOnlySpace" presStyleCnt="0"/>
      <dgm:spPr/>
    </dgm:pt>
    <dgm:pt modelId="{0EFE55D5-FA42-472B-8BEB-4DA66DD38D7E}" type="pres">
      <dgm:prSet presAssocID="{C436439D-7894-4F74-935C-86278D606D68}" presName="parTxOnly" presStyleLbl="node1" presStyleIdx="3" presStyleCnt="4" custScaleY="112226">
        <dgm:presLayoutVars>
          <dgm:chMax val="0"/>
          <dgm:chPref val="0"/>
          <dgm:bulletEnabled val="1"/>
        </dgm:presLayoutVars>
      </dgm:prSet>
      <dgm:spPr/>
      <dgm:t>
        <a:bodyPr/>
        <a:lstStyle/>
        <a:p>
          <a:endParaRPr lang="en-US"/>
        </a:p>
      </dgm:t>
    </dgm:pt>
  </dgm:ptLst>
  <dgm:cxnLst>
    <dgm:cxn modelId="{FED880F4-3999-47D0-886F-4FB6489AEB83}" srcId="{2A1B5D44-17FD-474D-89F6-6707DBFE4778}" destId="{C436439D-7894-4F74-935C-86278D606D68}" srcOrd="3" destOrd="0" parTransId="{ED7F2919-A4F3-4B53-B6C1-E9C2A43F2B80}" sibTransId="{276D2CEC-C56B-4153-973E-1E9CFC6E1898}"/>
    <dgm:cxn modelId="{4D0BA66B-A546-491F-AAD8-5E808EBCA00E}" srcId="{2A1B5D44-17FD-474D-89F6-6707DBFE4778}" destId="{70A6C11B-A590-4CC8-8B46-B5EDE66F9A01}" srcOrd="0" destOrd="0" parTransId="{E5110F6A-F7A7-42A7-BFF9-8C8C385DCF5B}" sibTransId="{535F697D-4FCC-4C24-82E0-2B6AA56C69DD}"/>
    <dgm:cxn modelId="{A627551F-67E5-4605-8766-A5E237F085F7}" type="presOf" srcId="{C436439D-7894-4F74-935C-86278D606D68}" destId="{0EFE55D5-FA42-472B-8BEB-4DA66DD38D7E}" srcOrd="0" destOrd="0" presId="urn:microsoft.com/office/officeart/2005/8/layout/chevron1"/>
    <dgm:cxn modelId="{2DEAFD33-5354-4264-916C-97DF10A5263B}" type="presOf" srcId="{70A6C11B-A590-4CC8-8B46-B5EDE66F9A01}" destId="{AB1CC857-9415-462E-ACA2-44E1FCBA871A}" srcOrd="0" destOrd="0" presId="urn:microsoft.com/office/officeart/2005/8/layout/chevron1"/>
    <dgm:cxn modelId="{813F9560-7C55-403E-AB64-6AC2953FA666}" type="presOf" srcId="{2A1B5D44-17FD-474D-89F6-6707DBFE4778}" destId="{7C525047-2ACD-4330-A546-824E0D18BA9B}" srcOrd="0" destOrd="0" presId="urn:microsoft.com/office/officeart/2005/8/layout/chevron1"/>
    <dgm:cxn modelId="{B6E259E8-D455-46CC-9417-DFB1781FE129}" type="presOf" srcId="{F00AC442-3F28-48F1-BC36-1C2782E93E35}" destId="{74F8FF10-CAA0-4036-82E7-7150FC87813B}" srcOrd="0" destOrd="0" presId="urn:microsoft.com/office/officeart/2005/8/layout/chevron1"/>
    <dgm:cxn modelId="{31A47909-0097-4C94-B1B7-C08999208737}" srcId="{2A1B5D44-17FD-474D-89F6-6707DBFE4778}" destId="{33FD95EE-CE55-4E54-A6C2-91D61F6D4E5E}" srcOrd="1" destOrd="0" parTransId="{D1155508-F0EF-45DA-B542-9463CBE4987A}" sibTransId="{0B5B930D-4830-45E9-B986-9403BBC925A0}"/>
    <dgm:cxn modelId="{2134BFFA-227C-4B79-8E50-631C504ACCC6}" type="presOf" srcId="{33FD95EE-CE55-4E54-A6C2-91D61F6D4E5E}" destId="{0234548D-F0A8-449B-B792-F92D071F85BE}" srcOrd="0" destOrd="0" presId="urn:microsoft.com/office/officeart/2005/8/layout/chevron1"/>
    <dgm:cxn modelId="{23CA47C5-2E63-4808-8EDD-CCB41C449862}" srcId="{2A1B5D44-17FD-474D-89F6-6707DBFE4778}" destId="{F00AC442-3F28-48F1-BC36-1C2782E93E35}" srcOrd="2" destOrd="0" parTransId="{B9B8B689-8C82-4EDE-B627-963CD8DDDC10}" sibTransId="{2984801E-4D94-462A-9CC3-C693CD8FC418}"/>
    <dgm:cxn modelId="{E53251DB-E376-43C3-8F00-CC2083C745AC}" type="presParOf" srcId="{7C525047-2ACD-4330-A546-824E0D18BA9B}" destId="{AB1CC857-9415-462E-ACA2-44E1FCBA871A}" srcOrd="0" destOrd="0" presId="urn:microsoft.com/office/officeart/2005/8/layout/chevron1"/>
    <dgm:cxn modelId="{2D8E4583-CF04-42EB-A1C4-3092C2BDA539}" type="presParOf" srcId="{7C525047-2ACD-4330-A546-824E0D18BA9B}" destId="{B55F0957-C6C1-4BFD-976A-6D2AB36A2335}" srcOrd="1" destOrd="0" presId="urn:microsoft.com/office/officeart/2005/8/layout/chevron1"/>
    <dgm:cxn modelId="{01444054-0928-48D4-92FE-773B1744F73D}" type="presParOf" srcId="{7C525047-2ACD-4330-A546-824E0D18BA9B}" destId="{0234548D-F0A8-449B-B792-F92D071F85BE}" srcOrd="2" destOrd="0" presId="urn:microsoft.com/office/officeart/2005/8/layout/chevron1"/>
    <dgm:cxn modelId="{D6D707E1-6139-492B-B0F9-3E10B785C274}" type="presParOf" srcId="{7C525047-2ACD-4330-A546-824E0D18BA9B}" destId="{384F023C-5F85-4046-877D-12DB5CFF2ABA}" srcOrd="3" destOrd="0" presId="urn:microsoft.com/office/officeart/2005/8/layout/chevron1"/>
    <dgm:cxn modelId="{8950F24B-2FB4-4F80-B025-F56AF622DB6A}" type="presParOf" srcId="{7C525047-2ACD-4330-A546-824E0D18BA9B}" destId="{74F8FF10-CAA0-4036-82E7-7150FC87813B}" srcOrd="4" destOrd="0" presId="urn:microsoft.com/office/officeart/2005/8/layout/chevron1"/>
    <dgm:cxn modelId="{EA967DB7-6BF6-4F77-9923-2E8375A79E8F}" type="presParOf" srcId="{7C525047-2ACD-4330-A546-824E0D18BA9B}" destId="{51B514C7-BED2-4740-B381-A35CB925F0EC}" srcOrd="5" destOrd="0" presId="urn:microsoft.com/office/officeart/2005/8/layout/chevron1"/>
    <dgm:cxn modelId="{9F4F8FCC-A43C-4629-B68C-268286395ACA}" type="presParOf" srcId="{7C525047-2ACD-4330-A546-824E0D18BA9B}" destId="{0EFE55D5-FA42-472B-8BEB-4DA66DD38D7E}" srcOrd="6"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2A1B5D44-17FD-474D-89F6-6707DBFE4778}" type="doc">
      <dgm:prSet loTypeId="urn:microsoft.com/office/officeart/2005/8/layout/hChevron3" loCatId="process" qsTypeId="urn:microsoft.com/office/officeart/2005/8/quickstyle/simple5" qsCatId="simple" csTypeId="urn:microsoft.com/office/officeart/2005/8/colors/accent1_2" csCatId="accent1" phldr="1"/>
      <dgm:spPr/>
    </dgm:pt>
    <dgm:pt modelId="{70A6C11B-A590-4CC8-8B46-B5EDE66F9A01}">
      <dgm:prSet phldrT="[Text]"/>
      <dgm:spPr/>
      <dgm:t>
        <a:bodyPr/>
        <a:lstStyle/>
        <a:p>
          <a:r>
            <a:rPr lang="en-US" dirty="0" smtClean="0"/>
            <a:t>People Ready Business</a:t>
          </a:r>
          <a:endParaRPr lang="en-US" dirty="0"/>
        </a:p>
      </dgm:t>
    </dgm:pt>
    <dgm:pt modelId="{E5110F6A-F7A7-42A7-BFF9-8C8C385DCF5B}" type="parTrans" cxnId="{4D0BA66B-A546-491F-AAD8-5E808EBCA00E}">
      <dgm:prSet/>
      <dgm:spPr/>
      <dgm:t>
        <a:bodyPr/>
        <a:lstStyle/>
        <a:p>
          <a:endParaRPr lang="en-US"/>
        </a:p>
      </dgm:t>
    </dgm:pt>
    <dgm:pt modelId="{535F697D-4FCC-4C24-82E0-2B6AA56C69DD}" type="sibTrans" cxnId="{4D0BA66B-A546-491F-AAD8-5E808EBCA00E}">
      <dgm:prSet/>
      <dgm:spPr/>
      <dgm:t>
        <a:bodyPr/>
        <a:lstStyle/>
        <a:p>
          <a:endParaRPr lang="en-US"/>
        </a:p>
      </dgm:t>
    </dgm:pt>
    <dgm:pt modelId="{33FD95EE-CE55-4E54-A6C2-91D61F6D4E5E}">
      <dgm:prSet phldrT="[Text]"/>
      <dgm:spPr>
        <a:solidFill>
          <a:srgbClr val="00B050"/>
        </a:solidFill>
      </dgm:spPr>
      <dgm:t>
        <a:bodyPr/>
        <a:lstStyle/>
        <a:p>
          <a:r>
            <a:rPr lang="en-US" dirty="0" smtClean="0"/>
            <a:t>Industry POV / Imperatives </a:t>
          </a:r>
          <a:endParaRPr lang="en-US" dirty="0"/>
        </a:p>
      </dgm:t>
    </dgm:pt>
    <dgm:pt modelId="{D1155508-F0EF-45DA-B542-9463CBE4987A}" type="parTrans" cxnId="{31A47909-0097-4C94-B1B7-C08999208737}">
      <dgm:prSet/>
      <dgm:spPr/>
      <dgm:t>
        <a:bodyPr/>
        <a:lstStyle/>
        <a:p>
          <a:endParaRPr lang="en-US"/>
        </a:p>
      </dgm:t>
    </dgm:pt>
    <dgm:pt modelId="{0B5B930D-4830-45E9-B986-9403BBC925A0}" type="sibTrans" cxnId="{31A47909-0097-4C94-B1B7-C08999208737}">
      <dgm:prSet/>
      <dgm:spPr/>
      <dgm:t>
        <a:bodyPr/>
        <a:lstStyle/>
        <a:p>
          <a:endParaRPr lang="en-US"/>
        </a:p>
      </dgm:t>
    </dgm:pt>
    <dgm:pt modelId="{C436439D-7894-4F74-935C-86278D606D68}">
      <dgm:prSet phldrT="[Text]"/>
      <dgm:spPr>
        <a:gradFill flip="none" rotWithShape="1">
          <a:gsLst>
            <a:gs pos="0">
              <a:schemeClr val="accent1">
                <a:hueOff val="0"/>
                <a:satOff val="0"/>
                <a:lumOff val="0"/>
                <a:alphaOff val="0"/>
                <a:shade val="51000"/>
                <a:satMod val="130000"/>
              </a:schemeClr>
            </a:gs>
            <a:gs pos="100000">
              <a:schemeClr val="accent6"/>
            </a:gs>
          </a:gsLst>
          <a:lin ang="0" scaled="1"/>
          <a:tileRect/>
        </a:gradFill>
      </dgm:spPr>
      <dgm:t>
        <a:bodyPr/>
        <a:lstStyle/>
        <a:p>
          <a:r>
            <a:rPr lang="en-US" dirty="0" smtClean="0"/>
            <a:t>IT2B</a:t>
          </a:r>
        </a:p>
        <a:p>
          <a:r>
            <a:rPr lang="en-US" dirty="0" smtClean="0"/>
            <a:t>Bridge</a:t>
          </a:r>
          <a:endParaRPr lang="en-US" dirty="0"/>
        </a:p>
      </dgm:t>
    </dgm:pt>
    <dgm:pt modelId="{ED7F2919-A4F3-4B53-B6C1-E9C2A43F2B80}" type="parTrans" cxnId="{FED880F4-3999-47D0-886F-4FB6489AEB83}">
      <dgm:prSet/>
      <dgm:spPr/>
      <dgm:t>
        <a:bodyPr/>
        <a:lstStyle/>
        <a:p>
          <a:endParaRPr lang="en-US"/>
        </a:p>
      </dgm:t>
    </dgm:pt>
    <dgm:pt modelId="{276D2CEC-C56B-4153-973E-1E9CFC6E1898}" type="sibTrans" cxnId="{FED880F4-3999-47D0-886F-4FB6489AEB83}">
      <dgm:prSet/>
      <dgm:spPr/>
      <dgm:t>
        <a:bodyPr/>
        <a:lstStyle/>
        <a:p>
          <a:endParaRPr lang="en-US"/>
        </a:p>
      </dgm:t>
    </dgm:pt>
    <dgm:pt modelId="{F00AC442-3F28-48F1-BC36-1C2782E93E35}">
      <dgm:prSet phldrT="[Text]"/>
      <dgm:spPr/>
      <dgm:t>
        <a:bodyPr/>
        <a:lstStyle/>
        <a:p>
          <a:r>
            <a:rPr lang="en-US" dirty="0" smtClean="0"/>
            <a:t>Solution Areas </a:t>
          </a:r>
          <a:endParaRPr lang="en-US" dirty="0"/>
        </a:p>
      </dgm:t>
    </dgm:pt>
    <dgm:pt modelId="{B9B8B689-8C82-4EDE-B627-963CD8DDDC10}" type="parTrans" cxnId="{23CA47C5-2E63-4808-8EDD-CCB41C449862}">
      <dgm:prSet/>
      <dgm:spPr/>
      <dgm:t>
        <a:bodyPr/>
        <a:lstStyle/>
        <a:p>
          <a:endParaRPr lang="en-US"/>
        </a:p>
      </dgm:t>
    </dgm:pt>
    <dgm:pt modelId="{2984801E-4D94-462A-9CC3-C693CD8FC418}" type="sibTrans" cxnId="{23CA47C5-2E63-4808-8EDD-CCB41C449862}">
      <dgm:prSet/>
      <dgm:spPr/>
      <dgm:t>
        <a:bodyPr/>
        <a:lstStyle/>
        <a:p>
          <a:endParaRPr lang="en-US"/>
        </a:p>
      </dgm:t>
    </dgm:pt>
    <dgm:pt modelId="{C45E91B8-F0B9-475F-91C3-8B7E8E59316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Capabilities</a:t>
          </a:r>
          <a:endParaRPr lang="en-US" dirty="0"/>
        </a:p>
      </dgm:t>
    </dgm:pt>
    <dgm:pt modelId="{74D56CAD-F6FE-43A5-A56D-F3F81C748A80}" type="parTrans" cxnId="{5196D23C-9FF9-45FF-92B0-7659C0794031}">
      <dgm:prSet/>
      <dgm:spPr/>
      <dgm:t>
        <a:bodyPr/>
        <a:lstStyle/>
        <a:p>
          <a:endParaRPr lang="en-US"/>
        </a:p>
      </dgm:t>
    </dgm:pt>
    <dgm:pt modelId="{C9F47CB9-AC45-4091-AD5C-1347AE942D22}" type="sibTrans" cxnId="{5196D23C-9FF9-45FF-92B0-7659C0794031}">
      <dgm:prSet/>
      <dgm:spPr/>
      <dgm:t>
        <a:bodyPr/>
        <a:lstStyle/>
        <a:p>
          <a:endParaRPr lang="en-US"/>
        </a:p>
      </dgm:t>
    </dgm:pt>
    <dgm:pt modelId="{E048B571-0A7A-47C0-9FDC-93A642C0374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Deployment Adoption</a:t>
          </a:r>
          <a:endParaRPr lang="en-US" dirty="0"/>
        </a:p>
      </dgm:t>
    </dgm:pt>
    <dgm:pt modelId="{4CC8DFD9-AB32-49C0-912F-314B1F69E355}" type="parTrans" cxnId="{2CF19D8E-F8DE-4374-BFA9-831F97C60B6D}">
      <dgm:prSet/>
      <dgm:spPr/>
      <dgm:t>
        <a:bodyPr/>
        <a:lstStyle/>
        <a:p>
          <a:endParaRPr lang="en-US"/>
        </a:p>
      </dgm:t>
    </dgm:pt>
    <dgm:pt modelId="{AD3EDCF7-E3CA-4558-8C4E-9ECDF711C704}" type="sibTrans" cxnId="{2CF19D8E-F8DE-4374-BFA9-831F97C60B6D}">
      <dgm:prSet/>
      <dgm:spPr/>
      <dgm:t>
        <a:bodyPr/>
        <a:lstStyle/>
        <a:p>
          <a:endParaRPr lang="en-US"/>
        </a:p>
      </dgm:t>
    </dgm:pt>
    <dgm:pt modelId="{EBCEB72B-2626-4EC5-8556-BF63520585B2}">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Enterprise Standard</a:t>
          </a:r>
          <a:endParaRPr lang="en-US" dirty="0"/>
        </a:p>
      </dgm:t>
    </dgm:pt>
    <dgm:pt modelId="{9B8705B5-CCD0-483E-BCA1-4FC631A9B4D9}" type="parTrans" cxnId="{8B10CC08-98BA-4FFA-B65C-CD8E32BBC61B}">
      <dgm:prSet/>
      <dgm:spPr/>
      <dgm:t>
        <a:bodyPr/>
        <a:lstStyle/>
        <a:p>
          <a:endParaRPr lang="en-US"/>
        </a:p>
      </dgm:t>
    </dgm:pt>
    <dgm:pt modelId="{1AB211C7-8A0D-41DC-A71D-36D290CB1734}" type="sibTrans" cxnId="{8B10CC08-98BA-4FFA-B65C-CD8E32BBC61B}">
      <dgm:prSet/>
      <dgm:spPr/>
      <dgm:t>
        <a:bodyPr/>
        <a:lstStyle/>
        <a:p>
          <a:endParaRPr lang="en-US"/>
        </a:p>
      </dgm:t>
    </dgm:pt>
    <dgm:pt modelId="{76FC862C-1067-46B4-9FC8-BC0DEC634E0C}" type="pres">
      <dgm:prSet presAssocID="{2A1B5D44-17FD-474D-89F6-6707DBFE4778}" presName="Name0" presStyleCnt="0">
        <dgm:presLayoutVars>
          <dgm:dir/>
          <dgm:resizeHandles val="exact"/>
        </dgm:presLayoutVars>
      </dgm:prSet>
      <dgm:spPr/>
    </dgm:pt>
    <dgm:pt modelId="{9F463D3E-2465-493A-AE39-AE20BF277301}" type="pres">
      <dgm:prSet presAssocID="{70A6C11B-A590-4CC8-8B46-B5EDE66F9A01}" presName="parTxOnly" presStyleLbl="node1" presStyleIdx="0" presStyleCnt="7">
        <dgm:presLayoutVars>
          <dgm:bulletEnabled val="1"/>
        </dgm:presLayoutVars>
      </dgm:prSet>
      <dgm:spPr/>
      <dgm:t>
        <a:bodyPr/>
        <a:lstStyle/>
        <a:p>
          <a:endParaRPr lang="en-US"/>
        </a:p>
      </dgm:t>
    </dgm:pt>
    <dgm:pt modelId="{8EA97425-8C0C-4E03-901C-AEFC0329AA5C}" type="pres">
      <dgm:prSet presAssocID="{535F697D-4FCC-4C24-82E0-2B6AA56C69DD}" presName="parSpace" presStyleCnt="0"/>
      <dgm:spPr/>
    </dgm:pt>
    <dgm:pt modelId="{A9B0AD16-E28A-4C41-8F34-6EBC8ECE2171}" type="pres">
      <dgm:prSet presAssocID="{33FD95EE-CE55-4E54-A6C2-91D61F6D4E5E}" presName="parTxOnly" presStyleLbl="node1" presStyleIdx="1" presStyleCnt="7">
        <dgm:presLayoutVars>
          <dgm:bulletEnabled val="1"/>
        </dgm:presLayoutVars>
      </dgm:prSet>
      <dgm:spPr/>
      <dgm:t>
        <a:bodyPr/>
        <a:lstStyle/>
        <a:p>
          <a:endParaRPr lang="en-US"/>
        </a:p>
      </dgm:t>
    </dgm:pt>
    <dgm:pt modelId="{DD79B003-26B0-43BA-9D5A-E1E31D26545C}" type="pres">
      <dgm:prSet presAssocID="{0B5B930D-4830-45E9-B986-9403BBC925A0}" presName="parSpace" presStyleCnt="0"/>
      <dgm:spPr/>
    </dgm:pt>
    <dgm:pt modelId="{EAA13ACA-2706-4195-815D-0CC2D1D67ED8}" type="pres">
      <dgm:prSet presAssocID="{F00AC442-3F28-48F1-BC36-1C2782E93E35}" presName="parTxOnly" presStyleLbl="node1" presStyleIdx="2" presStyleCnt="7">
        <dgm:presLayoutVars>
          <dgm:bulletEnabled val="1"/>
        </dgm:presLayoutVars>
      </dgm:prSet>
      <dgm:spPr/>
      <dgm:t>
        <a:bodyPr/>
        <a:lstStyle/>
        <a:p>
          <a:endParaRPr lang="en-US"/>
        </a:p>
      </dgm:t>
    </dgm:pt>
    <dgm:pt modelId="{D95C05FF-DBE8-4520-A2E1-FC11AF1EB5DE}" type="pres">
      <dgm:prSet presAssocID="{2984801E-4D94-462A-9CC3-C693CD8FC418}" presName="parSpace" presStyleCnt="0"/>
      <dgm:spPr/>
    </dgm:pt>
    <dgm:pt modelId="{EDEA3048-4F8D-458F-9861-5AFA7FD1ADAB}" type="pres">
      <dgm:prSet presAssocID="{C436439D-7894-4F74-935C-86278D606D68}" presName="parTxOnly" presStyleLbl="node1" presStyleIdx="3" presStyleCnt="7">
        <dgm:presLayoutVars>
          <dgm:bulletEnabled val="1"/>
        </dgm:presLayoutVars>
      </dgm:prSet>
      <dgm:spPr/>
      <dgm:t>
        <a:bodyPr/>
        <a:lstStyle/>
        <a:p>
          <a:endParaRPr lang="en-US"/>
        </a:p>
      </dgm:t>
    </dgm:pt>
    <dgm:pt modelId="{F3A884F4-0702-4DDD-A32A-8499984E5AA3}" type="pres">
      <dgm:prSet presAssocID="{276D2CEC-C56B-4153-973E-1E9CFC6E1898}" presName="parSpace" presStyleCnt="0"/>
      <dgm:spPr/>
    </dgm:pt>
    <dgm:pt modelId="{BB67B88C-DF2E-457C-B11F-D07DCAE4F686}" type="pres">
      <dgm:prSet presAssocID="{C45E91B8-F0B9-475F-91C3-8B7E8E59316F}" presName="parTxOnly" presStyleLbl="node1" presStyleIdx="4" presStyleCnt="7">
        <dgm:presLayoutVars>
          <dgm:bulletEnabled val="1"/>
        </dgm:presLayoutVars>
      </dgm:prSet>
      <dgm:spPr/>
      <dgm:t>
        <a:bodyPr/>
        <a:lstStyle/>
        <a:p>
          <a:endParaRPr lang="en-US"/>
        </a:p>
      </dgm:t>
    </dgm:pt>
    <dgm:pt modelId="{B33EDAD0-3DD5-42DB-9680-90C6BD0D6E0C}" type="pres">
      <dgm:prSet presAssocID="{C9F47CB9-AC45-4091-AD5C-1347AE942D22}" presName="parSpace" presStyleCnt="0"/>
      <dgm:spPr/>
    </dgm:pt>
    <dgm:pt modelId="{55B1CA73-AD33-4BBB-A95E-AB77FED9F35A}" type="pres">
      <dgm:prSet presAssocID="{E048B571-0A7A-47C0-9FDC-93A642C0374F}" presName="parTxOnly" presStyleLbl="node1" presStyleIdx="5" presStyleCnt="7">
        <dgm:presLayoutVars>
          <dgm:bulletEnabled val="1"/>
        </dgm:presLayoutVars>
      </dgm:prSet>
      <dgm:spPr/>
      <dgm:t>
        <a:bodyPr/>
        <a:lstStyle/>
        <a:p>
          <a:endParaRPr lang="en-US"/>
        </a:p>
      </dgm:t>
    </dgm:pt>
    <dgm:pt modelId="{C5AF5326-D5A1-4D6B-B6E7-C041524B07B9}" type="pres">
      <dgm:prSet presAssocID="{AD3EDCF7-E3CA-4558-8C4E-9ECDF711C704}" presName="parSpace" presStyleCnt="0"/>
      <dgm:spPr/>
    </dgm:pt>
    <dgm:pt modelId="{A2AE675C-71E6-4A8A-9C35-11490919F5CB}" type="pres">
      <dgm:prSet presAssocID="{EBCEB72B-2626-4EC5-8556-BF63520585B2}" presName="parTxOnly" presStyleLbl="node1" presStyleIdx="6" presStyleCnt="7">
        <dgm:presLayoutVars>
          <dgm:bulletEnabled val="1"/>
        </dgm:presLayoutVars>
      </dgm:prSet>
      <dgm:spPr/>
      <dgm:t>
        <a:bodyPr/>
        <a:lstStyle/>
        <a:p>
          <a:endParaRPr lang="en-US"/>
        </a:p>
      </dgm:t>
    </dgm:pt>
  </dgm:ptLst>
  <dgm:cxnLst>
    <dgm:cxn modelId="{F4E02EDA-98BD-4793-AE7C-68BF08FCC364}" type="presOf" srcId="{2A1B5D44-17FD-474D-89F6-6707DBFE4778}" destId="{76FC862C-1067-46B4-9FC8-BC0DEC634E0C}" srcOrd="0" destOrd="0" presId="urn:microsoft.com/office/officeart/2005/8/layout/hChevron3"/>
    <dgm:cxn modelId="{FED880F4-3999-47D0-886F-4FB6489AEB83}" srcId="{2A1B5D44-17FD-474D-89F6-6707DBFE4778}" destId="{C436439D-7894-4F74-935C-86278D606D68}" srcOrd="3" destOrd="0" parTransId="{ED7F2919-A4F3-4B53-B6C1-E9C2A43F2B80}" sibTransId="{276D2CEC-C56B-4153-973E-1E9CFC6E1898}"/>
    <dgm:cxn modelId="{5196D23C-9FF9-45FF-92B0-7659C0794031}" srcId="{2A1B5D44-17FD-474D-89F6-6707DBFE4778}" destId="{C45E91B8-F0B9-475F-91C3-8B7E8E59316F}" srcOrd="4" destOrd="0" parTransId="{74D56CAD-F6FE-43A5-A56D-F3F81C748A80}" sibTransId="{C9F47CB9-AC45-4091-AD5C-1347AE942D22}"/>
    <dgm:cxn modelId="{87F71297-37F0-4D06-9A74-FB0A9AFF1639}" type="presOf" srcId="{EBCEB72B-2626-4EC5-8556-BF63520585B2}" destId="{A2AE675C-71E6-4A8A-9C35-11490919F5CB}" srcOrd="0" destOrd="0" presId="urn:microsoft.com/office/officeart/2005/8/layout/hChevron3"/>
    <dgm:cxn modelId="{8B10CC08-98BA-4FFA-B65C-CD8E32BBC61B}" srcId="{2A1B5D44-17FD-474D-89F6-6707DBFE4778}" destId="{EBCEB72B-2626-4EC5-8556-BF63520585B2}" srcOrd="6" destOrd="0" parTransId="{9B8705B5-CCD0-483E-BCA1-4FC631A9B4D9}" sibTransId="{1AB211C7-8A0D-41DC-A71D-36D290CB1734}"/>
    <dgm:cxn modelId="{BBE37907-643D-4D66-BE56-B5048A8E1B75}" type="presOf" srcId="{33FD95EE-CE55-4E54-A6C2-91D61F6D4E5E}" destId="{A9B0AD16-E28A-4C41-8F34-6EBC8ECE2171}" srcOrd="0" destOrd="0" presId="urn:microsoft.com/office/officeart/2005/8/layout/hChevron3"/>
    <dgm:cxn modelId="{571F55F9-311B-4196-B2BA-7E0966FD2E96}" type="presOf" srcId="{70A6C11B-A590-4CC8-8B46-B5EDE66F9A01}" destId="{9F463D3E-2465-493A-AE39-AE20BF277301}" srcOrd="0" destOrd="0" presId="urn:microsoft.com/office/officeart/2005/8/layout/hChevron3"/>
    <dgm:cxn modelId="{23CA47C5-2E63-4808-8EDD-CCB41C449862}" srcId="{2A1B5D44-17FD-474D-89F6-6707DBFE4778}" destId="{F00AC442-3F28-48F1-BC36-1C2782E93E35}" srcOrd="2" destOrd="0" parTransId="{B9B8B689-8C82-4EDE-B627-963CD8DDDC10}" sibTransId="{2984801E-4D94-462A-9CC3-C693CD8FC418}"/>
    <dgm:cxn modelId="{2CF19D8E-F8DE-4374-BFA9-831F97C60B6D}" srcId="{2A1B5D44-17FD-474D-89F6-6707DBFE4778}" destId="{E048B571-0A7A-47C0-9FDC-93A642C0374F}" srcOrd="5" destOrd="0" parTransId="{4CC8DFD9-AB32-49C0-912F-314B1F69E355}" sibTransId="{AD3EDCF7-E3CA-4558-8C4E-9ECDF711C704}"/>
    <dgm:cxn modelId="{3740D2CE-CF79-4111-900B-4ED238F7D62B}" type="presOf" srcId="{C436439D-7894-4F74-935C-86278D606D68}" destId="{EDEA3048-4F8D-458F-9861-5AFA7FD1ADAB}" srcOrd="0" destOrd="0" presId="urn:microsoft.com/office/officeart/2005/8/layout/hChevron3"/>
    <dgm:cxn modelId="{DC32E582-DAD1-4DA7-A460-1FC1EE146E5A}" type="presOf" srcId="{C45E91B8-F0B9-475F-91C3-8B7E8E59316F}" destId="{BB67B88C-DF2E-457C-B11F-D07DCAE4F686}" srcOrd="0" destOrd="0" presId="urn:microsoft.com/office/officeart/2005/8/layout/hChevron3"/>
    <dgm:cxn modelId="{31A47909-0097-4C94-B1B7-C08999208737}" srcId="{2A1B5D44-17FD-474D-89F6-6707DBFE4778}" destId="{33FD95EE-CE55-4E54-A6C2-91D61F6D4E5E}" srcOrd="1" destOrd="0" parTransId="{D1155508-F0EF-45DA-B542-9463CBE4987A}" sibTransId="{0B5B930D-4830-45E9-B986-9403BBC925A0}"/>
    <dgm:cxn modelId="{AE1187E6-5B0B-4D62-9474-48ACB14AA2CE}" type="presOf" srcId="{E048B571-0A7A-47C0-9FDC-93A642C0374F}" destId="{55B1CA73-AD33-4BBB-A95E-AB77FED9F35A}" srcOrd="0" destOrd="0" presId="urn:microsoft.com/office/officeart/2005/8/layout/hChevron3"/>
    <dgm:cxn modelId="{6A6401B4-C5AA-4F5C-92E0-BCBE18217726}" type="presOf" srcId="{F00AC442-3F28-48F1-BC36-1C2782E93E35}" destId="{EAA13ACA-2706-4195-815D-0CC2D1D67ED8}" srcOrd="0" destOrd="0" presId="urn:microsoft.com/office/officeart/2005/8/layout/hChevron3"/>
    <dgm:cxn modelId="{4D0BA66B-A546-491F-AAD8-5E808EBCA00E}" srcId="{2A1B5D44-17FD-474D-89F6-6707DBFE4778}" destId="{70A6C11B-A590-4CC8-8B46-B5EDE66F9A01}" srcOrd="0" destOrd="0" parTransId="{E5110F6A-F7A7-42A7-BFF9-8C8C385DCF5B}" sibTransId="{535F697D-4FCC-4C24-82E0-2B6AA56C69DD}"/>
    <dgm:cxn modelId="{07965AE6-7400-4DCF-B188-8E551D005B89}" type="presParOf" srcId="{76FC862C-1067-46B4-9FC8-BC0DEC634E0C}" destId="{9F463D3E-2465-493A-AE39-AE20BF277301}" srcOrd="0" destOrd="0" presId="urn:microsoft.com/office/officeart/2005/8/layout/hChevron3"/>
    <dgm:cxn modelId="{49071135-C53E-4E94-A6D1-9354EC5BCD74}" type="presParOf" srcId="{76FC862C-1067-46B4-9FC8-BC0DEC634E0C}" destId="{8EA97425-8C0C-4E03-901C-AEFC0329AA5C}" srcOrd="1" destOrd="0" presId="urn:microsoft.com/office/officeart/2005/8/layout/hChevron3"/>
    <dgm:cxn modelId="{2324160B-C345-4396-955F-111D9BDC36DF}" type="presParOf" srcId="{76FC862C-1067-46B4-9FC8-BC0DEC634E0C}" destId="{A9B0AD16-E28A-4C41-8F34-6EBC8ECE2171}" srcOrd="2" destOrd="0" presId="urn:microsoft.com/office/officeart/2005/8/layout/hChevron3"/>
    <dgm:cxn modelId="{618EC42E-F272-485C-8F14-3341D01ED794}" type="presParOf" srcId="{76FC862C-1067-46B4-9FC8-BC0DEC634E0C}" destId="{DD79B003-26B0-43BA-9D5A-E1E31D26545C}" srcOrd="3" destOrd="0" presId="urn:microsoft.com/office/officeart/2005/8/layout/hChevron3"/>
    <dgm:cxn modelId="{FDE362A1-DD1A-4333-A8B1-D21693CE9F73}" type="presParOf" srcId="{76FC862C-1067-46B4-9FC8-BC0DEC634E0C}" destId="{EAA13ACA-2706-4195-815D-0CC2D1D67ED8}" srcOrd="4" destOrd="0" presId="urn:microsoft.com/office/officeart/2005/8/layout/hChevron3"/>
    <dgm:cxn modelId="{72C94ED5-F07A-4184-AA93-52860B5E3D18}" type="presParOf" srcId="{76FC862C-1067-46B4-9FC8-BC0DEC634E0C}" destId="{D95C05FF-DBE8-4520-A2E1-FC11AF1EB5DE}" srcOrd="5" destOrd="0" presId="urn:microsoft.com/office/officeart/2005/8/layout/hChevron3"/>
    <dgm:cxn modelId="{32570DAB-1325-4173-9683-A791296F06ED}" type="presParOf" srcId="{76FC862C-1067-46B4-9FC8-BC0DEC634E0C}" destId="{EDEA3048-4F8D-458F-9861-5AFA7FD1ADAB}" srcOrd="6" destOrd="0" presId="urn:microsoft.com/office/officeart/2005/8/layout/hChevron3"/>
    <dgm:cxn modelId="{7D1F94E7-7222-45CE-A882-431DD1C36B68}" type="presParOf" srcId="{76FC862C-1067-46B4-9FC8-BC0DEC634E0C}" destId="{F3A884F4-0702-4DDD-A32A-8499984E5AA3}" srcOrd="7" destOrd="0" presId="urn:microsoft.com/office/officeart/2005/8/layout/hChevron3"/>
    <dgm:cxn modelId="{93DC2CC5-D423-44CB-B1D0-9707247825FA}" type="presParOf" srcId="{76FC862C-1067-46B4-9FC8-BC0DEC634E0C}" destId="{BB67B88C-DF2E-457C-B11F-D07DCAE4F686}" srcOrd="8" destOrd="0" presId="urn:microsoft.com/office/officeart/2005/8/layout/hChevron3"/>
    <dgm:cxn modelId="{934E917B-9387-41E1-933A-30686A6FB0D9}" type="presParOf" srcId="{76FC862C-1067-46B4-9FC8-BC0DEC634E0C}" destId="{B33EDAD0-3DD5-42DB-9680-90C6BD0D6E0C}" srcOrd="9" destOrd="0" presId="urn:microsoft.com/office/officeart/2005/8/layout/hChevron3"/>
    <dgm:cxn modelId="{BD42A724-9B76-4B54-9048-6AC73637339B}" type="presParOf" srcId="{76FC862C-1067-46B4-9FC8-BC0DEC634E0C}" destId="{55B1CA73-AD33-4BBB-A95E-AB77FED9F35A}" srcOrd="10" destOrd="0" presId="urn:microsoft.com/office/officeart/2005/8/layout/hChevron3"/>
    <dgm:cxn modelId="{04D55EC4-51F0-41CE-BFE4-7110437E065D}" type="presParOf" srcId="{76FC862C-1067-46B4-9FC8-BC0DEC634E0C}" destId="{C5AF5326-D5A1-4D6B-B6E7-C041524B07B9}" srcOrd="11" destOrd="0" presId="urn:microsoft.com/office/officeart/2005/8/layout/hChevron3"/>
    <dgm:cxn modelId="{5CF74759-4E80-4D85-8D1E-0A2E8D48D289}" type="presParOf" srcId="{76FC862C-1067-46B4-9FC8-BC0DEC634E0C}" destId="{A2AE675C-71E6-4A8A-9C35-11490919F5CB}" srcOrd="12"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1B002EF7-AB99-4753-98E6-433B305204D3}" type="doc">
      <dgm:prSet loTypeId="urn:microsoft.com/office/officeart/2005/8/layout/hierarchy4" loCatId="relationship" qsTypeId="urn:microsoft.com/office/officeart/2005/8/quickstyle/simple5" qsCatId="simple" csTypeId="urn:microsoft.com/office/officeart/2005/8/colors/accent0_2" csCatId="mainScheme" phldr="1"/>
      <dgm:spPr/>
      <dgm:t>
        <a:bodyPr/>
        <a:lstStyle/>
        <a:p>
          <a:endParaRPr lang="en-US"/>
        </a:p>
      </dgm:t>
    </dgm:pt>
    <dgm:pt modelId="{ED704A67-118B-4AFD-A6F0-98ED261BB90C}">
      <dgm:prSet phldrT="[Text]" custT="1">
        <dgm:style>
          <a:lnRef idx="2">
            <a:schemeClr val="accent1"/>
          </a:lnRef>
          <a:fillRef idx="1">
            <a:schemeClr val="lt1"/>
          </a:fillRef>
          <a:effectRef idx="0">
            <a:schemeClr val="accent1"/>
          </a:effectRef>
          <a:fontRef idx="minor">
            <a:schemeClr val="dk1"/>
          </a:fontRef>
        </dgm:style>
      </dgm:prSet>
      <dgm:spPr>
        <a:xfrm>
          <a:off x="0" y="247500"/>
          <a:ext cx="3940834" cy="3940834"/>
        </a:xfrm>
      </dgm:spPr>
      <dgm:t>
        <a:bodyPr/>
        <a:lstStyle/>
        <a:p>
          <a:r>
            <a:rPr lang="en-US" sz="1400" b="1" dirty="0" smtClean="0">
              <a:effectLst/>
              <a:latin typeface="Segoe"/>
              <a:ea typeface="+mn-ea"/>
              <a:cs typeface="+mn-cs"/>
            </a:rPr>
            <a:t>Industry Specific Value Prop</a:t>
          </a:r>
          <a:endParaRPr lang="en-US" sz="1400" b="1" dirty="0">
            <a:effectLst/>
            <a:latin typeface="Segoe"/>
            <a:ea typeface="+mn-ea"/>
            <a:cs typeface="+mn-cs"/>
          </a:endParaRPr>
        </a:p>
      </dgm:t>
    </dgm:pt>
    <dgm:pt modelId="{F764B307-A468-4D3E-803B-A0ED1BAF1F96}" type="parTrans" cxnId="{02DF2069-BA95-4866-964F-BD4CF8862866}">
      <dgm:prSet/>
      <dgm:spPr/>
      <dgm:t>
        <a:bodyPr/>
        <a:lstStyle/>
        <a:p>
          <a:endParaRPr lang="en-US" sz="1050" b="1">
            <a:solidFill>
              <a:schemeClr val="bg1"/>
            </a:solidFill>
            <a:effectLst>
              <a:outerShdw blurRad="38100" dist="38100" dir="2700000" algn="tl">
                <a:srgbClr val="000000">
                  <a:alpha val="43137"/>
                </a:srgbClr>
              </a:outerShdw>
            </a:effectLst>
          </a:endParaRPr>
        </a:p>
      </dgm:t>
    </dgm:pt>
    <dgm:pt modelId="{4F4619C0-C36A-454C-AA8C-7E8909E4B53B}" type="sibTrans" cxnId="{02DF2069-BA95-4866-964F-BD4CF8862866}">
      <dgm:prSet/>
      <dgm:spPr/>
      <dgm:t>
        <a:bodyPr/>
        <a:lstStyle/>
        <a:p>
          <a:endParaRPr lang="en-US" sz="1050" b="1">
            <a:solidFill>
              <a:schemeClr val="bg1"/>
            </a:solidFill>
            <a:effectLst>
              <a:outerShdw blurRad="38100" dist="38100" dir="2700000" algn="tl">
                <a:srgbClr val="000000">
                  <a:alpha val="43137"/>
                </a:srgbClr>
              </a:outerShdw>
            </a:effectLst>
          </a:endParaRPr>
        </a:p>
      </dgm:t>
    </dgm:pt>
    <dgm:pt modelId="{DF6B675C-5E5A-4367-AF7B-6D5C37F76AEA}">
      <dgm:prSet phldrT="[Text]" custT="1">
        <dgm:style>
          <a:lnRef idx="2">
            <a:schemeClr val="accent1"/>
          </a:lnRef>
          <a:fillRef idx="1">
            <a:schemeClr val="lt1"/>
          </a:fillRef>
          <a:effectRef idx="0">
            <a:schemeClr val="accent1"/>
          </a:effectRef>
          <a:fontRef idx="minor">
            <a:schemeClr val="dk1"/>
          </a:fontRef>
        </dgm:style>
      </dgm:prSet>
      <dgm:spPr>
        <a:xfrm>
          <a:off x="295562" y="838625"/>
          <a:ext cx="3349708" cy="3349708"/>
        </a:xfrm>
      </dgm:spPr>
      <dgm:t>
        <a:bodyPr/>
        <a:lstStyle/>
        <a:p>
          <a:r>
            <a:rPr lang="en-US" sz="1050" b="1" dirty="0" smtClean="0">
              <a:effectLst/>
              <a:latin typeface="Segoe"/>
              <a:ea typeface="+mn-ea"/>
              <a:cs typeface="+mn-cs"/>
            </a:rPr>
            <a:t>Microsoft </a:t>
          </a:r>
        </a:p>
        <a:p>
          <a:r>
            <a:rPr lang="en-US" sz="1050" b="1" dirty="0" smtClean="0">
              <a:effectLst/>
              <a:latin typeface="Segoe"/>
              <a:ea typeface="+mn-ea"/>
              <a:cs typeface="+mn-cs"/>
            </a:rPr>
            <a:t>Applications</a:t>
          </a:r>
        </a:p>
        <a:p>
          <a:r>
            <a:rPr lang="en-US" sz="700" b="0" dirty="0" smtClean="0">
              <a:effectLst/>
              <a:latin typeface="Segoe"/>
              <a:ea typeface="+mn-ea"/>
              <a:cs typeface="+mn-cs"/>
            </a:rPr>
            <a:t>(Dynamics, PPS, OBA, Project)</a:t>
          </a:r>
          <a:endParaRPr lang="en-US" sz="700" b="0" dirty="0">
            <a:effectLst/>
            <a:latin typeface="Segoe"/>
            <a:ea typeface="+mn-ea"/>
            <a:cs typeface="+mn-cs"/>
          </a:endParaRPr>
        </a:p>
      </dgm:t>
    </dgm:pt>
    <dgm:pt modelId="{C18DAC9B-FD59-4DFD-9829-3442DAD874D3}" type="parTrans" cxnId="{BB21935C-3DC3-4768-8641-64D72657B91B}">
      <dgm:prSet/>
      <dgm:spPr/>
      <dgm:t>
        <a:bodyPr/>
        <a:lstStyle/>
        <a:p>
          <a:endParaRPr lang="en-US" sz="1050" b="1">
            <a:solidFill>
              <a:schemeClr val="bg1"/>
            </a:solidFill>
            <a:effectLst>
              <a:outerShdw blurRad="38100" dist="38100" dir="2700000" algn="tl">
                <a:srgbClr val="000000">
                  <a:alpha val="43137"/>
                </a:srgbClr>
              </a:outerShdw>
            </a:effectLst>
          </a:endParaRPr>
        </a:p>
      </dgm:t>
    </dgm:pt>
    <dgm:pt modelId="{37D7DB34-4E3F-472F-8FE7-E3CF0205EDEF}" type="sibTrans" cxnId="{BB21935C-3DC3-4768-8641-64D72657B91B}">
      <dgm:prSet/>
      <dgm:spPr/>
      <dgm:t>
        <a:bodyPr/>
        <a:lstStyle/>
        <a:p>
          <a:endParaRPr lang="en-US" sz="1050" b="1">
            <a:solidFill>
              <a:schemeClr val="bg1"/>
            </a:solidFill>
            <a:effectLst>
              <a:outerShdw blurRad="38100" dist="38100" dir="2700000" algn="tl">
                <a:srgbClr val="000000">
                  <a:alpha val="43137"/>
                </a:srgbClr>
              </a:outerShdw>
            </a:effectLst>
          </a:endParaRPr>
        </a:p>
      </dgm:t>
    </dgm:pt>
    <dgm:pt modelId="{F5D1010D-048D-40D5-BA6D-A96FA2557BC2}">
      <dgm:prSet phldrT="[Text]" custT="1">
        <dgm:style>
          <a:lnRef idx="2">
            <a:schemeClr val="accent1"/>
          </a:lnRef>
          <a:fillRef idx="1">
            <a:schemeClr val="lt1"/>
          </a:fillRef>
          <a:effectRef idx="0">
            <a:schemeClr val="accent1"/>
          </a:effectRef>
          <a:fontRef idx="minor">
            <a:schemeClr val="dk1"/>
          </a:fontRef>
        </dgm:style>
      </dgm:prSet>
      <dgm:spPr>
        <a:xfrm>
          <a:off x="591125" y="1429750"/>
          <a:ext cx="2758583" cy="2758583"/>
        </a:xfrm>
      </dgm:spPr>
      <dgm:t>
        <a:bodyPr/>
        <a:lstStyle/>
        <a:p>
          <a:r>
            <a:rPr lang="en-US" sz="1050" b="1" dirty="0" smtClean="0">
              <a:effectLst/>
              <a:latin typeface="Segoe"/>
              <a:ea typeface="+mn-ea"/>
              <a:cs typeface="+mn-cs"/>
            </a:rPr>
            <a:t>Partner Ecosystem</a:t>
          </a:r>
        </a:p>
        <a:p>
          <a:r>
            <a:rPr lang="en-US" sz="1050" b="1" dirty="0" smtClean="0">
              <a:effectLst/>
              <a:latin typeface="Segoe"/>
              <a:ea typeface="+mn-ea"/>
              <a:cs typeface="+mn-cs"/>
            </a:rPr>
            <a:t>Support</a:t>
          </a:r>
        </a:p>
        <a:p>
          <a:r>
            <a:rPr lang="en-US" sz="900" b="0" dirty="0" smtClean="0">
              <a:effectLst/>
              <a:latin typeface="Segoe"/>
              <a:ea typeface="+mn-ea"/>
              <a:cs typeface="+mn-cs"/>
            </a:rPr>
            <a:t>(GSI, LSI)</a:t>
          </a:r>
          <a:endParaRPr lang="en-US" sz="900" b="0" dirty="0">
            <a:effectLst/>
            <a:latin typeface="Segoe"/>
            <a:ea typeface="+mn-ea"/>
            <a:cs typeface="+mn-cs"/>
          </a:endParaRPr>
        </a:p>
      </dgm:t>
    </dgm:pt>
    <dgm:pt modelId="{EE3350B2-182D-4A1A-ACD2-40A14CFBCBFD}" type="parTrans" cxnId="{15C2AB06-3622-4BE6-BA67-0546F85E8F9F}">
      <dgm:prSet/>
      <dgm:spPr/>
      <dgm:t>
        <a:bodyPr/>
        <a:lstStyle/>
        <a:p>
          <a:endParaRPr lang="en-US" sz="1050" b="1">
            <a:solidFill>
              <a:schemeClr val="bg1"/>
            </a:solidFill>
            <a:effectLst>
              <a:outerShdw blurRad="38100" dist="38100" dir="2700000" algn="tl">
                <a:srgbClr val="000000">
                  <a:alpha val="43137"/>
                </a:srgbClr>
              </a:outerShdw>
            </a:effectLst>
          </a:endParaRPr>
        </a:p>
      </dgm:t>
    </dgm:pt>
    <dgm:pt modelId="{77323649-4137-477C-8697-3D49C413D45A}" type="sibTrans" cxnId="{15C2AB06-3622-4BE6-BA67-0546F85E8F9F}">
      <dgm:prSet/>
      <dgm:spPr/>
      <dgm:t>
        <a:bodyPr/>
        <a:lstStyle/>
        <a:p>
          <a:endParaRPr lang="en-US" sz="1050" b="1">
            <a:solidFill>
              <a:schemeClr val="bg1"/>
            </a:solidFill>
            <a:effectLst>
              <a:outerShdw blurRad="38100" dist="38100" dir="2700000" algn="tl">
                <a:srgbClr val="000000">
                  <a:alpha val="43137"/>
                </a:srgbClr>
              </a:outerShdw>
            </a:effectLst>
          </a:endParaRPr>
        </a:p>
      </dgm:t>
    </dgm:pt>
    <dgm:pt modelId="{6E4AA55A-C742-4160-9AEA-973206F91C1D}">
      <dgm:prSet phldrT="[Text]" custT="1">
        <dgm:style>
          <a:lnRef idx="2">
            <a:schemeClr val="accent1"/>
          </a:lnRef>
          <a:fillRef idx="1">
            <a:schemeClr val="lt1"/>
          </a:fillRef>
          <a:effectRef idx="0">
            <a:schemeClr val="accent1"/>
          </a:effectRef>
          <a:fontRef idx="minor">
            <a:schemeClr val="dk1"/>
          </a:fontRef>
        </dgm:style>
      </dgm:prSet>
      <dgm:spPr>
        <a:xfrm>
          <a:off x="295562" y="838625"/>
          <a:ext cx="3349708" cy="3349708"/>
        </a:xfrm>
        <a:ln>
          <a:solidFill>
            <a:schemeClr val="tx2"/>
          </a:solidFill>
          <a:prstDash val="dash"/>
        </a:ln>
      </dgm:spPr>
      <dgm:t>
        <a:bodyPr/>
        <a:lstStyle/>
        <a:p>
          <a:r>
            <a:rPr lang="en-US" sz="1050" b="1" dirty="0" smtClean="0">
              <a:effectLst/>
              <a:latin typeface="Segoe"/>
              <a:ea typeface="+mn-ea"/>
              <a:cs typeface="+mn-cs"/>
            </a:rPr>
            <a:t>Partner </a:t>
          </a:r>
        </a:p>
        <a:p>
          <a:r>
            <a:rPr lang="en-US" sz="1050" b="1" dirty="0" smtClean="0">
              <a:effectLst/>
              <a:latin typeface="Segoe"/>
              <a:ea typeface="+mn-ea"/>
              <a:cs typeface="+mn-cs"/>
            </a:rPr>
            <a:t>Applications</a:t>
          </a:r>
        </a:p>
        <a:p>
          <a:r>
            <a:rPr lang="en-US" sz="900" b="0" dirty="0" smtClean="0">
              <a:effectLst/>
              <a:latin typeface="Segoe"/>
              <a:ea typeface="+mn-ea"/>
              <a:cs typeface="+mn-cs"/>
            </a:rPr>
            <a:t>(GISV, LISV)</a:t>
          </a:r>
          <a:endParaRPr lang="en-US" sz="1050" b="0" dirty="0">
            <a:effectLst/>
            <a:latin typeface="Segoe"/>
            <a:ea typeface="+mn-ea"/>
            <a:cs typeface="+mn-cs"/>
          </a:endParaRPr>
        </a:p>
      </dgm:t>
    </dgm:pt>
    <dgm:pt modelId="{F0414ED9-5639-4668-AA36-5593CD3C6877}" type="parTrans" cxnId="{C6724A25-DFEF-47C6-98E8-A5D0199CB8D7}">
      <dgm:prSet/>
      <dgm:spPr/>
      <dgm:t>
        <a:bodyPr/>
        <a:lstStyle/>
        <a:p>
          <a:endParaRPr lang="en-US" sz="1400"/>
        </a:p>
      </dgm:t>
    </dgm:pt>
    <dgm:pt modelId="{5282BD23-F605-4433-B808-F5CC0ECA9489}" type="sibTrans" cxnId="{C6724A25-DFEF-47C6-98E8-A5D0199CB8D7}">
      <dgm:prSet/>
      <dgm:spPr/>
      <dgm:t>
        <a:bodyPr/>
        <a:lstStyle/>
        <a:p>
          <a:endParaRPr lang="en-US" sz="1400"/>
        </a:p>
      </dgm:t>
    </dgm:pt>
    <dgm:pt modelId="{FD1FCDE7-9149-4F80-978A-06E969A9EF4C}">
      <dgm:prSet phldrT="[Text]" custT="1">
        <dgm:style>
          <a:lnRef idx="2">
            <a:schemeClr val="accent1"/>
          </a:lnRef>
          <a:fillRef idx="1">
            <a:schemeClr val="lt1"/>
          </a:fillRef>
          <a:effectRef idx="0">
            <a:schemeClr val="accent1"/>
          </a:effectRef>
          <a:fontRef idx="minor">
            <a:schemeClr val="dk1"/>
          </a:fontRef>
        </dgm:style>
      </dgm:prSet>
      <dgm:spPr>
        <a:xfrm>
          <a:off x="886687" y="2020875"/>
          <a:ext cx="2167458" cy="2167458"/>
        </a:xfrm>
      </dgm:spPr>
      <dgm:t>
        <a:bodyPr/>
        <a:lstStyle/>
        <a:p>
          <a:r>
            <a:rPr lang="en-US" sz="1050" b="1" dirty="0" smtClean="0">
              <a:effectLst/>
              <a:latin typeface="Segoe"/>
              <a:ea typeface="+mn-ea"/>
              <a:cs typeface="+mn-cs"/>
            </a:rPr>
            <a:t>Microsoft </a:t>
          </a:r>
        </a:p>
        <a:p>
          <a:r>
            <a:rPr lang="en-US" sz="1050" b="1" dirty="0" smtClean="0">
              <a:effectLst/>
              <a:latin typeface="Segoe"/>
              <a:ea typeface="+mn-ea"/>
              <a:cs typeface="+mn-cs"/>
            </a:rPr>
            <a:t>Application Platform and Infrastructure</a:t>
          </a:r>
        </a:p>
        <a:p>
          <a:r>
            <a:rPr lang="en-US" sz="800" b="0" dirty="0" smtClean="0">
              <a:effectLst/>
              <a:latin typeface="Segoe"/>
              <a:ea typeface="+mn-ea"/>
              <a:cs typeface="+mn-cs"/>
            </a:rPr>
            <a:t>(Windows, SQL, BTS, VS, AD, MOM,…)</a:t>
          </a:r>
          <a:endParaRPr lang="en-US" sz="800" b="0" dirty="0">
            <a:effectLst/>
            <a:latin typeface="Segoe"/>
            <a:ea typeface="+mn-ea"/>
            <a:cs typeface="+mn-cs"/>
          </a:endParaRPr>
        </a:p>
      </dgm:t>
    </dgm:pt>
    <dgm:pt modelId="{7C959D28-4FA0-4FAE-BC04-4D82288C43F0}" type="parTrans" cxnId="{129475B4-7F5E-4599-94B3-A2632C0AE4E0}">
      <dgm:prSet/>
      <dgm:spPr/>
      <dgm:t>
        <a:bodyPr/>
        <a:lstStyle/>
        <a:p>
          <a:endParaRPr lang="en-US" sz="1400"/>
        </a:p>
      </dgm:t>
    </dgm:pt>
    <dgm:pt modelId="{C89B07A6-0BF3-481A-AB91-C2F3F4844D0E}" type="sibTrans" cxnId="{129475B4-7F5E-4599-94B3-A2632C0AE4E0}">
      <dgm:prSet/>
      <dgm:spPr/>
      <dgm:t>
        <a:bodyPr/>
        <a:lstStyle/>
        <a:p>
          <a:endParaRPr lang="en-US" sz="1400"/>
        </a:p>
      </dgm:t>
    </dgm:pt>
    <dgm:pt modelId="{DB87F8B2-D83D-411A-8EEC-5B8D8ED3273E}" type="pres">
      <dgm:prSet presAssocID="{1B002EF7-AB99-4753-98E6-433B305204D3}" presName="Name0" presStyleCnt="0">
        <dgm:presLayoutVars>
          <dgm:chPref val="1"/>
          <dgm:dir/>
          <dgm:animOne val="branch"/>
          <dgm:animLvl val="lvl"/>
          <dgm:resizeHandles/>
        </dgm:presLayoutVars>
      </dgm:prSet>
      <dgm:spPr/>
      <dgm:t>
        <a:bodyPr/>
        <a:lstStyle/>
        <a:p>
          <a:endParaRPr lang="en-US"/>
        </a:p>
      </dgm:t>
    </dgm:pt>
    <dgm:pt modelId="{E5A4987E-23C6-452D-915E-4B86B2D01368}" type="pres">
      <dgm:prSet presAssocID="{ED704A67-118B-4AFD-A6F0-98ED261BB90C}" presName="vertOne" presStyleCnt="0"/>
      <dgm:spPr/>
    </dgm:pt>
    <dgm:pt modelId="{F796AD3B-14FC-447E-AE35-F2E1D76F151B}" type="pres">
      <dgm:prSet presAssocID="{ED704A67-118B-4AFD-A6F0-98ED261BB90C}" presName="txOne" presStyleLbl="node0" presStyleIdx="0" presStyleCnt="1" custScaleY="32465">
        <dgm:presLayoutVars>
          <dgm:chPref val="3"/>
        </dgm:presLayoutVars>
      </dgm:prSet>
      <dgm:spPr/>
      <dgm:t>
        <a:bodyPr/>
        <a:lstStyle/>
        <a:p>
          <a:endParaRPr lang="en-US"/>
        </a:p>
      </dgm:t>
    </dgm:pt>
    <dgm:pt modelId="{0F8C077D-CB11-487B-A051-26126E83B710}" type="pres">
      <dgm:prSet presAssocID="{ED704A67-118B-4AFD-A6F0-98ED261BB90C}" presName="parTransOne" presStyleCnt="0"/>
      <dgm:spPr/>
    </dgm:pt>
    <dgm:pt modelId="{8924A04E-AFA4-445F-8FE0-DE8DB655B0EB}" type="pres">
      <dgm:prSet presAssocID="{ED704A67-118B-4AFD-A6F0-98ED261BB90C}" presName="horzOne" presStyleCnt="0"/>
      <dgm:spPr/>
    </dgm:pt>
    <dgm:pt modelId="{769CE919-2AAB-4E49-A69E-9ACCFFB03311}" type="pres">
      <dgm:prSet presAssocID="{DF6B675C-5E5A-4367-AF7B-6D5C37F76AEA}" presName="vertTwo" presStyleCnt="0"/>
      <dgm:spPr/>
    </dgm:pt>
    <dgm:pt modelId="{27458AE5-B67E-4DF4-9156-CAA608CF293A}" type="pres">
      <dgm:prSet presAssocID="{DF6B675C-5E5A-4367-AF7B-6D5C37F76AEA}" presName="txTwo" presStyleLbl="node2" presStyleIdx="0" presStyleCnt="2">
        <dgm:presLayoutVars>
          <dgm:chPref val="3"/>
        </dgm:presLayoutVars>
      </dgm:prSet>
      <dgm:spPr/>
      <dgm:t>
        <a:bodyPr/>
        <a:lstStyle/>
        <a:p>
          <a:endParaRPr lang="en-US"/>
        </a:p>
      </dgm:t>
    </dgm:pt>
    <dgm:pt modelId="{56CCCF54-239A-47E6-8DBB-FDB461AD1EC5}" type="pres">
      <dgm:prSet presAssocID="{DF6B675C-5E5A-4367-AF7B-6D5C37F76AEA}" presName="parTransTwo" presStyleCnt="0"/>
      <dgm:spPr/>
    </dgm:pt>
    <dgm:pt modelId="{2D91490F-3367-40F1-89B4-1846F5FCB206}" type="pres">
      <dgm:prSet presAssocID="{DF6B675C-5E5A-4367-AF7B-6D5C37F76AEA}" presName="horzTwo" presStyleCnt="0"/>
      <dgm:spPr/>
    </dgm:pt>
    <dgm:pt modelId="{E23B0C4D-E9ED-4FEC-899C-EF6B5BA3DA64}" type="pres">
      <dgm:prSet presAssocID="{FD1FCDE7-9149-4F80-978A-06E969A9EF4C}" presName="vertThree" presStyleCnt="0"/>
      <dgm:spPr/>
    </dgm:pt>
    <dgm:pt modelId="{EC5EC107-924E-4A1B-A4DC-2F57B42D2CCA}" type="pres">
      <dgm:prSet presAssocID="{FD1FCDE7-9149-4F80-978A-06E969A9EF4C}" presName="txThree" presStyleLbl="node3" presStyleIdx="0" presStyleCnt="2">
        <dgm:presLayoutVars>
          <dgm:chPref val="3"/>
        </dgm:presLayoutVars>
      </dgm:prSet>
      <dgm:spPr/>
      <dgm:t>
        <a:bodyPr/>
        <a:lstStyle/>
        <a:p>
          <a:endParaRPr lang="en-US"/>
        </a:p>
      </dgm:t>
    </dgm:pt>
    <dgm:pt modelId="{8E5D2AD5-6843-45A6-912A-69AB3B36113C}" type="pres">
      <dgm:prSet presAssocID="{FD1FCDE7-9149-4F80-978A-06E969A9EF4C}" presName="horzThree" presStyleCnt="0"/>
      <dgm:spPr/>
    </dgm:pt>
    <dgm:pt modelId="{EB1B9342-C50A-4A7B-827C-2173074F1EAF}" type="pres">
      <dgm:prSet presAssocID="{37D7DB34-4E3F-472F-8FE7-E3CF0205EDEF}" presName="sibSpaceTwo" presStyleCnt="0"/>
      <dgm:spPr/>
    </dgm:pt>
    <dgm:pt modelId="{B815D6FA-B8F9-4396-9AD0-6EC7552F17E2}" type="pres">
      <dgm:prSet presAssocID="{6E4AA55A-C742-4160-9AEA-973206F91C1D}" presName="vertTwo" presStyleCnt="0"/>
      <dgm:spPr/>
    </dgm:pt>
    <dgm:pt modelId="{78BFFD55-4FA8-488C-8A19-65386B9928B9}" type="pres">
      <dgm:prSet presAssocID="{6E4AA55A-C742-4160-9AEA-973206F91C1D}" presName="txTwo" presStyleLbl="node2" presStyleIdx="1" presStyleCnt="2">
        <dgm:presLayoutVars>
          <dgm:chPref val="3"/>
        </dgm:presLayoutVars>
      </dgm:prSet>
      <dgm:spPr/>
      <dgm:t>
        <a:bodyPr/>
        <a:lstStyle/>
        <a:p>
          <a:endParaRPr lang="en-US"/>
        </a:p>
      </dgm:t>
    </dgm:pt>
    <dgm:pt modelId="{DF9AB7E2-E2F6-4380-AE4C-E1E4499212C2}" type="pres">
      <dgm:prSet presAssocID="{6E4AA55A-C742-4160-9AEA-973206F91C1D}" presName="parTransTwo" presStyleCnt="0"/>
      <dgm:spPr/>
    </dgm:pt>
    <dgm:pt modelId="{3D3B8003-F7CD-41E1-9522-362253C09D0B}" type="pres">
      <dgm:prSet presAssocID="{6E4AA55A-C742-4160-9AEA-973206F91C1D}" presName="horzTwo" presStyleCnt="0"/>
      <dgm:spPr/>
    </dgm:pt>
    <dgm:pt modelId="{7B6D78F2-5D50-4193-B7F6-B2BD75B50D35}" type="pres">
      <dgm:prSet presAssocID="{F5D1010D-048D-40D5-BA6D-A96FA2557BC2}" presName="vertThree" presStyleCnt="0"/>
      <dgm:spPr/>
    </dgm:pt>
    <dgm:pt modelId="{65B37851-A474-4C93-B489-AA2954395F63}" type="pres">
      <dgm:prSet presAssocID="{F5D1010D-048D-40D5-BA6D-A96FA2557BC2}" presName="txThree" presStyleLbl="node3" presStyleIdx="1" presStyleCnt="2">
        <dgm:presLayoutVars>
          <dgm:chPref val="3"/>
        </dgm:presLayoutVars>
      </dgm:prSet>
      <dgm:spPr/>
      <dgm:t>
        <a:bodyPr/>
        <a:lstStyle/>
        <a:p>
          <a:endParaRPr lang="en-US"/>
        </a:p>
      </dgm:t>
    </dgm:pt>
    <dgm:pt modelId="{6F2E64F3-0D49-401F-B553-E4164506E5AE}" type="pres">
      <dgm:prSet presAssocID="{F5D1010D-048D-40D5-BA6D-A96FA2557BC2}" presName="horzThree" presStyleCnt="0"/>
      <dgm:spPr/>
    </dgm:pt>
  </dgm:ptLst>
  <dgm:cxnLst>
    <dgm:cxn modelId="{E0369A8A-4463-462A-8B3A-C862A3A53F46}" type="presOf" srcId="{FD1FCDE7-9149-4F80-978A-06E969A9EF4C}" destId="{EC5EC107-924E-4A1B-A4DC-2F57B42D2CCA}" srcOrd="0" destOrd="0" presId="urn:microsoft.com/office/officeart/2005/8/layout/hierarchy4"/>
    <dgm:cxn modelId="{02DF2069-BA95-4866-964F-BD4CF8862866}" srcId="{1B002EF7-AB99-4753-98E6-433B305204D3}" destId="{ED704A67-118B-4AFD-A6F0-98ED261BB90C}" srcOrd="0" destOrd="0" parTransId="{F764B307-A468-4D3E-803B-A0ED1BAF1F96}" sibTransId="{4F4619C0-C36A-454C-AA8C-7E8909E4B53B}"/>
    <dgm:cxn modelId="{2EB50E0D-F0E7-4D64-8F06-B090690AA5E9}" type="presOf" srcId="{ED704A67-118B-4AFD-A6F0-98ED261BB90C}" destId="{F796AD3B-14FC-447E-AE35-F2E1D76F151B}" srcOrd="0" destOrd="0" presId="urn:microsoft.com/office/officeart/2005/8/layout/hierarchy4"/>
    <dgm:cxn modelId="{15C2AB06-3622-4BE6-BA67-0546F85E8F9F}" srcId="{6E4AA55A-C742-4160-9AEA-973206F91C1D}" destId="{F5D1010D-048D-40D5-BA6D-A96FA2557BC2}" srcOrd="0" destOrd="0" parTransId="{EE3350B2-182D-4A1A-ACD2-40A14CFBCBFD}" sibTransId="{77323649-4137-477C-8697-3D49C413D45A}"/>
    <dgm:cxn modelId="{C6724A25-DFEF-47C6-98E8-A5D0199CB8D7}" srcId="{ED704A67-118B-4AFD-A6F0-98ED261BB90C}" destId="{6E4AA55A-C742-4160-9AEA-973206F91C1D}" srcOrd="1" destOrd="0" parTransId="{F0414ED9-5639-4668-AA36-5593CD3C6877}" sibTransId="{5282BD23-F605-4433-B808-F5CC0ECA9489}"/>
    <dgm:cxn modelId="{95B77113-75B7-4A85-8C59-4842C3050F0B}" type="presOf" srcId="{6E4AA55A-C742-4160-9AEA-973206F91C1D}" destId="{78BFFD55-4FA8-488C-8A19-65386B9928B9}" srcOrd="0" destOrd="0" presId="urn:microsoft.com/office/officeart/2005/8/layout/hierarchy4"/>
    <dgm:cxn modelId="{6AD32FF8-7C93-4F25-9529-03C3A3C9EAF9}" type="presOf" srcId="{1B002EF7-AB99-4753-98E6-433B305204D3}" destId="{DB87F8B2-D83D-411A-8EEC-5B8D8ED3273E}" srcOrd="0" destOrd="0" presId="urn:microsoft.com/office/officeart/2005/8/layout/hierarchy4"/>
    <dgm:cxn modelId="{BB21935C-3DC3-4768-8641-64D72657B91B}" srcId="{ED704A67-118B-4AFD-A6F0-98ED261BB90C}" destId="{DF6B675C-5E5A-4367-AF7B-6D5C37F76AEA}" srcOrd="0" destOrd="0" parTransId="{C18DAC9B-FD59-4DFD-9829-3442DAD874D3}" sibTransId="{37D7DB34-4E3F-472F-8FE7-E3CF0205EDEF}"/>
    <dgm:cxn modelId="{0FE8D40B-465D-49B4-B000-2153D4FAD673}" type="presOf" srcId="{DF6B675C-5E5A-4367-AF7B-6D5C37F76AEA}" destId="{27458AE5-B67E-4DF4-9156-CAA608CF293A}" srcOrd="0" destOrd="0" presId="urn:microsoft.com/office/officeart/2005/8/layout/hierarchy4"/>
    <dgm:cxn modelId="{4C637B98-CD97-4C79-AF3E-A1C40525DA42}" type="presOf" srcId="{F5D1010D-048D-40D5-BA6D-A96FA2557BC2}" destId="{65B37851-A474-4C93-B489-AA2954395F63}" srcOrd="0" destOrd="0" presId="urn:microsoft.com/office/officeart/2005/8/layout/hierarchy4"/>
    <dgm:cxn modelId="{129475B4-7F5E-4599-94B3-A2632C0AE4E0}" srcId="{DF6B675C-5E5A-4367-AF7B-6D5C37F76AEA}" destId="{FD1FCDE7-9149-4F80-978A-06E969A9EF4C}" srcOrd="0" destOrd="0" parTransId="{7C959D28-4FA0-4FAE-BC04-4D82288C43F0}" sibTransId="{C89B07A6-0BF3-481A-AB91-C2F3F4844D0E}"/>
    <dgm:cxn modelId="{E580DADF-2FFB-42B7-90FB-0CAC6C0BAA61}" type="presParOf" srcId="{DB87F8B2-D83D-411A-8EEC-5B8D8ED3273E}" destId="{E5A4987E-23C6-452D-915E-4B86B2D01368}" srcOrd="0" destOrd="0" presId="urn:microsoft.com/office/officeart/2005/8/layout/hierarchy4"/>
    <dgm:cxn modelId="{8E3D3B89-603B-456E-9568-31E5B5E8C781}" type="presParOf" srcId="{E5A4987E-23C6-452D-915E-4B86B2D01368}" destId="{F796AD3B-14FC-447E-AE35-F2E1D76F151B}" srcOrd="0" destOrd="0" presId="urn:microsoft.com/office/officeart/2005/8/layout/hierarchy4"/>
    <dgm:cxn modelId="{559F9087-5329-4AA4-B78B-C64EC2E79EDB}" type="presParOf" srcId="{E5A4987E-23C6-452D-915E-4B86B2D01368}" destId="{0F8C077D-CB11-487B-A051-26126E83B710}" srcOrd="1" destOrd="0" presId="urn:microsoft.com/office/officeart/2005/8/layout/hierarchy4"/>
    <dgm:cxn modelId="{1A8AB297-E056-4A8F-AA20-305D1FE66277}" type="presParOf" srcId="{E5A4987E-23C6-452D-915E-4B86B2D01368}" destId="{8924A04E-AFA4-445F-8FE0-DE8DB655B0EB}" srcOrd="2" destOrd="0" presId="urn:microsoft.com/office/officeart/2005/8/layout/hierarchy4"/>
    <dgm:cxn modelId="{A61C91BC-334E-4B99-ABCE-C26F59CE5946}" type="presParOf" srcId="{8924A04E-AFA4-445F-8FE0-DE8DB655B0EB}" destId="{769CE919-2AAB-4E49-A69E-9ACCFFB03311}" srcOrd="0" destOrd="0" presId="urn:microsoft.com/office/officeart/2005/8/layout/hierarchy4"/>
    <dgm:cxn modelId="{FD339A71-D496-4A10-A908-E3CA1CE90579}" type="presParOf" srcId="{769CE919-2AAB-4E49-A69E-9ACCFFB03311}" destId="{27458AE5-B67E-4DF4-9156-CAA608CF293A}" srcOrd="0" destOrd="0" presId="urn:microsoft.com/office/officeart/2005/8/layout/hierarchy4"/>
    <dgm:cxn modelId="{AB56AD24-61D9-45AD-9D2E-C42ECC3FBEA7}" type="presParOf" srcId="{769CE919-2AAB-4E49-A69E-9ACCFFB03311}" destId="{56CCCF54-239A-47E6-8DBB-FDB461AD1EC5}" srcOrd="1" destOrd="0" presId="urn:microsoft.com/office/officeart/2005/8/layout/hierarchy4"/>
    <dgm:cxn modelId="{55EDC08B-1F11-4D6E-95A6-FD8D396CEA0A}" type="presParOf" srcId="{769CE919-2AAB-4E49-A69E-9ACCFFB03311}" destId="{2D91490F-3367-40F1-89B4-1846F5FCB206}" srcOrd="2" destOrd="0" presId="urn:microsoft.com/office/officeart/2005/8/layout/hierarchy4"/>
    <dgm:cxn modelId="{C52691E2-9955-4542-B76F-B35649BF4427}" type="presParOf" srcId="{2D91490F-3367-40F1-89B4-1846F5FCB206}" destId="{E23B0C4D-E9ED-4FEC-899C-EF6B5BA3DA64}" srcOrd="0" destOrd="0" presId="urn:microsoft.com/office/officeart/2005/8/layout/hierarchy4"/>
    <dgm:cxn modelId="{69E44CA7-74C0-4810-97B9-C77ADA5841E8}" type="presParOf" srcId="{E23B0C4D-E9ED-4FEC-899C-EF6B5BA3DA64}" destId="{EC5EC107-924E-4A1B-A4DC-2F57B42D2CCA}" srcOrd="0" destOrd="0" presId="urn:microsoft.com/office/officeart/2005/8/layout/hierarchy4"/>
    <dgm:cxn modelId="{DB3297CF-E8ED-4864-BAC6-558D79F848F3}" type="presParOf" srcId="{E23B0C4D-E9ED-4FEC-899C-EF6B5BA3DA64}" destId="{8E5D2AD5-6843-45A6-912A-69AB3B36113C}" srcOrd="1" destOrd="0" presId="urn:microsoft.com/office/officeart/2005/8/layout/hierarchy4"/>
    <dgm:cxn modelId="{CCE216DB-B805-4B43-9C30-271757251623}" type="presParOf" srcId="{8924A04E-AFA4-445F-8FE0-DE8DB655B0EB}" destId="{EB1B9342-C50A-4A7B-827C-2173074F1EAF}" srcOrd="1" destOrd="0" presId="urn:microsoft.com/office/officeart/2005/8/layout/hierarchy4"/>
    <dgm:cxn modelId="{95DD0D7F-66CD-4FCB-83B4-3BFC059DCC7D}" type="presParOf" srcId="{8924A04E-AFA4-445F-8FE0-DE8DB655B0EB}" destId="{B815D6FA-B8F9-4396-9AD0-6EC7552F17E2}" srcOrd="2" destOrd="0" presId="urn:microsoft.com/office/officeart/2005/8/layout/hierarchy4"/>
    <dgm:cxn modelId="{DE434466-331C-47F6-8949-8EFBC8C9E9D7}" type="presParOf" srcId="{B815D6FA-B8F9-4396-9AD0-6EC7552F17E2}" destId="{78BFFD55-4FA8-488C-8A19-65386B9928B9}" srcOrd="0" destOrd="0" presId="urn:microsoft.com/office/officeart/2005/8/layout/hierarchy4"/>
    <dgm:cxn modelId="{E95726E0-FAA1-4562-94C4-5A638883864D}" type="presParOf" srcId="{B815D6FA-B8F9-4396-9AD0-6EC7552F17E2}" destId="{DF9AB7E2-E2F6-4380-AE4C-E1E4499212C2}" srcOrd="1" destOrd="0" presId="urn:microsoft.com/office/officeart/2005/8/layout/hierarchy4"/>
    <dgm:cxn modelId="{6D40AECC-FBD7-4681-A25F-30AE795C1599}" type="presParOf" srcId="{B815D6FA-B8F9-4396-9AD0-6EC7552F17E2}" destId="{3D3B8003-F7CD-41E1-9522-362253C09D0B}" srcOrd="2" destOrd="0" presId="urn:microsoft.com/office/officeart/2005/8/layout/hierarchy4"/>
    <dgm:cxn modelId="{1C7FC7B9-BD8C-4C6D-AF5A-9FC00AA5819E}" type="presParOf" srcId="{3D3B8003-F7CD-41E1-9522-362253C09D0B}" destId="{7B6D78F2-5D50-4193-B7F6-B2BD75B50D35}" srcOrd="0" destOrd="0" presId="urn:microsoft.com/office/officeart/2005/8/layout/hierarchy4"/>
    <dgm:cxn modelId="{7DE45CFF-4BA5-4868-9DDB-12B5185E85F2}" type="presParOf" srcId="{7B6D78F2-5D50-4193-B7F6-B2BD75B50D35}" destId="{65B37851-A474-4C93-B489-AA2954395F63}" srcOrd="0" destOrd="0" presId="urn:microsoft.com/office/officeart/2005/8/layout/hierarchy4"/>
    <dgm:cxn modelId="{8CC97EC4-683F-45B2-B5CD-0003DF96BA46}" type="presParOf" srcId="{7B6D78F2-5D50-4193-B7F6-B2BD75B50D35}" destId="{6F2E64F3-0D49-401F-B553-E4164506E5AE}" srcOrd="1" destOrd="0" presId="urn:microsoft.com/office/officeart/2005/8/layout/hierarchy4"/>
  </dgm:cxnLst>
  <dgm:bg/>
  <dgm:whole/>
</dgm:dataModel>
</file>

<file path=ppt/diagrams/data5.xml><?xml version="1.0" encoding="utf-8"?>
<dgm:dataModel xmlns:dgm="http://schemas.openxmlformats.org/drawingml/2006/diagram" xmlns:a="http://schemas.openxmlformats.org/drawingml/2006/main">
  <dgm:ptLst>
    <dgm:pt modelId="{EE731BBC-463B-487C-8AB4-598BD0486392}" type="doc">
      <dgm:prSet loTypeId="urn:microsoft.com/office/officeart/2005/8/layout/arrow1" loCatId="process" qsTypeId="urn:microsoft.com/office/officeart/2005/8/quickstyle/3d9" qsCatId="3D" csTypeId="urn:microsoft.com/office/officeart/2005/8/colors/accent1_2" csCatId="accent1" phldr="1"/>
      <dgm:spPr/>
      <dgm:t>
        <a:bodyPr/>
        <a:lstStyle/>
        <a:p>
          <a:endParaRPr lang="en-US"/>
        </a:p>
      </dgm:t>
    </dgm:pt>
    <dgm:pt modelId="{C4DD83B4-C8F1-4F84-A642-D1DEAF6D683D}">
      <dgm:prSet phldrT="[Text]"/>
      <dgm:spPr/>
      <dgm:t>
        <a:bodyPr/>
        <a:lstStyle/>
        <a:p>
          <a:r>
            <a:rPr lang="en-US" dirty="0" smtClean="0"/>
            <a:t>Horizontal</a:t>
          </a:r>
          <a:endParaRPr lang="en-US" dirty="0"/>
        </a:p>
      </dgm:t>
    </dgm:pt>
    <dgm:pt modelId="{D5F80F38-9743-4677-9883-8777A80EEFF8}" type="parTrans" cxnId="{947624DA-30ED-4D1C-8845-701107B78106}">
      <dgm:prSet/>
      <dgm:spPr/>
      <dgm:t>
        <a:bodyPr/>
        <a:lstStyle/>
        <a:p>
          <a:endParaRPr lang="en-US"/>
        </a:p>
      </dgm:t>
    </dgm:pt>
    <dgm:pt modelId="{C733DFDF-F53F-4C7C-AC02-9EF79918BBF0}" type="sibTrans" cxnId="{947624DA-30ED-4D1C-8845-701107B78106}">
      <dgm:prSet/>
      <dgm:spPr/>
      <dgm:t>
        <a:bodyPr/>
        <a:lstStyle/>
        <a:p>
          <a:endParaRPr lang="en-US"/>
        </a:p>
      </dgm:t>
    </dgm:pt>
    <dgm:pt modelId="{842172A1-9319-4F72-92BE-DECA796E1F61}">
      <dgm:prSet phldrT="[Text]"/>
      <dgm:spPr/>
      <dgm:t>
        <a:bodyPr/>
        <a:lstStyle/>
        <a:p>
          <a:r>
            <a:rPr lang="en-US" dirty="0" smtClean="0"/>
            <a:t>Vertical</a:t>
          </a:r>
          <a:endParaRPr lang="en-US" dirty="0"/>
        </a:p>
      </dgm:t>
    </dgm:pt>
    <dgm:pt modelId="{19555825-1048-410E-ACC5-DE8F1A9D34E9}" type="parTrans" cxnId="{1E13B91D-6E31-42D3-BBAB-33488AE6983A}">
      <dgm:prSet/>
      <dgm:spPr/>
      <dgm:t>
        <a:bodyPr/>
        <a:lstStyle/>
        <a:p>
          <a:endParaRPr lang="en-US"/>
        </a:p>
      </dgm:t>
    </dgm:pt>
    <dgm:pt modelId="{F3B26D70-C5BB-4874-B792-B9E8F5C96FC5}" type="sibTrans" cxnId="{1E13B91D-6E31-42D3-BBAB-33488AE6983A}">
      <dgm:prSet/>
      <dgm:spPr/>
      <dgm:t>
        <a:bodyPr/>
        <a:lstStyle/>
        <a:p>
          <a:endParaRPr lang="en-US"/>
        </a:p>
      </dgm:t>
    </dgm:pt>
    <dgm:pt modelId="{262C39CA-F586-4572-905B-82ABDC52BC06}" type="pres">
      <dgm:prSet presAssocID="{EE731BBC-463B-487C-8AB4-598BD0486392}" presName="cycle" presStyleCnt="0">
        <dgm:presLayoutVars>
          <dgm:dir/>
          <dgm:resizeHandles val="exact"/>
        </dgm:presLayoutVars>
      </dgm:prSet>
      <dgm:spPr/>
      <dgm:t>
        <a:bodyPr/>
        <a:lstStyle/>
        <a:p>
          <a:endParaRPr lang="en-US"/>
        </a:p>
      </dgm:t>
    </dgm:pt>
    <dgm:pt modelId="{533145A0-509D-4532-B921-9C239F023803}" type="pres">
      <dgm:prSet presAssocID="{C4DD83B4-C8F1-4F84-A642-D1DEAF6D683D}" presName="arrow" presStyleLbl="node1" presStyleIdx="0" presStyleCnt="2">
        <dgm:presLayoutVars>
          <dgm:bulletEnabled val="1"/>
        </dgm:presLayoutVars>
      </dgm:prSet>
      <dgm:spPr/>
      <dgm:t>
        <a:bodyPr/>
        <a:lstStyle/>
        <a:p>
          <a:endParaRPr lang="en-US"/>
        </a:p>
      </dgm:t>
    </dgm:pt>
    <dgm:pt modelId="{AD67275A-F214-4F41-866F-EFB8B6011743}" type="pres">
      <dgm:prSet presAssocID="{842172A1-9319-4F72-92BE-DECA796E1F61}" presName="arrow" presStyleLbl="node1" presStyleIdx="1" presStyleCnt="2">
        <dgm:presLayoutVars>
          <dgm:bulletEnabled val="1"/>
        </dgm:presLayoutVars>
      </dgm:prSet>
      <dgm:spPr/>
      <dgm:t>
        <a:bodyPr/>
        <a:lstStyle/>
        <a:p>
          <a:endParaRPr lang="en-US"/>
        </a:p>
      </dgm:t>
    </dgm:pt>
  </dgm:ptLst>
  <dgm:cxnLst>
    <dgm:cxn modelId="{FD2FD067-6A03-495E-8C8C-E7D32FACA366}" type="presOf" srcId="{C4DD83B4-C8F1-4F84-A642-D1DEAF6D683D}" destId="{533145A0-509D-4532-B921-9C239F023803}" srcOrd="0" destOrd="0" presId="urn:microsoft.com/office/officeart/2005/8/layout/arrow1"/>
    <dgm:cxn modelId="{1E13B91D-6E31-42D3-BBAB-33488AE6983A}" srcId="{EE731BBC-463B-487C-8AB4-598BD0486392}" destId="{842172A1-9319-4F72-92BE-DECA796E1F61}" srcOrd="1" destOrd="0" parTransId="{19555825-1048-410E-ACC5-DE8F1A9D34E9}" sibTransId="{F3B26D70-C5BB-4874-B792-B9E8F5C96FC5}"/>
    <dgm:cxn modelId="{947624DA-30ED-4D1C-8845-701107B78106}" srcId="{EE731BBC-463B-487C-8AB4-598BD0486392}" destId="{C4DD83B4-C8F1-4F84-A642-D1DEAF6D683D}" srcOrd="0" destOrd="0" parTransId="{D5F80F38-9743-4677-9883-8777A80EEFF8}" sibTransId="{C733DFDF-F53F-4C7C-AC02-9EF79918BBF0}"/>
    <dgm:cxn modelId="{D1F49B8F-5D23-4F02-86E4-CDE74B9888D4}" type="presOf" srcId="{EE731BBC-463B-487C-8AB4-598BD0486392}" destId="{262C39CA-F586-4572-905B-82ABDC52BC06}" srcOrd="0" destOrd="0" presId="urn:microsoft.com/office/officeart/2005/8/layout/arrow1"/>
    <dgm:cxn modelId="{766571C6-2950-4049-B672-28A2594889C9}" type="presOf" srcId="{842172A1-9319-4F72-92BE-DECA796E1F61}" destId="{AD67275A-F214-4F41-866F-EFB8B6011743}" srcOrd="0" destOrd="0" presId="urn:microsoft.com/office/officeart/2005/8/layout/arrow1"/>
    <dgm:cxn modelId="{4A8D4517-46DB-4345-BC11-45C94AD4A178}" type="presParOf" srcId="{262C39CA-F586-4572-905B-82ABDC52BC06}" destId="{533145A0-509D-4532-B921-9C239F023803}" srcOrd="0" destOrd="0" presId="urn:microsoft.com/office/officeart/2005/8/layout/arrow1"/>
    <dgm:cxn modelId="{D19E410A-5E12-4FB9-B493-0813519A8DED}" type="presParOf" srcId="{262C39CA-F586-4572-905B-82ABDC52BC06}" destId="{AD67275A-F214-4F41-866F-EFB8B6011743}" srcOrd="1" destOrd="0" presId="urn:microsoft.com/office/officeart/2005/8/layout/arrow1"/>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F2DB1-A407-4FF7-B4EE-8B87816479B3}" type="datetimeFigureOut">
              <a:rPr lang="en-US" smtClean="0"/>
              <a:pPr/>
              <a:t>9/15/2008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E7022-935D-4D40-8461-33F080AE93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algn="r" rtl="0" fontAlgn="base">
              <a:spcBef>
                <a:spcPct val="0"/>
              </a:spcBef>
              <a:spcAft>
                <a:spcPct val="0"/>
              </a:spcAft>
            </a:pPr>
            <a:fld id="{F9F27881-961F-4411-89AE-2E6BF25C30B4}" type="slidenum">
              <a:rPr lang="en-US">
                <a:solidFill>
                  <a:prstClr val="black"/>
                </a:solidFill>
                <a:latin typeface="Arial" charset="0"/>
              </a:rPr>
              <a:pPr algn="r" rtl="0" fontAlgn="base">
                <a:spcBef>
                  <a:spcPct val="0"/>
                </a:spcBef>
                <a:spcAft>
                  <a:spcPct val="0"/>
                </a:spcAft>
              </a:pPr>
              <a:t>3</a:t>
            </a:fld>
            <a:endParaRPr lang="en-US" dirty="0">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FY08 Financial</a:t>
            </a:r>
            <a:r>
              <a:rPr lang="en-US" baseline="0" dirty="0" smtClean="0"/>
              <a:t> Services Industry Taxonomy (FINAL – April 1 2008)</a:t>
            </a:r>
            <a:endParaRPr lang="en-US" dirty="0" smtClean="0"/>
          </a:p>
          <a:p>
            <a:endParaRPr lang="en-US" dirty="0"/>
          </a:p>
        </p:txBody>
      </p:sp>
      <p:sp>
        <p:nvSpPr>
          <p:cNvPr id="4" name="Slide Number Placeholder 3"/>
          <p:cNvSpPr>
            <a:spLocks noGrp="1"/>
          </p:cNvSpPr>
          <p:nvPr>
            <p:ph type="sldNum" sz="quarter" idx="10"/>
          </p:nvPr>
        </p:nvSpPr>
        <p:spPr/>
        <p:txBody>
          <a:bodyPr/>
          <a:lstStyle/>
          <a:p>
            <a:pPr algn="r" rtl="0"/>
            <a:fld id="{1D55682B-9435-40DC-A841-F8DFD2F6E9BB}" type="slidenum">
              <a:rPr lang="en-US" sz="1200" kern="1200">
                <a:solidFill>
                  <a:prstClr val="black"/>
                </a:solidFill>
                <a:latin typeface="Calibri"/>
                <a:ea typeface="+mn-ea"/>
                <a:cs typeface="+mn-cs"/>
              </a:rPr>
              <a:pPr algn="r" rtl="0"/>
              <a:t>18</a:t>
            </a:fld>
            <a:endParaRPr lang="en-US" sz="1200" kern="1200">
              <a:solidFill>
                <a:prstClr val="black"/>
              </a:solidFill>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4"/>
          <p:cNvSpPr>
            <a:spLocks noGrp="1" noChangeArrowheads="1"/>
          </p:cNvSpPr>
          <p:nvPr>
            <p:ph type="sldNum" sz="quarter" idx="5"/>
          </p:nvPr>
        </p:nvSpPr>
        <p:spPr>
          <a:noFill/>
          <a:ln>
            <a:headEnd/>
            <a:tailEnd/>
          </a:ln>
        </p:spPr>
        <p:txBody>
          <a:bodyPr/>
          <a:lstStyle/>
          <a:p>
            <a:fld id="{210BEF5C-64F8-4826-82E5-E95163C76C93}" type="slidenum">
              <a:rPr lang="en-US" smtClean="0"/>
              <a:pPr/>
              <a:t>20</a:t>
            </a:fld>
            <a:endParaRPr lang="en-US" smtClean="0"/>
          </a:p>
        </p:txBody>
      </p:sp>
      <p:sp>
        <p:nvSpPr>
          <p:cNvPr id="43011" name="Rectangle 44033"/>
          <p:cNvSpPr>
            <a:spLocks noGrp="1" noRot="1" noChangeAspect="1" noChangeArrowheads="1" noTextEdit="1"/>
          </p:cNvSpPr>
          <p:nvPr>
            <p:ph type="sldImg"/>
          </p:nvPr>
        </p:nvSpPr>
        <p:spPr>
          <a:xfrm>
            <a:off x="1144588" y="685800"/>
            <a:ext cx="4570412" cy="3429000"/>
          </a:xfrm>
          <a:noFill/>
          <a:ln cap="flat">
            <a:headEnd type="none" w="med" len="med"/>
            <a:tailEnd type="none" w="med" len="med"/>
          </a:ln>
        </p:spPr>
      </p:sp>
      <p:sp>
        <p:nvSpPr>
          <p:cNvPr id="43012" name="Rectangle 496642"/>
          <p:cNvSpPr>
            <a:spLocks noGrp="1" noChangeArrowheads="1"/>
          </p:cNvSpPr>
          <p:nvPr>
            <p:ph type="body" idx="1"/>
          </p:nvPr>
        </p:nvSpPr>
        <p:spPr>
          <a:xfrm>
            <a:off x="914400" y="4343400"/>
            <a:ext cx="5029200" cy="4114800"/>
          </a:xfrm>
          <a:noFill/>
          <a:ln/>
        </p:spPr>
        <p:txBody>
          <a:bodyPr>
            <a:normAutofit fontScale="70000" lnSpcReduction="20000"/>
          </a:bodyPr>
          <a:lstStyle/>
          <a:p>
            <a:pPr eaLnBrk="1" hangingPunct="1"/>
            <a:r>
              <a:rPr lang="en-US" smtClean="0">
                <a:latin typeface="Arial" charset="0"/>
              </a:rPr>
              <a:t>All blue text are hyperlinks to externally reference-able content</a:t>
            </a:r>
            <a:endParaRPr lang="en-US" smtClean="0">
              <a:latin typeface="Calibri" pitchFamily="34" charset="0"/>
            </a:endParaRPr>
          </a:p>
          <a:p>
            <a:pPr eaLnBrk="1" hangingPunct="1"/>
            <a:endParaRPr lang="en-US" smtClean="0">
              <a:latin typeface="Arial" charset="0"/>
            </a:endParaRPr>
          </a:p>
          <a:p>
            <a:pPr eaLnBrk="1" hangingPunct="1">
              <a:spcBef>
                <a:spcPct val="0"/>
              </a:spcBef>
            </a:pPr>
            <a:r>
              <a:rPr lang="en-US" sz="2000" b="1" smtClean="0">
                <a:latin typeface="Arial" charset="0"/>
              </a:rPr>
              <a:t>Enterprise-class performance and reliability</a:t>
            </a:r>
          </a:p>
          <a:p>
            <a:pPr eaLnBrk="1" hangingPunct="1">
              <a:spcBef>
                <a:spcPct val="0"/>
              </a:spcBef>
            </a:pPr>
            <a:r>
              <a:rPr lang="en-US" sz="1300" smtClean="0">
                <a:latin typeface="Arial" charset="0"/>
              </a:rPr>
              <a:t>The latest SAP Sales and Distribution three-tier standard application benchmark running on HP and Intel hardware delivered record-breaking results with </a:t>
            </a:r>
            <a:r>
              <a:rPr lang="en-US" sz="1300" i="1" smtClean="0">
                <a:latin typeface="Arial" charset="0"/>
              </a:rPr>
              <a:t>93,000 concurrent users</a:t>
            </a:r>
            <a:r>
              <a:rPr lang="en-US" sz="1300" smtClean="0">
                <a:latin typeface="Arial" charset="0"/>
              </a:rPr>
              <a:t> which is </a:t>
            </a:r>
            <a:r>
              <a:rPr lang="en-US" sz="1300" i="1" smtClean="0">
                <a:latin typeface="Arial" charset="0"/>
              </a:rPr>
              <a:t>3.5 times more scalable</a:t>
            </a:r>
            <a:r>
              <a:rPr lang="en-US" sz="1300" smtClean="0">
                <a:latin typeface="Arial" charset="0"/>
              </a:rPr>
              <a:t> than SQL Server 2000. In addition, the SAP Transaction Banking benchmark showed </a:t>
            </a:r>
            <a:r>
              <a:rPr lang="en-US" sz="1300" i="1" smtClean="0">
                <a:latin typeface="Arial" charset="0"/>
              </a:rPr>
              <a:t>2,300 multi-transaction postings per second managing the </a:t>
            </a:r>
            <a:r>
              <a:rPr lang="en-US" sz="1300" smtClean="0">
                <a:latin typeface="Arial" charset="0"/>
              </a:rPr>
              <a:t>typical daily volumes in a retail bank.</a:t>
            </a:r>
            <a:endParaRPr lang="en-US" sz="1300" i="1" smtClean="0">
              <a:latin typeface="Arial" charset="0"/>
            </a:endParaRPr>
          </a:p>
          <a:p>
            <a:pPr eaLnBrk="1" hangingPunct="1">
              <a:spcBef>
                <a:spcPct val="0"/>
              </a:spcBef>
            </a:pPr>
            <a:r>
              <a:rPr lang="en-US" sz="1000" smtClean="0">
                <a:latin typeface="Arial" charset="0"/>
              </a:rPr>
              <a:t> </a:t>
            </a:r>
          </a:p>
          <a:p>
            <a:pPr eaLnBrk="1" hangingPunct="1">
              <a:spcBef>
                <a:spcPct val="0"/>
              </a:spcBef>
            </a:pPr>
            <a:r>
              <a:rPr lang="en-US" sz="2000" b="1" smtClean="0">
                <a:latin typeface="Arial" charset="0"/>
              </a:rPr>
              <a:t>Superior Value</a:t>
            </a:r>
            <a:endParaRPr lang="en-US" sz="2000" smtClean="0">
              <a:latin typeface="Arial" charset="0"/>
            </a:endParaRPr>
          </a:p>
          <a:p>
            <a:pPr eaLnBrk="1" hangingPunct="1">
              <a:spcBef>
                <a:spcPct val="0"/>
              </a:spcBef>
            </a:pPr>
            <a:r>
              <a:rPr lang="en-US" sz="1300" smtClean="0">
                <a:latin typeface="Arial" charset="0"/>
              </a:rPr>
              <a:t>Microsoft, with industry partners AMD, Bull, HP, Intel, NEC and Unisys, announced several new TPC benchmarks running SQL Server 2005 that demonstrate its </a:t>
            </a:r>
            <a:r>
              <a:rPr lang="en-US" sz="1300" i="1" smtClean="0">
                <a:latin typeface="Arial" charset="0"/>
              </a:rPr>
              <a:t>industry-leading value and performance.</a:t>
            </a:r>
            <a:r>
              <a:rPr lang="en-US" sz="1300" smtClean="0">
                <a:latin typeface="Arial" charset="0"/>
              </a:rPr>
              <a:t>  </a:t>
            </a:r>
          </a:p>
          <a:p>
            <a:pPr eaLnBrk="1" hangingPunct="1">
              <a:spcBef>
                <a:spcPct val="0"/>
              </a:spcBef>
            </a:pPr>
            <a:endParaRPr lang="en-US" sz="1300" b="1" smtClean="0">
              <a:latin typeface="Arial" charset="0"/>
            </a:endParaRPr>
          </a:p>
          <a:p>
            <a:pPr eaLnBrk="1" hangingPunct="1">
              <a:spcBef>
                <a:spcPct val="0"/>
              </a:spcBef>
            </a:pPr>
            <a:r>
              <a:rPr lang="en-US" sz="2000" b="1" smtClean="0">
                <a:latin typeface="Arial" charset="0"/>
              </a:rPr>
              <a:t>Leadership in Web Services</a:t>
            </a:r>
            <a:endParaRPr lang="en-US" sz="2000" smtClean="0">
              <a:latin typeface="Arial" charset="0"/>
            </a:endParaRPr>
          </a:p>
          <a:p>
            <a:pPr eaLnBrk="1" hangingPunct="1">
              <a:spcBef>
                <a:spcPct val="0"/>
              </a:spcBef>
            </a:pPr>
            <a:r>
              <a:rPr lang="en-US" sz="1300" smtClean="0">
                <a:latin typeface="Arial" charset="0"/>
              </a:rPr>
              <a:t>Validating the integration of SQL Server 2005 and the .NET Framework 2.0, new benchmarks show the platform provides </a:t>
            </a:r>
            <a:r>
              <a:rPr lang="en-US" sz="1300" i="1" smtClean="0">
                <a:latin typeface="Arial" charset="0"/>
              </a:rPr>
              <a:t>183 percent better performance</a:t>
            </a:r>
            <a:r>
              <a:rPr lang="en-US" sz="1300" smtClean="0">
                <a:latin typeface="Arial" charset="0"/>
              </a:rPr>
              <a:t> than equivalently coded EJB-applications running on IBM WebSphere 6.0 against and Oracle 10G backend at </a:t>
            </a:r>
            <a:r>
              <a:rPr lang="en-US" sz="1300" i="1" smtClean="0">
                <a:latin typeface="Arial" charset="0"/>
              </a:rPr>
              <a:t>half the cost</a:t>
            </a:r>
            <a:r>
              <a:rPr lang="en-US" sz="1300" smtClean="0">
                <a:latin typeface="Arial" charset="0"/>
              </a:rPr>
              <a:t> of IBM WebSphere running on RedHat Linux Advanced Server. </a:t>
            </a:r>
          </a:p>
          <a:p>
            <a:pPr eaLnBrk="1" hangingPunct="1">
              <a:spcBef>
                <a:spcPct val="0"/>
              </a:spcBef>
            </a:pPr>
            <a:r>
              <a:rPr lang="en-US" sz="1000" smtClean="0">
                <a:latin typeface="Arial" charset="0"/>
              </a:rPr>
              <a:t> </a:t>
            </a:r>
          </a:p>
          <a:p>
            <a:pPr eaLnBrk="1" hangingPunct="1">
              <a:spcBef>
                <a:spcPct val="0"/>
              </a:spcBef>
            </a:pPr>
            <a:r>
              <a:rPr lang="en-US" sz="2000" b="1" smtClean="0">
                <a:latin typeface="Arial" charset="0"/>
              </a:rPr>
              <a:t>Deep embrace of 64-bit computing</a:t>
            </a:r>
            <a:endParaRPr lang="en-US" sz="2000" smtClean="0">
              <a:latin typeface="Arial" charset="0"/>
            </a:endParaRPr>
          </a:p>
          <a:p>
            <a:pPr eaLnBrk="1" hangingPunct="1">
              <a:spcBef>
                <a:spcPct val="0"/>
              </a:spcBef>
            </a:pPr>
            <a:r>
              <a:rPr lang="en-US" sz="1300" smtClean="0">
                <a:latin typeface="Arial" charset="0"/>
              </a:rPr>
              <a:t>New benchmark demonstrates the significant advantage the </a:t>
            </a:r>
            <a:r>
              <a:rPr lang="en-US" sz="1300" i="1" smtClean="0">
                <a:latin typeface="Arial" charset="0"/>
              </a:rPr>
              <a:t>64-bit architecture provides in terms of memory addressability</a:t>
            </a:r>
            <a:r>
              <a:rPr lang="en-US" sz="1300" smtClean="0">
                <a:latin typeface="Arial" charset="0"/>
              </a:rPr>
              <a:t> and the specific midtier and data-tier scenarios where customers can look to 64-bit systems to significantly outperform 32-bit systems. </a:t>
            </a:r>
          </a:p>
          <a:p>
            <a:pPr eaLnBrk="1" hangingPunct="1">
              <a:spcBef>
                <a:spcPct val="0"/>
              </a:spcBef>
            </a:pPr>
            <a:endParaRPr lang="en-US" sz="1300" smtClean="0">
              <a:latin typeface="Arial" charset="0"/>
            </a:endParaRPr>
          </a:p>
          <a:p>
            <a:pPr eaLnBrk="1" hangingPunct="1">
              <a:spcBef>
                <a:spcPct val="0"/>
              </a:spcBef>
            </a:pPr>
            <a:r>
              <a:rPr lang="en-US" sz="2000" b="1" smtClean="0">
                <a:latin typeface="Arial" charset="0"/>
              </a:rPr>
              <a:t>Integration of the Front, Middle and Bank Office</a:t>
            </a:r>
          </a:p>
          <a:p>
            <a:pPr eaLnBrk="1" hangingPunct="1">
              <a:spcBef>
                <a:spcPct val="0"/>
              </a:spcBef>
            </a:pPr>
            <a:r>
              <a:rPr lang="en-US" smtClean="0">
                <a:latin typeface="Arial" charset="0"/>
              </a:rPr>
              <a:t>Worldwide, 42% of mission critical apps run on Windows, .NET is the #1 answer to the question, "What software </a:t>
            </a:r>
            <a:r>
              <a:rPr lang="en-US" sz="1300" smtClean="0">
                <a:latin typeface="Arial" charset="0"/>
              </a:rPr>
              <a:t>application platforms will your company's mission critical apps run on in the Future?“.  The top, most important criteria for selecting a software application platform were:  Reliability, Interoperability, Function/capability, cost. (IDC November 2005)</a:t>
            </a:r>
          </a:p>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month we showed our</a:t>
            </a:r>
            <a:r>
              <a:rPr lang="en-US" baseline="0" dirty="0" smtClean="0"/>
              <a:t> commitments, this slide shows the next level of detail and how we will measure our success in meeting our commitments</a:t>
            </a:r>
            <a:endParaRPr lang="en-US" dirty="0"/>
          </a:p>
        </p:txBody>
      </p:sp>
      <p:sp>
        <p:nvSpPr>
          <p:cNvPr id="4" name="Slide Number Placeholder 3"/>
          <p:cNvSpPr>
            <a:spLocks noGrp="1"/>
          </p:cNvSpPr>
          <p:nvPr>
            <p:ph type="sldNum" sz="quarter" idx="10"/>
          </p:nvPr>
        </p:nvSpPr>
        <p:spPr/>
        <p:txBody>
          <a:bodyPr/>
          <a:lstStyle/>
          <a:p>
            <a:pPr algn="r" rtl="0"/>
            <a:fld id="{A1A69817-FCAB-4A3A-BCFB-2B6567A0F7EA}" type="slidenum">
              <a:rPr lang="en-US" sz="1200" kern="1200">
                <a:solidFill>
                  <a:prstClr val="black"/>
                </a:solidFill>
                <a:latin typeface="Calibri"/>
                <a:ea typeface="+mn-ea"/>
                <a:cs typeface="+mn-cs"/>
              </a:rPr>
              <a:pPr algn="r" rtl="0"/>
              <a:t>21</a:t>
            </a:fld>
            <a:endParaRPr lang="en-US" sz="1200" kern="1200">
              <a:solidFill>
                <a:prstClr val="black"/>
              </a:solidFill>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rtl="0"/>
            <a:fld id="{81331B57-0BE5-4F82-AA58-76F53EFF3ADA}" type="datetime8">
              <a:rPr lang="en-US" sz="1200" kern="1200">
                <a:solidFill>
                  <a:prstClr val="black"/>
                </a:solidFill>
                <a:latin typeface="Calibri"/>
                <a:ea typeface="+mn-ea"/>
                <a:cs typeface="+mn-cs"/>
              </a:rPr>
              <a:pPr algn="r" rtl="0"/>
              <a:t>9/15/2008 4:02 PM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rtl="0"/>
            <a:r>
              <a:rPr lang="en-US" sz="1200" kern="1200" dirty="0">
                <a:solidFill>
                  <a:srgbClr val="000000"/>
                </a:solidFill>
                <a:latin typeface="Trebuchet MS" pitchFamily="34" charset="0"/>
                <a:ea typeface="+mn-ea"/>
                <a:cs typeface="+mn-cs"/>
              </a:rPr>
              <a:t>© 2007 Microsoft Corporation. All rights reserved. Microsoft, Windows, Windows Vista and other product names are or may be registered trademarks and/or trademarks in the U.S. and/or other countries.</a:t>
            </a:r>
          </a:p>
          <a:p>
            <a:pPr algn="l" rtl="0"/>
            <a:r>
              <a:rPr lang="en-US" sz="1200" kern="1200" dirty="0">
                <a:solidFill>
                  <a:srgbClr val="000000"/>
                </a:solidFill>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srgbClr val="000000"/>
                </a:solidFill>
                <a:latin typeface="Trebuchet MS" pitchFamily="34" charset="0"/>
                <a:ea typeface="+mn-ea"/>
                <a:cs typeface="+mn-cs"/>
              </a:rPr>
            </a:br>
            <a:r>
              <a:rPr lang="en-US" sz="1200" kern="1200" dirty="0">
                <a:solidFill>
                  <a:srgbClr val="000000"/>
                </a:solidFill>
                <a:latin typeface="Trebuchet MS" pitchFamily="34" charset="0"/>
                <a:ea typeface="+mn-ea"/>
                <a:cs typeface="+mn-cs"/>
              </a:rPr>
              <a:t>MICROSOFT MAKES NO WARRANTIES, EXPRESS, IMPLIED OR STATUTORY, AS TO THE INFORMATION IN THIS PRESENTATION.</a:t>
            </a:r>
          </a:p>
          <a:p>
            <a:pPr algn="l" rtl="0"/>
            <a:endParaRPr lang="en-US" sz="1200" kern="1200" dirty="0">
              <a:solidFill>
                <a:prstClr val="black"/>
              </a:solidFill>
              <a:latin typeface="Trebuchet MS" pitchFamily="34" charset="0"/>
              <a:ea typeface="+mn-ea"/>
              <a:cs typeface="+mn-cs"/>
            </a:endParaRPr>
          </a:p>
        </p:txBody>
      </p:sp>
      <p:sp>
        <p:nvSpPr>
          <p:cNvPr id="7" name="Slide Number Placeholder 6"/>
          <p:cNvSpPr>
            <a:spLocks noGrp="1"/>
          </p:cNvSpPr>
          <p:nvPr>
            <p:ph type="sldNum" sz="quarter" idx="13"/>
          </p:nvPr>
        </p:nvSpPr>
        <p:spPr/>
        <p:txBody>
          <a:bodyPr/>
          <a:lstStyle/>
          <a:p>
            <a:pPr algn="r" rtl="0"/>
            <a:fld id="{EC87E0CF-87F6-4B58-B8B8-DCAB2DAAF3CA}" type="slidenum">
              <a:rPr lang="en-US" sz="1200" kern="1200">
                <a:solidFill>
                  <a:prstClr val="black"/>
                </a:solidFill>
                <a:latin typeface="Calibri"/>
                <a:ea typeface="+mn-ea"/>
                <a:cs typeface="+mn-cs"/>
              </a:rPr>
              <a:pPr algn="r" rtl="0"/>
              <a:t>23</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algn="r" rtl="0" fontAlgn="base">
              <a:spcBef>
                <a:spcPct val="0"/>
              </a:spcBef>
              <a:spcAft>
                <a:spcPct val="0"/>
              </a:spcAft>
            </a:pPr>
            <a:fld id="{18B9A087-B799-4C1C-9F72-46ACF1AEFBAE}" type="slidenum">
              <a:rPr lang="en-US">
                <a:solidFill>
                  <a:prstClr val="black"/>
                </a:solidFill>
                <a:latin typeface="Arial" charset="0"/>
              </a:rPr>
              <a:pPr algn="r" rtl="0" fontAlgn="base">
                <a:spcBef>
                  <a:spcPct val="0"/>
                </a:spcBef>
                <a:spcAft>
                  <a:spcPct val="0"/>
                </a:spcAft>
              </a:pPr>
              <a:t>4</a:t>
            </a:fld>
            <a:endParaRPr lang="en-US" dirty="0">
              <a:solidFill>
                <a:prstClr val="black"/>
              </a:solidFill>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algn="r" rtl="0" fontAlgn="base">
              <a:spcBef>
                <a:spcPct val="0"/>
              </a:spcBef>
              <a:spcAft>
                <a:spcPct val="0"/>
              </a:spcAft>
            </a:pPr>
            <a:fld id="{5950FC94-C7A5-4891-803E-C43735A69D55}" type="slidenum">
              <a:rPr lang="en-US">
                <a:solidFill>
                  <a:prstClr val="black"/>
                </a:solidFill>
                <a:latin typeface="Arial" charset="0"/>
              </a:rPr>
              <a:pPr algn="r" rtl="0" fontAlgn="base">
                <a:spcBef>
                  <a:spcPct val="0"/>
                </a:spcBef>
                <a:spcAft>
                  <a:spcPct val="0"/>
                </a:spcAft>
              </a:pPr>
              <a:t>5</a:t>
            </a:fld>
            <a:endParaRPr lang="en-US" dirty="0">
              <a:solidFill>
                <a:prstClr val="black"/>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defTabSz="914363"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defTabSz="914363" rtl="0"/>
            <a:fld id="{81331B57-0BE5-4F82-AA58-76F53EFF3ADA}" type="datetime8">
              <a:rPr lang="en-US" sz="1200" kern="1200">
                <a:solidFill>
                  <a:prstClr val="black"/>
                </a:solidFill>
                <a:latin typeface="Calibri"/>
                <a:ea typeface="+mn-ea"/>
                <a:cs typeface="+mn-cs"/>
              </a:rPr>
              <a:pPr algn="r" defTabSz="914363" rtl="0"/>
              <a:t>9/15/2008 4:02 PM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defTabSz="914363" rtl="0"/>
            <a:r>
              <a:rPr lang="en-US" sz="1200" kern="1200">
                <a:solidFill>
                  <a:srgbClr val="000000"/>
                </a:solidFill>
                <a:latin typeface="Calibri"/>
                <a:ea typeface="+mn-ea"/>
                <a:cs typeface="+mn-cs"/>
              </a:rPr>
              <a:t>© 2007 Microsoft Corporation. All rights reserved. Microsoft, Windows, Windows Vista and other product names are or may be registered trademarks and/or trademarks in the U.S. and/or other countries.</a:t>
            </a:r>
          </a:p>
          <a:p>
            <a:pPr algn="l" defTabSz="914363" rtl="0"/>
            <a:r>
              <a:rPr lang="en-US" sz="1200" kern="120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srgbClr val="000000"/>
                </a:solidFill>
                <a:latin typeface="Calibri"/>
                <a:ea typeface="+mn-ea"/>
                <a:cs typeface="+mn-cs"/>
              </a:rPr>
            </a:br>
            <a:r>
              <a:rPr lang="en-US" sz="1200" kern="1200">
                <a:solidFill>
                  <a:srgbClr val="000000"/>
                </a:solidFill>
                <a:latin typeface="Calibri"/>
                <a:ea typeface="+mn-ea"/>
                <a:cs typeface="+mn-cs"/>
              </a:rPr>
              <a:t>MICROSOFT MAKES NO WARRANTIES, EXPRESS, IMPLIED OR STATUTORY, AS TO THE INFORMATION IN THIS PRESENTATION.</a:t>
            </a:r>
          </a:p>
          <a:p>
            <a:pPr algn="l" defTabSz="914363" rtl="0"/>
            <a:endParaRPr lang="en-US" sz="12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p:txBody>
          <a:bodyPr/>
          <a:lstStyle/>
          <a:p>
            <a:pPr algn="r" defTabSz="914363" rtl="0"/>
            <a:fld id="{EC87E0CF-87F6-4B58-B8B8-DCAB2DAAF3CA}" type="slidenum">
              <a:rPr lang="en-US" sz="1200" kern="1200">
                <a:solidFill>
                  <a:prstClr val="black"/>
                </a:solidFill>
                <a:latin typeface="Calibri"/>
                <a:ea typeface="+mn-ea"/>
                <a:cs typeface="+mn-cs"/>
              </a:rPr>
              <a:pPr algn="r" defTabSz="914363" rtl="0"/>
              <a:t>6</a:t>
            </a:fld>
            <a:endParaRPr lang="en-US" sz="1200" kern="1200" dirty="0">
              <a:solidFill>
                <a:prstClr val="black"/>
              </a:solidFill>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B94C97E2-42A0-4D61-A051-C696499970E1}" type="slidenum">
              <a:rPr lang="en-US" sz="1200" kern="1200">
                <a:solidFill>
                  <a:prstClr val="black"/>
                </a:solidFill>
                <a:latin typeface="Calibri"/>
                <a:ea typeface="+mn-ea"/>
                <a:cs typeface="+mn-cs"/>
              </a:rPr>
              <a:pPr algn="r" defTabSz="914363" rtl="0"/>
              <a:t>7</a:t>
            </a:fld>
            <a:endParaRPr lang="en-US" sz="1200" kern="1200">
              <a:solidFill>
                <a:prstClr val="black"/>
              </a:solidFill>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Where</a:t>
            </a:r>
            <a:r>
              <a:rPr lang="en-US" b="1" baseline="0" dirty="0" smtClean="0"/>
              <a:t> the Industry </a:t>
            </a:r>
            <a:r>
              <a:rPr lang="en-US" b="1" baseline="0" dirty="0" err="1" smtClean="0"/>
              <a:t>PoV</a:t>
            </a:r>
            <a:r>
              <a:rPr lang="en-US" b="1" baseline="0" dirty="0" smtClean="0"/>
              <a:t> aligns to our Solution Area Selling Focus</a:t>
            </a:r>
          </a:p>
          <a:p>
            <a:pPr marL="228600" indent="-228600">
              <a:buFont typeface="+mj-lt"/>
              <a:buAutoNum type="arabicPeriod"/>
            </a:pPr>
            <a:r>
              <a:rPr lang="en-US" b="0" dirty="0" smtClean="0"/>
              <a:t>At</a:t>
            </a:r>
            <a:r>
              <a:rPr lang="en-US" b="0" baseline="0" dirty="0" smtClean="0"/>
              <a:t> the high-level, s</a:t>
            </a:r>
            <a:r>
              <a:rPr lang="en-US" b="0" dirty="0" smtClean="0"/>
              <a:t>tart with the People-Ready</a:t>
            </a:r>
            <a:r>
              <a:rPr lang="en-US" b="0" baseline="0" dirty="0" smtClean="0"/>
              <a:t> Business overarching message</a:t>
            </a:r>
          </a:p>
          <a:p>
            <a:pPr marL="228600" indent="-228600">
              <a:buFont typeface="+mj-lt"/>
              <a:buAutoNum type="arabicPeriod"/>
            </a:pPr>
            <a:r>
              <a:rPr lang="en-US" b="0" baseline="0" dirty="0" smtClean="0"/>
              <a:t>Financial Services Industry Point of View - </a:t>
            </a:r>
          </a:p>
          <a:p>
            <a:pPr marL="685719" lvl="1" indent="-228600">
              <a:buFont typeface="+mj-lt"/>
              <a:buAutoNum type="alphaUcPeriod"/>
            </a:pPr>
            <a:r>
              <a:rPr lang="en-US" sz="1200" kern="1200" dirty="0" smtClean="0">
                <a:solidFill>
                  <a:schemeClr val="tx1"/>
                </a:solidFill>
                <a:latin typeface="Times New Roman" pitchFamily="18" charset="0"/>
                <a:ea typeface="+mn-ea"/>
                <a:cs typeface="+mn-cs"/>
              </a:rPr>
              <a:t>A unique view of what the future holds for Financial</a:t>
            </a:r>
            <a:r>
              <a:rPr lang="en-US" sz="1200" kern="1200" baseline="0" dirty="0" smtClean="0">
                <a:solidFill>
                  <a:schemeClr val="tx1"/>
                </a:solidFill>
                <a:latin typeface="Times New Roman" pitchFamily="18" charset="0"/>
                <a:ea typeface="+mn-ea"/>
                <a:cs typeface="+mn-cs"/>
              </a:rPr>
              <a:t> Services (Banking, Insurance, Capital Markets)</a:t>
            </a:r>
            <a:r>
              <a:rPr lang="en-US" sz="1200" kern="1200" dirty="0" smtClean="0">
                <a:solidFill>
                  <a:schemeClr val="tx1"/>
                </a:solidFill>
                <a:latin typeface="Times New Roman" pitchFamily="18" charset="0"/>
                <a:ea typeface="+mn-ea"/>
                <a:cs typeface="+mn-cs"/>
              </a:rPr>
              <a:t>. Uniquely positions Microsoft as a thought leader.</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“What does Microsoft have to say about this”</a:t>
            </a:r>
            <a:endParaRPr lang="en-US" sz="1100" kern="1200" dirty="0" smtClean="0">
              <a:solidFill>
                <a:schemeClr val="tx1"/>
              </a:solidFill>
              <a:latin typeface="Times New Roman" pitchFamily="18" charset="0"/>
              <a:ea typeface="+mn-ea"/>
              <a:cs typeface="+mn-cs"/>
            </a:endParaRPr>
          </a:p>
          <a:p>
            <a:pPr marL="685719" lvl="1" indent="-228600">
              <a:buFont typeface="+mj-lt"/>
              <a:buAutoNum type="alphaUcPeriod"/>
            </a:pPr>
            <a:r>
              <a:rPr lang="en-US" sz="1200" kern="1200" dirty="0" smtClean="0">
                <a:solidFill>
                  <a:schemeClr val="tx1"/>
                </a:solidFill>
                <a:latin typeface="Times New Roman" pitchFamily="18" charset="0"/>
                <a:ea typeface="+mn-ea"/>
                <a:cs typeface="+mn-cs"/>
              </a:rPr>
              <a:t>Why is our platform the platform of choice for today and why will it be for the future</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in context of why our platform is the right platform for Financial</a:t>
            </a:r>
            <a:r>
              <a:rPr lang="en-US" sz="1200" kern="1200" baseline="0" dirty="0" smtClean="0">
                <a:solidFill>
                  <a:schemeClr val="tx1"/>
                </a:solidFill>
                <a:latin typeface="Times New Roman" pitchFamily="18" charset="0"/>
                <a:ea typeface="+mn-ea"/>
                <a:cs typeface="+mn-cs"/>
              </a:rPr>
              <a:t> Services</a:t>
            </a:r>
            <a:r>
              <a:rPr lang="en-US" sz="1200" kern="1200" dirty="0" smtClean="0">
                <a:solidFill>
                  <a:schemeClr val="tx1"/>
                </a:solidFill>
                <a:latin typeface="Times New Roman" pitchFamily="18" charset="0"/>
                <a:ea typeface="+mn-ea"/>
                <a:cs typeface="+mn-cs"/>
              </a:rPr>
              <a:t>.)</a:t>
            </a:r>
            <a:endParaRPr lang="en-US" sz="1100" kern="1200" dirty="0" smtClean="0">
              <a:solidFill>
                <a:schemeClr val="tx1"/>
              </a:solidFill>
              <a:latin typeface="Times New Roman" pitchFamily="18" charset="0"/>
              <a:ea typeface="+mn-ea"/>
              <a:cs typeface="+mn-cs"/>
            </a:endParaRPr>
          </a:p>
          <a:p>
            <a:pPr marL="228600" indent="-228600">
              <a:buFont typeface="+mj-lt"/>
              <a:buAutoNum type="arabicPeriod"/>
            </a:pPr>
            <a:r>
              <a:rPr lang="en-US" b="0" dirty="0" smtClean="0"/>
              <a:t>Solution</a:t>
            </a:r>
            <a:r>
              <a:rPr lang="en-US" b="0" baseline="0" dirty="0" smtClean="0"/>
              <a:t> Areas – What are we selling.</a:t>
            </a:r>
          </a:p>
          <a:p>
            <a:pPr marL="685719" lvl="1" indent="-228600">
              <a:buFont typeface="+mj-lt"/>
              <a:buAutoNum type="alphaUcPeriod"/>
            </a:pPr>
            <a:r>
              <a:rPr lang="en-US" b="0" baseline="0" dirty="0" smtClean="0"/>
              <a:t>Standardized </a:t>
            </a:r>
          </a:p>
          <a:p>
            <a:pPr marL="1199988" lvl="2" indent="-285750">
              <a:buFont typeface="+mj-lt"/>
              <a:buAutoNum type="romanLcPeriod"/>
            </a:pPr>
            <a:r>
              <a:rPr lang="en-US" b="0" baseline="0" dirty="0" smtClean="0"/>
              <a:t>connected to Industry Specific Value Prop</a:t>
            </a:r>
          </a:p>
          <a:p>
            <a:pPr marL="1199988" lvl="2" indent="-285750">
              <a:buFont typeface="+mj-lt"/>
              <a:buAutoNum type="romanLcPeriod"/>
            </a:pPr>
            <a:r>
              <a:rPr lang="en-US" b="0" baseline="0" dirty="0" smtClean="0"/>
              <a:t>Includes 4 key components (3 pertaining to Microsoft bits, the 4</a:t>
            </a:r>
            <a:r>
              <a:rPr lang="en-US" b="0" baseline="30000" dirty="0" smtClean="0"/>
              <a:t>th</a:t>
            </a:r>
            <a:r>
              <a:rPr lang="en-US" b="0" baseline="0" dirty="0" smtClean="0"/>
              <a:t> to Partner applications)</a:t>
            </a:r>
          </a:p>
          <a:p>
            <a:pPr marL="1199988" lvl="2" indent="-285750">
              <a:buFont typeface="+mj-lt"/>
              <a:buAutoNum type="romanLcPeriod"/>
            </a:pPr>
            <a:r>
              <a:rPr lang="en-US" b="0" baseline="0" dirty="0" smtClean="0"/>
              <a:t>Consistent BOM</a:t>
            </a:r>
          </a:p>
          <a:p>
            <a:pPr marL="685719" lvl="1" indent="-228600">
              <a:buFont typeface="+mj-lt"/>
              <a:buAutoNum type="alphaUcPeriod"/>
            </a:pPr>
            <a:r>
              <a:rPr lang="en-US" b="0" baseline="0" dirty="0" smtClean="0"/>
              <a:t>Simplified</a:t>
            </a:r>
          </a:p>
          <a:p>
            <a:pPr marL="1199988" lvl="2" indent="-285750">
              <a:buFont typeface="+mj-lt"/>
              <a:buAutoNum type="romanLcPeriod"/>
            </a:pPr>
            <a:r>
              <a:rPr lang="en-US" b="0" baseline="0" dirty="0" smtClean="0"/>
              <a:t>Aligned to business imperatives by industry</a:t>
            </a:r>
          </a:p>
          <a:p>
            <a:pPr marL="1199988" lvl="2" indent="-285750">
              <a:buFont typeface="+mj-lt"/>
              <a:buAutoNum type="romanLcPeriod"/>
            </a:pPr>
            <a:r>
              <a:rPr lang="en-US" b="0" baseline="0" dirty="0" smtClean="0"/>
              <a:t>Aligned to BDM role type (i.e. Sales, Finance)</a:t>
            </a:r>
          </a:p>
          <a:p>
            <a:pPr marL="1199988" lvl="2" indent="-285750">
              <a:buFont typeface="+mj-lt"/>
              <a:buNone/>
            </a:pPr>
            <a:endParaRPr lang="en-US" b="0" baseline="0" dirty="0" smtClean="0"/>
          </a:p>
        </p:txBody>
      </p:sp>
      <p:sp>
        <p:nvSpPr>
          <p:cNvPr id="4" name="Date Placeholder 3"/>
          <p:cNvSpPr>
            <a:spLocks noGrp="1"/>
          </p:cNvSpPr>
          <p:nvPr>
            <p:ph type="dt" idx="10"/>
          </p:nvPr>
        </p:nvSpPr>
        <p:spPr/>
        <p:txBody>
          <a:bodyPr/>
          <a:lstStyle/>
          <a:p>
            <a:pPr algn="r" rtl="0"/>
            <a:fld id="{6189BBD9-DDBF-4916-B6FC-07297A3C52FB}" type="datetime8">
              <a:rPr lang="en-US" sz="1200" kern="1200">
                <a:solidFill>
                  <a:prstClr val="black"/>
                </a:solidFill>
                <a:latin typeface="Calibri"/>
                <a:ea typeface="+mn-ea"/>
                <a:cs typeface="+mn-cs"/>
              </a:rPr>
              <a:pPr algn="r" rtl="0"/>
              <a:t>9/15/2008 4:02 PM</a:t>
            </a:fld>
            <a:endParaRPr lang="en-US" sz="1200" kern="1200">
              <a:solidFill>
                <a:prstClr val="black"/>
              </a:solidFill>
              <a:latin typeface="Calibri"/>
              <a:ea typeface="+mn-ea"/>
              <a:cs typeface="+mn-cs"/>
            </a:endParaRPr>
          </a:p>
        </p:txBody>
      </p:sp>
      <p:sp>
        <p:nvSpPr>
          <p:cNvPr id="5" name="Footer Placeholder 4"/>
          <p:cNvSpPr>
            <a:spLocks noGrp="1"/>
          </p:cNvSpPr>
          <p:nvPr>
            <p:ph type="ftr" sz="quarter" idx="11"/>
          </p:nvPr>
        </p:nvSpPr>
        <p:spPr/>
        <p:txBody>
          <a:bodyPr/>
          <a:lstStyle/>
          <a:p>
            <a:pPr algn="l" rtl="0"/>
            <a:r>
              <a:rPr lang="en-US" sz="1200" kern="1200">
                <a:solidFill>
                  <a:prstClr val="black"/>
                </a:solidFill>
                <a:latin typeface="Calibri"/>
                <a:ea typeface="+mn-ea"/>
                <a:cs typeface="+mn-cs"/>
              </a:rPr>
              <a:t>© 2006 Microsoft Corporation. All rights reserved.</a:t>
            </a:r>
          </a:p>
          <a:p>
            <a:pPr algn="l" rtl="0"/>
            <a:r>
              <a:rPr lang="en-US" sz="1200" kern="1200">
                <a:solidFill>
                  <a:prstClr val="black"/>
                </a:solidFill>
                <a:latin typeface="Calibri"/>
                <a:ea typeface="+mn-ea"/>
                <a:cs typeface="+mn-cs"/>
              </a:rPr>
              <a:t>This presentation is for informational purposes only. Microsoft makes no warranties, express or implied, in this summary.</a:t>
            </a:r>
          </a:p>
        </p:txBody>
      </p:sp>
      <p:sp>
        <p:nvSpPr>
          <p:cNvPr id="6" name="Slide Number Placeholder 5"/>
          <p:cNvSpPr>
            <a:spLocks noGrp="1"/>
          </p:cNvSpPr>
          <p:nvPr>
            <p:ph type="sldNum" sz="quarter" idx="12"/>
          </p:nvPr>
        </p:nvSpPr>
        <p:spPr/>
        <p:txBody>
          <a:bodyPr/>
          <a:lstStyle/>
          <a:p>
            <a:pPr algn="r" rtl="0"/>
            <a:fld id="{184D459E-90DA-4DFD-A151-B57F55D8F506}" type="slidenum">
              <a:rPr lang="en-US" sz="1200" kern="1200">
                <a:solidFill>
                  <a:prstClr val="black"/>
                </a:solidFill>
                <a:latin typeface="Calibri"/>
                <a:ea typeface="+mn-ea"/>
                <a:cs typeface="+mn-cs"/>
              </a:rPr>
              <a:pPr algn="r" rtl="0"/>
              <a:t>8</a:t>
            </a:fld>
            <a:endParaRPr lang="en-US" sz="1200" kern="1200">
              <a:solidFill>
                <a:prstClr val="black"/>
              </a:solidFill>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4"/>
          <p:cNvSpPr>
            <a:spLocks noGrp="1" noChangeArrowheads="1"/>
          </p:cNvSpPr>
          <p:nvPr>
            <p:ph type="sldNum" sz="quarter" idx="5"/>
          </p:nvPr>
        </p:nvSpPr>
        <p:spPr>
          <a:noFill/>
          <a:ln>
            <a:headEnd/>
            <a:tailEnd/>
          </a:ln>
        </p:spPr>
        <p:txBody>
          <a:bodyPr/>
          <a:lstStyle/>
          <a:p>
            <a:fld id="{15208791-5272-40D5-BE97-EAE39AF91967}" type="slidenum">
              <a:rPr lang="en-US" smtClean="0"/>
              <a:pPr/>
              <a:t>13</a:t>
            </a:fld>
            <a:endParaRPr lang="en-US" smtClean="0"/>
          </a:p>
        </p:txBody>
      </p:sp>
      <p:sp>
        <p:nvSpPr>
          <p:cNvPr id="41987" name="Rectangle 43009"/>
          <p:cNvSpPr>
            <a:spLocks noGrp="1" noRot="1" noChangeAspect="1" noChangeArrowheads="1" noTextEdit="1"/>
          </p:cNvSpPr>
          <p:nvPr>
            <p:ph type="sldImg"/>
          </p:nvPr>
        </p:nvSpPr>
        <p:spPr>
          <a:xfrm>
            <a:off x="1292225" y="798513"/>
            <a:ext cx="4273550" cy="3205162"/>
          </a:xfrm>
          <a:noFill/>
          <a:ln cap="flat">
            <a:headEnd type="none" w="med" len="med"/>
            <a:tailEnd type="none" w="med" len="med"/>
          </a:ln>
        </p:spPr>
      </p:sp>
      <p:sp>
        <p:nvSpPr>
          <p:cNvPr id="41988" name="Rectangle 43010"/>
          <p:cNvSpPr>
            <a:spLocks noGrp="1" noChangeArrowheads="1"/>
          </p:cNvSpPr>
          <p:nvPr>
            <p:ph type="body" idx="1"/>
          </p:nvPr>
        </p:nvSpPr>
        <p:spPr>
          <a:xfrm>
            <a:off x="914400" y="4343400"/>
            <a:ext cx="5029200" cy="4113213"/>
          </a:xfrm>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8432"/>
          <p:cNvSpPr>
            <a:spLocks noGrp="1" noRot="1" noChangeAspect="1" noChangeArrowheads="1" noTextEdit="1"/>
          </p:cNvSpPr>
          <p:nvPr>
            <p:ph type="sldImg"/>
          </p:nvPr>
        </p:nvSpPr>
        <p:spPr>
          <a:xfrm>
            <a:off x="2058988" y="187325"/>
            <a:ext cx="2986087" cy="2239963"/>
          </a:xfrm>
          <a:noFill/>
          <a:ln cap="flat">
            <a:headEnd type="none" w="med" len="med"/>
            <a:tailEnd type="none" w="med" len="med"/>
          </a:ln>
        </p:spPr>
      </p:sp>
      <p:sp>
        <p:nvSpPr>
          <p:cNvPr id="19459" name="Rectangle 70658"/>
          <p:cNvSpPr>
            <a:spLocks noGrp="1" noChangeArrowheads="1"/>
          </p:cNvSpPr>
          <p:nvPr>
            <p:ph type="body" idx="1"/>
          </p:nvPr>
        </p:nvSpPr>
        <p:spPr>
          <a:noFill/>
          <a:ln/>
        </p:spPr>
        <p:txBody>
          <a:bodyPr/>
          <a:lstStyle/>
          <a:p>
            <a:pPr eaLnBrk="1"/>
            <a:endParaRPr lang="en-US" sz="10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lgn="r" rtl="0" fontAlgn="base">
              <a:spcBef>
                <a:spcPct val="0"/>
              </a:spcBef>
              <a:spcAft>
                <a:spcPct val="0"/>
              </a:spcAft>
            </a:pPr>
            <a:fld id="{5DA29700-E0D1-498E-8C73-E98569ACCAA6}" type="datetime8">
              <a:rPr lang="en-US" sz="1200" kern="1200">
                <a:solidFill>
                  <a:prstClr val="black"/>
                </a:solidFill>
                <a:effectLst>
                  <a:outerShdw blurRad="38100" dist="38100" dir="2700000" algn="tl">
                    <a:srgbClr val="000000">
                      <a:alpha val="43137"/>
                    </a:srgbClr>
                  </a:outerShdw>
                </a:effectLst>
                <a:latin typeface="Segoe Semibold" pitchFamily="34" charset="0"/>
                <a:ea typeface="+mn-ea"/>
                <a:cs typeface="+mn-cs"/>
              </a:rPr>
              <a:pPr algn="r" rtl="0" fontAlgn="base">
                <a:spcBef>
                  <a:spcPct val="0"/>
                </a:spcBef>
                <a:spcAft>
                  <a:spcPct val="0"/>
                </a:spcAft>
              </a:pPr>
              <a:t>9/15/2008 4:02 PM</a:t>
            </a:fld>
            <a:endParaRPr lang="en-US" sz="1200" kern="1200">
              <a:solidFill>
                <a:prstClr val="black"/>
              </a:solidFill>
              <a:effectLst>
                <a:outerShdw blurRad="38100" dist="38100" dir="2700000" algn="tl">
                  <a:srgbClr val="000000">
                    <a:alpha val="43137"/>
                  </a:srgbClr>
                </a:outerShdw>
              </a:effectLst>
              <a:latin typeface="Segoe Semibold" pitchFamily="34" charset="0"/>
              <a:ea typeface="+mn-ea"/>
              <a:cs typeface="+mn-cs"/>
            </a:endParaRPr>
          </a:p>
        </p:txBody>
      </p:sp>
      <p:sp>
        <p:nvSpPr>
          <p:cNvPr id="5" name="Footer Placeholder 4"/>
          <p:cNvSpPr>
            <a:spLocks noGrp="1"/>
          </p:cNvSpPr>
          <p:nvPr>
            <p:ph type="ftr" sz="quarter" idx="11"/>
          </p:nvPr>
        </p:nvSpPr>
        <p:spPr/>
        <p:txBody>
          <a:bodyPr/>
          <a:lstStyle/>
          <a:p>
            <a:pPr algn="l" rtl="0" fontAlgn="base">
              <a:spcBef>
                <a:spcPct val="0"/>
              </a:spcBef>
              <a:spcAft>
                <a:spcPct val="0"/>
              </a:spcAft>
            </a:pPr>
            <a:r>
              <a:rPr lang="en-US" sz="1200" kern="1200">
                <a:solidFill>
                  <a:prstClr val="black"/>
                </a:solidFill>
                <a:effectLst>
                  <a:outerShdw blurRad="38100" dist="38100" dir="2700000" algn="tl">
                    <a:srgbClr val="000000">
                      <a:alpha val="43137"/>
                    </a:srgbClr>
                  </a:outerShdw>
                </a:effectLst>
                <a:latin typeface="Segoe Semibold" pitchFamily="34" charset="0"/>
                <a:ea typeface="+mn-ea"/>
                <a:cs typeface="+mn-cs"/>
              </a:rPr>
              <a:t>© 2006 Microsoft Corporation. All rights reserved.</a:t>
            </a:r>
          </a:p>
          <a:p>
            <a:pPr algn="l" rtl="0" fontAlgn="base">
              <a:spcBef>
                <a:spcPct val="0"/>
              </a:spcBef>
              <a:spcAft>
                <a:spcPct val="0"/>
              </a:spcAft>
            </a:pPr>
            <a:r>
              <a:rPr lang="en-US" sz="1200" kern="1200">
                <a:solidFill>
                  <a:prstClr val="black"/>
                </a:solidFill>
                <a:effectLst>
                  <a:outerShdw blurRad="38100" dist="38100" dir="2700000" algn="tl">
                    <a:srgbClr val="000000">
                      <a:alpha val="43137"/>
                    </a:srgbClr>
                  </a:outerShdw>
                </a:effectLst>
                <a:latin typeface="Segoe Semibold" pitchFamily="34" charset="0"/>
                <a:ea typeface="+mn-ea"/>
                <a:cs typeface="+mn-cs"/>
              </a:rPr>
              <a:t>This presentation is for informational purposes only. Microsoft makes no warranties, express or implied, in this summary.</a:t>
            </a: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1EE8E0F9-A05A-497A-974A-BB17C097E140}" type="slidenum">
              <a:rPr lang="en-US" sz="1200" kern="1200">
                <a:solidFill>
                  <a:prstClr val="black"/>
                </a:solidFill>
                <a:effectLst>
                  <a:outerShdw blurRad="38100" dist="38100" dir="2700000" algn="tl">
                    <a:srgbClr val="000000">
                      <a:alpha val="43137"/>
                    </a:srgbClr>
                  </a:outerShdw>
                </a:effectLst>
                <a:latin typeface="Segoe Semibold" pitchFamily="34" charset="0"/>
                <a:ea typeface="+mn-ea"/>
                <a:cs typeface="+mn-cs"/>
              </a:rPr>
              <a:pPr algn="r" rtl="0" fontAlgn="base">
                <a:spcBef>
                  <a:spcPct val="0"/>
                </a:spcBef>
                <a:spcAft>
                  <a:spcPct val="0"/>
                </a:spcAft>
              </a:pPr>
              <a:t>15</a:t>
            </a:fld>
            <a:endParaRPr lang="en-US" sz="1200" kern="1200">
              <a:solidFill>
                <a:prstClr val="black"/>
              </a:solidFill>
              <a:effectLst>
                <a:outerShdw blurRad="38100" dist="38100" dir="2700000" algn="tl">
                  <a:srgbClr val="000000">
                    <a:alpha val="43137"/>
                  </a:srgbClr>
                </a:outerShdw>
              </a:effectLst>
              <a:latin typeface="Segoe Semibold"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 space for log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LKIN - Enterpris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gray">
          <a:xfrm>
            <a:off x="6998903" y="110905"/>
            <a:ext cx="1973617" cy="584775"/>
          </a:xfrm>
          <a:prstGeom prst="rect">
            <a:avLst/>
          </a:prstGeom>
        </p:spPr>
        <p:txBody>
          <a:bodyPr wrap="none">
            <a:spAutoFit/>
          </a:bodyPr>
          <a:lstStyle/>
          <a:p>
            <a:pPr algn="l" defTabSz="914363" rtl="0"/>
            <a:r>
              <a:rPr lang="en-US" sz="3200" kern="1200" dirty="0">
                <a:solidFill>
                  <a:srgbClr val="FFFFFF"/>
                </a:solidFill>
                <a:latin typeface="Segoe"/>
                <a:ea typeface="+mn-ea"/>
                <a:cs typeface="+mn-cs"/>
              </a:rPr>
              <a:t>Enterprise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 Public Secto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CIF.png"/>
          <p:cNvPicPr>
            <a:picLocks noChangeAspect="1"/>
          </p:cNvPicPr>
          <p:nvPr userDrawn="1"/>
        </p:nvPicPr>
        <p:blipFill>
          <a:blip r:embed="rId3"/>
          <a:stretch>
            <a:fillRect/>
          </a:stretch>
        </p:blipFill>
        <p:spPr bwMode="auto">
          <a:xfrm>
            <a:off x="7340537" y="117390"/>
            <a:ext cx="1666906" cy="661207"/>
          </a:xfrm>
          <a:prstGeom prst="rect">
            <a:avLst/>
          </a:prstGeom>
          <a:effec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LKIN - Servic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ervices.png"/>
          <p:cNvPicPr>
            <a:picLocks noChangeAspect="1"/>
          </p:cNvPicPr>
          <p:nvPr userDrawn="1"/>
        </p:nvPicPr>
        <p:blipFill>
          <a:blip r:embed="rId3"/>
          <a:stretch>
            <a:fillRect/>
          </a:stretch>
        </p:blipFill>
        <p:spPr>
          <a:xfrm>
            <a:off x="6268093" y="63371"/>
            <a:ext cx="2812536" cy="479173"/>
          </a:xfrm>
          <a:prstGeom prst="rect">
            <a:avLst/>
          </a:prstGeom>
          <a:effectLst/>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LKIN - Consumer &amp; Onlin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gray">
          <a:xfrm>
            <a:off x="6296507" y="90060"/>
            <a:ext cx="2832827" cy="461665"/>
          </a:xfrm>
          <a:prstGeom prst="rect">
            <a:avLst/>
          </a:prstGeom>
          <a:effectLst/>
        </p:spPr>
        <p:txBody>
          <a:bodyPr wrap="none">
            <a:spAutoFit/>
          </a:bodyPr>
          <a:lstStyle/>
          <a:p>
            <a:pPr algn="l" defTabSz="914363" rtl="0"/>
            <a:r>
              <a:rPr lang="en-US" sz="2400" kern="1200" dirty="0">
                <a:solidFill>
                  <a:srgbClr val="FFFFFF"/>
                </a:solidFill>
                <a:latin typeface="Segoe"/>
                <a:ea typeface="+mn-ea"/>
                <a:cs typeface="+mn-cs"/>
              </a:rPr>
              <a:t>Consumer &amp; Online</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LKIN - SMS&amp;P">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6"/>
          <p:cNvGrpSpPr/>
          <p:nvPr userDrawn="1"/>
        </p:nvGrpSpPr>
        <p:grpSpPr bwMode="gray">
          <a:xfrm>
            <a:off x="7369517" y="108642"/>
            <a:ext cx="1683944" cy="655327"/>
            <a:chOff x="7369517" y="108642"/>
            <a:chExt cx="1683944" cy="655327"/>
          </a:xfrm>
        </p:grpSpPr>
        <p:sp>
          <p:nvSpPr>
            <p:cNvPr id="5" name="Rounded Rectangle 4"/>
            <p:cNvSpPr/>
            <p:nvPr userDrawn="1"/>
          </p:nvSpPr>
          <p:spPr bwMode="gray">
            <a:xfrm>
              <a:off x="7369517" y="108642"/>
              <a:ext cx="1683944" cy="655327"/>
            </a:xfrm>
            <a:prstGeom prst="round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3" name="Picture 2" descr="SMSP.jpg"/>
            <p:cNvPicPr>
              <a:picLocks noChangeAspect="1"/>
            </p:cNvPicPr>
            <p:nvPr userDrawn="1"/>
          </p:nvPicPr>
          <p:blipFill>
            <a:blip r:embed="rId3"/>
            <a:stretch>
              <a:fillRect/>
            </a:stretch>
          </p:blipFill>
          <p:spPr bwMode="gray">
            <a:xfrm>
              <a:off x="7427585" y="185375"/>
              <a:ext cx="1542233" cy="508936"/>
            </a:xfrm>
            <a:prstGeom prst="rect">
              <a:avLst/>
            </a:prstGeom>
          </p:spPr>
        </p:pic>
      </p:gr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LKIN - D&amp;P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8"/>
          <p:cNvGrpSpPr/>
          <p:nvPr userDrawn="1"/>
        </p:nvGrpSpPr>
        <p:grpSpPr bwMode="gray">
          <a:xfrm>
            <a:off x="7188448" y="72430"/>
            <a:ext cx="1928384" cy="655327"/>
            <a:chOff x="7161289" y="81483"/>
            <a:chExt cx="1928384" cy="655327"/>
          </a:xfrm>
        </p:grpSpPr>
        <p:sp>
          <p:nvSpPr>
            <p:cNvPr id="8" name="Rounded Rectangle 7"/>
            <p:cNvSpPr/>
            <p:nvPr userDrawn="1"/>
          </p:nvSpPr>
          <p:spPr bwMode="gray">
            <a:xfrm>
              <a:off x="7161289" y="81483"/>
              <a:ext cx="1928384" cy="655327"/>
            </a:xfrm>
            <a:prstGeom prst="round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7" name="Picture 6" descr="DPE_Logo_BlkText-[Converted.jpg"/>
            <p:cNvPicPr>
              <a:picLocks noChangeAspect="1"/>
            </p:cNvPicPr>
            <p:nvPr userDrawn="1"/>
          </p:nvPicPr>
          <p:blipFill>
            <a:blip r:embed="rId3"/>
            <a:stretch>
              <a:fillRect/>
            </a:stretch>
          </p:blipFill>
          <p:spPr bwMode="gray">
            <a:xfrm>
              <a:off x="7215609" y="192388"/>
              <a:ext cx="1836460" cy="459115"/>
            </a:xfrm>
            <a:prstGeom prst="rect">
              <a:avLst/>
            </a:prstGeom>
          </p:spPr>
        </p:pic>
      </p:gr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LKIN - Country Manag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7473698" y="0"/>
            <a:ext cx="1547218" cy="871970"/>
          </a:xfrm>
          <a:prstGeom prst="rect">
            <a:avLst/>
          </a:prstGeom>
          <a:effectLst/>
        </p:spPr>
        <p:txBody>
          <a:bodyPr wrap="none">
            <a:spAutoFit/>
          </a:bodyPr>
          <a:lstStyle/>
          <a:p>
            <a:pPr algn="ctr" defTabSz="914363" rtl="0"/>
            <a:r>
              <a:rPr lang="en-US" sz="2800" kern="1200" spc="-50" dirty="0">
                <a:solidFill>
                  <a:srgbClr val="FFFFFF"/>
                </a:solidFill>
                <a:latin typeface="Segoe"/>
                <a:ea typeface="+mn-ea"/>
                <a:cs typeface="+mn-cs"/>
              </a:rPr>
              <a:t>Country</a:t>
            </a:r>
          </a:p>
          <a:p>
            <a:pPr algn="ctr" defTabSz="914363" rtl="0">
              <a:lnSpc>
                <a:spcPct val="80000"/>
              </a:lnSpc>
            </a:pPr>
            <a:r>
              <a:rPr lang="en-US" sz="2800" kern="1200" spc="-50" dirty="0">
                <a:solidFill>
                  <a:srgbClr val="FFFFFF"/>
                </a:solidFill>
                <a:latin typeface="Segoe"/>
                <a:ea typeface="+mn-ea"/>
                <a:cs typeface="+mn-cs"/>
              </a:rPr>
              <a:t>Manager</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LKIN - SMSG Financ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smsg-finance.jpg"/>
          <p:cNvPicPr>
            <a:picLocks noChangeAspect="1"/>
          </p:cNvPicPr>
          <p:nvPr userDrawn="1"/>
        </p:nvPicPr>
        <p:blipFill>
          <a:blip r:embed="rId3"/>
          <a:stretch>
            <a:fillRect/>
          </a:stretch>
        </p:blipFill>
        <p:spPr bwMode="invGray">
          <a:xfrm>
            <a:off x="7183007" y="80439"/>
            <a:ext cx="1888561" cy="607624"/>
          </a:xfrm>
          <a:prstGeom prst="roundRect">
            <a:avLst/>
          </a:prstGeom>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IN - Industry Solution Exchang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ISX-FY09.png"/>
          <p:cNvPicPr>
            <a:picLocks noChangeAspect="1"/>
          </p:cNvPicPr>
          <p:nvPr userDrawn="1"/>
        </p:nvPicPr>
        <p:blipFill>
          <a:blip r:embed="rId3"/>
          <a:stretch>
            <a:fillRect/>
          </a:stretch>
        </p:blipFill>
        <p:spPr bwMode="white">
          <a:xfrm>
            <a:off x="6699569" y="108636"/>
            <a:ext cx="2362954" cy="466098"/>
          </a:xfrm>
          <a:prstGeom prst="rect">
            <a:avLst/>
          </a:prstGeom>
          <a:effectLst/>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F9DD"/>
                    </a:gs>
                    <a:gs pos="28000">
                      <a:srgbClr val="FAF17A"/>
                    </a:gs>
                    <a:gs pos="62000">
                      <a:srgbClr val="D7BD51"/>
                    </a:gs>
                    <a:gs pos="88000">
                      <a:srgbClr val="F3E807"/>
                    </a:gs>
                  </a:gsLst>
                  <a:lin ang="5400000"/>
                </a:gradFill>
                <a:effectLst>
                  <a:outerShdw blurRad="60007" dist="200025" dir="15000000" sy="30000" kx="-1800000" algn="bl" rotWithShape="0">
                    <a:prstClr val="black">
                      <a:alpha val="32000"/>
                    </a:prstClr>
                  </a:outerShdw>
                </a:effectLst>
                <a:uLnTx/>
                <a:uFillTx/>
                <a:latin typeface="Segoe" pitchFamily="34" charset="0"/>
                <a:ea typeface="+mn-ea"/>
                <a:cs typeface="+mn-cs"/>
              </a:defRPr>
            </a:lvl1pPr>
          </a:lstStyle>
          <a:p>
            <a:pPr marL="0" lvl="0" indent="0" algn="l"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LKIN - MACH">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MACH.png"/>
          <p:cNvPicPr>
            <a:picLocks noChangeAspect="1"/>
          </p:cNvPicPr>
          <p:nvPr userDrawn="1"/>
        </p:nvPicPr>
        <p:blipFill>
          <a:blip r:embed="rId3"/>
          <a:stretch>
            <a:fillRect/>
          </a:stretch>
        </p:blipFill>
        <p:spPr>
          <a:xfrm>
            <a:off x="7170339" y="92805"/>
            <a:ext cx="1863272" cy="652145"/>
          </a:xfrm>
          <a:prstGeom prst="rect">
            <a:avLst/>
          </a:prstGeom>
          <a:effectLst/>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LKIN - Microsoft North America">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MS_NA.png"/>
          <p:cNvPicPr>
            <a:picLocks noChangeAspect="1"/>
          </p:cNvPicPr>
          <p:nvPr userDrawn="1"/>
        </p:nvPicPr>
        <p:blipFill>
          <a:blip r:embed="rId3"/>
          <a:stretch>
            <a:fillRect/>
          </a:stretch>
        </p:blipFill>
        <p:spPr>
          <a:xfrm>
            <a:off x="6255561" y="147122"/>
            <a:ext cx="2808604" cy="196913"/>
          </a:xfrm>
          <a:prstGeom prst="rect">
            <a:avLst/>
          </a:prstGeom>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LKIN - Microsoft U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MS_US.png"/>
          <p:cNvPicPr>
            <a:picLocks noChangeAspect="1"/>
          </p:cNvPicPr>
          <p:nvPr userDrawn="1"/>
        </p:nvPicPr>
        <p:blipFill>
          <a:blip r:embed="rId3"/>
          <a:stretch>
            <a:fillRect/>
          </a:stretch>
        </p:blipFill>
        <p:spPr>
          <a:xfrm>
            <a:off x="6962115" y="228600"/>
            <a:ext cx="1978225" cy="271381"/>
          </a:xfrm>
          <a:prstGeom prst="rect">
            <a:avLst/>
          </a:prstGeom>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 Unlimited Potential">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upg-logo.jpg"/>
          <p:cNvPicPr>
            <a:picLocks noChangeAspect="1"/>
          </p:cNvPicPr>
          <p:nvPr userDrawn="1"/>
        </p:nvPicPr>
        <p:blipFill>
          <a:blip r:embed="rId3"/>
          <a:srcRect r="7613" b="20012"/>
          <a:stretch>
            <a:fillRect/>
          </a:stretch>
        </p:blipFill>
        <p:spPr bwMode="ltGray">
          <a:xfrm>
            <a:off x="7633388" y="210494"/>
            <a:ext cx="1302382" cy="540941"/>
          </a:xfrm>
          <a:prstGeom prst="roundRect">
            <a:avLst/>
          </a:prstGeom>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ingle Title Only">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229600" cy="457200"/>
          </a:xfrm>
          <a:prstGeom prst="rect">
            <a:avLst/>
          </a:prstGeom>
        </p:spPr>
        <p:txBody>
          <a:bodyPr>
            <a:normAutofit/>
          </a:bodyPr>
          <a:lstStyle>
            <a:lvl1pPr algn="l">
              <a:defRPr sz="32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sz="half" idx="1"/>
          </p:nvPr>
        </p:nvSpPr>
        <p:spPr>
          <a:xfrm>
            <a:off x="382588" y="1414463"/>
            <a:ext cx="4113212" cy="221456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4463"/>
            <a:ext cx="4114800" cy="221456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sz="half" idx="1"/>
          </p:nvPr>
        </p:nvSpPr>
        <p:spPr>
          <a:xfrm>
            <a:off x="382588" y="1414463"/>
            <a:ext cx="4113212" cy="221456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414463"/>
            <a:ext cx="4114800" cy="221456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5" name="Rectangle 4"/>
          <p:cNvSpPr/>
          <p:nvPr userDrawn="1"/>
        </p:nvSpPr>
        <p:spPr bwMode="auto">
          <a:xfrm>
            <a:off x="1370012" y="725714"/>
            <a:ext cx="7773987" cy="1179285"/>
          </a:xfrm>
          <a:prstGeom prst="rect">
            <a:avLst/>
          </a:prstGeom>
          <a:gradFill flip="none" rotWithShape="1">
            <a:gsLst>
              <a:gs pos="0">
                <a:schemeClr val="accent2">
                  <a:lumMod val="60000"/>
                  <a:lumOff val="40000"/>
                </a:schemeClr>
              </a:gs>
              <a:gs pos="50000">
                <a:schemeClr val="tx2">
                  <a:lumMod val="20000"/>
                  <a:lumOff val="80000"/>
                  <a:alpha val="11000"/>
                </a:schemeClr>
              </a:gs>
              <a:gs pos="100000">
                <a:schemeClr val="tx1">
                  <a:shade val="100000"/>
                  <a:satMod val="115000"/>
                  <a:alpha val="0"/>
                </a:schemeClr>
              </a:gs>
            </a:gsLst>
            <a:lin ang="12000000" scaled="0"/>
            <a:tileRect/>
          </a:gradFill>
          <a:ln>
            <a:no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rtl="0" fontAlgn="base">
              <a:spcBef>
                <a:spcPct val="0"/>
              </a:spcBef>
              <a:spcAft>
                <a:spcPct val="0"/>
              </a:spcAft>
              <a:defRPr/>
            </a:pPr>
            <a:endParaRPr lang="en-US" sz="23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6" name="Rectangle 5"/>
          <p:cNvSpPr/>
          <p:nvPr userDrawn="1"/>
        </p:nvSpPr>
        <p:spPr bwMode="auto">
          <a:xfrm>
            <a:off x="0" y="1905000"/>
            <a:ext cx="9144000" cy="45719"/>
          </a:xfrm>
          <a:prstGeom prst="rect">
            <a:avLst/>
          </a:prstGeom>
          <a:gradFill flip="none" rotWithShape="1">
            <a:gsLst>
              <a:gs pos="0">
                <a:schemeClr val="tx1">
                  <a:alpha val="80000"/>
                </a:schemeClr>
              </a:gs>
              <a:gs pos="50000">
                <a:schemeClr val="tx1">
                  <a:alpha val="45000"/>
                </a:schemeClr>
              </a:gs>
              <a:gs pos="100000">
                <a:schemeClr val="tx1">
                  <a:shade val="100000"/>
                  <a:satMod val="115000"/>
                  <a:alpha val="1000"/>
                </a:schemeClr>
              </a:gs>
            </a:gsLst>
            <a:lin ang="10800000" scaled="0"/>
            <a:tileRect/>
          </a:gradFill>
          <a:ln>
            <a:no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rtl="0" fontAlgn="base">
              <a:spcBef>
                <a:spcPct val="0"/>
              </a:spcBef>
              <a:spcAft>
                <a:spcPct val="0"/>
              </a:spcAft>
              <a:defRPr/>
            </a:pPr>
            <a:endParaRPr lang="en-US" sz="23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8" name="Rectangle 7"/>
          <p:cNvSpPr/>
          <p:nvPr userDrawn="1"/>
        </p:nvSpPr>
        <p:spPr bwMode="auto">
          <a:xfrm>
            <a:off x="0" y="497112"/>
            <a:ext cx="9144000" cy="228600"/>
          </a:xfrm>
          <a:prstGeom prst="rect">
            <a:avLst/>
          </a:prstGeom>
          <a:gradFill flip="none" rotWithShape="1">
            <a:gsLst>
              <a:gs pos="0">
                <a:schemeClr val="tx1">
                  <a:alpha val="80000"/>
                </a:schemeClr>
              </a:gs>
              <a:gs pos="50000">
                <a:schemeClr val="tx1">
                  <a:alpha val="45000"/>
                </a:schemeClr>
              </a:gs>
              <a:gs pos="100000">
                <a:schemeClr val="tx1">
                  <a:shade val="100000"/>
                  <a:satMod val="115000"/>
                  <a:alpha val="1000"/>
                </a:schemeClr>
              </a:gs>
            </a:gsLst>
            <a:lin ang="0" scaled="0"/>
            <a:tileRect/>
          </a:gradFill>
          <a:ln>
            <a:no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rtl="0" fontAlgn="base">
              <a:spcBef>
                <a:spcPct val="0"/>
              </a:spcBef>
              <a:spcAft>
                <a:spcPct val="0"/>
              </a:spcAft>
              <a:defRPr/>
            </a:pPr>
            <a:endParaRPr lang="en-US" sz="23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9" name="Rectangle 8"/>
          <p:cNvSpPr/>
          <p:nvPr userDrawn="1"/>
        </p:nvSpPr>
        <p:spPr bwMode="auto">
          <a:xfrm>
            <a:off x="0" y="573312"/>
            <a:ext cx="9144000" cy="152400"/>
          </a:xfrm>
          <a:prstGeom prst="rect">
            <a:avLst/>
          </a:prstGeom>
          <a:gradFill flip="none" rotWithShape="1">
            <a:gsLst>
              <a:gs pos="0">
                <a:schemeClr val="tx2">
                  <a:alpha val="82000"/>
                </a:schemeClr>
              </a:gs>
              <a:gs pos="50000">
                <a:schemeClr val="accent2">
                  <a:lumMod val="60000"/>
                  <a:lumOff val="40000"/>
                  <a:alpha val="31000"/>
                </a:schemeClr>
              </a:gs>
              <a:gs pos="100000">
                <a:schemeClr val="tx1">
                  <a:shade val="100000"/>
                  <a:satMod val="115000"/>
                  <a:alpha val="1000"/>
                </a:schemeClr>
              </a:gs>
            </a:gsLst>
            <a:lin ang="0" scaled="0"/>
            <a:tileRect/>
          </a:gra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rtl="0" fontAlgn="base">
              <a:spcBef>
                <a:spcPct val="0"/>
              </a:spcBef>
              <a:spcAft>
                <a:spcPct val="0"/>
              </a:spcAft>
              <a:defRPr/>
            </a:pPr>
            <a:endParaRPr lang="en-US" sz="2300" kern="120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2" name="Title 1"/>
          <p:cNvSpPr>
            <a:spLocks noGrp="1"/>
          </p:cNvSpPr>
          <p:nvPr>
            <p:ph type="ctrTitle"/>
          </p:nvPr>
        </p:nvSpPr>
        <p:spPr>
          <a:xfrm>
            <a:off x="730250" y="2355850"/>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072886" y="728316"/>
            <a:ext cx="7690114" cy="1384994"/>
          </a:xfrm>
        </p:spPr>
        <p:txBody>
          <a:bodyPr rtlCol="0" anchor="b">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2">
                        <a:lumMod val="20000"/>
                        <a:lumOff val="80000"/>
                      </a:schemeClr>
                    </a:gs>
                    <a:gs pos="30000">
                      <a:srgbClr val="00B0F0"/>
                    </a:gs>
                    <a:gs pos="88000">
                      <a:srgbClr val="0070C0"/>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6_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lang="en-US" sz="5400" b="0" cap="none" spc="-150" dirty="0">
                <a:ln w="11430" cmpd="sng">
                  <a:noFill/>
                  <a:prstDash val="solid"/>
                  <a:miter lim="800000"/>
                </a:ln>
                <a:gradFill flip="none" rotWithShape="1">
                  <a:gsLst>
                    <a:gs pos="0">
                      <a:srgbClr val="FF9900"/>
                    </a:gs>
                    <a:gs pos="82000">
                      <a:schemeClr val="accent1">
                        <a:lumMod val="60000"/>
                        <a:lumOff val="40000"/>
                      </a:schemeClr>
                    </a:gs>
                    <a:gs pos="100000">
                      <a:srgbClr val="FF9900">
                        <a:shade val="100000"/>
                        <a:satMod val="115000"/>
                      </a:srgbClr>
                    </a:gs>
                  </a:gsLst>
                  <a:lin ang="16200000" scaled="1"/>
                  <a:tileRect/>
                </a:gradFill>
                <a:effectLst>
                  <a:outerShdw blurRad="38100" dist="38100" dir="2700000" algn="tl">
                    <a:srgbClr val="000000">
                      <a:alpha val="43137"/>
                    </a:srgbClr>
                  </a:outerShdw>
                </a:effectLst>
                <a:latin typeface="Calibri" pitchFamily="34" charset="0"/>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366713" y="1419225"/>
            <a:ext cx="4129087" cy="2178050"/>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419225"/>
            <a:ext cx="4129088" cy="2178050"/>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sz="half" idx="1"/>
          </p:nvPr>
        </p:nvSpPr>
        <p:spPr>
          <a:xfrm>
            <a:off x="382588" y="1414463"/>
            <a:ext cx="4113212" cy="221456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414463"/>
            <a:ext cx="4114800" cy="221456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no track logo">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16.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1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20813"/>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21" r:id="rId27"/>
    <p:sldLayoutId id="2147483722" r:id="rId28"/>
  </p:sldLayoutIdLst>
  <p:transition>
    <p:fade/>
  </p:transition>
  <p:txStyles>
    <p:titleStyle>
      <a:lvl1pPr algn="l" defTabSz="914363" rtl="0" eaLnBrk="1" latinLnBrk="0" hangingPunct="1">
        <a:lnSpc>
          <a:spcPct val="90000"/>
        </a:lnSpc>
        <a:spcBef>
          <a:spcPct val="0"/>
        </a:spcBef>
        <a:buNone/>
        <a:defRPr lang="en-US" sz="4800" b="0" kern="1200" cap="none" spc="-113" dirty="0">
          <a:ln w="3175">
            <a:noFill/>
          </a:ln>
          <a:gradFill flip="none" rotWithShape="1">
            <a:gsLst>
              <a:gs pos="0">
                <a:schemeClr val="tx1"/>
              </a:gs>
              <a:gs pos="58000">
                <a:srgbClr val="C9FFFF"/>
              </a:gs>
              <a:gs pos="100000">
                <a:srgbClr val="0070C0"/>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31"/>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5663" indent="-395288" algn="l" defTabSz="914363" rtl="0" eaLnBrk="1" latinLnBrk="0" hangingPunct="1">
        <a:lnSpc>
          <a:spcPct val="90000"/>
        </a:lnSpc>
        <a:spcBef>
          <a:spcPct val="20000"/>
        </a:spcBef>
        <a:buFontTx/>
        <a:buBlip>
          <a:blip r:embed="rId32"/>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3225" algn="l" defTabSz="914363" rtl="0" eaLnBrk="1" latinLnBrk="0" hangingPunct="1">
        <a:lnSpc>
          <a:spcPct val="90000"/>
        </a:lnSpc>
        <a:spcBef>
          <a:spcPct val="20000"/>
        </a:spcBef>
        <a:buFontTx/>
        <a:buBlip>
          <a:blip r:embed="rId32"/>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32"/>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32"/>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SzPct val="80000"/>
        <a:buBlip>
          <a:blip r:embed="rId23"/>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SzPct val="80000"/>
        <a:buBlip>
          <a:blip r:embed="rId23"/>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SzPct val="80000"/>
        <a:buBlip>
          <a:blip r:embed="rId23"/>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SzPct val="80000"/>
        <a:buBlip>
          <a:blip r:embed="rId23"/>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SzPct val="80000"/>
        <a:buBlip>
          <a:blip r:embed="rId2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5.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5.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microsoft.com/presspass/press/2005/sep05/09-05SIBOS2005BancoPR.mspx" TargetMode="External"/><Relationship Id="rId13" Type="http://schemas.openxmlformats.org/officeDocument/2006/relationships/hyperlink" Target="http://members.microsoft.com/CustomerEvidence/Search/EvidenceDetails.aspx?EvidenceID=14568&amp;LanguageID=1" TargetMode="External"/><Relationship Id="rId18" Type="http://schemas.openxmlformats.org/officeDocument/2006/relationships/hyperlink" Target="http://www.microsoft.com/casestudies/casestudy.aspx?casestudyid=51810" TargetMode="External"/><Relationship Id="rId26" Type="http://schemas.openxmlformats.org/officeDocument/2006/relationships/hyperlink" Target="http://www.microsoft.com/casestudies/casestudy.aspx?casestudyid=51582" TargetMode="External"/><Relationship Id="rId3" Type="http://schemas.openxmlformats.org/officeDocument/2006/relationships/hyperlink" Target="http://www.microsoft.com/presspass/press/2007/oct07/10-01SantanderPR.mspx?rss_fdn=Press%20Releases" TargetMode="External"/><Relationship Id="rId21" Type="http://schemas.openxmlformats.org/officeDocument/2006/relationships/hyperlink" Target="http://www.microsoft.com/casestudies/casestudy.aspx?casestudyid=51820" TargetMode="External"/><Relationship Id="rId7" Type="http://schemas.openxmlformats.org/officeDocument/2006/relationships/hyperlink" Target="http://www.microsoft.com/presspass/press/2004/oct04/10-11SWIFTBizTalkPR.mspx" TargetMode="External"/><Relationship Id="rId12" Type="http://schemas.openxmlformats.org/officeDocument/2006/relationships/hyperlink" Target="http://www.microsoft.com/casestudies/casestudy.aspx?casestudyid=53851" TargetMode="External"/><Relationship Id="rId17" Type="http://schemas.openxmlformats.org/officeDocument/2006/relationships/hyperlink" Target="http://www.microsoft.com/casestudies/casestudy.aspx?casestudyid=4000001199" TargetMode="External"/><Relationship Id="rId25" Type="http://schemas.openxmlformats.org/officeDocument/2006/relationships/hyperlink" Target="http://www.microsoft.com/casestudies/casestudy.aspx?casestudyid=51913" TargetMode="External"/><Relationship Id="rId2" Type="http://schemas.openxmlformats.org/officeDocument/2006/relationships/notesSlide" Target="../notesSlides/notesSlide11.xml"/><Relationship Id="rId16" Type="http://schemas.openxmlformats.org/officeDocument/2006/relationships/hyperlink" Target="http://www.microsoft.com/casestudies/casestudy.aspx?casestudyid=4000001342" TargetMode="External"/><Relationship Id="rId20" Type="http://schemas.openxmlformats.org/officeDocument/2006/relationships/hyperlink" Target="http://www.microsoft.com/casestudies/casestudy.aspx?casestudyid=52915" TargetMode="External"/><Relationship Id="rId29" Type="http://schemas.openxmlformats.org/officeDocument/2006/relationships/hyperlink" Target="http://www.microsoft.com/casestudies/casestudy.aspx?casestudyid=48753" TargetMode="External"/><Relationship Id="rId1" Type="http://schemas.openxmlformats.org/officeDocument/2006/relationships/slideLayout" Target="../slideLayouts/slideLayout48.xml"/><Relationship Id="rId6" Type="http://schemas.openxmlformats.org/officeDocument/2006/relationships/hyperlink" Target="http://www.microsoft.com/resources/casestudies/CaseStudy.asp?CaseStudyID=14030" TargetMode="External"/><Relationship Id="rId11" Type="http://schemas.openxmlformats.org/officeDocument/2006/relationships/hyperlink" Target="http://www.microsoft.com/casestudies/casestudy.aspx?casestudyid=49093" TargetMode="External"/><Relationship Id="rId24" Type="http://schemas.openxmlformats.org/officeDocument/2006/relationships/hyperlink" Target="http://www.windowsfs.com/articles.asp?ID=611" TargetMode="External"/><Relationship Id="rId5" Type="http://schemas.openxmlformats.org/officeDocument/2006/relationships/hyperlink" Target="http://www.microsoft.com/casestudies/casestudy.aspx?casestudyid=4000000030" TargetMode="External"/><Relationship Id="rId15" Type="http://schemas.openxmlformats.org/officeDocument/2006/relationships/hyperlink" Target="http://members.microsoft.com/customerevidence/search/EvidenceDetails.aspx?EvidenceID=13639&amp;LanguageID=1&amp;PFT=Microsoft%20SQL%20Server%202005&amp;TaxID=20363" TargetMode="External"/><Relationship Id="rId23" Type="http://schemas.openxmlformats.org/officeDocument/2006/relationships/hyperlink" Target="http://www.financialdevelopers.com/assets/CCF%20Banking%20WhitePaper-External.pdf" TargetMode="External"/><Relationship Id="rId28" Type="http://schemas.openxmlformats.org/officeDocument/2006/relationships/hyperlink" Target="http://members.microsoft.com/customerevidence/search/EvidenceDetails.aspx?EvidenceID=13659&amp;LanguageID=1&amp;PFT=Microsoft%20SQL%20Server%202005&amp;TaxID=20363" TargetMode="External"/><Relationship Id="rId10" Type="http://schemas.openxmlformats.org/officeDocument/2006/relationships/hyperlink" Target="http://members.microsoft.com/customerevidence/search/EvidenceDetails.aspx?EvidenceID=13793&amp;LanguageID=1&amp;PFT=Microsoft%20SQL%20Server%202005&amp;TaxID=20363" TargetMode="External"/><Relationship Id="rId19" Type="http://schemas.openxmlformats.org/officeDocument/2006/relationships/hyperlink" Target="http://www.microsoft.com/casestudies/casestudy.aspx?casestudyid=200125" TargetMode="External"/><Relationship Id="rId4" Type="http://schemas.openxmlformats.org/officeDocument/2006/relationships/hyperlink" Target="http://www.reuters.com/article/bankingfinancial-SP/idUSL1920418320070619" TargetMode="External"/><Relationship Id="rId9" Type="http://schemas.openxmlformats.org/officeDocument/2006/relationships/hyperlink" Target="http://www.microsoft.com/casestudies/casestudy.aspx?casestudyid=53626" TargetMode="External"/><Relationship Id="rId14" Type="http://schemas.openxmlformats.org/officeDocument/2006/relationships/hyperlink" Target="http://www.sap.com/solutions/benchmark/pdf/CERT5205.pdf" TargetMode="External"/><Relationship Id="rId22" Type="http://schemas.openxmlformats.org/officeDocument/2006/relationships/hyperlink" Target="http://www.microsoft.com/casestudies/casestudy.aspx?casestudyid=52895" TargetMode="External"/><Relationship Id="rId27" Type="http://schemas.openxmlformats.org/officeDocument/2006/relationships/hyperlink" Target="http://www.microsoft.com/casestudies/casestudy.aspx?casestudyid=5350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36.png"/><Relationship Id="rId5" Type="http://schemas.openxmlformats.org/officeDocument/2006/relationships/diagramQuickStyle" Target="../diagrams/quickStyle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normAutofit/>
          </a:bodyPr>
          <a:lstStyle/>
          <a:p>
            <a:r>
              <a:rPr lang="en-US" sz="5400" dirty="0" smtClean="0"/>
              <a:t>Content</a:t>
            </a:r>
            <a:endParaRPr lang="en-US" sz="5400" dirty="0"/>
          </a:p>
        </p:txBody>
      </p:sp>
      <p:sp>
        <p:nvSpPr>
          <p:cNvPr id="3" name="Content Placeholder 2"/>
          <p:cNvSpPr>
            <a:spLocks noGrp="1"/>
          </p:cNvSpPr>
          <p:nvPr>
            <p:ph idx="4294967295"/>
          </p:nvPr>
        </p:nvSpPr>
        <p:spPr>
          <a:xfrm>
            <a:off x="1219200" y="1981200"/>
            <a:ext cx="7543800" cy="2954338"/>
          </a:xfrm>
        </p:spPr>
        <p:txBody>
          <a:bodyPr/>
          <a:lstStyle/>
          <a:p>
            <a:pPr>
              <a:lnSpc>
                <a:spcPct val="150000"/>
              </a:lnSpc>
            </a:pPr>
            <a:r>
              <a:rPr lang="en-US" dirty="0" smtClean="0">
                <a:solidFill>
                  <a:schemeClr val="accent1"/>
                </a:solidFill>
              </a:rPr>
              <a:t>Vertical Market specialization</a:t>
            </a:r>
          </a:p>
          <a:p>
            <a:pPr>
              <a:lnSpc>
                <a:spcPct val="150000"/>
              </a:lnSpc>
            </a:pPr>
            <a:r>
              <a:rPr lang="en-US" dirty="0" smtClean="0">
                <a:solidFill>
                  <a:schemeClr val="accent1"/>
                </a:solidFill>
              </a:rPr>
              <a:t>FS market and Microsoft</a:t>
            </a:r>
          </a:p>
          <a:p>
            <a:pPr>
              <a:lnSpc>
                <a:spcPct val="150000"/>
              </a:lnSpc>
            </a:pPr>
            <a:r>
              <a:rPr lang="en-US" dirty="0" smtClean="0">
                <a:solidFill>
                  <a:schemeClr val="accent1"/>
                </a:solidFill>
              </a:rPr>
              <a:t>Call to action/Discussion</a:t>
            </a:r>
          </a:p>
          <a:p>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Market size and trends (Colombia)</a:t>
            </a:r>
            <a:endParaRPr lang="en-US" sz="4400" dirty="0"/>
          </a:p>
        </p:txBody>
      </p:sp>
      <p:graphicFrame>
        <p:nvGraphicFramePr>
          <p:cNvPr id="28" name="Table 27"/>
          <p:cNvGraphicFramePr>
            <a:graphicFrameLocks noGrp="1"/>
          </p:cNvGraphicFramePr>
          <p:nvPr/>
        </p:nvGraphicFramePr>
        <p:xfrm>
          <a:off x="762000" y="1143000"/>
          <a:ext cx="7315199" cy="5038448"/>
        </p:xfrm>
        <a:graphic>
          <a:graphicData uri="http://schemas.openxmlformats.org/drawingml/2006/table">
            <a:tbl>
              <a:tblPr/>
              <a:tblGrid>
                <a:gridCol w="638833"/>
                <a:gridCol w="1346111"/>
                <a:gridCol w="1174995"/>
                <a:gridCol w="889800"/>
                <a:gridCol w="812801"/>
                <a:gridCol w="855578"/>
                <a:gridCol w="616017"/>
                <a:gridCol w="467716"/>
                <a:gridCol w="513348"/>
              </a:tblGrid>
              <a:tr h="323297">
                <a:tc>
                  <a:txBody>
                    <a:bodyPr/>
                    <a:lstStyle/>
                    <a:p>
                      <a:pPr algn="l" fontAlgn="t"/>
                      <a:r>
                        <a:rPr lang="en-US" sz="900" b="1" i="0" u="none" strike="noStrike" dirty="0">
                          <a:solidFill>
                            <a:srgbClr val="000000"/>
                          </a:solidFill>
                          <a:latin typeface="Arial"/>
                        </a:rPr>
                        <a:t>Primary Market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t"/>
                      <a:r>
                        <a:rPr lang="en-US" sz="900" b="1" i="0" u="none" strike="noStrike" dirty="0">
                          <a:solidFill>
                            <a:srgbClr val="000000"/>
                          </a:solidFill>
                          <a:latin typeface="Arial"/>
                        </a:rPr>
                        <a:t>Secondary Market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t"/>
                      <a:r>
                        <a:rPr lang="en-US" sz="900" b="1" i="0" u="none" strike="noStrike" dirty="0">
                          <a:solidFill>
                            <a:srgbClr val="000000"/>
                          </a:solidFill>
                          <a:latin typeface="Arial"/>
                        </a:rPr>
                        <a:t>Individual Market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gridSpan="3">
                  <a:txBody>
                    <a:bodyPr/>
                    <a:lstStyle/>
                    <a:p>
                      <a:pPr algn="ctr" fontAlgn="t"/>
                      <a:r>
                        <a:rPr lang="en-US" sz="900" b="1" i="0" u="none" strike="noStrike" dirty="0">
                          <a:solidFill>
                            <a:srgbClr val="000000"/>
                          </a:solidFill>
                          <a:latin typeface="Arial"/>
                        </a:rPr>
                        <a:t>Revenues in US Dollar [USD]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hMerge="1">
                  <a:txBody>
                    <a:bodyPr/>
                    <a:lstStyle/>
                    <a:p>
                      <a:endParaRPr lang="en-US"/>
                    </a:p>
                  </a:txBody>
                  <a:tcPr/>
                </a:tc>
                <a:tc hMerge="1">
                  <a:txBody>
                    <a:bodyPr/>
                    <a:lstStyle/>
                    <a:p>
                      <a:endParaRPr lang="en-US"/>
                    </a:p>
                  </a:txBody>
                  <a:tcPr/>
                </a:tc>
                <a:tc>
                  <a:txBody>
                    <a:bodyPr/>
                    <a:lstStyle/>
                    <a:p>
                      <a:pPr algn="ctr" fontAlgn="t"/>
                      <a:r>
                        <a:rPr lang="en-US" sz="900" b="1" i="0" u="none" strike="noStrike" dirty="0">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t"/>
                      <a:r>
                        <a:rPr lang="en-US" sz="900" b="0" i="0" u="none" strike="noStrike" dirty="0">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9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r>
              <a:tr h="161648">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700" b="0" i="0" u="none" strike="noStrike" dirty="0">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1" i="0" u="none" strike="noStrike" dirty="0">
                          <a:solidFill>
                            <a:schemeClr val="bg1"/>
                          </a:solidFill>
                          <a:latin typeface="Arial"/>
                        </a:rPr>
                        <a:t>FY09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1" i="0" u="none" strike="noStrike" dirty="0">
                          <a:solidFill>
                            <a:schemeClr val="bg1"/>
                          </a:solidFill>
                          <a:latin typeface="Arial"/>
                        </a:rPr>
                        <a:t>FY10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1" i="0" u="none" strike="noStrike" dirty="0">
                          <a:solidFill>
                            <a:schemeClr val="bg1"/>
                          </a:solidFill>
                          <a:latin typeface="Arial"/>
                        </a:rPr>
                        <a:t>FY11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600" b="1" i="0" u="none" strike="noStrike" dirty="0">
                          <a:solidFill>
                            <a:schemeClr val="bg1"/>
                          </a:solidFill>
                          <a:latin typeface="Arial"/>
                        </a:rPr>
                        <a:t>FY08 Mix</a:t>
                      </a:r>
                      <a:endParaRPr lang="en-US" sz="700" b="0" i="0" u="none" strike="noStrike" dirty="0">
                        <a:solidFill>
                          <a:schemeClr val="bg1"/>
                        </a:solidFill>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700" b="0" i="0" u="none" strike="noStrike">
                          <a:solidFill>
                            <a:srgbClr val="000000"/>
                          </a:solidFill>
                          <a:latin typeface="Arial"/>
                        </a:rPr>
                        <a:t>CAGR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Total </a:t>
                      </a:r>
                      <a:r>
                        <a:rPr lang="en-US" sz="700" b="0" i="0" u="none" strike="noStrike" dirty="0" err="1">
                          <a:solidFill>
                            <a:schemeClr val="bg1"/>
                          </a:solidFill>
                          <a:latin typeface="Arial"/>
                        </a:rPr>
                        <a:t>Sw</a:t>
                      </a:r>
                      <a:endParaRPr lang="en-US" sz="700" b="0" i="0" u="none" strike="noStrike" dirty="0">
                        <a:solidFill>
                          <a:schemeClr val="bg1"/>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161648">
                <a:tc gridSpan="3">
                  <a:txBody>
                    <a:bodyPr/>
                    <a:lstStyle/>
                    <a:p>
                      <a:pPr algn="l" fontAlgn="t"/>
                      <a:r>
                        <a:rPr lang="en-US" sz="600" b="1" i="0" u="none" strike="noStrike" dirty="0">
                          <a:solidFill>
                            <a:srgbClr val="000000"/>
                          </a:solidFill>
                          <a:latin typeface="Arial"/>
                        </a:rPr>
                        <a:t>Hardware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hMerge="1">
                  <a:txBody>
                    <a:bodyPr/>
                    <a:lstStyle/>
                    <a:p>
                      <a:endParaRPr lang="en-US"/>
                    </a:p>
                  </a:txBody>
                  <a:tcPr/>
                </a:tc>
                <a:tc hMerge="1">
                  <a:txBody>
                    <a:bodyPr/>
                    <a:lstStyle/>
                    <a:p>
                      <a:endParaRPr lang="en-US"/>
                    </a:p>
                  </a:txBody>
                  <a:tcPr/>
                </a:tc>
                <a:tc>
                  <a:txBody>
                    <a:bodyPr/>
                    <a:lstStyle/>
                    <a:p>
                      <a:pPr algn="r" fontAlgn="t"/>
                      <a:r>
                        <a:rPr lang="en-US" sz="600" b="0" i="0" u="none" strike="noStrike">
                          <a:solidFill>
                            <a:srgbClr val="000000"/>
                          </a:solidFill>
                          <a:latin typeface="Arial"/>
                        </a:rPr>
                        <a:t>$ 1,818,820.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$ 1,975,326.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$ 2,092,038.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161648">
                <a:tc gridSpan="3">
                  <a:txBody>
                    <a:bodyPr/>
                    <a:lstStyle/>
                    <a:p>
                      <a:pPr algn="l" fontAlgn="t"/>
                      <a:r>
                        <a:rPr lang="en-US" sz="600" b="1" i="0" u="none" strike="noStrike" dirty="0">
                          <a:solidFill>
                            <a:srgbClr val="000000"/>
                          </a:solidFill>
                          <a:latin typeface="Arial"/>
                        </a:rPr>
                        <a:t>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hMerge="1">
                  <a:txBody>
                    <a:bodyPr/>
                    <a:lstStyle/>
                    <a:p>
                      <a:endParaRPr lang="en-US"/>
                    </a:p>
                  </a:txBody>
                  <a:tcPr/>
                </a:tc>
                <a:tc hMerge="1">
                  <a:txBody>
                    <a:bodyPr/>
                    <a:lstStyle/>
                    <a:p>
                      <a:endParaRPr lang="en-US"/>
                    </a:p>
                  </a:txBody>
                  <a:tcPr/>
                </a:tc>
                <a:tc>
                  <a:txBody>
                    <a:bodyPr/>
                    <a:lstStyle/>
                    <a:p>
                      <a:pPr algn="r" fontAlgn="t"/>
                      <a:r>
                        <a:rPr lang="en-US" sz="600" b="0" i="0" u="none" strike="noStrike">
                          <a:solidFill>
                            <a:srgbClr val="000000"/>
                          </a:solidFill>
                          <a:latin typeface="Arial"/>
                        </a:rPr>
                        <a:t>$ 2,852,076.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$ 3,175,196.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$ 3,525,843.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49.0%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161648">
                <a:tc gridSpan="3">
                  <a:txBody>
                    <a:bodyPr/>
                    <a:lstStyle/>
                    <a:p>
                      <a:pPr algn="l" fontAlgn="t"/>
                      <a:r>
                        <a:rPr lang="en-US" sz="600" b="1" i="0" u="none" strike="noStrike" dirty="0">
                          <a:solidFill>
                            <a:srgbClr val="000000"/>
                          </a:solidFill>
                          <a:latin typeface="Arial"/>
                        </a:rPr>
                        <a:t>Application Development &amp; Deployment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hMerge="1">
                  <a:txBody>
                    <a:bodyPr/>
                    <a:lstStyle/>
                    <a:p>
                      <a:endParaRPr lang="en-US"/>
                    </a:p>
                  </a:txBody>
                  <a:tcPr/>
                </a:tc>
                <a:tc hMerge="1">
                  <a:txBody>
                    <a:bodyPr/>
                    <a:lstStyle/>
                    <a:p>
                      <a:endParaRPr lang="en-US"/>
                    </a:p>
                  </a:txBody>
                  <a:tcPr/>
                </a:tc>
                <a:tc>
                  <a:txBody>
                    <a:bodyPr/>
                    <a:lstStyle/>
                    <a:p>
                      <a:pPr algn="r" fontAlgn="t"/>
                      <a:r>
                        <a:rPr lang="en-US" sz="600" b="0" i="0" u="none" strike="noStrike" dirty="0">
                          <a:solidFill>
                            <a:srgbClr val="000000"/>
                          </a:solidFill>
                          <a:latin typeface="Arial"/>
                        </a:rPr>
                        <a:t>$ 420,084.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0" i="0" u="none" strike="noStrike" dirty="0">
                          <a:solidFill>
                            <a:srgbClr val="000000"/>
                          </a:solidFill>
                          <a:latin typeface="Arial"/>
                        </a:rPr>
                        <a:t>$ 463,354.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0" i="0" u="none" strike="noStrike" dirty="0">
                          <a:solidFill>
                            <a:srgbClr val="000000"/>
                          </a:solidFill>
                          <a:latin typeface="Arial"/>
                        </a:rPr>
                        <a:t>$ 507,749.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0" i="0" u="none" strike="noStrike" dirty="0">
                          <a:solidFill>
                            <a:srgbClr val="000000"/>
                          </a:solidFill>
                          <a:latin typeface="Arial"/>
                        </a:rPr>
                        <a:t>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700" b="0" i="0" u="none" strike="noStrike" dirty="0">
                          <a:solidFill>
                            <a:srgbClr val="000000"/>
                          </a:solidFill>
                          <a:latin typeface="Arial"/>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b"/>
                      <a:r>
                        <a:rPr lang="en-US" sz="700" b="0" i="0" u="none" strike="noStrike" dirty="0">
                          <a:solidFill>
                            <a:schemeClr val="bg1"/>
                          </a:solidFill>
                          <a:latin typeface="Arial"/>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r>
              <a:tr h="249311">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dirty="0">
                          <a:solidFill>
                            <a:srgbClr val="000000"/>
                          </a:solidFill>
                          <a:latin typeface="Arial"/>
                        </a:rPr>
                        <a:t>Application Deployment Software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dirty="0">
                          <a:solidFill>
                            <a:srgbClr val="000000"/>
                          </a:solidFill>
                          <a:latin typeface="Arial"/>
                        </a:rPr>
                        <a:t>[6 Individual </a:t>
                      </a:r>
                      <a:r>
                        <a:rPr lang="en-US" sz="600" b="1" i="0" u="none" strike="noStrike" dirty="0" err="1">
                          <a:solidFill>
                            <a:srgbClr val="000000"/>
                          </a:solidFill>
                          <a:latin typeface="Arial"/>
                        </a:rPr>
                        <a:t>Mkts</a:t>
                      </a:r>
                      <a:r>
                        <a:rPr lang="en-US" sz="600" b="1" i="0" u="none" strike="noStrike" dirty="0">
                          <a:solidFill>
                            <a:srgbClr val="000000"/>
                          </a:solidFill>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$ 135,875.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$ 152,250.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$ 169,736.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Application Development Software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dirty="0">
                          <a:solidFill>
                            <a:srgbClr val="000000"/>
                          </a:solidFill>
                          <a:latin typeface="Arial"/>
                        </a:rPr>
                        <a:t>[5 Individual </a:t>
                      </a:r>
                      <a:r>
                        <a:rPr lang="en-US" sz="600" b="1" i="0" u="none" strike="noStrike" dirty="0" err="1">
                          <a:solidFill>
                            <a:srgbClr val="000000"/>
                          </a:solidFill>
                          <a:latin typeface="Arial"/>
                        </a:rPr>
                        <a:t>Mkts</a:t>
                      </a:r>
                      <a:r>
                        <a:rPr lang="en-US" sz="600" b="1" i="0" u="none" strike="noStrike" dirty="0">
                          <a:solidFill>
                            <a:srgbClr val="000000"/>
                          </a:solidFill>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$ 30,828.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$ 33,571.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$ 36,643.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Data Access, Analysis, and Delivery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[3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$ 34,961.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$ 40,065.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$ 45,373.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Information &amp; Data Management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dirty="0">
                          <a:solidFill>
                            <a:srgbClr val="000000"/>
                          </a:solidFill>
                          <a:latin typeface="Arial"/>
                        </a:rPr>
                        <a:t>[5 Individual </a:t>
                      </a:r>
                      <a:r>
                        <a:rPr lang="en-US" sz="600" b="1" i="0" u="none" strike="noStrike" dirty="0" err="1">
                          <a:solidFill>
                            <a:srgbClr val="000000"/>
                          </a:solidFill>
                          <a:latin typeface="Arial"/>
                        </a:rPr>
                        <a:t>Mkts</a:t>
                      </a:r>
                      <a:r>
                        <a:rPr lang="en-US" sz="600" b="1" i="0" u="none" strike="noStrike" dirty="0">
                          <a:solidFill>
                            <a:srgbClr val="000000"/>
                          </a:solidFill>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$ 187,452.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$ 203,215.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$ 218,327.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dirty="0">
                          <a:solidFill>
                            <a:schemeClr val="bg1"/>
                          </a:solidFill>
                          <a:latin typeface="Arial"/>
                        </a:rPr>
                        <a:t>Quality and Life-Cycle Tools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dirty="0">
                          <a:solidFill>
                            <a:schemeClr val="bg1"/>
                          </a:solidFill>
                          <a:latin typeface="Arial"/>
                        </a:rPr>
                        <a:t>[2 Individual </a:t>
                      </a:r>
                      <a:r>
                        <a:rPr lang="en-US" sz="600" b="1" i="0" u="none" strike="noStrike" dirty="0" err="1">
                          <a:solidFill>
                            <a:schemeClr val="bg1"/>
                          </a:solidFill>
                          <a:latin typeface="Arial"/>
                        </a:rPr>
                        <a:t>Mkts</a:t>
                      </a:r>
                      <a:r>
                        <a:rPr lang="en-US" sz="600" b="1" i="0" u="none" strike="noStrike" dirty="0">
                          <a:solidFill>
                            <a:schemeClr val="bg1"/>
                          </a:solidFill>
                          <a:latin typeface="Arial"/>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chemeClr val="bg1"/>
                          </a:solidFill>
                          <a:latin typeface="Arial"/>
                        </a:rPr>
                        <a:t>$ 23,595.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chemeClr val="bg1"/>
                          </a:solidFill>
                          <a:latin typeface="Arial"/>
                        </a:rPr>
                        <a:t>$ 26,657.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chemeClr val="bg1"/>
                          </a:solidFill>
                          <a:latin typeface="Arial"/>
                        </a:rPr>
                        <a:t>$ 29,921.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chemeClr val="bg1"/>
                          </a:solidFill>
                          <a:latin typeface="Arial"/>
                        </a:rPr>
                        <a:t>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dirty="0">
                          <a:solidFill>
                            <a:schemeClr val="bg1"/>
                          </a:solidFill>
                          <a:latin typeface="Arial"/>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161648">
                <a:tc gridSpan="3">
                  <a:txBody>
                    <a:bodyPr/>
                    <a:lstStyle/>
                    <a:p>
                      <a:pPr algn="l" fontAlgn="t"/>
                      <a:r>
                        <a:rPr lang="en-US" sz="600" b="1" i="0" u="none" strike="noStrike" dirty="0">
                          <a:solidFill>
                            <a:srgbClr val="000000"/>
                          </a:solidFill>
                          <a:latin typeface="Arial"/>
                        </a:rPr>
                        <a:t>Applications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hMerge="1">
                  <a:txBody>
                    <a:bodyPr/>
                    <a:lstStyle/>
                    <a:p>
                      <a:endParaRPr lang="en-US"/>
                    </a:p>
                  </a:txBody>
                  <a:tcPr/>
                </a:tc>
                <a:tc hMerge="1">
                  <a:txBody>
                    <a:bodyPr/>
                    <a:lstStyle/>
                    <a:p>
                      <a:endParaRPr lang="en-US"/>
                    </a:p>
                  </a:txBody>
                  <a:tcPr/>
                </a:tc>
                <a:tc>
                  <a:txBody>
                    <a:bodyPr/>
                    <a:lstStyle/>
                    <a:p>
                      <a:pPr algn="r" fontAlgn="t"/>
                      <a:r>
                        <a:rPr lang="en-US" sz="600" b="0" i="0" u="none" strike="noStrike" dirty="0">
                          <a:solidFill>
                            <a:srgbClr val="000000"/>
                          </a:solidFill>
                          <a:latin typeface="Arial"/>
                        </a:rPr>
                        <a:t>$ 222,236.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0" i="0" u="none" strike="noStrike" dirty="0">
                          <a:solidFill>
                            <a:srgbClr val="000000"/>
                          </a:solidFill>
                          <a:latin typeface="Arial"/>
                        </a:rPr>
                        <a:t>$ 252,048.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0" i="0" u="none" strike="noStrike" dirty="0">
                          <a:solidFill>
                            <a:srgbClr val="000000"/>
                          </a:solidFill>
                          <a:latin typeface="Arial"/>
                        </a:rPr>
                        <a:t>$ 281,761.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0" i="0" u="none" strike="noStrike" dirty="0">
                          <a:solidFill>
                            <a:srgbClr val="000000"/>
                          </a:solidFill>
                          <a:latin typeface="Arial"/>
                        </a:rPr>
                        <a:t>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700" b="0" i="0" u="none" strike="noStrike" dirty="0">
                          <a:solidFill>
                            <a:srgbClr val="000000"/>
                          </a:solidFill>
                          <a:latin typeface="Arial"/>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b"/>
                      <a:r>
                        <a:rPr lang="en-US" sz="700" b="0" i="0" u="none" strike="noStrike" dirty="0">
                          <a:solidFill>
                            <a:schemeClr val="bg1"/>
                          </a:solidFill>
                          <a:latin typeface="Arial"/>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r>
              <a:tr h="219352">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Collaborative Applications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[5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$ 31,129.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$ 34,331.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$ 37,509.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b"/>
                      <a:r>
                        <a:rPr lang="en-US" sz="700" b="0" i="0" u="none" strike="noStrike" dirty="0">
                          <a:solidFill>
                            <a:srgbClr val="000000"/>
                          </a:solidFill>
                          <a:latin typeface="Arial"/>
                        </a:rPr>
                        <a:t>8%</a:t>
                      </a:r>
                      <a:endParaRPr lang="en-US" sz="7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Content Applications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[5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$ 88,981.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$ 102,162.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$ 115,054.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Customer Relationship Management (CRM) Applications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[4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$ 28,944.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$ 32,737.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$ 36,532.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fr-FR" sz="600" b="0" i="1" u="none" strike="noStrike">
                          <a:solidFill>
                            <a:srgbClr val="000000"/>
                          </a:solidFill>
                          <a:latin typeface="Arial"/>
                        </a:rPr>
                        <a:t>Enterprise Resource Management (ERM) Applications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[8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$ 56,340.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$ 63,702.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$ 71,142.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Operations and Manufacturing Applications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[2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$ 7,975.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$ 9,268.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$ 10,685.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dirty="0">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Supply Chain Management (SCM) Applications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[2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$ 8,868.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$ 9,848.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$ 10,839.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dirty="0">
                          <a:solidFill>
                            <a:srgbClr val="000000"/>
                          </a:solidFill>
                          <a:latin typeface="Arial"/>
                        </a:rPr>
                        <a:t>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a:solidFill>
                            <a:srgbClr val="000000"/>
                          </a:solidFill>
                          <a:latin typeface="Arial"/>
                        </a:rPr>
                        <a:t>8%</a:t>
                      </a:r>
                      <a:endParaRPr lang="en-US" sz="700" b="0" i="0" u="none" strike="noStrike">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161648">
                <a:tc gridSpan="3">
                  <a:txBody>
                    <a:bodyPr/>
                    <a:lstStyle/>
                    <a:p>
                      <a:pPr algn="l" fontAlgn="t"/>
                      <a:r>
                        <a:rPr lang="en-US" sz="600" b="1" i="0" u="none" strike="noStrike" dirty="0">
                          <a:solidFill>
                            <a:srgbClr val="000000"/>
                          </a:solidFill>
                          <a:latin typeface="Arial"/>
                        </a:rPr>
                        <a:t>System Infrastructure Software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hMerge="1">
                  <a:txBody>
                    <a:bodyPr/>
                    <a:lstStyle/>
                    <a:p>
                      <a:endParaRPr lang="en-US"/>
                    </a:p>
                  </a:txBody>
                  <a:tcPr/>
                </a:tc>
                <a:tc hMerge="1">
                  <a:txBody>
                    <a:bodyPr/>
                    <a:lstStyle/>
                    <a:p>
                      <a:endParaRPr lang="en-US"/>
                    </a:p>
                  </a:txBody>
                  <a:tcPr/>
                </a:tc>
                <a:tc>
                  <a:txBody>
                    <a:bodyPr/>
                    <a:lstStyle/>
                    <a:p>
                      <a:pPr algn="r" fontAlgn="t"/>
                      <a:r>
                        <a:rPr lang="en-US" sz="600" b="0" i="0" u="none" strike="noStrike" dirty="0">
                          <a:solidFill>
                            <a:srgbClr val="000000"/>
                          </a:solidFill>
                          <a:latin typeface="Arial"/>
                        </a:rPr>
                        <a:t>$ 507,003.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0" i="0" u="none" strike="noStrike" dirty="0">
                          <a:solidFill>
                            <a:srgbClr val="000000"/>
                          </a:solidFill>
                          <a:latin typeface="Arial"/>
                        </a:rPr>
                        <a:t>$ 566,927.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0" i="0" u="none" strike="noStrike" dirty="0">
                          <a:solidFill>
                            <a:srgbClr val="000000"/>
                          </a:solidFill>
                          <a:latin typeface="Arial"/>
                        </a:rPr>
                        <a:t>$ 628,276.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0" i="0" u="none" strike="noStrike" dirty="0">
                          <a:solidFill>
                            <a:srgbClr val="000000"/>
                          </a:solidFill>
                          <a:latin typeface="Arial"/>
                        </a:rPr>
                        <a:t>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700" b="0" i="0" u="none" strike="noStrike" dirty="0">
                          <a:solidFill>
                            <a:srgbClr val="000000"/>
                          </a:solidFill>
                          <a:latin typeface="Arial"/>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b"/>
                      <a:r>
                        <a:rPr lang="en-US" sz="700" b="0" i="0" u="none" strike="noStrike" dirty="0">
                          <a:solidFill>
                            <a:schemeClr val="bg1"/>
                          </a:solidFill>
                          <a:latin typeface="Arial"/>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r>
              <a:tr h="219352">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Security Software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[4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$ 73,998.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$ 87,949.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$ 103,336.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dirty="0">
                          <a:solidFill>
                            <a:srgbClr val="000000"/>
                          </a:solidFill>
                          <a:latin typeface="Arial"/>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Storage Software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[8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$ 90,213.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$ 102,728.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$ 115,953.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dirty="0">
                          <a:solidFill>
                            <a:srgbClr val="000000"/>
                          </a:solidFill>
                          <a:latin typeface="Arial"/>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System and Network Management Software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[7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$ 146,642.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$ 163,681.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$ 181,642.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228600">
                <a:tc>
                  <a:txBody>
                    <a:bodyPr/>
                    <a:lstStyle/>
                    <a:p>
                      <a:pPr algn="l" fontAlgn="t"/>
                      <a:r>
                        <a:rPr lang="en-US" sz="700" b="0"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0" i="1" u="none" strike="noStrike">
                          <a:solidFill>
                            <a:srgbClr val="000000"/>
                          </a:solidFill>
                          <a:latin typeface="Arial"/>
                        </a:rPr>
                        <a:t>System Software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t"/>
                      <a:r>
                        <a:rPr lang="en-US" sz="600" b="1" i="0" u="none" strike="noStrike">
                          <a:solidFill>
                            <a:srgbClr val="000000"/>
                          </a:solidFill>
                          <a:latin typeface="Arial"/>
                        </a:rPr>
                        <a:t>[6 Individual Mkts]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$ 196,150.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$ 212,569.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$ 227,346.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0" i="0" u="none" strike="noStrike">
                          <a:solidFill>
                            <a:srgbClr val="000000"/>
                          </a:solidFill>
                          <a:latin typeface="Arial"/>
                        </a:rPr>
                        <a:t>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r h="152400">
                <a:tc>
                  <a:txBody>
                    <a:bodyPr/>
                    <a:lstStyle/>
                    <a:p>
                      <a:pPr algn="l" fontAlgn="t"/>
                      <a:r>
                        <a:rPr lang="en-US" sz="600" b="1" i="0" u="none" strike="noStrike" dirty="0">
                          <a:solidFill>
                            <a:srgbClr val="000000"/>
                          </a:solidFill>
                          <a:latin typeface="Arial"/>
                        </a:rPr>
                        <a:t>GRAND TOTAL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t"/>
                      <a:r>
                        <a:rPr lang="en-US" sz="700" b="0" i="0" u="none" strike="noStrike" dirty="0">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t"/>
                      <a:r>
                        <a:rPr lang="en-US" sz="700" b="0" i="0" u="none" strike="noStrike" dirty="0">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1" i="0" u="none" strike="noStrike" dirty="0">
                          <a:solidFill>
                            <a:srgbClr val="000000"/>
                          </a:solidFill>
                          <a:latin typeface="Arial"/>
                        </a:rPr>
                        <a:t> 5,820,221.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1" i="0" u="none" strike="noStrike" dirty="0">
                          <a:solidFill>
                            <a:srgbClr val="000000"/>
                          </a:solidFill>
                          <a:latin typeface="Arial"/>
                        </a:rPr>
                        <a:t> 6,432,850.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1" i="0" u="none" strike="noStrike" dirty="0">
                          <a:solidFill>
                            <a:srgbClr val="000000"/>
                          </a:solidFill>
                          <a:latin typeface="Arial"/>
                        </a:rPr>
                        <a:t> 7,035,667.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t"/>
                      <a:r>
                        <a:rPr lang="en-US" sz="600" b="1" i="0" u="none" strike="noStrike" dirty="0">
                          <a:solidFill>
                            <a:srgbClr val="000000"/>
                          </a:solidFill>
                          <a:latin typeface="Arial"/>
                        </a:rPr>
                        <a:t>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b"/>
                      <a:r>
                        <a:rPr lang="en-US" sz="700" b="0" i="0" u="none" strike="noStrike" dirty="0">
                          <a:solidFill>
                            <a:srgbClr val="000000"/>
                          </a:solidFill>
                          <a:latin typeface="Arial"/>
                        </a:rPr>
                        <a:t>8%</a:t>
                      </a:r>
                      <a:endParaRPr lang="en-US" sz="700" b="0"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700" b="0" i="0" u="none" strike="noStrike" dirty="0">
                          <a:solidFill>
                            <a:schemeClr val="bg1"/>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r>
              <a:tr h="161648">
                <a:tc gridSpan="2">
                  <a:txBody>
                    <a:bodyPr/>
                    <a:lstStyle/>
                    <a:p>
                      <a:pPr algn="l" fontAlgn="t"/>
                      <a:r>
                        <a:rPr lang="en-US" sz="600" b="1" i="0" u="none" strike="noStrike">
                          <a:solidFill>
                            <a:srgbClr val="000000"/>
                          </a:solidFill>
                          <a:latin typeface="Arial"/>
                        </a:rPr>
                        <a:t>Total number of entities for your selection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hMerge="1">
                  <a:txBody>
                    <a:bodyPr/>
                    <a:lstStyle/>
                    <a:p>
                      <a:endParaRPr lang="en-US"/>
                    </a:p>
                  </a:txBody>
                  <a:tcPr/>
                </a:tc>
                <a:tc>
                  <a:txBody>
                    <a:bodyPr/>
                    <a:lstStyle/>
                    <a:p>
                      <a:pPr algn="l" fontAlgn="t"/>
                      <a:r>
                        <a:rPr lang="en-US" sz="600" b="1" i="0" u="none" strike="noStrike">
                          <a:solidFill>
                            <a:srgbClr val="000000"/>
                          </a:solidFill>
                          <a:latin typeface="Arial"/>
                        </a:rPr>
                        <a:t>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1" i="0" u="none" strike="noStrike">
                          <a:solidFill>
                            <a:srgbClr val="000000"/>
                          </a:solidFill>
                          <a:latin typeface="Arial"/>
                        </a:rPr>
                        <a:t> 1,149,324.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1" i="0" u="none" strike="noStrike">
                          <a:solidFill>
                            <a:srgbClr val="000000"/>
                          </a:solidFill>
                          <a:latin typeface="Arial"/>
                        </a:rPr>
                        <a:t> 1,282,329.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1" i="0" u="none" strike="noStrike">
                          <a:solidFill>
                            <a:srgbClr val="000000"/>
                          </a:solidFill>
                          <a:latin typeface="Arial"/>
                        </a:rPr>
                        <a:t> 1,417,787. 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600" b="1" i="0" u="none" strike="noStrike">
                          <a:solidFill>
                            <a:srgbClr val="000000"/>
                          </a:solidFill>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t"/>
                      <a:r>
                        <a:rPr lang="en-US" sz="700" b="0" i="0" u="none" strike="noStrike">
                          <a:solidFill>
                            <a:srgbClr val="000000"/>
                          </a:solidFill>
                          <a:latin typeface="Arial"/>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c>
                  <a:txBody>
                    <a:bodyPr/>
                    <a:lstStyle/>
                    <a:p>
                      <a:pPr algn="r" fontAlgn="b"/>
                      <a:r>
                        <a:rPr lang="en-US" sz="700" b="0" i="0" u="none" strike="noStrike" dirty="0">
                          <a:solidFill>
                            <a:schemeClr val="bg1"/>
                          </a:solidFill>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schemeClr>
                    </a:solidFill>
                  </a:tcPr>
                </a:tc>
              </a:tr>
            </a:tbl>
          </a:graphicData>
        </a:graphic>
      </p:graphicFrame>
      <p:sp>
        <p:nvSpPr>
          <p:cNvPr id="29" name="Oval 28"/>
          <p:cNvSpPr/>
          <p:nvPr/>
        </p:nvSpPr>
        <p:spPr>
          <a:xfrm>
            <a:off x="6629400" y="1524000"/>
            <a:ext cx="6096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30" name="Oval 29"/>
          <p:cNvSpPr/>
          <p:nvPr/>
        </p:nvSpPr>
        <p:spPr>
          <a:xfrm>
            <a:off x="7315200" y="5943600"/>
            <a:ext cx="285750" cy="2952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31" name="Oval 30"/>
          <p:cNvSpPr/>
          <p:nvPr/>
        </p:nvSpPr>
        <p:spPr>
          <a:xfrm>
            <a:off x="7315200" y="4876800"/>
            <a:ext cx="333375" cy="8763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32" name="Oval 31"/>
          <p:cNvSpPr/>
          <p:nvPr/>
        </p:nvSpPr>
        <p:spPr>
          <a:xfrm>
            <a:off x="7239000" y="3200400"/>
            <a:ext cx="457200" cy="12858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Market size (C</a:t>
            </a:r>
            <a:r>
              <a:rPr lang="en-US" dirty="0" smtClean="0"/>
              <a:t>o</a:t>
            </a:r>
            <a:r>
              <a:rPr smtClean="0"/>
              <a:t>lombia)</a:t>
            </a:r>
            <a:endParaRPr lang="en-US" dirty="0"/>
          </a:p>
        </p:txBody>
      </p:sp>
      <p:graphicFrame>
        <p:nvGraphicFramePr>
          <p:cNvPr id="4" name="Table 3"/>
          <p:cNvGraphicFramePr>
            <a:graphicFrameLocks noGrp="1"/>
          </p:cNvGraphicFramePr>
          <p:nvPr/>
        </p:nvGraphicFramePr>
        <p:xfrm>
          <a:off x="1143001" y="1370299"/>
          <a:ext cx="7086598" cy="5335301"/>
        </p:xfrm>
        <a:graphic>
          <a:graphicData uri="http://schemas.openxmlformats.org/drawingml/2006/table">
            <a:tbl>
              <a:tblPr/>
              <a:tblGrid>
                <a:gridCol w="1015160"/>
                <a:gridCol w="1434889"/>
                <a:gridCol w="1288472"/>
                <a:gridCol w="1220145"/>
                <a:gridCol w="1034683"/>
                <a:gridCol w="624714"/>
                <a:gridCol w="468535"/>
              </a:tblGrid>
              <a:tr h="432131">
                <a:tc>
                  <a:txBody>
                    <a:bodyPr/>
                    <a:lstStyle/>
                    <a:p>
                      <a:pPr algn="l" fontAlgn="t"/>
                      <a:r>
                        <a:rPr lang="en-US" sz="900" b="1" i="0" u="none" strike="noStrike" dirty="0">
                          <a:solidFill>
                            <a:schemeClr val="bg1"/>
                          </a:solidFill>
                          <a:latin typeface="Arial"/>
                        </a:rPr>
                        <a:t>Primary Market</a:t>
                      </a:r>
                    </a:p>
                  </a:txBody>
                  <a:tcPr marL="6935" marR="6935" marT="6935" marB="0">
                    <a:lnL>
                      <a:noFill/>
                    </a:lnL>
                    <a:lnR>
                      <a:noFill/>
                    </a:lnR>
                    <a:lnT>
                      <a:noFill/>
                    </a:lnT>
                    <a:lnB>
                      <a:noFill/>
                    </a:lnB>
                    <a:solidFill>
                      <a:schemeClr val="tx1">
                        <a:lumMod val="95000"/>
                      </a:schemeClr>
                    </a:solidFill>
                  </a:tcPr>
                </a:tc>
                <a:tc>
                  <a:txBody>
                    <a:bodyPr/>
                    <a:lstStyle/>
                    <a:p>
                      <a:pPr algn="l" fontAlgn="t"/>
                      <a:r>
                        <a:rPr lang="en-US" sz="900" b="1" i="0" u="none" strike="noStrike" dirty="0">
                          <a:solidFill>
                            <a:schemeClr val="bg1"/>
                          </a:solidFill>
                          <a:latin typeface="Arial"/>
                        </a:rPr>
                        <a:t>Secondary Market</a:t>
                      </a:r>
                    </a:p>
                  </a:txBody>
                  <a:tcPr marL="6935" marR="6935" marT="6935" marB="0">
                    <a:lnL>
                      <a:noFill/>
                    </a:lnL>
                    <a:lnR>
                      <a:noFill/>
                    </a:lnR>
                    <a:lnT>
                      <a:noFill/>
                    </a:lnT>
                    <a:lnB>
                      <a:noFill/>
                    </a:lnB>
                    <a:solidFill>
                      <a:schemeClr val="tx1">
                        <a:lumMod val="95000"/>
                      </a:schemeClr>
                    </a:solidFill>
                  </a:tcPr>
                </a:tc>
                <a:tc gridSpan="3">
                  <a:txBody>
                    <a:bodyPr/>
                    <a:lstStyle/>
                    <a:p>
                      <a:pPr algn="ctr" fontAlgn="t"/>
                      <a:r>
                        <a:rPr lang="en-US" sz="900" b="1" i="0" u="none" strike="noStrike" dirty="0">
                          <a:solidFill>
                            <a:schemeClr val="bg1"/>
                          </a:solidFill>
                          <a:latin typeface="Arial"/>
                        </a:rPr>
                        <a:t>Revenues in US Dollar [USD]</a:t>
                      </a:r>
                    </a:p>
                  </a:txBody>
                  <a:tcPr marL="6935" marR="6935" marT="6935" marB="0">
                    <a:lnL>
                      <a:noFill/>
                    </a:lnL>
                    <a:lnR>
                      <a:noFill/>
                    </a:lnR>
                    <a:lnT>
                      <a:noFill/>
                    </a:lnT>
                    <a:lnB>
                      <a:noFill/>
                    </a:lnB>
                    <a:solidFill>
                      <a:schemeClr val="tx1">
                        <a:lumMod val="95000"/>
                      </a:schemeClr>
                    </a:solidFill>
                  </a:tcPr>
                </a:tc>
                <a:tc hMerge="1">
                  <a:txBody>
                    <a:bodyPr/>
                    <a:lstStyle/>
                    <a:p>
                      <a:endParaRPr lang="en-US"/>
                    </a:p>
                  </a:txBody>
                  <a:tcPr/>
                </a:tc>
                <a:tc hMerge="1">
                  <a:txBody>
                    <a:bodyPr/>
                    <a:lstStyle/>
                    <a:p>
                      <a:endParaRPr lang="en-US"/>
                    </a:p>
                  </a:txBody>
                  <a:tcPr/>
                </a:tc>
                <a:tc>
                  <a:txBody>
                    <a:bodyPr/>
                    <a:lstStyle/>
                    <a:p>
                      <a:pPr algn="ctr" fontAlgn="t"/>
                      <a:r>
                        <a:rPr lang="en-US" sz="900" b="1" i="0" u="none" strike="noStrike">
                          <a:solidFill>
                            <a:schemeClr val="bg1"/>
                          </a:solidFill>
                          <a:latin typeface="Arial"/>
                        </a:rPr>
                        <a:t> </a:t>
                      </a:r>
                    </a:p>
                  </a:txBody>
                  <a:tcPr marL="6935" marR="6935" marT="6935" marB="0">
                    <a:lnL>
                      <a:noFill/>
                    </a:lnL>
                    <a:lnR>
                      <a:noFill/>
                    </a:lnR>
                    <a:lnT>
                      <a:noFill/>
                    </a:lnT>
                    <a:lnB>
                      <a:noFill/>
                    </a:lnB>
                    <a:solidFill>
                      <a:schemeClr val="tx1">
                        <a:lumMod val="95000"/>
                      </a:schemeClr>
                    </a:solidFill>
                  </a:tcPr>
                </a:tc>
                <a:tc>
                  <a:txBody>
                    <a:bodyPr/>
                    <a:lstStyle/>
                    <a:p>
                      <a:pPr algn="l" fontAlgn="b"/>
                      <a:endParaRPr lang="en-US" sz="900" b="0" i="0" u="none" strike="noStrike">
                        <a:solidFill>
                          <a:schemeClr val="bg1"/>
                        </a:solidFill>
                        <a:latin typeface="Arial"/>
                      </a:endParaRP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r>
                        <a:rPr lang="en-US" sz="900" b="0" i="0" u="none" strike="noStrike">
                          <a:solidFill>
                            <a:schemeClr val="bg1"/>
                          </a:solidFill>
                          <a:latin typeface="Arial"/>
                        </a:rPr>
                        <a:t> </a:t>
                      </a:r>
                    </a:p>
                  </a:txBody>
                  <a:tcPr marL="6935" marR="6935" marT="6935" marB="0">
                    <a:lnL>
                      <a:noFill/>
                    </a:lnL>
                    <a:lnR>
                      <a:noFill/>
                    </a:lnR>
                    <a:lnT>
                      <a:noFill/>
                    </a:lnT>
                    <a:lnB>
                      <a:noFill/>
                    </a:lnB>
                    <a:solidFill>
                      <a:schemeClr val="tx1">
                        <a:lumMod val="95000"/>
                      </a:schemeClr>
                    </a:solidFill>
                  </a:tcPr>
                </a:tc>
                <a:tc>
                  <a:txBody>
                    <a:bodyPr/>
                    <a:lstStyle/>
                    <a:p>
                      <a:pPr algn="l" fontAlgn="t"/>
                      <a:r>
                        <a:rPr lang="en-US" sz="900" b="0" i="0" u="none" strike="noStrike" dirty="0">
                          <a:solidFill>
                            <a:schemeClr val="bg1"/>
                          </a:solidFill>
                          <a:latin typeface="Arial"/>
                        </a:rPr>
                        <a:t> </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1" i="0" u="none" strike="noStrike" dirty="0">
                          <a:solidFill>
                            <a:schemeClr val="bg1"/>
                          </a:solidFill>
                          <a:latin typeface="Arial"/>
                        </a:rPr>
                        <a:t>FY09</a:t>
                      </a: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a:solidFill>
                            <a:schemeClr val="bg1"/>
                          </a:solidFill>
                          <a:latin typeface="Arial"/>
                        </a:rPr>
                        <a:t>FY10</a:t>
                      </a: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a:solidFill>
                            <a:schemeClr val="bg1"/>
                          </a:solidFill>
                          <a:latin typeface="Arial"/>
                        </a:rPr>
                        <a:t>FY11</a:t>
                      </a: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a:solidFill>
                            <a:schemeClr val="bg1"/>
                          </a:solidFill>
                          <a:latin typeface="Arial"/>
                        </a:rPr>
                        <a:t>FY08 Mix</a:t>
                      </a: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l" fontAlgn="b"/>
                      <a:r>
                        <a:rPr lang="en-US" sz="900" b="0" i="0" u="none" strike="noStrike">
                          <a:solidFill>
                            <a:schemeClr val="bg1"/>
                          </a:solidFill>
                          <a:latin typeface="Arial"/>
                        </a:rPr>
                        <a:t>CAGR</a:t>
                      </a: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r>
                        <a:rPr lang="en-US" sz="800" b="0" i="0" u="none" strike="noStrike">
                          <a:solidFill>
                            <a:schemeClr val="bg1"/>
                          </a:solidFill>
                          <a:latin typeface="Arial"/>
                        </a:rPr>
                        <a:t>Hardware</a:t>
                      </a: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l" fontAlgn="t"/>
                      <a:endParaRPr lang="en-US" sz="900" b="0" i="0" u="none" strike="noStrike" dirty="0">
                        <a:solidFill>
                          <a:schemeClr val="bg1"/>
                        </a:solidFill>
                        <a:latin typeface="Arial"/>
                      </a:endParaRP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1" u="none" strike="noStrike" dirty="0">
                          <a:solidFill>
                            <a:schemeClr val="bg1"/>
                          </a:solidFill>
                          <a:latin typeface="Arial"/>
                        </a:rPr>
                        <a:t>$ 120,634.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1" u="none" strike="noStrike" dirty="0">
                          <a:solidFill>
                            <a:schemeClr val="bg1"/>
                          </a:solidFill>
                          <a:latin typeface="Arial"/>
                        </a:rPr>
                        <a:t>$ 133,646.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1" u="none" strike="noStrike">
                          <a:solidFill>
                            <a:schemeClr val="bg1"/>
                          </a:solidFill>
                          <a:latin typeface="Arial"/>
                        </a:rPr>
                        <a:t>$ 142,766.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1" u="none" strike="noStrike">
                          <a:solidFill>
                            <a:schemeClr val="bg1"/>
                          </a:solidFill>
                          <a:latin typeface="Arial"/>
                        </a:rPr>
                        <a:t>32.3%</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7%</a:t>
                      </a:r>
                    </a:p>
                  </a:txBody>
                  <a:tcPr marL="6935" marR="6935" marT="6935" marB="0" anchor="b">
                    <a:lnL>
                      <a:noFill/>
                    </a:lnL>
                    <a:lnR>
                      <a:noFill/>
                    </a:lnR>
                    <a:lnT>
                      <a:noFill/>
                    </a:lnT>
                    <a:lnB>
                      <a:noFill/>
                    </a:lnB>
                    <a:solidFill>
                      <a:schemeClr val="tx1">
                        <a:lumMod val="95000"/>
                      </a:schemeClr>
                    </a:solidFill>
                  </a:tcPr>
                </a:tc>
              </a:tr>
              <a:tr h="152517">
                <a:tc gridSpan="2">
                  <a:txBody>
                    <a:bodyPr/>
                    <a:lstStyle/>
                    <a:p>
                      <a:pPr algn="l" fontAlgn="t"/>
                      <a:r>
                        <a:rPr lang="en-US" sz="800" b="1" i="0" u="none" strike="noStrike">
                          <a:solidFill>
                            <a:schemeClr val="bg1"/>
                          </a:solidFill>
                          <a:latin typeface="Arial"/>
                        </a:rPr>
                        <a:t>Services</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hMerge="1">
                  <a:txBody>
                    <a:bodyPr/>
                    <a:lstStyle/>
                    <a:p>
                      <a:endParaRPr lang="en-US"/>
                    </a:p>
                  </a:txBody>
                  <a:tcPr/>
                </a:tc>
                <a:tc>
                  <a:txBody>
                    <a:bodyPr/>
                    <a:lstStyle/>
                    <a:p>
                      <a:pPr algn="r" fontAlgn="t"/>
                      <a:r>
                        <a:rPr lang="en-US" sz="800" b="0" i="0" u="none" strike="noStrike" dirty="0">
                          <a:solidFill>
                            <a:schemeClr val="bg1"/>
                          </a:solidFill>
                          <a:latin typeface="Arial"/>
                        </a:rPr>
                        <a:t>$ 184,319.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$ 202,987.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$ 223,063.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53.0%</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9%</a:t>
                      </a:r>
                    </a:p>
                  </a:txBody>
                  <a:tcPr marL="6935" marR="6935" marT="6935" marB="0" anchor="b">
                    <a:lnL>
                      <a:noFill/>
                    </a:lnL>
                    <a:lnR>
                      <a:noFill/>
                    </a:lnR>
                    <a:lnT>
                      <a:noFill/>
                    </a:lnT>
                    <a:lnB>
                      <a:noFill/>
                    </a:lnB>
                    <a:solidFill>
                      <a:schemeClr val="tx1">
                        <a:lumMod val="95000"/>
                      </a:schemeClr>
                    </a:solidFill>
                  </a:tcPr>
                </a:tc>
              </a:tr>
              <a:tr h="152517">
                <a:tc gridSpan="2">
                  <a:txBody>
                    <a:bodyPr/>
                    <a:lstStyle/>
                    <a:p>
                      <a:pPr algn="l" fontAlgn="t"/>
                      <a:r>
                        <a:rPr lang="en-US" sz="800" b="1" i="0" u="none" strike="noStrike">
                          <a:solidFill>
                            <a:schemeClr val="bg1"/>
                          </a:solidFill>
                          <a:latin typeface="Arial"/>
                        </a:rPr>
                        <a:t>Application Development &amp; Deployment</a:t>
                      </a:r>
                    </a:p>
                  </a:txBody>
                  <a:tcPr marL="6935" marR="6935" marT="6935" marB="0">
                    <a:lnL>
                      <a:noFill/>
                    </a:lnL>
                    <a:lnR>
                      <a:noFill/>
                    </a:lnR>
                    <a:lnT w="12700" cap="flat" cmpd="sng" algn="ctr">
                      <a:solidFill>
                        <a:srgbClr val="C0C0C0"/>
                      </a:solidFill>
                      <a:prstDash val="solid"/>
                      <a:round/>
                      <a:headEnd type="none" w="med" len="med"/>
                      <a:tailEnd type="none" w="med" len="med"/>
                    </a:lnT>
                    <a:lnB>
                      <a:noFill/>
                    </a:lnB>
                    <a:solidFill>
                      <a:schemeClr val="tx1">
                        <a:lumMod val="95000"/>
                      </a:schemeClr>
                    </a:solidFill>
                  </a:tcPr>
                </a:tc>
                <a:tc hMerge="1">
                  <a:txBody>
                    <a:bodyPr/>
                    <a:lstStyle/>
                    <a:p>
                      <a:endParaRPr lang="en-US"/>
                    </a:p>
                  </a:txBody>
                  <a:tcPr/>
                </a:tc>
                <a:tc>
                  <a:txBody>
                    <a:bodyPr/>
                    <a:lstStyle/>
                    <a:p>
                      <a:pPr algn="r" fontAlgn="t"/>
                      <a:r>
                        <a:rPr lang="en-US" sz="800" b="0" i="0" u="none" strike="noStrike" dirty="0">
                          <a:solidFill>
                            <a:schemeClr val="bg1"/>
                          </a:solidFill>
                          <a:latin typeface="Arial"/>
                        </a:rPr>
                        <a:t>$ 22,504.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$ 25,148.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$ 27,814.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6.3%</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29%</a:t>
                      </a:r>
                    </a:p>
                  </a:txBody>
                  <a:tcPr marL="6935" marR="6935" marT="6935" marB="0" anchor="b">
                    <a:lnL>
                      <a:noFill/>
                    </a:lnL>
                    <a:lnR>
                      <a:noFill/>
                    </a:lnR>
                    <a:lnT>
                      <a:noFill/>
                    </a:lnT>
                    <a:lnB>
                      <a:noFill/>
                    </a:lnB>
                    <a:solidFill>
                      <a:schemeClr val="tx1">
                        <a:lumMod val="95000"/>
                      </a:schemeClr>
                    </a:solidFill>
                  </a:tcPr>
                </a:tc>
              </a:tr>
              <a:tr h="231909">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dirty="0">
                          <a:solidFill>
                            <a:schemeClr val="bg1"/>
                          </a:solidFill>
                          <a:latin typeface="Arial"/>
                        </a:rPr>
                        <a:t>Application Deployment Software</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dirty="0">
                          <a:solidFill>
                            <a:schemeClr val="bg1"/>
                          </a:solidFill>
                          <a:latin typeface="Arial"/>
                        </a:rPr>
                        <a:t>$ 7,567.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$ 8,687.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$ 9,778.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2.0%</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12%</a:t>
                      </a:r>
                    </a:p>
                  </a:txBody>
                  <a:tcPr marL="6935" marR="6935" marT="6935" marB="0" anchor="b">
                    <a:lnL>
                      <a:noFill/>
                    </a:lnL>
                    <a:lnR>
                      <a:noFill/>
                    </a:lnR>
                    <a:lnT>
                      <a:noFill/>
                    </a:lnT>
                    <a:lnB>
                      <a:noFill/>
                    </a:lnB>
                    <a:solidFill>
                      <a:schemeClr val="tx1">
                        <a:lumMod val="95000"/>
                      </a:schemeClr>
                    </a:solidFill>
                  </a:tcPr>
                </a:tc>
              </a:tr>
              <a:tr h="231909">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dirty="0">
                          <a:solidFill>
                            <a:schemeClr val="bg1"/>
                          </a:solidFill>
                          <a:latin typeface="Arial"/>
                        </a:rPr>
                        <a:t>Application Development Software</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$ 1,813.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$ 1,952.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$ 2,091.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0.5%</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11%</a:t>
                      </a:r>
                    </a:p>
                  </a:txBody>
                  <a:tcPr marL="6935" marR="6935" marT="6935" marB="0" anchor="b">
                    <a:lnL>
                      <a:noFill/>
                    </a:lnL>
                    <a:lnR>
                      <a:noFill/>
                    </a:lnR>
                    <a:lnT>
                      <a:noFill/>
                    </a:lnT>
                    <a:lnB>
                      <a:noFill/>
                    </a:lnB>
                    <a:solidFill>
                      <a:schemeClr val="tx1">
                        <a:lumMod val="95000"/>
                      </a:schemeClr>
                    </a:solidFill>
                  </a:tcPr>
                </a:tc>
              </a:tr>
              <a:tr h="231909">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dirty="0">
                          <a:solidFill>
                            <a:schemeClr val="bg1"/>
                          </a:solidFill>
                          <a:latin typeface="Arial"/>
                        </a:rPr>
                        <a:t>Data Access, Analysis, and Delivery</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$ 1,470.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$ 1,673.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$ 1,870.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0.4%</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10%</a:t>
                      </a:r>
                    </a:p>
                  </a:txBody>
                  <a:tcPr marL="6935" marR="6935" marT="6935" marB="0" anchor="b">
                    <a:lnL>
                      <a:noFill/>
                    </a:lnL>
                    <a:lnR>
                      <a:noFill/>
                    </a:lnR>
                    <a:lnT>
                      <a:noFill/>
                    </a:lnT>
                    <a:lnB>
                      <a:noFill/>
                    </a:lnB>
                    <a:solidFill>
                      <a:schemeClr val="tx1">
                        <a:lumMod val="95000"/>
                      </a:schemeClr>
                    </a:solidFill>
                  </a:tcPr>
                </a:tc>
              </a:tr>
              <a:tr h="231909">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a:solidFill>
                            <a:schemeClr val="bg1"/>
                          </a:solidFill>
                          <a:latin typeface="Arial"/>
                        </a:rPr>
                        <a:t>Information &amp; Data Management </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$ 10,050.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$ 11,099.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$ 12,201.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2.9%</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6%</a:t>
                      </a: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a:solidFill>
                            <a:schemeClr val="bg1"/>
                          </a:solidFill>
                          <a:latin typeface="Arial"/>
                        </a:rPr>
                        <a:t>Other Development Tools</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$ 376.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$ 384.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$ 390.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0.1%</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8%</a:t>
                      </a: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l" fontAlgn="t"/>
                      <a:r>
                        <a:rPr lang="en-US" sz="800" b="0" i="1" u="none" strike="noStrike">
                          <a:solidFill>
                            <a:schemeClr val="bg1"/>
                          </a:solidFill>
                          <a:latin typeface="Arial"/>
                        </a:rPr>
                        <a:t>Quality and Life-Cycle Tools</a:t>
                      </a: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$ 1,228.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$ 1,353.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$ 1,482.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0.4%</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7%</a:t>
                      </a:r>
                    </a:p>
                  </a:txBody>
                  <a:tcPr marL="6935" marR="6935" marT="6935" marB="0" anchor="b">
                    <a:lnL>
                      <a:noFill/>
                    </a:lnL>
                    <a:lnR>
                      <a:noFill/>
                    </a:lnR>
                    <a:lnT>
                      <a:noFill/>
                    </a:lnT>
                    <a:lnB>
                      <a:noFill/>
                    </a:lnB>
                    <a:solidFill>
                      <a:schemeClr val="tx1">
                        <a:lumMod val="95000"/>
                      </a:schemeClr>
                    </a:solidFill>
                  </a:tcPr>
                </a:tc>
              </a:tr>
              <a:tr h="152517">
                <a:tc gridSpan="2">
                  <a:txBody>
                    <a:bodyPr/>
                    <a:lstStyle/>
                    <a:p>
                      <a:pPr algn="l" fontAlgn="t"/>
                      <a:r>
                        <a:rPr lang="en-US" sz="800" b="1" i="0" u="none" strike="noStrike">
                          <a:solidFill>
                            <a:schemeClr val="bg1"/>
                          </a:solidFill>
                          <a:latin typeface="Arial"/>
                        </a:rPr>
                        <a:t>Applications</a:t>
                      </a:r>
                    </a:p>
                  </a:txBody>
                  <a:tcPr marL="6935" marR="6935" marT="6935" marB="0">
                    <a:lnL>
                      <a:noFill/>
                    </a:lnL>
                    <a:lnR>
                      <a:noFill/>
                    </a:lnR>
                    <a:lnT w="12700" cap="flat" cmpd="sng" algn="ctr">
                      <a:solidFill>
                        <a:srgbClr val="C0C0C0"/>
                      </a:solidFill>
                      <a:prstDash val="solid"/>
                      <a:round/>
                      <a:headEnd type="none" w="med" len="med"/>
                      <a:tailEnd type="none" w="med" len="med"/>
                    </a:lnT>
                    <a:lnB>
                      <a:noFill/>
                    </a:lnB>
                    <a:solidFill>
                      <a:schemeClr val="tx1">
                        <a:lumMod val="95000"/>
                      </a:schemeClr>
                    </a:solidFill>
                  </a:tcPr>
                </a:tc>
                <a:tc hMerge="1">
                  <a:txBody>
                    <a:bodyPr/>
                    <a:lstStyle/>
                    <a:p>
                      <a:endParaRPr lang="en-US"/>
                    </a:p>
                  </a:txBody>
                  <a:tcPr/>
                </a:tc>
                <a:tc>
                  <a:txBody>
                    <a:bodyPr/>
                    <a:lstStyle/>
                    <a:p>
                      <a:pPr algn="r" fontAlgn="t"/>
                      <a:r>
                        <a:rPr lang="en-US" sz="800" b="0" i="0" u="none" strike="noStrike">
                          <a:solidFill>
                            <a:schemeClr val="bg1"/>
                          </a:solidFill>
                          <a:latin typeface="Arial"/>
                        </a:rPr>
                        <a:t>$ 7,568.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$ 8,599.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$ 9,590.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2.1%</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14%</a:t>
                      </a: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a:solidFill>
                            <a:schemeClr val="bg1"/>
                          </a:solidFill>
                          <a:latin typeface="Arial"/>
                        </a:rPr>
                        <a:t>Collaborative Applications</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$ 2,485.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$ 2,765.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$ 3,040.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0.7%</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8%</a:t>
                      </a: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a:solidFill>
                            <a:schemeClr val="bg1"/>
                          </a:solidFill>
                          <a:latin typeface="Arial"/>
                        </a:rPr>
                        <a:t>Content Applications</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$ 2,670.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$ 3,110.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$ 3,520.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0.7%</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11%</a:t>
                      </a:r>
                    </a:p>
                  </a:txBody>
                  <a:tcPr marL="6935" marR="6935" marT="6935" marB="0" anchor="b">
                    <a:lnL>
                      <a:noFill/>
                    </a:lnL>
                    <a:lnR>
                      <a:noFill/>
                    </a:lnR>
                    <a:lnT>
                      <a:noFill/>
                    </a:lnT>
                    <a:lnB>
                      <a:noFill/>
                    </a:lnB>
                    <a:solidFill>
                      <a:schemeClr val="tx1">
                        <a:lumMod val="95000"/>
                      </a:schemeClr>
                    </a:solidFill>
                  </a:tcPr>
                </a:tc>
              </a:tr>
              <a:tr h="343628">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a:solidFill>
                            <a:schemeClr val="bg1"/>
                          </a:solidFill>
                          <a:latin typeface="Arial"/>
                        </a:rPr>
                        <a:t>Customer Relationship Management (CRM) Applications</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$ 303.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$ 338.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$ 372.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dirty="0">
                          <a:solidFill>
                            <a:schemeClr val="bg1"/>
                          </a:solidFill>
                          <a:latin typeface="Arial"/>
                        </a:rPr>
                        <a:t>0.1%</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7%</a:t>
                      </a:r>
                    </a:p>
                  </a:txBody>
                  <a:tcPr marL="6935" marR="6935" marT="6935" marB="0" anchor="b">
                    <a:lnL>
                      <a:noFill/>
                    </a:lnL>
                    <a:lnR>
                      <a:noFill/>
                    </a:lnR>
                    <a:lnT>
                      <a:noFill/>
                    </a:lnT>
                    <a:lnB>
                      <a:noFill/>
                    </a:lnB>
                    <a:solidFill>
                      <a:schemeClr val="tx1">
                        <a:lumMod val="95000"/>
                      </a:schemeClr>
                    </a:solidFill>
                  </a:tcPr>
                </a:tc>
              </a:tr>
              <a:tr h="343628">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fr-FR" sz="800" b="0" i="1" u="none" strike="noStrike">
                          <a:solidFill>
                            <a:schemeClr val="bg1"/>
                          </a:solidFill>
                          <a:latin typeface="Arial"/>
                        </a:rPr>
                        <a:t>Enterprise Resource Management (ERM) Applications</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$ 1,468.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$ 1,675.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$ 1,894.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0.4%</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16%</a:t>
                      </a:r>
                    </a:p>
                  </a:txBody>
                  <a:tcPr marL="6935" marR="6935" marT="6935" marB="0" anchor="b">
                    <a:lnL>
                      <a:noFill/>
                    </a:lnL>
                    <a:lnR>
                      <a:noFill/>
                    </a:lnR>
                    <a:lnT>
                      <a:noFill/>
                    </a:lnT>
                    <a:lnB>
                      <a:noFill/>
                    </a:lnB>
                    <a:solidFill>
                      <a:schemeClr val="tx1">
                        <a:lumMod val="95000"/>
                      </a:schemeClr>
                    </a:solidFill>
                  </a:tcPr>
                </a:tc>
              </a:tr>
              <a:tr h="231909">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a:solidFill>
                            <a:schemeClr val="bg1"/>
                          </a:solidFill>
                          <a:latin typeface="Arial"/>
                        </a:rPr>
                        <a:t>Operations and Manufacturing Applications</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$ 533.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$ 590.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$ 632.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0.1%</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9%</a:t>
                      </a:r>
                    </a:p>
                  </a:txBody>
                  <a:tcPr marL="6935" marR="6935" marT="6935" marB="0" anchor="b">
                    <a:lnL>
                      <a:noFill/>
                    </a:lnL>
                    <a:lnR>
                      <a:noFill/>
                    </a:lnR>
                    <a:lnT>
                      <a:noFill/>
                    </a:lnT>
                    <a:lnB>
                      <a:noFill/>
                    </a:lnB>
                    <a:solidFill>
                      <a:schemeClr val="tx1">
                        <a:lumMod val="95000"/>
                      </a:schemeClr>
                    </a:solidFill>
                  </a:tcPr>
                </a:tc>
              </a:tr>
              <a:tr h="231909">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l" fontAlgn="t"/>
                      <a:r>
                        <a:rPr lang="en-US" sz="800" b="0" i="1" u="none" strike="noStrike">
                          <a:solidFill>
                            <a:schemeClr val="bg1"/>
                          </a:solidFill>
                          <a:latin typeface="Arial"/>
                        </a:rPr>
                        <a:t>Supply Chain Management (SCM) Applications</a:t>
                      </a:r>
                    </a:p>
                  </a:txBody>
                  <a:tcPr marL="6935" marR="6935" marT="6935" marB="0">
                    <a:lnL>
                      <a:noFill/>
                    </a:lnL>
                    <a:lnR>
                      <a:noFill/>
                    </a:lnR>
                    <a:lnT>
                      <a:noFill/>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$ 109.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$ 120.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$ 131.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0.0%</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9%</a:t>
                      </a:r>
                    </a:p>
                  </a:txBody>
                  <a:tcPr marL="6935" marR="6935" marT="6935" marB="0" anchor="b">
                    <a:lnL>
                      <a:noFill/>
                    </a:lnL>
                    <a:lnR>
                      <a:noFill/>
                    </a:lnR>
                    <a:lnT>
                      <a:noFill/>
                    </a:lnT>
                    <a:lnB>
                      <a:noFill/>
                    </a:lnB>
                    <a:solidFill>
                      <a:schemeClr val="tx1">
                        <a:lumMod val="95000"/>
                      </a:schemeClr>
                    </a:solidFill>
                  </a:tcPr>
                </a:tc>
              </a:tr>
              <a:tr h="152517">
                <a:tc gridSpan="2">
                  <a:txBody>
                    <a:bodyPr/>
                    <a:lstStyle/>
                    <a:p>
                      <a:pPr algn="l" fontAlgn="t"/>
                      <a:r>
                        <a:rPr lang="en-US" sz="800" b="1" i="0" u="none" strike="noStrike">
                          <a:solidFill>
                            <a:schemeClr val="bg1"/>
                          </a:solidFill>
                          <a:latin typeface="Arial"/>
                        </a:rPr>
                        <a:t>System Infrastructure Software</a:t>
                      </a:r>
                    </a:p>
                  </a:txBody>
                  <a:tcPr marL="6935" marR="6935" marT="6935" marB="0">
                    <a:lnL>
                      <a:noFill/>
                    </a:lnL>
                    <a:lnR>
                      <a:noFill/>
                    </a:lnR>
                    <a:lnT w="12700" cap="flat" cmpd="sng" algn="ctr">
                      <a:solidFill>
                        <a:srgbClr val="C0C0C0"/>
                      </a:solidFill>
                      <a:prstDash val="solid"/>
                      <a:round/>
                      <a:headEnd type="none" w="med" len="med"/>
                      <a:tailEnd type="none" w="med" len="med"/>
                    </a:lnT>
                    <a:lnB>
                      <a:noFill/>
                    </a:lnB>
                    <a:solidFill>
                      <a:schemeClr val="tx1">
                        <a:lumMod val="95000"/>
                      </a:schemeClr>
                    </a:solidFill>
                  </a:tcPr>
                </a:tc>
                <a:tc hMerge="1">
                  <a:txBody>
                    <a:bodyPr/>
                    <a:lstStyle/>
                    <a:p>
                      <a:endParaRPr lang="en-US"/>
                    </a:p>
                  </a:txBody>
                  <a:tcPr/>
                </a:tc>
                <a:tc>
                  <a:txBody>
                    <a:bodyPr/>
                    <a:lstStyle/>
                    <a:p>
                      <a:pPr algn="r" fontAlgn="t"/>
                      <a:r>
                        <a:rPr lang="en-US" sz="800" b="0" i="0" u="none" strike="noStrike">
                          <a:solidFill>
                            <a:schemeClr val="bg1"/>
                          </a:solidFill>
                          <a:latin typeface="Arial"/>
                        </a:rPr>
                        <a:t>$ 22,942.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$ 26,274.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$ 29,893.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6.3%</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19%</a:t>
                      </a: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a:solidFill>
                            <a:schemeClr val="bg1"/>
                          </a:solidFill>
                          <a:latin typeface="Arial"/>
                        </a:rPr>
                        <a:t>Security Software</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$ 5,438.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$ 6,801.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$ 8,411.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1.4%</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24%</a:t>
                      </a: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a:solidFill>
                            <a:schemeClr val="bg1"/>
                          </a:solidFill>
                          <a:latin typeface="Arial"/>
                        </a:rPr>
                        <a:t>Storage Software</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$ 2,733.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$ 3,085.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$ 3,470.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0.8%</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6%</a:t>
                      </a:r>
                    </a:p>
                  </a:txBody>
                  <a:tcPr marL="6935" marR="6935" marT="6935" marB="0" anchor="b">
                    <a:lnL>
                      <a:noFill/>
                    </a:lnL>
                    <a:lnR>
                      <a:noFill/>
                    </a:lnR>
                    <a:lnT>
                      <a:noFill/>
                    </a:lnT>
                    <a:lnB>
                      <a:noFill/>
                    </a:lnB>
                    <a:solidFill>
                      <a:schemeClr val="tx1">
                        <a:lumMod val="95000"/>
                      </a:schemeClr>
                    </a:solidFill>
                  </a:tcPr>
                </a:tc>
              </a:tr>
              <a:tr h="231909">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a:noFill/>
                    </a:lnB>
                    <a:solidFill>
                      <a:schemeClr val="tx1">
                        <a:lumMod val="95000"/>
                      </a:schemeClr>
                    </a:solidFill>
                  </a:tcPr>
                </a:tc>
                <a:tc>
                  <a:txBody>
                    <a:bodyPr/>
                    <a:lstStyle/>
                    <a:p>
                      <a:pPr algn="l" fontAlgn="t"/>
                      <a:r>
                        <a:rPr lang="en-US" sz="800" b="0" i="1" u="none" strike="noStrike">
                          <a:solidFill>
                            <a:schemeClr val="bg1"/>
                          </a:solidFill>
                          <a:latin typeface="Arial"/>
                        </a:rPr>
                        <a:t>System and Network Management Software</a:t>
                      </a:r>
                    </a:p>
                  </a:txBody>
                  <a:tcPr marL="6935" marR="6935" marT="6935" marB="0">
                    <a:lnL>
                      <a:noFill/>
                    </a:lnL>
                    <a:lnR>
                      <a:noFill/>
                    </a:lnR>
                    <a:lnT>
                      <a:noFill/>
                    </a:lnT>
                    <a:lnB>
                      <a:noFill/>
                    </a:lnB>
                    <a:solidFill>
                      <a:schemeClr val="tx1">
                        <a:lumMod val="95000"/>
                      </a:schemeClr>
                    </a:solidFill>
                  </a:tcPr>
                </a:tc>
                <a:tc>
                  <a:txBody>
                    <a:bodyPr/>
                    <a:lstStyle/>
                    <a:p>
                      <a:pPr algn="r" fontAlgn="t"/>
                      <a:r>
                        <a:rPr lang="en-US" sz="800" b="0" i="0" u="none" strike="noStrike">
                          <a:solidFill>
                            <a:schemeClr val="bg1"/>
                          </a:solidFill>
                          <a:latin typeface="Arial"/>
                        </a:rPr>
                        <a:t>$ 6,024.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$ 6,983.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$ 8,043.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1.6%</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11%</a:t>
                      </a: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endParaRPr lang="en-US" sz="900" b="0" i="0" u="none" strike="noStrike">
                        <a:solidFill>
                          <a:schemeClr val="bg1"/>
                        </a:solidFill>
                        <a:latin typeface="Arial"/>
                      </a:endParaRPr>
                    </a:p>
                  </a:txBody>
                  <a:tcPr marL="6935" marR="6935" marT="6935" marB="0">
                    <a:lnL>
                      <a:noFill/>
                    </a:lnL>
                    <a:lnR>
                      <a:noFill/>
                    </a:lnR>
                    <a:lnT>
                      <a:noFill/>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t"/>
                      <a:r>
                        <a:rPr lang="en-US" sz="800" b="0" i="1" u="none" strike="noStrike">
                          <a:solidFill>
                            <a:schemeClr val="bg1"/>
                          </a:solidFill>
                          <a:latin typeface="Arial"/>
                        </a:rPr>
                        <a:t>System Software</a:t>
                      </a:r>
                    </a:p>
                  </a:txBody>
                  <a:tcPr marL="6935" marR="6935" marT="6935" marB="0">
                    <a:lnL>
                      <a:noFill/>
                    </a:lnL>
                    <a:lnR>
                      <a:noFill/>
                    </a:lnR>
                    <a:lnT>
                      <a:noFill/>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$ 8,748.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$ 9,405.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$ 9,969. k</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0" i="0" u="none" strike="noStrike">
                          <a:solidFill>
                            <a:schemeClr val="bg1"/>
                          </a:solidFill>
                          <a:latin typeface="Arial"/>
                        </a:rPr>
                        <a:t>2.6%</a:t>
                      </a:r>
                    </a:p>
                  </a:txBody>
                  <a:tcPr marL="6935" marR="6935" marT="6935" marB="0">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b"/>
                      <a:r>
                        <a:rPr lang="en-US" sz="900" b="0" i="0" u="none" strike="noStrike" dirty="0">
                          <a:solidFill>
                            <a:schemeClr val="bg1"/>
                          </a:solidFill>
                          <a:latin typeface="Arial"/>
                        </a:rPr>
                        <a:t>4%</a:t>
                      </a:r>
                    </a:p>
                  </a:txBody>
                  <a:tcPr marL="6935" marR="6935" marT="6935" marB="0" anchor="b">
                    <a:lnL>
                      <a:noFill/>
                    </a:lnL>
                    <a:lnR>
                      <a:noFill/>
                    </a:lnR>
                    <a:lnT>
                      <a:noFill/>
                    </a:lnT>
                    <a:lnB>
                      <a:noFill/>
                    </a:lnB>
                    <a:solidFill>
                      <a:schemeClr val="tx1">
                        <a:lumMod val="95000"/>
                      </a:schemeClr>
                    </a:solidFill>
                  </a:tcPr>
                </a:tc>
              </a:tr>
              <a:tr h="152517">
                <a:tc>
                  <a:txBody>
                    <a:bodyPr/>
                    <a:lstStyle/>
                    <a:p>
                      <a:pPr algn="l" fontAlgn="t"/>
                      <a:r>
                        <a:rPr lang="en-US" sz="800" b="1" i="0" u="none" strike="noStrike">
                          <a:solidFill>
                            <a:schemeClr val="bg1"/>
                          </a:solidFill>
                          <a:latin typeface="Arial"/>
                        </a:rPr>
                        <a:t>GRAND TOTAL</a:t>
                      </a:r>
                    </a:p>
                  </a:txBody>
                  <a:tcPr marL="6935" marR="6935" marT="693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t"/>
                      <a:r>
                        <a:rPr lang="en-US" sz="900" b="0" i="0" u="none" strike="noStrike">
                          <a:solidFill>
                            <a:schemeClr val="bg1"/>
                          </a:solidFill>
                          <a:latin typeface="Arial"/>
                        </a:rPr>
                        <a:t> </a:t>
                      </a:r>
                    </a:p>
                  </a:txBody>
                  <a:tcPr marL="6935" marR="6935" marT="693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a:solidFill>
                            <a:schemeClr val="bg1"/>
                          </a:solidFill>
                          <a:latin typeface="Arial"/>
                        </a:rPr>
                        <a:t> 357,968. k</a:t>
                      </a:r>
                    </a:p>
                  </a:txBody>
                  <a:tcPr marL="6935" marR="6935" marT="693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a:solidFill>
                            <a:schemeClr val="bg1"/>
                          </a:solidFill>
                          <a:latin typeface="Arial"/>
                        </a:rPr>
                        <a:t> 396,654. k</a:t>
                      </a:r>
                    </a:p>
                  </a:txBody>
                  <a:tcPr marL="6935" marR="6935" marT="693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a:solidFill>
                            <a:schemeClr val="bg1"/>
                          </a:solidFill>
                          <a:latin typeface="Arial"/>
                        </a:rPr>
                        <a:t> 433,125. k</a:t>
                      </a:r>
                    </a:p>
                  </a:txBody>
                  <a:tcPr marL="6935" marR="6935" marT="693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a:solidFill>
                            <a:schemeClr val="bg1"/>
                          </a:solidFill>
                          <a:latin typeface="Arial"/>
                        </a:rPr>
                        <a:t>100.0%</a:t>
                      </a:r>
                    </a:p>
                  </a:txBody>
                  <a:tcPr marL="6935" marR="6935" marT="693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endParaRPr lang="en-US" sz="900" b="0" i="0" u="none" strike="noStrike" dirty="0">
                        <a:solidFill>
                          <a:schemeClr val="bg1"/>
                        </a:solidFill>
                        <a:latin typeface="Arial"/>
                      </a:endParaRPr>
                    </a:p>
                  </a:txBody>
                  <a:tcPr marL="6935" marR="6935" marT="6935" marB="0" anchor="b">
                    <a:lnL>
                      <a:noFill/>
                    </a:lnL>
                    <a:lnR>
                      <a:noFill/>
                    </a:lnR>
                    <a:lnT>
                      <a:noFill/>
                    </a:lnT>
                    <a:lnB>
                      <a:noFill/>
                    </a:lnB>
                    <a:solidFill>
                      <a:schemeClr val="tx1">
                        <a:lumMod val="95000"/>
                      </a:schemeClr>
                    </a:solidFill>
                  </a:tcPr>
                </a:tc>
              </a:tr>
              <a:tr h="267117">
                <a:tc gridSpan="2">
                  <a:txBody>
                    <a:bodyPr/>
                    <a:lstStyle/>
                    <a:p>
                      <a:pPr algn="l" fontAlgn="t"/>
                      <a:r>
                        <a:rPr lang="en-US" sz="800" b="1" i="0" u="none" strike="noStrike" dirty="0">
                          <a:solidFill>
                            <a:schemeClr val="bg1"/>
                          </a:solidFill>
                          <a:latin typeface="Arial"/>
                        </a:rPr>
                        <a:t>Total number of entities for your selection</a:t>
                      </a:r>
                    </a:p>
                  </a:txBody>
                  <a:tcPr marL="6935" marR="6935" marT="6935" marB="0">
                    <a:lnL>
                      <a:noFill/>
                    </a:lnL>
                    <a:lnR>
                      <a:noFill/>
                    </a:lnR>
                    <a:lnT w="12700" cap="flat" cmpd="sng" algn="ctr">
                      <a:solidFill>
                        <a:srgbClr val="000000"/>
                      </a:solidFill>
                      <a:prstDash val="solid"/>
                      <a:round/>
                      <a:headEnd type="none" w="med" len="med"/>
                      <a:tailEnd type="none" w="med" len="med"/>
                    </a:lnT>
                    <a:lnB>
                      <a:noFill/>
                    </a:lnB>
                    <a:solidFill>
                      <a:schemeClr val="tx1">
                        <a:lumMod val="95000"/>
                      </a:schemeClr>
                    </a:solidFill>
                  </a:tcPr>
                </a:tc>
                <a:tc hMerge="1">
                  <a:txBody>
                    <a:bodyPr/>
                    <a:lstStyle/>
                    <a:p>
                      <a:endParaRPr lang="en-US"/>
                    </a:p>
                  </a:txBody>
                  <a:tcPr/>
                </a:tc>
                <a:tc>
                  <a:txBody>
                    <a:bodyPr/>
                    <a:lstStyle/>
                    <a:p>
                      <a:pPr algn="r" fontAlgn="t"/>
                      <a:r>
                        <a:rPr lang="en-US" sz="800" b="1" i="0" u="none" strike="noStrike" dirty="0">
                          <a:solidFill>
                            <a:schemeClr val="bg1"/>
                          </a:solidFill>
                          <a:latin typeface="Arial"/>
                        </a:rPr>
                        <a:t> 53,015. k</a:t>
                      </a:r>
                    </a:p>
                  </a:txBody>
                  <a:tcPr marL="6935" marR="6935" marT="6935" marB="0">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dirty="0">
                          <a:solidFill>
                            <a:schemeClr val="bg1"/>
                          </a:solidFill>
                          <a:latin typeface="Arial"/>
                        </a:rPr>
                        <a:t> 60,022. k</a:t>
                      </a:r>
                    </a:p>
                  </a:txBody>
                  <a:tcPr marL="6935" marR="6935" marT="6935" marB="0">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dirty="0">
                          <a:solidFill>
                            <a:schemeClr val="bg1"/>
                          </a:solidFill>
                          <a:latin typeface="Arial"/>
                        </a:rPr>
                        <a:t> 67,296. k</a:t>
                      </a:r>
                    </a:p>
                  </a:txBody>
                  <a:tcPr marL="6935" marR="6935" marT="6935" marB="0">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lumMod val="95000"/>
                      </a:schemeClr>
                    </a:solidFill>
                  </a:tcPr>
                </a:tc>
                <a:tc>
                  <a:txBody>
                    <a:bodyPr/>
                    <a:lstStyle/>
                    <a:p>
                      <a:pPr algn="r" fontAlgn="t"/>
                      <a:r>
                        <a:rPr lang="en-US" sz="800" b="1" i="0" u="none" strike="noStrike" dirty="0">
                          <a:solidFill>
                            <a:schemeClr val="bg1"/>
                          </a:solidFill>
                          <a:latin typeface="Arial"/>
                        </a:rPr>
                        <a:t> </a:t>
                      </a:r>
                    </a:p>
                  </a:txBody>
                  <a:tcPr marL="6935" marR="6935" marT="6935" marB="0">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lumMod val="95000"/>
                      </a:schemeClr>
                    </a:solidFill>
                  </a:tcPr>
                </a:tc>
                <a:tc>
                  <a:txBody>
                    <a:bodyPr/>
                    <a:lstStyle/>
                    <a:p>
                      <a:pPr algn="l" fontAlgn="b"/>
                      <a:endParaRPr lang="en-US" sz="900" b="0" i="0" u="none" strike="noStrike" dirty="0">
                        <a:solidFill>
                          <a:schemeClr val="bg1"/>
                        </a:solidFill>
                        <a:latin typeface="Arial"/>
                      </a:endParaRPr>
                    </a:p>
                  </a:txBody>
                  <a:tcPr marL="6935" marR="6935" marT="6935" marB="0" anchor="b">
                    <a:lnL>
                      <a:noFill/>
                    </a:lnL>
                    <a:lnR>
                      <a:noFill/>
                    </a:lnR>
                    <a:lnT>
                      <a:noFill/>
                    </a:lnT>
                    <a:lnB>
                      <a:noFill/>
                    </a:lnB>
                    <a:solidFill>
                      <a:schemeClr val="tx1">
                        <a:lumMod val="95000"/>
                      </a:schemeClr>
                    </a:solidFill>
                  </a:tcPr>
                </a:tc>
              </a:tr>
            </a:tbl>
          </a:graphicData>
        </a:graphic>
      </p:graphicFrame>
      <p:sp>
        <p:nvSpPr>
          <p:cNvPr id="5" name="Oval 4"/>
          <p:cNvSpPr/>
          <p:nvPr/>
        </p:nvSpPr>
        <p:spPr bwMode="auto">
          <a:xfrm>
            <a:off x="7924800" y="2362200"/>
            <a:ext cx="304800" cy="914400"/>
          </a:xfrm>
          <a:prstGeom prst="ellipse">
            <a:avLst/>
          </a:prstGeom>
          <a:noFill/>
          <a:ln>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7924800" y="3886200"/>
            <a:ext cx="304800" cy="685800"/>
          </a:xfrm>
          <a:prstGeom prst="ellipse">
            <a:avLst/>
          </a:prstGeom>
          <a:noFill/>
          <a:ln>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7848600" y="4724400"/>
            <a:ext cx="457200" cy="228600"/>
          </a:xfrm>
          <a:prstGeom prst="ellipse">
            <a:avLst/>
          </a:prstGeom>
          <a:noFill/>
          <a:ln>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8077200" y="5638800"/>
            <a:ext cx="45719" cy="45719"/>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7924800" y="5562600"/>
            <a:ext cx="304800" cy="609600"/>
          </a:xfrm>
          <a:prstGeom prst="ellipse">
            <a:avLst/>
          </a:prstGeom>
          <a:noFill/>
          <a:ln>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sz="4400" smtClean="0"/>
              <a:t>Market size and trends (Venezuela)</a:t>
            </a:r>
            <a:endParaRPr lang="en-US" sz="4400" dirty="0"/>
          </a:p>
        </p:txBody>
      </p:sp>
      <p:graphicFrame>
        <p:nvGraphicFramePr>
          <p:cNvPr id="4" name="Table 3"/>
          <p:cNvGraphicFramePr>
            <a:graphicFrameLocks noGrp="1"/>
          </p:cNvGraphicFramePr>
          <p:nvPr/>
        </p:nvGraphicFramePr>
        <p:xfrm>
          <a:off x="838200" y="1397001"/>
          <a:ext cx="7391399" cy="4984779"/>
        </p:xfrm>
        <a:graphic>
          <a:graphicData uri="http://schemas.openxmlformats.org/drawingml/2006/table">
            <a:tbl>
              <a:tblPr/>
              <a:tblGrid>
                <a:gridCol w="94030"/>
                <a:gridCol w="846266"/>
                <a:gridCol w="2183904"/>
                <a:gridCol w="1181012"/>
                <a:gridCol w="957088"/>
                <a:gridCol w="947012"/>
                <a:gridCol w="604476"/>
                <a:gridCol w="577611"/>
              </a:tblGrid>
              <a:tr h="320230">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DDD9C3"/>
                    </a:solidFill>
                  </a:tcPr>
                </a:tc>
                <a:tc>
                  <a:txBody>
                    <a:bodyPr/>
                    <a:lstStyle/>
                    <a:p>
                      <a:pPr algn="l" fontAlgn="t"/>
                      <a:r>
                        <a:rPr lang="en-US" sz="1000" b="1" i="0" u="none" strike="noStrike" dirty="0">
                          <a:solidFill>
                            <a:srgbClr val="000000"/>
                          </a:solidFill>
                          <a:latin typeface="Arial"/>
                        </a:rPr>
                        <a:t>Primary Market</a:t>
                      </a:r>
                    </a:p>
                  </a:txBody>
                  <a:tcPr marL="0" marR="0" marT="0" marB="0">
                    <a:lnL>
                      <a:noFill/>
                    </a:lnL>
                    <a:lnR>
                      <a:noFill/>
                    </a:lnR>
                    <a:lnT>
                      <a:noFill/>
                    </a:lnT>
                    <a:lnB>
                      <a:noFill/>
                    </a:lnB>
                    <a:solidFill>
                      <a:srgbClr val="DDD9C3"/>
                    </a:solidFill>
                  </a:tcPr>
                </a:tc>
                <a:tc>
                  <a:txBody>
                    <a:bodyPr/>
                    <a:lstStyle/>
                    <a:p>
                      <a:pPr algn="l" fontAlgn="t"/>
                      <a:r>
                        <a:rPr lang="en-US" sz="1000" b="1" i="0" u="none" strike="noStrike" dirty="0">
                          <a:solidFill>
                            <a:srgbClr val="000000"/>
                          </a:solidFill>
                          <a:latin typeface="Arial"/>
                        </a:rPr>
                        <a:t>Secondary Market</a:t>
                      </a:r>
                    </a:p>
                  </a:txBody>
                  <a:tcPr marL="0" marR="0" marT="0" marB="0">
                    <a:lnL>
                      <a:noFill/>
                    </a:lnL>
                    <a:lnR>
                      <a:noFill/>
                    </a:lnR>
                    <a:lnT>
                      <a:noFill/>
                    </a:lnT>
                    <a:lnB>
                      <a:noFill/>
                    </a:lnB>
                    <a:solidFill>
                      <a:srgbClr val="DDD9C3"/>
                    </a:solidFill>
                  </a:tcPr>
                </a:tc>
                <a:tc gridSpan="3">
                  <a:txBody>
                    <a:bodyPr/>
                    <a:lstStyle/>
                    <a:p>
                      <a:pPr algn="ctr" fontAlgn="t"/>
                      <a:r>
                        <a:rPr lang="en-US" sz="1000" b="1" i="0" u="none" strike="noStrike">
                          <a:solidFill>
                            <a:srgbClr val="000000"/>
                          </a:solidFill>
                          <a:latin typeface="Arial"/>
                        </a:rPr>
                        <a:t>Revenues in US Dollar [USD]</a:t>
                      </a:r>
                    </a:p>
                  </a:txBody>
                  <a:tcPr marL="0" marR="0" marT="0" marB="0">
                    <a:lnL>
                      <a:noFill/>
                    </a:lnL>
                    <a:lnR>
                      <a:noFill/>
                    </a:lnR>
                    <a:lnT>
                      <a:noFill/>
                    </a:lnT>
                    <a:lnB>
                      <a:noFill/>
                    </a:lnB>
                    <a:solidFill>
                      <a:srgbClr val="DDD9C3"/>
                    </a:solidFill>
                  </a:tcPr>
                </a:tc>
                <a:tc hMerge="1">
                  <a:txBody>
                    <a:bodyPr/>
                    <a:lstStyle/>
                    <a:p>
                      <a:endParaRPr lang="en-US"/>
                    </a:p>
                  </a:txBody>
                  <a:tcPr/>
                </a:tc>
                <a:tc hMerge="1">
                  <a:txBody>
                    <a:bodyPr/>
                    <a:lstStyle/>
                    <a:p>
                      <a:endParaRPr lang="en-US"/>
                    </a:p>
                  </a:txBody>
                  <a:tcPr/>
                </a:tc>
                <a:tc>
                  <a:txBody>
                    <a:bodyPr/>
                    <a:lstStyle/>
                    <a:p>
                      <a:pPr algn="ctr" fontAlgn="t"/>
                      <a:r>
                        <a:rPr lang="en-US" sz="1000" b="1" i="0" u="none" strike="noStrike">
                          <a:solidFill>
                            <a:srgbClr val="000000"/>
                          </a:solidFill>
                          <a:latin typeface="Arial"/>
                        </a:rPr>
                        <a:t> </a:t>
                      </a:r>
                    </a:p>
                  </a:txBody>
                  <a:tcPr marL="0" marR="0" marT="0" marB="0">
                    <a:lnL>
                      <a:noFill/>
                    </a:lnL>
                    <a:lnR>
                      <a:noFill/>
                    </a:lnR>
                    <a:lnT>
                      <a:noFill/>
                    </a:lnT>
                    <a:lnB>
                      <a:noFill/>
                    </a:lnB>
                    <a:solidFill>
                      <a:srgbClr val="DDD9C3"/>
                    </a:solidFill>
                  </a:tcPr>
                </a:tc>
                <a:tc>
                  <a:txBody>
                    <a:bodyPr/>
                    <a:lstStyle/>
                    <a:p>
                      <a:pPr algn="ctr" fontAlgn="t"/>
                      <a:r>
                        <a:rPr lang="en-US" sz="1000" b="1" i="0" u="none" strike="noStrike">
                          <a:solidFill>
                            <a:srgbClr val="000000"/>
                          </a:solidFill>
                          <a:latin typeface="Arial"/>
                        </a:rPr>
                        <a:t> </a:t>
                      </a:r>
                    </a:p>
                  </a:txBody>
                  <a:tcPr marL="0" marR="0" marT="0" marB="0">
                    <a:lnL>
                      <a:noFill/>
                    </a:lnL>
                    <a:lnR>
                      <a:noFill/>
                    </a:lnR>
                    <a:lnT>
                      <a:noFill/>
                    </a:lnT>
                    <a:lnB>
                      <a:noFill/>
                    </a:lnB>
                    <a:solidFill>
                      <a:srgbClr val="DDD9C3"/>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DDD9C3"/>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DDD9C3"/>
                    </a:solidFill>
                  </a:tcPr>
                </a:tc>
                <a:tc>
                  <a:txBody>
                    <a:bodyPr/>
                    <a:lstStyle/>
                    <a:p>
                      <a:pPr algn="l" fontAlgn="t"/>
                      <a:r>
                        <a:rPr lang="en-US" sz="1000" b="0" i="0" u="none" strike="noStrike" dirty="0">
                          <a:solidFill>
                            <a:srgbClr val="000000"/>
                          </a:solidFill>
                          <a:latin typeface="Arial"/>
                        </a:rPr>
                        <a:t> </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1" i="0" u="none" strike="noStrike" dirty="0">
                          <a:latin typeface="Arial"/>
                        </a:rPr>
                        <a:t>FY09</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1" i="0" u="none" strike="noStrike">
                          <a:latin typeface="Arial"/>
                        </a:rPr>
                        <a:t>FY10</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1" i="0" u="none" strike="noStrike">
                          <a:latin typeface="Arial"/>
                        </a:rPr>
                        <a:t>FY11</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1" i="0" u="none" strike="noStrike">
                          <a:latin typeface="Arial"/>
                        </a:rPr>
                        <a:t>FY08 Mix</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DDD9C3"/>
                    </a:solidFill>
                  </a:tcPr>
                </a:tc>
                <a:tc>
                  <a:txBody>
                    <a:bodyPr/>
                    <a:lstStyle/>
                    <a:p>
                      <a:pPr algn="ctr" fontAlgn="t"/>
                      <a:r>
                        <a:rPr lang="en-US" sz="1000" b="1" i="0" u="none" strike="noStrike">
                          <a:latin typeface="Arial"/>
                        </a:rPr>
                        <a:t>CAGR</a:t>
                      </a:r>
                    </a:p>
                  </a:txBody>
                  <a:tcPr marL="0" marR="0" marT="0" marB="0">
                    <a:lnL>
                      <a:noFill/>
                    </a:lnL>
                    <a:lnR>
                      <a:noFill/>
                    </a:lnR>
                    <a:lnT>
                      <a:noFill/>
                    </a:lnT>
                    <a:lnB w="19050" cap="flat" cmpd="sng" algn="ctr">
                      <a:solidFill>
                        <a:srgbClr val="D8D8D8"/>
                      </a:solidFill>
                      <a:prstDash val="solid"/>
                      <a:round/>
                      <a:headEnd type="none" w="med" len="med"/>
                      <a:tailEnd type="none" w="med" len="med"/>
                    </a:lnB>
                    <a:solidFill>
                      <a:srgbClr val="DDD9C3"/>
                    </a:solidFill>
                  </a:tcPr>
                </a:tc>
              </a:tr>
              <a:tr h="178953">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gridSpan="2">
                  <a:txBody>
                    <a:bodyPr/>
                    <a:lstStyle/>
                    <a:p>
                      <a:pPr algn="l" fontAlgn="t"/>
                      <a:r>
                        <a:rPr lang="en-US" sz="900" b="1" i="0" u="none" strike="noStrike">
                          <a:solidFill>
                            <a:srgbClr val="000000"/>
                          </a:solidFill>
                          <a:latin typeface="Arial"/>
                        </a:rPr>
                        <a:t>Hardware</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r" fontAlgn="t"/>
                      <a:r>
                        <a:rPr lang="en-US" sz="900" b="0" i="0" u="none" strike="noStrike" dirty="0">
                          <a:solidFill>
                            <a:srgbClr val="000000"/>
                          </a:solidFill>
                          <a:latin typeface="Arial"/>
                        </a:rPr>
                        <a:t>$ 154,592.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$ 162,645.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$ 168,783.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56.1%</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4%</a:t>
                      </a:r>
                    </a:p>
                  </a:txBody>
                  <a:tcPr marL="0" marR="0" marT="0" marB="0">
                    <a:lnL>
                      <a:noFill/>
                    </a:lnL>
                    <a:lnR>
                      <a:noFill/>
                    </a:lnR>
                    <a:lnT w="19050" cap="flat" cmpd="sng" algn="ctr">
                      <a:solidFill>
                        <a:srgbClr val="D8D8D8"/>
                      </a:solidFill>
                      <a:prstDash val="solid"/>
                      <a:round/>
                      <a:headEnd type="none" w="med" len="med"/>
                      <a:tailEnd type="none" w="med" len="med"/>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gridSpan="2">
                  <a:txBody>
                    <a:bodyPr/>
                    <a:lstStyle/>
                    <a:p>
                      <a:pPr algn="l" fontAlgn="t"/>
                      <a:r>
                        <a:rPr lang="en-US" sz="900" b="1" i="0" u="none" strike="noStrike">
                          <a:solidFill>
                            <a:srgbClr val="000000"/>
                          </a:solidFill>
                          <a:latin typeface="Arial"/>
                        </a:rPr>
                        <a:t>Services</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r" fontAlgn="t"/>
                      <a:r>
                        <a:rPr lang="en-US" sz="900" b="0" i="0" u="none" strike="noStrike" dirty="0">
                          <a:solidFill>
                            <a:srgbClr val="000000"/>
                          </a:solidFill>
                          <a:latin typeface="Arial"/>
                        </a:rPr>
                        <a:t>$ 64,399.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$ 67,632.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$ 70,620.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23.1%</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4%</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DDD9C3"/>
                    </a:solidFill>
                  </a:tcPr>
                </a:tc>
                <a:tc gridSpan="2">
                  <a:txBody>
                    <a:bodyPr/>
                    <a:lstStyle/>
                    <a:p>
                      <a:pPr algn="l" fontAlgn="t"/>
                      <a:r>
                        <a:rPr lang="en-US" sz="900" b="1" i="0" u="none" strike="noStrike">
                          <a:solidFill>
                            <a:srgbClr val="000000"/>
                          </a:solidFill>
                          <a:latin typeface="Arial"/>
                        </a:rPr>
                        <a:t>Application Development &amp; Deployment</a:t>
                      </a:r>
                    </a:p>
                  </a:txBody>
                  <a:tcPr marL="0" marR="0" marT="0" marB="0">
                    <a:lnL>
                      <a:noFill/>
                    </a:lnL>
                    <a:lnR>
                      <a:noFill/>
                    </a:lnR>
                    <a:lnT w="12700" cap="flat" cmpd="sng" algn="ctr">
                      <a:solidFill>
                        <a:srgbClr val="C0C0C0"/>
                      </a:solidFill>
                      <a:prstDash val="solid"/>
                      <a:round/>
                      <a:headEnd type="none" w="med" len="med"/>
                      <a:tailEnd type="none" w="med" len="med"/>
                    </a:lnT>
                    <a:lnB>
                      <a:noFill/>
                    </a:lnB>
                    <a:solidFill>
                      <a:srgbClr val="DDD9C3"/>
                    </a:solidFill>
                  </a:tcPr>
                </a:tc>
                <a:tc hMerge="1">
                  <a:txBody>
                    <a:bodyPr/>
                    <a:lstStyle/>
                    <a:p>
                      <a:endParaRPr lang="en-US"/>
                    </a:p>
                  </a:txBody>
                  <a:tcPr/>
                </a:tc>
                <a:tc>
                  <a:txBody>
                    <a:bodyPr/>
                    <a:lstStyle/>
                    <a:p>
                      <a:pPr algn="r" fontAlgn="t"/>
                      <a:r>
                        <a:rPr lang="en-US" sz="900" b="0" i="0" u="none" strike="noStrike" dirty="0">
                          <a:solidFill>
                            <a:srgbClr val="000000"/>
                          </a:solidFill>
                          <a:latin typeface="Arial"/>
                        </a:rPr>
                        <a:t>$ 25,288.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$ 28,138.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$ 31,070.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8.6%</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8%</a:t>
                      </a:r>
                    </a:p>
                  </a:txBody>
                  <a:tcPr marL="0" marR="0" marT="0" marB="0">
                    <a:lnL>
                      <a:noFill/>
                    </a:lnL>
                    <a:lnR>
                      <a:noFill/>
                    </a:lnR>
                    <a:lnT>
                      <a:noFill/>
                    </a:lnT>
                    <a:lnB>
                      <a:noFill/>
                    </a:lnB>
                    <a:solidFill>
                      <a:srgbClr val="DDD9C3"/>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Application Deployment Software</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$ 7,579.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$ 8,572.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$ 9,585.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2.5%</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10%</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Application Development Software</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$ 1,612.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$ 1,746.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$ 1,892.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0.6%</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6%</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Data Access, Analysis, and Delivery</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$ 1,358.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$ 1,529.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$ 1,692.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0.5%</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9%</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Information &amp; Data Management </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$ 12,699.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$ 14,002.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$ 15,315.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4.4%</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8%</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Other Development Tools</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$ 329.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$ 332.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$ 335.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0.1%</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1%</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F2F2F2"/>
                    </a:solidFill>
                  </a:tcPr>
                </a:tc>
                <a:tc>
                  <a:txBody>
                    <a:bodyPr/>
                    <a:lstStyle/>
                    <a:p>
                      <a:pPr algn="l" fontAlgn="t"/>
                      <a:r>
                        <a:rPr lang="en-US" sz="900" b="0" i="1" u="none" strike="noStrike">
                          <a:solidFill>
                            <a:srgbClr val="000000"/>
                          </a:solidFill>
                          <a:latin typeface="Arial"/>
                        </a:rPr>
                        <a:t>Quality and Life-Cycle Tools</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$ 1,712.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$ 1,957.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$ 2,251.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0.6%</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11%</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DDD9C3"/>
                    </a:solidFill>
                  </a:tcPr>
                </a:tc>
                <a:tc gridSpan="2">
                  <a:txBody>
                    <a:bodyPr/>
                    <a:lstStyle/>
                    <a:p>
                      <a:pPr algn="l" fontAlgn="t"/>
                      <a:r>
                        <a:rPr lang="en-US" sz="900" b="1" i="0" u="none" strike="noStrike">
                          <a:solidFill>
                            <a:srgbClr val="000000"/>
                          </a:solidFill>
                          <a:latin typeface="Arial"/>
                        </a:rPr>
                        <a:t>Applications</a:t>
                      </a:r>
                    </a:p>
                  </a:txBody>
                  <a:tcPr marL="0" marR="0" marT="0" marB="0">
                    <a:lnL>
                      <a:noFill/>
                    </a:lnL>
                    <a:lnR>
                      <a:noFill/>
                    </a:lnR>
                    <a:lnT w="12700" cap="flat" cmpd="sng" algn="ctr">
                      <a:solidFill>
                        <a:srgbClr val="C0C0C0"/>
                      </a:solidFill>
                      <a:prstDash val="solid"/>
                      <a:round/>
                      <a:headEnd type="none" w="med" len="med"/>
                      <a:tailEnd type="none" w="med" len="med"/>
                    </a:lnT>
                    <a:lnB>
                      <a:noFill/>
                    </a:lnB>
                    <a:solidFill>
                      <a:srgbClr val="DDD9C3"/>
                    </a:solidFill>
                  </a:tcPr>
                </a:tc>
                <a:tc hMerge="1">
                  <a:txBody>
                    <a:bodyPr/>
                    <a:lstStyle/>
                    <a:p>
                      <a:endParaRPr lang="en-US"/>
                    </a:p>
                  </a:txBody>
                  <a:tcPr/>
                </a:tc>
                <a:tc>
                  <a:txBody>
                    <a:bodyPr/>
                    <a:lstStyle/>
                    <a:p>
                      <a:pPr algn="r" fontAlgn="t"/>
                      <a:r>
                        <a:rPr lang="en-US" sz="900" b="0" i="0" u="none" strike="noStrike">
                          <a:solidFill>
                            <a:srgbClr val="000000"/>
                          </a:solidFill>
                          <a:latin typeface="Arial"/>
                        </a:rPr>
                        <a:t>$ 13,252.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$ 14,805.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dirty="0">
                          <a:solidFill>
                            <a:srgbClr val="000000"/>
                          </a:solidFill>
                          <a:latin typeface="Arial"/>
                        </a:rPr>
                        <a:t>$ 16,437.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4.5%</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9%</a:t>
                      </a:r>
                    </a:p>
                  </a:txBody>
                  <a:tcPr marL="0" marR="0" marT="0" marB="0">
                    <a:lnL>
                      <a:noFill/>
                    </a:lnL>
                    <a:lnR>
                      <a:noFill/>
                    </a:lnR>
                    <a:lnT>
                      <a:noFill/>
                    </a:lnT>
                    <a:lnB>
                      <a:noFill/>
                    </a:lnB>
                    <a:solidFill>
                      <a:srgbClr val="DDD9C3"/>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Collaborative Applications</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$ 2,488.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$ 2,723.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$ 2,965.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0.9%</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7%</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Content Applications</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$ 3,063.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$ 3,482.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$ 3,911.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1.0%</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10%</a:t>
                      </a:r>
                    </a:p>
                  </a:txBody>
                  <a:tcPr marL="0" marR="0" marT="0" marB="0">
                    <a:lnL>
                      <a:noFill/>
                    </a:lnL>
                    <a:lnR>
                      <a:noFill/>
                    </a:lnR>
                    <a:lnT>
                      <a:noFill/>
                    </a:lnT>
                    <a:lnB>
                      <a:noFill/>
                    </a:lnB>
                    <a:solidFill>
                      <a:srgbClr val="F2F2F2"/>
                    </a:solidFill>
                  </a:tcPr>
                </a:tc>
              </a:tr>
              <a:tr h="291975">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Customer Relationship Management (CRM) Applications</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$ 1,383.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$ 1,520.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$ 1,670.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0.5%</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7%</a:t>
                      </a:r>
                    </a:p>
                  </a:txBody>
                  <a:tcPr marL="0" marR="0" marT="0" marB="0">
                    <a:lnL>
                      <a:noFill/>
                    </a:lnL>
                    <a:lnR>
                      <a:noFill/>
                    </a:lnR>
                    <a:lnT>
                      <a:noFill/>
                    </a:lnT>
                    <a:lnB>
                      <a:noFill/>
                    </a:lnB>
                    <a:solidFill>
                      <a:srgbClr val="F2F2F2"/>
                    </a:solidFill>
                  </a:tcPr>
                </a:tc>
              </a:tr>
              <a:tr h="291975">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fr-FR" sz="900" b="0" i="1" u="none" strike="noStrike">
                          <a:solidFill>
                            <a:srgbClr val="000000"/>
                          </a:solidFill>
                          <a:latin typeface="Arial"/>
                        </a:rPr>
                        <a:t>Enterprise Resource Management (ERM) Applications</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$ 4,627.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$ 5,089.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$ 5,571.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1.6%</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7%</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Operations and Manufacturing Applications</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$ 222.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$ 249.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$ 280.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0.1%</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9%</a:t>
                      </a:r>
                    </a:p>
                  </a:txBody>
                  <a:tcPr marL="0" marR="0" marT="0" marB="0">
                    <a:lnL>
                      <a:noFill/>
                    </a:lnL>
                    <a:lnR>
                      <a:noFill/>
                    </a:lnR>
                    <a:lnT>
                      <a:noFill/>
                    </a:lnT>
                    <a:lnB>
                      <a:noFill/>
                    </a:lnB>
                    <a:solidFill>
                      <a:srgbClr val="F2F2F2"/>
                    </a:solidFill>
                  </a:tcPr>
                </a:tc>
              </a:tr>
              <a:tr h="291975">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F2F2F2"/>
                    </a:solidFill>
                  </a:tcPr>
                </a:tc>
                <a:tc>
                  <a:txBody>
                    <a:bodyPr/>
                    <a:lstStyle/>
                    <a:p>
                      <a:pPr algn="l" fontAlgn="t"/>
                      <a:r>
                        <a:rPr lang="en-US" sz="900" b="0" i="1" u="none" strike="noStrike">
                          <a:solidFill>
                            <a:srgbClr val="000000"/>
                          </a:solidFill>
                          <a:latin typeface="Arial"/>
                        </a:rPr>
                        <a:t>Supply Chain Management (SCM) Applications</a:t>
                      </a:r>
                    </a:p>
                  </a:txBody>
                  <a:tcPr marL="0" marR="0" marT="0" marB="0">
                    <a:lnL>
                      <a:noFill/>
                    </a:lnL>
                    <a:lnR>
                      <a:noFill/>
                    </a:lnR>
                    <a:lnT>
                      <a:noFill/>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$ 1,470.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$ 1,743.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$ 2,040.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0.5%</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14%</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DDD9C3"/>
                    </a:solidFill>
                  </a:tcPr>
                </a:tc>
                <a:tc gridSpan="2">
                  <a:txBody>
                    <a:bodyPr/>
                    <a:lstStyle/>
                    <a:p>
                      <a:pPr algn="l" fontAlgn="t"/>
                      <a:r>
                        <a:rPr lang="en-US" sz="900" b="1" i="0" u="none" strike="noStrike">
                          <a:solidFill>
                            <a:srgbClr val="000000"/>
                          </a:solidFill>
                          <a:latin typeface="Arial"/>
                        </a:rPr>
                        <a:t>System Infrastructure Software</a:t>
                      </a:r>
                    </a:p>
                  </a:txBody>
                  <a:tcPr marL="0" marR="0" marT="0" marB="0">
                    <a:lnL>
                      <a:noFill/>
                    </a:lnL>
                    <a:lnR>
                      <a:noFill/>
                    </a:lnR>
                    <a:lnT w="12700" cap="flat" cmpd="sng" algn="ctr">
                      <a:solidFill>
                        <a:srgbClr val="C0C0C0"/>
                      </a:solidFill>
                      <a:prstDash val="solid"/>
                      <a:round/>
                      <a:headEnd type="none" w="med" len="med"/>
                      <a:tailEnd type="none" w="med" len="med"/>
                    </a:lnT>
                    <a:lnB>
                      <a:noFill/>
                    </a:lnB>
                    <a:solidFill>
                      <a:srgbClr val="DDD9C3"/>
                    </a:solidFill>
                  </a:tcPr>
                </a:tc>
                <a:tc hMerge="1">
                  <a:txBody>
                    <a:bodyPr/>
                    <a:lstStyle/>
                    <a:p>
                      <a:endParaRPr lang="en-US"/>
                    </a:p>
                  </a:txBody>
                  <a:tcPr/>
                </a:tc>
                <a:tc>
                  <a:txBody>
                    <a:bodyPr/>
                    <a:lstStyle/>
                    <a:p>
                      <a:pPr algn="r" fontAlgn="t"/>
                      <a:r>
                        <a:rPr lang="en-US" sz="900" b="0" i="0" u="none" strike="noStrike">
                          <a:solidFill>
                            <a:srgbClr val="000000"/>
                          </a:solidFill>
                          <a:latin typeface="Arial"/>
                        </a:rPr>
                        <a:t>$ 21,662.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$ 23,398.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$ 24,982.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a:solidFill>
                            <a:srgbClr val="000000"/>
                          </a:solidFill>
                          <a:latin typeface="Arial"/>
                        </a:rPr>
                        <a:t>7.6%</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9C3"/>
                    </a:solidFill>
                  </a:tcPr>
                </a:tc>
                <a:tc>
                  <a:txBody>
                    <a:bodyPr/>
                    <a:lstStyle/>
                    <a:p>
                      <a:pPr algn="r" fontAlgn="t"/>
                      <a:r>
                        <a:rPr lang="en-US" sz="900" b="0" i="0" u="none" strike="noStrike" dirty="0">
                          <a:solidFill>
                            <a:srgbClr val="000000"/>
                          </a:solidFill>
                          <a:latin typeface="Arial"/>
                        </a:rPr>
                        <a:t>6%</a:t>
                      </a:r>
                    </a:p>
                  </a:txBody>
                  <a:tcPr marL="0" marR="0" marT="0" marB="0">
                    <a:lnL>
                      <a:noFill/>
                    </a:lnL>
                    <a:lnR>
                      <a:noFill/>
                    </a:lnR>
                    <a:lnT>
                      <a:noFill/>
                    </a:lnT>
                    <a:lnB>
                      <a:noFill/>
                    </a:lnB>
                    <a:solidFill>
                      <a:srgbClr val="DDD9C3"/>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Security Software</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$ 2,795.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$ 3,034.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$ 3,267.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1.0%</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7%</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Storage Software</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$ 4,492.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$ 5,141.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$ 5,699.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1.5%</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10%</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900" b="0" i="1" u="none" strike="noStrike">
                          <a:solidFill>
                            <a:srgbClr val="000000"/>
                          </a:solidFill>
                          <a:latin typeface="Arial"/>
                        </a:rPr>
                        <a:t>System and Network Management Software</a:t>
                      </a:r>
                    </a:p>
                  </a:txBody>
                  <a:tcPr marL="0" marR="0" marT="0" marB="0">
                    <a:lnL>
                      <a:noFill/>
                    </a:lnL>
                    <a:lnR>
                      <a:noFill/>
                    </a:lnR>
                    <a:lnT>
                      <a:noFill/>
                    </a:lnT>
                    <a:lnB>
                      <a:noFill/>
                    </a:lnB>
                    <a:solidFill>
                      <a:srgbClr val="F2F2F2"/>
                    </a:solidFill>
                  </a:tcPr>
                </a:tc>
                <a:tc>
                  <a:txBody>
                    <a:bodyPr/>
                    <a:lstStyle/>
                    <a:p>
                      <a:pPr algn="r" fontAlgn="t"/>
                      <a:r>
                        <a:rPr lang="en-US" sz="900" b="0" i="0" u="none" strike="noStrike">
                          <a:solidFill>
                            <a:srgbClr val="000000"/>
                          </a:solidFill>
                          <a:latin typeface="Arial"/>
                        </a:rPr>
                        <a:t>$ 4,049.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$ 4,181.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$ 4,305.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1.5%</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2%</a:t>
                      </a:r>
                    </a:p>
                  </a:txBody>
                  <a:tcPr marL="0" marR="0" marT="0" marB="0">
                    <a:lnL>
                      <a:noFill/>
                    </a:lnL>
                    <a:lnR>
                      <a:noFill/>
                    </a:lnR>
                    <a:lnT>
                      <a:noFill/>
                    </a:lnT>
                    <a:lnB>
                      <a:noFill/>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F2F2F2"/>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900" b="0" i="1" u="none" strike="noStrike">
                          <a:solidFill>
                            <a:srgbClr val="000000"/>
                          </a:solidFill>
                          <a:latin typeface="Arial"/>
                        </a:rPr>
                        <a:t>System Software</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$ 10,326.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$ 11,042.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$ 11,711. k</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en-US" sz="900" b="0" i="0" u="none" strike="noStrike">
                          <a:solidFill>
                            <a:srgbClr val="000000"/>
                          </a:solidFill>
                          <a:latin typeface="Arial"/>
                        </a:rPr>
                        <a:t>3.7%</a:t>
                      </a:r>
                    </a:p>
                  </a:txBody>
                  <a:tcPr marL="0" marR="0" marT="0" marB="0">
                    <a:lnL>
                      <a:noFill/>
                    </a:lnL>
                    <a:lnR>
                      <a:noFill/>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en-US" sz="900" b="0" i="0" u="none" strike="noStrike" dirty="0">
                          <a:solidFill>
                            <a:srgbClr val="000000"/>
                          </a:solidFill>
                          <a:latin typeface="Arial"/>
                        </a:rPr>
                        <a:t>5%</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69534">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DDD9C3"/>
                    </a:solidFill>
                  </a:tcPr>
                </a:tc>
                <a:tc>
                  <a:txBody>
                    <a:bodyPr/>
                    <a:lstStyle/>
                    <a:p>
                      <a:pPr algn="l" fontAlgn="t"/>
                      <a:r>
                        <a:rPr lang="en-US" sz="900" b="1" i="0" u="none" strike="noStrike">
                          <a:solidFill>
                            <a:srgbClr val="000000"/>
                          </a:solidFill>
                          <a:latin typeface="Arial"/>
                        </a:rPr>
                        <a:t>GRAND TOTAL</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l" fontAlgn="t"/>
                      <a:r>
                        <a:rPr lang="en-US" sz="1000" b="0" i="0" u="none" strike="noStrike">
                          <a:solidFill>
                            <a:srgbClr val="000000"/>
                          </a:solidFill>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t"/>
                      <a:r>
                        <a:rPr lang="en-US" sz="900" b="1" i="0" u="none" strike="noStrike">
                          <a:solidFill>
                            <a:srgbClr val="000000"/>
                          </a:solidFill>
                          <a:latin typeface="Arial"/>
                        </a:rPr>
                        <a:t> 279,193. k</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t"/>
                      <a:r>
                        <a:rPr lang="en-US" sz="900" b="1" i="0" u="none" strike="noStrike">
                          <a:solidFill>
                            <a:srgbClr val="000000"/>
                          </a:solidFill>
                          <a:latin typeface="Arial"/>
                        </a:rPr>
                        <a:t> 296,619. k</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t"/>
                      <a:r>
                        <a:rPr lang="en-US" sz="900" b="1" i="0" u="none" strike="noStrike">
                          <a:solidFill>
                            <a:srgbClr val="000000"/>
                          </a:solidFill>
                          <a:latin typeface="Arial"/>
                        </a:rPr>
                        <a:t> 311,891. k</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t"/>
                      <a:r>
                        <a:rPr lang="en-US" sz="900" b="1" i="0" u="none" strike="noStrike">
                          <a:solidFill>
                            <a:srgbClr val="000000"/>
                          </a:solidFill>
                          <a:latin typeface="Arial"/>
                        </a:rPr>
                        <a:t>100.0%</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t"/>
                      <a:r>
                        <a:rPr lang="en-US" sz="900" b="0" i="0" u="none" strike="noStrike" dirty="0">
                          <a:solidFill>
                            <a:srgbClr val="000000"/>
                          </a:solidFill>
                          <a:latin typeface="Arial"/>
                        </a:rPr>
                        <a:t>5%</a:t>
                      </a:r>
                    </a:p>
                  </a:txBody>
                  <a:tcPr marL="0" marR="0" marT="0" marB="0">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3"/>
                    </a:solidFill>
                  </a:tcPr>
                </a:tc>
              </a:tr>
              <a:tr h="178953">
                <a:tc>
                  <a:txBody>
                    <a:bodyPr/>
                    <a:lstStyle/>
                    <a:p>
                      <a:pPr algn="l" fontAlgn="t"/>
                      <a:r>
                        <a:rPr lang="en-US" sz="800" b="0" i="0" u="none" strike="noStrike">
                          <a:solidFill>
                            <a:srgbClr val="000000"/>
                          </a:solidFill>
                          <a:latin typeface="Arial"/>
                        </a:rPr>
                        <a:t> </a:t>
                      </a:r>
                    </a:p>
                  </a:txBody>
                  <a:tcPr marL="0" marR="0" marT="0" marB="0">
                    <a:lnL>
                      <a:noFill/>
                    </a:lnL>
                    <a:lnR>
                      <a:noFill/>
                    </a:lnR>
                    <a:lnT>
                      <a:noFill/>
                    </a:lnT>
                    <a:lnB>
                      <a:noFill/>
                    </a:lnB>
                    <a:solidFill>
                      <a:srgbClr val="DDD9C3"/>
                    </a:solidFill>
                  </a:tcPr>
                </a:tc>
                <a:tc gridSpan="2">
                  <a:txBody>
                    <a:bodyPr/>
                    <a:lstStyle/>
                    <a:p>
                      <a:pPr algn="l" fontAlgn="t"/>
                      <a:r>
                        <a:rPr lang="en-US" sz="900" b="1" i="0" u="none" strike="noStrike">
                          <a:solidFill>
                            <a:srgbClr val="000000"/>
                          </a:solidFill>
                          <a:latin typeface="Arial"/>
                        </a:rPr>
                        <a:t>Total Software</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a:txBody>
                    <a:bodyPr/>
                    <a:lstStyle/>
                    <a:p>
                      <a:pPr algn="r" fontAlgn="t"/>
                      <a:r>
                        <a:rPr lang="en-US" sz="900" b="1" i="0" u="none" strike="noStrike">
                          <a:solidFill>
                            <a:srgbClr val="000000"/>
                          </a:solidFill>
                          <a:latin typeface="Arial"/>
                        </a:rPr>
                        <a:t> 60,203. k</a:t>
                      </a:r>
                    </a:p>
                  </a:txBody>
                  <a:tcPr marL="0" marR="0" marT="0" marB="0">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3"/>
                    </a:solidFill>
                  </a:tcPr>
                </a:tc>
                <a:tc>
                  <a:txBody>
                    <a:bodyPr/>
                    <a:lstStyle/>
                    <a:p>
                      <a:pPr algn="r" fontAlgn="t"/>
                      <a:r>
                        <a:rPr lang="en-US" sz="900" b="1" i="0" u="none" strike="noStrike">
                          <a:solidFill>
                            <a:srgbClr val="000000"/>
                          </a:solidFill>
                          <a:latin typeface="Arial"/>
                        </a:rPr>
                        <a:t> 66,342. k</a:t>
                      </a:r>
                    </a:p>
                  </a:txBody>
                  <a:tcPr marL="0" marR="0" marT="0" marB="0">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3"/>
                    </a:solidFill>
                  </a:tcPr>
                </a:tc>
                <a:tc>
                  <a:txBody>
                    <a:bodyPr/>
                    <a:lstStyle/>
                    <a:p>
                      <a:pPr algn="r" fontAlgn="t"/>
                      <a:r>
                        <a:rPr lang="en-US" sz="900" b="1" i="0" u="none" strike="noStrike">
                          <a:solidFill>
                            <a:srgbClr val="000000"/>
                          </a:solidFill>
                          <a:latin typeface="Arial"/>
                        </a:rPr>
                        <a:t> 72,489. k</a:t>
                      </a:r>
                    </a:p>
                  </a:txBody>
                  <a:tcPr marL="0" marR="0" marT="0" marB="0">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3"/>
                    </a:solidFill>
                  </a:tcPr>
                </a:tc>
                <a:tc>
                  <a:txBody>
                    <a:bodyPr/>
                    <a:lstStyle/>
                    <a:p>
                      <a:pPr algn="r" fontAlgn="t"/>
                      <a:r>
                        <a:rPr lang="en-US" sz="900" b="1" i="0" u="none" strike="noStrike">
                          <a:solidFill>
                            <a:srgbClr val="000000"/>
                          </a:solidFill>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3"/>
                    </a:solidFill>
                  </a:tcPr>
                </a:tc>
                <a:tc>
                  <a:txBody>
                    <a:bodyPr/>
                    <a:lstStyle/>
                    <a:p>
                      <a:pPr algn="r" fontAlgn="t"/>
                      <a:r>
                        <a:rPr lang="en-US" sz="900" b="0" i="0" u="none" strike="noStrike" dirty="0">
                          <a:solidFill>
                            <a:srgbClr val="000000"/>
                          </a:solidFill>
                          <a:latin typeface="Arial"/>
                        </a:rPr>
                        <a:t>8%</a:t>
                      </a:r>
                    </a:p>
                  </a:txBody>
                  <a:tcPr marL="0" marR="0" marT="0" marB="0">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D9C3"/>
                    </a:solidFill>
                  </a:tcPr>
                </a:tc>
              </a:tr>
            </a:tbl>
          </a:graphicData>
        </a:graphic>
      </p:graphicFrame>
      <p:graphicFrame>
        <p:nvGraphicFramePr>
          <p:cNvPr id="5" name="Table 4"/>
          <p:cNvGraphicFramePr>
            <a:graphicFrameLocks noGrp="1"/>
          </p:cNvGraphicFramePr>
          <p:nvPr/>
        </p:nvGraphicFramePr>
        <p:xfrm>
          <a:off x="886691" y="1399309"/>
          <a:ext cx="7342909" cy="5001491"/>
        </p:xfrm>
        <a:graphic>
          <a:graphicData uri="http://schemas.openxmlformats.org/drawingml/2006/table">
            <a:tbl>
              <a:tblPr/>
              <a:tblGrid>
                <a:gridCol w="7342909"/>
              </a:tblGrid>
              <a:tr h="500149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nvGraphicFramePr>
        <p:xfrm>
          <a:off x="838200" y="1371601"/>
          <a:ext cx="7391400" cy="5029199"/>
        </p:xfrm>
        <a:graphic>
          <a:graphicData uri="http://schemas.openxmlformats.org/drawingml/2006/table">
            <a:tbl>
              <a:tblPr/>
              <a:tblGrid>
                <a:gridCol w="7391400"/>
              </a:tblGrid>
              <a:tr h="5029199">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7" name="Oval 6"/>
          <p:cNvSpPr/>
          <p:nvPr/>
        </p:nvSpPr>
        <p:spPr bwMode="auto">
          <a:xfrm flipV="1">
            <a:off x="7924800" y="2362200"/>
            <a:ext cx="381000" cy="198118"/>
          </a:xfrm>
          <a:prstGeom prst="ellipse">
            <a:avLst/>
          </a:prstGeom>
          <a:noFill/>
          <a:ln>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7924800" y="2895600"/>
            <a:ext cx="381000" cy="228600"/>
          </a:xfrm>
          <a:prstGeom prst="ellipse">
            <a:avLst/>
          </a:prstGeom>
          <a:noFill/>
          <a:ln>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8001000" y="3505200"/>
            <a:ext cx="304800" cy="838200"/>
          </a:xfrm>
          <a:prstGeom prst="ellipse">
            <a:avLst/>
          </a:prstGeom>
          <a:noFill/>
          <a:ln>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8001000" y="5181600"/>
            <a:ext cx="228600" cy="457200"/>
          </a:xfrm>
          <a:prstGeom prst="ellipse">
            <a:avLst/>
          </a:prstGeom>
          <a:noFill/>
          <a:ln>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3" name="Text Placeholder 437252"/>
          <p:cNvSpPr>
            <a:spLocks noGrp="1" noChangeArrowheads="1"/>
          </p:cNvSpPr>
          <p:nvPr>
            <p:ph type="body" sz="half" idx="1"/>
          </p:nvPr>
        </p:nvSpPr>
        <p:spPr>
          <a:xfrm>
            <a:off x="193675" y="2020888"/>
            <a:ext cx="3508375" cy="3302000"/>
          </a:xfrm>
        </p:spPr>
        <p:txBody>
          <a:bodyPr/>
          <a:lstStyle/>
          <a:p>
            <a:pPr marL="447675" indent="-447675" defTabSz="914400" eaLnBrk="1" hangingPunct="1">
              <a:lnSpc>
                <a:spcPct val="80000"/>
              </a:lnSpc>
              <a:buFont typeface="Wingdings 2" pitchFamily="18" charset="2"/>
              <a:buBlip>
                <a:blip r:embed="rId3"/>
              </a:buBlip>
              <a:defRPr/>
            </a:pPr>
            <a:r>
              <a:rPr lang="en-US" sz="1600" smtClean="0">
                <a:effectLst>
                  <a:outerShdw blurRad="38100" dist="38100" dir="2700000" algn="tl">
                    <a:srgbClr val="C0C0C0"/>
                  </a:outerShdw>
                </a:effectLst>
              </a:rPr>
              <a:t>Growing absolute revenue size </a:t>
            </a:r>
            <a:endParaRPr lang="en-US" smtClean="0">
              <a:effectLst>
                <a:outerShdw blurRad="38100" dist="38100" dir="2700000" algn="tl">
                  <a:srgbClr val="C0C0C0"/>
                </a:outerShdw>
              </a:effectLst>
            </a:endParaRPr>
          </a:p>
          <a:p>
            <a:pPr marL="447675" indent="-447675" defTabSz="914400" eaLnBrk="1" hangingPunct="1">
              <a:lnSpc>
                <a:spcPct val="80000"/>
              </a:lnSpc>
              <a:buFont typeface="Wingdings 2" pitchFamily="18" charset="2"/>
              <a:buBlip>
                <a:blip r:embed="rId3"/>
              </a:buBlip>
              <a:defRPr/>
            </a:pPr>
            <a:r>
              <a:rPr lang="en-US" sz="1600" smtClean="0">
                <a:effectLst>
                  <a:outerShdw blurRad="38100" dist="38100" dir="2700000" algn="tl">
                    <a:srgbClr val="C0C0C0"/>
                  </a:outerShdw>
                </a:effectLst>
              </a:rPr>
              <a:t>Qualitative shift in our business  – into more and more “mission critical” transactional roles</a:t>
            </a:r>
          </a:p>
          <a:p>
            <a:pPr marL="447675" indent="-447675" defTabSz="914400" eaLnBrk="1" hangingPunct="1">
              <a:lnSpc>
                <a:spcPct val="80000"/>
              </a:lnSpc>
              <a:buFont typeface="Wingdings 2" pitchFamily="18" charset="2"/>
              <a:buBlip>
                <a:blip r:embed="rId3"/>
              </a:buBlip>
              <a:defRPr/>
            </a:pPr>
            <a:r>
              <a:rPr lang="en-US" sz="1600" smtClean="0">
                <a:effectLst>
                  <a:outerShdw blurRad="38100" dist="38100" dir="2700000" algn="tl">
                    <a:srgbClr val="C0C0C0"/>
                  </a:outerShdw>
                </a:effectLst>
              </a:rPr>
              <a:t>Focus on Industry Solution to solve real Business Problems</a:t>
            </a:r>
          </a:p>
          <a:p>
            <a:pPr marL="447675" indent="-447675" defTabSz="914400" eaLnBrk="1" hangingPunct="1">
              <a:lnSpc>
                <a:spcPct val="80000"/>
              </a:lnSpc>
              <a:buFont typeface="Wingdings 2" pitchFamily="18" charset="2"/>
              <a:buBlip>
                <a:blip r:embed="rId3"/>
              </a:buBlip>
              <a:defRPr/>
            </a:pPr>
            <a:r>
              <a:rPr lang="en-US" sz="1600" smtClean="0">
                <a:effectLst>
                  <a:outerShdw blurRad="38100" dist="38100" dir="2700000" algn="tl">
                    <a:srgbClr val="C0C0C0"/>
                  </a:outerShdw>
                </a:effectLst>
              </a:rPr>
              <a:t> People are noticing</a:t>
            </a:r>
          </a:p>
          <a:p>
            <a:pPr marL="833438" lvl="1" indent="-354013" defTabSz="914400" eaLnBrk="1" hangingPunct="1">
              <a:lnSpc>
                <a:spcPct val="80000"/>
              </a:lnSpc>
              <a:defRPr/>
            </a:pPr>
            <a:r>
              <a:rPr lang="en-US" sz="1400" smtClean="0">
                <a:effectLst>
                  <a:outerShdw blurRad="38100" dist="38100" dir="2700000" algn="tl">
                    <a:srgbClr val="C0C0C0"/>
                  </a:outerShdw>
                </a:effectLst>
              </a:rPr>
              <a:t>Analysts, customers, partners</a:t>
            </a:r>
          </a:p>
          <a:p>
            <a:pPr marL="447675" indent="-447675" defTabSz="914400" eaLnBrk="1" hangingPunct="1">
              <a:lnSpc>
                <a:spcPct val="80000"/>
              </a:lnSpc>
              <a:buFont typeface="Wingdings 2" pitchFamily="18" charset="2"/>
              <a:buBlip>
                <a:blip r:embed="rId3"/>
              </a:buBlip>
              <a:defRPr/>
            </a:pPr>
            <a:r>
              <a:rPr lang="en-US" sz="1600" smtClean="0">
                <a:effectLst>
                  <a:outerShdw blurRad="38100" dist="38100" dir="2700000" algn="tl">
                    <a:srgbClr val="C0C0C0"/>
                  </a:outerShdw>
                </a:effectLst>
              </a:rPr>
              <a:t>Increasingly influential in Microsoft’s core technology, marketing and product direction</a:t>
            </a:r>
          </a:p>
          <a:p>
            <a:pPr marL="447675" indent="-447675" defTabSz="914400" eaLnBrk="1" hangingPunct="1">
              <a:lnSpc>
                <a:spcPct val="80000"/>
              </a:lnSpc>
              <a:buFont typeface="Wingdings 2" pitchFamily="18" charset="2"/>
              <a:buBlip>
                <a:blip r:embed="rId3"/>
              </a:buBlip>
              <a:defRPr/>
            </a:pPr>
            <a:r>
              <a:rPr lang="en-US" sz="1600" smtClean="0">
                <a:effectLst>
                  <a:outerShdw blurRad="38100" dist="38100" dir="2700000" algn="tl">
                    <a:srgbClr val="C0C0C0"/>
                  </a:outerShdw>
                </a:effectLst>
              </a:rPr>
              <a:t>Increasing importance of FS Industry partners</a:t>
            </a:r>
          </a:p>
          <a:p>
            <a:pPr marL="447675" indent="-447675" defTabSz="914400" eaLnBrk="1" hangingPunct="1">
              <a:lnSpc>
                <a:spcPct val="80000"/>
              </a:lnSpc>
              <a:buFont typeface="Wingdings 2" pitchFamily="18" charset="2"/>
              <a:buBlip>
                <a:blip r:embed="rId3"/>
              </a:buBlip>
              <a:defRPr/>
            </a:pPr>
            <a:endParaRPr lang="en-US" sz="1600" smtClean="0">
              <a:effectLst>
                <a:outerShdw blurRad="38100" dist="38100" dir="2700000" algn="tl">
                  <a:srgbClr val="C0C0C0"/>
                </a:outerShdw>
              </a:effectLst>
            </a:endParaRPr>
          </a:p>
        </p:txBody>
      </p:sp>
      <p:sp>
        <p:nvSpPr>
          <p:cNvPr id="8" name="Title 7"/>
          <p:cNvSpPr>
            <a:spLocks noGrp="1" noChangeArrowheads="1"/>
          </p:cNvSpPr>
          <p:nvPr>
            <p:ph type="title"/>
          </p:nvPr>
        </p:nvSpPr>
        <p:spPr>
          <a:xfrm>
            <a:off x="382588" y="228600"/>
            <a:ext cx="8380412" cy="750888"/>
          </a:xfrm>
        </p:spPr>
        <p:txBody>
          <a:bodyPr anchor="t"/>
          <a:lstStyle/>
          <a:p>
            <a:pPr marL="0" indent="0" defTabSz="914400" eaLnBrk="1" hangingPunct="1"/>
            <a:r>
              <a:rPr lang="en-US" dirty="0" smtClean="0"/>
              <a:t>Global Business in FSI</a:t>
            </a:r>
          </a:p>
        </p:txBody>
      </p:sp>
      <p:pic>
        <p:nvPicPr>
          <p:cNvPr id="2050" name="Picture 2"/>
          <p:cNvPicPr>
            <a:picLocks noChangeAspect="1" noChangeArrowheads="1"/>
          </p:cNvPicPr>
          <p:nvPr/>
        </p:nvPicPr>
        <p:blipFill>
          <a:blip r:embed="rId4"/>
          <a:srcRect/>
          <a:stretch>
            <a:fillRect/>
          </a:stretch>
        </p:blipFill>
        <p:spPr bwMode="auto">
          <a:xfrm>
            <a:off x="3817549" y="1838960"/>
            <a:ext cx="5186299" cy="358648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5"/>
          <p:cNvSpPr>
            <a:spLocks noGrp="1" noChangeArrowheads="1"/>
          </p:cNvSpPr>
          <p:nvPr>
            <p:ph type="title"/>
          </p:nvPr>
        </p:nvSpPr>
        <p:spPr>
          <a:xfrm>
            <a:off x="382588" y="228600"/>
            <a:ext cx="8380412" cy="867930"/>
          </a:xfrm>
        </p:spPr>
        <p:txBody>
          <a:bodyPr anchor="t"/>
          <a:lstStyle/>
          <a:p>
            <a:pPr marL="0" indent="0" defTabSz="914400" eaLnBrk="1" hangingPunct="1"/>
            <a:r>
              <a:rPr lang="en-US" sz="2800" dirty="0" smtClean="0"/>
              <a:t>What does the future look like?</a:t>
            </a:r>
            <a:br>
              <a:rPr lang="en-US" sz="2800" dirty="0" smtClean="0"/>
            </a:br>
            <a:r>
              <a:rPr lang="en-US" sz="2800" dirty="0" smtClean="0"/>
              <a:t>EFMA banking advisory council:</a:t>
            </a:r>
          </a:p>
        </p:txBody>
      </p:sp>
      <p:sp>
        <p:nvSpPr>
          <p:cNvPr id="69635" name="Text Placeholder 69634"/>
          <p:cNvSpPr>
            <a:spLocks noGrp="1" noChangeArrowheads="1"/>
          </p:cNvSpPr>
          <p:nvPr>
            <p:ph sz="half" idx="1"/>
          </p:nvPr>
        </p:nvSpPr>
        <p:spPr>
          <a:xfrm>
            <a:off x="382587" y="1414463"/>
            <a:ext cx="4631540" cy="4745915"/>
          </a:xfrm>
          <a:no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defRPr/>
            </a:pPr>
            <a:r>
              <a:rPr lang="en-US" sz="2400" dirty="0" smtClean="0">
                <a:sym typeface="Wingdings"/>
              </a:rPr>
              <a:t>Significantly lower cost base</a:t>
            </a:r>
          </a:p>
          <a:p>
            <a:pPr>
              <a:defRPr/>
            </a:pPr>
            <a:r>
              <a:rPr lang="en-US" sz="2400" dirty="0" smtClean="0">
                <a:sym typeface="Wingdings"/>
              </a:rPr>
              <a:t>Much greater customer-centricity</a:t>
            </a:r>
          </a:p>
          <a:p>
            <a:pPr>
              <a:defRPr/>
            </a:pPr>
            <a:r>
              <a:rPr lang="en-US" sz="2400" dirty="0" smtClean="0">
                <a:sym typeface="Wingdings"/>
              </a:rPr>
              <a:t>Process excellence</a:t>
            </a:r>
          </a:p>
          <a:p>
            <a:pPr>
              <a:defRPr/>
            </a:pPr>
            <a:r>
              <a:rPr lang="en-US" sz="2400" dirty="0" smtClean="0">
                <a:sym typeface="Wingdings"/>
              </a:rPr>
              <a:t>Easier cross border operations</a:t>
            </a:r>
          </a:p>
          <a:p>
            <a:pPr>
              <a:defRPr/>
            </a:pPr>
            <a:r>
              <a:rPr lang="en-US" sz="2400" dirty="0" smtClean="0">
                <a:sym typeface="Wingdings"/>
              </a:rPr>
              <a:t>Truly integrated customer and channel experience</a:t>
            </a:r>
          </a:p>
          <a:p>
            <a:pPr>
              <a:defRPr/>
            </a:pPr>
            <a:r>
              <a:rPr lang="en-US" sz="2400" dirty="0" smtClean="0">
                <a:sym typeface="Wingdings"/>
              </a:rPr>
              <a:t>Any sales or service request in any channel</a:t>
            </a:r>
          </a:p>
          <a:p>
            <a:pPr>
              <a:defRPr/>
            </a:pPr>
            <a:r>
              <a:rPr lang="en-US" sz="2400" dirty="0" smtClean="0">
                <a:sym typeface="Wingdings"/>
              </a:rPr>
              <a:t>Simpler product and service value propositions</a:t>
            </a:r>
          </a:p>
        </p:txBody>
      </p:sp>
      <p:sp>
        <p:nvSpPr>
          <p:cNvPr id="5" name="Content Placeholder 4"/>
          <p:cNvSpPr>
            <a:spLocks noGrp="1"/>
          </p:cNvSpPr>
          <p:nvPr>
            <p:ph sz="half" idx="2"/>
          </p:nvPr>
        </p:nvSpPr>
        <p:spPr/>
        <p:txBody>
          <a:bodyPr/>
          <a:lstStyle/>
          <a:p>
            <a:endParaRPr lang="en-US" dirty="0"/>
          </a:p>
        </p:txBody>
      </p:sp>
      <p:pic>
        <p:nvPicPr>
          <p:cNvPr id="8" name="Picture 6"/>
          <p:cNvPicPr>
            <a:picLocks noChangeAspect="1" noChangeArrowheads="1"/>
          </p:cNvPicPr>
          <p:nvPr/>
        </p:nvPicPr>
        <p:blipFill>
          <a:blip r:embed="rId3"/>
          <a:srcRect/>
          <a:stretch>
            <a:fillRect/>
          </a:stretch>
        </p:blipFill>
        <p:spPr bwMode="auto">
          <a:xfrm>
            <a:off x="5094630" y="371362"/>
            <a:ext cx="3731012" cy="5251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90931"/>
          </a:xfrm>
        </p:spPr>
        <p:txBody>
          <a:bodyPr/>
          <a:lstStyle/>
          <a:p>
            <a:r>
              <a:rPr lang="en-GB" sz="3600" dirty="0" smtClean="0"/>
              <a:t>Banking Industry Architecture Network</a:t>
            </a:r>
            <a:endParaRPr lang="en-GB" sz="3600" dirty="0"/>
          </a:p>
        </p:txBody>
      </p:sp>
      <p:sp>
        <p:nvSpPr>
          <p:cNvPr id="3" name="Text Placeholder 2"/>
          <p:cNvSpPr>
            <a:spLocks noGrp="1"/>
          </p:cNvSpPr>
          <p:nvPr>
            <p:ph type="body" sz="half" idx="1"/>
          </p:nvPr>
        </p:nvSpPr>
        <p:spPr>
          <a:xfrm>
            <a:off x="382588" y="1414463"/>
            <a:ext cx="3015932" cy="5253746"/>
          </a:xfrm>
        </p:spPr>
        <p:txBody>
          <a:bodyPr/>
          <a:lstStyle/>
          <a:p>
            <a:r>
              <a:rPr lang="en-GB" sz="1600" dirty="0" smtClean="0"/>
              <a:t>Business Agility</a:t>
            </a:r>
          </a:p>
          <a:p>
            <a:pPr lvl="1"/>
            <a:r>
              <a:rPr lang="en-GB" sz="1400" dirty="0" smtClean="0"/>
              <a:t>Non-disruptive and aligned</a:t>
            </a:r>
          </a:p>
          <a:p>
            <a:pPr lvl="1"/>
            <a:r>
              <a:rPr lang="en-GB" sz="1400" dirty="0" smtClean="0"/>
              <a:t>Improved time to market with new products</a:t>
            </a:r>
          </a:p>
          <a:p>
            <a:pPr lvl="2"/>
            <a:r>
              <a:rPr lang="en-GB" sz="1200" dirty="0" smtClean="0"/>
              <a:t>Flexible product definition based on orchestration of common services</a:t>
            </a:r>
          </a:p>
          <a:p>
            <a:pPr lvl="1"/>
            <a:r>
              <a:rPr lang="en-GB" sz="1400" dirty="0" smtClean="0"/>
              <a:t>Increased operational efficiency and reduced cost</a:t>
            </a:r>
          </a:p>
          <a:p>
            <a:pPr lvl="2"/>
            <a:r>
              <a:rPr lang="en-GB" sz="1200" dirty="0" smtClean="0"/>
              <a:t>Externalised process definition and management</a:t>
            </a:r>
          </a:p>
          <a:p>
            <a:pPr lvl="1"/>
            <a:r>
              <a:rPr lang="en-GB" sz="1400" dirty="0" smtClean="0"/>
              <a:t>Enhanced customer service through better technology support for people</a:t>
            </a:r>
          </a:p>
          <a:p>
            <a:pPr lvl="2"/>
            <a:r>
              <a:rPr lang="en-GB" sz="1200" dirty="0" smtClean="0"/>
              <a:t>Standards-based integration and access to information</a:t>
            </a:r>
          </a:p>
          <a:p>
            <a:pPr lvl="2"/>
            <a:endParaRPr lang="en-GB" sz="1600" dirty="0" smtClean="0"/>
          </a:p>
          <a:p>
            <a:pPr lvl="1"/>
            <a:endParaRPr lang="en-GB" sz="1800" dirty="0"/>
          </a:p>
        </p:txBody>
      </p:sp>
      <p:sp>
        <p:nvSpPr>
          <p:cNvPr id="4" name="Content Placeholder 3"/>
          <p:cNvSpPr>
            <a:spLocks noGrp="1"/>
          </p:cNvSpPr>
          <p:nvPr>
            <p:ph sz="half" idx="2"/>
          </p:nvPr>
        </p:nvSpPr>
        <p:spPr>
          <a:xfrm>
            <a:off x="3505200" y="1414463"/>
            <a:ext cx="2926080" cy="3785652"/>
          </a:xfrm>
        </p:spPr>
        <p:txBody>
          <a:bodyPr/>
          <a:lstStyle/>
          <a:p>
            <a:r>
              <a:rPr lang="en-GB" sz="1600" dirty="0" smtClean="0"/>
              <a:t>IT Standardisation</a:t>
            </a:r>
          </a:p>
          <a:p>
            <a:pPr lvl="1"/>
            <a:r>
              <a:rPr lang="en-GB" sz="1400" dirty="0" smtClean="0"/>
              <a:t>Open and non-proprietary</a:t>
            </a:r>
          </a:p>
          <a:p>
            <a:pPr lvl="1"/>
            <a:r>
              <a:rPr lang="en-GB" sz="1400" dirty="0" smtClean="0"/>
              <a:t>Make SOA a reality</a:t>
            </a:r>
          </a:p>
          <a:p>
            <a:pPr lvl="1"/>
            <a:r>
              <a:rPr lang="en-GB" sz="1400" dirty="0" smtClean="0"/>
              <a:t>Convergence to a common ‘banking enterprise services’ landscape </a:t>
            </a:r>
          </a:p>
          <a:p>
            <a:pPr lvl="1"/>
            <a:r>
              <a:rPr lang="en-GB" sz="1400" dirty="0" smtClean="0"/>
              <a:t>Commercial availability of services which meet the requirements of the world’s leading banks</a:t>
            </a:r>
          </a:p>
          <a:p>
            <a:pPr lvl="1"/>
            <a:r>
              <a:rPr lang="en-GB" sz="1400" dirty="0" smtClean="0"/>
              <a:t>Integration </a:t>
            </a:r>
            <a:r>
              <a:rPr lang="en-GB" sz="1800" dirty="0" smtClean="0"/>
              <a:t>based on semantics endorsed by the industry</a:t>
            </a:r>
          </a:p>
        </p:txBody>
      </p:sp>
      <p:grpSp>
        <p:nvGrpSpPr>
          <p:cNvPr id="5" name="Group 19"/>
          <p:cNvGrpSpPr>
            <a:grpSpLocks/>
          </p:cNvGrpSpPr>
          <p:nvPr/>
        </p:nvGrpSpPr>
        <p:grpSpPr bwMode="auto">
          <a:xfrm>
            <a:off x="8085455" y="5439728"/>
            <a:ext cx="750888" cy="749300"/>
            <a:chOff x="5170" y="3753"/>
            <a:chExt cx="473" cy="472"/>
          </a:xfrm>
        </p:grpSpPr>
        <p:sp>
          <p:nvSpPr>
            <p:cNvPr id="6" name="Rectangle 16"/>
            <p:cNvSpPr>
              <a:spLocks noChangeArrowheads="1"/>
            </p:cNvSpPr>
            <p:nvPr/>
          </p:nvSpPr>
          <p:spPr bwMode="gray">
            <a:xfrm>
              <a:off x="5170" y="3753"/>
              <a:ext cx="473" cy="472"/>
            </a:xfrm>
            <a:prstGeom prst="rect">
              <a:avLst/>
            </a:prstGeom>
            <a:solidFill>
              <a:srgbClr val="EAF9C3"/>
            </a:solidFill>
            <a:ln w="9525" algn="ctr">
              <a:solidFill>
                <a:srgbClr val="99CC00"/>
              </a:solidFill>
              <a:miter lim="800000"/>
              <a:headEnd/>
              <a:tailEnd/>
            </a:ln>
            <a:effectLst/>
          </p:spPr>
          <p:txBody>
            <a:bodyPr wrap="none" anchor="ctr"/>
            <a:lstStyle/>
            <a:p>
              <a:pPr algn="l" rtl="0" fontAlgn="base">
                <a:spcBef>
                  <a:spcPct val="0"/>
                </a:spcBef>
                <a:spcAft>
                  <a:spcPct val="0"/>
                </a:spcAft>
                <a:defRPr/>
              </a:pPr>
              <a:endParaRPr lang="de-DE" kern="1200">
                <a:solidFill>
                  <a:srgbClr val="FFFFFF"/>
                </a:solidFill>
                <a:effectLst>
                  <a:outerShdw blurRad="38100" dist="38100" dir="2700000" algn="tl">
                    <a:srgbClr val="000000">
                      <a:alpha val="43137"/>
                    </a:srgbClr>
                  </a:outerShdw>
                </a:effectLst>
                <a:latin typeface="Segoe Semibold" pitchFamily="34" charset="0"/>
                <a:ea typeface="+mn-ea"/>
                <a:cs typeface="+mn-cs"/>
              </a:endParaRPr>
            </a:p>
          </p:txBody>
        </p:sp>
        <p:sp>
          <p:nvSpPr>
            <p:cNvPr id="7" name="Arc 17"/>
            <p:cNvSpPr>
              <a:spLocks/>
            </p:cNvSpPr>
            <p:nvPr/>
          </p:nvSpPr>
          <p:spPr bwMode="gray">
            <a:xfrm>
              <a:off x="5170" y="3989"/>
              <a:ext cx="236" cy="2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CC00"/>
            </a:solidFill>
            <a:ln w="9525">
              <a:noFill/>
              <a:round/>
              <a:headEnd/>
              <a:tailEnd/>
            </a:ln>
            <a:effectLst/>
          </p:spPr>
          <p:txBody>
            <a:bodyPr wrap="none" anchor="ctr"/>
            <a:lstStyle/>
            <a:p>
              <a:pPr algn="l" rtl="0" fontAlgn="base">
                <a:spcBef>
                  <a:spcPct val="0"/>
                </a:spcBef>
                <a:spcAft>
                  <a:spcPct val="0"/>
                </a:spcAft>
                <a:defRPr/>
              </a:pPr>
              <a:endParaRPr lang="de-DE" kern="1200">
                <a:solidFill>
                  <a:srgbClr val="FFFFFF"/>
                </a:solidFill>
                <a:effectLst>
                  <a:outerShdw blurRad="38100" dist="38100" dir="2700000" algn="tl">
                    <a:srgbClr val="000000">
                      <a:alpha val="43137"/>
                    </a:srgbClr>
                  </a:outerShdw>
                </a:effectLst>
                <a:latin typeface="Segoe Semibold" pitchFamily="34" charset="0"/>
                <a:ea typeface="+mn-ea"/>
                <a:cs typeface="+mn-cs"/>
              </a:endParaRPr>
            </a:p>
          </p:txBody>
        </p:sp>
        <p:sp>
          <p:nvSpPr>
            <p:cNvPr id="8" name="WordArt 18"/>
            <p:cNvSpPr>
              <a:spLocks noChangeArrowheads="1" noChangeShapeType="1" noTextEdit="1"/>
            </p:cNvSpPr>
            <p:nvPr/>
          </p:nvSpPr>
          <p:spPr bwMode="auto">
            <a:xfrm>
              <a:off x="5332" y="3781"/>
              <a:ext cx="276" cy="103"/>
            </a:xfrm>
            <a:prstGeom prst="rect">
              <a:avLst/>
            </a:prstGeom>
          </p:spPr>
          <p:txBody>
            <a:bodyPr wrap="none" fromWordArt="1">
              <a:prstTxWarp prst="textPlain">
                <a:avLst>
                  <a:gd name="adj" fmla="val 50000"/>
                </a:avLst>
              </a:prstTxWarp>
            </a:bodyPr>
            <a:lstStyle/>
            <a:p>
              <a:pPr algn="ctr" rtl="0" fontAlgn="base">
                <a:spcBef>
                  <a:spcPct val="0"/>
                </a:spcBef>
                <a:spcAft>
                  <a:spcPct val="0"/>
                </a:spcAft>
              </a:pPr>
              <a:r>
                <a:rPr lang="en-GB" sz="3600" b="1" kern="10" spc="360" dirty="0">
                  <a:ln w="9525">
                    <a:noFill/>
                    <a:round/>
                    <a:headEnd/>
                    <a:tailEnd/>
                  </a:ln>
                  <a:solidFill>
                    <a:srgbClr val="7FAC00"/>
                  </a:solidFill>
                  <a:effectLst>
                    <a:outerShdw blurRad="38100" dist="38100" dir="2700000" algn="tl">
                      <a:srgbClr val="000000">
                        <a:alpha val="43137"/>
                      </a:srgbClr>
                    </a:outerShdw>
                  </a:effectLst>
                  <a:latin typeface="Trebuchet MS"/>
                  <a:ea typeface="+mn-ea"/>
                  <a:cs typeface="+mn-cs"/>
                </a:rPr>
                <a:t>BIAN</a:t>
              </a:r>
            </a:p>
          </p:txBody>
        </p:sp>
      </p:grpSp>
      <p:pic>
        <p:nvPicPr>
          <p:cNvPr id="9" name="Picture 12" descr="Blank Headline 3"/>
          <p:cNvPicPr>
            <a:picLocks noChangeAspect="1" noChangeArrowheads="1"/>
          </p:cNvPicPr>
          <p:nvPr/>
        </p:nvPicPr>
        <p:blipFill>
          <a:blip r:embed="rId3">
            <a:lum bright="12000"/>
          </a:blip>
          <a:srcRect/>
          <a:stretch>
            <a:fillRect/>
          </a:stretch>
        </p:blipFill>
        <p:spPr bwMode="auto">
          <a:xfrm>
            <a:off x="542282" y="1518740"/>
            <a:ext cx="6860931" cy="3749040"/>
          </a:xfrm>
          <a:prstGeom prst="rect">
            <a:avLst/>
          </a:prstGeom>
          <a:noFill/>
          <a:ln w="9525">
            <a:noFill/>
            <a:miter lim="800000"/>
            <a:headEnd/>
            <a:tailEnd/>
          </a:ln>
          <a:effectLst/>
        </p:spPr>
      </p:pic>
      <p:sp>
        <p:nvSpPr>
          <p:cNvPr id="10" name="TextBox 9"/>
          <p:cNvSpPr txBox="1"/>
          <p:nvPr/>
        </p:nvSpPr>
        <p:spPr>
          <a:xfrm>
            <a:off x="4371278" y="2921612"/>
            <a:ext cx="184731" cy="369332"/>
          </a:xfrm>
          <a:prstGeom prst="rect">
            <a:avLst/>
          </a:prstGeom>
          <a:noFill/>
        </p:spPr>
        <p:txBody>
          <a:bodyPr wrap="none" rtlCol="0">
            <a:spAutoFit/>
          </a:bodyPr>
          <a:lstStyle/>
          <a:p>
            <a:pPr algn="l" rtl="0" fontAlgn="base">
              <a:spcBef>
                <a:spcPct val="0"/>
              </a:spcBef>
              <a:spcAft>
                <a:spcPct val="0"/>
              </a:spcAft>
            </a:pPr>
            <a:endParaRPr lang="en-GB" kern="1200" dirty="0">
              <a:solidFill>
                <a:srgbClr val="FFFFFF"/>
              </a:solidFill>
              <a:effectLst>
                <a:outerShdw blurRad="38100" dist="38100" dir="2700000" algn="tl">
                  <a:srgbClr val="000000">
                    <a:alpha val="43137"/>
                  </a:srgbClr>
                </a:outerShdw>
              </a:effectLst>
              <a:latin typeface="Segoe Semibold" pitchFamily="34" charset="0"/>
              <a:ea typeface="+mn-ea"/>
              <a:cs typeface="+mn-cs"/>
            </a:endParaRPr>
          </a:p>
        </p:txBody>
      </p:sp>
      <p:sp>
        <p:nvSpPr>
          <p:cNvPr id="11" name="Rectangle 13"/>
          <p:cNvSpPr>
            <a:spLocks noChangeArrowheads="1"/>
          </p:cNvSpPr>
          <p:nvPr/>
        </p:nvSpPr>
        <p:spPr bwMode="auto">
          <a:xfrm>
            <a:off x="1157932" y="2517747"/>
            <a:ext cx="5806719" cy="1692759"/>
          </a:xfrm>
          <a:prstGeom prst="rect">
            <a:avLst/>
          </a:prstGeom>
          <a:noFill/>
          <a:ln w="9525">
            <a:noFill/>
            <a:miter lim="800000"/>
            <a:headEnd/>
            <a:tailEnd/>
          </a:ln>
          <a:effectLst/>
        </p:spPr>
        <p:txBody>
          <a:bodyPr lIns="91429" tIns="45714" rIns="91429" bIns="45714">
            <a:spAutoFit/>
          </a:bodyPr>
          <a:lstStyle/>
          <a:p>
            <a:pPr algn="l" rtl="0" fontAlgn="base">
              <a:spcBef>
                <a:spcPct val="0"/>
              </a:spcBef>
              <a:spcAft>
                <a:spcPct val="0"/>
              </a:spcAft>
            </a:pPr>
            <a:r>
              <a:rPr lang="en-US" b="1" kern="1200" dirty="0">
                <a:solidFill>
                  <a:srgbClr val="000000"/>
                </a:solidFill>
                <a:effectLst>
                  <a:outerShdw blurRad="38100" dist="38100" dir="2700000" algn="tl">
                    <a:srgbClr val="000000">
                      <a:alpha val="43137"/>
                    </a:srgbClr>
                  </a:outerShdw>
                </a:effectLst>
                <a:latin typeface="Segoe Semibold" pitchFamily="34" charset="0"/>
                <a:ea typeface="+mn-ea"/>
                <a:cs typeface="+mn-cs"/>
              </a:rPr>
              <a:t>SAP and Microsoft Join Together with Leading Industry Players and Global Banks in a New Association to Help Banks Establish a Service-Oriented Architecture </a:t>
            </a:r>
            <a:br>
              <a:rPr lang="en-US" b="1" kern="1200" dirty="0">
                <a:solidFill>
                  <a:srgbClr val="000000"/>
                </a:solidFill>
                <a:effectLst>
                  <a:outerShdw blurRad="38100" dist="38100" dir="2700000" algn="tl">
                    <a:srgbClr val="000000">
                      <a:alpha val="43137"/>
                    </a:srgbClr>
                  </a:outerShdw>
                </a:effectLst>
                <a:latin typeface="Segoe Semibold" pitchFamily="34" charset="0"/>
                <a:ea typeface="+mn-ea"/>
                <a:cs typeface="+mn-cs"/>
              </a:rPr>
            </a:br>
            <a:r>
              <a:rPr lang="en-US" b="1" kern="1200" dirty="0">
                <a:solidFill>
                  <a:srgbClr val="000000"/>
                </a:solidFill>
                <a:effectLst>
                  <a:outerShdw blurRad="38100" dist="38100" dir="2700000" algn="tl">
                    <a:srgbClr val="000000">
                      <a:alpha val="43137"/>
                    </a:srgbClr>
                  </a:outerShdw>
                </a:effectLst>
                <a:latin typeface="Segoe Semibold" pitchFamily="34" charset="0"/>
                <a:ea typeface="+mn-ea"/>
                <a:cs typeface="+mn-cs"/>
              </a:rPr>
              <a:t> </a:t>
            </a:r>
            <a:endParaRPr lang="en-GB" b="1" kern="1200" dirty="0">
              <a:solidFill>
                <a:srgbClr val="000000"/>
              </a:solidFill>
              <a:effectLst>
                <a:outerShdw blurRad="38100" dist="38100" dir="2700000" algn="tl">
                  <a:srgbClr val="000000">
                    <a:alpha val="43137"/>
                  </a:srgbClr>
                </a:outerShdw>
              </a:effectLst>
              <a:latin typeface="Segoe Semibold" pitchFamily="34" charset="0"/>
              <a:ea typeface="+mn-ea"/>
              <a:cs typeface="+mn-cs"/>
            </a:endParaRPr>
          </a:p>
          <a:p>
            <a:pPr algn="l" rtl="0" fontAlgn="base">
              <a:spcBef>
                <a:spcPct val="0"/>
              </a:spcBef>
              <a:spcAft>
                <a:spcPct val="0"/>
              </a:spcAft>
            </a:pPr>
            <a:r>
              <a:rPr lang="en-US" sz="1400" b="1" i="1" kern="1200" dirty="0">
                <a:solidFill>
                  <a:srgbClr val="000000"/>
                </a:solidFill>
                <a:effectLst>
                  <a:outerShdw blurRad="38100" dist="38100" dir="2700000" algn="tl">
                    <a:srgbClr val="000000">
                      <a:alpha val="43137"/>
                    </a:srgbClr>
                  </a:outerShdw>
                </a:effectLst>
                <a:latin typeface="Segoe Semibold" pitchFamily="34" charset="0"/>
                <a:ea typeface="+mn-ea"/>
                <a:cs typeface="+mn-cs"/>
              </a:rPr>
              <a:t>WALLDORF, Germany and REDMOND, Wash. — Apr. 30, 2008</a:t>
            </a:r>
            <a:endParaRPr lang="en-GB" sz="1400" kern="1200" dirty="0">
              <a:solidFill>
                <a:srgbClr val="000000"/>
              </a:solidFill>
              <a:effectLst>
                <a:outerShdw blurRad="38100" dist="38100" dir="2700000" algn="tl">
                  <a:srgbClr val="000000">
                    <a:alpha val="43137"/>
                  </a:srgbClr>
                </a:outerShdw>
              </a:effectLst>
              <a:latin typeface="Segoe Semibold" pitchFamily="34" charset="0"/>
              <a:ea typeface="+mn-ea"/>
              <a:cs typeface="+mn-cs"/>
            </a:endParaRPr>
          </a:p>
        </p:txBody>
      </p:sp>
      <p:grpSp>
        <p:nvGrpSpPr>
          <p:cNvPr id="12" name="Group 21"/>
          <p:cNvGrpSpPr/>
          <p:nvPr/>
        </p:nvGrpSpPr>
        <p:grpSpPr>
          <a:xfrm>
            <a:off x="7202050" y="988541"/>
            <a:ext cx="1668162" cy="4354541"/>
            <a:chOff x="7202050" y="988541"/>
            <a:chExt cx="1668162" cy="4354541"/>
          </a:xfrm>
        </p:grpSpPr>
        <p:pic>
          <p:nvPicPr>
            <p:cNvPr id="17" name="Picture 6" descr="ING logo for website.jpg"/>
            <p:cNvPicPr>
              <a:picLocks noChangeAspect="1" noChangeArrowheads="1"/>
            </p:cNvPicPr>
            <p:nvPr/>
          </p:nvPicPr>
          <p:blipFill>
            <a:blip r:embed="rId4"/>
            <a:srcRect l="-6115" t="35007" r="-762" b="26992"/>
            <a:stretch>
              <a:fillRect/>
            </a:stretch>
          </p:blipFill>
          <p:spPr bwMode="auto">
            <a:xfrm>
              <a:off x="7202050" y="988541"/>
              <a:ext cx="1668162" cy="593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2" descr="logo_deutschebank.jpg"/>
            <p:cNvPicPr>
              <a:picLocks noChangeAspect="1" noChangeArrowheads="1"/>
            </p:cNvPicPr>
            <p:nvPr/>
          </p:nvPicPr>
          <p:blipFill>
            <a:blip r:embed="rId5"/>
            <a:srcRect/>
            <a:stretch>
              <a:fillRect/>
            </a:stretch>
          </p:blipFill>
          <p:spPr bwMode="auto">
            <a:xfrm>
              <a:off x="7295459" y="1676552"/>
              <a:ext cx="1574753" cy="629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0" descr="credit-suisse_logo_gbr2005_0.jpg"/>
            <p:cNvPicPr>
              <a:picLocks noChangeAspect="1" noChangeArrowheads="1"/>
            </p:cNvPicPr>
            <p:nvPr/>
          </p:nvPicPr>
          <p:blipFill>
            <a:blip r:embed="rId6"/>
            <a:srcRect/>
            <a:stretch>
              <a:fillRect/>
            </a:stretch>
          </p:blipFill>
          <p:spPr bwMode="auto">
            <a:xfrm>
              <a:off x="7311790" y="2397105"/>
              <a:ext cx="1558422" cy="584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sungard.jpg"/>
            <p:cNvPicPr>
              <a:picLocks noChangeAspect="1" noChangeArrowheads="1"/>
            </p:cNvPicPr>
            <p:nvPr/>
          </p:nvPicPr>
          <p:blipFill>
            <a:blip r:embed="rId7"/>
            <a:srcRect/>
            <a:stretch>
              <a:fillRect/>
            </a:stretch>
          </p:blipFill>
          <p:spPr bwMode="auto">
            <a:xfrm>
              <a:off x="7346212" y="3259939"/>
              <a:ext cx="1524000" cy="571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20" descr="logo_temenos.gif"/>
            <p:cNvPicPr>
              <a:picLocks noChangeAspect="1" noChangeArrowheads="1"/>
            </p:cNvPicPr>
            <p:nvPr/>
          </p:nvPicPr>
          <p:blipFill>
            <a:blip r:embed="rId8"/>
            <a:srcRect/>
            <a:stretch>
              <a:fillRect/>
            </a:stretch>
          </p:blipFill>
          <p:spPr bwMode="auto">
            <a:xfrm>
              <a:off x="7655766" y="3902953"/>
              <a:ext cx="1214446" cy="759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6" descr="logo_Swift.gif"/>
            <p:cNvPicPr>
              <a:picLocks noChangeAspect="1" noChangeArrowheads="1"/>
            </p:cNvPicPr>
            <p:nvPr/>
          </p:nvPicPr>
          <p:blipFill>
            <a:blip r:embed="rId9"/>
            <a:srcRect/>
            <a:stretch>
              <a:fillRect/>
            </a:stretch>
          </p:blipFill>
          <p:spPr bwMode="auto">
            <a:xfrm>
              <a:off x="7757718" y="4710350"/>
              <a:ext cx="1112494" cy="632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dissolve">
                                      <p:cBhvr>
                                        <p:cTn id="39" dur="500"/>
                                        <p:tgtEl>
                                          <p:spTgt spid="4">
                                            <p:txEl>
                                              <p:pRg st="0" end="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dissolve">
                                      <p:cBhvr>
                                        <p:cTn id="42" dur="500"/>
                                        <p:tgtEl>
                                          <p:spTgt spid="4">
                                            <p:txEl>
                                              <p:pRg st="1" end="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dissolve">
                                      <p:cBhvr>
                                        <p:cTn id="45" dur="500"/>
                                        <p:tgtEl>
                                          <p:spTgt spid="4">
                                            <p:txEl>
                                              <p:pRg st="2" end="2"/>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dissolve">
                                      <p:cBhvr>
                                        <p:cTn id="48" dur="500"/>
                                        <p:tgtEl>
                                          <p:spTgt spid="4">
                                            <p:txEl>
                                              <p:pRg st="3" end="3"/>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dissolve">
                                      <p:cBhvr>
                                        <p:cTn id="51" dur="500"/>
                                        <p:tgtEl>
                                          <p:spTgt spid="4">
                                            <p:txEl>
                                              <p:pRg st="4" end="4"/>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dissolve">
                                      <p:cBhvr>
                                        <p:cTn id="54" dur="500"/>
                                        <p:tgtEl>
                                          <p:spTgt spid="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44929"/>
          </a:xfrm>
        </p:spPr>
        <p:txBody>
          <a:bodyPr/>
          <a:lstStyle/>
          <a:p>
            <a:r>
              <a:rPr lang="en-US" dirty="0" smtClean="0"/>
              <a:t>So what is a solution?</a:t>
            </a:r>
            <a:br>
              <a:rPr lang="en-US" dirty="0" smtClean="0"/>
            </a:br>
            <a:r>
              <a:rPr lang="en-US" sz="2800" dirty="0" smtClean="0"/>
              <a:t>In MSFT speak</a:t>
            </a:r>
            <a:endParaRPr lang="en-US" dirty="0"/>
          </a:p>
        </p:txBody>
      </p:sp>
      <p:graphicFrame>
        <p:nvGraphicFramePr>
          <p:cNvPr id="10" name="Diagram 9"/>
          <p:cNvGraphicFramePr/>
          <p:nvPr/>
        </p:nvGraphicFramePr>
        <p:xfrm>
          <a:off x="1610142" y="2027582"/>
          <a:ext cx="6626087" cy="2653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487017" y="1858617"/>
            <a:ext cx="3329609" cy="646331"/>
          </a:xfrm>
          <a:prstGeom prst="rect">
            <a:avLst/>
          </a:prstGeom>
          <a:noFill/>
        </p:spPr>
        <p:txBody>
          <a:bodyPr wrap="square" rtlCol="0">
            <a:spAutoFit/>
          </a:bodyPr>
          <a:lstStyle/>
          <a:p>
            <a:r>
              <a:rPr lang="en-US" dirty="0" smtClean="0"/>
              <a:t>MSFT product</a:t>
            </a:r>
          </a:p>
          <a:p>
            <a:r>
              <a:rPr lang="en-US" dirty="0" smtClean="0"/>
              <a:t>SQL, BTS, Office, Server etc</a:t>
            </a:r>
            <a:endParaRPr lang="en-US" dirty="0"/>
          </a:p>
        </p:txBody>
      </p:sp>
      <p:sp>
        <p:nvSpPr>
          <p:cNvPr id="12" name="TextBox 11"/>
          <p:cNvSpPr txBox="1"/>
          <p:nvPr/>
        </p:nvSpPr>
        <p:spPr>
          <a:xfrm>
            <a:off x="5290930" y="1335156"/>
            <a:ext cx="3604592" cy="923330"/>
          </a:xfrm>
          <a:prstGeom prst="rect">
            <a:avLst/>
          </a:prstGeom>
          <a:noFill/>
        </p:spPr>
        <p:txBody>
          <a:bodyPr wrap="square" rtlCol="0">
            <a:spAutoFit/>
          </a:bodyPr>
          <a:lstStyle/>
          <a:p>
            <a:r>
              <a:rPr lang="en-US" dirty="0" smtClean="0"/>
              <a:t>Partners</a:t>
            </a:r>
          </a:p>
          <a:p>
            <a:r>
              <a:rPr lang="en-US" dirty="0" smtClean="0"/>
              <a:t>LOB Apps, AML app, portfolio pricing, OMS, Core Policy etc</a:t>
            </a:r>
            <a:endParaRPr lang="en-US" dirty="0"/>
          </a:p>
        </p:txBody>
      </p:sp>
      <p:sp>
        <p:nvSpPr>
          <p:cNvPr id="13" name="TextBox 12"/>
          <p:cNvSpPr txBox="1"/>
          <p:nvPr/>
        </p:nvSpPr>
        <p:spPr>
          <a:xfrm>
            <a:off x="3511825" y="4565374"/>
            <a:ext cx="3574775" cy="1200329"/>
          </a:xfrm>
          <a:prstGeom prst="rect">
            <a:avLst/>
          </a:prstGeom>
          <a:noFill/>
        </p:spPr>
        <p:txBody>
          <a:bodyPr wrap="square" rtlCol="0">
            <a:spAutoFit/>
          </a:bodyPr>
          <a:lstStyle/>
          <a:p>
            <a:pPr algn="ctr"/>
            <a:r>
              <a:rPr lang="en-US" dirty="0" smtClean="0"/>
              <a:t>Frameworks, Accelerators, Adapters, Guidance, Bundles</a:t>
            </a:r>
          </a:p>
          <a:p>
            <a:pPr algn="ctr"/>
            <a:r>
              <a:rPr lang="en-US" dirty="0" smtClean="0"/>
              <a:t>“Assets that reduce project cycle times”</a:t>
            </a:r>
            <a:endParaRPr lang="en-US"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Industry Point of view</a:t>
            </a:r>
            <a:endParaRPr lang="en-US" dirty="0"/>
          </a:p>
        </p:txBody>
      </p:sp>
      <p:pic>
        <p:nvPicPr>
          <p:cNvPr id="2057" name="Picture 9"/>
          <p:cNvPicPr>
            <a:picLocks noChangeAspect="1" noChangeArrowheads="1"/>
          </p:cNvPicPr>
          <p:nvPr/>
        </p:nvPicPr>
        <p:blipFill>
          <a:blip r:embed="rId2"/>
          <a:srcRect/>
          <a:stretch>
            <a:fillRect/>
          </a:stretch>
        </p:blipFill>
        <p:spPr bwMode="auto">
          <a:xfrm>
            <a:off x="1044907" y="1471044"/>
            <a:ext cx="2974643" cy="2167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9" name="Picture 11"/>
          <p:cNvPicPr>
            <a:picLocks noChangeAspect="1" noChangeArrowheads="1"/>
          </p:cNvPicPr>
          <p:nvPr/>
        </p:nvPicPr>
        <p:blipFill>
          <a:blip r:embed="rId3"/>
          <a:srcRect/>
          <a:stretch>
            <a:fillRect/>
          </a:stretch>
        </p:blipFill>
        <p:spPr bwMode="auto">
          <a:xfrm>
            <a:off x="5124450" y="1466850"/>
            <a:ext cx="3067050" cy="2178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4"/>
          <a:srcRect/>
          <a:stretch>
            <a:fillRect/>
          </a:stretch>
        </p:blipFill>
        <p:spPr bwMode="auto">
          <a:xfrm>
            <a:off x="1047750" y="4000500"/>
            <a:ext cx="2990850" cy="2085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p:cNvPicPr>
            <a:picLocks noChangeAspect="1" noChangeArrowheads="1"/>
          </p:cNvPicPr>
          <p:nvPr/>
        </p:nvPicPr>
        <p:blipFill>
          <a:blip r:embed="rId5"/>
          <a:srcRect/>
          <a:stretch>
            <a:fillRect/>
          </a:stretch>
        </p:blipFill>
        <p:spPr bwMode="auto">
          <a:xfrm>
            <a:off x="5134081" y="4038600"/>
            <a:ext cx="3038369" cy="207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2000" fill="hold"/>
                                        <p:tgtEl>
                                          <p:spTgt spid="2057"/>
                                        </p:tgtEl>
                                        <p:attrNameLst>
                                          <p:attrName>ppt_x</p:attrName>
                                        </p:attrNameLst>
                                      </p:cBhvr>
                                      <p:tavLst>
                                        <p:tav tm="0">
                                          <p:val>
                                            <p:strVal val="0-#ppt_w/2"/>
                                          </p:val>
                                        </p:tav>
                                        <p:tav tm="100000">
                                          <p:val>
                                            <p:strVal val="#ppt_x"/>
                                          </p:val>
                                        </p:tav>
                                      </p:tavLst>
                                    </p:anim>
                                    <p:anim calcmode="lin" valueType="num">
                                      <p:cBhvr additive="base">
                                        <p:cTn id="8" dur="2000" fill="hold"/>
                                        <p:tgtEl>
                                          <p:spTgt spid="205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2059"/>
                                        </p:tgtEl>
                                        <p:attrNameLst>
                                          <p:attrName>style.visibility</p:attrName>
                                        </p:attrNameLst>
                                      </p:cBhvr>
                                      <p:to>
                                        <p:strVal val="visible"/>
                                      </p:to>
                                    </p:set>
                                    <p:anim calcmode="lin" valueType="num">
                                      <p:cBhvr additive="base">
                                        <p:cTn id="12" dur="5000" fill="hold"/>
                                        <p:tgtEl>
                                          <p:spTgt spid="2059"/>
                                        </p:tgtEl>
                                        <p:attrNameLst>
                                          <p:attrName>ppt_x</p:attrName>
                                        </p:attrNameLst>
                                      </p:cBhvr>
                                      <p:tavLst>
                                        <p:tav tm="0">
                                          <p:val>
                                            <p:strVal val="1+#ppt_w/2"/>
                                          </p:val>
                                        </p:tav>
                                        <p:tav tm="100000">
                                          <p:val>
                                            <p:strVal val="#ppt_x"/>
                                          </p:val>
                                        </p:tav>
                                      </p:tavLst>
                                    </p:anim>
                                    <p:anim calcmode="lin" valueType="num">
                                      <p:cBhvr additive="base">
                                        <p:cTn id="13" dur="5000" fill="hold"/>
                                        <p:tgtEl>
                                          <p:spTgt spid="2059"/>
                                        </p:tgtEl>
                                        <p:attrNameLst>
                                          <p:attrName>ppt_y</p:attrName>
                                        </p:attrNameLst>
                                      </p:cBhvr>
                                      <p:tavLst>
                                        <p:tav tm="0">
                                          <p:val>
                                            <p:strVal val="#ppt_y"/>
                                          </p:val>
                                        </p:tav>
                                        <p:tav tm="100000">
                                          <p:val>
                                            <p:strVal val="#ppt_y"/>
                                          </p:val>
                                        </p:tav>
                                      </p:tavLst>
                                    </p:anim>
                                  </p:childTnLst>
                                </p:cTn>
                              </p:par>
                            </p:childTnLst>
                          </p:cTn>
                        </p:par>
                        <p:par>
                          <p:cTn id="14" fill="hold">
                            <p:stCondLst>
                              <p:cond delay="7000"/>
                            </p:stCondLst>
                            <p:childTnLst>
                              <p:par>
                                <p:cTn id="15" presetID="2" presetClass="entr" presetSubtype="4"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0" fill="hold"/>
                                        <p:tgtEl>
                                          <p:spTgt spid="1027"/>
                                        </p:tgtEl>
                                        <p:attrNameLst>
                                          <p:attrName>ppt_x</p:attrName>
                                        </p:attrNameLst>
                                      </p:cBhvr>
                                      <p:tavLst>
                                        <p:tav tm="0">
                                          <p:val>
                                            <p:strVal val="#ppt_x"/>
                                          </p:val>
                                        </p:tav>
                                        <p:tav tm="100000">
                                          <p:val>
                                            <p:strVal val="#ppt_x"/>
                                          </p:val>
                                        </p:tav>
                                      </p:tavLst>
                                    </p:anim>
                                    <p:anim calcmode="lin" valueType="num">
                                      <p:cBhvr additive="base">
                                        <p:cTn id="18"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blinds(horizontal)">
                                      <p:cBhvr>
                                        <p:cTn id="23"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auto">
          <a:xfrm>
            <a:off x="570687" y="1818494"/>
            <a:ext cx="1343827" cy="347253"/>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Customer</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Experience</a:t>
            </a:r>
          </a:p>
        </p:txBody>
      </p:sp>
      <p:sp>
        <p:nvSpPr>
          <p:cNvPr id="65" name="Rounded Rectangle 64"/>
          <p:cNvSpPr/>
          <p:nvPr/>
        </p:nvSpPr>
        <p:spPr bwMode="auto">
          <a:xfrm>
            <a:off x="1976991" y="1818494"/>
            <a:ext cx="1343827" cy="347253"/>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Product and</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Service Innovation</a:t>
            </a:r>
          </a:p>
        </p:txBody>
      </p:sp>
      <p:sp>
        <p:nvSpPr>
          <p:cNvPr id="66" name="Rounded Rectangle 65"/>
          <p:cNvSpPr/>
          <p:nvPr/>
        </p:nvSpPr>
        <p:spPr bwMode="auto">
          <a:xfrm>
            <a:off x="3383296" y="1818494"/>
            <a:ext cx="1343827" cy="347253"/>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Corporate Performance Management</a:t>
            </a:r>
          </a:p>
        </p:txBody>
      </p:sp>
      <p:sp>
        <p:nvSpPr>
          <p:cNvPr id="69" name="Rounded Rectangle 68"/>
          <p:cNvSpPr/>
          <p:nvPr/>
        </p:nvSpPr>
        <p:spPr bwMode="auto">
          <a:xfrm>
            <a:off x="4789600" y="1818494"/>
            <a:ext cx="1343827" cy="347253"/>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Governance, Risk Management</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and Compliance</a:t>
            </a:r>
          </a:p>
        </p:txBody>
      </p:sp>
      <p:sp>
        <p:nvSpPr>
          <p:cNvPr id="70" name="Rounded Rectangle 69"/>
          <p:cNvSpPr/>
          <p:nvPr/>
        </p:nvSpPr>
        <p:spPr bwMode="auto">
          <a:xfrm>
            <a:off x="6195906" y="1818494"/>
            <a:ext cx="1343827" cy="347253"/>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Operational</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Excellence</a:t>
            </a:r>
          </a:p>
        </p:txBody>
      </p:sp>
      <p:sp>
        <p:nvSpPr>
          <p:cNvPr id="76" name="Rounded Rectangle 75"/>
          <p:cNvSpPr/>
          <p:nvPr/>
        </p:nvSpPr>
        <p:spPr bwMode="auto">
          <a:xfrm>
            <a:off x="570687" y="2266429"/>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Advisor Platform</a:t>
            </a:r>
          </a:p>
        </p:txBody>
      </p:sp>
      <p:sp>
        <p:nvSpPr>
          <p:cNvPr id="78" name="Rounded Rectangle 77"/>
          <p:cNvSpPr/>
          <p:nvPr/>
        </p:nvSpPr>
        <p:spPr bwMode="auto">
          <a:xfrm>
            <a:off x="1976991" y="2266429"/>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Internet Banking</a:t>
            </a:r>
          </a:p>
        </p:txBody>
      </p:sp>
      <p:sp>
        <p:nvSpPr>
          <p:cNvPr id="84" name="Rounded Rectangle 83"/>
          <p:cNvSpPr/>
          <p:nvPr/>
        </p:nvSpPr>
        <p:spPr bwMode="auto">
          <a:xfrm>
            <a:off x="3383296" y="2266429"/>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Portfolio/Investment Management</a:t>
            </a:r>
          </a:p>
        </p:txBody>
      </p:sp>
      <p:sp>
        <p:nvSpPr>
          <p:cNvPr id="85" name="Rounded Rectangle 84"/>
          <p:cNvSpPr/>
          <p:nvPr/>
        </p:nvSpPr>
        <p:spPr bwMode="auto">
          <a:xfrm>
            <a:off x="4789600" y="2266429"/>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Document and records Management</a:t>
            </a:r>
          </a:p>
        </p:txBody>
      </p:sp>
      <p:sp>
        <p:nvSpPr>
          <p:cNvPr id="86" name="Rounded Rectangle 85"/>
          <p:cNvSpPr/>
          <p:nvPr/>
        </p:nvSpPr>
        <p:spPr bwMode="auto">
          <a:xfrm>
            <a:off x="6195906" y="2266429"/>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Order Management and Trade Execution</a:t>
            </a:r>
          </a:p>
        </p:txBody>
      </p:sp>
      <p:sp>
        <p:nvSpPr>
          <p:cNvPr id="88" name="Rounded Rectangle 87"/>
          <p:cNvSpPr/>
          <p:nvPr/>
        </p:nvSpPr>
        <p:spPr bwMode="auto">
          <a:xfrm>
            <a:off x="570687" y="2637203"/>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Institutional Client Platform</a:t>
            </a:r>
          </a:p>
        </p:txBody>
      </p:sp>
      <p:sp>
        <p:nvSpPr>
          <p:cNvPr id="89" name="Rounded Rectangle 88"/>
          <p:cNvSpPr/>
          <p:nvPr/>
        </p:nvSpPr>
        <p:spPr bwMode="auto">
          <a:xfrm>
            <a:off x="1976991" y="2637203"/>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Product Design and Development</a:t>
            </a:r>
          </a:p>
        </p:txBody>
      </p:sp>
      <p:sp>
        <p:nvSpPr>
          <p:cNvPr id="90" name="Rounded Rectangle 89"/>
          <p:cNvSpPr/>
          <p:nvPr/>
        </p:nvSpPr>
        <p:spPr bwMode="auto">
          <a:xfrm>
            <a:off x="3383296" y="2637203"/>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Customer and Performance Insight</a:t>
            </a:r>
          </a:p>
        </p:txBody>
      </p:sp>
      <p:sp>
        <p:nvSpPr>
          <p:cNvPr id="91" name="Rounded Rectangle 90"/>
          <p:cNvSpPr/>
          <p:nvPr/>
        </p:nvSpPr>
        <p:spPr bwMode="auto">
          <a:xfrm>
            <a:off x="4789600" y="2637203"/>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Regulatory Compliance and Controls</a:t>
            </a:r>
          </a:p>
        </p:txBody>
      </p:sp>
      <p:sp>
        <p:nvSpPr>
          <p:cNvPr id="92" name="Rounded Rectangle 91"/>
          <p:cNvSpPr/>
          <p:nvPr/>
        </p:nvSpPr>
        <p:spPr bwMode="auto">
          <a:xfrm>
            <a:off x="6195906" y="2637203"/>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Payments Services Factory</a:t>
            </a:r>
          </a:p>
        </p:txBody>
      </p:sp>
      <p:sp>
        <p:nvSpPr>
          <p:cNvPr id="93" name="Rounded Rectangle 92"/>
          <p:cNvSpPr/>
          <p:nvPr/>
        </p:nvSpPr>
        <p:spPr bwMode="auto">
          <a:xfrm>
            <a:off x="570687" y="3000094"/>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Branch</a:t>
            </a:r>
          </a:p>
        </p:txBody>
      </p:sp>
      <p:sp>
        <p:nvSpPr>
          <p:cNvPr id="94" name="Rounded Rectangle 93"/>
          <p:cNvSpPr/>
          <p:nvPr/>
        </p:nvSpPr>
        <p:spPr bwMode="auto">
          <a:xfrm>
            <a:off x="4789600" y="3000094"/>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Underwriting</a:t>
            </a:r>
          </a:p>
        </p:txBody>
      </p:sp>
      <p:sp>
        <p:nvSpPr>
          <p:cNvPr id="95" name="Rounded Rectangle 94"/>
          <p:cNvSpPr/>
          <p:nvPr/>
        </p:nvSpPr>
        <p:spPr bwMode="auto">
          <a:xfrm>
            <a:off x="6195906" y="3000094"/>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Core Banking</a:t>
            </a:r>
          </a:p>
        </p:txBody>
      </p:sp>
      <p:sp>
        <p:nvSpPr>
          <p:cNvPr id="96" name="Rounded Rectangle 95"/>
          <p:cNvSpPr/>
          <p:nvPr/>
        </p:nvSpPr>
        <p:spPr bwMode="auto">
          <a:xfrm>
            <a:off x="570687" y="3362985"/>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Customer Knowledge</a:t>
            </a:r>
          </a:p>
        </p:txBody>
      </p:sp>
      <p:sp>
        <p:nvSpPr>
          <p:cNvPr id="97" name="Rounded Rectangle 96"/>
          <p:cNvSpPr/>
          <p:nvPr/>
        </p:nvSpPr>
        <p:spPr bwMode="auto">
          <a:xfrm>
            <a:off x="4789600" y="3362985"/>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Risk Analytics</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and Reporting</a:t>
            </a:r>
          </a:p>
        </p:txBody>
      </p:sp>
      <p:sp>
        <p:nvSpPr>
          <p:cNvPr id="98" name="Rounded Rectangle 97"/>
          <p:cNvSpPr/>
          <p:nvPr/>
        </p:nvSpPr>
        <p:spPr bwMode="auto">
          <a:xfrm>
            <a:off x="6195906" y="3362985"/>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Claims Servicing</a:t>
            </a:r>
          </a:p>
        </p:txBody>
      </p:sp>
      <p:sp>
        <p:nvSpPr>
          <p:cNvPr id="99" name="Rounded Rectangle 98"/>
          <p:cNvSpPr/>
          <p:nvPr/>
        </p:nvSpPr>
        <p:spPr bwMode="auto">
          <a:xfrm>
            <a:off x="570687" y="3727917"/>
            <a:ext cx="1343827" cy="298873"/>
          </a:xfrm>
          <a:prstGeom prst="roundRect">
            <a:avLst/>
          </a:prstGeom>
          <a:gradFill>
            <a:gsLst>
              <a:gs pos="0">
                <a:schemeClr val="accent2">
                  <a:lumMod val="50000"/>
                </a:schemeClr>
              </a:gs>
              <a:gs pos="65000">
                <a:schemeClr val="accent2">
                  <a:lumMod val="75000"/>
                </a:schemeClr>
              </a:gs>
              <a:gs pos="100000">
                <a:schemeClr val="accent2">
                  <a:lumMod val="60000"/>
                  <a:lumOff val="4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Agent/Broker</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Services</a:t>
            </a:r>
          </a:p>
        </p:txBody>
      </p:sp>
      <p:sp>
        <p:nvSpPr>
          <p:cNvPr id="100" name="Down Arrow 99"/>
          <p:cNvSpPr/>
          <p:nvPr/>
        </p:nvSpPr>
        <p:spPr bwMode="auto">
          <a:xfrm>
            <a:off x="7701511" y="4191570"/>
            <a:ext cx="228371" cy="291897"/>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endParaRPr lang="en-US" sz="1900" kern="1200" dirty="0">
              <a:solidFill>
                <a:srgbClr val="FFFFFF"/>
              </a:solidFill>
              <a:latin typeface="Segoe" pitchFamily="34" charset="0"/>
              <a:ea typeface="+mn-ea"/>
              <a:cs typeface="+mn-cs"/>
            </a:endParaRPr>
          </a:p>
        </p:txBody>
      </p:sp>
      <p:sp>
        <p:nvSpPr>
          <p:cNvPr id="101" name="Down Arrow 100"/>
          <p:cNvSpPr/>
          <p:nvPr/>
        </p:nvSpPr>
        <p:spPr bwMode="auto">
          <a:xfrm flipV="1">
            <a:off x="7701511" y="3734893"/>
            <a:ext cx="228371" cy="291897"/>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endParaRPr lang="en-US" sz="1900" kern="1200" dirty="0">
              <a:solidFill>
                <a:srgbClr val="FFFFFF"/>
              </a:solidFill>
              <a:latin typeface="Segoe" pitchFamily="34" charset="0"/>
              <a:ea typeface="+mn-ea"/>
              <a:cs typeface="+mn-cs"/>
            </a:endParaRPr>
          </a:p>
        </p:txBody>
      </p:sp>
      <p:sp>
        <p:nvSpPr>
          <p:cNvPr id="102" name="TextBox 101"/>
          <p:cNvSpPr txBox="1"/>
          <p:nvPr/>
        </p:nvSpPr>
        <p:spPr>
          <a:xfrm>
            <a:off x="7706723" y="2656040"/>
            <a:ext cx="1350881" cy="1165152"/>
          </a:xfrm>
          <a:prstGeom prst="rect">
            <a:avLst/>
          </a:prstGeom>
          <a:noFill/>
        </p:spPr>
        <p:txBody>
          <a:bodyPr wrap="square" lIns="80988" tIns="40494" rIns="80988" bIns="40494" rtlCol="0">
            <a:spAutoFit/>
          </a:bodyPr>
          <a:lstStyle/>
          <a:p>
            <a:pPr algn="l" rtl="0"/>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These are</a:t>
            </a:r>
            <a:b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the focus</a:t>
            </a:r>
          </a:p>
          <a:p>
            <a:pPr marL="168275" indent="-168275" algn="l" rtl="0">
              <a:lnSpc>
                <a:spcPct val="90000"/>
              </a:lnSpc>
              <a:spcBef>
                <a:spcPct val="20000"/>
              </a:spcBef>
              <a:buClr>
                <a:srgbClr val="FFFFDD"/>
              </a:buClr>
              <a:buSzPct val="75000"/>
              <a:buFontTx/>
              <a:buBlip>
                <a:blip r:embed="rId3"/>
              </a:buBlip>
            </a:pP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Execute SA</a:t>
            </a:r>
          </a:p>
          <a:p>
            <a:pPr marL="168275" indent="-168275" algn="l" rtl="0">
              <a:lnSpc>
                <a:spcPct val="90000"/>
              </a:lnSpc>
              <a:spcBef>
                <a:spcPct val="20000"/>
              </a:spcBef>
              <a:buClr>
                <a:srgbClr val="FFFFDD"/>
              </a:buClr>
              <a:buSzPct val="75000"/>
              <a:buFontTx/>
              <a:buBlip>
                <a:blip r:embed="rId3"/>
              </a:buBlip>
            </a:pP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EAF aligned</a:t>
            </a:r>
          </a:p>
          <a:p>
            <a:pPr marL="168275" indent="-168275" algn="l" rtl="0">
              <a:lnSpc>
                <a:spcPct val="90000"/>
              </a:lnSpc>
              <a:spcBef>
                <a:spcPct val="20000"/>
              </a:spcBef>
              <a:buClr>
                <a:srgbClr val="FFFFDD"/>
              </a:buClr>
              <a:buSzPct val="75000"/>
              <a:buFontTx/>
              <a:buBlip>
                <a:blip r:embed="rId3"/>
              </a:buBlip>
            </a:pP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Investment</a:t>
            </a:r>
          </a:p>
          <a:p>
            <a:pPr marL="168275" indent="-168275" algn="l" rtl="0">
              <a:lnSpc>
                <a:spcPct val="90000"/>
              </a:lnSpc>
              <a:spcBef>
                <a:spcPct val="20000"/>
              </a:spcBef>
              <a:buClr>
                <a:srgbClr val="FFFFDD"/>
              </a:buClr>
              <a:buSzPct val="75000"/>
              <a:buFontTx/>
              <a:buBlip>
                <a:blip r:embed="rId3"/>
              </a:buBlip>
            </a:pP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Proactive</a:t>
            </a:r>
          </a:p>
        </p:txBody>
      </p:sp>
      <p:sp>
        <p:nvSpPr>
          <p:cNvPr id="103" name="TextBox 102"/>
          <p:cNvSpPr txBox="1"/>
          <p:nvPr/>
        </p:nvSpPr>
        <p:spPr>
          <a:xfrm>
            <a:off x="7706724" y="4465143"/>
            <a:ext cx="1612191" cy="1148225"/>
          </a:xfrm>
          <a:prstGeom prst="rect">
            <a:avLst/>
          </a:prstGeom>
          <a:noFill/>
        </p:spPr>
        <p:txBody>
          <a:bodyPr wrap="square" lIns="80988" tIns="40494" rIns="80988" bIns="40494" rtlCol="0">
            <a:spAutoFit/>
          </a:bodyPr>
          <a:lstStyle/>
          <a:p>
            <a:pPr algn="l" rtl="0"/>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These are the</a:t>
            </a:r>
            <a:b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solutions in the</a:t>
            </a:r>
            <a:b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remaining “catalog”</a:t>
            </a:r>
          </a:p>
          <a:p>
            <a:pPr marL="168275" indent="-168275" algn="l" rtl="0">
              <a:lnSpc>
                <a:spcPct val="90000"/>
              </a:lnSpc>
              <a:spcBef>
                <a:spcPct val="20000"/>
              </a:spcBef>
              <a:buClr>
                <a:srgbClr val="FFFFDD"/>
              </a:buClr>
              <a:buSzPct val="75000"/>
              <a:buFontTx/>
              <a:buBlip>
                <a:blip r:embed="rId3"/>
              </a:buBlip>
            </a:pP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Optional</a:t>
            </a:r>
          </a:p>
          <a:p>
            <a:pPr marL="168275" indent="-168275" algn="l" rtl="0">
              <a:lnSpc>
                <a:spcPct val="90000"/>
              </a:lnSpc>
              <a:spcBef>
                <a:spcPct val="20000"/>
              </a:spcBef>
              <a:buClr>
                <a:srgbClr val="FFFFDD"/>
              </a:buClr>
              <a:buSzPct val="75000"/>
              <a:buFontTx/>
              <a:buBlip>
                <a:blip r:embed="rId3"/>
              </a:buBlip>
            </a:pP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Best efforts</a:t>
            </a:r>
          </a:p>
          <a:p>
            <a:pPr marL="168275" indent="-168275" algn="l" rtl="0">
              <a:lnSpc>
                <a:spcPct val="90000"/>
              </a:lnSpc>
              <a:spcBef>
                <a:spcPct val="20000"/>
              </a:spcBef>
              <a:buClr>
                <a:srgbClr val="FFFFDD"/>
              </a:buClr>
              <a:buSzPct val="75000"/>
              <a:buFontTx/>
              <a:buBlip>
                <a:blip r:embed="rId3"/>
              </a:buBlip>
            </a:pPr>
            <a:r>
              <a:rPr lang="en-US" sz="1100" kern="1200" dirty="0">
                <a:solidFill>
                  <a:srgbClr val="FFFFFF"/>
                </a:solidFill>
                <a:effectLst>
                  <a:outerShdw blurRad="38100" dist="38100" dir="2700000" algn="tl">
                    <a:srgbClr val="000000">
                      <a:alpha val="43137"/>
                    </a:srgbClr>
                  </a:outerShdw>
                </a:effectLst>
                <a:latin typeface="Segoe" pitchFamily="34" charset="0"/>
                <a:ea typeface="+mn-ea"/>
                <a:cs typeface="+mn-cs"/>
              </a:rPr>
              <a:t>Recruit and Build</a:t>
            </a:r>
          </a:p>
        </p:txBody>
      </p:sp>
      <p:sp>
        <p:nvSpPr>
          <p:cNvPr id="104" name="Rounded Rectangle 103"/>
          <p:cNvSpPr/>
          <p:nvPr/>
        </p:nvSpPr>
        <p:spPr bwMode="auto">
          <a:xfrm>
            <a:off x="570687" y="4193576"/>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Customer Service</a:t>
            </a:r>
          </a:p>
        </p:txBody>
      </p:sp>
      <p:sp>
        <p:nvSpPr>
          <p:cNvPr id="105" name="Rounded Rectangle 104"/>
          <p:cNvSpPr/>
          <p:nvPr/>
        </p:nvSpPr>
        <p:spPr bwMode="auto">
          <a:xfrm>
            <a:off x="1976991" y="4193576"/>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Payments Channels</a:t>
            </a:r>
          </a:p>
        </p:txBody>
      </p:sp>
      <p:sp>
        <p:nvSpPr>
          <p:cNvPr id="106" name="Rounded Rectangle 105"/>
          <p:cNvSpPr/>
          <p:nvPr/>
        </p:nvSpPr>
        <p:spPr bwMode="auto">
          <a:xfrm>
            <a:off x="3383296" y="4193576"/>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Insurance Data</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Warehousing</a:t>
            </a:r>
          </a:p>
        </p:txBody>
      </p:sp>
      <p:sp>
        <p:nvSpPr>
          <p:cNvPr id="107" name="Rounded Rectangle 106"/>
          <p:cNvSpPr/>
          <p:nvPr/>
        </p:nvSpPr>
        <p:spPr bwMode="auto">
          <a:xfrm>
            <a:off x="4789600" y="4193576"/>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Insurance Licensing</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and Compensation</a:t>
            </a:r>
          </a:p>
        </p:txBody>
      </p:sp>
      <p:sp>
        <p:nvSpPr>
          <p:cNvPr id="108" name="Rounded Rectangle 107"/>
          <p:cNvSpPr/>
          <p:nvPr/>
        </p:nvSpPr>
        <p:spPr bwMode="auto">
          <a:xfrm>
            <a:off x="6195906" y="4191570"/>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Loan Origination</a:t>
            </a:r>
          </a:p>
        </p:txBody>
      </p:sp>
      <p:sp>
        <p:nvSpPr>
          <p:cNvPr id="109" name="Rounded Rectangle 108"/>
          <p:cNvSpPr/>
          <p:nvPr/>
        </p:nvSpPr>
        <p:spPr bwMode="auto">
          <a:xfrm>
            <a:off x="570687" y="4564350"/>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Quoting and Illustrations</a:t>
            </a:r>
          </a:p>
        </p:txBody>
      </p:sp>
      <p:sp>
        <p:nvSpPr>
          <p:cNvPr id="110" name="Rounded Rectangle 109"/>
          <p:cNvSpPr/>
          <p:nvPr/>
        </p:nvSpPr>
        <p:spPr bwMode="auto">
          <a:xfrm>
            <a:off x="3383296" y="4564350"/>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Market Research and</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Credit Ratings</a:t>
            </a:r>
          </a:p>
        </p:txBody>
      </p:sp>
      <p:sp>
        <p:nvSpPr>
          <p:cNvPr id="111" name="Rounded Rectangle 110"/>
          <p:cNvSpPr/>
          <p:nvPr/>
        </p:nvSpPr>
        <p:spPr bwMode="auto">
          <a:xfrm>
            <a:off x="6195906" y="4564350"/>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Core Banking Services</a:t>
            </a:r>
          </a:p>
        </p:txBody>
      </p:sp>
      <p:sp>
        <p:nvSpPr>
          <p:cNvPr id="112" name="Rounded Rectangle 111"/>
          <p:cNvSpPr/>
          <p:nvPr/>
        </p:nvSpPr>
        <p:spPr bwMode="auto">
          <a:xfrm>
            <a:off x="570687" y="4935124"/>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ATMs</a:t>
            </a:r>
          </a:p>
        </p:txBody>
      </p:sp>
      <p:sp>
        <p:nvSpPr>
          <p:cNvPr id="113" name="Rounded Rectangle 112"/>
          <p:cNvSpPr/>
          <p:nvPr/>
        </p:nvSpPr>
        <p:spPr bwMode="auto">
          <a:xfrm>
            <a:off x="6195906" y="4935124"/>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Treasury and Cash</a:t>
            </a:r>
          </a:p>
        </p:txBody>
      </p:sp>
      <p:sp>
        <p:nvSpPr>
          <p:cNvPr id="114" name="Rounded Rectangle 113"/>
          <p:cNvSpPr/>
          <p:nvPr/>
        </p:nvSpPr>
        <p:spPr bwMode="auto">
          <a:xfrm>
            <a:off x="570687" y="5305898"/>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Mobility in Banking</a:t>
            </a:r>
          </a:p>
        </p:txBody>
      </p:sp>
      <p:sp>
        <p:nvSpPr>
          <p:cNvPr id="115" name="Rounded Rectangle 114"/>
          <p:cNvSpPr/>
          <p:nvPr/>
        </p:nvSpPr>
        <p:spPr bwMode="auto">
          <a:xfrm>
            <a:off x="6195906" y="5305898"/>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Reinsurance</a:t>
            </a:r>
          </a:p>
        </p:txBody>
      </p:sp>
      <p:sp>
        <p:nvSpPr>
          <p:cNvPr id="116" name="Rounded Rectangle 115"/>
          <p:cNvSpPr/>
          <p:nvPr/>
        </p:nvSpPr>
        <p:spPr bwMode="auto">
          <a:xfrm>
            <a:off x="6195906" y="5676672"/>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Policy Administration</a:t>
            </a:r>
          </a:p>
        </p:txBody>
      </p:sp>
      <p:sp>
        <p:nvSpPr>
          <p:cNvPr id="117" name="Rounded Rectangle 116"/>
          <p:cNvSpPr/>
          <p:nvPr/>
        </p:nvSpPr>
        <p:spPr bwMode="auto">
          <a:xfrm>
            <a:off x="6195906" y="6039563"/>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Clearing and Settlement</a:t>
            </a:r>
          </a:p>
        </p:txBody>
      </p:sp>
      <p:sp>
        <p:nvSpPr>
          <p:cNvPr id="118" name="Rounded Rectangle 117"/>
          <p:cNvSpPr/>
          <p:nvPr/>
        </p:nvSpPr>
        <p:spPr bwMode="auto">
          <a:xfrm>
            <a:off x="6195906" y="6394565"/>
            <a:ext cx="1343827" cy="29887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1728" tIns="35864" rIns="71728" bIns="35864" numCol="1" rtlCol="0" anchor="ctr" anchorCtr="0" compatLnSpc="1">
            <a:prstTxWarp prst="textNoShape">
              <a:avLst/>
            </a:prstTxWarp>
          </a:bodyPr>
          <a:lstStyle/>
          <a:p>
            <a:pPr algn="ctr" defTabSz="717078" rtl="0"/>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Exchanges, ECNs</a:t>
            </a:r>
            <a:b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br>
            <a:r>
              <a:rPr lang="en-US" sz="800" b="1" kern="1200" dirty="0">
                <a:solidFill>
                  <a:srgbClr val="FFFFFF"/>
                </a:solidFill>
                <a:effectLst>
                  <a:outerShdw blurRad="38100" dist="38100" dir="2700000" algn="tl">
                    <a:srgbClr val="000000">
                      <a:alpha val="43137"/>
                    </a:srgbClr>
                  </a:outerShdw>
                </a:effectLst>
                <a:latin typeface="Segoe" pitchFamily="34" charset="0"/>
                <a:ea typeface="+mn-ea"/>
                <a:cs typeface="+mn-cs"/>
              </a:rPr>
              <a:t>and Market Data</a:t>
            </a:r>
          </a:p>
        </p:txBody>
      </p:sp>
      <p:cxnSp>
        <p:nvCxnSpPr>
          <p:cNvPr id="119" name="Straight Connector 118"/>
          <p:cNvCxnSpPr/>
          <p:nvPr/>
        </p:nvCxnSpPr>
        <p:spPr bwMode="auto">
          <a:xfrm>
            <a:off x="422021" y="4104533"/>
            <a:ext cx="7893558" cy="1376"/>
          </a:xfrm>
          <a:prstGeom prst="line">
            <a:avLst/>
          </a:prstGeom>
          <a:noFill/>
          <a:ln w="57150" cap="flat" cmpd="sng" algn="ctr">
            <a:solidFill>
              <a:schemeClr val="accent4"/>
            </a:solidFill>
            <a:prstDash val="solid"/>
            <a:round/>
            <a:headEnd type="none" w="med" len="med"/>
            <a:tailEnd type="none" w="med" len="med"/>
          </a:ln>
          <a:effectLst/>
        </p:spPr>
      </p:cxnSp>
      <p:sp>
        <p:nvSpPr>
          <p:cNvPr id="52" name="Title 20"/>
          <p:cNvSpPr>
            <a:spLocks noGrp="1"/>
          </p:cNvSpPr>
          <p:nvPr>
            <p:ph type="title"/>
          </p:nvPr>
        </p:nvSpPr>
        <p:spPr/>
        <p:txBody>
          <a:bodyPr/>
          <a:lstStyle/>
          <a:p>
            <a:pPr lvl="0"/>
            <a:r>
              <a:rPr lang="en-AU" dirty="0" smtClean="0"/>
              <a:t>FY09 FSI Solutions Taxonomy</a:t>
            </a:r>
            <a:endParaRPr lang="en-US" dirty="0"/>
          </a:p>
        </p:txBody>
      </p:sp>
      <p:pic>
        <p:nvPicPr>
          <p:cNvPr id="51" name="Picture 3" descr="C:\Program Files\Microsoft Resource DVD Artwork\DVD_ART\Artwork_Imagery\Shapes and Graphics\fans - gradient\fan - mint green.png"/>
          <p:cNvPicPr>
            <a:picLocks noChangeAspect="1" noChangeArrowheads="1"/>
          </p:cNvPicPr>
          <p:nvPr/>
        </p:nvPicPr>
        <p:blipFill>
          <a:blip r:embed="rId4" cstate="email"/>
          <a:srcRect/>
          <a:stretch>
            <a:fillRect/>
          </a:stretch>
        </p:blipFill>
        <p:spPr bwMode="auto">
          <a:xfrm>
            <a:off x="552261" y="890981"/>
            <a:ext cx="6962115" cy="1059284"/>
          </a:xfrm>
          <a:prstGeom prst="rect">
            <a:avLst/>
          </a:prstGeom>
          <a:noFill/>
        </p:spPr>
      </p:pic>
      <p:pic>
        <p:nvPicPr>
          <p:cNvPr id="54" name="Picture 16" descr="people ready logo"/>
          <p:cNvPicPr>
            <a:picLocks noChangeAspect="1" noChangeArrowheads="1"/>
          </p:cNvPicPr>
          <p:nvPr/>
        </p:nvPicPr>
        <p:blipFill>
          <a:blip r:embed="rId5" cstate="email"/>
          <a:srcRect/>
          <a:stretch>
            <a:fillRect/>
          </a:stretch>
        </p:blipFill>
        <p:spPr bwMode="auto">
          <a:xfrm>
            <a:off x="3061366" y="932995"/>
            <a:ext cx="1935029" cy="535984"/>
          </a:xfrm>
          <a:prstGeom prst="rect">
            <a:avLst/>
          </a:prstGeom>
          <a:noFill/>
          <a:ln w="9525">
            <a:noFill/>
            <a:miter lim="800000"/>
            <a:headEnd/>
            <a:tailEnd/>
          </a:ln>
        </p:spPr>
      </p:pic>
      <p:sp>
        <p:nvSpPr>
          <p:cNvPr id="48" name="TextBox 47"/>
          <p:cNvSpPr txBox="1"/>
          <p:nvPr/>
        </p:nvSpPr>
        <p:spPr>
          <a:xfrm>
            <a:off x="3121517" y="1547073"/>
            <a:ext cx="1891810" cy="246191"/>
          </a:xfrm>
          <a:prstGeom prst="rect">
            <a:avLst/>
          </a:prstGeom>
          <a:noFill/>
        </p:spPr>
        <p:txBody>
          <a:bodyPr wrap="none" lIns="91413" tIns="45705" rIns="91413" bIns="45705" rtlCol="0">
            <a:spAutoFit/>
          </a:bodyPr>
          <a:lstStyle/>
          <a:p>
            <a:pPr algn="ctr" rtl="0">
              <a:lnSpc>
                <a:spcPts val="1200"/>
              </a:lnSpc>
            </a:pPr>
            <a:r>
              <a:rPr lang="en-US" sz="1200" b="1" kern="1200" dirty="0">
                <a:solidFill>
                  <a:srgbClr val="FFFFDD"/>
                </a:solidFill>
                <a:effectLst>
                  <a:glow rad="228600">
                    <a:srgbClr val="50C5DC">
                      <a:satMod val="175000"/>
                      <a:alpha val="40000"/>
                    </a:srgbClr>
                  </a:glow>
                  <a:outerShdw blurRad="38100" dist="38100" dir="2700000" algn="tl">
                    <a:srgbClr val="000000">
                      <a:alpha val="43137"/>
                    </a:srgbClr>
                  </a:outerShdw>
                </a:effectLst>
                <a:latin typeface="Segoe" pitchFamily="34" charset="0"/>
                <a:ea typeface="+mn-ea"/>
                <a:cs typeface="+mn-cs"/>
              </a:rPr>
              <a:t>5 Business Imperatives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Sales and M</a:t>
            </a:r>
            <a:r>
              <a:rPr lang="en-US" dirty="0" smtClean="0"/>
              <a:t>a</a:t>
            </a:r>
            <a:r>
              <a:rPr smtClean="0"/>
              <a:t>rketing tools</a:t>
            </a:r>
            <a:endParaRPr lang="en-US" dirty="0"/>
          </a:p>
        </p:txBody>
      </p:sp>
      <p:pic>
        <p:nvPicPr>
          <p:cNvPr id="93186" name="Picture 2"/>
          <p:cNvPicPr>
            <a:picLocks noChangeAspect="1" noChangeArrowheads="1"/>
          </p:cNvPicPr>
          <p:nvPr/>
        </p:nvPicPr>
        <p:blipFill>
          <a:blip r:embed="rId2"/>
          <a:srcRect/>
          <a:stretch>
            <a:fillRect/>
          </a:stretch>
        </p:blipFill>
        <p:spPr bwMode="auto">
          <a:xfrm>
            <a:off x="4648200" y="1143000"/>
            <a:ext cx="3429000" cy="2362200"/>
          </a:xfrm>
          <a:prstGeom prst="rect">
            <a:avLst/>
          </a:prstGeom>
          <a:ln>
            <a:noFill/>
          </a:ln>
          <a:effectLst>
            <a:outerShdw blurRad="292100" dist="139700" dir="2700000" algn="tl" rotWithShape="0">
              <a:srgbClr val="333333">
                <a:alpha val="65000"/>
              </a:srgbClr>
            </a:outerShdw>
          </a:effectLst>
        </p:spPr>
      </p:pic>
      <p:pic>
        <p:nvPicPr>
          <p:cNvPr id="93187" name="Picture 3"/>
          <p:cNvPicPr>
            <a:picLocks noChangeAspect="1" noChangeArrowheads="1"/>
          </p:cNvPicPr>
          <p:nvPr/>
        </p:nvPicPr>
        <p:blipFill>
          <a:blip r:embed="rId3"/>
          <a:srcRect/>
          <a:stretch>
            <a:fillRect/>
          </a:stretch>
        </p:blipFill>
        <p:spPr bwMode="auto">
          <a:xfrm>
            <a:off x="533400" y="3810000"/>
            <a:ext cx="3429000" cy="2307364"/>
          </a:xfrm>
          <a:prstGeom prst="rect">
            <a:avLst/>
          </a:prstGeom>
          <a:ln>
            <a:noFill/>
          </a:ln>
          <a:effectLst>
            <a:outerShdw blurRad="292100" dist="139700" dir="2700000" algn="tl" rotWithShape="0">
              <a:srgbClr val="333333">
                <a:alpha val="65000"/>
              </a:srgbClr>
            </a:outerShdw>
          </a:effectLst>
        </p:spPr>
      </p:pic>
      <p:pic>
        <p:nvPicPr>
          <p:cNvPr id="93188" name="Picture 4"/>
          <p:cNvPicPr>
            <a:picLocks noChangeAspect="1" noChangeArrowheads="1"/>
          </p:cNvPicPr>
          <p:nvPr/>
        </p:nvPicPr>
        <p:blipFill>
          <a:blip r:embed="rId4"/>
          <a:srcRect/>
          <a:stretch>
            <a:fillRect/>
          </a:stretch>
        </p:blipFill>
        <p:spPr bwMode="auto">
          <a:xfrm>
            <a:off x="4648200" y="3810000"/>
            <a:ext cx="3429000" cy="2257685"/>
          </a:xfrm>
          <a:prstGeom prst="rect">
            <a:avLst/>
          </a:prstGeom>
          <a:ln>
            <a:noFill/>
          </a:ln>
          <a:effectLst>
            <a:outerShdw blurRad="292100" dist="139700" dir="2700000" algn="tl" rotWithShape="0">
              <a:srgbClr val="333333">
                <a:alpha val="65000"/>
              </a:srgbClr>
            </a:outerShdw>
          </a:effectLst>
        </p:spPr>
      </p:pic>
      <p:pic>
        <p:nvPicPr>
          <p:cNvPr id="108545" name="Picture 1"/>
          <p:cNvPicPr>
            <a:picLocks noChangeAspect="1" noChangeArrowheads="1"/>
          </p:cNvPicPr>
          <p:nvPr/>
        </p:nvPicPr>
        <p:blipFill>
          <a:blip r:embed="rId5"/>
          <a:srcRect/>
          <a:stretch>
            <a:fillRect/>
          </a:stretch>
        </p:blipFill>
        <p:spPr bwMode="auto">
          <a:xfrm>
            <a:off x="533400" y="1143000"/>
            <a:ext cx="3435832"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Vertical Specialization?</a:t>
            </a:r>
            <a:endParaRPr lang="en-US" dirty="0"/>
          </a:p>
        </p:txBody>
      </p:sp>
      <p:pic>
        <p:nvPicPr>
          <p:cNvPr id="93187" name="Picture 3"/>
          <p:cNvPicPr>
            <a:picLocks noChangeAspect="1" noChangeArrowheads="1"/>
          </p:cNvPicPr>
          <p:nvPr/>
        </p:nvPicPr>
        <p:blipFill>
          <a:blip r:embed="rId2"/>
          <a:srcRect/>
          <a:stretch>
            <a:fillRect/>
          </a:stretch>
        </p:blipFill>
        <p:spPr bwMode="auto">
          <a:xfrm>
            <a:off x="1600200" y="1676400"/>
            <a:ext cx="5562600" cy="41592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3189" name="Picture 5"/>
          <p:cNvPicPr>
            <a:picLocks noChangeAspect="1" noChangeArrowheads="1"/>
          </p:cNvPicPr>
          <p:nvPr/>
        </p:nvPicPr>
        <p:blipFill>
          <a:blip r:embed="rId3"/>
          <a:srcRect/>
          <a:stretch>
            <a:fillRect/>
          </a:stretch>
        </p:blipFill>
        <p:spPr bwMode="auto">
          <a:xfrm>
            <a:off x="1447800" y="1524000"/>
            <a:ext cx="5915025" cy="44481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93187"/>
                                        </p:tgtEl>
                                        <p:attrNameLst>
                                          <p:attrName>style.visibility</p:attrName>
                                        </p:attrNameLst>
                                      </p:cBhvr>
                                      <p:to>
                                        <p:strVal val="visible"/>
                                      </p:to>
                                    </p:set>
                                    <p:animEffect transition="in" filter="fade">
                                      <p:cBhvr>
                                        <p:cTn id="7" dur="3000"/>
                                        <p:tgtEl>
                                          <p:spTgt spid="93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3187"/>
                                        </p:tgtEl>
                                      </p:cBhvr>
                                    </p:animEffect>
                                    <p:set>
                                      <p:cBhvr>
                                        <p:cTn id="12" dur="1" fill="hold">
                                          <p:stCondLst>
                                            <p:cond delay="1999"/>
                                          </p:stCondLst>
                                        </p:cTn>
                                        <p:tgtEl>
                                          <p:spTgt spid="93187"/>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93189"/>
                                        </p:tgtEl>
                                        <p:attrNameLst>
                                          <p:attrName>style.visibility</p:attrName>
                                        </p:attrNameLst>
                                      </p:cBhvr>
                                      <p:to>
                                        <p:strVal val="visible"/>
                                      </p:to>
                                    </p:set>
                                    <p:animEffect transition="in" filter="fade">
                                      <p:cBhvr>
                                        <p:cTn id="16" dur="20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9" name="Text Placeholder 495618"/>
          <p:cNvSpPr>
            <a:spLocks noGrp="1" noChangeArrowheads="1"/>
          </p:cNvSpPr>
          <p:nvPr>
            <p:ph type="body" sz="half" idx="1"/>
          </p:nvPr>
        </p:nvSpPr>
        <p:spPr>
          <a:xfrm>
            <a:off x="172719" y="877888"/>
            <a:ext cx="4265931" cy="5133669"/>
          </a:xfrm>
        </p:spPr>
        <p:txBody>
          <a:bodyPr lIns="91397" tIns="45698" rIns="91397" bIns="45698"/>
          <a:lstStyle/>
          <a:p>
            <a:pPr lvl="0"/>
            <a:r>
              <a:rPr lang="en-US" sz="1300" b="1" dirty="0" smtClean="0"/>
              <a:t>Santander – </a:t>
            </a:r>
            <a:r>
              <a:rPr lang="en-US" sz="1300" u="sng" dirty="0" smtClean="0">
                <a:hlinkClick r:id="rId3"/>
              </a:rPr>
              <a:t>common payment backbone 62m message p/day, 1156 </a:t>
            </a:r>
            <a:r>
              <a:rPr lang="en-US" sz="1300" u="sng" dirty="0" err="1" smtClean="0">
                <a:hlinkClick r:id="rId3"/>
              </a:rPr>
              <a:t>tps</a:t>
            </a:r>
            <a:r>
              <a:rPr lang="en-US" sz="1300" dirty="0" smtClean="0"/>
              <a:t> </a:t>
            </a:r>
          </a:p>
          <a:p>
            <a:pPr lvl="0"/>
            <a:r>
              <a:rPr lang="en-US" sz="1300" b="1" dirty="0" smtClean="0"/>
              <a:t>London Stock Exchange</a:t>
            </a:r>
            <a:r>
              <a:rPr lang="en-US" sz="1300" dirty="0" smtClean="0"/>
              <a:t> – </a:t>
            </a:r>
            <a:r>
              <a:rPr lang="en-US" sz="1300" u="sng" dirty="0" err="1" smtClean="0">
                <a:hlinkClick r:id="rId4"/>
              </a:rPr>
              <a:t>TradElect</a:t>
            </a:r>
            <a:r>
              <a:rPr lang="en-US" sz="1300" u="sng" dirty="0" smtClean="0">
                <a:hlinkClick r:id="rId4"/>
              </a:rPr>
              <a:t> 3000 trades per second; 10ms down from 140ms</a:t>
            </a:r>
            <a:r>
              <a:rPr lang="en-US" sz="1300" dirty="0" smtClean="0"/>
              <a:t> </a:t>
            </a:r>
          </a:p>
          <a:p>
            <a:pPr lvl="0"/>
            <a:r>
              <a:rPr lang="en-US" sz="1300" b="1" dirty="0" err="1" smtClean="0"/>
              <a:t>UniCredit</a:t>
            </a:r>
            <a:r>
              <a:rPr lang="en-US" sz="1300" b="1" dirty="0" smtClean="0"/>
              <a:t> (HVB) – 996 node cluster - </a:t>
            </a:r>
            <a:r>
              <a:rPr lang="en-US" sz="1300" u="sng" dirty="0" smtClean="0">
                <a:hlinkClick r:id="rId5"/>
              </a:rPr>
              <a:t>reduced time to market for structured derivatives cross asset</a:t>
            </a:r>
            <a:r>
              <a:rPr lang="en-US" sz="1300" u="sng" dirty="0" smtClean="0">
                <a:hlinkClick r:id="rId6"/>
              </a:rPr>
              <a:t> </a:t>
            </a:r>
            <a:endParaRPr lang="en-US" sz="1300" dirty="0" smtClean="0"/>
          </a:p>
          <a:p>
            <a:pPr lvl="0"/>
            <a:r>
              <a:rPr lang="en-AU" sz="1300" b="1" dirty="0" smtClean="0"/>
              <a:t>SWIFT</a:t>
            </a:r>
            <a:r>
              <a:rPr lang="en-AU" sz="1300" dirty="0" smtClean="0"/>
              <a:t> - </a:t>
            </a:r>
            <a:r>
              <a:rPr lang="en-AU" sz="1300" u="sng" dirty="0" smtClean="0">
                <a:hlinkClick r:id="rId7"/>
              </a:rPr>
              <a:t>Gold Certified</a:t>
            </a:r>
            <a:r>
              <a:rPr lang="en-US" sz="1300" dirty="0" smtClean="0"/>
              <a:t> </a:t>
            </a:r>
          </a:p>
          <a:p>
            <a:pPr lvl="0"/>
            <a:r>
              <a:rPr lang="en-US" sz="1300" b="1" dirty="0" smtClean="0"/>
              <a:t>Central Bank of Spain</a:t>
            </a:r>
            <a:r>
              <a:rPr lang="en-US" sz="1300" dirty="0" smtClean="0"/>
              <a:t> - </a:t>
            </a:r>
            <a:r>
              <a:rPr lang="en-US" sz="1300" u="sng" dirty="0" smtClean="0">
                <a:hlinkClick r:id="rId8"/>
              </a:rPr>
              <a:t>High Value Payments </a:t>
            </a:r>
            <a:endParaRPr lang="en-US" sz="1300" dirty="0" smtClean="0"/>
          </a:p>
          <a:p>
            <a:pPr lvl="0"/>
            <a:r>
              <a:rPr lang="en-AU" sz="1300" b="1" dirty="0" err="1" smtClean="0"/>
              <a:t>CheckFree</a:t>
            </a:r>
            <a:r>
              <a:rPr lang="en-AU" sz="1300" dirty="0" smtClean="0"/>
              <a:t> – </a:t>
            </a:r>
            <a:r>
              <a:rPr lang="en-AU" sz="1300" u="sng" dirty="0" smtClean="0">
                <a:hlinkClick r:id="rId9"/>
              </a:rPr>
              <a:t>1000 </a:t>
            </a:r>
            <a:r>
              <a:rPr lang="en-AU" sz="1300" u="sng" dirty="0" err="1" smtClean="0">
                <a:hlinkClick r:id="rId9"/>
              </a:rPr>
              <a:t>tps</a:t>
            </a:r>
            <a:r>
              <a:rPr lang="en-AU" sz="1300" u="sng" dirty="0" smtClean="0">
                <a:hlinkClick r:id="rId9"/>
              </a:rPr>
              <a:t> and 24% less TCO</a:t>
            </a:r>
            <a:r>
              <a:rPr lang="en-US" sz="1300" dirty="0" smtClean="0"/>
              <a:t> </a:t>
            </a:r>
          </a:p>
          <a:p>
            <a:pPr lvl="0"/>
            <a:r>
              <a:rPr lang="en-AU" sz="1300" b="1" dirty="0" err="1" smtClean="0"/>
              <a:t>Nasdaq</a:t>
            </a:r>
            <a:r>
              <a:rPr lang="en-AU" sz="1300" dirty="0" smtClean="0"/>
              <a:t> – </a:t>
            </a:r>
            <a:r>
              <a:rPr lang="en-AU" sz="1300" u="sng" dirty="0" smtClean="0">
                <a:hlinkClick r:id="rId10"/>
              </a:rPr>
              <a:t>Market Data Service </a:t>
            </a:r>
            <a:r>
              <a:rPr lang="en-AU" sz="1300" dirty="0" smtClean="0"/>
              <a:t>handles  5,000 </a:t>
            </a:r>
            <a:r>
              <a:rPr lang="en-AU" sz="1300" dirty="0" err="1" smtClean="0"/>
              <a:t>tps</a:t>
            </a:r>
            <a:r>
              <a:rPr lang="en-AU" sz="1300" dirty="0" smtClean="0"/>
              <a:t> at market open</a:t>
            </a:r>
            <a:endParaRPr lang="en-US" sz="1300" dirty="0" smtClean="0"/>
          </a:p>
          <a:p>
            <a:pPr lvl="0"/>
            <a:r>
              <a:rPr lang="en-US" sz="1300" b="1" dirty="0" err="1" smtClean="0"/>
              <a:t>Garanti</a:t>
            </a:r>
            <a:r>
              <a:rPr lang="en-US" sz="1300" b="1" dirty="0" smtClean="0"/>
              <a:t> Bank</a:t>
            </a:r>
            <a:r>
              <a:rPr lang="en-US" sz="1300" dirty="0" smtClean="0"/>
              <a:t> </a:t>
            </a:r>
            <a:r>
              <a:rPr lang="en-US" sz="1300" b="1" dirty="0" smtClean="0"/>
              <a:t>-</a:t>
            </a:r>
            <a:r>
              <a:rPr lang="en-US" sz="1300" dirty="0" smtClean="0"/>
              <a:t> </a:t>
            </a:r>
            <a:r>
              <a:rPr lang="en-US" sz="1300" u="sng" dirty="0" smtClean="0">
                <a:hlinkClick r:id="rId11"/>
              </a:rPr>
              <a:t>Turkey’s </a:t>
            </a:r>
            <a:r>
              <a:rPr lang="en-US" sz="1300" u="sng" dirty="0" err="1" smtClean="0">
                <a:hlinkClick r:id="rId11"/>
              </a:rPr>
              <a:t>Garanti</a:t>
            </a:r>
            <a:r>
              <a:rPr lang="en-US" sz="1300" u="sng" dirty="0" smtClean="0">
                <a:hlinkClick r:id="rId11"/>
              </a:rPr>
              <a:t> Bank Reduces Mainframe Loads Using SQL Server 2005 Solution</a:t>
            </a:r>
            <a:endParaRPr lang="en-US" sz="1300" dirty="0" smtClean="0"/>
          </a:p>
          <a:p>
            <a:pPr lvl="0"/>
            <a:r>
              <a:rPr lang="en-US" sz="1300" b="1" dirty="0" err="1" smtClean="0"/>
              <a:t>Banco</a:t>
            </a:r>
            <a:r>
              <a:rPr lang="en-US" sz="1300" b="1" dirty="0" smtClean="0"/>
              <a:t> Azteca</a:t>
            </a:r>
            <a:r>
              <a:rPr lang="en-US" sz="1300" dirty="0" smtClean="0"/>
              <a:t> - </a:t>
            </a:r>
            <a:r>
              <a:rPr lang="en-US" sz="1300" u="sng" dirty="0" smtClean="0">
                <a:hlinkClick r:id="rId12"/>
              </a:rPr>
              <a:t>64-bit Platform for Bank’s Core Transactions</a:t>
            </a:r>
            <a:r>
              <a:rPr lang="en-US" sz="1300" dirty="0" smtClean="0"/>
              <a:t> </a:t>
            </a:r>
          </a:p>
          <a:p>
            <a:r>
              <a:rPr lang="en-US" sz="1300" b="1" dirty="0" err="1" smtClean="0"/>
              <a:t>DenizBank</a:t>
            </a:r>
            <a:r>
              <a:rPr lang="en-US" sz="1300" b="1" dirty="0" smtClean="0"/>
              <a:t> – </a:t>
            </a:r>
            <a:r>
              <a:rPr lang="en-US" sz="1300" u="sng" dirty="0" smtClean="0">
                <a:hlinkClick r:id="rId13"/>
              </a:rPr>
              <a:t>Migrates Core Banking System </a:t>
            </a:r>
            <a:r>
              <a:rPr lang="en-US" sz="1300" dirty="0" smtClean="0"/>
              <a:t>to </a:t>
            </a:r>
            <a:r>
              <a:rPr lang="en-US" sz="1300" dirty="0" err="1" smtClean="0"/>
              <a:t>SQLServer</a:t>
            </a:r>
            <a:r>
              <a:rPr lang="en-US" sz="1300" dirty="0" smtClean="0"/>
              <a:t> 2005 (64 Bit) and .NET</a:t>
            </a:r>
          </a:p>
          <a:p>
            <a:pPr lvl="0"/>
            <a:r>
              <a:rPr lang="en-US" sz="1300" b="1" dirty="0" smtClean="0"/>
              <a:t>SAP </a:t>
            </a:r>
            <a:r>
              <a:rPr lang="en-US" sz="1300" u="sng" dirty="0" smtClean="0">
                <a:hlinkClick r:id="rId14"/>
              </a:rPr>
              <a:t>Core Banking Benchmark </a:t>
            </a:r>
            <a:r>
              <a:rPr lang="en-US" sz="1300" dirty="0" smtClean="0"/>
              <a:t>8,279,000 postings to bank accounts per hour</a:t>
            </a:r>
          </a:p>
          <a:p>
            <a:r>
              <a:rPr lang="en-US" sz="1300" b="1" dirty="0" smtClean="0"/>
              <a:t>Nationwide</a:t>
            </a:r>
            <a:r>
              <a:rPr lang="en-US" sz="1300" dirty="0" smtClean="0"/>
              <a:t> (UK) - </a:t>
            </a:r>
            <a:r>
              <a:rPr lang="en-US" sz="1300" u="sng" dirty="0" smtClean="0">
                <a:hlinkClick r:id="rId15"/>
              </a:rPr>
              <a:t>Basel II Compliance Solution </a:t>
            </a:r>
            <a:r>
              <a:rPr lang="en-US" sz="1300" dirty="0" smtClean="0"/>
              <a:t>with SQL 2005 consolidating 80 different systems data &amp; storing for 7 years</a:t>
            </a:r>
          </a:p>
          <a:p>
            <a:pPr lvl="0"/>
            <a:r>
              <a:rPr lang="en-AU" sz="1300" b="1" dirty="0" smtClean="0"/>
              <a:t>Fiserv CBS -</a:t>
            </a:r>
            <a:r>
              <a:rPr lang="en-AU" sz="1300" b="1" u="sng" dirty="0" smtClean="0">
                <a:hlinkClick r:id="rId16"/>
              </a:rPr>
              <a:t> </a:t>
            </a:r>
            <a:r>
              <a:rPr lang="en-US" sz="1300" u="sng" dirty="0" smtClean="0">
                <a:hlinkClick r:id="rId16"/>
              </a:rPr>
              <a:t>Banking Software Scales to 10,000+ Concurrent Users with SQL 2005</a:t>
            </a:r>
            <a:endParaRPr lang="en-US" sz="1300" dirty="0" smtClean="0"/>
          </a:p>
        </p:txBody>
      </p:sp>
      <p:sp>
        <p:nvSpPr>
          <p:cNvPr id="495620" name="Text Placeholder 495619"/>
          <p:cNvSpPr>
            <a:spLocks noGrp="1" noChangeArrowheads="1"/>
          </p:cNvSpPr>
          <p:nvPr>
            <p:ph type="body" sz="half" idx="2"/>
          </p:nvPr>
        </p:nvSpPr>
        <p:spPr>
          <a:xfrm>
            <a:off x="4511040" y="856116"/>
            <a:ext cx="4632960" cy="5313718"/>
          </a:xfrm>
        </p:spPr>
        <p:txBody>
          <a:bodyPr lIns="91397" tIns="45698" rIns="91397" bIns="45698"/>
          <a:lstStyle/>
          <a:p>
            <a:pPr lvl="0"/>
            <a:r>
              <a:rPr lang="en-US" sz="1300" b="1" dirty="0" err="1" smtClean="0"/>
              <a:t>Citi</a:t>
            </a:r>
            <a:r>
              <a:rPr lang="en-US" sz="1300" b="1" dirty="0" smtClean="0"/>
              <a:t> - </a:t>
            </a:r>
            <a:r>
              <a:rPr lang="en-US" sz="1300" u="sng" dirty="0" smtClean="0">
                <a:hlinkClick r:id="rId17"/>
              </a:rPr>
              <a:t>Market Montage Solution Supports 200,000 </a:t>
            </a:r>
            <a:r>
              <a:rPr lang="en-US" sz="1300" u="sng" dirty="0" err="1" smtClean="0">
                <a:hlinkClick r:id="rId17"/>
              </a:rPr>
              <a:t>msg</a:t>
            </a:r>
            <a:r>
              <a:rPr lang="en-US" sz="1300" u="sng" dirty="0" smtClean="0">
                <a:hlinkClick r:id="rId17"/>
              </a:rPr>
              <a:t> per sec</a:t>
            </a:r>
            <a:r>
              <a:rPr lang="en-US" sz="1300" u="sng" dirty="0" smtClean="0"/>
              <a:t> </a:t>
            </a:r>
            <a:r>
              <a:rPr lang="en-US" sz="1300" dirty="0" smtClean="0"/>
              <a:t>(70tb on SQL and growing)</a:t>
            </a:r>
          </a:p>
          <a:p>
            <a:r>
              <a:rPr lang="en-AU" sz="1300" b="1" dirty="0" err="1" smtClean="0"/>
              <a:t>Citi</a:t>
            </a:r>
            <a:r>
              <a:rPr lang="en-AU" sz="1300" dirty="0" smtClean="0"/>
              <a:t> – </a:t>
            </a:r>
            <a:r>
              <a:rPr lang="en-US" sz="1300" u="sng" dirty="0" err="1" smtClean="0">
                <a:hlinkClick r:id="rId18"/>
              </a:rPr>
              <a:t>CitiVision</a:t>
            </a:r>
            <a:r>
              <a:rPr lang="en-US" sz="1300" u="sng" dirty="0" smtClean="0">
                <a:hlinkClick r:id="rId18"/>
              </a:rPr>
              <a:t> Integrates 270 Different Sources of Information for 12,000+ Global Investment Bankers</a:t>
            </a:r>
            <a:r>
              <a:rPr lang="en-US" sz="1300" dirty="0" smtClean="0"/>
              <a:t> </a:t>
            </a:r>
          </a:p>
          <a:p>
            <a:r>
              <a:rPr lang="en-US" sz="1300" b="1" dirty="0" err="1" smtClean="0"/>
              <a:t>Citi</a:t>
            </a:r>
            <a:r>
              <a:rPr lang="en-US" sz="1300" dirty="0" smtClean="0"/>
              <a:t>  - </a:t>
            </a:r>
            <a:r>
              <a:rPr lang="en-US" sz="1300" u="sng" dirty="0" smtClean="0">
                <a:hlinkClick r:id="rId19"/>
              </a:rPr>
              <a:t>Corporate and Investment Banking Develops New Digital Identity Solution</a:t>
            </a:r>
            <a:endParaRPr lang="en-US" sz="1300" u="sng" dirty="0" smtClean="0"/>
          </a:p>
          <a:p>
            <a:r>
              <a:rPr lang="en-AU" sz="1300" b="1" dirty="0" smtClean="0"/>
              <a:t>Equifax</a:t>
            </a:r>
            <a:r>
              <a:rPr lang="en-AU" sz="1300" dirty="0" smtClean="0"/>
              <a:t>  - </a:t>
            </a:r>
            <a:r>
              <a:rPr lang="en-AU" sz="1300" u="sng" dirty="0" smtClean="0">
                <a:hlinkClick r:id="rId20"/>
              </a:rPr>
              <a:t>Equifax Sees 14 Percent Lower TCO Deploying Supercomputers on Windows Instead of Linux</a:t>
            </a:r>
            <a:r>
              <a:rPr lang="en-US" sz="1300" dirty="0" smtClean="0"/>
              <a:t> </a:t>
            </a:r>
          </a:p>
          <a:p>
            <a:pPr lvl="0"/>
            <a:r>
              <a:rPr lang="en-US" sz="1300" b="1" dirty="0" smtClean="0"/>
              <a:t>Bank of Montreal</a:t>
            </a:r>
            <a:r>
              <a:rPr lang="en-US" sz="1300" dirty="0" smtClean="0"/>
              <a:t>: </a:t>
            </a:r>
            <a:r>
              <a:rPr lang="en-US" sz="1300" u="sng" dirty="0" smtClean="0">
                <a:hlinkClick r:id="rId21"/>
              </a:rPr>
              <a:t>18,000 users on .NET Smart Client for Branch (.NET Framework)</a:t>
            </a:r>
            <a:r>
              <a:rPr lang="en-US" sz="1300" dirty="0" smtClean="0"/>
              <a:t> </a:t>
            </a:r>
          </a:p>
          <a:p>
            <a:pPr lvl="0"/>
            <a:r>
              <a:rPr lang="en-US" sz="1300" b="1" dirty="0" smtClean="0"/>
              <a:t>Merrill Lynch</a:t>
            </a:r>
            <a:r>
              <a:rPr lang="en-US" sz="1300" dirty="0" smtClean="0"/>
              <a:t>: - </a:t>
            </a:r>
            <a:r>
              <a:rPr lang="en-US" sz="1300" u="sng" dirty="0" smtClean="0">
                <a:hlinkClick r:id="rId22"/>
              </a:rPr>
              <a:t>High-Performance Database Helps Brokerage House Position for Future Growth</a:t>
            </a:r>
            <a:endParaRPr lang="en-US" sz="1300" dirty="0" smtClean="0"/>
          </a:p>
          <a:p>
            <a:pPr lvl="0"/>
            <a:r>
              <a:rPr lang="en-US" sz="1300" b="1" dirty="0" smtClean="0"/>
              <a:t>Bank of America</a:t>
            </a:r>
            <a:r>
              <a:rPr lang="en-US" sz="1300" dirty="0" smtClean="0"/>
              <a:t> automates customer call center – 18,000 agents using Microsoft </a:t>
            </a:r>
            <a:r>
              <a:rPr lang="en-US" sz="1300" u="sng" dirty="0" smtClean="0">
                <a:hlinkClick r:id="rId23"/>
              </a:rPr>
              <a:t>Customer Care Framework (CCF) </a:t>
            </a:r>
            <a:endParaRPr lang="en-US" sz="1300" dirty="0" smtClean="0"/>
          </a:p>
          <a:p>
            <a:pPr lvl="0"/>
            <a:r>
              <a:rPr lang="en-AU" sz="1300" b="1" dirty="0" err="1" smtClean="0"/>
              <a:t>Equens</a:t>
            </a:r>
            <a:r>
              <a:rPr lang="en-AU" sz="1300" b="1" dirty="0" smtClean="0"/>
              <a:t> - </a:t>
            </a:r>
            <a:r>
              <a:rPr lang="en-AU" sz="1300" dirty="0" smtClean="0"/>
              <a:t> </a:t>
            </a:r>
            <a:r>
              <a:rPr lang="en-AU" sz="1300" u="sng" dirty="0" smtClean="0">
                <a:hlinkClick r:id="rId24"/>
              </a:rPr>
              <a:t>25 TB Payment System </a:t>
            </a:r>
            <a:endParaRPr lang="en-US" sz="1300" dirty="0" smtClean="0"/>
          </a:p>
          <a:p>
            <a:pPr lvl="0"/>
            <a:r>
              <a:rPr lang="en-AU" sz="1300" b="1" dirty="0" err="1" smtClean="0"/>
              <a:t>JPMorganChase</a:t>
            </a:r>
            <a:r>
              <a:rPr lang="en-AU" sz="1300" dirty="0" smtClean="0"/>
              <a:t> – </a:t>
            </a:r>
            <a:r>
              <a:rPr lang="en-AU" sz="1300" u="sng" dirty="0" smtClean="0">
                <a:hlinkClick r:id="rId25"/>
              </a:rPr>
              <a:t>equities trading platform</a:t>
            </a:r>
            <a:r>
              <a:rPr lang="en-US" sz="1300" dirty="0" smtClean="0"/>
              <a:t> </a:t>
            </a:r>
          </a:p>
          <a:p>
            <a:pPr lvl="0"/>
            <a:r>
              <a:rPr lang="en-AU" sz="1300" b="1" dirty="0" smtClean="0"/>
              <a:t>Allstate</a:t>
            </a:r>
            <a:r>
              <a:rPr lang="en-AU" sz="1300" dirty="0" smtClean="0"/>
              <a:t> – </a:t>
            </a:r>
            <a:r>
              <a:rPr lang="en-AU" sz="1300" u="sng" dirty="0" smtClean="0">
                <a:hlinkClick r:id="rId26"/>
              </a:rPr>
              <a:t>Producer Connectivity network</a:t>
            </a:r>
            <a:r>
              <a:rPr lang="en-AU" sz="1300" dirty="0" smtClean="0"/>
              <a:t> leverages .NET while helping enable </a:t>
            </a:r>
            <a:r>
              <a:rPr lang="en-AU" sz="1300" u="sng" dirty="0" smtClean="0">
                <a:hlinkClick r:id="rId27"/>
              </a:rPr>
              <a:t>Policy Management</a:t>
            </a:r>
            <a:r>
              <a:rPr lang="en-AU" sz="1300" dirty="0" smtClean="0"/>
              <a:t> solution in record time.</a:t>
            </a:r>
            <a:endParaRPr lang="en-US" sz="1300" dirty="0" smtClean="0"/>
          </a:p>
          <a:p>
            <a:pPr lvl="0"/>
            <a:r>
              <a:rPr lang="en-US" sz="1300" b="1" dirty="0" smtClean="0"/>
              <a:t>Barclays Capital</a:t>
            </a:r>
            <a:r>
              <a:rPr lang="en-US" sz="1300" dirty="0" smtClean="0"/>
              <a:t> </a:t>
            </a:r>
            <a:r>
              <a:rPr lang="en-US" sz="1300" u="sng" dirty="0" smtClean="0">
                <a:hlinkClick r:id="rId28"/>
              </a:rPr>
              <a:t>Trade and Positioning System </a:t>
            </a:r>
            <a:r>
              <a:rPr lang="en-US" sz="1300" dirty="0" smtClean="0"/>
              <a:t>processing 200 trades/sec up to 1000 trades/sec</a:t>
            </a:r>
          </a:p>
          <a:p>
            <a:pPr lvl="0"/>
            <a:r>
              <a:rPr lang="en-US" sz="1300" b="1" dirty="0" smtClean="0"/>
              <a:t>Reuters - </a:t>
            </a:r>
            <a:r>
              <a:rPr lang="en-US" sz="1300" u="sng" dirty="0" smtClean="0">
                <a:hlinkClick r:id="rId29"/>
              </a:rPr>
              <a:t>Reuters Equities Research High Availability for 10 Tb</a:t>
            </a:r>
            <a:r>
              <a:rPr lang="en-US" sz="1300" dirty="0" smtClean="0"/>
              <a:t> on 64bit</a:t>
            </a:r>
          </a:p>
          <a:p>
            <a:pPr lvl="0">
              <a:buNone/>
            </a:pPr>
            <a:endParaRPr lang="en-US" sz="1300" dirty="0" smtClean="0"/>
          </a:p>
        </p:txBody>
      </p:sp>
      <p:sp>
        <p:nvSpPr>
          <p:cNvPr id="6" name="Rectangle 102"/>
          <p:cNvSpPr>
            <a:spLocks noChangeArrowheads="1"/>
          </p:cNvSpPr>
          <p:nvPr/>
        </p:nvSpPr>
        <p:spPr bwMode="auto">
          <a:xfrm>
            <a:off x="82550" y="76200"/>
            <a:ext cx="9061450" cy="641350"/>
          </a:xfrm>
          <a:prstGeom prst="rect">
            <a:avLst/>
          </a:prstGeom>
          <a:noFill/>
          <a:ln w="9525">
            <a:noFill/>
            <a:miter lim="800000"/>
            <a:headEnd/>
            <a:tailEnd/>
          </a:ln>
          <a:effectLst>
            <a:outerShdw dist="53882" dir="2700000" algn="ctr" rotWithShape="0">
              <a:schemeClr val="bg1"/>
            </a:outerShdw>
          </a:effectLst>
        </p:spPr>
        <p:txBody>
          <a:bodyPr>
            <a:spAutoFit/>
          </a:bodyPr>
          <a:lstStyle/>
          <a:p>
            <a:pPr fontAlgn="auto">
              <a:lnSpc>
                <a:spcPct val="90000"/>
              </a:lnSpc>
              <a:spcBef>
                <a:spcPts val="0"/>
              </a:spcBef>
              <a:spcAft>
                <a:spcPts val="0"/>
              </a:spcAft>
              <a:defRPr/>
            </a:pPr>
            <a:r>
              <a:rPr lang="en-US" sz="4000" dirty="0" smtClean="0">
                <a:solidFill>
                  <a:schemeClr val="tx2"/>
                </a:solidFill>
                <a:effectLst>
                  <a:outerShdw blurRad="38100" dist="38100" dir="2700000" algn="tl">
                    <a:srgbClr val="C0C0C0"/>
                  </a:outerShdw>
                </a:effectLst>
                <a:latin typeface="+mn-lt"/>
                <a:cs typeface="+mn-cs"/>
              </a:rPr>
              <a:t>Mission </a:t>
            </a:r>
            <a:r>
              <a:rPr lang="en-US" sz="4000" dirty="0">
                <a:solidFill>
                  <a:schemeClr val="tx2"/>
                </a:solidFill>
                <a:effectLst>
                  <a:outerShdw blurRad="38100" dist="38100" dir="2700000" algn="tl">
                    <a:srgbClr val="C0C0C0"/>
                  </a:outerShdw>
                </a:effectLst>
                <a:latin typeface="+mn-lt"/>
                <a:cs typeface="+mn-cs"/>
              </a:rPr>
              <a:t>Critical </a:t>
            </a:r>
            <a:r>
              <a:rPr lang="en-US" sz="4000" dirty="0" smtClean="0">
                <a:solidFill>
                  <a:schemeClr val="tx2"/>
                </a:solidFill>
                <a:effectLst>
                  <a:outerShdw blurRad="38100" dist="38100" dir="2700000" algn="tl">
                    <a:srgbClr val="C0C0C0"/>
                  </a:outerShdw>
                </a:effectLst>
                <a:latin typeface="+mn-lt"/>
                <a:cs typeface="+mn-cs"/>
              </a:rPr>
              <a:t>Deployment in FSI</a:t>
            </a:r>
            <a:endParaRPr lang="en-US" sz="4000" dirty="0">
              <a:solidFill>
                <a:schemeClr val="tx2"/>
              </a:solidFill>
              <a:effectLst>
                <a:outerShdw blurRad="38100" dist="38100" dir="2700000" algn="tl">
                  <a:srgbClr val="C0C0C0"/>
                </a:outerShdw>
              </a:effectLst>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FY09 Commitments</a:t>
            </a:r>
            <a:endParaRPr lang="en-US" dirty="0"/>
          </a:p>
        </p:txBody>
      </p:sp>
      <p:pic>
        <p:nvPicPr>
          <p:cNvPr id="1027" name="Picture 3"/>
          <p:cNvPicPr>
            <a:picLocks noChangeAspect="1" noChangeArrowheads="1"/>
          </p:cNvPicPr>
          <p:nvPr/>
        </p:nvPicPr>
        <p:blipFill>
          <a:blip r:embed="rId3"/>
          <a:srcRect/>
          <a:stretch>
            <a:fillRect/>
          </a:stretch>
        </p:blipFill>
        <p:spPr bwMode="auto">
          <a:xfrm>
            <a:off x="445501" y="1178584"/>
            <a:ext cx="8238431" cy="5556931"/>
          </a:xfrm>
          <a:prstGeom prst="rect">
            <a:avLst/>
          </a:prstGeom>
          <a:solidFill>
            <a:schemeClr val="accent1">
              <a:lumMod val="60000"/>
              <a:lumOff val="40000"/>
            </a:schemeClr>
          </a:solid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Call to action/Discussion</a:t>
            </a:r>
            <a:endParaRPr lang="en-US" dirty="0"/>
          </a:p>
        </p:txBody>
      </p:sp>
      <p:sp>
        <p:nvSpPr>
          <p:cNvPr id="3" name="Rounded Rectangle 2"/>
          <p:cNvSpPr/>
          <p:nvPr/>
        </p:nvSpPr>
        <p:spPr bwMode="auto">
          <a:xfrm>
            <a:off x="990600" y="1447800"/>
            <a:ext cx="7086600" cy="1066800"/>
          </a:xfrm>
          <a:prstGeom prst="roundRect">
            <a:avLst/>
          </a:prstGeom>
          <a:solidFill>
            <a:schemeClr val="tx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l" defTabSz="914099" rtl="0"/>
            <a:endParaRPr lang="en-US" sz="2400" kern="1200" dirty="0">
              <a:solidFill>
                <a:srgbClr val="000000"/>
              </a:solidFill>
              <a:latin typeface="Segoe"/>
              <a:ea typeface="+mn-ea"/>
              <a:cs typeface="+mn-cs"/>
            </a:endParaRPr>
          </a:p>
          <a:p>
            <a:pPr algn="l" defTabSz="914099" rtl="0"/>
            <a:r>
              <a:rPr lang="en-US" sz="2400" kern="1200" dirty="0">
                <a:solidFill>
                  <a:srgbClr val="000000"/>
                </a:solidFill>
                <a:latin typeface="Segoe"/>
                <a:ea typeface="+mn-ea"/>
                <a:cs typeface="+mn-cs"/>
              </a:rPr>
              <a:t>Identify your major vertical markets (and eventually geographies ) of interest</a:t>
            </a:r>
          </a:p>
          <a:p>
            <a:pPr algn="ctr" defTabSz="914099" rtl="0"/>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 name="Rounded Rectangle 3"/>
          <p:cNvSpPr/>
          <p:nvPr/>
        </p:nvSpPr>
        <p:spPr bwMode="auto">
          <a:xfrm>
            <a:off x="990600" y="2971800"/>
            <a:ext cx="7086600" cy="1143000"/>
          </a:xfrm>
          <a:prstGeom prst="roundRect">
            <a:avLst/>
          </a:prstGeom>
          <a:solidFill>
            <a:schemeClr val="tx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l" rtl="0"/>
            <a:r>
              <a:rPr lang="en-US" sz="2400" kern="1200" dirty="0">
                <a:solidFill>
                  <a:srgbClr val="000000"/>
                </a:solidFill>
                <a:latin typeface="Segoe"/>
                <a:ea typeface="+mn-ea"/>
                <a:cs typeface="+mn-cs"/>
              </a:rPr>
              <a:t>Identify your competencies/capabilities and find the related SAs (or vice versa)</a:t>
            </a:r>
          </a:p>
        </p:txBody>
      </p:sp>
      <p:sp>
        <p:nvSpPr>
          <p:cNvPr id="5" name="Rounded Rectangle 4"/>
          <p:cNvSpPr/>
          <p:nvPr/>
        </p:nvSpPr>
        <p:spPr bwMode="auto">
          <a:xfrm>
            <a:off x="1066800" y="4572000"/>
            <a:ext cx="7010400" cy="1066800"/>
          </a:xfrm>
          <a:prstGeom prst="roundRect">
            <a:avLst/>
          </a:prstGeom>
          <a:solidFill>
            <a:schemeClr val="tx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l" rtl="0"/>
            <a:r>
              <a:rPr lang="en-US" sz="2400" kern="1200" dirty="0">
                <a:solidFill>
                  <a:srgbClr val="000000"/>
                </a:solidFill>
                <a:latin typeface="Segoe"/>
                <a:ea typeface="+mn-ea"/>
                <a:cs typeface="+mn-cs"/>
              </a:rPr>
              <a:t>Consider the convenience of partnering with others to rapidly gain access to expertise or new markets</a:t>
            </a:r>
          </a:p>
        </p:txBody>
      </p:sp>
      <p:sp>
        <p:nvSpPr>
          <p:cNvPr id="6" name="TextBox 5"/>
          <p:cNvSpPr txBox="1"/>
          <p:nvPr/>
        </p:nvSpPr>
        <p:spPr>
          <a:xfrm>
            <a:off x="304800" y="6150114"/>
            <a:ext cx="8317389" cy="707886"/>
          </a:xfrm>
          <a:prstGeom prst="rect">
            <a:avLst/>
          </a:prstGeom>
          <a:noFill/>
        </p:spPr>
        <p:txBody>
          <a:bodyPr wrap="square" rtlCol="0">
            <a:spAutoFit/>
          </a:bodyPr>
          <a:lstStyle/>
          <a:p>
            <a:pPr algn="l" rtl="0"/>
            <a:r>
              <a:rPr lang="en-US" sz="4000" i="1" kern="1200" dirty="0">
                <a:solidFill>
                  <a:srgbClr val="FFFFFF"/>
                </a:solidFill>
                <a:latin typeface="Segoe"/>
                <a:ea typeface="+mn-ea"/>
                <a:cs typeface="+mn-cs"/>
              </a:rPr>
              <a:t>!!Microsoft partner team can help!!</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2" y="2393847"/>
            <a:ext cx="5939896" cy="1283229"/>
          </a:xfrm>
          <a:prstGeom prst="rect">
            <a:avLst/>
          </a:prstGeom>
          <a:noFill/>
        </p:spPr>
      </p:pic>
      <p:sp>
        <p:nvSpPr>
          <p:cNvPr id="5" name="Text Box 3"/>
          <p:cNvSpPr txBox="1">
            <a:spLocks noChangeArrowheads="1"/>
          </p:cNvSpPr>
          <p:nvPr/>
        </p:nvSpPr>
        <p:spPr bwMode="blackWhite">
          <a:xfrm>
            <a:off x="381000" y="5771057"/>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rtl="0" eaLnBrk="0" hangingPunct="0"/>
            <a:r>
              <a:rPr lang="en-US" sz="700" kern="1200" dirty="0">
                <a:solidFill>
                  <a:srgbClr val="FFFFFF"/>
                </a:solidFill>
                <a:latin typeface="Trebuchet MS" pitchFamily="34" charset="0"/>
                <a:ea typeface="+mn-ea"/>
                <a:cs typeface="Arial" charset="0"/>
              </a:rPr>
              <a:t>© 2007 Microsoft Corporation. All rights reserved. Microsoft, Windows, Windows Vista and other product names are or may be registered trademarks and/or trademarks in the U.S. and/or other countries.</a:t>
            </a:r>
          </a:p>
          <a:p>
            <a:pPr algn="ctr" defTabSz="914099" rtl="0" eaLnBrk="0" hangingPunct="0"/>
            <a:r>
              <a:rPr lang="en-US" sz="700" kern="1200" dirty="0">
                <a:solidFill>
                  <a:srgbClr val="FFFFFF"/>
                </a:solidFill>
                <a:latin typeface="Trebuchet MS"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Trebuchet MS" pitchFamily="34" charset="0"/>
                <a:ea typeface="+mn-ea"/>
                <a:cs typeface="Arial" charset="0"/>
              </a:rPr>
            </a:br>
            <a:r>
              <a:rPr lang="en-US" sz="700" kern="1200" dirty="0">
                <a:solidFill>
                  <a:srgbClr val="FFFFFF"/>
                </a:solidFill>
                <a:latin typeface="Trebuchet MS"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4294967295"/>
          </p:nvPr>
        </p:nvSpPr>
        <p:spPr>
          <a:xfrm>
            <a:off x="8658225" y="6405563"/>
            <a:ext cx="565150" cy="452437"/>
          </a:xfrm>
          <a:prstGeom prst="rect">
            <a:avLst/>
          </a:prstGeom>
          <a:noFill/>
        </p:spPr>
        <p:txBody>
          <a:bodyPr/>
          <a:lstStyle/>
          <a:p>
            <a:pPr algn="r" rtl="0" eaLnBrk="0" fontAlgn="base" hangingPunct="0">
              <a:spcBef>
                <a:spcPct val="0"/>
              </a:spcBef>
              <a:spcAft>
                <a:spcPct val="0"/>
              </a:spcAft>
            </a:pPr>
            <a:fld id="{0998580B-DC45-43D2-946E-21CFA4554205}" type="slidenum">
              <a:rPr lang="en-US" sz="1200" kern="1200">
                <a:solidFill>
                  <a:srgbClr val="003A78"/>
                </a:solidFill>
                <a:latin typeface="Arial" charset="0"/>
                <a:ea typeface="+mn-ea"/>
                <a:cs typeface="+mn-cs"/>
              </a:rPr>
              <a:pPr algn="r" rtl="0" eaLnBrk="0" fontAlgn="base" hangingPunct="0">
                <a:spcBef>
                  <a:spcPct val="0"/>
                </a:spcBef>
                <a:spcAft>
                  <a:spcPct val="0"/>
                </a:spcAft>
              </a:pPr>
              <a:t>3</a:t>
            </a:fld>
            <a:endParaRPr lang="en-US" sz="1200" kern="1200">
              <a:solidFill>
                <a:srgbClr val="003A78"/>
              </a:solidFill>
              <a:latin typeface="Arial" charset="0"/>
              <a:ea typeface="+mn-ea"/>
              <a:cs typeface="+mn-cs"/>
            </a:endParaRPr>
          </a:p>
        </p:txBody>
      </p:sp>
      <p:sp>
        <p:nvSpPr>
          <p:cNvPr id="12291" name="Rectangle 6"/>
          <p:cNvSpPr>
            <a:spLocks noGrp="1" noChangeArrowheads="1"/>
          </p:cNvSpPr>
          <p:nvPr>
            <p:ph type="title"/>
          </p:nvPr>
        </p:nvSpPr>
        <p:spPr/>
        <p:txBody>
          <a:bodyPr/>
          <a:lstStyle/>
          <a:p>
            <a:pPr eaLnBrk="1" hangingPunct="1"/>
            <a:r>
              <a:rPr lang="en-US" smtClean="0"/>
              <a:t>Getting Industry Strategies Right</a:t>
            </a:r>
          </a:p>
        </p:txBody>
      </p:sp>
      <p:sp>
        <p:nvSpPr>
          <p:cNvPr id="12292" name="Rectangle 4"/>
          <p:cNvSpPr>
            <a:spLocks noChangeArrowheads="1"/>
          </p:cNvSpPr>
          <p:nvPr/>
        </p:nvSpPr>
        <p:spPr bwMode="auto">
          <a:xfrm>
            <a:off x="719138" y="1435100"/>
            <a:ext cx="7704137" cy="641350"/>
          </a:xfrm>
          <a:prstGeom prst="rect">
            <a:avLst/>
          </a:prstGeom>
          <a:noFill/>
          <a:ln w="38100" cap="sq">
            <a:noFill/>
            <a:miter lim="800000"/>
            <a:headEnd type="none" w="sm" len="sm"/>
            <a:tailEnd/>
          </a:ln>
        </p:spPr>
        <p:txBody>
          <a:bodyPr>
            <a:spAutoFit/>
          </a:bodyPr>
          <a:lstStyle/>
          <a:p>
            <a:pPr algn="ctr" rtl="0" eaLnBrk="0" fontAlgn="base" hangingPunct="0">
              <a:lnSpc>
                <a:spcPct val="90000"/>
              </a:lnSpc>
              <a:spcBef>
                <a:spcPct val="0"/>
              </a:spcBef>
              <a:spcAft>
                <a:spcPct val="0"/>
              </a:spcAft>
            </a:pPr>
            <a:r>
              <a:rPr lang="en-US" sz="2000" kern="1200">
                <a:solidFill>
                  <a:srgbClr val="003A78"/>
                </a:solidFill>
                <a:latin typeface="Arial Black" pitchFamily="34" charset="0"/>
                <a:ea typeface="+mn-ea"/>
                <a:cs typeface="Times New Roman" pitchFamily="18" charset="0"/>
              </a:rPr>
              <a:t>How important is it for each of the following types of vendors to understand your industry specific needs? </a:t>
            </a:r>
            <a:endParaRPr lang="en-US" sz="2000" kern="1200">
              <a:solidFill>
                <a:srgbClr val="003A78"/>
              </a:solidFill>
              <a:latin typeface="Arial Black" pitchFamily="34" charset="0"/>
              <a:ea typeface="+mn-ea"/>
              <a:cs typeface="+mn-cs"/>
            </a:endParaRPr>
          </a:p>
        </p:txBody>
      </p:sp>
      <p:sp>
        <p:nvSpPr>
          <p:cNvPr id="12293" name="Text Box 5"/>
          <p:cNvSpPr txBox="1">
            <a:spLocks noChangeArrowheads="1"/>
          </p:cNvSpPr>
          <p:nvPr/>
        </p:nvSpPr>
        <p:spPr bwMode="auto">
          <a:xfrm>
            <a:off x="227013" y="6470650"/>
            <a:ext cx="7296150" cy="257175"/>
          </a:xfrm>
          <a:prstGeom prst="rect">
            <a:avLst/>
          </a:prstGeom>
          <a:noFill/>
          <a:ln w="12700">
            <a:noFill/>
            <a:miter lim="800000"/>
            <a:headEnd type="none" w="sm" len="sm"/>
            <a:tailEnd type="none" w="sm" len="sm"/>
          </a:ln>
        </p:spPr>
        <p:txBody>
          <a:bodyPr>
            <a:spAutoFit/>
          </a:bodyPr>
          <a:lstStyle/>
          <a:p>
            <a:pPr algn="l" rtl="0" fontAlgn="base">
              <a:lnSpc>
                <a:spcPct val="90000"/>
              </a:lnSpc>
              <a:spcBef>
                <a:spcPct val="0"/>
              </a:spcBef>
              <a:spcAft>
                <a:spcPct val="0"/>
              </a:spcAft>
            </a:pPr>
            <a:r>
              <a:rPr lang="en-US" sz="1200" kern="1200">
                <a:solidFill>
                  <a:srgbClr val="003A78"/>
                </a:solidFill>
                <a:latin typeface="Arial" charset="0"/>
                <a:ea typeface="+mn-ea"/>
                <a:cs typeface="+mn-cs"/>
              </a:rPr>
              <a:t>Source: IDC’s </a:t>
            </a:r>
            <a:r>
              <a:rPr lang="en-US" sz="1200" i="1" kern="1200">
                <a:solidFill>
                  <a:srgbClr val="003A78"/>
                </a:solidFill>
                <a:latin typeface="Arial" charset="0"/>
                <a:ea typeface="+mn-ea"/>
                <a:cs typeface="+mn-cs"/>
              </a:rPr>
              <a:t>Annual Vertical Survey</a:t>
            </a:r>
            <a:r>
              <a:rPr lang="en-US" sz="1200" kern="1200">
                <a:solidFill>
                  <a:srgbClr val="003A78"/>
                </a:solidFill>
                <a:latin typeface="Arial" charset="0"/>
                <a:ea typeface="+mn-ea"/>
                <a:cs typeface="+mn-cs"/>
              </a:rPr>
              <a:t>, Feb. 2008; Preliminary results; n = 3789 IT technology buyers</a:t>
            </a:r>
          </a:p>
        </p:txBody>
      </p:sp>
      <p:grpSp>
        <p:nvGrpSpPr>
          <p:cNvPr id="2" name="Group 68"/>
          <p:cNvGrpSpPr>
            <a:grpSpLocks/>
          </p:cNvGrpSpPr>
          <p:nvPr/>
        </p:nvGrpSpPr>
        <p:grpSpPr bwMode="auto">
          <a:xfrm>
            <a:off x="349250" y="1584325"/>
            <a:ext cx="8640763" cy="4756150"/>
            <a:chOff x="220" y="998"/>
            <a:chExt cx="5443" cy="2996"/>
          </a:xfrm>
        </p:grpSpPr>
        <p:pic>
          <p:nvPicPr>
            <p:cNvPr id="12295" name="Picture 66" descr="C:\1Working\_08_Directions\II_MeredithWhalen\slide 15 column.png"/>
            <p:cNvPicPr>
              <a:picLocks noChangeAspect="1" noChangeArrowheads="1"/>
            </p:cNvPicPr>
            <p:nvPr/>
          </p:nvPicPr>
          <p:blipFill>
            <a:blip r:embed="rId3"/>
            <a:srcRect/>
            <a:stretch>
              <a:fillRect/>
            </a:stretch>
          </p:blipFill>
          <p:spPr bwMode="auto">
            <a:xfrm>
              <a:off x="220" y="998"/>
              <a:ext cx="4284" cy="2887"/>
            </a:xfrm>
            <a:prstGeom prst="rect">
              <a:avLst/>
            </a:prstGeom>
            <a:noFill/>
            <a:ln w="9525">
              <a:noFill/>
              <a:miter lim="800000"/>
              <a:headEnd/>
              <a:tailEnd/>
            </a:ln>
          </p:spPr>
        </p:pic>
        <p:sp>
          <p:nvSpPr>
            <p:cNvPr id="12296" name="Rectangle 56"/>
            <p:cNvSpPr>
              <a:spLocks noChangeArrowheads="1"/>
            </p:cNvSpPr>
            <p:nvPr/>
          </p:nvSpPr>
          <p:spPr bwMode="auto">
            <a:xfrm>
              <a:off x="658" y="3716"/>
              <a:ext cx="697" cy="139"/>
            </a:xfrm>
            <a:prstGeom prst="rect">
              <a:avLst/>
            </a:prstGeom>
            <a:noFill/>
            <a:ln w="9525">
              <a:noFill/>
              <a:miter lim="800000"/>
              <a:headEnd/>
              <a:tailEnd/>
            </a:ln>
          </p:spPr>
          <p:txBody>
            <a:bodyPr wrap="none" lIns="0" tIns="0" rIns="0" bIns="0">
              <a:spAutoFit/>
            </a:bodyPr>
            <a:lstStyle/>
            <a:p>
              <a:pPr algn="ctr" rtl="0" fontAlgn="base">
                <a:lnSpc>
                  <a:spcPct val="90000"/>
                </a:lnSpc>
                <a:spcBef>
                  <a:spcPct val="0"/>
                </a:spcBef>
                <a:spcAft>
                  <a:spcPct val="0"/>
                </a:spcAft>
              </a:pPr>
              <a:r>
                <a:rPr lang="en-US" sz="1600" b="1" kern="1200">
                  <a:solidFill>
                    <a:srgbClr val="000000"/>
                  </a:solidFill>
                  <a:latin typeface="Arial" charset="0"/>
                  <a:ea typeface="+mn-ea"/>
                  <a:cs typeface="+mn-cs"/>
                </a:rPr>
                <a:t>Application</a:t>
              </a:r>
              <a:endParaRPr lang="en-US" sz="1600" kern="1200">
                <a:solidFill>
                  <a:srgbClr val="000000"/>
                </a:solidFill>
                <a:latin typeface="Arial" charset="0"/>
                <a:ea typeface="+mn-ea"/>
                <a:cs typeface="+mn-cs"/>
              </a:endParaRPr>
            </a:p>
          </p:txBody>
        </p:sp>
        <p:sp>
          <p:nvSpPr>
            <p:cNvPr id="12297" name="Rectangle 57"/>
            <p:cNvSpPr>
              <a:spLocks noChangeArrowheads="1"/>
            </p:cNvSpPr>
            <p:nvPr/>
          </p:nvSpPr>
          <p:spPr bwMode="auto">
            <a:xfrm>
              <a:off x="1481" y="3716"/>
              <a:ext cx="526" cy="139"/>
            </a:xfrm>
            <a:prstGeom prst="rect">
              <a:avLst/>
            </a:prstGeom>
            <a:noFill/>
            <a:ln w="9525">
              <a:noFill/>
              <a:miter lim="800000"/>
              <a:headEnd/>
              <a:tailEnd/>
            </a:ln>
          </p:spPr>
          <p:txBody>
            <a:bodyPr wrap="none" lIns="0" tIns="0" rIns="0" bIns="0">
              <a:spAutoFit/>
            </a:bodyPr>
            <a:lstStyle/>
            <a:p>
              <a:pPr algn="ctr" rtl="0" fontAlgn="base">
                <a:lnSpc>
                  <a:spcPct val="90000"/>
                </a:lnSpc>
                <a:spcBef>
                  <a:spcPct val="0"/>
                </a:spcBef>
                <a:spcAft>
                  <a:spcPct val="0"/>
                </a:spcAft>
              </a:pPr>
              <a:r>
                <a:rPr lang="en-US" sz="1600" b="1" kern="1200">
                  <a:solidFill>
                    <a:srgbClr val="000000"/>
                  </a:solidFill>
                  <a:latin typeface="Arial" charset="0"/>
                  <a:ea typeface="+mn-ea"/>
                  <a:cs typeface="+mn-cs"/>
                </a:rPr>
                <a:t>Services</a:t>
              </a:r>
              <a:endParaRPr lang="en-US" sz="1600" kern="1200">
                <a:solidFill>
                  <a:srgbClr val="000000"/>
                </a:solidFill>
                <a:latin typeface="Arial" charset="0"/>
                <a:ea typeface="+mn-ea"/>
                <a:cs typeface="+mn-cs"/>
              </a:endParaRPr>
            </a:p>
          </p:txBody>
        </p:sp>
        <p:sp>
          <p:nvSpPr>
            <p:cNvPr id="12298" name="Rectangle 58"/>
            <p:cNvSpPr>
              <a:spLocks noChangeArrowheads="1"/>
            </p:cNvSpPr>
            <p:nvPr/>
          </p:nvSpPr>
          <p:spPr bwMode="auto">
            <a:xfrm>
              <a:off x="2168" y="3716"/>
              <a:ext cx="583" cy="139"/>
            </a:xfrm>
            <a:prstGeom prst="rect">
              <a:avLst/>
            </a:prstGeom>
            <a:noFill/>
            <a:ln w="9525">
              <a:noFill/>
              <a:miter lim="800000"/>
              <a:headEnd/>
              <a:tailEnd/>
            </a:ln>
          </p:spPr>
          <p:txBody>
            <a:bodyPr wrap="none" lIns="0" tIns="0" rIns="0" bIns="0">
              <a:spAutoFit/>
            </a:bodyPr>
            <a:lstStyle/>
            <a:p>
              <a:pPr algn="ctr" rtl="0" fontAlgn="base">
                <a:lnSpc>
                  <a:spcPct val="90000"/>
                </a:lnSpc>
                <a:spcBef>
                  <a:spcPct val="0"/>
                </a:spcBef>
                <a:spcAft>
                  <a:spcPct val="0"/>
                </a:spcAft>
              </a:pPr>
              <a:r>
                <a:rPr lang="en-US" sz="1600" b="1" kern="1200">
                  <a:solidFill>
                    <a:srgbClr val="000000"/>
                  </a:solidFill>
                  <a:latin typeface="Arial" charset="0"/>
                  <a:ea typeface="+mn-ea"/>
                  <a:cs typeface="+mn-cs"/>
                </a:rPr>
                <a:t>Hardware</a:t>
              </a:r>
              <a:endParaRPr lang="en-US" sz="1600" kern="1200">
                <a:solidFill>
                  <a:srgbClr val="000000"/>
                </a:solidFill>
                <a:latin typeface="Arial" charset="0"/>
                <a:ea typeface="+mn-ea"/>
                <a:cs typeface="+mn-cs"/>
              </a:endParaRPr>
            </a:p>
          </p:txBody>
        </p:sp>
        <p:sp>
          <p:nvSpPr>
            <p:cNvPr id="12299" name="Rectangle 59"/>
            <p:cNvSpPr>
              <a:spLocks noChangeArrowheads="1"/>
            </p:cNvSpPr>
            <p:nvPr/>
          </p:nvSpPr>
          <p:spPr bwMode="auto">
            <a:xfrm>
              <a:off x="2952" y="3716"/>
              <a:ext cx="519" cy="139"/>
            </a:xfrm>
            <a:prstGeom prst="rect">
              <a:avLst/>
            </a:prstGeom>
            <a:noFill/>
            <a:ln w="9525">
              <a:noFill/>
              <a:miter lim="800000"/>
              <a:headEnd/>
              <a:tailEnd/>
            </a:ln>
          </p:spPr>
          <p:txBody>
            <a:bodyPr wrap="none" lIns="0" tIns="0" rIns="0" bIns="0">
              <a:spAutoFit/>
            </a:bodyPr>
            <a:lstStyle/>
            <a:p>
              <a:pPr algn="ctr" rtl="0" fontAlgn="base">
                <a:lnSpc>
                  <a:spcPct val="90000"/>
                </a:lnSpc>
                <a:spcBef>
                  <a:spcPct val="0"/>
                </a:spcBef>
                <a:spcAft>
                  <a:spcPct val="0"/>
                </a:spcAft>
              </a:pPr>
              <a:r>
                <a:rPr lang="en-US" sz="1600" b="1" kern="1200">
                  <a:solidFill>
                    <a:srgbClr val="000000"/>
                  </a:solidFill>
                  <a:latin typeface="Arial" charset="0"/>
                  <a:ea typeface="+mn-ea"/>
                  <a:cs typeface="+mn-cs"/>
                </a:rPr>
                <a:t>Telecom</a:t>
              </a:r>
              <a:endParaRPr lang="en-US" sz="1600" kern="1200">
                <a:solidFill>
                  <a:srgbClr val="000000"/>
                </a:solidFill>
                <a:latin typeface="Arial" charset="0"/>
                <a:ea typeface="+mn-ea"/>
                <a:cs typeface="+mn-cs"/>
              </a:endParaRPr>
            </a:p>
          </p:txBody>
        </p:sp>
        <p:sp>
          <p:nvSpPr>
            <p:cNvPr id="12300" name="Rectangle 60"/>
            <p:cNvSpPr>
              <a:spLocks noChangeArrowheads="1"/>
            </p:cNvSpPr>
            <p:nvPr/>
          </p:nvSpPr>
          <p:spPr bwMode="auto">
            <a:xfrm>
              <a:off x="3673" y="3716"/>
              <a:ext cx="541" cy="278"/>
            </a:xfrm>
            <a:prstGeom prst="rect">
              <a:avLst/>
            </a:prstGeom>
            <a:noFill/>
            <a:ln w="9525">
              <a:noFill/>
              <a:miter lim="800000"/>
              <a:headEnd/>
              <a:tailEnd/>
            </a:ln>
          </p:spPr>
          <p:txBody>
            <a:bodyPr wrap="none" lIns="0" tIns="0" rIns="0" bIns="0">
              <a:spAutoFit/>
            </a:bodyPr>
            <a:lstStyle/>
            <a:p>
              <a:pPr algn="ctr" rtl="0" fontAlgn="base">
                <a:lnSpc>
                  <a:spcPct val="90000"/>
                </a:lnSpc>
                <a:spcBef>
                  <a:spcPct val="0"/>
                </a:spcBef>
                <a:spcAft>
                  <a:spcPct val="0"/>
                </a:spcAft>
              </a:pPr>
              <a:r>
                <a:rPr lang="en-US" sz="1600" b="1" kern="1200">
                  <a:solidFill>
                    <a:srgbClr val="000000"/>
                  </a:solidFill>
                  <a:latin typeface="Arial" charset="0"/>
                  <a:ea typeface="+mn-ea"/>
                  <a:cs typeface="+mn-cs"/>
                </a:rPr>
                <a:t>Other</a:t>
              </a:r>
              <a:br>
                <a:rPr lang="en-US" sz="1600" b="1" kern="1200">
                  <a:solidFill>
                    <a:srgbClr val="000000"/>
                  </a:solidFill>
                  <a:latin typeface="Arial" charset="0"/>
                  <a:ea typeface="+mn-ea"/>
                  <a:cs typeface="+mn-cs"/>
                </a:rPr>
              </a:br>
              <a:r>
                <a:rPr lang="en-US" sz="1600" b="1" kern="1200">
                  <a:solidFill>
                    <a:srgbClr val="000000"/>
                  </a:solidFill>
                  <a:latin typeface="Arial" charset="0"/>
                  <a:ea typeface="+mn-ea"/>
                  <a:cs typeface="+mn-cs"/>
                </a:rPr>
                <a:t>Software</a:t>
              </a:r>
              <a:endParaRPr lang="en-US" sz="1600" kern="1200">
                <a:solidFill>
                  <a:srgbClr val="000000"/>
                </a:solidFill>
                <a:latin typeface="Arial" charset="0"/>
                <a:ea typeface="+mn-ea"/>
                <a:cs typeface="+mn-cs"/>
              </a:endParaRPr>
            </a:p>
          </p:txBody>
        </p:sp>
        <p:sp>
          <p:nvSpPr>
            <p:cNvPr id="12301" name="Rectangle 63"/>
            <p:cNvSpPr>
              <a:spLocks noChangeArrowheads="1"/>
            </p:cNvSpPr>
            <p:nvPr/>
          </p:nvSpPr>
          <p:spPr bwMode="auto">
            <a:xfrm>
              <a:off x="4488" y="1587"/>
              <a:ext cx="1175" cy="15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600" b="1" kern="1200">
                  <a:solidFill>
                    <a:srgbClr val="000000"/>
                  </a:solidFill>
                  <a:latin typeface="Arial" charset="0"/>
                  <a:ea typeface="+mn-ea"/>
                  <a:cs typeface="+mn-cs"/>
                </a:rPr>
                <a:t>5 — Very important</a:t>
              </a:r>
              <a:endParaRPr lang="en-US" sz="1600" kern="1200">
                <a:solidFill>
                  <a:srgbClr val="000000"/>
                </a:solidFill>
                <a:latin typeface="Arial" charset="0"/>
                <a:ea typeface="+mn-ea"/>
                <a:cs typeface="+mn-cs"/>
              </a:endParaRPr>
            </a:p>
          </p:txBody>
        </p:sp>
        <p:sp>
          <p:nvSpPr>
            <p:cNvPr id="12302" name="Rectangle 65"/>
            <p:cNvSpPr>
              <a:spLocks noChangeArrowheads="1"/>
            </p:cNvSpPr>
            <p:nvPr/>
          </p:nvSpPr>
          <p:spPr bwMode="auto">
            <a:xfrm>
              <a:off x="4488" y="1918"/>
              <a:ext cx="862" cy="15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600" b="1" kern="1200">
                  <a:solidFill>
                    <a:srgbClr val="000000"/>
                  </a:solidFill>
                  <a:latin typeface="Arial" charset="0"/>
                  <a:ea typeface="+mn-ea"/>
                  <a:cs typeface="+mn-cs"/>
                </a:rPr>
                <a:t>4 — Important</a:t>
              </a:r>
              <a:endParaRPr lang="en-US" sz="1600" kern="1200">
                <a:solidFill>
                  <a:srgbClr val="000000"/>
                </a:solidFill>
                <a:latin typeface="Arial" charset="0"/>
                <a:ea typeface="+mn-ea"/>
                <a:cs typeface="+mn-cs"/>
              </a:endParaRPr>
            </a:p>
          </p:txBody>
        </p:sp>
        <p:pic>
          <p:nvPicPr>
            <p:cNvPr id="12303" name="Picture 67" descr="C:\1Working\_08_Directions\II_MeredithWhalen\slide 15 legend.png"/>
            <p:cNvPicPr>
              <a:picLocks noChangeAspect="1" noChangeArrowheads="1"/>
            </p:cNvPicPr>
            <p:nvPr/>
          </p:nvPicPr>
          <p:blipFill>
            <a:blip r:embed="rId4"/>
            <a:srcRect/>
            <a:stretch>
              <a:fillRect/>
            </a:stretch>
          </p:blipFill>
          <p:spPr bwMode="auto">
            <a:xfrm>
              <a:off x="4090" y="1484"/>
              <a:ext cx="431" cy="71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4294967295"/>
          </p:nvPr>
        </p:nvSpPr>
        <p:spPr>
          <a:xfrm>
            <a:off x="8658225" y="6405563"/>
            <a:ext cx="565150" cy="452437"/>
          </a:xfrm>
          <a:prstGeom prst="rect">
            <a:avLst/>
          </a:prstGeom>
          <a:noFill/>
        </p:spPr>
        <p:txBody>
          <a:bodyPr/>
          <a:lstStyle/>
          <a:p>
            <a:pPr algn="r" rtl="0" eaLnBrk="0" fontAlgn="base" hangingPunct="0">
              <a:spcBef>
                <a:spcPct val="0"/>
              </a:spcBef>
              <a:spcAft>
                <a:spcPct val="0"/>
              </a:spcAft>
            </a:pPr>
            <a:fld id="{D874D15C-AE5B-43BD-B29D-D0E24B48DC26}" type="slidenum">
              <a:rPr lang="en-US" sz="1200" kern="1200">
                <a:solidFill>
                  <a:srgbClr val="003A78"/>
                </a:solidFill>
                <a:latin typeface="Arial" charset="0"/>
                <a:ea typeface="+mn-ea"/>
                <a:cs typeface="+mn-cs"/>
              </a:rPr>
              <a:pPr algn="r" rtl="0" eaLnBrk="0" fontAlgn="base" hangingPunct="0">
                <a:spcBef>
                  <a:spcPct val="0"/>
                </a:spcBef>
                <a:spcAft>
                  <a:spcPct val="0"/>
                </a:spcAft>
              </a:pPr>
              <a:t>4</a:t>
            </a:fld>
            <a:endParaRPr lang="en-US" sz="1200" kern="1200">
              <a:solidFill>
                <a:srgbClr val="003A78"/>
              </a:solidFill>
              <a:latin typeface="Arial" charset="0"/>
              <a:ea typeface="+mn-ea"/>
              <a:cs typeface="+mn-cs"/>
            </a:endParaRPr>
          </a:p>
        </p:txBody>
      </p:sp>
      <p:sp>
        <p:nvSpPr>
          <p:cNvPr id="13315" name="Rectangle 2"/>
          <p:cNvSpPr>
            <a:spLocks noGrp="1" noChangeArrowheads="1"/>
          </p:cNvSpPr>
          <p:nvPr>
            <p:ph type="title"/>
          </p:nvPr>
        </p:nvSpPr>
        <p:spPr/>
        <p:txBody>
          <a:bodyPr/>
          <a:lstStyle/>
          <a:p>
            <a:pPr eaLnBrk="1" hangingPunct="1"/>
            <a:r>
              <a:rPr lang="en-US" smtClean="0"/>
              <a:t>The Price of Getting It Wrong</a:t>
            </a:r>
          </a:p>
        </p:txBody>
      </p:sp>
      <p:sp>
        <p:nvSpPr>
          <p:cNvPr id="13316" name="Rectangle 17"/>
          <p:cNvSpPr>
            <a:spLocks noChangeArrowheads="1"/>
          </p:cNvSpPr>
          <p:nvPr/>
        </p:nvSpPr>
        <p:spPr bwMode="auto">
          <a:xfrm>
            <a:off x="0" y="1435100"/>
            <a:ext cx="9144000" cy="641350"/>
          </a:xfrm>
          <a:prstGeom prst="rect">
            <a:avLst/>
          </a:prstGeom>
          <a:noFill/>
          <a:ln w="38100" cap="sq">
            <a:noFill/>
            <a:miter lim="800000"/>
            <a:headEnd type="none" w="sm" len="sm"/>
            <a:tailEnd/>
          </a:ln>
        </p:spPr>
        <p:txBody>
          <a:bodyPr>
            <a:spAutoFit/>
          </a:bodyPr>
          <a:lstStyle/>
          <a:p>
            <a:pPr algn="ctr" rtl="0" eaLnBrk="0" fontAlgn="base" hangingPunct="0">
              <a:lnSpc>
                <a:spcPct val="90000"/>
              </a:lnSpc>
              <a:spcBef>
                <a:spcPct val="0"/>
              </a:spcBef>
              <a:spcAft>
                <a:spcPct val="0"/>
              </a:spcAft>
            </a:pPr>
            <a:r>
              <a:rPr lang="en-US" sz="2000" kern="1200">
                <a:solidFill>
                  <a:srgbClr val="003A78"/>
                </a:solidFill>
                <a:latin typeface="Arial Black" pitchFamily="34" charset="0"/>
                <a:ea typeface="+mn-ea"/>
                <a:cs typeface="Times New Roman" pitchFamily="18" charset="0"/>
              </a:rPr>
              <a:t>What is the impact of a vendor's sales personnel not understanding your industry-specific business issues</a:t>
            </a:r>
            <a:r>
              <a:rPr lang="en-US" sz="2000" kern="1200">
                <a:solidFill>
                  <a:srgbClr val="003A78"/>
                </a:solidFill>
                <a:latin typeface="Arial Black" pitchFamily="34" charset="0"/>
                <a:ea typeface="+mn-ea"/>
                <a:cs typeface="+mn-cs"/>
              </a:rPr>
              <a:t> </a:t>
            </a:r>
          </a:p>
        </p:txBody>
      </p:sp>
      <p:sp>
        <p:nvSpPr>
          <p:cNvPr id="13317" name="Text Box 18"/>
          <p:cNvSpPr txBox="1">
            <a:spLocks noChangeArrowheads="1"/>
          </p:cNvSpPr>
          <p:nvPr/>
        </p:nvSpPr>
        <p:spPr bwMode="auto">
          <a:xfrm>
            <a:off x="227013" y="6470650"/>
            <a:ext cx="7378700" cy="257175"/>
          </a:xfrm>
          <a:prstGeom prst="rect">
            <a:avLst/>
          </a:prstGeom>
          <a:noFill/>
          <a:ln w="12700">
            <a:noFill/>
            <a:miter lim="800000"/>
            <a:headEnd type="none" w="sm" len="sm"/>
            <a:tailEnd type="none" w="sm" len="sm"/>
          </a:ln>
        </p:spPr>
        <p:txBody>
          <a:bodyPr>
            <a:spAutoFit/>
          </a:bodyPr>
          <a:lstStyle/>
          <a:p>
            <a:pPr algn="l" rtl="0" fontAlgn="base">
              <a:lnSpc>
                <a:spcPct val="90000"/>
              </a:lnSpc>
              <a:spcBef>
                <a:spcPct val="0"/>
              </a:spcBef>
              <a:spcAft>
                <a:spcPct val="0"/>
              </a:spcAft>
            </a:pPr>
            <a:r>
              <a:rPr lang="en-US" sz="1200" kern="1200">
                <a:solidFill>
                  <a:srgbClr val="003A78"/>
                </a:solidFill>
                <a:latin typeface="Arial" charset="0"/>
                <a:ea typeface="+mn-ea"/>
                <a:cs typeface="+mn-cs"/>
              </a:rPr>
              <a:t>Source: IDC’s </a:t>
            </a:r>
            <a:r>
              <a:rPr lang="en-US" sz="1200" i="1" kern="1200">
                <a:solidFill>
                  <a:srgbClr val="003A78"/>
                </a:solidFill>
                <a:latin typeface="Arial" charset="0"/>
                <a:ea typeface="+mn-ea"/>
                <a:cs typeface="+mn-cs"/>
              </a:rPr>
              <a:t>Annual Vertical Survey</a:t>
            </a:r>
            <a:r>
              <a:rPr lang="en-US" sz="1200" kern="1200">
                <a:solidFill>
                  <a:srgbClr val="003A78"/>
                </a:solidFill>
                <a:latin typeface="Arial" charset="0"/>
                <a:ea typeface="+mn-ea"/>
                <a:cs typeface="+mn-cs"/>
              </a:rPr>
              <a:t>, Feb. 2008; Preliminary results; n = 3789 IT technology buyers</a:t>
            </a:r>
          </a:p>
        </p:txBody>
      </p:sp>
      <p:pic>
        <p:nvPicPr>
          <p:cNvPr id="13318" name="Picture 110" descr="C:\1Working\_08_Directions\II_MeredithWhalen\slide 16 and 17 bar chart.png"/>
          <p:cNvPicPr>
            <a:picLocks noChangeAspect="1" noChangeArrowheads="1"/>
          </p:cNvPicPr>
          <p:nvPr/>
        </p:nvPicPr>
        <p:blipFill>
          <a:blip r:embed="rId3"/>
          <a:srcRect/>
          <a:stretch>
            <a:fillRect/>
          </a:stretch>
        </p:blipFill>
        <p:spPr bwMode="auto">
          <a:xfrm>
            <a:off x="1908175" y="1636713"/>
            <a:ext cx="6992938" cy="4697412"/>
          </a:xfrm>
          <a:prstGeom prst="rect">
            <a:avLst/>
          </a:prstGeom>
          <a:noFill/>
          <a:ln w="9525">
            <a:noFill/>
            <a:miter lim="800000"/>
            <a:headEnd/>
            <a:tailEnd/>
          </a:ln>
        </p:spPr>
      </p:pic>
      <p:sp>
        <p:nvSpPr>
          <p:cNvPr id="13319" name="Rectangle 83"/>
          <p:cNvSpPr>
            <a:spLocks noChangeArrowheads="1"/>
          </p:cNvSpPr>
          <p:nvPr/>
        </p:nvSpPr>
        <p:spPr bwMode="auto">
          <a:xfrm>
            <a:off x="330200" y="5456238"/>
            <a:ext cx="2274888" cy="384175"/>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The vendor loses the ability</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to use my site as a reference</a:t>
            </a:r>
          </a:p>
        </p:txBody>
      </p:sp>
      <p:sp>
        <p:nvSpPr>
          <p:cNvPr id="13320" name="Rectangle 85"/>
          <p:cNvSpPr>
            <a:spLocks noChangeArrowheads="1"/>
          </p:cNvSpPr>
          <p:nvPr/>
        </p:nvSpPr>
        <p:spPr bwMode="auto">
          <a:xfrm>
            <a:off x="360363" y="4775200"/>
            <a:ext cx="2244725" cy="576263"/>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The vendor incurs</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unexpected development</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costs before or after the sale</a:t>
            </a:r>
          </a:p>
        </p:txBody>
      </p:sp>
      <p:sp>
        <p:nvSpPr>
          <p:cNvPr id="13321" name="Rectangle 88"/>
          <p:cNvSpPr>
            <a:spLocks noChangeArrowheads="1"/>
          </p:cNvSpPr>
          <p:nvPr/>
        </p:nvSpPr>
        <p:spPr bwMode="auto">
          <a:xfrm>
            <a:off x="428625" y="4146550"/>
            <a:ext cx="2176463" cy="576263"/>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It lengthens the deployment</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time due to inadequate</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scoping</a:t>
            </a:r>
          </a:p>
        </p:txBody>
      </p:sp>
      <p:sp>
        <p:nvSpPr>
          <p:cNvPr id="13322" name="Rectangle 91"/>
          <p:cNvSpPr>
            <a:spLocks noChangeArrowheads="1"/>
          </p:cNvSpPr>
          <p:nvPr/>
        </p:nvSpPr>
        <p:spPr bwMode="auto">
          <a:xfrm>
            <a:off x="476250" y="3738563"/>
            <a:ext cx="2128838" cy="192087"/>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It lengthens the sales cycle</a:t>
            </a:r>
          </a:p>
        </p:txBody>
      </p:sp>
      <p:sp>
        <p:nvSpPr>
          <p:cNvPr id="13323" name="Rectangle 92"/>
          <p:cNvSpPr>
            <a:spLocks noChangeArrowheads="1"/>
          </p:cNvSpPr>
          <p:nvPr/>
        </p:nvSpPr>
        <p:spPr bwMode="auto">
          <a:xfrm>
            <a:off x="525463" y="2951163"/>
            <a:ext cx="2079625" cy="576262"/>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The vendor never initially</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wins my business or I stop</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doing business with them</a:t>
            </a:r>
          </a:p>
        </p:txBody>
      </p:sp>
      <p:sp>
        <p:nvSpPr>
          <p:cNvPr id="13324" name="Rectangle 95"/>
          <p:cNvSpPr>
            <a:spLocks noChangeArrowheads="1"/>
          </p:cNvSpPr>
          <p:nvPr/>
        </p:nvSpPr>
        <p:spPr bwMode="auto">
          <a:xfrm>
            <a:off x="536575" y="2405063"/>
            <a:ext cx="2068513" cy="384175"/>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I send part of my business</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somewhere else</a:t>
            </a:r>
          </a:p>
        </p:txBody>
      </p:sp>
      <p:pic>
        <p:nvPicPr>
          <p:cNvPr id="13325" name="Picture 115" descr="C:\1Working\_08_Directions\II_MeredithWhalen\shape slide 16 copy.png"/>
          <p:cNvPicPr>
            <a:picLocks noChangeAspect="1" noChangeArrowheads="1"/>
          </p:cNvPicPr>
          <p:nvPr/>
        </p:nvPicPr>
        <p:blipFill>
          <a:blip r:embed="rId4"/>
          <a:srcRect/>
          <a:stretch>
            <a:fillRect/>
          </a:stretch>
        </p:blipFill>
        <p:spPr bwMode="auto">
          <a:xfrm>
            <a:off x="2489200" y="2287588"/>
            <a:ext cx="5761038" cy="625475"/>
          </a:xfrm>
          <a:prstGeom prst="rect">
            <a:avLst/>
          </a:prstGeom>
          <a:noFill/>
          <a:ln w="9525">
            <a:noFill/>
            <a:miter lim="800000"/>
            <a:headEnd/>
            <a:tailEnd/>
          </a:ln>
        </p:spPr>
      </p:pic>
      <p:pic>
        <p:nvPicPr>
          <p:cNvPr id="13326" name="Picture 116" descr="C:\1Working\_08_Directions\II_MeredithWhalen\shape slide 16 copy.png"/>
          <p:cNvPicPr>
            <a:picLocks noChangeAspect="1" noChangeArrowheads="1"/>
          </p:cNvPicPr>
          <p:nvPr/>
        </p:nvPicPr>
        <p:blipFill>
          <a:blip r:embed="rId4"/>
          <a:srcRect/>
          <a:stretch>
            <a:fillRect/>
          </a:stretch>
        </p:blipFill>
        <p:spPr bwMode="auto">
          <a:xfrm>
            <a:off x="2489200" y="2911475"/>
            <a:ext cx="6061075" cy="625475"/>
          </a:xfrm>
          <a:prstGeom prst="rect">
            <a:avLst/>
          </a:prstGeom>
          <a:noFill/>
          <a:ln w="9525">
            <a:noFill/>
            <a:miter lim="800000"/>
            <a:headEnd/>
            <a:tailEnd/>
          </a:ln>
        </p:spPr>
      </p:pic>
      <p:pic>
        <p:nvPicPr>
          <p:cNvPr id="13327" name="Picture 117" descr="C:\1Working\_08_Directions\II_MeredithWhalen\shape slide 16 copy.png"/>
          <p:cNvPicPr>
            <a:picLocks noChangeAspect="1" noChangeArrowheads="1"/>
          </p:cNvPicPr>
          <p:nvPr/>
        </p:nvPicPr>
        <p:blipFill>
          <a:blip r:embed="rId4"/>
          <a:srcRect/>
          <a:stretch>
            <a:fillRect/>
          </a:stretch>
        </p:blipFill>
        <p:spPr bwMode="auto">
          <a:xfrm>
            <a:off x="2546350" y="3506788"/>
            <a:ext cx="3662363" cy="625475"/>
          </a:xfrm>
          <a:prstGeom prst="rect">
            <a:avLst/>
          </a:prstGeom>
          <a:noFill/>
          <a:ln w="9525">
            <a:noFill/>
            <a:miter lim="800000"/>
            <a:headEnd/>
            <a:tailEnd/>
          </a:ln>
        </p:spPr>
      </p:pic>
      <p:pic>
        <p:nvPicPr>
          <p:cNvPr id="13328" name="Picture 118" descr="C:\1Working\_08_Directions\II_MeredithWhalen\shape slide 16 copy.png"/>
          <p:cNvPicPr>
            <a:picLocks noChangeAspect="1" noChangeArrowheads="1"/>
          </p:cNvPicPr>
          <p:nvPr/>
        </p:nvPicPr>
        <p:blipFill>
          <a:blip r:embed="rId4"/>
          <a:srcRect/>
          <a:stretch>
            <a:fillRect/>
          </a:stretch>
        </p:blipFill>
        <p:spPr bwMode="auto">
          <a:xfrm>
            <a:off x="2560638" y="4116388"/>
            <a:ext cx="3003550" cy="625475"/>
          </a:xfrm>
          <a:prstGeom prst="rect">
            <a:avLst/>
          </a:prstGeom>
          <a:noFill/>
          <a:ln w="9525">
            <a:noFill/>
            <a:miter lim="800000"/>
            <a:headEnd/>
            <a:tailEnd/>
          </a:ln>
        </p:spPr>
      </p:pic>
      <p:pic>
        <p:nvPicPr>
          <p:cNvPr id="13329" name="Picture 119" descr="C:\1Working\_08_Directions\II_MeredithWhalen\shape slide 16 copy.png"/>
          <p:cNvPicPr>
            <a:picLocks noChangeAspect="1" noChangeArrowheads="1"/>
          </p:cNvPicPr>
          <p:nvPr/>
        </p:nvPicPr>
        <p:blipFill>
          <a:blip r:embed="rId4"/>
          <a:srcRect/>
          <a:stretch>
            <a:fillRect/>
          </a:stretch>
        </p:blipFill>
        <p:spPr bwMode="auto">
          <a:xfrm>
            <a:off x="2574925" y="4711700"/>
            <a:ext cx="1938338" cy="625475"/>
          </a:xfrm>
          <a:prstGeom prst="rect">
            <a:avLst/>
          </a:prstGeom>
          <a:noFill/>
          <a:ln w="9525">
            <a:noFill/>
            <a:miter lim="800000"/>
            <a:headEnd/>
            <a:tailEnd/>
          </a:ln>
        </p:spPr>
      </p:pic>
      <p:pic>
        <p:nvPicPr>
          <p:cNvPr id="13330" name="Picture 120" descr="C:\1Working\_08_Directions\II_MeredithWhalen\shape slide 16 copy.png"/>
          <p:cNvPicPr>
            <a:picLocks noChangeAspect="1" noChangeArrowheads="1"/>
          </p:cNvPicPr>
          <p:nvPr/>
        </p:nvPicPr>
        <p:blipFill>
          <a:blip r:embed="rId5"/>
          <a:srcRect/>
          <a:stretch>
            <a:fillRect/>
          </a:stretch>
        </p:blipFill>
        <p:spPr bwMode="auto">
          <a:xfrm>
            <a:off x="2589213" y="5307013"/>
            <a:ext cx="1385887" cy="625475"/>
          </a:xfrm>
          <a:prstGeom prst="rect">
            <a:avLst/>
          </a:prstGeom>
          <a:noFill/>
          <a:ln w="9525">
            <a:noFill/>
            <a:miter lim="800000"/>
            <a:headEnd/>
            <a:tailEnd/>
          </a:ln>
        </p:spPr>
      </p:pic>
      <p:sp>
        <p:nvSpPr>
          <p:cNvPr id="13331" name="Rectangle 121"/>
          <p:cNvSpPr>
            <a:spLocks noChangeArrowheads="1"/>
          </p:cNvSpPr>
          <p:nvPr/>
        </p:nvSpPr>
        <p:spPr bwMode="auto">
          <a:xfrm>
            <a:off x="2624138" y="2314575"/>
            <a:ext cx="4340225" cy="546100"/>
          </a:xfrm>
          <a:prstGeom prst="rect">
            <a:avLst/>
          </a:prstGeom>
          <a:noFill/>
          <a:ln w="38100" cap="sq">
            <a:noFill/>
            <a:miter lim="800000"/>
            <a:headEnd type="none" w="sm" len="sm"/>
            <a:tailEnd/>
          </a:ln>
        </p:spPr>
        <p:txBody>
          <a:bodyPr wrap="none" anchor="ctr"/>
          <a:lstStyle/>
          <a:p>
            <a:pPr algn="l" rtl="0" fontAlgn="base">
              <a:spcBef>
                <a:spcPct val="0"/>
              </a:spcBef>
              <a:spcAft>
                <a:spcPct val="0"/>
              </a:spcAft>
            </a:pPr>
            <a:r>
              <a:rPr lang="en-US" sz="2000" kern="1200">
                <a:solidFill>
                  <a:srgbClr val="FFFFFF"/>
                </a:solidFill>
                <a:latin typeface="Arial Black" pitchFamily="34" charset="0"/>
                <a:ea typeface="+mn-ea"/>
                <a:cs typeface="+mn-cs"/>
              </a:rPr>
              <a:t>Lose Part of the Deal</a:t>
            </a:r>
          </a:p>
        </p:txBody>
      </p:sp>
      <p:sp>
        <p:nvSpPr>
          <p:cNvPr id="13332" name="Rectangle 122"/>
          <p:cNvSpPr>
            <a:spLocks noChangeArrowheads="1"/>
          </p:cNvSpPr>
          <p:nvPr/>
        </p:nvSpPr>
        <p:spPr bwMode="auto">
          <a:xfrm>
            <a:off x="2624138" y="2938463"/>
            <a:ext cx="4545012" cy="546100"/>
          </a:xfrm>
          <a:prstGeom prst="rect">
            <a:avLst/>
          </a:prstGeom>
          <a:noFill/>
          <a:ln w="38100" cap="sq">
            <a:noFill/>
            <a:miter lim="800000"/>
            <a:headEnd type="none" w="sm" len="sm"/>
            <a:tailEnd/>
          </a:ln>
        </p:spPr>
        <p:txBody>
          <a:bodyPr wrap="none" anchor="ctr"/>
          <a:lstStyle/>
          <a:p>
            <a:pPr algn="l" rtl="0" fontAlgn="base">
              <a:spcBef>
                <a:spcPct val="0"/>
              </a:spcBef>
              <a:spcAft>
                <a:spcPct val="0"/>
              </a:spcAft>
            </a:pPr>
            <a:r>
              <a:rPr lang="en-US" sz="2000" kern="1200">
                <a:solidFill>
                  <a:srgbClr val="FFFFFF"/>
                </a:solidFill>
                <a:latin typeface="Arial Black" pitchFamily="34" charset="0"/>
                <a:ea typeface="+mn-ea"/>
                <a:cs typeface="+mn-cs"/>
              </a:rPr>
              <a:t>Lose the Deal</a:t>
            </a:r>
          </a:p>
        </p:txBody>
      </p:sp>
      <p:sp>
        <p:nvSpPr>
          <p:cNvPr id="13333" name="Rectangle 123"/>
          <p:cNvSpPr>
            <a:spLocks noChangeArrowheads="1"/>
          </p:cNvSpPr>
          <p:nvPr/>
        </p:nvSpPr>
        <p:spPr bwMode="auto">
          <a:xfrm>
            <a:off x="2624138" y="3548063"/>
            <a:ext cx="2795587" cy="546100"/>
          </a:xfrm>
          <a:prstGeom prst="rect">
            <a:avLst/>
          </a:prstGeom>
          <a:noFill/>
          <a:ln w="38100" cap="sq">
            <a:noFill/>
            <a:miter lim="800000"/>
            <a:headEnd type="none" w="sm" len="sm"/>
            <a:tailEnd/>
          </a:ln>
        </p:spPr>
        <p:txBody>
          <a:bodyPr wrap="none" anchor="ctr"/>
          <a:lstStyle/>
          <a:p>
            <a:pPr algn="l" rtl="0" fontAlgn="base">
              <a:spcBef>
                <a:spcPct val="0"/>
              </a:spcBef>
              <a:spcAft>
                <a:spcPct val="0"/>
              </a:spcAft>
            </a:pPr>
            <a:r>
              <a:rPr lang="en-US" sz="2000" kern="1200">
                <a:solidFill>
                  <a:srgbClr val="FFFFFF"/>
                </a:solidFill>
                <a:latin typeface="Arial Black" pitchFamily="34" charset="0"/>
                <a:ea typeface="+mn-ea"/>
                <a:cs typeface="+mn-cs"/>
              </a:rPr>
              <a:t>Longer Sales Cycle</a:t>
            </a:r>
          </a:p>
        </p:txBody>
      </p:sp>
      <p:sp>
        <p:nvSpPr>
          <p:cNvPr id="13334" name="Rectangle 124"/>
          <p:cNvSpPr>
            <a:spLocks noChangeArrowheads="1"/>
          </p:cNvSpPr>
          <p:nvPr/>
        </p:nvSpPr>
        <p:spPr bwMode="auto">
          <a:xfrm>
            <a:off x="2624138" y="4157663"/>
            <a:ext cx="2195512" cy="546100"/>
          </a:xfrm>
          <a:prstGeom prst="rect">
            <a:avLst/>
          </a:prstGeom>
          <a:noFill/>
          <a:ln w="38100" cap="sq">
            <a:noFill/>
            <a:miter lim="800000"/>
            <a:headEnd type="none" w="sm" len="sm"/>
            <a:tailEnd/>
          </a:ln>
        </p:spPr>
        <p:txBody>
          <a:bodyPr wrap="none" anchor="ctr"/>
          <a:lstStyle/>
          <a:p>
            <a:pPr algn="l" rtl="0" fontAlgn="base">
              <a:spcBef>
                <a:spcPct val="0"/>
              </a:spcBef>
              <a:spcAft>
                <a:spcPct val="0"/>
              </a:spcAft>
            </a:pPr>
            <a:r>
              <a:rPr lang="en-US" sz="2000" kern="1200" dirty="0">
                <a:solidFill>
                  <a:srgbClr val="FFFFFF"/>
                </a:solidFill>
                <a:latin typeface="Arial Black" pitchFamily="34" charset="0"/>
                <a:ea typeface="+mn-ea"/>
                <a:cs typeface="+mn-cs"/>
              </a:rPr>
              <a:t>Longer Projects</a:t>
            </a:r>
          </a:p>
        </p:txBody>
      </p:sp>
      <p:grpSp>
        <p:nvGrpSpPr>
          <p:cNvPr id="2" name="Group 125"/>
          <p:cNvGrpSpPr>
            <a:grpSpLocks/>
          </p:cNvGrpSpPr>
          <p:nvPr/>
        </p:nvGrpSpPr>
        <p:grpSpPr bwMode="auto">
          <a:xfrm>
            <a:off x="4395788" y="4724400"/>
            <a:ext cx="2784475" cy="546100"/>
            <a:chOff x="1356" y="3048"/>
            <a:chExt cx="1754" cy="344"/>
          </a:xfrm>
        </p:grpSpPr>
        <p:sp>
          <p:nvSpPr>
            <p:cNvPr id="13339" name="Rectangle 126"/>
            <p:cNvSpPr>
              <a:spLocks noChangeArrowheads="1"/>
            </p:cNvSpPr>
            <p:nvPr/>
          </p:nvSpPr>
          <p:spPr bwMode="auto">
            <a:xfrm>
              <a:off x="1356" y="3048"/>
              <a:ext cx="902" cy="344"/>
            </a:xfrm>
            <a:prstGeom prst="rect">
              <a:avLst/>
            </a:prstGeom>
            <a:noFill/>
            <a:ln w="38100" cap="sq">
              <a:noFill/>
              <a:miter lim="800000"/>
              <a:headEnd type="none" w="sm" len="sm"/>
              <a:tailEnd/>
            </a:ln>
          </p:spPr>
          <p:txBody>
            <a:bodyPr wrap="none" anchor="ctr"/>
            <a:lstStyle/>
            <a:p>
              <a:pPr algn="l" rtl="0" fontAlgn="base">
                <a:spcBef>
                  <a:spcPct val="0"/>
                </a:spcBef>
                <a:spcAft>
                  <a:spcPct val="0"/>
                </a:spcAft>
              </a:pPr>
              <a:endParaRPr lang="en-US" sz="2000" kern="1200">
                <a:solidFill>
                  <a:srgbClr val="000000"/>
                </a:solidFill>
                <a:latin typeface="Arial Black" pitchFamily="34" charset="0"/>
                <a:ea typeface="+mn-ea"/>
                <a:cs typeface="+mn-cs"/>
              </a:endParaRPr>
            </a:p>
          </p:txBody>
        </p:sp>
        <p:sp>
          <p:nvSpPr>
            <p:cNvPr id="13340" name="Rectangle 127"/>
            <p:cNvSpPr>
              <a:spLocks noChangeArrowheads="1"/>
            </p:cNvSpPr>
            <p:nvPr/>
          </p:nvSpPr>
          <p:spPr bwMode="auto">
            <a:xfrm>
              <a:off x="1383" y="3108"/>
              <a:ext cx="1727" cy="250"/>
            </a:xfrm>
            <a:prstGeom prst="rect">
              <a:avLst/>
            </a:prstGeom>
            <a:noFill/>
            <a:ln w="38100" cap="sq">
              <a:noFill/>
              <a:miter lim="800000"/>
              <a:headEnd type="none" w="sm" len="sm"/>
              <a:tailEnd/>
            </a:ln>
          </p:spPr>
          <p:txBody>
            <a:bodyPr wrap="none">
              <a:spAutoFit/>
            </a:bodyPr>
            <a:lstStyle/>
            <a:p>
              <a:pPr algn="l" rtl="0" fontAlgn="base">
                <a:spcBef>
                  <a:spcPct val="0"/>
                </a:spcBef>
                <a:spcAft>
                  <a:spcPct val="0"/>
                </a:spcAft>
              </a:pPr>
              <a:r>
                <a:rPr lang="en-US" sz="2000" kern="1200" dirty="0">
                  <a:solidFill>
                    <a:schemeClr val="tx2"/>
                  </a:solidFill>
                  <a:latin typeface="Arial Black" pitchFamily="34" charset="0"/>
                  <a:ea typeface="+mn-ea"/>
                  <a:cs typeface="+mn-cs"/>
                </a:rPr>
                <a:t>Unexpected Costs</a:t>
              </a:r>
            </a:p>
          </p:txBody>
        </p:sp>
      </p:grpSp>
      <p:grpSp>
        <p:nvGrpSpPr>
          <p:cNvPr id="3" name="Group 128"/>
          <p:cNvGrpSpPr>
            <a:grpSpLocks/>
          </p:cNvGrpSpPr>
          <p:nvPr/>
        </p:nvGrpSpPr>
        <p:grpSpPr bwMode="auto">
          <a:xfrm>
            <a:off x="3867150" y="5324475"/>
            <a:ext cx="2133600" cy="546100"/>
            <a:chOff x="1367" y="3462"/>
            <a:chExt cx="1344" cy="344"/>
          </a:xfrm>
        </p:grpSpPr>
        <p:sp>
          <p:nvSpPr>
            <p:cNvPr id="13337" name="Rectangle 129"/>
            <p:cNvSpPr>
              <a:spLocks noChangeArrowheads="1"/>
            </p:cNvSpPr>
            <p:nvPr/>
          </p:nvSpPr>
          <p:spPr bwMode="auto">
            <a:xfrm>
              <a:off x="1367" y="3462"/>
              <a:ext cx="670" cy="344"/>
            </a:xfrm>
            <a:prstGeom prst="rect">
              <a:avLst/>
            </a:prstGeom>
            <a:noFill/>
            <a:ln w="38100" cap="sq">
              <a:noFill/>
              <a:miter lim="800000"/>
              <a:headEnd type="none" w="sm" len="sm"/>
              <a:tailEnd/>
            </a:ln>
          </p:spPr>
          <p:txBody>
            <a:bodyPr wrap="none" anchor="ctr"/>
            <a:lstStyle/>
            <a:p>
              <a:pPr algn="l" rtl="0" fontAlgn="base">
                <a:spcBef>
                  <a:spcPct val="0"/>
                </a:spcBef>
                <a:spcAft>
                  <a:spcPct val="0"/>
                </a:spcAft>
              </a:pPr>
              <a:endParaRPr lang="en-US" sz="2000" kern="1200">
                <a:solidFill>
                  <a:srgbClr val="000000"/>
                </a:solidFill>
                <a:latin typeface="Arial Black" pitchFamily="34" charset="0"/>
                <a:ea typeface="+mn-ea"/>
                <a:cs typeface="+mn-cs"/>
              </a:endParaRPr>
            </a:p>
          </p:txBody>
        </p:sp>
        <p:sp>
          <p:nvSpPr>
            <p:cNvPr id="13338" name="Rectangle 130"/>
            <p:cNvSpPr>
              <a:spLocks noChangeArrowheads="1"/>
            </p:cNvSpPr>
            <p:nvPr/>
          </p:nvSpPr>
          <p:spPr bwMode="auto">
            <a:xfrm>
              <a:off x="1403" y="3520"/>
              <a:ext cx="1308" cy="250"/>
            </a:xfrm>
            <a:prstGeom prst="rect">
              <a:avLst/>
            </a:prstGeom>
            <a:noFill/>
            <a:ln w="38100" cap="sq">
              <a:noFill/>
              <a:miter lim="800000"/>
              <a:headEnd type="none" w="sm" len="sm"/>
              <a:tailEnd/>
            </a:ln>
          </p:spPr>
          <p:txBody>
            <a:bodyPr wrap="none">
              <a:spAutoFit/>
            </a:bodyPr>
            <a:lstStyle/>
            <a:p>
              <a:pPr algn="l" rtl="0" fontAlgn="base">
                <a:spcBef>
                  <a:spcPct val="0"/>
                </a:spcBef>
                <a:spcAft>
                  <a:spcPct val="0"/>
                </a:spcAft>
              </a:pPr>
              <a:r>
                <a:rPr lang="en-US" sz="2000" kern="1200" dirty="0">
                  <a:solidFill>
                    <a:schemeClr val="tx2"/>
                  </a:solidFill>
                  <a:latin typeface="Arial Black" pitchFamily="34" charset="0"/>
                  <a:ea typeface="+mn-ea"/>
                  <a:cs typeface="+mn-cs"/>
                </a:rPr>
                <a:t>No Reference</a:t>
              </a: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4294967295"/>
          </p:nvPr>
        </p:nvSpPr>
        <p:spPr>
          <a:xfrm>
            <a:off x="8658225" y="6405563"/>
            <a:ext cx="565150" cy="452437"/>
          </a:xfrm>
          <a:prstGeom prst="rect">
            <a:avLst/>
          </a:prstGeom>
          <a:noFill/>
        </p:spPr>
        <p:txBody>
          <a:bodyPr/>
          <a:lstStyle/>
          <a:p>
            <a:pPr algn="r" rtl="0" eaLnBrk="0" fontAlgn="base" hangingPunct="0">
              <a:spcBef>
                <a:spcPct val="0"/>
              </a:spcBef>
              <a:spcAft>
                <a:spcPct val="0"/>
              </a:spcAft>
            </a:pPr>
            <a:fld id="{C335A23F-AE5E-408B-85B6-9E03C835713D}" type="slidenum">
              <a:rPr lang="en-US" sz="1200" kern="1200">
                <a:solidFill>
                  <a:srgbClr val="003A78"/>
                </a:solidFill>
                <a:latin typeface="Arial" charset="0"/>
                <a:ea typeface="+mn-ea"/>
                <a:cs typeface="+mn-cs"/>
              </a:rPr>
              <a:pPr algn="r" rtl="0" eaLnBrk="0" fontAlgn="base" hangingPunct="0">
                <a:spcBef>
                  <a:spcPct val="0"/>
                </a:spcBef>
                <a:spcAft>
                  <a:spcPct val="0"/>
                </a:spcAft>
              </a:pPr>
              <a:t>5</a:t>
            </a:fld>
            <a:endParaRPr lang="en-US" sz="1200" kern="1200">
              <a:solidFill>
                <a:srgbClr val="003A78"/>
              </a:solidFill>
              <a:latin typeface="Arial" charset="0"/>
              <a:ea typeface="+mn-ea"/>
              <a:cs typeface="+mn-cs"/>
            </a:endParaRPr>
          </a:p>
        </p:txBody>
      </p:sp>
      <p:pic>
        <p:nvPicPr>
          <p:cNvPr id="14339" name="Picture 1026" descr="C:\1Working\_08_Directions\II_MeredithWhalen\slide 16 and 17 bar chart.png"/>
          <p:cNvPicPr>
            <a:picLocks noChangeAspect="1" noChangeArrowheads="1"/>
          </p:cNvPicPr>
          <p:nvPr/>
        </p:nvPicPr>
        <p:blipFill>
          <a:blip r:embed="rId3"/>
          <a:srcRect/>
          <a:stretch>
            <a:fillRect/>
          </a:stretch>
        </p:blipFill>
        <p:spPr bwMode="auto">
          <a:xfrm>
            <a:off x="1908175" y="1636713"/>
            <a:ext cx="6992938" cy="4697412"/>
          </a:xfrm>
          <a:prstGeom prst="rect">
            <a:avLst/>
          </a:prstGeom>
          <a:noFill/>
          <a:ln w="9525">
            <a:noFill/>
            <a:miter lim="800000"/>
            <a:headEnd/>
            <a:tailEnd/>
          </a:ln>
        </p:spPr>
      </p:pic>
      <p:sp>
        <p:nvSpPr>
          <p:cNvPr id="14340" name="Rectangle 1027"/>
          <p:cNvSpPr>
            <a:spLocks noGrp="1" noChangeArrowheads="1"/>
          </p:cNvSpPr>
          <p:nvPr>
            <p:ph type="title"/>
          </p:nvPr>
        </p:nvSpPr>
        <p:spPr/>
        <p:txBody>
          <a:bodyPr/>
          <a:lstStyle/>
          <a:p>
            <a:pPr eaLnBrk="1" hangingPunct="1"/>
            <a:r>
              <a:rPr lang="en-US" smtClean="0"/>
              <a:t>The Price of Getting It Wrong</a:t>
            </a:r>
          </a:p>
        </p:txBody>
      </p:sp>
      <p:sp>
        <p:nvSpPr>
          <p:cNvPr id="14341" name="Rectangle 1028"/>
          <p:cNvSpPr>
            <a:spLocks noChangeArrowheads="1"/>
          </p:cNvSpPr>
          <p:nvPr/>
        </p:nvSpPr>
        <p:spPr bwMode="auto">
          <a:xfrm>
            <a:off x="0" y="1435100"/>
            <a:ext cx="9144000" cy="641350"/>
          </a:xfrm>
          <a:prstGeom prst="rect">
            <a:avLst/>
          </a:prstGeom>
          <a:noFill/>
          <a:ln w="38100" cap="sq">
            <a:noFill/>
            <a:miter lim="800000"/>
            <a:headEnd type="none" w="sm" len="sm"/>
            <a:tailEnd/>
          </a:ln>
        </p:spPr>
        <p:txBody>
          <a:bodyPr>
            <a:spAutoFit/>
          </a:bodyPr>
          <a:lstStyle/>
          <a:p>
            <a:pPr algn="ctr" rtl="0" eaLnBrk="0" fontAlgn="base" hangingPunct="0">
              <a:lnSpc>
                <a:spcPct val="90000"/>
              </a:lnSpc>
              <a:spcBef>
                <a:spcPct val="0"/>
              </a:spcBef>
              <a:spcAft>
                <a:spcPct val="0"/>
              </a:spcAft>
            </a:pPr>
            <a:r>
              <a:rPr lang="en-US" sz="2000" kern="1200">
                <a:solidFill>
                  <a:srgbClr val="003A78"/>
                </a:solidFill>
                <a:latin typeface="Arial Black" pitchFamily="34" charset="0"/>
                <a:ea typeface="+mn-ea"/>
                <a:cs typeface="Times New Roman" pitchFamily="18" charset="0"/>
              </a:rPr>
              <a:t>What is the impact of a vendor's sales personnel not understanding your industry-specific business issues</a:t>
            </a:r>
            <a:r>
              <a:rPr lang="en-US" sz="2000" kern="1200">
                <a:solidFill>
                  <a:srgbClr val="003A78"/>
                </a:solidFill>
                <a:latin typeface="Arial Black" pitchFamily="34" charset="0"/>
                <a:ea typeface="+mn-ea"/>
                <a:cs typeface="+mn-cs"/>
              </a:rPr>
              <a:t> </a:t>
            </a:r>
          </a:p>
        </p:txBody>
      </p:sp>
      <p:sp>
        <p:nvSpPr>
          <p:cNvPr id="14342" name="Text Box 1029"/>
          <p:cNvSpPr txBox="1">
            <a:spLocks noChangeArrowheads="1"/>
          </p:cNvSpPr>
          <p:nvPr/>
        </p:nvSpPr>
        <p:spPr bwMode="auto">
          <a:xfrm>
            <a:off x="227013" y="6470650"/>
            <a:ext cx="7254875" cy="257175"/>
          </a:xfrm>
          <a:prstGeom prst="rect">
            <a:avLst/>
          </a:prstGeom>
          <a:noFill/>
          <a:ln w="12700">
            <a:noFill/>
            <a:miter lim="800000"/>
            <a:headEnd type="none" w="sm" len="sm"/>
            <a:tailEnd type="none" w="sm" len="sm"/>
          </a:ln>
        </p:spPr>
        <p:txBody>
          <a:bodyPr>
            <a:spAutoFit/>
          </a:bodyPr>
          <a:lstStyle/>
          <a:p>
            <a:pPr algn="l" rtl="0" fontAlgn="base">
              <a:lnSpc>
                <a:spcPct val="90000"/>
              </a:lnSpc>
              <a:spcBef>
                <a:spcPct val="0"/>
              </a:spcBef>
              <a:spcAft>
                <a:spcPct val="0"/>
              </a:spcAft>
            </a:pPr>
            <a:r>
              <a:rPr lang="en-US" sz="1200" kern="1200">
                <a:solidFill>
                  <a:srgbClr val="003A78"/>
                </a:solidFill>
                <a:latin typeface="Arial" charset="0"/>
                <a:ea typeface="+mn-ea"/>
                <a:cs typeface="+mn-cs"/>
              </a:rPr>
              <a:t>Source: IDC’s </a:t>
            </a:r>
            <a:r>
              <a:rPr lang="en-US" sz="1200" i="1" kern="1200">
                <a:solidFill>
                  <a:srgbClr val="003A78"/>
                </a:solidFill>
                <a:latin typeface="Arial" charset="0"/>
                <a:ea typeface="+mn-ea"/>
                <a:cs typeface="+mn-cs"/>
              </a:rPr>
              <a:t>Annual Vertical Survey</a:t>
            </a:r>
            <a:r>
              <a:rPr lang="en-US" sz="1200" kern="1200">
                <a:solidFill>
                  <a:srgbClr val="003A78"/>
                </a:solidFill>
                <a:latin typeface="Arial" charset="0"/>
                <a:ea typeface="+mn-ea"/>
                <a:cs typeface="+mn-cs"/>
              </a:rPr>
              <a:t>, Feb. 2008; Preliminary result;  n = 3789 IT technology buyers</a:t>
            </a:r>
          </a:p>
        </p:txBody>
      </p:sp>
      <p:grpSp>
        <p:nvGrpSpPr>
          <p:cNvPr id="2" name="Group 1030"/>
          <p:cNvGrpSpPr>
            <a:grpSpLocks/>
          </p:cNvGrpSpPr>
          <p:nvPr/>
        </p:nvGrpSpPr>
        <p:grpSpPr bwMode="auto">
          <a:xfrm>
            <a:off x="330200" y="2405063"/>
            <a:ext cx="8396288" cy="3435350"/>
            <a:chOff x="208" y="1515"/>
            <a:chExt cx="5289" cy="2164"/>
          </a:xfrm>
        </p:grpSpPr>
        <p:sp>
          <p:nvSpPr>
            <p:cNvPr id="14344" name="Rectangle 1031"/>
            <p:cNvSpPr>
              <a:spLocks noChangeArrowheads="1"/>
            </p:cNvSpPr>
            <p:nvPr/>
          </p:nvSpPr>
          <p:spPr bwMode="auto">
            <a:xfrm>
              <a:off x="208" y="3437"/>
              <a:ext cx="1433" cy="242"/>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The vendor loses the ability</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to use my site as a reference</a:t>
              </a:r>
            </a:p>
          </p:txBody>
        </p:sp>
        <p:sp>
          <p:nvSpPr>
            <p:cNvPr id="14345" name="Rectangle 1032"/>
            <p:cNvSpPr>
              <a:spLocks noChangeArrowheads="1"/>
            </p:cNvSpPr>
            <p:nvPr/>
          </p:nvSpPr>
          <p:spPr bwMode="auto">
            <a:xfrm>
              <a:off x="227" y="3008"/>
              <a:ext cx="1414" cy="363"/>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The vendor incurs</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unexpected development</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costs before or after the sale</a:t>
              </a:r>
            </a:p>
          </p:txBody>
        </p:sp>
        <p:sp>
          <p:nvSpPr>
            <p:cNvPr id="14346" name="Rectangle 1033"/>
            <p:cNvSpPr>
              <a:spLocks noChangeArrowheads="1"/>
            </p:cNvSpPr>
            <p:nvPr/>
          </p:nvSpPr>
          <p:spPr bwMode="auto">
            <a:xfrm>
              <a:off x="270" y="2612"/>
              <a:ext cx="1371" cy="363"/>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It lengthens the deployment</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time due to inadequate</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scoping</a:t>
              </a:r>
            </a:p>
          </p:txBody>
        </p:sp>
        <p:sp>
          <p:nvSpPr>
            <p:cNvPr id="14347" name="Rectangle 1034"/>
            <p:cNvSpPr>
              <a:spLocks noChangeArrowheads="1"/>
            </p:cNvSpPr>
            <p:nvPr/>
          </p:nvSpPr>
          <p:spPr bwMode="auto">
            <a:xfrm>
              <a:off x="300" y="2355"/>
              <a:ext cx="1341" cy="121"/>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It lengthens the sales cycle</a:t>
              </a:r>
            </a:p>
          </p:txBody>
        </p:sp>
        <p:sp>
          <p:nvSpPr>
            <p:cNvPr id="14348" name="Rectangle 1035"/>
            <p:cNvSpPr>
              <a:spLocks noChangeArrowheads="1"/>
            </p:cNvSpPr>
            <p:nvPr/>
          </p:nvSpPr>
          <p:spPr bwMode="auto">
            <a:xfrm>
              <a:off x="331" y="1859"/>
              <a:ext cx="1310" cy="363"/>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The vendor never initially</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wins my business or I stop</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doing business with them</a:t>
              </a:r>
            </a:p>
          </p:txBody>
        </p:sp>
        <p:sp>
          <p:nvSpPr>
            <p:cNvPr id="14349" name="Rectangle 1036"/>
            <p:cNvSpPr>
              <a:spLocks noChangeArrowheads="1"/>
            </p:cNvSpPr>
            <p:nvPr/>
          </p:nvSpPr>
          <p:spPr bwMode="auto">
            <a:xfrm>
              <a:off x="338" y="1515"/>
              <a:ext cx="1303" cy="242"/>
            </a:xfrm>
            <a:prstGeom prst="rect">
              <a:avLst/>
            </a:prstGeom>
            <a:noFill/>
            <a:ln w="9525">
              <a:noFill/>
              <a:miter lim="800000"/>
              <a:headEnd/>
              <a:tailEnd/>
            </a:ln>
          </p:spPr>
          <p:txBody>
            <a:bodyPr wrap="none" lIns="0" tIns="0" rIns="0" bIns="0">
              <a:spAutoFit/>
            </a:bodyPr>
            <a:lstStyle/>
            <a:p>
              <a:pPr algn="r" rtl="0" fontAlgn="base">
                <a:lnSpc>
                  <a:spcPct val="90000"/>
                </a:lnSpc>
                <a:spcBef>
                  <a:spcPct val="0"/>
                </a:spcBef>
                <a:spcAft>
                  <a:spcPct val="0"/>
                </a:spcAft>
              </a:pPr>
              <a:r>
                <a:rPr lang="en-US" sz="1400" kern="1200">
                  <a:solidFill>
                    <a:srgbClr val="000000"/>
                  </a:solidFill>
                  <a:latin typeface="Arial" charset="0"/>
                  <a:ea typeface="+mn-ea"/>
                  <a:cs typeface="+mn-cs"/>
                </a:rPr>
                <a:t>I send part of my business</a:t>
              </a:r>
              <a:br>
                <a:rPr lang="en-US" sz="1400" kern="1200">
                  <a:solidFill>
                    <a:srgbClr val="000000"/>
                  </a:solidFill>
                  <a:latin typeface="Arial" charset="0"/>
                  <a:ea typeface="+mn-ea"/>
                  <a:cs typeface="+mn-cs"/>
                </a:rPr>
              </a:br>
              <a:r>
                <a:rPr lang="en-US" sz="1400" kern="1200">
                  <a:solidFill>
                    <a:srgbClr val="000000"/>
                  </a:solidFill>
                  <a:latin typeface="Arial" charset="0"/>
                  <a:ea typeface="+mn-ea"/>
                  <a:cs typeface="+mn-cs"/>
                </a:rPr>
                <a:t>somewhere else</a:t>
              </a:r>
            </a:p>
          </p:txBody>
        </p:sp>
        <p:sp>
          <p:nvSpPr>
            <p:cNvPr id="14350" name="Rectangle 1037"/>
            <p:cNvSpPr>
              <a:spLocks noChangeArrowheads="1"/>
            </p:cNvSpPr>
            <p:nvPr/>
          </p:nvSpPr>
          <p:spPr bwMode="auto">
            <a:xfrm>
              <a:off x="4890" y="2499"/>
              <a:ext cx="453" cy="13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b="1" kern="1200">
                  <a:solidFill>
                    <a:srgbClr val="000000"/>
                  </a:solidFill>
                  <a:latin typeface="Arial" charset="0"/>
                  <a:ea typeface="+mn-ea"/>
                  <a:cs typeface="+mn-cs"/>
                </a:rPr>
                <a:t>Telecom</a:t>
              </a:r>
            </a:p>
          </p:txBody>
        </p:sp>
        <p:sp>
          <p:nvSpPr>
            <p:cNvPr id="14351" name="Rectangle 1038"/>
            <p:cNvSpPr>
              <a:spLocks noChangeArrowheads="1"/>
            </p:cNvSpPr>
            <p:nvPr/>
          </p:nvSpPr>
          <p:spPr bwMode="auto">
            <a:xfrm>
              <a:off x="4890" y="2646"/>
              <a:ext cx="577" cy="13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b="1" kern="1200">
                  <a:solidFill>
                    <a:srgbClr val="000000"/>
                  </a:solidFill>
                  <a:latin typeface="Arial" charset="0"/>
                  <a:ea typeface="+mn-ea"/>
                  <a:cs typeface="+mn-cs"/>
                </a:rPr>
                <a:t>IT services</a:t>
              </a:r>
            </a:p>
          </p:txBody>
        </p:sp>
        <p:sp>
          <p:nvSpPr>
            <p:cNvPr id="14352" name="Rectangle 1039"/>
            <p:cNvSpPr>
              <a:spLocks noChangeArrowheads="1"/>
            </p:cNvSpPr>
            <p:nvPr/>
          </p:nvSpPr>
          <p:spPr bwMode="auto">
            <a:xfrm>
              <a:off x="4890" y="2810"/>
              <a:ext cx="510" cy="13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b="1" kern="1200">
                  <a:solidFill>
                    <a:srgbClr val="000000"/>
                  </a:solidFill>
                  <a:latin typeface="Arial" charset="0"/>
                  <a:ea typeface="+mn-ea"/>
                  <a:cs typeface="+mn-cs"/>
                </a:rPr>
                <a:t>Other SW</a:t>
              </a:r>
            </a:p>
          </p:txBody>
        </p:sp>
        <p:sp>
          <p:nvSpPr>
            <p:cNvPr id="14353" name="Rectangle 1040"/>
            <p:cNvSpPr>
              <a:spLocks noChangeArrowheads="1"/>
            </p:cNvSpPr>
            <p:nvPr/>
          </p:nvSpPr>
          <p:spPr bwMode="auto">
            <a:xfrm>
              <a:off x="4890" y="2948"/>
              <a:ext cx="607" cy="13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b="1" kern="1200">
                  <a:solidFill>
                    <a:srgbClr val="000000"/>
                  </a:solidFill>
                  <a:latin typeface="Arial" charset="0"/>
                  <a:ea typeface="+mn-ea"/>
                  <a:cs typeface="+mn-cs"/>
                </a:rPr>
                <a:t>Application</a:t>
              </a:r>
            </a:p>
          </p:txBody>
        </p:sp>
        <p:sp>
          <p:nvSpPr>
            <p:cNvPr id="14354" name="Rectangle 1041"/>
            <p:cNvSpPr>
              <a:spLocks noChangeArrowheads="1"/>
            </p:cNvSpPr>
            <p:nvPr/>
          </p:nvSpPr>
          <p:spPr bwMode="auto">
            <a:xfrm>
              <a:off x="4890" y="3128"/>
              <a:ext cx="510" cy="134"/>
            </a:xfrm>
            <a:prstGeom prst="rect">
              <a:avLst/>
            </a:prstGeom>
            <a:noFill/>
            <a:ln w="9525">
              <a:noFill/>
              <a:miter lim="800000"/>
              <a:headEnd/>
              <a:tailEnd/>
            </a:ln>
          </p:spPr>
          <p:txBody>
            <a:bodyPr wrap="none" lIns="0" tIns="0" rIns="0" bIns="0">
              <a:spAutoFit/>
            </a:bodyPr>
            <a:lstStyle/>
            <a:p>
              <a:pPr algn="l" rtl="0" fontAlgn="base">
                <a:spcBef>
                  <a:spcPct val="0"/>
                </a:spcBef>
                <a:spcAft>
                  <a:spcPct val="0"/>
                </a:spcAft>
              </a:pPr>
              <a:r>
                <a:rPr lang="en-US" sz="1400" b="1" kern="1200">
                  <a:solidFill>
                    <a:srgbClr val="000000"/>
                  </a:solidFill>
                  <a:latin typeface="Arial" charset="0"/>
                  <a:ea typeface="+mn-ea"/>
                  <a:cs typeface="+mn-cs"/>
                </a:rPr>
                <a:t>Hardware</a:t>
              </a:r>
            </a:p>
          </p:txBody>
        </p:sp>
        <p:pic>
          <p:nvPicPr>
            <p:cNvPr id="14355" name="Picture 1042" descr="C:\1Working\_08_Directions\II_MeredithWhalen\legend 16 and 17.png"/>
            <p:cNvPicPr>
              <a:picLocks noChangeAspect="1" noChangeArrowheads="1"/>
            </p:cNvPicPr>
            <p:nvPr/>
          </p:nvPicPr>
          <p:blipFill>
            <a:blip r:embed="rId4"/>
            <a:srcRect/>
            <a:stretch>
              <a:fillRect/>
            </a:stretch>
          </p:blipFill>
          <p:spPr bwMode="auto">
            <a:xfrm>
              <a:off x="4723" y="2423"/>
              <a:ext cx="211" cy="97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lstStyle/>
          <a:p>
            <a:r>
              <a:rPr lang="en-US" dirty="0" smtClean="0"/>
              <a:t>How We Sell</a:t>
            </a:r>
            <a:r>
              <a:rPr smtClean="0"/>
              <a:t>: BDMs and TDMs</a:t>
            </a:r>
            <a:endParaRPr lang="en-US" dirty="0">
              <a:solidFill>
                <a:schemeClr val="tx2"/>
              </a:solidFill>
            </a:endParaRPr>
          </a:p>
        </p:txBody>
      </p:sp>
      <p:graphicFrame>
        <p:nvGraphicFramePr>
          <p:cNvPr id="5" name="Diagram 4"/>
          <p:cNvGraphicFramePr/>
          <p:nvPr/>
        </p:nvGraphicFramePr>
        <p:xfrm>
          <a:off x="415724" y="4219308"/>
          <a:ext cx="8652076" cy="3239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p:cNvSpPr/>
          <p:nvPr/>
        </p:nvSpPr>
        <p:spPr>
          <a:xfrm>
            <a:off x="579884" y="5174692"/>
            <a:ext cx="7916779" cy="4692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1" rtl="0"/>
            <a:endParaRPr lang="en-US" kern="1200">
              <a:solidFill>
                <a:srgbClr val="FFFFFF"/>
              </a:solidFill>
              <a:latin typeface="Calibri"/>
              <a:ea typeface="+mn-ea"/>
              <a:cs typeface="+mn-cs"/>
            </a:endParaRPr>
          </a:p>
        </p:txBody>
      </p:sp>
      <p:grpSp>
        <p:nvGrpSpPr>
          <p:cNvPr id="3" name="Group 53"/>
          <p:cNvGrpSpPr/>
          <p:nvPr/>
        </p:nvGrpSpPr>
        <p:grpSpPr>
          <a:xfrm>
            <a:off x="1883153" y="1443468"/>
            <a:ext cx="5384239" cy="3555137"/>
            <a:chOff x="1624182" y="1828800"/>
            <a:chExt cx="4957998" cy="3021737"/>
          </a:xfrm>
        </p:grpSpPr>
        <p:sp>
          <p:nvSpPr>
            <p:cNvPr id="8" name="Rounded Rectangle 7"/>
            <p:cNvSpPr/>
            <p:nvPr/>
          </p:nvSpPr>
          <p:spPr>
            <a:xfrm>
              <a:off x="4398260" y="1828800"/>
              <a:ext cx="2009968" cy="3021737"/>
            </a:xfrm>
            <a:prstGeom prst="round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363" rtl="0"/>
              <a:endParaRPr lang="en-US" sz="1200" kern="1200">
                <a:solidFill>
                  <a:srgbClr val="000000"/>
                </a:solidFill>
                <a:latin typeface="Segoe"/>
                <a:ea typeface="+mn-ea"/>
                <a:cs typeface="+mn-cs"/>
              </a:endParaRPr>
            </a:p>
          </p:txBody>
        </p:sp>
        <p:sp>
          <p:nvSpPr>
            <p:cNvPr id="10" name="Rounded Rectangle 9"/>
            <p:cNvSpPr/>
            <p:nvPr/>
          </p:nvSpPr>
          <p:spPr>
            <a:xfrm>
              <a:off x="1893457" y="1828801"/>
              <a:ext cx="1920637" cy="2973724"/>
            </a:xfrm>
            <a:prstGeom prst="round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914363" rtl="0"/>
              <a:endParaRPr lang="en-US" sz="1200" kern="1200">
                <a:solidFill>
                  <a:srgbClr val="000000"/>
                </a:solidFill>
                <a:latin typeface="Segoe"/>
                <a:ea typeface="+mn-ea"/>
                <a:cs typeface="+mn-cs"/>
              </a:endParaRPr>
            </a:p>
          </p:txBody>
        </p:sp>
        <p:sp>
          <p:nvSpPr>
            <p:cNvPr id="11" name="Rounded Rectangle 10"/>
            <p:cNvSpPr/>
            <p:nvPr/>
          </p:nvSpPr>
          <p:spPr>
            <a:xfrm>
              <a:off x="1678632" y="4050503"/>
              <a:ext cx="2367296" cy="56944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182865" rIns="0" bIns="0" numCol="1" rtlCol="0" anchor="ctr" anchorCtr="0" compatLnSpc="1">
              <a:prstTxWarp prst="textNoShape">
                <a:avLst/>
              </a:prstTxWarp>
              <a:flatTx/>
            </a:bodyPr>
            <a:lstStyle/>
            <a:p>
              <a:pPr algn="ctr" defTabSz="914291" rtl="0">
                <a:lnSpc>
                  <a:spcPct val="90000"/>
                </a:lnSpc>
                <a:spcBef>
                  <a:spcPts val="630"/>
                </a:spcBef>
                <a:defRPr/>
              </a:pPr>
              <a:endParaRPr lang="en-US" altLang="zh-CN" sz="1400" kern="120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12" name="Rectangle 11"/>
            <p:cNvSpPr/>
            <p:nvPr/>
          </p:nvSpPr>
          <p:spPr>
            <a:xfrm>
              <a:off x="2133600" y="2057400"/>
              <a:ext cx="1415239" cy="313893"/>
            </a:xfrm>
            <a:prstGeom prst="rect">
              <a:avLst/>
            </a:prstGeom>
            <a:noFill/>
            <a:ln w="9525">
              <a:noFill/>
              <a:miter lim="800000"/>
              <a:headEnd/>
              <a:tailEnd/>
            </a:ln>
            <a:effectLst/>
          </p:spPr>
          <p:txBody>
            <a:bodyPr vert="horz" wrap="square" lIns="91406" tIns="45705" rIns="91406" bIns="45705" numCol="1" anchor="t" anchorCtr="0" compatLnSpc="1">
              <a:prstTxWarp prst="textNoShape">
                <a:avLst/>
              </a:prstTxWarp>
              <a:spAutoFit/>
            </a:bodyPr>
            <a:lstStyle/>
            <a:p>
              <a:pPr algn="ctr" defTabSz="914363" rtl="0">
                <a:lnSpc>
                  <a:spcPct val="90000"/>
                </a:lnSpc>
                <a:defRPr/>
              </a:pPr>
              <a:r>
                <a:rPr lang="en-US" sz="2000" b="1" kern="1200" dirty="0">
                  <a:ln w="18415" cmpd="sng">
                    <a:solidFill>
                      <a:srgbClr val="FFFFFF"/>
                    </a:solidFill>
                    <a:prstDash val="solid"/>
                  </a:ln>
                  <a:solidFill>
                    <a:srgbClr val="000000"/>
                  </a:solidFill>
                  <a:latin typeface="Segoe" pitchFamily="34" charset="0"/>
                  <a:ea typeface="+mn-ea"/>
                  <a:cs typeface="+mn-cs"/>
                </a:rPr>
                <a:t>BDM</a:t>
              </a:r>
            </a:p>
          </p:txBody>
        </p:sp>
        <p:sp>
          <p:nvSpPr>
            <p:cNvPr id="14" name="Rounded Rectangle 13"/>
            <p:cNvSpPr/>
            <p:nvPr/>
          </p:nvSpPr>
          <p:spPr>
            <a:xfrm>
              <a:off x="1678632" y="3400332"/>
              <a:ext cx="2367296" cy="56944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182865" rIns="0" bIns="0" numCol="1" rtlCol="0" anchor="ctr" anchorCtr="0" compatLnSpc="1">
              <a:prstTxWarp prst="textNoShape">
                <a:avLst/>
              </a:prstTxWarp>
              <a:flatTx/>
            </a:bodyPr>
            <a:lstStyle/>
            <a:p>
              <a:pPr algn="ctr" defTabSz="914291" rtl="0">
                <a:lnSpc>
                  <a:spcPct val="90000"/>
                </a:lnSpc>
                <a:spcBef>
                  <a:spcPts val="630"/>
                </a:spcBef>
                <a:defRPr/>
              </a:pPr>
              <a:endParaRPr lang="en-US" altLang="zh-CN" sz="14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15" name="Rectangle 14"/>
            <p:cNvSpPr/>
            <p:nvPr/>
          </p:nvSpPr>
          <p:spPr>
            <a:xfrm>
              <a:off x="1710005" y="3519419"/>
              <a:ext cx="2277965" cy="253746"/>
            </a:xfrm>
            <a:prstGeom prst="rect">
              <a:avLst/>
            </a:prstGeom>
            <a:noFill/>
            <a:ln w="9525">
              <a:noFill/>
              <a:miter lim="800000"/>
              <a:headEnd/>
              <a:tailEnd/>
            </a:ln>
          </p:spPr>
          <p:txBody>
            <a:bodyPr vert="horz" wrap="square" lIns="38097" tIns="38097" rIns="38097" bIns="38097" numCol="1" anchor="ctr" anchorCtr="0" compatLnSpc="1">
              <a:prstTxWarp prst="textNoShape">
                <a:avLst/>
              </a:prstTxWarp>
              <a:spAutoFit/>
            </a:bodyPr>
            <a:lstStyle/>
            <a:p>
              <a:pPr algn="ctr" defTabSz="912740" rtl="0">
                <a:lnSpc>
                  <a:spcPct val="90000"/>
                </a:lnSpc>
                <a:defRPr/>
              </a:pPr>
              <a:r>
                <a:rPr lang="en-US" sz="1600" kern="1200" spc="-125" dirty="0">
                  <a:ln w="3175">
                    <a:noFill/>
                  </a:ln>
                  <a:solidFill>
                    <a:srgbClr val="000000"/>
                  </a:solidFill>
                  <a:effectLst>
                    <a:outerShdw blurRad="50800" dist="38100" dir="2700000" algn="tl" rotWithShape="0">
                      <a:prstClr val="black">
                        <a:alpha val="40000"/>
                      </a:prstClr>
                    </a:outerShdw>
                  </a:effectLst>
                  <a:latin typeface="Segoe" pitchFamily="34" charset="0"/>
                  <a:ea typeface="+mn-ea"/>
                  <a:cs typeface="Arial" charset="0"/>
                </a:rPr>
                <a:t>Role-Based Productivity </a:t>
              </a:r>
            </a:p>
          </p:txBody>
        </p:sp>
        <p:sp>
          <p:nvSpPr>
            <p:cNvPr id="18" name="Rectangle 17"/>
            <p:cNvSpPr/>
            <p:nvPr/>
          </p:nvSpPr>
          <p:spPr>
            <a:xfrm>
              <a:off x="1835499" y="4142347"/>
              <a:ext cx="1920637" cy="253746"/>
            </a:xfrm>
            <a:prstGeom prst="rect">
              <a:avLst/>
            </a:prstGeom>
            <a:noFill/>
            <a:ln w="9525">
              <a:noFill/>
              <a:miter lim="800000"/>
              <a:headEnd/>
              <a:tailEnd/>
            </a:ln>
          </p:spPr>
          <p:txBody>
            <a:bodyPr vert="horz" wrap="square" lIns="38097" tIns="38097" rIns="38097" bIns="38097" numCol="1" anchor="ctr" anchorCtr="0" compatLnSpc="1">
              <a:prstTxWarp prst="textNoShape">
                <a:avLst/>
              </a:prstTxWarp>
              <a:spAutoFit/>
            </a:bodyPr>
            <a:lstStyle/>
            <a:p>
              <a:pPr algn="ctr" defTabSz="912740" rtl="0">
                <a:lnSpc>
                  <a:spcPct val="90000"/>
                </a:lnSpc>
                <a:defRPr/>
              </a:pPr>
              <a:r>
                <a:rPr lang="en-US" sz="1600" kern="1200" spc="-125" dirty="0">
                  <a:ln w="3175">
                    <a:noFill/>
                  </a:ln>
                  <a:solidFill>
                    <a:srgbClr val="000000"/>
                  </a:solidFill>
                  <a:effectLst>
                    <a:outerShdw blurRad="50800" dist="38100" dir="2700000" algn="tl" rotWithShape="0">
                      <a:prstClr val="black">
                        <a:alpha val="40000"/>
                      </a:prstClr>
                    </a:outerShdw>
                  </a:effectLst>
                  <a:latin typeface="Segoe" pitchFamily="34" charset="0"/>
                  <a:ea typeface="+mn-ea"/>
                  <a:cs typeface="Arial" charset="0"/>
                </a:rPr>
                <a:t>Solution Area Led</a:t>
              </a:r>
            </a:p>
          </p:txBody>
        </p:sp>
        <p:sp>
          <p:nvSpPr>
            <p:cNvPr id="19" name="Snip Diagonal Corner Rectangle 18"/>
            <p:cNvSpPr/>
            <p:nvPr/>
          </p:nvSpPr>
          <p:spPr bwMode="auto">
            <a:xfrm>
              <a:off x="1624258" y="2780997"/>
              <a:ext cx="4957922" cy="547564"/>
            </a:xfrm>
            <a:prstGeom prst="snip2DiagRect">
              <a:avLst>
                <a:gd name="adj1" fmla="val 0"/>
                <a:gd name="adj2" fmla="val 1067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182865" rIns="0" bIns="0" numCol="1" rtlCol="0" anchor="ctr" anchorCtr="0" compatLnSpc="1">
              <a:prstTxWarp prst="textNoShape">
                <a:avLst/>
              </a:prstTxWarp>
              <a:flatTx/>
            </a:bodyPr>
            <a:lstStyle/>
            <a:p>
              <a:pPr algn="ctr" defTabSz="914291" rtl="0">
                <a:lnSpc>
                  <a:spcPct val="90000"/>
                </a:lnSpc>
                <a:spcBef>
                  <a:spcPts val="630"/>
                </a:spcBef>
                <a:defRPr/>
              </a:pPr>
              <a:endParaRPr lang="en-US" altLang="zh-CN" sz="14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0" name="Rectangle 19"/>
            <p:cNvSpPr/>
            <p:nvPr/>
          </p:nvSpPr>
          <p:spPr>
            <a:xfrm>
              <a:off x="1624182" y="2902574"/>
              <a:ext cx="4957923" cy="277290"/>
            </a:xfrm>
            <a:prstGeom prst="rect">
              <a:avLst/>
            </a:prstGeom>
            <a:noFill/>
            <a:ln w="9525">
              <a:noFill/>
              <a:miter lim="800000"/>
              <a:headEnd/>
              <a:tailEnd/>
            </a:ln>
          </p:spPr>
          <p:txBody>
            <a:bodyPr vert="horz" wrap="square" lIns="38097" tIns="38097" rIns="38097" bIns="38097" numCol="1" anchor="ctr" anchorCtr="0" compatLnSpc="1">
              <a:prstTxWarp prst="textNoShape">
                <a:avLst/>
              </a:prstTxWarp>
              <a:spAutoFit/>
            </a:bodyPr>
            <a:lstStyle/>
            <a:p>
              <a:pPr algn="ctr" defTabSz="912740" rtl="0">
                <a:lnSpc>
                  <a:spcPct val="90000"/>
                </a:lnSpc>
                <a:defRPr/>
              </a:pPr>
              <a:r>
                <a:rPr lang="en-US" kern="1200" spc="-125" dirty="0">
                  <a:ln w="3175">
                    <a:noFill/>
                  </a:ln>
                  <a:solidFill>
                    <a:srgbClr val="000000"/>
                  </a:solidFill>
                  <a:effectLst>
                    <a:outerShdw blurRad="38100" dist="38100" dir="2700000" algn="tl">
                      <a:srgbClr val="000000">
                        <a:alpha val="43137"/>
                      </a:srgbClr>
                    </a:outerShdw>
                  </a:effectLst>
                  <a:latin typeface="Segoe" pitchFamily="34" charset="0"/>
                  <a:ea typeface="+mn-ea"/>
                  <a:cs typeface="Arial" charset="0"/>
                </a:rPr>
                <a:t>People Ready Business &amp; Industry POV</a:t>
              </a:r>
            </a:p>
          </p:txBody>
        </p:sp>
        <p:sp>
          <p:nvSpPr>
            <p:cNvPr id="21" name="Rectangle 20"/>
            <p:cNvSpPr/>
            <p:nvPr/>
          </p:nvSpPr>
          <p:spPr>
            <a:xfrm>
              <a:off x="4724400" y="2057400"/>
              <a:ext cx="1415239" cy="313893"/>
            </a:xfrm>
            <a:prstGeom prst="rect">
              <a:avLst/>
            </a:prstGeom>
            <a:noFill/>
            <a:ln w="9525">
              <a:noFill/>
              <a:miter lim="800000"/>
              <a:headEnd/>
              <a:tailEnd/>
            </a:ln>
            <a:effectLst/>
          </p:spPr>
          <p:txBody>
            <a:bodyPr vert="horz" wrap="square" lIns="91406" tIns="45705" rIns="91406" bIns="45705" numCol="1" anchor="t" anchorCtr="0" compatLnSpc="1">
              <a:prstTxWarp prst="textNoShape">
                <a:avLst/>
              </a:prstTxWarp>
              <a:spAutoFit/>
            </a:bodyPr>
            <a:lstStyle/>
            <a:p>
              <a:pPr algn="ctr" defTabSz="914363" rtl="0">
                <a:lnSpc>
                  <a:spcPct val="90000"/>
                </a:lnSpc>
                <a:defRPr/>
              </a:pPr>
              <a:r>
                <a:rPr lang="en-US" sz="2000" b="1" kern="1200" dirty="0">
                  <a:ln w="18415" cmpd="sng">
                    <a:solidFill>
                      <a:srgbClr val="FFFFFF"/>
                    </a:solidFill>
                    <a:prstDash val="solid"/>
                  </a:ln>
                  <a:solidFill>
                    <a:srgbClr val="000000"/>
                  </a:solidFill>
                  <a:latin typeface="Segoe" pitchFamily="34" charset="0"/>
                  <a:ea typeface="+mn-ea"/>
                  <a:cs typeface="+mn-cs"/>
                </a:rPr>
                <a:t>TDM</a:t>
              </a:r>
            </a:p>
          </p:txBody>
        </p:sp>
      </p:grpSp>
      <p:sp>
        <p:nvSpPr>
          <p:cNvPr id="23" name="Rounded Rectangle 22"/>
          <p:cNvSpPr/>
          <p:nvPr/>
        </p:nvSpPr>
        <p:spPr>
          <a:xfrm>
            <a:off x="4646420" y="4061695"/>
            <a:ext cx="2570813" cy="669963"/>
          </a:xfrm>
          <a:prstGeom prst="roundRect">
            <a:avLst/>
          </a:prstGeom>
          <a:solidFill>
            <a:schemeClr val="accent6">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182865" rIns="0" bIns="0" numCol="1" rtlCol="0" anchor="ctr" anchorCtr="0" compatLnSpc="1">
            <a:prstTxWarp prst="textNoShape">
              <a:avLst/>
            </a:prstTxWarp>
            <a:flatTx/>
          </a:bodyPr>
          <a:lstStyle/>
          <a:p>
            <a:pPr algn="ctr" defTabSz="914291" rtl="0">
              <a:lnSpc>
                <a:spcPct val="90000"/>
              </a:lnSpc>
              <a:spcBef>
                <a:spcPts val="630"/>
              </a:spcBef>
              <a:defRPr/>
            </a:pPr>
            <a:endParaRPr lang="en-US" altLang="zh-CN" sz="1400" kern="120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2" name="Rounded Rectangle 21"/>
          <p:cNvSpPr/>
          <p:nvPr/>
        </p:nvSpPr>
        <p:spPr>
          <a:xfrm>
            <a:off x="4646420" y="3296755"/>
            <a:ext cx="2570813" cy="669963"/>
          </a:xfrm>
          <a:prstGeom prst="roundRect">
            <a:avLst/>
          </a:prstGeom>
          <a:solidFill>
            <a:schemeClr val="accent6">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182865" rIns="0" bIns="0" numCol="1" rtlCol="0" anchor="ctr" anchorCtr="0" compatLnSpc="1">
            <a:prstTxWarp prst="textNoShape">
              <a:avLst/>
            </a:prstTxWarp>
            <a:flatTx/>
          </a:bodyPr>
          <a:lstStyle/>
          <a:p>
            <a:pPr algn="ctr" defTabSz="914291" rtl="0">
              <a:lnSpc>
                <a:spcPct val="90000"/>
              </a:lnSpc>
              <a:spcBef>
                <a:spcPts val="630"/>
              </a:spcBef>
              <a:defRPr/>
            </a:pPr>
            <a:endParaRPr lang="en-US" altLang="zh-CN" sz="14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4" name="Rectangle 23"/>
          <p:cNvSpPr/>
          <p:nvPr/>
        </p:nvSpPr>
        <p:spPr>
          <a:xfrm>
            <a:off x="5001107" y="4165405"/>
            <a:ext cx="1996848" cy="298537"/>
          </a:xfrm>
          <a:prstGeom prst="rect">
            <a:avLst/>
          </a:prstGeom>
          <a:noFill/>
          <a:ln w="9525">
            <a:noFill/>
            <a:miter lim="800000"/>
            <a:headEnd/>
            <a:tailEnd/>
          </a:ln>
        </p:spPr>
        <p:txBody>
          <a:bodyPr vert="horz" wrap="square" lIns="38097" tIns="38097" rIns="38097" bIns="38097" numCol="1" anchor="ctr" anchorCtr="0" compatLnSpc="1">
            <a:prstTxWarp prst="textNoShape">
              <a:avLst/>
            </a:prstTxWarp>
            <a:spAutoFit/>
          </a:bodyPr>
          <a:lstStyle/>
          <a:p>
            <a:pPr algn="ctr" defTabSz="912740" rtl="0">
              <a:lnSpc>
                <a:spcPct val="90000"/>
              </a:lnSpc>
              <a:defRPr/>
            </a:pPr>
            <a:r>
              <a:rPr lang="en-US" sz="1600" kern="1200" spc="-125" dirty="0">
                <a:ln w="3175">
                  <a:noFill/>
                </a:ln>
                <a:solidFill>
                  <a:srgbClr val="FFFFFF"/>
                </a:solidFill>
                <a:effectLst>
                  <a:outerShdw blurRad="50800" dist="38100" dir="2700000" algn="tl" rotWithShape="0">
                    <a:prstClr val="black">
                      <a:alpha val="40000"/>
                    </a:prstClr>
                  </a:outerShdw>
                </a:effectLst>
                <a:latin typeface="Segoe" pitchFamily="34" charset="0"/>
                <a:ea typeface="+mn-ea"/>
                <a:cs typeface="Arial" charset="0"/>
              </a:rPr>
              <a:t>Capability Led</a:t>
            </a:r>
          </a:p>
        </p:txBody>
      </p:sp>
      <p:sp>
        <p:nvSpPr>
          <p:cNvPr id="25" name="Rectangle 24"/>
          <p:cNvSpPr/>
          <p:nvPr/>
        </p:nvSpPr>
        <p:spPr>
          <a:xfrm>
            <a:off x="5019955" y="3432517"/>
            <a:ext cx="1848684" cy="298537"/>
          </a:xfrm>
          <a:prstGeom prst="rect">
            <a:avLst/>
          </a:prstGeom>
          <a:noFill/>
          <a:ln w="9525">
            <a:noFill/>
            <a:miter lim="800000"/>
            <a:headEnd/>
            <a:tailEnd/>
          </a:ln>
        </p:spPr>
        <p:txBody>
          <a:bodyPr vert="horz" wrap="square" lIns="38097" tIns="38097" rIns="38097" bIns="38097" numCol="1" anchor="ctr" anchorCtr="0" compatLnSpc="1">
            <a:prstTxWarp prst="textNoShape">
              <a:avLst/>
            </a:prstTxWarp>
            <a:spAutoFit/>
          </a:bodyPr>
          <a:lstStyle/>
          <a:p>
            <a:pPr algn="ctr" defTabSz="912740" rtl="0">
              <a:lnSpc>
                <a:spcPct val="90000"/>
              </a:lnSpc>
              <a:defRPr/>
            </a:pPr>
            <a:r>
              <a:rPr lang="en-US" sz="1600" kern="1200" spc="-125" dirty="0">
                <a:ln w="3175">
                  <a:noFill/>
                </a:ln>
                <a:solidFill>
                  <a:srgbClr val="FFFFFF"/>
                </a:solidFill>
                <a:effectLst>
                  <a:outerShdw blurRad="50800" dist="38100" dir="2700000" algn="tl" rotWithShape="0">
                    <a:prstClr val="black">
                      <a:alpha val="40000"/>
                    </a:prstClr>
                  </a:outerShdw>
                </a:effectLst>
                <a:latin typeface="Segoe" pitchFamily="34" charset="0"/>
                <a:ea typeface="+mn-ea"/>
                <a:cs typeface="Arial" charset="0"/>
              </a:rPr>
              <a:t>Dynamic IT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268" descr="Funnel_Green"/>
          <p:cNvPicPr>
            <a:picLocks noChangeAspect="1" noChangeArrowheads="1"/>
          </p:cNvPicPr>
          <p:nvPr/>
        </p:nvPicPr>
        <p:blipFill>
          <a:blip r:embed="rId3">
            <a:duotone>
              <a:prstClr val="black"/>
              <a:schemeClr val="accent2">
                <a:tint val="45000"/>
                <a:satMod val="400000"/>
              </a:schemeClr>
            </a:duotone>
            <a:lum bright="-30000" contrast="65000"/>
          </a:blip>
          <a:srcRect/>
          <a:stretch>
            <a:fillRect/>
          </a:stretch>
        </p:blipFill>
        <p:spPr bwMode="auto">
          <a:xfrm flipH="1">
            <a:off x="685798" y="1684671"/>
            <a:ext cx="1593798" cy="1718187"/>
          </a:xfrm>
          <a:prstGeom prst="rect">
            <a:avLst/>
          </a:prstGeom>
          <a:noFill/>
          <a:ln w="9525">
            <a:noFill/>
            <a:miter lim="800000"/>
            <a:headEnd/>
            <a:tailEnd/>
          </a:ln>
        </p:spPr>
      </p:pic>
      <p:sp>
        <p:nvSpPr>
          <p:cNvPr id="18" name="Text Box 31"/>
          <p:cNvSpPr txBox="1">
            <a:spLocks noChangeArrowheads="1"/>
          </p:cNvSpPr>
          <p:nvPr/>
        </p:nvSpPr>
        <p:spPr bwMode="auto">
          <a:xfrm flipH="1">
            <a:off x="1015139" y="2104106"/>
            <a:ext cx="912648" cy="646331"/>
          </a:xfrm>
          <a:prstGeom prst="rect">
            <a:avLst/>
          </a:prstGeom>
          <a:noFill/>
          <a:ln w="12700">
            <a:noFill/>
            <a:miter lim="800000"/>
            <a:headEnd/>
            <a:tailEnd/>
          </a:ln>
          <a:effectLst/>
        </p:spPr>
        <p:txBody>
          <a:bodyPr wrap="square">
            <a:spAutoFit/>
          </a:bodyPr>
          <a:lstStyle/>
          <a:p>
            <a:pPr algn="ctr" defTabSz="914363" rtl="0">
              <a:defRPr/>
            </a:pPr>
            <a:r>
              <a:rPr lang="en-US" sz="1200" b="1" kern="1200" dirty="0">
                <a:solidFill>
                  <a:srgbClr val="FFFFFF"/>
                </a:solidFill>
                <a:effectLst>
                  <a:outerShdw blurRad="38100" dist="38100" dir="2700000" algn="tl">
                    <a:srgbClr val="000000"/>
                  </a:outerShdw>
                </a:effectLst>
                <a:latin typeface="Segoe"/>
                <a:ea typeface="+mn-ea"/>
                <a:cs typeface="+mn-cs"/>
              </a:rPr>
              <a:t>People Ready Business</a:t>
            </a:r>
          </a:p>
        </p:txBody>
      </p:sp>
      <p:pic>
        <p:nvPicPr>
          <p:cNvPr id="24" name="Picture 268" descr="Funnel_Green"/>
          <p:cNvPicPr>
            <a:picLocks noChangeAspect="1" noChangeArrowheads="1"/>
          </p:cNvPicPr>
          <p:nvPr/>
        </p:nvPicPr>
        <p:blipFill>
          <a:blip r:embed="rId3">
            <a:duotone>
              <a:prstClr val="black"/>
              <a:schemeClr val="accent2">
                <a:tint val="45000"/>
                <a:satMod val="400000"/>
              </a:schemeClr>
            </a:duotone>
            <a:lum bright="-30000" contrast="65000"/>
          </a:blip>
          <a:srcRect/>
          <a:stretch>
            <a:fillRect/>
          </a:stretch>
        </p:blipFill>
        <p:spPr bwMode="auto">
          <a:xfrm rot="10800000" flipH="1">
            <a:off x="6860696" y="2437434"/>
            <a:ext cx="1539777" cy="1725091"/>
          </a:xfrm>
          <a:prstGeom prst="rect">
            <a:avLst/>
          </a:prstGeom>
          <a:noFill/>
          <a:ln w="9525">
            <a:noFill/>
            <a:miter lim="800000"/>
            <a:headEnd/>
            <a:tailEnd/>
          </a:ln>
        </p:spPr>
      </p:pic>
      <p:grpSp>
        <p:nvGrpSpPr>
          <p:cNvPr id="2" name="Group 274"/>
          <p:cNvGrpSpPr>
            <a:grpSpLocks/>
          </p:cNvGrpSpPr>
          <p:nvPr/>
        </p:nvGrpSpPr>
        <p:grpSpPr bwMode="auto">
          <a:xfrm rot="10800000" flipH="1">
            <a:off x="5698195" y="2696610"/>
            <a:ext cx="1311177" cy="1209960"/>
            <a:chOff x="3765" y="840"/>
            <a:chExt cx="1776" cy="909"/>
          </a:xfrm>
        </p:grpSpPr>
        <p:pic>
          <p:nvPicPr>
            <p:cNvPr id="33" name="Picture 268" descr="Funnel_Green"/>
            <p:cNvPicPr>
              <a:picLocks noChangeAspect="1" noChangeArrowheads="1"/>
            </p:cNvPicPr>
            <p:nvPr/>
          </p:nvPicPr>
          <p:blipFill>
            <a:blip r:embed="rId3">
              <a:duotone>
                <a:prstClr val="black"/>
                <a:schemeClr val="accent4">
                  <a:tint val="45000"/>
                  <a:satMod val="400000"/>
                </a:schemeClr>
              </a:duotone>
              <a:lum bright="-23000" contrast="34000"/>
            </a:blip>
            <a:srcRect/>
            <a:stretch>
              <a:fillRect/>
            </a:stretch>
          </p:blipFill>
          <p:spPr bwMode="auto">
            <a:xfrm>
              <a:off x="3779" y="840"/>
              <a:ext cx="1762" cy="909"/>
            </a:xfrm>
            <a:prstGeom prst="rect">
              <a:avLst/>
            </a:prstGeom>
            <a:noFill/>
            <a:ln w="9525">
              <a:noFill/>
              <a:miter lim="800000"/>
              <a:headEnd/>
              <a:tailEnd/>
            </a:ln>
          </p:spPr>
        </p:pic>
        <p:sp>
          <p:nvSpPr>
            <p:cNvPr id="34" name="Text Box 31"/>
            <p:cNvSpPr txBox="1">
              <a:spLocks noChangeArrowheads="1"/>
            </p:cNvSpPr>
            <p:nvPr/>
          </p:nvSpPr>
          <p:spPr bwMode="auto">
            <a:xfrm rot="10800000">
              <a:off x="3765" y="1131"/>
              <a:ext cx="1728" cy="347"/>
            </a:xfrm>
            <a:prstGeom prst="rect">
              <a:avLst/>
            </a:prstGeom>
            <a:noFill/>
            <a:ln w="12700">
              <a:noFill/>
              <a:miter lim="800000"/>
              <a:headEnd/>
              <a:tailEnd/>
            </a:ln>
            <a:effectLst/>
          </p:spPr>
          <p:txBody>
            <a:bodyPr wrap="square">
              <a:spAutoFit/>
            </a:bodyPr>
            <a:lstStyle/>
            <a:p>
              <a:pPr algn="ctr" defTabSz="914363" rtl="0">
                <a:defRPr/>
              </a:pPr>
              <a:r>
                <a:rPr lang="en-US" sz="1200" b="1" kern="1200" dirty="0">
                  <a:solidFill>
                    <a:srgbClr val="FFFFFF"/>
                  </a:solidFill>
                  <a:effectLst>
                    <a:outerShdw blurRad="38100" dist="38100" dir="2700000" algn="tl">
                      <a:srgbClr val="000000"/>
                    </a:outerShdw>
                  </a:effectLst>
                  <a:latin typeface="Segoe"/>
                  <a:ea typeface="+mn-ea"/>
                  <a:cs typeface="+mn-cs"/>
                </a:rPr>
                <a:t>Deployment Adoption</a:t>
              </a:r>
            </a:p>
          </p:txBody>
        </p:sp>
      </p:grpSp>
      <p:grpSp>
        <p:nvGrpSpPr>
          <p:cNvPr id="3" name="Group 273"/>
          <p:cNvGrpSpPr>
            <a:grpSpLocks/>
          </p:cNvGrpSpPr>
          <p:nvPr/>
        </p:nvGrpSpPr>
        <p:grpSpPr bwMode="auto">
          <a:xfrm rot="10800000" flipH="1">
            <a:off x="4783464" y="2861954"/>
            <a:ext cx="1064274" cy="881172"/>
            <a:chOff x="2165" y="970"/>
            <a:chExt cx="1837" cy="662"/>
          </a:xfrm>
        </p:grpSpPr>
        <p:pic>
          <p:nvPicPr>
            <p:cNvPr id="31" name="Picture 270" descr="Funnel_Yellow"/>
            <p:cNvPicPr>
              <a:picLocks noChangeAspect="1" noChangeArrowheads="1"/>
            </p:cNvPicPr>
            <p:nvPr/>
          </p:nvPicPr>
          <p:blipFill>
            <a:blip r:embed="rId4">
              <a:duotone>
                <a:prstClr val="black"/>
                <a:schemeClr val="accent5">
                  <a:tint val="45000"/>
                  <a:satMod val="400000"/>
                </a:schemeClr>
              </a:duotone>
              <a:lum bright="-31000" contrast="55000"/>
            </a:blip>
            <a:srcRect/>
            <a:stretch>
              <a:fillRect/>
            </a:stretch>
          </p:blipFill>
          <p:spPr bwMode="auto">
            <a:xfrm>
              <a:off x="2165" y="970"/>
              <a:ext cx="1797" cy="662"/>
            </a:xfrm>
            <a:prstGeom prst="rect">
              <a:avLst/>
            </a:prstGeom>
            <a:noFill/>
            <a:ln w="9525">
              <a:noFill/>
              <a:miter lim="800000"/>
              <a:headEnd/>
              <a:tailEnd/>
            </a:ln>
          </p:spPr>
        </p:pic>
        <p:sp>
          <p:nvSpPr>
            <p:cNvPr id="32" name="Text Box 30"/>
            <p:cNvSpPr txBox="1">
              <a:spLocks noChangeArrowheads="1"/>
            </p:cNvSpPr>
            <p:nvPr/>
          </p:nvSpPr>
          <p:spPr bwMode="auto">
            <a:xfrm rot="10800000">
              <a:off x="2188" y="1201"/>
              <a:ext cx="1814" cy="197"/>
            </a:xfrm>
            <a:prstGeom prst="rect">
              <a:avLst/>
            </a:prstGeom>
            <a:noFill/>
            <a:ln w="12700">
              <a:noFill/>
              <a:miter lim="800000"/>
              <a:headEnd/>
              <a:tailEnd/>
            </a:ln>
            <a:effectLst/>
          </p:spPr>
          <p:txBody>
            <a:bodyPr>
              <a:spAutoFit/>
            </a:bodyPr>
            <a:lstStyle/>
            <a:p>
              <a:pPr algn="ctr" defTabSz="914363" rtl="0">
                <a:defRPr/>
              </a:pPr>
              <a:r>
                <a:rPr lang="en-US" sz="1100" b="1" kern="1200" dirty="0">
                  <a:solidFill>
                    <a:srgbClr val="FFFFFF"/>
                  </a:solidFill>
                  <a:effectLst>
                    <a:outerShdw blurRad="38100" dist="38100" dir="2700000" algn="tl">
                      <a:srgbClr val="000000"/>
                    </a:outerShdw>
                  </a:effectLst>
                  <a:latin typeface="Segoe"/>
                  <a:ea typeface="+mn-ea"/>
                  <a:cs typeface="+mn-cs"/>
                </a:rPr>
                <a:t>Capabilities</a:t>
              </a:r>
            </a:p>
          </p:txBody>
        </p:sp>
      </p:grpSp>
      <p:sp>
        <p:nvSpPr>
          <p:cNvPr id="27" name="Text Box 31"/>
          <p:cNvSpPr txBox="1">
            <a:spLocks noChangeArrowheads="1"/>
          </p:cNvSpPr>
          <p:nvPr/>
        </p:nvSpPr>
        <p:spPr bwMode="auto">
          <a:xfrm flipH="1">
            <a:off x="7240098" y="3021858"/>
            <a:ext cx="989502" cy="461665"/>
          </a:xfrm>
          <a:prstGeom prst="rect">
            <a:avLst/>
          </a:prstGeom>
          <a:noFill/>
          <a:ln w="12700">
            <a:noFill/>
            <a:miter lim="800000"/>
            <a:headEnd/>
            <a:tailEnd/>
          </a:ln>
          <a:effectLst/>
        </p:spPr>
        <p:txBody>
          <a:bodyPr wrap="square">
            <a:spAutoFit/>
          </a:bodyPr>
          <a:lstStyle/>
          <a:p>
            <a:pPr algn="ctr" defTabSz="914363" rtl="0">
              <a:defRPr/>
            </a:pPr>
            <a:r>
              <a:rPr lang="en-US" sz="1200" b="1" kern="1200" dirty="0">
                <a:solidFill>
                  <a:srgbClr val="FFFFFF"/>
                </a:solidFill>
                <a:effectLst>
                  <a:outerShdw blurRad="38100" dist="38100" dir="2700000" algn="tl">
                    <a:srgbClr val="000000"/>
                  </a:outerShdw>
                </a:effectLst>
                <a:latin typeface="Segoe"/>
                <a:ea typeface="+mn-ea"/>
                <a:cs typeface="+mn-cs"/>
              </a:rPr>
              <a:t>Enterprise Standard</a:t>
            </a:r>
          </a:p>
        </p:txBody>
      </p:sp>
      <p:pic>
        <p:nvPicPr>
          <p:cNvPr id="29" name="Picture 269" descr="Funnel_Red"/>
          <p:cNvPicPr>
            <a:picLocks noChangeAspect="1" noChangeArrowheads="1"/>
          </p:cNvPicPr>
          <p:nvPr/>
        </p:nvPicPr>
        <p:blipFill>
          <a:blip r:embed="rId5">
            <a:duotone>
              <a:prstClr val="black"/>
              <a:schemeClr val="accent1">
                <a:tint val="45000"/>
                <a:satMod val="400000"/>
              </a:schemeClr>
            </a:duotone>
            <a:lum bright="25000" contrast="56000"/>
          </a:blip>
          <a:srcRect/>
          <a:stretch>
            <a:fillRect/>
          </a:stretch>
        </p:blipFill>
        <p:spPr bwMode="auto">
          <a:xfrm rot="10800000" flipH="1">
            <a:off x="3297183" y="3029868"/>
            <a:ext cx="1590246" cy="545746"/>
          </a:xfrm>
          <a:prstGeom prst="rect">
            <a:avLst/>
          </a:prstGeom>
          <a:noFill/>
          <a:ln w="9525">
            <a:noFill/>
            <a:miter lim="800000"/>
            <a:headEnd/>
            <a:tailEnd/>
          </a:ln>
        </p:spPr>
      </p:pic>
      <p:sp>
        <p:nvSpPr>
          <p:cNvPr id="30" name="Text Box 29"/>
          <p:cNvSpPr txBox="1">
            <a:spLocks noChangeArrowheads="1"/>
          </p:cNvSpPr>
          <p:nvPr/>
        </p:nvSpPr>
        <p:spPr bwMode="auto">
          <a:xfrm flipH="1">
            <a:off x="3804236" y="3174258"/>
            <a:ext cx="1150233" cy="276999"/>
          </a:xfrm>
          <a:prstGeom prst="rect">
            <a:avLst/>
          </a:prstGeom>
          <a:noFill/>
          <a:ln w="12700">
            <a:noFill/>
            <a:miter lim="800000"/>
            <a:headEnd/>
            <a:tailEnd/>
          </a:ln>
          <a:effectLst/>
        </p:spPr>
        <p:txBody>
          <a:bodyPr wrap="square">
            <a:spAutoFit/>
          </a:bodyPr>
          <a:lstStyle/>
          <a:p>
            <a:pPr algn="ctr" defTabSz="914363" rtl="0">
              <a:defRPr/>
            </a:pPr>
            <a:r>
              <a:rPr lang="en-US" sz="1200" b="1" kern="1200" dirty="0">
                <a:solidFill>
                  <a:srgbClr val="FFFFFF"/>
                </a:solidFill>
                <a:effectLst>
                  <a:outerShdw blurRad="38100" dist="38100" dir="2700000" algn="tl">
                    <a:srgbClr val="000000"/>
                  </a:outerShdw>
                </a:effectLst>
                <a:latin typeface="Segoe"/>
                <a:ea typeface="+mn-ea"/>
                <a:cs typeface="+mn-cs"/>
              </a:rPr>
              <a:t>Bridge </a:t>
            </a:r>
          </a:p>
        </p:txBody>
      </p:sp>
      <p:sp>
        <p:nvSpPr>
          <p:cNvPr id="38" name="Right Arrow 37"/>
          <p:cNvSpPr/>
          <p:nvPr/>
        </p:nvSpPr>
        <p:spPr>
          <a:xfrm>
            <a:off x="762000" y="1116873"/>
            <a:ext cx="4922808" cy="6350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a:defRPr/>
            </a:pPr>
            <a:r>
              <a:rPr lang="en-US" sz="2000" kern="1200" dirty="0">
                <a:solidFill>
                  <a:srgbClr val="FFFFFF"/>
                </a:solidFill>
                <a:effectLst>
                  <a:outerShdw blurRad="38100" dist="38100" dir="2700000" algn="tl">
                    <a:srgbClr val="000000">
                      <a:alpha val="43137"/>
                    </a:srgbClr>
                  </a:outerShdw>
                </a:effectLst>
                <a:latin typeface="Segoe" pitchFamily="34" charset="0"/>
                <a:ea typeface="+mn-ea"/>
                <a:cs typeface="+mn-cs"/>
              </a:rPr>
              <a:t>BDM</a:t>
            </a:r>
          </a:p>
        </p:txBody>
      </p:sp>
      <p:grpSp>
        <p:nvGrpSpPr>
          <p:cNvPr id="4" name="Group 274"/>
          <p:cNvGrpSpPr>
            <a:grpSpLocks/>
          </p:cNvGrpSpPr>
          <p:nvPr/>
        </p:nvGrpSpPr>
        <p:grpSpPr bwMode="auto">
          <a:xfrm flipH="1">
            <a:off x="2131895" y="1941203"/>
            <a:ext cx="1317822" cy="1209960"/>
            <a:chOff x="3779" y="840"/>
            <a:chExt cx="1785" cy="909"/>
          </a:xfrm>
        </p:grpSpPr>
        <p:pic>
          <p:nvPicPr>
            <p:cNvPr id="36" name="Picture 268" descr="Funnel_Green"/>
            <p:cNvPicPr>
              <a:picLocks noChangeAspect="1" noChangeArrowheads="1"/>
            </p:cNvPicPr>
            <p:nvPr/>
          </p:nvPicPr>
          <p:blipFill>
            <a:blip r:embed="rId3">
              <a:duotone>
                <a:prstClr val="black"/>
                <a:schemeClr val="accent4">
                  <a:tint val="45000"/>
                  <a:satMod val="400000"/>
                </a:schemeClr>
              </a:duotone>
              <a:lum bright="-23000" contrast="34000"/>
            </a:blip>
            <a:srcRect/>
            <a:stretch>
              <a:fillRect/>
            </a:stretch>
          </p:blipFill>
          <p:spPr bwMode="auto">
            <a:xfrm>
              <a:off x="3779" y="840"/>
              <a:ext cx="1762" cy="909"/>
            </a:xfrm>
            <a:prstGeom prst="rect">
              <a:avLst/>
            </a:prstGeom>
            <a:noFill/>
            <a:ln w="9525">
              <a:noFill/>
              <a:miter lim="800000"/>
              <a:headEnd/>
              <a:tailEnd/>
            </a:ln>
          </p:spPr>
        </p:pic>
        <p:sp>
          <p:nvSpPr>
            <p:cNvPr id="37" name="Text Box 31"/>
            <p:cNvSpPr txBox="1">
              <a:spLocks noChangeArrowheads="1"/>
            </p:cNvSpPr>
            <p:nvPr/>
          </p:nvSpPr>
          <p:spPr bwMode="auto">
            <a:xfrm>
              <a:off x="3836" y="1106"/>
              <a:ext cx="1728" cy="324"/>
            </a:xfrm>
            <a:prstGeom prst="rect">
              <a:avLst/>
            </a:prstGeom>
            <a:noFill/>
            <a:ln w="12700">
              <a:noFill/>
              <a:miter lim="800000"/>
              <a:headEnd/>
              <a:tailEnd/>
            </a:ln>
            <a:effectLst/>
          </p:spPr>
          <p:txBody>
            <a:bodyPr wrap="square">
              <a:spAutoFit/>
            </a:bodyPr>
            <a:lstStyle/>
            <a:p>
              <a:pPr algn="ctr" defTabSz="914363" rtl="0">
                <a:defRPr/>
              </a:pPr>
              <a:r>
                <a:rPr lang="en-US" sz="1100" b="1" kern="1200" dirty="0">
                  <a:solidFill>
                    <a:srgbClr val="FFFFFF"/>
                  </a:solidFill>
                  <a:effectLst>
                    <a:outerShdw blurRad="38100" dist="38100" dir="2700000" algn="tl">
                      <a:srgbClr val="000000"/>
                    </a:outerShdw>
                  </a:effectLst>
                  <a:latin typeface="Segoe"/>
                  <a:ea typeface="+mn-ea"/>
                  <a:cs typeface="+mn-cs"/>
                </a:rPr>
                <a:t>Industry  </a:t>
              </a:r>
            </a:p>
            <a:p>
              <a:pPr algn="ctr" defTabSz="914363" rtl="0">
                <a:defRPr/>
              </a:pPr>
              <a:r>
                <a:rPr lang="en-US" sz="1100" b="1" kern="1200" dirty="0">
                  <a:solidFill>
                    <a:srgbClr val="FFFFFF"/>
                  </a:solidFill>
                  <a:effectLst>
                    <a:outerShdw blurRad="38100" dist="38100" dir="2700000" algn="tl">
                      <a:srgbClr val="000000"/>
                    </a:outerShdw>
                  </a:effectLst>
                  <a:latin typeface="Segoe"/>
                  <a:ea typeface="+mn-ea"/>
                  <a:cs typeface="+mn-cs"/>
                </a:rPr>
                <a:t>POV</a:t>
              </a:r>
            </a:p>
          </p:txBody>
        </p:sp>
      </p:grpSp>
      <p:grpSp>
        <p:nvGrpSpPr>
          <p:cNvPr id="5" name="Group 273"/>
          <p:cNvGrpSpPr>
            <a:grpSpLocks/>
          </p:cNvGrpSpPr>
          <p:nvPr/>
        </p:nvGrpSpPr>
        <p:grpSpPr bwMode="auto">
          <a:xfrm flipH="1">
            <a:off x="3292379" y="2107458"/>
            <a:ext cx="1075283" cy="881181"/>
            <a:chOff x="2179" y="970"/>
            <a:chExt cx="1856" cy="662"/>
          </a:xfrm>
        </p:grpSpPr>
        <p:pic>
          <p:nvPicPr>
            <p:cNvPr id="44" name="Picture 270" descr="Funnel_Yellow"/>
            <p:cNvPicPr>
              <a:picLocks noChangeAspect="1" noChangeArrowheads="1"/>
            </p:cNvPicPr>
            <p:nvPr/>
          </p:nvPicPr>
          <p:blipFill>
            <a:blip r:embed="rId4">
              <a:duotone>
                <a:prstClr val="black"/>
                <a:schemeClr val="accent5">
                  <a:tint val="45000"/>
                  <a:satMod val="400000"/>
                </a:schemeClr>
              </a:duotone>
              <a:lum bright="-31000" contrast="55000"/>
            </a:blip>
            <a:srcRect/>
            <a:stretch>
              <a:fillRect/>
            </a:stretch>
          </p:blipFill>
          <p:spPr bwMode="auto">
            <a:xfrm>
              <a:off x="2179" y="970"/>
              <a:ext cx="1797" cy="662"/>
            </a:xfrm>
            <a:prstGeom prst="rect">
              <a:avLst/>
            </a:prstGeom>
            <a:noFill/>
            <a:ln w="9525">
              <a:noFill/>
              <a:miter lim="800000"/>
              <a:headEnd/>
              <a:tailEnd/>
            </a:ln>
          </p:spPr>
        </p:pic>
        <p:sp>
          <p:nvSpPr>
            <p:cNvPr id="45" name="Text Box 30"/>
            <p:cNvSpPr txBox="1">
              <a:spLocks noChangeArrowheads="1"/>
            </p:cNvSpPr>
            <p:nvPr/>
          </p:nvSpPr>
          <p:spPr bwMode="auto">
            <a:xfrm>
              <a:off x="2221" y="1097"/>
              <a:ext cx="1814" cy="216"/>
            </a:xfrm>
            <a:prstGeom prst="rect">
              <a:avLst/>
            </a:prstGeom>
            <a:noFill/>
            <a:ln w="12700">
              <a:noFill/>
              <a:miter lim="800000"/>
              <a:headEnd/>
              <a:tailEnd/>
            </a:ln>
            <a:effectLst/>
          </p:spPr>
          <p:txBody>
            <a:bodyPr>
              <a:spAutoFit/>
            </a:bodyPr>
            <a:lstStyle/>
            <a:p>
              <a:pPr algn="ctr" defTabSz="914363" rtl="0">
                <a:defRPr/>
              </a:pPr>
              <a:r>
                <a:rPr lang="en-US" sz="1200" b="1" kern="1200" dirty="0">
                  <a:solidFill>
                    <a:srgbClr val="FFFFFF"/>
                  </a:solidFill>
                  <a:effectLst>
                    <a:outerShdw blurRad="38100" dist="38100" dir="2700000" algn="tl">
                      <a:srgbClr val="000000"/>
                    </a:outerShdw>
                  </a:effectLst>
                  <a:latin typeface="Segoe"/>
                  <a:ea typeface="+mn-ea"/>
                  <a:cs typeface="+mn-cs"/>
                </a:rPr>
                <a:t>Solution Areas</a:t>
              </a:r>
            </a:p>
          </p:txBody>
        </p:sp>
      </p:grpSp>
      <p:pic>
        <p:nvPicPr>
          <p:cNvPr id="46" name="Picture 269" descr="Funnel_Red"/>
          <p:cNvPicPr>
            <a:picLocks noChangeAspect="1" noChangeArrowheads="1"/>
          </p:cNvPicPr>
          <p:nvPr/>
        </p:nvPicPr>
        <p:blipFill>
          <a:blip r:embed="rId5">
            <a:duotone>
              <a:prstClr val="black"/>
              <a:schemeClr val="accent1">
                <a:tint val="45000"/>
                <a:satMod val="400000"/>
              </a:schemeClr>
            </a:duotone>
            <a:lum bright="25000" contrast="56000"/>
          </a:blip>
          <a:srcRect/>
          <a:stretch>
            <a:fillRect/>
          </a:stretch>
        </p:blipFill>
        <p:spPr bwMode="auto">
          <a:xfrm flipH="1">
            <a:off x="4271810" y="2271404"/>
            <a:ext cx="1590245" cy="545746"/>
          </a:xfrm>
          <a:prstGeom prst="rect">
            <a:avLst/>
          </a:prstGeom>
          <a:noFill/>
          <a:ln w="9525">
            <a:noFill/>
            <a:miter lim="800000"/>
            <a:headEnd/>
            <a:tailEnd/>
          </a:ln>
        </p:spPr>
      </p:pic>
      <p:sp>
        <p:nvSpPr>
          <p:cNvPr id="11" name="Text Box 29"/>
          <p:cNvSpPr txBox="1">
            <a:spLocks noChangeArrowheads="1"/>
          </p:cNvSpPr>
          <p:nvPr/>
        </p:nvSpPr>
        <p:spPr bwMode="auto">
          <a:xfrm flipH="1">
            <a:off x="4290122" y="2363859"/>
            <a:ext cx="1150233" cy="276999"/>
          </a:xfrm>
          <a:prstGeom prst="rect">
            <a:avLst/>
          </a:prstGeom>
          <a:noFill/>
          <a:ln w="12700">
            <a:noFill/>
            <a:miter lim="800000"/>
            <a:headEnd/>
            <a:tailEnd/>
          </a:ln>
          <a:effectLst/>
        </p:spPr>
        <p:txBody>
          <a:bodyPr wrap="square">
            <a:spAutoFit/>
          </a:bodyPr>
          <a:lstStyle/>
          <a:p>
            <a:pPr algn="ctr" defTabSz="914363" rtl="0">
              <a:defRPr/>
            </a:pPr>
            <a:r>
              <a:rPr lang="en-US" sz="1200" b="1" kern="1200" dirty="0">
                <a:solidFill>
                  <a:srgbClr val="FFFFFF"/>
                </a:solidFill>
                <a:effectLst>
                  <a:outerShdw blurRad="38100" dist="38100" dir="2700000" algn="tl">
                    <a:srgbClr val="000000"/>
                  </a:outerShdw>
                </a:effectLst>
                <a:latin typeface="Segoe"/>
                <a:ea typeface="+mn-ea"/>
                <a:cs typeface="+mn-cs"/>
              </a:rPr>
              <a:t>Bridge </a:t>
            </a:r>
          </a:p>
        </p:txBody>
      </p:sp>
      <p:sp>
        <p:nvSpPr>
          <p:cNvPr id="39" name="Right Arrow 38"/>
          <p:cNvSpPr/>
          <p:nvPr/>
        </p:nvSpPr>
        <p:spPr>
          <a:xfrm>
            <a:off x="3505200" y="4152158"/>
            <a:ext cx="4624917" cy="6985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a:defRPr/>
            </a:pPr>
            <a:r>
              <a:rPr lang="en-US" sz="2000" kern="1200" dirty="0">
                <a:solidFill>
                  <a:srgbClr val="FFFFFF"/>
                </a:solidFill>
                <a:effectLst>
                  <a:outerShdw blurRad="38100" dist="38100" dir="2700000" algn="tl">
                    <a:srgbClr val="000000">
                      <a:alpha val="43137"/>
                    </a:srgbClr>
                  </a:outerShdw>
                </a:effectLst>
                <a:latin typeface="Segoe" pitchFamily="34" charset="0"/>
                <a:ea typeface="+mn-ea"/>
                <a:cs typeface="+mn-cs"/>
              </a:rPr>
              <a:t>TDM</a:t>
            </a:r>
          </a:p>
        </p:txBody>
      </p:sp>
      <p:sp>
        <p:nvSpPr>
          <p:cNvPr id="28" name="Title 27"/>
          <p:cNvSpPr>
            <a:spLocks noGrp="1"/>
          </p:cNvSpPr>
          <p:nvPr>
            <p:ph type="title"/>
          </p:nvPr>
        </p:nvSpPr>
        <p:spPr/>
        <p:txBody>
          <a:bodyPr/>
          <a:lstStyle/>
          <a:p>
            <a:r>
              <a:rPr smtClean="0"/>
              <a:t>Connecting End-to-End</a:t>
            </a:r>
            <a:endParaRPr lang="en-US" dirty="0"/>
          </a:p>
        </p:txBody>
      </p:sp>
      <p:sp>
        <p:nvSpPr>
          <p:cNvPr id="35" name="Text Placeholder 34"/>
          <p:cNvSpPr>
            <a:spLocks noGrp="1"/>
          </p:cNvSpPr>
          <p:nvPr>
            <p:ph type="body" sz="quarter" idx="10"/>
          </p:nvPr>
        </p:nvSpPr>
        <p:spPr>
          <a:xfrm>
            <a:off x="381000" y="4903861"/>
            <a:ext cx="8382000" cy="1809726"/>
          </a:xfrm>
        </p:spPr>
        <p:txBody>
          <a:bodyPr/>
          <a:lstStyle/>
          <a:p>
            <a:r>
              <a:rPr lang="en-US" sz="2800" dirty="0" smtClean="0"/>
              <a:t>People-Ready Business – a conversation starter</a:t>
            </a:r>
          </a:p>
          <a:p>
            <a:r>
              <a:rPr lang="en-US" sz="2800" dirty="0" smtClean="0"/>
              <a:t>Industry POV – Customer messaging</a:t>
            </a:r>
          </a:p>
          <a:p>
            <a:r>
              <a:rPr lang="en-US" sz="2800" dirty="0" smtClean="0"/>
              <a:t>Solution Areas – Specific to business needs</a:t>
            </a:r>
          </a:p>
          <a:p>
            <a:r>
              <a:rPr lang="en-US" sz="2800" dirty="0" smtClean="0"/>
              <a:t>Bridge – Creating a link to technology/capabilities</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r>
              <a:rPr lang="en-US" sz="2400" dirty="0" smtClean="0">
                <a:solidFill>
                  <a:schemeClr val="tx1"/>
                </a:solidFill>
                <a:latin typeface="Calibri" pitchFamily="34" charset="0"/>
                <a:ea typeface="Tahoma" pitchFamily="34" charset="0"/>
              </a:rPr>
              <a:t> How </a:t>
            </a:r>
            <a:r>
              <a:rPr sz="2400" smtClean="0">
                <a:solidFill>
                  <a:schemeClr val="tx1"/>
                </a:solidFill>
                <a:latin typeface="Calibri" pitchFamily="34" charset="0"/>
                <a:ea typeface="Tahoma" pitchFamily="34" charset="0"/>
              </a:rPr>
              <a:t>are we </a:t>
            </a:r>
            <a:r>
              <a:rPr lang="en-US" sz="2400" dirty="0" smtClean="0">
                <a:solidFill>
                  <a:schemeClr val="tx1"/>
                </a:solidFill>
                <a:latin typeface="Calibri" pitchFamily="34" charset="0"/>
                <a:ea typeface="Tahoma" pitchFamily="34" charset="0"/>
              </a:rPr>
              <a:t>evolving and how will this help us sell solution areas</a:t>
            </a:r>
            <a:r>
              <a:rPr lang="en-US" sz="2400" dirty="0" smtClean="0">
                <a:solidFill>
                  <a:schemeClr val="tx1"/>
                </a:solidFill>
              </a:rPr>
              <a:t>? </a:t>
            </a:r>
            <a:endParaRPr lang="en-US" sz="2400" dirty="0">
              <a:solidFill>
                <a:schemeClr val="tx1"/>
              </a:solidFill>
            </a:endParaRPr>
          </a:p>
        </p:txBody>
      </p:sp>
      <p:graphicFrame>
        <p:nvGraphicFramePr>
          <p:cNvPr id="4" name="Diagram 3"/>
          <p:cNvGraphicFramePr/>
          <p:nvPr/>
        </p:nvGraphicFramePr>
        <p:xfrm>
          <a:off x="362508" y="646282"/>
          <a:ext cx="5202621" cy="2822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362508" y="1204796"/>
            <a:ext cx="5202621" cy="461120"/>
          </a:xfrm>
          <a:prstGeom prst="rightArrow">
            <a:avLst/>
          </a:prstGeom>
          <a:solidFill>
            <a:schemeClr val="bg1">
              <a:lumMod val="6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a:defRPr/>
            </a:pPr>
            <a:r>
              <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rPr>
              <a:t>Customer Business Discussion</a:t>
            </a:r>
          </a:p>
        </p:txBody>
      </p:sp>
      <p:graphicFrame>
        <p:nvGraphicFramePr>
          <p:cNvPr id="6" name="Diagram 5"/>
          <p:cNvGraphicFramePr/>
          <p:nvPr/>
        </p:nvGraphicFramePr>
        <p:xfrm>
          <a:off x="457187" y="4903076"/>
          <a:ext cx="8434565" cy="29530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ight Arrow 6"/>
          <p:cNvSpPr/>
          <p:nvPr/>
        </p:nvSpPr>
        <p:spPr>
          <a:xfrm>
            <a:off x="483380" y="5598152"/>
            <a:ext cx="8124592" cy="461120"/>
          </a:xfrm>
          <a:prstGeom prst="rightArrow">
            <a:avLst/>
          </a:prstGeom>
          <a:solidFill>
            <a:schemeClr val="bg1">
              <a:lumMod val="6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a:defRPr/>
            </a:pPr>
            <a:r>
              <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rPr>
              <a:t>End-to-End Business / Technology Discussion</a:t>
            </a:r>
          </a:p>
        </p:txBody>
      </p:sp>
      <p:pic>
        <p:nvPicPr>
          <p:cNvPr id="8" name="Picture 3" descr="IO-Campaigns-Chart"/>
          <p:cNvPicPr>
            <a:picLocks noChangeAspect="1" noChangeArrowheads="1"/>
          </p:cNvPicPr>
          <p:nvPr/>
        </p:nvPicPr>
        <p:blipFill>
          <a:blip r:embed="rId11"/>
          <a:srcRect/>
          <a:stretch>
            <a:fillRect/>
          </a:stretch>
        </p:blipFill>
        <p:spPr bwMode="auto">
          <a:xfrm>
            <a:off x="5334000" y="2533024"/>
            <a:ext cx="3217762" cy="2965103"/>
          </a:xfrm>
          <a:prstGeom prst="rect">
            <a:avLst/>
          </a:prstGeom>
          <a:noFill/>
          <a:effectLst/>
        </p:spPr>
      </p:pic>
      <p:graphicFrame>
        <p:nvGraphicFramePr>
          <p:cNvPr id="9" name="Content Placeholder 3"/>
          <p:cNvGraphicFramePr>
            <a:graphicFrameLocks/>
          </p:cNvGraphicFramePr>
          <p:nvPr/>
        </p:nvGraphicFramePr>
        <p:xfrm>
          <a:off x="683170" y="3053288"/>
          <a:ext cx="2533393" cy="24258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ight Arrow 9"/>
          <p:cNvSpPr/>
          <p:nvPr/>
        </p:nvSpPr>
        <p:spPr>
          <a:xfrm>
            <a:off x="3547238" y="3849450"/>
            <a:ext cx="1524000" cy="685800"/>
          </a:xfrm>
          <a:prstGeom prst="rightArrow">
            <a:avLst/>
          </a:prstGeom>
          <a:solidFill>
            <a:schemeClr val="accent6">
              <a:lumMod val="7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kern="1200" dirty="0">
                <a:solidFill>
                  <a:srgbClr val="FFFFFF"/>
                </a:solidFill>
                <a:latin typeface="Segoe"/>
                <a:ea typeface="+mn-ea"/>
                <a:cs typeface="+mn-cs"/>
              </a:rPr>
              <a:t>IT2B Bridge</a:t>
            </a:r>
          </a:p>
        </p:txBody>
      </p:sp>
      <p:sp>
        <p:nvSpPr>
          <p:cNvPr id="12" name="TextBox 11"/>
          <p:cNvSpPr txBox="1"/>
          <p:nvPr/>
        </p:nvSpPr>
        <p:spPr>
          <a:xfrm>
            <a:off x="693683" y="2648607"/>
            <a:ext cx="2538248" cy="369332"/>
          </a:xfrm>
          <a:prstGeom prst="rect">
            <a:avLst/>
          </a:prstGeom>
          <a:noFill/>
        </p:spPr>
        <p:txBody>
          <a:bodyPr wrap="square" rtlCol="0">
            <a:spAutoFit/>
          </a:bodyPr>
          <a:lstStyle/>
          <a:p>
            <a:pPr algn="ctr" rtl="0"/>
            <a:r>
              <a:rPr lang="en-US" kern="1200" dirty="0">
                <a:solidFill>
                  <a:srgbClr val="FFFFFF"/>
                </a:solidFill>
                <a:latin typeface="Segoe"/>
                <a:ea typeface="+mn-ea"/>
                <a:cs typeface="+mn-cs"/>
              </a:rPr>
              <a:t>Solution Area</a:t>
            </a:r>
          </a:p>
        </p:txBody>
      </p:sp>
      <p:sp>
        <p:nvSpPr>
          <p:cNvPr id="13" name="TextBox 12"/>
          <p:cNvSpPr txBox="1"/>
          <p:nvPr/>
        </p:nvSpPr>
        <p:spPr>
          <a:xfrm>
            <a:off x="5596758" y="2186153"/>
            <a:ext cx="2869323" cy="367862"/>
          </a:xfrm>
          <a:prstGeom prst="rect">
            <a:avLst/>
          </a:prstGeom>
          <a:noFill/>
        </p:spPr>
        <p:txBody>
          <a:bodyPr wrap="square" rtlCol="0">
            <a:spAutoFit/>
          </a:bodyPr>
          <a:lstStyle/>
          <a:p>
            <a:pPr algn="ctr" rtl="0"/>
            <a:r>
              <a:rPr lang="en-US" kern="1200" dirty="0">
                <a:solidFill>
                  <a:srgbClr val="FFFFFF"/>
                </a:solidFill>
                <a:latin typeface="Segoe"/>
                <a:ea typeface="+mn-ea"/>
                <a:cs typeface="+mn-cs"/>
              </a:rPr>
              <a:t>Capabilities (IO Model)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10"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498598"/>
          </a:xfrm>
        </p:spPr>
        <p:txBody>
          <a:bodyPr/>
          <a:lstStyle/>
          <a:p>
            <a:r>
              <a:rPr sz="3600" smtClean="0"/>
              <a:t>Capabilities </a:t>
            </a:r>
            <a:r>
              <a:rPr sz="2000" smtClean="0"/>
              <a:t>Vs</a:t>
            </a:r>
            <a:r>
              <a:rPr sz="3600" smtClean="0"/>
              <a:t> Solution Areas</a:t>
            </a:r>
            <a:endParaRPr lang="en-US" sz="3600" dirty="0"/>
          </a:p>
        </p:txBody>
      </p:sp>
      <p:graphicFrame>
        <p:nvGraphicFramePr>
          <p:cNvPr id="6" name="Object 5"/>
          <p:cNvGraphicFramePr>
            <a:graphicFrameLocks noChangeAspect="1"/>
          </p:cNvGraphicFramePr>
          <p:nvPr/>
        </p:nvGraphicFramePr>
        <p:xfrm>
          <a:off x="3895725" y="2757488"/>
          <a:ext cx="1352550" cy="1343025"/>
        </p:xfrm>
        <a:graphic>
          <a:graphicData uri="http://schemas.openxmlformats.org/presentationml/2006/ole">
            <p:oleObj spid="_x0000_s6146" name="Bitmap Image" r:id="rId3" imgW="1352381" imgH="1343212" progId="PBrush">
              <p:embed/>
            </p:oleObj>
          </a:graphicData>
        </a:graphic>
      </p:graphicFrame>
      <p:graphicFrame>
        <p:nvGraphicFramePr>
          <p:cNvPr id="7" name="Table 6"/>
          <p:cNvGraphicFramePr>
            <a:graphicFrameLocks noGrp="1"/>
          </p:cNvGraphicFramePr>
          <p:nvPr/>
        </p:nvGraphicFramePr>
        <p:xfrm>
          <a:off x="457195" y="838198"/>
          <a:ext cx="8305807" cy="5772120"/>
        </p:xfrm>
        <a:graphic>
          <a:graphicData uri="http://schemas.openxmlformats.org/drawingml/2006/table">
            <a:tbl>
              <a:tblPr/>
              <a:tblGrid>
                <a:gridCol w="577159"/>
                <a:gridCol w="2101378"/>
                <a:gridCol w="432867"/>
                <a:gridCol w="473208"/>
                <a:gridCol w="392525"/>
                <a:gridCol w="432867"/>
                <a:gridCol w="432867"/>
                <a:gridCol w="432867"/>
                <a:gridCol w="432867"/>
                <a:gridCol w="432867"/>
                <a:gridCol w="432867"/>
                <a:gridCol w="432867"/>
                <a:gridCol w="432867"/>
                <a:gridCol w="432867"/>
                <a:gridCol w="432867"/>
              </a:tblGrid>
              <a:tr h="914402">
                <a:tc>
                  <a:txBody>
                    <a:bodyPr/>
                    <a:lstStyle/>
                    <a:p>
                      <a:pPr algn="ctr" fontAlgn="b"/>
                      <a:r>
                        <a:rPr lang="en-US" sz="1000" b="1" i="0" u="none" strike="noStrike" dirty="0">
                          <a:solidFill>
                            <a:srgbClr val="FFFFFF"/>
                          </a:solidFill>
                          <a:latin typeface="Calibri"/>
                        </a:rPr>
                        <a:t>Rank</a:t>
                      </a:r>
                    </a:p>
                  </a:txBody>
                  <a:tcPr marL="3552" marR="3552" marT="3552"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Solution Area</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User Experience</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Business Intelligence</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Service Oriented Architecture</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Data Management</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Development</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Unified Communication</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Collaboration</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Enterprise Content Management</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Search</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Identity and Access Management</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Desktop, Device &amp; Server Management</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Security and Networking</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c>
                  <a:txBody>
                    <a:bodyPr/>
                    <a:lstStyle/>
                    <a:p>
                      <a:pPr algn="ctr" fontAlgn="b"/>
                      <a:r>
                        <a:rPr lang="en-US" sz="1000" b="1" i="0" u="none" strike="noStrike">
                          <a:solidFill>
                            <a:srgbClr val="FFFFFF"/>
                          </a:solidFill>
                          <a:latin typeface="Calibri"/>
                        </a:rPr>
                        <a:t>Data Protection &amp; Recovery</a:t>
                      </a:r>
                    </a:p>
                  </a:txBody>
                  <a:tcPr marL="3552" marR="3552" marT="3552" marB="0" vert="vert27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A452A"/>
                    </a:solidFill>
                  </a:tcPr>
                </a:tc>
              </a:tr>
              <a:tr h="378082">
                <a:tc>
                  <a:txBody>
                    <a:bodyPr/>
                    <a:lstStyle/>
                    <a:p>
                      <a:pPr algn="ctr" fontAlgn="b"/>
                      <a:r>
                        <a:rPr lang="en-US" sz="1000" b="1" i="0" u="none" strike="noStrike" dirty="0">
                          <a:solidFill>
                            <a:srgbClr val="000000"/>
                          </a:solidFill>
                          <a:latin typeface="Calibri"/>
                        </a:rPr>
                        <a:t>5</a:t>
                      </a:r>
                    </a:p>
                  </a:txBody>
                  <a:tcPr marL="3552" marR="3552" marT="3552"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dirty="0">
                          <a:solidFill>
                            <a:srgbClr val="000000"/>
                          </a:solidFill>
                          <a:latin typeface="Calibri"/>
                        </a:rPr>
                        <a:t>Advisor Platform</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dirty="0">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dirty="0">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r>
              <a:tr h="160365">
                <a:tc>
                  <a:txBody>
                    <a:bodyPr/>
                    <a:lstStyle/>
                    <a:p>
                      <a:pPr algn="ctr" fontAlgn="b"/>
                      <a:r>
                        <a:rPr lang="en-US" sz="1000" b="0" i="0" u="none" strike="noStrike">
                          <a:solidFill>
                            <a:srgbClr val="000000"/>
                          </a:solidFill>
                          <a:latin typeface="Calibri"/>
                        </a:rPr>
                        <a:t>38</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0" i="0" u="none" strike="noStrike">
                          <a:solidFill>
                            <a:srgbClr val="000000"/>
                          </a:solidFill>
                          <a:latin typeface="Calibri"/>
                        </a:rPr>
                        <a:t>Agent/Broker Services</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r>
              <a:tr h="283562">
                <a:tc>
                  <a:txBody>
                    <a:bodyPr/>
                    <a:lstStyle/>
                    <a:p>
                      <a:pPr algn="ctr" fontAlgn="b"/>
                      <a:r>
                        <a:rPr lang="en-US" sz="1000" b="0" i="0" u="none" strike="noStrike">
                          <a:solidFill>
                            <a:srgbClr val="000000"/>
                          </a:solidFill>
                          <a:latin typeface="Calibri"/>
                        </a:rPr>
                        <a:t>14</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0" i="0" u="none" strike="noStrike">
                          <a:solidFill>
                            <a:srgbClr val="000000"/>
                          </a:solidFill>
                          <a:latin typeface="Calibri"/>
                        </a:rPr>
                        <a:t>Branch</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r>
              <a:tr h="283562">
                <a:tc>
                  <a:txBody>
                    <a:bodyPr/>
                    <a:lstStyle/>
                    <a:p>
                      <a:pPr algn="ctr" fontAlgn="b"/>
                      <a:r>
                        <a:rPr lang="en-US" sz="1000" b="0" i="0" u="none" strike="noStrike">
                          <a:solidFill>
                            <a:srgbClr val="000000"/>
                          </a:solidFill>
                          <a:latin typeface="Calibri"/>
                        </a:rPr>
                        <a:t>20</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0" i="0" u="none" strike="noStrike">
                          <a:solidFill>
                            <a:srgbClr val="000000"/>
                          </a:solidFill>
                          <a:latin typeface="Calibri"/>
                        </a:rPr>
                        <a:t>Claims Servicing</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dirty="0">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r>
              <a:tr h="283562">
                <a:tc>
                  <a:txBody>
                    <a:bodyPr/>
                    <a:lstStyle/>
                    <a:p>
                      <a:pPr algn="ctr" fontAlgn="b"/>
                      <a:r>
                        <a:rPr lang="en-US" sz="1000" b="0" i="0" u="none" strike="noStrike">
                          <a:solidFill>
                            <a:srgbClr val="000000"/>
                          </a:solidFill>
                          <a:latin typeface="Calibri"/>
                        </a:rPr>
                        <a:t>29</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0" i="0" u="none" strike="noStrike">
                          <a:solidFill>
                            <a:srgbClr val="000000"/>
                          </a:solidFill>
                          <a:latin typeface="Calibri"/>
                        </a:rPr>
                        <a:t>Core Banking</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r>
              <a:tr h="189040">
                <a:tc>
                  <a:txBody>
                    <a:bodyPr/>
                    <a:lstStyle/>
                    <a:p>
                      <a:pPr algn="ctr" fontAlgn="b"/>
                      <a:r>
                        <a:rPr lang="en-US" sz="1000" b="1" i="0" u="none" strike="noStrike">
                          <a:solidFill>
                            <a:srgbClr val="000000"/>
                          </a:solidFill>
                          <a:latin typeface="Calibri"/>
                        </a:rPr>
                        <a:t>6</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Customer and Performance Insight</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r>
              <a:tr h="283562">
                <a:tc>
                  <a:txBody>
                    <a:bodyPr/>
                    <a:lstStyle/>
                    <a:p>
                      <a:pPr algn="ctr" fontAlgn="b"/>
                      <a:r>
                        <a:rPr lang="en-US" sz="1000" b="0" i="0" u="none" strike="noStrike">
                          <a:solidFill>
                            <a:srgbClr val="000000"/>
                          </a:solidFill>
                          <a:latin typeface="Calibri"/>
                        </a:rPr>
                        <a:t>17</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0" i="0" u="none" strike="noStrike">
                          <a:solidFill>
                            <a:srgbClr val="000000"/>
                          </a:solidFill>
                          <a:latin typeface="Calibri"/>
                        </a:rPr>
                        <a:t>Customer Knowledge</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r>
              <a:tr h="378082">
                <a:tc>
                  <a:txBody>
                    <a:bodyPr/>
                    <a:lstStyle/>
                    <a:p>
                      <a:pPr algn="ctr" fontAlgn="b"/>
                      <a:r>
                        <a:rPr lang="en-US" sz="1000" b="1" i="0" u="none" strike="noStrike">
                          <a:solidFill>
                            <a:srgbClr val="000000"/>
                          </a:solidFill>
                          <a:latin typeface="Calibri"/>
                        </a:rPr>
                        <a:t>4</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Document and Records Retention</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r>
              <a:tr h="160365">
                <a:tc>
                  <a:txBody>
                    <a:bodyPr/>
                    <a:lstStyle/>
                    <a:p>
                      <a:pPr algn="ctr" fontAlgn="b"/>
                      <a:r>
                        <a:rPr lang="en-US" sz="1000" b="0" i="0" u="none" strike="noStrike">
                          <a:solidFill>
                            <a:srgbClr val="000000"/>
                          </a:solidFill>
                          <a:latin typeface="Calibri"/>
                        </a:rPr>
                        <a:t>35</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0" i="0" u="none" strike="noStrike">
                          <a:solidFill>
                            <a:srgbClr val="000000"/>
                          </a:solidFill>
                          <a:latin typeface="Calibri"/>
                        </a:rPr>
                        <a:t>Institutional Client Platform</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r>
              <a:tr h="283562">
                <a:tc>
                  <a:txBody>
                    <a:bodyPr/>
                    <a:lstStyle/>
                    <a:p>
                      <a:pPr algn="ctr" fontAlgn="b"/>
                      <a:r>
                        <a:rPr lang="en-US" sz="1000" b="0" i="0" u="none" strike="noStrike">
                          <a:solidFill>
                            <a:srgbClr val="000000"/>
                          </a:solidFill>
                          <a:latin typeface="Calibri"/>
                        </a:rPr>
                        <a:t>41</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0" i="0" u="none" strike="noStrike">
                          <a:solidFill>
                            <a:srgbClr val="000000"/>
                          </a:solidFill>
                          <a:latin typeface="Calibri"/>
                        </a:rPr>
                        <a:t>Internet Banking</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r>
              <a:tr h="283562">
                <a:tc>
                  <a:txBody>
                    <a:bodyPr/>
                    <a:lstStyle/>
                    <a:p>
                      <a:pPr algn="ctr" fontAlgn="b"/>
                      <a:r>
                        <a:rPr lang="en-US" sz="1000" b="0" i="0" u="none" strike="noStrike">
                          <a:solidFill>
                            <a:srgbClr val="000000"/>
                          </a:solidFill>
                          <a:latin typeface="Calibri"/>
                        </a:rPr>
                        <a:t>49</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0" i="0" u="none" strike="noStrike">
                          <a:solidFill>
                            <a:srgbClr val="000000"/>
                          </a:solidFill>
                          <a:latin typeface="Calibri"/>
                        </a:rPr>
                        <a:t>Order Management &amp; Trade Execution</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r>
              <a:tr h="283562">
                <a:tc>
                  <a:txBody>
                    <a:bodyPr/>
                    <a:lstStyle/>
                    <a:p>
                      <a:pPr algn="ctr" fontAlgn="b"/>
                      <a:r>
                        <a:rPr lang="en-US" sz="1000" b="0" i="0" u="none" strike="noStrike">
                          <a:solidFill>
                            <a:srgbClr val="000000"/>
                          </a:solidFill>
                          <a:latin typeface="Calibri"/>
                        </a:rPr>
                        <a:t>32</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0" i="0" u="none" strike="noStrike">
                          <a:solidFill>
                            <a:srgbClr val="000000"/>
                          </a:solidFill>
                          <a:latin typeface="Calibri"/>
                        </a:rPr>
                        <a:t>Payment Services Factory</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r>
              <a:tr h="283562">
                <a:tc>
                  <a:txBody>
                    <a:bodyPr/>
                    <a:lstStyle/>
                    <a:p>
                      <a:pPr algn="ctr" fontAlgn="b"/>
                      <a:r>
                        <a:rPr lang="en-US" sz="1000" b="0" i="0" u="none" strike="noStrike">
                          <a:solidFill>
                            <a:srgbClr val="000000"/>
                          </a:solidFill>
                          <a:latin typeface="Calibri"/>
                        </a:rPr>
                        <a:t>47</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0" i="0" u="none" strike="noStrike">
                          <a:solidFill>
                            <a:srgbClr val="000000"/>
                          </a:solidFill>
                          <a:latin typeface="Calibri"/>
                        </a:rPr>
                        <a:t>Portfolio/Investment Management</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r>
              <a:tr h="283562">
                <a:tc>
                  <a:txBody>
                    <a:bodyPr/>
                    <a:lstStyle/>
                    <a:p>
                      <a:pPr algn="ctr" fontAlgn="b"/>
                      <a:r>
                        <a:rPr lang="en-US" sz="1000" b="0" i="0" u="none" strike="noStrike">
                          <a:solidFill>
                            <a:srgbClr val="000000"/>
                          </a:solidFill>
                          <a:latin typeface="Calibri"/>
                        </a:rPr>
                        <a:t>44</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0" i="0" u="none" strike="noStrike">
                          <a:solidFill>
                            <a:srgbClr val="000000"/>
                          </a:solidFill>
                          <a:latin typeface="Calibri"/>
                        </a:rPr>
                        <a:t>Product Design &amp; Development</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r>
              <a:tr h="378082">
                <a:tc>
                  <a:txBody>
                    <a:bodyPr/>
                    <a:lstStyle/>
                    <a:p>
                      <a:pPr algn="ctr" fontAlgn="b"/>
                      <a:r>
                        <a:rPr lang="en-US" sz="1000" b="0" i="0" u="none" strike="noStrike">
                          <a:solidFill>
                            <a:srgbClr val="000000"/>
                          </a:solidFill>
                          <a:latin typeface="Calibri"/>
                        </a:rPr>
                        <a:t>50</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0" i="0" u="none" strike="noStrike">
                          <a:solidFill>
                            <a:srgbClr val="000000"/>
                          </a:solidFill>
                          <a:latin typeface="Calibri"/>
                        </a:rPr>
                        <a:t>Regulatory Compliance &amp; Controls for Financial Services</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algn="l" fontAlgn="b"/>
                      <a:r>
                        <a:rPr lang="en-US" sz="1000" b="1" i="0" u="none" strike="noStrike" dirty="0">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r>
              <a:tr h="378082">
                <a:tc>
                  <a:txBody>
                    <a:bodyPr/>
                    <a:lstStyle/>
                    <a:p>
                      <a:pPr algn="ctr" fontAlgn="b"/>
                      <a:r>
                        <a:rPr lang="en-US" sz="1000" b="0" i="0" u="none" strike="noStrike">
                          <a:solidFill>
                            <a:srgbClr val="000000"/>
                          </a:solidFill>
                          <a:latin typeface="Calibri"/>
                        </a:rPr>
                        <a:t>23</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0" i="0" u="none" strike="noStrike">
                          <a:solidFill>
                            <a:srgbClr val="000000"/>
                          </a:solidFill>
                          <a:latin typeface="Calibri"/>
                        </a:rPr>
                        <a:t>Risk Analytics &amp; Reporting</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r>
              <a:tr h="283562">
                <a:tc>
                  <a:txBody>
                    <a:bodyPr/>
                    <a:lstStyle/>
                    <a:p>
                      <a:pPr algn="ctr" fontAlgn="b"/>
                      <a:r>
                        <a:rPr lang="en-US" sz="1000" b="0" i="0" u="none" strike="noStrike">
                          <a:solidFill>
                            <a:srgbClr val="000000"/>
                          </a:solidFill>
                          <a:latin typeface="Calibri"/>
                        </a:rPr>
                        <a:t>26</a:t>
                      </a:r>
                    </a:p>
                  </a:txBody>
                  <a:tcPr marL="3552" marR="3552" marT="35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r>
                        <a:rPr lang="en-US" sz="1000" b="0" i="0" u="none" strike="noStrike">
                          <a:solidFill>
                            <a:srgbClr val="000000"/>
                          </a:solidFill>
                          <a:latin typeface="Calibri"/>
                        </a:rPr>
                        <a:t>Underwriting</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r>
                        <a:rPr lang="en-US" sz="1000" b="1" i="0" u="none" strike="noStrike">
                          <a:solidFill>
                            <a:srgbClr val="000000"/>
                          </a:solidFill>
                          <a:latin typeface="Calibri"/>
                        </a:rPr>
                        <a:t>X</a:t>
                      </a: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c>
                  <a:txBody>
                    <a:bodyPr/>
                    <a:lstStyle/>
                    <a:p>
                      <a:pPr algn="l" fontAlgn="b"/>
                      <a:endParaRPr lang="en-US" sz="1000" b="1" i="0" u="none" strike="noStrike" dirty="0">
                        <a:solidFill>
                          <a:srgbClr val="000000"/>
                        </a:solidFill>
                        <a:latin typeface="Calibri"/>
                      </a:endParaRPr>
                    </a:p>
                  </a:txBody>
                  <a:tcPr marL="3552" marR="3552" marT="355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5A5A5"/>
                    </a:solidFill>
                  </a:tcPr>
                </a:tc>
              </a:tr>
            </a:tbl>
          </a:graphicData>
        </a:graphic>
      </p:graphicFrame>
    </p:spTree>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6.png"/></Relationships>
</file>

<file path=ppt/theme/theme1.xml><?xml version="1.0" encoding="utf-8"?>
<a:theme xmlns:a="http://schemas.openxmlformats.org/drawingml/2006/main" name="MGX08 Breakout TEMPLATE">
  <a:themeElements>
    <a:clrScheme name="5-00370_MGXFY09">
      <a:dk1>
        <a:srgbClr val="000000"/>
      </a:dk1>
      <a:lt1>
        <a:srgbClr val="FFFFFF"/>
      </a:lt1>
      <a:dk2>
        <a:srgbClr val="050595"/>
      </a:dk2>
      <a:lt2>
        <a:srgbClr val="FFFFDD"/>
      </a:lt2>
      <a:accent1>
        <a:srgbClr val="FCD632"/>
      </a:accent1>
      <a:accent2>
        <a:srgbClr val="50C5DC"/>
      </a:accent2>
      <a:accent3>
        <a:srgbClr val="FF8601"/>
      </a:accent3>
      <a:accent4>
        <a:srgbClr val="7DCC2E"/>
      </a:accent4>
      <a:accent5>
        <a:srgbClr val="2476AE"/>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sz="2400" dirty="0" err="1" smtClean="0"/>
        </a:defPPr>
      </a:lstStyle>
    </a:txDef>
  </a:objectDefaults>
  <a:extraClrSchemeLst/>
</a:theme>
</file>

<file path=ppt/theme/theme2.xml><?xml version="1.0" encoding="utf-8"?>
<a:theme xmlns:a="http://schemas.openxmlformats.org/drawingml/2006/main" name="6-00460_Microsoft_Manufacturing_v04">
  <a:themeElements>
    <a:clrScheme name="Custom 2">
      <a:dk1>
        <a:srgbClr val="000000"/>
      </a:dk1>
      <a:lt1>
        <a:srgbClr val="FFFFFF"/>
      </a:lt1>
      <a:dk2>
        <a:srgbClr val="4F4F4F"/>
      </a:dk2>
      <a:lt2>
        <a:srgbClr val="C1EFFF"/>
      </a:lt2>
      <a:accent1>
        <a:srgbClr val="FFC000"/>
      </a:accent1>
      <a:accent2>
        <a:srgbClr val="0695DC"/>
      </a:accent2>
      <a:accent3>
        <a:srgbClr val="DF8045"/>
      </a:accent3>
      <a:accent4>
        <a:srgbClr val="BFBFBF"/>
      </a:accent4>
      <a:accent5>
        <a:srgbClr val="FF9929"/>
      </a:accent5>
      <a:accent6>
        <a:srgbClr val="7F7F7F"/>
      </a:accent6>
      <a:hlink>
        <a:srgbClr val="7DDDFF"/>
      </a:hlink>
      <a:folHlink>
        <a:srgbClr val="FFFF9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err="1" smtClean="0">
            <a:solidFill>
              <a:srgbClr val="FFFFFF"/>
            </a:solidFill>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0000"/>
          <a:buFontTx/>
          <a:buBlip>
            <a:blip xmlns:r="http://schemas.openxmlformats.org/officeDocument/2006/relationships" r:embed="rId1"/>
          </a:buBlip>
          <a:tabLst/>
          <a:defRPr kumimoji="0" sz="3200" b="0" i="0" u="none" strike="noStrike" kern="1200" cap="none" spc="0" normalizeH="0" baseline="0" noProof="0" smtClean="0">
            <a:ln>
              <a:noFill/>
            </a:ln>
            <a:solidFill>
              <a:schemeClr val="tx1"/>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3676</Words>
  <Application>Microsoft Office PowerPoint</Application>
  <PresentationFormat>On-screen Show (4:3)</PresentationFormat>
  <Paragraphs>954</Paragraphs>
  <Slides>23</Slides>
  <Notes>13</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MGX08 Breakout TEMPLATE</vt:lpstr>
      <vt:lpstr>6-00460_Microsoft_Manufacturing_v04</vt:lpstr>
      <vt:lpstr>Bitmap Image</vt:lpstr>
      <vt:lpstr>Content</vt:lpstr>
      <vt:lpstr>Vertical Specialization?</vt:lpstr>
      <vt:lpstr>Getting Industry Strategies Right</vt:lpstr>
      <vt:lpstr>The Price of Getting It Wrong</vt:lpstr>
      <vt:lpstr>The Price of Getting It Wrong</vt:lpstr>
      <vt:lpstr>How We Sell: BDMs and TDMs</vt:lpstr>
      <vt:lpstr>Connecting End-to-End</vt:lpstr>
      <vt:lpstr> How are we evolving and how will this help us sell solution areas? </vt:lpstr>
      <vt:lpstr>Capabilities Vs Solution Areas</vt:lpstr>
      <vt:lpstr>Market size and trends (Colombia)</vt:lpstr>
      <vt:lpstr>Market size (Colombia)</vt:lpstr>
      <vt:lpstr>Market size and trends (Venezuela)</vt:lpstr>
      <vt:lpstr>Global Business in FSI</vt:lpstr>
      <vt:lpstr>What does the future look like? EFMA banking advisory council:</vt:lpstr>
      <vt:lpstr>Banking Industry Architecture Network</vt:lpstr>
      <vt:lpstr>So what is a solution? In MSFT speak</vt:lpstr>
      <vt:lpstr>MS Industry Point of view</vt:lpstr>
      <vt:lpstr>FY09 FSI Solutions Taxonomy</vt:lpstr>
      <vt:lpstr>Sales and Marketing tools</vt:lpstr>
      <vt:lpstr>Slide 20</vt:lpstr>
      <vt:lpstr>FY09 Commitments</vt:lpstr>
      <vt:lpstr>Call to action/Discussion</vt:lpstr>
      <vt:lpstr>Slide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v-lucard</dc:creator>
  <cp:lastModifiedBy>Ricardo Galindo</cp:lastModifiedBy>
  <cp:revision>65</cp:revision>
  <dcterms:created xsi:type="dcterms:W3CDTF">2008-08-28T03:57:12Z</dcterms:created>
  <dcterms:modified xsi:type="dcterms:W3CDTF">2008-09-15T20:04:43Z</dcterms:modified>
</cp:coreProperties>
</file>