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59" r:id="rId5"/>
    <p:sldId id="261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392052-B976-4FCA-85DD-842A439CF674}" type="doc">
      <dgm:prSet loTypeId="urn:microsoft.com/office/officeart/2005/8/layout/radial4" loCatId="relationship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5AECCEBD-0F37-45B1-BE35-13EA15A88D1F}">
      <dgm:prSet phldrT="[Text]" custT="1"/>
      <dgm:spPr/>
      <dgm:t>
        <a:bodyPr/>
        <a:lstStyle/>
        <a:p>
          <a:r>
            <a:rPr lang="es-CO" sz="1400" b="1" dirty="0" smtClean="0"/>
            <a:t>Oportunidades de Crecimiento</a:t>
          </a:r>
          <a:endParaRPr lang="es-CO" sz="1400" b="1" dirty="0"/>
        </a:p>
      </dgm:t>
    </dgm:pt>
    <dgm:pt modelId="{7F9DF476-AF5A-4400-BA76-137E80A05D11}" type="parTrans" cxnId="{A64A7D71-A94F-4870-A9E0-0316677E6C92}">
      <dgm:prSet/>
      <dgm:spPr/>
      <dgm:t>
        <a:bodyPr/>
        <a:lstStyle/>
        <a:p>
          <a:endParaRPr lang="es-CO"/>
        </a:p>
      </dgm:t>
    </dgm:pt>
    <dgm:pt modelId="{42D90618-CE7A-4FB4-8EB0-4E5EAB00EB03}" type="sibTrans" cxnId="{A64A7D71-A94F-4870-A9E0-0316677E6C92}">
      <dgm:prSet/>
      <dgm:spPr/>
      <dgm:t>
        <a:bodyPr/>
        <a:lstStyle/>
        <a:p>
          <a:endParaRPr lang="es-CO"/>
        </a:p>
      </dgm:t>
    </dgm:pt>
    <dgm:pt modelId="{A242B6E9-58F0-4C96-A769-5CE9EEB034C6}">
      <dgm:prSet phldrT="[Text]"/>
      <dgm:spPr/>
      <dgm:t>
        <a:bodyPr/>
        <a:lstStyle/>
        <a:p>
          <a:r>
            <a:rPr lang="es-CO" b="1" dirty="0" smtClean="0"/>
            <a:t>Relacionamiento</a:t>
          </a:r>
        </a:p>
        <a:p>
          <a:r>
            <a:rPr lang="es-CO" b="1" dirty="0" smtClean="0"/>
            <a:t>- Microsoft</a:t>
          </a:r>
        </a:p>
        <a:p>
          <a:r>
            <a:rPr lang="es-CO" b="1" dirty="0" smtClean="0"/>
            <a:t>- </a:t>
          </a:r>
          <a:r>
            <a:rPr lang="es-CO" b="1" dirty="0" err="1" smtClean="0"/>
            <a:t>Partners</a:t>
          </a:r>
          <a:endParaRPr lang="es-CO" b="1" dirty="0"/>
        </a:p>
      </dgm:t>
    </dgm:pt>
    <dgm:pt modelId="{658FA0E8-5D7A-44B3-BC4A-373E6A41FB49}" type="parTrans" cxnId="{185AA4D5-661B-41D6-9FBF-46C9BFAB267C}">
      <dgm:prSet/>
      <dgm:spPr/>
      <dgm:t>
        <a:bodyPr/>
        <a:lstStyle/>
        <a:p>
          <a:endParaRPr lang="es-CO"/>
        </a:p>
      </dgm:t>
    </dgm:pt>
    <dgm:pt modelId="{C17F9CCF-1AAA-4B7A-A117-FA1017A4A621}" type="sibTrans" cxnId="{185AA4D5-661B-41D6-9FBF-46C9BFAB267C}">
      <dgm:prSet/>
      <dgm:spPr/>
      <dgm:t>
        <a:bodyPr/>
        <a:lstStyle/>
        <a:p>
          <a:endParaRPr lang="es-CO"/>
        </a:p>
      </dgm:t>
    </dgm:pt>
    <dgm:pt modelId="{324D133D-97A8-4779-9564-9BB2DEC7403C}">
      <dgm:prSet phldrT="[Text]"/>
      <dgm:spPr/>
      <dgm:t>
        <a:bodyPr/>
        <a:lstStyle/>
        <a:p>
          <a:r>
            <a:rPr lang="es-CO" b="1" dirty="0" smtClean="0"/>
            <a:t>Tendencias del mercado</a:t>
          </a:r>
          <a:endParaRPr lang="es-CO" b="1" dirty="0"/>
        </a:p>
      </dgm:t>
    </dgm:pt>
    <dgm:pt modelId="{FA3F4680-5A0F-4264-8D9F-D39829A04D6F}" type="parTrans" cxnId="{72F9D0F1-1D99-423D-BBEE-CE1A457E0037}">
      <dgm:prSet/>
      <dgm:spPr/>
      <dgm:t>
        <a:bodyPr/>
        <a:lstStyle/>
        <a:p>
          <a:endParaRPr lang="es-CO"/>
        </a:p>
      </dgm:t>
    </dgm:pt>
    <dgm:pt modelId="{5E86F8EE-6EC6-41BB-9607-64F7A2902F12}" type="sibTrans" cxnId="{72F9D0F1-1D99-423D-BBEE-CE1A457E0037}">
      <dgm:prSet/>
      <dgm:spPr/>
      <dgm:t>
        <a:bodyPr/>
        <a:lstStyle/>
        <a:p>
          <a:endParaRPr lang="es-CO"/>
        </a:p>
      </dgm:t>
    </dgm:pt>
    <dgm:pt modelId="{79E18C9B-3F22-4DE1-839E-31637AFFE660}">
      <dgm:prSet phldrT="[Text]"/>
      <dgm:spPr/>
      <dgm:t>
        <a:bodyPr/>
        <a:lstStyle/>
        <a:p>
          <a:r>
            <a:rPr lang="es-CO" b="1" dirty="0" smtClean="0"/>
            <a:t>Visión del negocio</a:t>
          </a:r>
          <a:endParaRPr lang="es-CO" b="1" dirty="0"/>
        </a:p>
      </dgm:t>
    </dgm:pt>
    <dgm:pt modelId="{A2B9E6A9-2674-460D-8B01-783A8F4DC47A}" type="parTrans" cxnId="{8A58B1A7-F5FE-4533-8C19-958C99E6AE16}">
      <dgm:prSet/>
      <dgm:spPr/>
      <dgm:t>
        <a:bodyPr/>
        <a:lstStyle/>
        <a:p>
          <a:endParaRPr lang="es-CO"/>
        </a:p>
      </dgm:t>
    </dgm:pt>
    <dgm:pt modelId="{F7E3D010-C300-4DC5-9ABD-1E8D47A79DDF}" type="sibTrans" cxnId="{8A58B1A7-F5FE-4533-8C19-958C99E6AE16}">
      <dgm:prSet/>
      <dgm:spPr/>
      <dgm:t>
        <a:bodyPr/>
        <a:lstStyle/>
        <a:p>
          <a:endParaRPr lang="es-CO"/>
        </a:p>
      </dgm:t>
    </dgm:pt>
    <dgm:pt modelId="{EA64F98A-C610-442D-875E-CDA7211F986D}">
      <dgm:prSet phldrT="[Text]"/>
      <dgm:spPr/>
      <dgm:t>
        <a:bodyPr/>
        <a:lstStyle/>
        <a:p>
          <a:r>
            <a:rPr lang="es-CO" b="1" dirty="0" smtClean="0"/>
            <a:t>Áreas de oportunidad – Nuevos productos</a:t>
          </a:r>
          <a:endParaRPr lang="es-CO" b="1" dirty="0"/>
        </a:p>
      </dgm:t>
    </dgm:pt>
    <dgm:pt modelId="{88636FDD-F0A7-447B-8FAF-A2B1A9A4476D}" type="parTrans" cxnId="{8E56A02A-A58E-4024-A470-3816FFE73DFD}">
      <dgm:prSet/>
      <dgm:spPr/>
      <dgm:t>
        <a:bodyPr/>
        <a:lstStyle/>
        <a:p>
          <a:endParaRPr lang="es-CO"/>
        </a:p>
      </dgm:t>
    </dgm:pt>
    <dgm:pt modelId="{15C5AA1B-E5FC-4BC4-B987-57807BBD5A8B}" type="sibTrans" cxnId="{8E56A02A-A58E-4024-A470-3816FFE73DFD}">
      <dgm:prSet/>
      <dgm:spPr/>
      <dgm:t>
        <a:bodyPr/>
        <a:lstStyle/>
        <a:p>
          <a:endParaRPr lang="es-CO"/>
        </a:p>
      </dgm:t>
    </dgm:pt>
    <dgm:pt modelId="{7B0B703E-BB2C-4BEA-A10F-22D80C7AC1A1}" type="pres">
      <dgm:prSet presAssocID="{15392052-B976-4FCA-85DD-842A439CF67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0D40239F-F530-4A49-8A7F-CF9ABF182041}" type="pres">
      <dgm:prSet presAssocID="{5AECCEBD-0F37-45B1-BE35-13EA15A88D1F}" presName="centerShape" presStyleLbl="node0" presStyleIdx="0" presStyleCnt="1"/>
      <dgm:spPr/>
      <dgm:t>
        <a:bodyPr/>
        <a:lstStyle/>
        <a:p>
          <a:endParaRPr lang="es-CO"/>
        </a:p>
      </dgm:t>
    </dgm:pt>
    <dgm:pt modelId="{F6223022-0ADF-4A16-A607-46EB3A7E04E0}" type="pres">
      <dgm:prSet presAssocID="{658FA0E8-5D7A-44B3-BC4A-373E6A41FB49}" presName="parTrans" presStyleLbl="bgSibTrans2D1" presStyleIdx="0" presStyleCnt="4"/>
      <dgm:spPr/>
      <dgm:t>
        <a:bodyPr/>
        <a:lstStyle/>
        <a:p>
          <a:endParaRPr lang="es-CO"/>
        </a:p>
      </dgm:t>
    </dgm:pt>
    <dgm:pt modelId="{414EF03D-D84A-42AF-A836-948BCA546A23}" type="pres">
      <dgm:prSet presAssocID="{A242B6E9-58F0-4C96-A769-5CE9EEB034C6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0364EB4-D32B-47E9-98F8-077E66249303}" type="pres">
      <dgm:prSet presAssocID="{FA3F4680-5A0F-4264-8D9F-D39829A04D6F}" presName="parTrans" presStyleLbl="bgSibTrans2D1" presStyleIdx="1" presStyleCnt="4"/>
      <dgm:spPr/>
      <dgm:t>
        <a:bodyPr/>
        <a:lstStyle/>
        <a:p>
          <a:endParaRPr lang="es-CO"/>
        </a:p>
      </dgm:t>
    </dgm:pt>
    <dgm:pt modelId="{20C0928C-C5C3-4270-980B-A145264464D2}" type="pres">
      <dgm:prSet presAssocID="{324D133D-97A8-4779-9564-9BB2DEC7403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2EC2817-B0EF-41F2-B575-C5EC2FEB7DE0}" type="pres">
      <dgm:prSet presAssocID="{88636FDD-F0A7-447B-8FAF-A2B1A9A4476D}" presName="parTrans" presStyleLbl="bgSibTrans2D1" presStyleIdx="2" presStyleCnt="4"/>
      <dgm:spPr/>
      <dgm:t>
        <a:bodyPr/>
        <a:lstStyle/>
        <a:p>
          <a:endParaRPr lang="es-CO"/>
        </a:p>
      </dgm:t>
    </dgm:pt>
    <dgm:pt modelId="{69D3D587-1F06-406F-BD9B-84C1E6F31DC5}" type="pres">
      <dgm:prSet presAssocID="{EA64F98A-C610-442D-875E-CDA7211F986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4A4DF6A-5FDC-480D-AB93-835412AAA545}" type="pres">
      <dgm:prSet presAssocID="{A2B9E6A9-2674-460D-8B01-783A8F4DC47A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898E0208-46A7-4DB5-9B90-15F8243F85CD}" type="pres">
      <dgm:prSet presAssocID="{79E18C9B-3F22-4DE1-839E-31637AFFE66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85AA4D5-661B-41D6-9FBF-46C9BFAB267C}" srcId="{5AECCEBD-0F37-45B1-BE35-13EA15A88D1F}" destId="{A242B6E9-58F0-4C96-A769-5CE9EEB034C6}" srcOrd="0" destOrd="0" parTransId="{658FA0E8-5D7A-44B3-BC4A-373E6A41FB49}" sibTransId="{C17F9CCF-1AAA-4B7A-A117-FA1017A4A621}"/>
    <dgm:cxn modelId="{A64A7D71-A94F-4870-A9E0-0316677E6C92}" srcId="{15392052-B976-4FCA-85DD-842A439CF674}" destId="{5AECCEBD-0F37-45B1-BE35-13EA15A88D1F}" srcOrd="0" destOrd="0" parTransId="{7F9DF476-AF5A-4400-BA76-137E80A05D11}" sibTransId="{42D90618-CE7A-4FB4-8EB0-4E5EAB00EB03}"/>
    <dgm:cxn modelId="{8E56A02A-A58E-4024-A470-3816FFE73DFD}" srcId="{5AECCEBD-0F37-45B1-BE35-13EA15A88D1F}" destId="{EA64F98A-C610-442D-875E-CDA7211F986D}" srcOrd="2" destOrd="0" parTransId="{88636FDD-F0A7-447B-8FAF-A2B1A9A4476D}" sibTransId="{15C5AA1B-E5FC-4BC4-B987-57807BBD5A8B}"/>
    <dgm:cxn modelId="{785CAEAD-0396-4709-A18C-83D0292FC268}" type="presOf" srcId="{324D133D-97A8-4779-9564-9BB2DEC7403C}" destId="{20C0928C-C5C3-4270-980B-A145264464D2}" srcOrd="0" destOrd="0" presId="urn:microsoft.com/office/officeart/2005/8/layout/radial4"/>
    <dgm:cxn modelId="{D198277B-158C-48B6-ABF6-97F6CD9882AA}" type="presOf" srcId="{A242B6E9-58F0-4C96-A769-5CE9EEB034C6}" destId="{414EF03D-D84A-42AF-A836-948BCA546A23}" srcOrd="0" destOrd="0" presId="urn:microsoft.com/office/officeart/2005/8/layout/radial4"/>
    <dgm:cxn modelId="{9D7362D5-9C36-4360-A033-A9E67F56B6B9}" type="presOf" srcId="{5AECCEBD-0F37-45B1-BE35-13EA15A88D1F}" destId="{0D40239F-F530-4A49-8A7F-CF9ABF182041}" srcOrd="0" destOrd="0" presId="urn:microsoft.com/office/officeart/2005/8/layout/radial4"/>
    <dgm:cxn modelId="{FB169317-2E9D-4F62-8D8D-F4CDD220B1F2}" type="presOf" srcId="{88636FDD-F0A7-447B-8FAF-A2B1A9A4476D}" destId="{72EC2817-B0EF-41F2-B575-C5EC2FEB7DE0}" srcOrd="0" destOrd="0" presId="urn:microsoft.com/office/officeart/2005/8/layout/radial4"/>
    <dgm:cxn modelId="{63067E38-090D-43C0-B98A-BDC094142201}" type="presOf" srcId="{658FA0E8-5D7A-44B3-BC4A-373E6A41FB49}" destId="{F6223022-0ADF-4A16-A607-46EB3A7E04E0}" srcOrd="0" destOrd="0" presId="urn:microsoft.com/office/officeart/2005/8/layout/radial4"/>
    <dgm:cxn modelId="{318CB5C5-7CAC-444D-BEA6-8733A2F655D7}" type="presOf" srcId="{EA64F98A-C610-442D-875E-CDA7211F986D}" destId="{69D3D587-1F06-406F-BD9B-84C1E6F31DC5}" srcOrd="0" destOrd="0" presId="urn:microsoft.com/office/officeart/2005/8/layout/radial4"/>
    <dgm:cxn modelId="{E7C635D0-D5C8-4183-BAE3-D75B89EB0731}" type="presOf" srcId="{A2B9E6A9-2674-460D-8B01-783A8F4DC47A}" destId="{74A4DF6A-5FDC-480D-AB93-835412AAA545}" srcOrd="0" destOrd="0" presId="urn:microsoft.com/office/officeart/2005/8/layout/radial4"/>
    <dgm:cxn modelId="{649A773B-AC55-4C39-8A47-46CC17FD244B}" type="presOf" srcId="{15392052-B976-4FCA-85DD-842A439CF674}" destId="{7B0B703E-BB2C-4BEA-A10F-22D80C7AC1A1}" srcOrd="0" destOrd="0" presId="urn:microsoft.com/office/officeart/2005/8/layout/radial4"/>
    <dgm:cxn modelId="{8A58B1A7-F5FE-4533-8C19-958C99E6AE16}" srcId="{5AECCEBD-0F37-45B1-BE35-13EA15A88D1F}" destId="{79E18C9B-3F22-4DE1-839E-31637AFFE660}" srcOrd="3" destOrd="0" parTransId="{A2B9E6A9-2674-460D-8B01-783A8F4DC47A}" sibTransId="{F7E3D010-C300-4DC5-9ABD-1E8D47A79DDF}"/>
    <dgm:cxn modelId="{72F9D0F1-1D99-423D-BBEE-CE1A457E0037}" srcId="{5AECCEBD-0F37-45B1-BE35-13EA15A88D1F}" destId="{324D133D-97A8-4779-9564-9BB2DEC7403C}" srcOrd="1" destOrd="0" parTransId="{FA3F4680-5A0F-4264-8D9F-D39829A04D6F}" sibTransId="{5E86F8EE-6EC6-41BB-9607-64F7A2902F12}"/>
    <dgm:cxn modelId="{780C5112-33E7-4182-9A23-F0C4CDCDB569}" type="presOf" srcId="{79E18C9B-3F22-4DE1-839E-31637AFFE660}" destId="{898E0208-46A7-4DB5-9B90-15F8243F85CD}" srcOrd="0" destOrd="0" presId="urn:microsoft.com/office/officeart/2005/8/layout/radial4"/>
    <dgm:cxn modelId="{A898963E-887F-4D46-AA5F-7E9725982064}" type="presOf" srcId="{FA3F4680-5A0F-4264-8D9F-D39829A04D6F}" destId="{A0364EB4-D32B-47E9-98F8-077E66249303}" srcOrd="0" destOrd="0" presId="urn:microsoft.com/office/officeart/2005/8/layout/radial4"/>
    <dgm:cxn modelId="{83C27570-7F42-4716-BBB6-159A3C4F4E04}" type="presParOf" srcId="{7B0B703E-BB2C-4BEA-A10F-22D80C7AC1A1}" destId="{0D40239F-F530-4A49-8A7F-CF9ABF182041}" srcOrd="0" destOrd="0" presId="urn:microsoft.com/office/officeart/2005/8/layout/radial4"/>
    <dgm:cxn modelId="{95C87034-7CC3-4F67-9FC5-80B3F3AA0EF0}" type="presParOf" srcId="{7B0B703E-BB2C-4BEA-A10F-22D80C7AC1A1}" destId="{F6223022-0ADF-4A16-A607-46EB3A7E04E0}" srcOrd="1" destOrd="0" presId="urn:microsoft.com/office/officeart/2005/8/layout/radial4"/>
    <dgm:cxn modelId="{E0F53201-6F25-4AFE-AE44-CE6237AE51F4}" type="presParOf" srcId="{7B0B703E-BB2C-4BEA-A10F-22D80C7AC1A1}" destId="{414EF03D-D84A-42AF-A836-948BCA546A23}" srcOrd="2" destOrd="0" presId="urn:microsoft.com/office/officeart/2005/8/layout/radial4"/>
    <dgm:cxn modelId="{6B435D38-B141-4DA5-86D7-EB5F4F12B4EB}" type="presParOf" srcId="{7B0B703E-BB2C-4BEA-A10F-22D80C7AC1A1}" destId="{A0364EB4-D32B-47E9-98F8-077E66249303}" srcOrd="3" destOrd="0" presId="urn:microsoft.com/office/officeart/2005/8/layout/radial4"/>
    <dgm:cxn modelId="{3EEAA916-70FD-4A61-9679-08634AA7A362}" type="presParOf" srcId="{7B0B703E-BB2C-4BEA-A10F-22D80C7AC1A1}" destId="{20C0928C-C5C3-4270-980B-A145264464D2}" srcOrd="4" destOrd="0" presId="urn:microsoft.com/office/officeart/2005/8/layout/radial4"/>
    <dgm:cxn modelId="{118E7C99-3C0A-4603-B408-B50AD324C130}" type="presParOf" srcId="{7B0B703E-BB2C-4BEA-A10F-22D80C7AC1A1}" destId="{72EC2817-B0EF-41F2-B575-C5EC2FEB7DE0}" srcOrd="5" destOrd="0" presId="urn:microsoft.com/office/officeart/2005/8/layout/radial4"/>
    <dgm:cxn modelId="{360E5A85-CF84-473C-8647-3E3739B57EE3}" type="presParOf" srcId="{7B0B703E-BB2C-4BEA-A10F-22D80C7AC1A1}" destId="{69D3D587-1F06-406F-BD9B-84C1E6F31DC5}" srcOrd="6" destOrd="0" presId="urn:microsoft.com/office/officeart/2005/8/layout/radial4"/>
    <dgm:cxn modelId="{8A576245-9487-4742-B847-732D289BFB1E}" type="presParOf" srcId="{7B0B703E-BB2C-4BEA-A10F-22D80C7AC1A1}" destId="{74A4DF6A-5FDC-480D-AB93-835412AAA545}" srcOrd="7" destOrd="0" presId="urn:microsoft.com/office/officeart/2005/8/layout/radial4"/>
    <dgm:cxn modelId="{B6A116DA-A5F7-416A-B33D-1084D1E9C889}" type="presParOf" srcId="{7B0B703E-BB2C-4BEA-A10F-22D80C7AC1A1}" destId="{898E0208-46A7-4DB5-9B90-15F8243F85CD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LIDE 2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685"/>
            <a:ext cx="9144000" cy="6856629"/>
          </a:xfrm>
          <a:prstGeom prst="rect">
            <a:avLst/>
          </a:prstGeom>
        </p:spPr>
      </p:pic>
      <p:pic>
        <p:nvPicPr>
          <p:cNvPr id="8" name="Picture 7" descr="ppt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050" y="14287"/>
            <a:ext cx="9105900" cy="682942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ED6F-5707-4406-9764-FCBBBC6C9951}" type="datetimeFigureOut">
              <a:rPr lang="en-US" smtClean="0"/>
              <a:pPr/>
              <a:t>9/8/2008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BB2B39-3730-425B-AAE4-5028B60C83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LIDE 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66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4724400"/>
            <a:ext cx="70527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4400" b="1" dirty="0" err="1" smtClean="0"/>
              <a:t>Track</a:t>
            </a:r>
            <a:r>
              <a:rPr lang="es-CO" sz="4400" b="1" dirty="0" smtClean="0"/>
              <a:t> de Licenciamiento OEM</a:t>
            </a:r>
            <a:endParaRPr lang="es-CO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219200" y="3886200"/>
            <a:ext cx="7162800" cy="1828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Rectangle 5"/>
          <p:cNvSpPr/>
          <p:nvPr/>
        </p:nvSpPr>
        <p:spPr>
          <a:xfrm>
            <a:off x="1219200" y="1524000"/>
            <a:ext cx="7162800" cy="23622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El Valor de </a:t>
            </a:r>
            <a:r>
              <a:rPr lang="en-US" b="1" dirty="0" err="1" smtClean="0"/>
              <a:t>Enfoque</a:t>
            </a:r>
            <a:endParaRPr lang="en-US" b="1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00800" y="2438400"/>
            <a:ext cx="1904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 smtClean="0"/>
              <a:t>Reconocimiento</a:t>
            </a:r>
            <a:endParaRPr lang="es-CO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553200" y="4648200"/>
            <a:ext cx="14389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2000" b="1" dirty="0" smtClean="0"/>
              <a:t>Celebración</a:t>
            </a:r>
            <a:endParaRPr lang="es-CO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962400" y="4648200"/>
            <a:ext cx="11208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7200" b="1" dirty="0" smtClean="0">
                <a:solidFill>
                  <a:srgbClr val="00B050"/>
                </a:solidFill>
              </a:rPr>
              <a:t>$$</a:t>
            </a:r>
            <a:endParaRPr lang="es-CO" sz="7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O" dirty="0" smtClean="0"/>
              <a:t>Importancia del licenciamiento OEM</a:t>
            </a:r>
            <a:endParaRPr lang="es-CO" dirty="0"/>
          </a:p>
        </p:txBody>
      </p:sp>
      <p:grpSp>
        <p:nvGrpSpPr>
          <p:cNvPr id="7" name="Group 6"/>
          <p:cNvGrpSpPr/>
          <p:nvPr/>
        </p:nvGrpSpPr>
        <p:grpSpPr>
          <a:xfrm>
            <a:off x="6781800" y="2514600"/>
            <a:ext cx="2040254" cy="2590800"/>
            <a:chOff x="3505200" y="2209800"/>
            <a:chExt cx="2040254" cy="2590800"/>
          </a:xfrm>
        </p:grpSpPr>
        <p:pic>
          <p:nvPicPr>
            <p:cNvPr id="18438" name="Picture 6" descr="server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05200" y="2209800"/>
              <a:ext cx="2040254" cy="2590800"/>
            </a:xfrm>
            <a:prstGeom prst="rect">
              <a:avLst/>
            </a:prstGeom>
            <a:noFill/>
          </p:spPr>
        </p:pic>
        <p:pic>
          <p:nvPicPr>
            <p:cNvPr id="18434" name="Picture 2" descr="windows2008logo_thumb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91000" y="3581400"/>
              <a:ext cx="1066800" cy="1066801"/>
            </a:xfrm>
            <a:prstGeom prst="rect">
              <a:avLst/>
            </a:prstGeom>
            <a:noFill/>
          </p:spPr>
        </p:pic>
      </p:grpSp>
      <p:grpSp>
        <p:nvGrpSpPr>
          <p:cNvPr id="14" name="Group 13"/>
          <p:cNvGrpSpPr/>
          <p:nvPr/>
        </p:nvGrpSpPr>
        <p:grpSpPr>
          <a:xfrm>
            <a:off x="4572000" y="2895600"/>
            <a:ext cx="2286000" cy="2286002"/>
            <a:chOff x="2819400" y="2743200"/>
            <a:chExt cx="2286000" cy="2286002"/>
          </a:xfrm>
        </p:grpSpPr>
        <p:pic>
          <p:nvPicPr>
            <p:cNvPr id="18448" name="Picture 16" descr="HP LAPTOP.jp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819400" y="2743200"/>
              <a:ext cx="2286000" cy="2286002"/>
            </a:xfrm>
            <a:prstGeom prst="rect">
              <a:avLst/>
            </a:prstGeom>
            <a:noFill/>
          </p:spPr>
        </p:pic>
        <p:pic>
          <p:nvPicPr>
            <p:cNvPr id="18440" name="Picture 8" descr="Windows-Vista.jpg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971800" y="2971800"/>
              <a:ext cx="1524000" cy="990600"/>
            </a:xfrm>
            <a:prstGeom prst="rect">
              <a:avLst/>
            </a:prstGeom>
            <a:noFill/>
          </p:spPr>
        </p:pic>
        <p:pic>
          <p:nvPicPr>
            <p:cNvPr id="18442" name="Picture 10" descr="office2007.jpg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810000" y="3581400"/>
              <a:ext cx="685800" cy="458629"/>
            </a:xfrm>
            <a:prstGeom prst="rect">
              <a:avLst/>
            </a:prstGeom>
            <a:noFill/>
          </p:spPr>
        </p:pic>
      </p:grpSp>
      <p:sp>
        <p:nvSpPr>
          <p:cNvPr id="13" name="TextBox 12"/>
          <p:cNvSpPr txBox="1"/>
          <p:nvPr/>
        </p:nvSpPr>
        <p:spPr>
          <a:xfrm>
            <a:off x="304800" y="213360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/>
              <a:t>Es la base y puerta de la plataforma tecnológica de Microsoft</a:t>
            </a:r>
          </a:p>
          <a:p>
            <a:endParaRPr lang="es-CO" sz="2000" dirty="0" smtClean="0"/>
          </a:p>
          <a:p>
            <a:r>
              <a:rPr lang="es-CO" sz="2000" dirty="0" smtClean="0"/>
              <a:t>Es el licenciamiento más económico  para el segmento Hogar y </a:t>
            </a:r>
            <a:r>
              <a:rPr lang="es-CO" sz="2000" dirty="0" err="1" smtClean="0"/>
              <a:t>PYMEs</a:t>
            </a:r>
            <a:endParaRPr lang="es-CO" sz="2000" dirty="0" smtClean="0"/>
          </a:p>
          <a:p>
            <a:endParaRPr lang="es-CO" sz="2000" dirty="0" smtClean="0"/>
          </a:p>
          <a:p>
            <a:r>
              <a:rPr lang="es-CO" sz="2000" dirty="0" smtClean="0"/>
              <a:t>Es la forma más simple para el usuario adquirir y usar nuestra tecnología</a:t>
            </a:r>
            <a:endParaRPr lang="es-CO" dirty="0" smtClean="0"/>
          </a:p>
          <a:p>
            <a:endParaRPr lang="es-CO" dirty="0" smtClean="0"/>
          </a:p>
          <a:p>
            <a:endParaRPr lang="es-CO" dirty="0" smtClean="0"/>
          </a:p>
        </p:txBody>
      </p:sp>
      <p:pic>
        <p:nvPicPr>
          <p:cNvPr id="15" name="Picture 2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72200" y="1600200"/>
            <a:ext cx="685800" cy="1240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Objetivos</a:t>
            </a:r>
            <a:r>
              <a:rPr lang="en-US" b="1" dirty="0" smtClean="0"/>
              <a:t> del track de </a:t>
            </a:r>
            <a:r>
              <a:rPr lang="en-US" b="1" dirty="0" err="1" smtClean="0"/>
              <a:t>Licenciamiento</a:t>
            </a:r>
            <a:r>
              <a:rPr lang="en-US" b="1" dirty="0" smtClean="0"/>
              <a:t> </a:t>
            </a:r>
            <a:r>
              <a:rPr lang="en-US" b="1" dirty="0" smtClean="0"/>
              <a:t>OEM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1752600" y="1371600"/>
            <a:ext cx="1600200" cy="838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Propiedad Intelectual y legalidad</a:t>
            </a:r>
            <a:endParaRPr lang="es-CO" b="1" dirty="0"/>
          </a:p>
        </p:txBody>
      </p:sp>
      <p:sp>
        <p:nvSpPr>
          <p:cNvPr id="9" name="Rectangle 8"/>
          <p:cNvSpPr/>
          <p:nvPr/>
        </p:nvSpPr>
        <p:spPr>
          <a:xfrm>
            <a:off x="1752600" y="4495800"/>
            <a:ext cx="16002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Plan de </a:t>
            </a:r>
            <a:r>
              <a:rPr lang="es-CO" b="1" dirty="0" err="1" smtClean="0"/>
              <a:t>TICs</a:t>
            </a:r>
            <a:endParaRPr lang="es-CO" b="1" dirty="0"/>
          </a:p>
        </p:txBody>
      </p:sp>
      <p:sp>
        <p:nvSpPr>
          <p:cNvPr id="10" name="Rectangle 9"/>
          <p:cNvSpPr/>
          <p:nvPr/>
        </p:nvSpPr>
        <p:spPr>
          <a:xfrm>
            <a:off x="1752600" y="5257800"/>
            <a:ext cx="1600200" cy="3048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SCP</a:t>
            </a:r>
            <a:endParaRPr lang="es-CO" b="1" dirty="0"/>
          </a:p>
        </p:txBody>
      </p:sp>
      <p:sp>
        <p:nvSpPr>
          <p:cNvPr id="11" name="Rectangle 10"/>
          <p:cNvSpPr/>
          <p:nvPr/>
        </p:nvSpPr>
        <p:spPr>
          <a:xfrm>
            <a:off x="1752600" y="4876800"/>
            <a:ext cx="16002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PTA</a:t>
            </a:r>
            <a:endParaRPr lang="es-CO" b="1" dirty="0"/>
          </a:p>
        </p:txBody>
      </p:sp>
      <p:sp>
        <p:nvSpPr>
          <p:cNvPr id="12" name="Rectangle 11"/>
          <p:cNvSpPr/>
          <p:nvPr/>
        </p:nvSpPr>
        <p:spPr>
          <a:xfrm>
            <a:off x="1752600" y="3200400"/>
            <a:ext cx="16002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EMRP</a:t>
            </a:r>
            <a:endParaRPr lang="es-CO" b="1" dirty="0"/>
          </a:p>
        </p:txBody>
      </p:sp>
      <p:sp>
        <p:nvSpPr>
          <p:cNvPr id="13" name="Rectangle 12"/>
          <p:cNvSpPr/>
          <p:nvPr/>
        </p:nvSpPr>
        <p:spPr>
          <a:xfrm>
            <a:off x="1752600" y="3581400"/>
            <a:ext cx="16002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Rebates</a:t>
            </a:r>
            <a:endParaRPr lang="es-CO" b="1" dirty="0"/>
          </a:p>
        </p:txBody>
      </p:sp>
      <p:sp>
        <p:nvSpPr>
          <p:cNvPr id="14" name="Rectangle 13"/>
          <p:cNvSpPr/>
          <p:nvPr/>
        </p:nvSpPr>
        <p:spPr>
          <a:xfrm>
            <a:off x="1752600" y="4038600"/>
            <a:ext cx="1600200" cy="3810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Co-</a:t>
            </a:r>
            <a:r>
              <a:rPr lang="es-CO" b="1" dirty="0" err="1" smtClean="0"/>
              <a:t>ops</a:t>
            </a:r>
            <a:endParaRPr lang="es-CO" b="1" dirty="0"/>
          </a:p>
        </p:txBody>
      </p:sp>
      <p:sp>
        <p:nvSpPr>
          <p:cNvPr id="15" name="Rectangle 14"/>
          <p:cNvSpPr/>
          <p:nvPr/>
        </p:nvSpPr>
        <p:spPr>
          <a:xfrm>
            <a:off x="1752600" y="2209800"/>
            <a:ext cx="1600200" cy="4572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Segmentación</a:t>
            </a:r>
            <a:endParaRPr lang="es-CO" b="1" dirty="0"/>
          </a:p>
        </p:txBody>
      </p:sp>
      <p:sp>
        <p:nvSpPr>
          <p:cNvPr id="16" name="Rectangle 15"/>
          <p:cNvSpPr/>
          <p:nvPr/>
        </p:nvSpPr>
        <p:spPr>
          <a:xfrm>
            <a:off x="1752600" y="2667000"/>
            <a:ext cx="1600200" cy="53340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 smtClean="0"/>
              <a:t>Experiencia de uso</a:t>
            </a:r>
            <a:endParaRPr lang="es-CO" b="1" dirty="0"/>
          </a:p>
        </p:txBody>
      </p:sp>
      <p:sp>
        <p:nvSpPr>
          <p:cNvPr id="17" name="Right Arrow 16"/>
          <p:cNvSpPr/>
          <p:nvPr/>
        </p:nvSpPr>
        <p:spPr>
          <a:xfrm>
            <a:off x="3429000" y="2514600"/>
            <a:ext cx="838200" cy="7620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ight Arrow 17"/>
          <p:cNvSpPr/>
          <p:nvPr/>
        </p:nvSpPr>
        <p:spPr>
          <a:xfrm>
            <a:off x="3429000" y="4648200"/>
            <a:ext cx="838200" cy="762000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9" name="Rectangle 18"/>
          <p:cNvSpPr/>
          <p:nvPr/>
        </p:nvSpPr>
        <p:spPr>
          <a:xfrm>
            <a:off x="4343400" y="1371600"/>
            <a:ext cx="1447800" cy="3048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 smtClean="0"/>
              <a:t>Oportunidades de </a:t>
            </a:r>
          </a:p>
          <a:p>
            <a:pPr algn="ctr"/>
            <a:r>
              <a:rPr lang="es-CO" sz="1400" b="1" dirty="0" smtClean="0"/>
              <a:t>crecimiento</a:t>
            </a:r>
          </a:p>
          <a:p>
            <a:pPr algn="ctr"/>
            <a:r>
              <a:rPr lang="es-CO" sz="1400" b="1" dirty="0" smtClean="0"/>
              <a:t>del</a:t>
            </a:r>
          </a:p>
          <a:p>
            <a:pPr algn="ctr"/>
            <a:r>
              <a:rPr lang="es-CO" sz="1400" b="1" dirty="0" err="1" smtClean="0"/>
              <a:t>Attach</a:t>
            </a:r>
            <a:endParaRPr lang="es-CO" sz="1400" b="1" dirty="0" smtClean="0"/>
          </a:p>
          <a:p>
            <a:pPr algn="ctr"/>
            <a:r>
              <a:rPr lang="es-CO" sz="1400" b="1" dirty="0" smtClean="0"/>
              <a:t>&amp;</a:t>
            </a:r>
          </a:p>
          <a:p>
            <a:pPr algn="ctr"/>
            <a:r>
              <a:rPr lang="es-CO" sz="1400" b="1" dirty="0" err="1" smtClean="0"/>
              <a:t>Mix</a:t>
            </a:r>
            <a:endParaRPr lang="es-CO" sz="1400" b="1" dirty="0"/>
          </a:p>
        </p:txBody>
      </p:sp>
      <p:sp>
        <p:nvSpPr>
          <p:cNvPr id="20" name="Rectangle 19"/>
          <p:cNvSpPr/>
          <p:nvPr/>
        </p:nvSpPr>
        <p:spPr>
          <a:xfrm>
            <a:off x="4343400" y="4495800"/>
            <a:ext cx="1447800" cy="1066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 smtClean="0"/>
              <a:t>Oportunidades de </a:t>
            </a:r>
          </a:p>
          <a:p>
            <a:pPr algn="ctr"/>
            <a:r>
              <a:rPr lang="es-CO" sz="1400" b="1" dirty="0" smtClean="0"/>
              <a:t>expansión del mercado</a:t>
            </a:r>
            <a:endParaRPr lang="es-CO" sz="1400" b="1" dirty="0"/>
          </a:p>
        </p:txBody>
      </p:sp>
      <p:pic>
        <p:nvPicPr>
          <p:cNvPr id="3074" name="Picture 2" descr="mone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5600" y="3657600"/>
            <a:ext cx="1123950" cy="1524001"/>
          </a:xfrm>
          <a:prstGeom prst="rect">
            <a:avLst/>
          </a:prstGeom>
          <a:noFill/>
        </p:spPr>
      </p:pic>
      <p:sp>
        <p:nvSpPr>
          <p:cNvPr id="23" name="Left Brace 22"/>
          <p:cNvSpPr/>
          <p:nvPr/>
        </p:nvSpPr>
        <p:spPr>
          <a:xfrm>
            <a:off x="6019800" y="1752600"/>
            <a:ext cx="533400" cy="3429000"/>
          </a:xfrm>
          <a:prstGeom prst="leftBrace">
            <a:avLst>
              <a:gd name="adj1" fmla="val 58047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3" name="Picture 2" descr="happy-customer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133600"/>
            <a:ext cx="1524000" cy="1038225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/>
        </p:nvSpPr>
        <p:spPr>
          <a:xfrm>
            <a:off x="685800" y="1371600"/>
            <a:ext cx="990600" cy="4191000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b="1" dirty="0" smtClean="0"/>
              <a:t>Cobertura Regional</a:t>
            </a:r>
            <a:endParaRPr lang="es-CO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s-CO" dirty="0" smtClean="0"/>
              <a:t>Agenda</a:t>
            </a:r>
            <a:endParaRPr lang="es-CO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609600"/>
          <a:ext cx="7924800" cy="5181601"/>
        </p:xfrm>
        <a:graphic>
          <a:graphicData uri="http://schemas.openxmlformats.org/drawingml/2006/table">
            <a:tbl>
              <a:tblPr/>
              <a:tblGrid>
                <a:gridCol w="588386"/>
                <a:gridCol w="689513"/>
                <a:gridCol w="1323863"/>
                <a:gridCol w="2503697"/>
                <a:gridCol w="2819341"/>
              </a:tblGrid>
              <a:tr h="151729">
                <a:tc>
                  <a:txBody>
                    <a:bodyPr/>
                    <a:lstStyle/>
                    <a:p>
                      <a:endParaRPr lang="es-CO" sz="7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Tracks de OEM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Principal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Venezuela Opcional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3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1 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08:00 am a 09:00 am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Introducion Humberto Rueda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Mayoristas y MS UN SOLO EQUIPO (Venezuela)- Edmundo Ruf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2823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2  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09:00 am a 10:00 am</a:t>
                      </a:r>
                      <a:endParaRPr lang="es-CO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 err="1">
                          <a:latin typeface="Calibri"/>
                          <a:ea typeface="Calibri"/>
                          <a:cs typeface="Times New Roman"/>
                        </a:rPr>
                        <a:t>Subscription</a:t>
                      </a:r>
                      <a:r>
                        <a:rPr lang="es-CO" sz="800" dirty="0">
                          <a:latin typeface="Calibri"/>
                          <a:ea typeface="Calibri"/>
                          <a:cs typeface="Times New Roman"/>
                        </a:rPr>
                        <a:t> Computing Rennie Peddie</a:t>
                      </a:r>
                      <a:endParaRPr lang="es-CO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1517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10:00 am a 10:30 am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BREAK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423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3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10:30 am a 11:30 am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Office para Hogar y Pymes y Oportunidades de Negocio Andres Garcia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4  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11:45 pm a 12:45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Servers  OEM Como Venderlo y Oportunidades de negocio Fabio Rodriguez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OEM Venezuela y Mayoristas- Rafael Aznar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1517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12:45 pm a 2:00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ALMUERZO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423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5  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2:00 pm  3:00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Experiencia Vista  y Estrategia Software mas Servicios Jose Antonio Barraquer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1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6  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03:00 pm a 04:00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Windows Vista- Cambio de Percepción (Sesión Conjunta)- Jose A Barraquer/ Alejandro Torres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00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04:00 pm a 04:30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BREAK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1517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7  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4:30 pm a 5:30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SESION GENERAL SPONSOR COMCEL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4235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Jueves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 8 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05:30 pm a 06:30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Alianzas Publico Privadas para acceso a la tecnologia Maria Antonieta Nichols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954">
                <a:tc>
                  <a:txBody>
                    <a:bodyPr/>
                    <a:lstStyle/>
                    <a:p>
                      <a:endParaRPr lang="es-CO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s-CO" sz="7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920" marR="4492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5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Viernes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Track1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08:30 am  a 09:30 am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u="sng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Oportunidad de la Industria de Sofware dentro del marco de la política de propiedad intelectual ( Colombia)- Alberto Pradilla- Presidente Fedesoft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Conozca los fondos de Cooperación para Desarrollar el mercado de Ensambladores: Alejandro Torres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A"/>
                    </a:solidFill>
                  </a:tcPr>
                </a:tc>
              </a:tr>
              <a:tr h="254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Viernes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Track2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09:30 am  a 10:30 am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SESION GENERAL Lexmark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54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Viernes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010:30 am a 10:45 am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BREAK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823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Viernes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Track3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700" b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10:45 am a 11:45 pm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Pro Genuine Mesa Redonda Fabio Tellez</a:t>
                      </a:r>
                      <a:endParaRPr lang="es-CO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BE9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s-CO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920" marR="449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s-CO" dirty="0" err="1" smtClean="0"/>
              <a:t>Call</a:t>
            </a:r>
            <a:r>
              <a:rPr lang="es-CO" dirty="0" smtClean="0"/>
              <a:t> </a:t>
            </a:r>
            <a:r>
              <a:rPr lang="es-CO" dirty="0" err="1" smtClean="0"/>
              <a:t>to</a:t>
            </a:r>
            <a:r>
              <a:rPr lang="es-CO" dirty="0" smtClean="0"/>
              <a:t> </a:t>
            </a:r>
            <a:r>
              <a:rPr lang="es-CO" dirty="0" err="1" smtClean="0"/>
              <a:t>Action</a:t>
            </a:r>
            <a:endParaRPr lang="es-C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s-CO" dirty="0" smtClean="0"/>
              <a:t>Estar presentes y sacar provecho de la información </a:t>
            </a:r>
            <a:endParaRPr lang="es-CO" dirty="0" smtClean="0"/>
          </a:p>
          <a:p>
            <a:r>
              <a:rPr lang="es-CO" dirty="0" smtClean="0"/>
              <a:t>Preguntar lo que no esté claro</a:t>
            </a:r>
          </a:p>
          <a:p>
            <a:r>
              <a:rPr lang="es-CO" dirty="0" smtClean="0"/>
              <a:t>Correlacionar cada presentación con la oportunidad de negocios en el mercado local , visualizar cómo jugar en cada oportunidad y armar un plan de acción .</a:t>
            </a:r>
          </a:p>
          <a:p>
            <a:r>
              <a:rPr lang="es-CO" dirty="0" smtClean="0"/>
              <a:t>Apoyarse en su AM para el acompañamiento en el plan y la ejecución</a:t>
            </a:r>
          </a:p>
          <a:p>
            <a:r>
              <a:rPr lang="es-CO" dirty="0" smtClean="0"/>
              <a:t>Aprovechar el evento para el relacionamiento con Microsoft y nuestros </a:t>
            </a:r>
            <a:r>
              <a:rPr lang="es-CO" dirty="0" err="1" smtClean="0"/>
              <a:t>partners</a:t>
            </a:r>
            <a:endParaRPr lang="es-CO" dirty="0" smtClean="0"/>
          </a:p>
          <a:p>
            <a:r>
              <a:rPr lang="es-CO" dirty="0" smtClean="0"/>
              <a:t>Diversión</a:t>
            </a:r>
          </a:p>
          <a:p>
            <a:endParaRPr lang="es-C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6106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Nuestra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expectativa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Post-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Enfoque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</a:p>
          <a:p>
            <a:pPr algn="ctr"/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Una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nueva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estrategia</a:t>
            </a:r>
            <a:endParaRPr lang="en-US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Una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estrategia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enriquecida</a:t>
            </a:r>
            <a:endParaRPr lang="en-US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Un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nuevo</a:t>
            </a:r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negocio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412</Words>
  <Application>Microsoft Office PowerPoint</Application>
  <PresentationFormat>On-screen Show (4:3)</PresentationFormat>
  <Paragraphs>123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El Valor de Enfoque</vt:lpstr>
      <vt:lpstr>Importancia del licenciamiento OEM</vt:lpstr>
      <vt:lpstr>Objetivos del track de Licenciamiento OEM</vt:lpstr>
      <vt:lpstr>Agenda</vt:lpstr>
      <vt:lpstr>Call to Action</vt:lpstr>
      <vt:lpstr>Slide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v-lucard</dc:creator>
  <cp:lastModifiedBy>hurueda</cp:lastModifiedBy>
  <cp:revision>37</cp:revision>
  <dcterms:created xsi:type="dcterms:W3CDTF">2008-08-28T03:57:12Z</dcterms:created>
  <dcterms:modified xsi:type="dcterms:W3CDTF">2008-09-10T23:13:42Z</dcterms:modified>
</cp:coreProperties>
</file>