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74" r:id="rId4"/>
    <p:sldId id="259" r:id="rId5"/>
    <p:sldId id="281" r:id="rId6"/>
    <p:sldId id="280" r:id="rId7"/>
    <p:sldId id="268" r:id="rId8"/>
    <p:sldId id="269" r:id="rId9"/>
    <p:sldId id="267" r:id="rId10"/>
    <p:sldId id="276" r:id="rId11"/>
    <p:sldId id="260" r:id="rId12"/>
    <p:sldId id="261" r:id="rId13"/>
    <p:sldId id="265" r:id="rId14"/>
    <p:sldId id="266" r:id="rId15"/>
    <p:sldId id="278" r:id="rId16"/>
    <p:sldId id="270" r:id="rId17"/>
    <p:sldId id="271" r:id="rId18"/>
    <p:sldId id="272" r:id="rId19"/>
    <p:sldId id="273" r:id="rId20"/>
    <p:sldId id="282" r:id="rId21"/>
    <p:sldId id="283" r:id="rId22"/>
    <p:sldId id="275" r:id="rId23"/>
    <p:sldId id="284" r:id="rId24"/>
    <p:sldId id="277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6"/>
  <c:chart>
    <c:view3D>
      <c:rotX val="30"/>
      <c:perspective val="30"/>
    </c:view3D>
    <c:plotArea>
      <c:layout/>
      <c:pie3DChart>
        <c:varyColors val="1"/>
        <c:ser>
          <c:idx val="0"/>
          <c:order val="0"/>
          <c:val>
            <c:numRef>
              <c:f>Sheet1!$B$1:$B$2</c:f>
              <c:numCache>
                <c:formatCode>General</c:formatCode>
                <c:ptCount val="2"/>
                <c:pt idx="0">
                  <c:v>20000</c:v>
                </c:pt>
                <c:pt idx="1">
                  <c:v>280000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D35CE-D615-4957-87B3-41C1476CE958}" type="doc">
      <dgm:prSet loTypeId="urn:microsoft.com/office/officeart/2005/8/layout/cycle4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035525B9-9BAA-47D1-8524-9922395492C7}">
      <dgm:prSet phldrT="[Text]" custT="1"/>
      <dgm:spPr>
        <a:solidFill>
          <a:srgbClr val="FF0000"/>
        </a:solidFill>
      </dgm:spPr>
      <dgm:t>
        <a:bodyPr/>
        <a:lstStyle/>
        <a:p>
          <a:endParaRPr lang="en-US" sz="1800" noProof="0" dirty="0"/>
        </a:p>
      </dgm:t>
    </dgm:pt>
    <dgm:pt modelId="{93D58F2E-79EE-4DF3-936A-9B353B8E9219}" type="parTrans" cxnId="{8DE67F56-A681-49F3-AEB7-E24CA220A534}">
      <dgm:prSet/>
      <dgm:spPr/>
      <dgm:t>
        <a:bodyPr/>
        <a:lstStyle/>
        <a:p>
          <a:endParaRPr lang="es-CO"/>
        </a:p>
      </dgm:t>
    </dgm:pt>
    <dgm:pt modelId="{8F8A1ED8-0C12-4934-B81B-D4C45E93BE5A}" type="sibTrans" cxnId="{8DE67F56-A681-49F3-AEB7-E24CA220A534}">
      <dgm:prSet/>
      <dgm:spPr/>
      <dgm:t>
        <a:bodyPr/>
        <a:lstStyle/>
        <a:p>
          <a:endParaRPr lang="es-CO"/>
        </a:p>
      </dgm:t>
    </dgm:pt>
    <dgm:pt modelId="{C02E6CF1-E730-4127-A572-FCA0FBBDDEC6}">
      <dgm:prSet phldrT="[Text]" custT="1"/>
      <dgm:spPr>
        <a:solidFill>
          <a:srgbClr val="92D050"/>
        </a:solidFill>
      </dgm:spPr>
      <dgm:t>
        <a:bodyPr/>
        <a:lstStyle/>
        <a:p>
          <a:endParaRPr lang="en-US" sz="1900" noProof="0" dirty="0"/>
        </a:p>
      </dgm:t>
    </dgm:pt>
    <dgm:pt modelId="{AA8139C3-4327-4802-BBA8-4126A4365A23}" type="parTrans" cxnId="{CDE9F119-FBB6-4A23-8989-B0F81145F6FB}">
      <dgm:prSet/>
      <dgm:spPr/>
      <dgm:t>
        <a:bodyPr/>
        <a:lstStyle/>
        <a:p>
          <a:endParaRPr lang="es-CO"/>
        </a:p>
      </dgm:t>
    </dgm:pt>
    <dgm:pt modelId="{9729CE9B-835F-4503-83A8-AE3C4FA1204D}" type="sibTrans" cxnId="{CDE9F119-FBB6-4A23-8989-B0F81145F6FB}">
      <dgm:prSet/>
      <dgm:spPr/>
      <dgm:t>
        <a:bodyPr/>
        <a:lstStyle/>
        <a:p>
          <a:endParaRPr lang="es-CO"/>
        </a:p>
      </dgm:t>
    </dgm:pt>
    <dgm:pt modelId="{0930DE16-FFDB-4BA1-8C8B-09801A89774F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sz="2000" noProof="0" dirty="0" smtClean="0"/>
        </a:p>
      </dgm:t>
    </dgm:pt>
    <dgm:pt modelId="{2712869B-3C78-4A09-AAAA-05DB35BDB893}" type="parTrans" cxnId="{C23ADC58-E356-430A-A809-15B1815A53FF}">
      <dgm:prSet/>
      <dgm:spPr/>
      <dgm:t>
        <a:bodyPr/>
        <a:lstStyle/>
        <a:p>
          <a:endParaRPr lang="es-CO"/>
        </a:p>
      </dgm:t>
    </dgm:pt>
    <dgm:pt modelId="{BEF03E0A-2433-4A43-B84C-FA4F28071307}" type="sibTrans" cxnId="{C23ADC58-E356-430A-A809-15B1815A53FF}">
      <dgm:prSet/>
      <dgm:spPr/>
      <dgm:t>
        <a:bodyPr/>
        <a:lstStyle/>
        <a:p>
          <a:endParaRPr lang="es-CO"/>
        </a:p>
      </dgm:t>
    </dgm:pt>
    <dgm:pt modelId="{31B958D4-0BAF-44DD-B0F9-E9653B47F978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sz="1800" dirty="0" smtClean="0"/>
        </a:p>
      </dgm:t>
    </dgm:pt>
    <dgm:pt modelId="{062BA99B-7B9E-464C-9894-C1F733F15BB8}" type="parTrans" cxnId="{B19E77E7-521A-40B4-A5C1-FF782CC6C1DE}">
      <dgm:prSet/>
      <dgm:spPr/>
      <dgm:t>
        <a:bodyPr/>
        <a:lstStyle/>
        <a:p>
          <a:endParaRPr lang="es-CO"/>
        </a:p>
      </dgm:t>
    </dgm:pt>
    <dgm:pt modelId="{5998B94E-1DA6-40A0-989E-E59732F78402}" type="sibTrans" cxnId="{B19E77E7-521A-40B4-A5C1-FF782CC6C1DE}">
      <dgm:prSet/>
      <dgm:spPr/>
      <dgm:t>
        <a:bodyPr/>
        <a:lstStyle/>
        <a:p>
          <a:endParaRPr lang="es-CO"/>
        </a:p>
      </dgm:t>
    </dgm:pt>
    <dgm:pt modelId="{B6B54C58-41A7-4CA9-A74C-F25F9C116CDA}" type="pres">
      <dgm:prSet presAssocID="{87DD35CE-D615-4957-87B3-41C1476CE95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52E25B0-C947-4128-90F5-57937A8E91EB}" type="pres">
      <dgm:prSet presAssocID="{87DD35CE-D615-4957-87B3-41C1476CE958}" presName="children" presStyleCnt="0"/>
      <dgm:spPr/>
      <dgm:t>
        <a:bodyPr/>
        <a:lstStyle/>
        <a:p>
          <a:endParaRPr lang="es-CO"/>
        </a:p>
      </dgm:t>
    </dgm:pt>
    <dgm:pt modelId="{D89CB31C-DAF1-4A79-A73F-043329C72CB3}" type="pres">
      <dgm:prSet presAssocID="{87DD35CE-D615-4957-87B3-41C1476CE958}" presName="childPlaceholder" presStyleCnt="0"/>
      <dgm:spPr/>
      <dgm:t>
        <a:bodyPr/>
        <a:lstStyle/>
        <a:p>
          <a:endParaRPr lang="es-CO"/>
        </a:p>
      </dgm:t>
    </dgm:pt>
    <dgm:pt modelId="{D3652734-1E7E-4C16-B356-B39D866E8C77}" type="pres">
      <dgm:prSet presAssocID="{87DD35CE-D615-4957-87B3-41C1476CE958}" presName="circle" presStyleCnt="0"/>
      <dgm:spPr/>
      <dgm:t>
        <a:bodyPr/>
        <a:lstStyle/>
        <a:p>
          <a:endParaRPr lang="es-CO"/>
        </a:p>
      </dgm:t>
    </dgm:pt>
    <dgm:pt modelId="{F13F1F00-2858-45DF-B6EA-EDB244B05390}" type="pres">
      <dgm:prSet presAssocID="{87DD35CE-D615-4957-87B3-41C1476CE958}" presName="quadrant1" presStyleLbl="node1" presStyleIdx="0" presStyleCnt="4" custScaleX="106383" custLinFactNeighborX="-8862" custLinFactNeighborY="-1429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4517E15-DEFB-45A6-9E90-8204D9FCBC9E}" type="pres">
      <dgm:prSet presAssocID="{87DD35CE-D615-4957-87B3-41C1476CE958}" presName="quadrant2" presStyleLbl="node1" presStyleIdx="1" presStyleCnt="4" custLinFactNeighborX="-210" custLinFactNeighborY="-567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BA10625-D8B2-4E22-83AD-354263CF5D50}" type="pres">
      <dgm:prSet presAssocID="{87DD35CE-D615-4957-87B3-41C1476CE95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C7316EF-854D-4CC9-82F0-5ADFC6303C5A}" type="pres">
      <dgm:prSet presAssocID="{87DD35CE-D615-4957-87B3-41C1476CE958}" presName="quadrant4" presStyleLbl="node1" presStyleIdx="3" presStyleCnt="4" custScaleX="109242" custLinFactNeighborX="-638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6262AFD-3E5E-4CDB-8B5A-1E1DFA711772}" type="pres">
      <dgm:prSet presAssocID="{87DD35CE-D615-4957-87B3-41C1476CE958}" presName="quadrantPlaceholder" presStyleCnt="0"/>
      <dgm:spPr/>
      <dgm:t>
        <a:bodyPr/>
        <a:lstStyle/>
        <a:p>
          <a:endParaRPr lang="es-CO"/>
        </a:p>
      </dgm:t>
    </dgm:pt>
    <dgm:pt modelId="{CC7AE8DD-8CC2-4735-852E-A405331BA49E}" type="pres">
      <dgm:prSet presAssocID="{87DD35CE-D615-4957-87B3-41C1476CE958}" presName="center1" presStyleLbl="fgShp" presStyleIdx="0" presStyleCnt="2" custLinFactNeighborX="-9245" custLinFactNeighborY="-10632"/>
      <dgm:spPr/>
      <dgm:t>
        <a:bodyPr/>
        <a:lstStyle/>
        <a:p>
          <a:endParaRPr lang="es-CO"/>
        </a:p>
      </dgm:t>
    </dgm:pt>
    <dgm:pt modelId="{BEF6CF8D-6006-491E-9FEF-E56B48090659}" type="pres">
      <dgm:prSet presAssocID="{87DD35CE-D615-4957-87B3-41C1476CE958}" presName="center2" presStyleLbl="fgShp" presStyleIdx="1" presStyleCnt="2" custLinFactNeighborX="-10092" custLinFactNeighborY="-6442"/>
      <dgm:spPr/>
      <dgm:t>
        <a:bodyPr/>
        <a:lstStyle/>
        <a:p>
          <a:endParaRPr lang="es-CO"/>
        </a:p>
      </dgm:t>
    </dgm:pt>
  </dgm:ptLst>
  <dgm:cxnLst>
    <dgm:cxn modelId="{B19E77E7-521A-40B4-A5C1-FF782CC6C1DE}" srcId="{87DD35CE-D615-4957-87B3-41C1476CE958}" destId="{31B958D4-0BAF-44DD-B0F9-E9653B47F978}" srcOrd="3" destOrd="0" parTransId="{062BA99B-7B9E-464C-9894-C1F733F15BB8}" sibTransId="{5998B94E-1DA6-40A0-989E-E59732F78402}"/>
    <dgm:cxn modelId="{7111FD5C-99AD-4123-8E59-239118B63813}" type="presOf" srcId="{31B958D4-0BAF-44DD-B0F9-E9653B47F978}" destId="{5C7316EF-854D-4CC9-82F0-5ADFC6303C5A}" srcOrd="0" destOrd="0" presId="urn:microsoft.com/office/officeart/2005/8/layout/cycle4"/>
    <dgm:cxn modelId="{CDE9F119-FBB6-4A23-8989-B0F81145F6FB}" srcId="{87DD35CE-D615-4957-87B3-41C1476CE958}" destId="{C02E6CF1-E730-4127-A572-FCA0FBBDDEC6}" srcOrd="1" destOrd="0" parTransId="{AA8139C3-4327-4802-BBA8-4126A4365A23}" sibTransId="{9729CE9B-835F-4503-83A8-AE3C4FA1204D}"/>
    <dgm:cxn modelId="{CC4383C6-82D7-481D-A04C-3FBD83015B87}" type="presOf" srcId="{0930DE16-FFDB-4BA1-8C8B-09801A89774F}" destId="{DBA10625-D8B2-4E22-83AD-354263CF5D50}" srcOrd="0" destOrd="0" presId="urn:microsoft.com/office/officeart/2005/8/layout/cycle4"/>
    <dgm:cxn modelId="{09C1F174-2462-451F-BB54-CE3AD83A6247}" type="presOf" srcId="{C02E6CF1-E730-4127-A572-FCA0FBBDDEC6}" destId="{14517E15-DEFB-45A6-9E90-8204D9FCBC9E}" srcOrd="0" destOrd="0" presId="urn:microsoft.com/office/officeart/2005/8/layout/cycle4"/>
    <dgm:cxn modelId="{1F5C0A8D-9136-4717-95D5-796EACF49539}" type="presOf" srcId="{035525B9-9BAA-47D1-8524-9922395492C7}" destId="{F13F1F00-2858-45DF-B6EA-EDB244B05390}" srcOrd="0" destOrd="0" presId="urn:microsoft.com/office/officeart/2005/8/layout/cycle4"/>
    <dgm:cxn modelId="{FC2577A1-E47B-4EE8-B8A7-F5168D783055}" type="presOf" srcId="{87DD35CE-D615-4957-87B3-41C1476CE958}" destId="{B6B54C58-41A7-4CA9-A74C-F25F9C116CDA}" srcOrd="0" destOrd="0" presId="urn:microsoft.com/office/officeart/2005/8/layout/cycle4"/>
    <dgm:cxn modelId="{8DE67F56-A681-49F3-AEB7-E24CA220A534}" srcId="{87DD35CE-D615-4957-87B3-41C1476CE958}" destId="{035525B9-9BAA-47D1-8524-9922395492C7}" srcOrd="0" destOrd="0" parTransId="{93D58F2E-79EE-4DF3-936A-9B353B8E9219}" sibTransId="{8F8A1ED8-0C12-4934-B81B-D4C45E93BE5A}"/>
    <dgm:cxn modelId="{C23ADC58-E356-430A-A809-15B1815A53FF}" srcId="{87DD35CE-D615-4957-87B3-41C1476CE958}" destId="{0930DE16-FFDB-4BA1-8C8B-09801A89774F}" srcOrd="2" destOrd="0" parTransId="{2712869B-3C78-4A09-AAAA-05DB35BDB893}" sibTransId="{BEF03E0A-2433-4A43-B84C-FA4F28071307}"/>
    <dgm:cxn modelId="{501D41A7-F8DD-43E8-8A83-FCF0F668A674}" type="presParOf" srcId="{B6B54C58-41A7-4CA9-A74C-F25F9C116CDA}" destId="{252E25B0-C947-4128-90F5-57937A8E91EB}" srcOrd="0" destOrd="0" presId="urn:microsoft.com/office/officeart/2005/8/layout/cycle4"/>
    <dgm:cxn modelId="{ADD9BCB7-1808-4C65-B14C-0435F547ED4C}" type="presParOf" srcId="{252E25B0-C947-4128-90F5-57937A8E91EB}" destId="{D89CB31C-DAF1-4A79-A73F-043329C72CB3}" srcOrd="0" destOrd="0" presId="urn:microsoft.com/office/officeart/2005/8/layout/cycle4"/>
    <dgm:cxn modelId="{675B7F71-AEC5-4E6B-A99F-6A001B528975}" type="presParOf" srcId="{B6B54C58-41A7-4CA9-A74C-F25F9C116CDA}" destId="{D3652734-1E7E-4C16-B356-B39D866E8C77}" srcOrd="1" destOrd="0" presId="urn:microsoft.com/office/officeart/2005/8/layout/cycle4"/>
    <dgm:cxn modelId="{5C2C384F-78F7-4948-A9B1-AF6DAA95FD27}" type="presParOf" srcId="{D3652734-1E7E-4C16-B356-B39D866E8C77}" destId="{F13F1F00-2858-45DF-B6EA-EDB244B05390}" srcOrd="0" destOrd="0" presId="urn:microsoft.com/office/officeart/2005/8/layout/cycle4"/>
    <dgm:cxn modelId="{83883407-B6D1-4CCD-B0A1-78DBFC3FC241}" type="presParOf" srcId="{D3652734-1E7E-4C16-B356-B39D866E8C77}" destId="{14517E15-DEFB-45A6-9E90-8204D9FCBC9E}" srcOrd="1" destOrd="0" presId="urn:microsoft.com/office/officeart/2005/8/layout/cycle4"/>
    <dgm:cxn modelId="{9A3897A9-F8A4-4345-8B5D-E7278221B27A}" type="presParOf" srcId="{D3652734-1E7E-4C16-B356-B39D866E8C77}" destId="{DBA10625-D8B2-4E22-83AD-354263CF5D50}" srcOrd="2" destOrd="0" presId="urn:microsoft.com/office/officeart/2005/8/layout/cycle4"/>
    <dgm:cxn modelId="{FDE3AF11-6B2D-4A1D-AC75-A4EF0EA670B1}" type="presParOf" srcId="{D3652734-1E7E-4C16-B356-B39D866E8C77}" destId="{5C7316EF-854D-4CC9-82F0-5ADFC6303C5A}" srcOrd="3" destOrd="0" presId="urn:microsoft.com/office/officeart/2005/8/layout/cycle4"/>
    <dgm:cxn modelId="{A819CFCC-B98E-42FD-B326-3EB7317A071F}" type="presParOf" srcId="{D3652734-1E7E-4C16-B356-B39D866E8C77}" destId="{C6262AFD-3E5E-4CDB-8B5A-1E1DFA711772}" srcOrd="4" destOrd="0" presId="urn:microsoft.com/office/officeart/2005/8/layout/cycle4"/>
    <dgm:cxn modelId="{01FF4D0F-5655-43F2-AAA1-477A38CABECF}" type="presParOf" srcId="{B6B54C58-41A7-4CA9-A74C-F25F9C116CDA}" destId="{CC7AE8DD-8CC2-4735-852E-A405331BA49E}" srcOrd="2" destOrd="0" presId="urn:microsoft.com/office/officeart/2005/8/layout/cycle4"/>
    <dgm:cxn modelId="{91BE9D34-14A5-40AE-B6AB-825D3CFB755C}" type="presParOf" srcId="{B6B54C58-41A7-4CA9-A74C-F25F9C116CDA}" destId="{BEF6CF8D-6006-491E-9FEF-E56B48090659}" srcOrd="3" destOrd="0" presId="urn:microsoft.com/office/officeart/2005/8/layout/cycle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8EF4EE-37E0-4865-B006-0ADEC14A5235}" type="doc">
      <dgm:prSet loTypeId="urn:microsoft.com/office/officeart/2005/8/layout/pyramid1" loCatId="pyramid" qsTypeId="urn:microsoft.com/office/officeart/2005/8/quickstyle/3d2" qsCatId="3D" csTypeId="urn:microsoft.com/office/officeart/2005/8/colors/colorful1" csCatId="colorful" phldr="1"/>
      <dgm:spPr/>
    </dgm:pt>
    <dgm:pt modelId="{D258D203-5F7C-442A-A9F8-9930F4CB15B6}">
      <dgm:prSet phldrT="[Text]" custT="1"/>
      <dgm:spPr/>
      <dgm:t>
        <a:bodyPr/>
        <a:lstStyle/>
        <a:p>
          <a:r>
            <a:rPr lang="en-US" sz="1600" b="1" dirty="0" smtClean="0"/>
            <a:t>                                                                                  </a:t>
          </a:r>
        </a:p>
        <a:p>
          <a:endParaRPr lang="en-US" sz="1600" b="1" dirty="0" smtClean="0"/>
        </a:p>
        <a:p>
          <a:endParaRPr lang="en-US" sz="1600" b="1" dirty="0" smtClean="0"/>
        </a:p>
        <a:p>
          <a:endParaRPr lang="en-US" sz="1600" b="1" dirty="0" smtClean="0"/>
        </a:p>
      </dgm:t>
    </dgm:pt>
    <dgm:pt modelId="{9BC963FD-53B9-422A-A20A-F22E47E6E9F4}" type="parTrans" cxnId="{21948133-4D8E-4A4B-A3B9-306582B13F18}">
      <dgm:prSet/>
      <dgm:spPr/>
      <dgm:t>
        <a:bodyPr/>
        <a:lstStyle/>
        <a:p>
          <a:endParaRPr lang="en-US" sz="1100" b="1"/>
        </a:p>
      </dgm:t>
    </dgm:pt>
    <dgm:pt modelId="{A144A72F-A8DB-47F2-95AE-1BC0CFA7B6A0}" type="sibTrans" cxnId="{21948133-4D8E-4A4B-A3B9-306582B13F18}">
      <dgm:prSet/>
      <dgm:spPr/>
      <dgm:t>
        <a:bodyPr/>
        <a:lstStyle/>
        <a:p>
          <a:endParaRPr lang="en-US" sz="1100" b="1"/>
        </a:p>
      </dgm:t>
    </dgm:pt>
    <dgm:pt modelId="{C255C522-8A18-428F-B4E9-B3EF590C30D2}">
      <dgm:prSet phldrT="[Text]" custT="1"/>
      <dgm:spPr/>
      <dgm:t>
        <a:bodyPr/>
        <a:lstStyle/>
        <a:p>
          <a:endParaRPr lang="en-US" sz="1200" b="1" dirty="0"/>
        </a:p>
      </dgm:t>
    </dgm:pt>
    <dgm:pt modelId="{6D7ED0F9-7349-4E9D-8FAE-0830DE3B232A}" type="parTrans" cxnId="{097F8878-C853-40AD-92B2-1ADD86D73CFF}">
      <dgm:prSet/>
      <dgm:spPr/>
      <dgm:t>
        <a:bodyPr/>
        <a:lstStyle/>
        <a:p>
          <a:endParaRPr lang="en-US" sz="1100" b="1"/>
        </a:p>
      </dgm:t>
    </dgm:pt>
    <dgm:pt modelId="{CE324F7A-81B5-4E02-B136-D47DF06FBA1D}" type="sibTrans" cxnId="{097F8878-C853-40AD-92B2-1ADD86D73CFF}">
      <dgm:prSet/>
      <dgm:spPr/>
      <dgm:t>
        <a:bodyPr/>
        <a:lstStyle/>
        <a:p>
          <a:endParaRPr lang="en-US" sz="1100" b="1"/>
        </a:p>
      </dgm:t>
    </dgm:pt>
    <dgm:pt modelId="{22FD3B1A-FE02-4D49-9A99-D583D04FED0B}">
      <dgm:prSet phldrT="[Text]" custT="1"/>
      <dgm:spPr/>
      <dgm:t>
        <a:bodyPr/>
        <a:lstStyle/>
        <a:p>
          <a:endParaRPr lang="en-US" sz="1200" b="1" dirty="0">
            <a:solidFill>
              <a:schemeClr val="bg1"/>
            </a:solidFill>
          </a:endParaRPr>
        </a:p>
      </dgm:t>
    </dgm:pt>
    <dgm:pt modelId="{2B5F4ECE-A237-42D0-A3E5-F59204B7C823}" type="parTrans" cxnId="{79B2B6A4-45E9-457C-8520-A8867E15E28D}">
      <dgm:prSet/>
      <dgm:spPr/>
      <dgm:t>
        <a:bodyPr/>
        <a:lstStyle/>
        <a:p>
          <a:endParaRPr lang="en-US" sz="1100" b="1"/>
        </a:p>
      </dgm:t>
    </dgm:pt>
    <dgm:pt modelId="{E5A9668A-9A73-4BBE-99E7-88FF19C8D2FE}" type="sibTrans" cxnId="{79B2B6A4-45E9-457C-8520-A8867E15E28D}">
      <dgm:prSet/>
      <dgm:spPr/>
      <dgm:t>
        <a:bodyPr/>
        <a:lstStyle/>
        <a:p>
          <a:endParaRPr lang="en-US" sz="1100" b="1"/>
        </a:p>
      </dgm:t>
    </dgm:pt>
    <dgm:pt modelId="{931F27B1-49E4-4F3A-9F68-6E14BB7FC396}" type="pres">
      <dgm:prSet presAssocID="{3F8EF4EE-37E0-4865-B006-0ADEC14A5235}" presName="Name0" presStyleCnt="0">
        <dgm:presLayoutVars>
          <dgm:dir/>
          <dgm:animLvl val="lvl"/>
          <dgm:resizeHandles val="exact"/>
        </dgm:presLayoutVars>
      </dgm:prSet>
      <dgm:spPr/>
    </dgm:pt>
    <dgm:pt modelId="{33EA4232-05CB-4444-A46E-6FB03EF3B5AC}" type="pres">
      <dgm:prSet presAssocID="{D258D203-5F7C-442A-A9F8-9930F4CB15B6}" presName="Name8" presStyleCnt="0"/>
      <dgm:spPr/>
    </dgm:pt>
    <dgm:pt modelId="{0E0DD83E-BF0D-4780-950B-1BA829BFF343}" type="pres">
      <dgm:prSet presAssocID="{D258D203-5F7C-442A-A9F8-9930F4CB15B6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D3CE8-BDCF-4BF1-8365-8445C6EF1E26}" type="pres">
      <dgm:prSet presAssocID="{D258D203-5F7C-442A-A9F8-9930F4CB15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FE753B-B855-418E-863B-9B5504572954}" type="pres">
      <dgm:prSet presAssocID="{C255C522-8A18-428F-B4E9-B3EF590C30D2}" presName="Name8" presStyleCnt="0"/>
      <dgm:spPr/>
    </dgm:pt>
    <dgm:pt modelId="{DB1DE2F6-E945-42B8-94D5-0FE828381D9B}" type="pres">
      <dgm:prSet presAssocID="{C255C522-8A18-428F-B4E9-B3EF590C30D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0DA2-A354-4D9D-A858-E8409693CB6E}" type="pres">
      <dgm:prSet presAssocID="{C255C522-8A18-428F-B4E9-B3EF590C30D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A4116-6589-4170-8DAA-63721E58E3C4}" type="pres">
      <dgm:prSet presAssocID="{22FD3B1A-FE02-4D49-9A99-D583D04FED0B}" presName="Name8" presStyleCnt="0"/>
      <dgm:spPr/>
    </dgm:pt>
    <dgm:pt modelId="{F74DEB16-E098-4DBE-91EC-15D5E537CDCF}" type="pres">
      <dgm:prSet presAssocID="{22FD3B1A-FE02-4D49-9A99-D583D04FED0B}" presName="level" presStyleLbl="node1" presStyleIdx="2" presStyleCnt="3" custLinFactNeighborX="-39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3720B-45C7-44D6-B365-55850AB99C21}" type="pres">
      <dgm:prSet presAssocID="{22FD3B1A-FE02-4D49-9A99-D583D04FED0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8758DF-8D4C-4B64-AD7D-AD5C2D4D96A1}" type="presOf" srcId="{C255C522-8A18-428F-B4E9-B3EF590C30D2}" destId="{F2760DA2-A354-4D9D-A858-E8409693CB6E}" srcOrd="1" destOrd="0" presId="urn:microsoft.com/office/officeart/2005/8/layout/pyramid1"/>
    <dgm:cxn modelId="{097F8878-C853-40AD-92B2-1ADD86D73CFF}" srcId="{3F8EF4EE-37E0-4865-B006-0ADEC14A5235}" destId="{C255C522-8A18-428F-B4E9-B3EF590C30D2}" srcOrd="1" destOrd="0" parTransId="{6D7ED0F9-7349-4E9D-8FAE-0830DE3B232A}" sibTransId="{CE324F7A-81B5-4E02-B136-D47DF06FBA1D}"/>
    <dgm:cxn modelId="{79B2B6A4-45E9-457C-8520-A8867E15E28D}" srcId="{3F8EF4EE-37E0-4865-B006-0ADEC14A5235}" destId="{22FD3B1A-FE02-4D49-9A99-D583D04FED0B}" srcOrd="2" destOrd="0" parTransId="{2B5F4ECE-A237-42D0-A3E5-F59204B7C823}" sibTransId="{E5A9668A-9A73-4BBE-99E7-88FF19C8D2FE}"/>
    <dgm:cxn modelId="{1A168981-E037-4575-AE91-B112AA3C0A56}" type="presOf" srcId="{22FD3B1A-FE02-4D49-9A99-D583D04FED0B}" destId="{F74DEB16-E098-4DBE-91EC-15D5E537CDCF}" srcOrd="0" destOrd="0" presId="urn:microsoft.com/office/officeart/2005/8/layout/pyramid1"/>
    <dgm:cxn modelId="{4429A911-9452-41B8-BEAA-7A86DCEC2507}" type="presOf" srcId="{D258D203-5F7C-442A-A9F8-9930F4CB15B6}" destId="{97FD3CE8-BDCF-4BF1-8365-8445C6EF1E26}" srcOrd="1" destOrd="0" presId="urn:microsoft.com/office/officeart/2005/8/layout/pyramid1"/>
    <dgm:cxn modelId="{AFFAEE1F-D50D-47CF-8529-72505229DF69}" type="presOf" srcId="{D258D203-5F7C-442A-A9F8-9930F4CB15B6}" destId="{0E0DD83E-BF0D-4780-950B-1BA829BFF343}" srcOrd="0" destOrd="0" presId="urn:microsoft.com/office/officeart/2005/8/layout/pyramid1"/>
    <dgm:cxn modelId="{21948133-4D8E-4A4B-A3B9-306582B13F18}" srcId="{3F8EF4EE-37E0-4865-B006-0ADEC14A5235}" destId="{D258D203-5F7C-442A-A9F8-9930F4CB15B6}" srcOrd="0" destOrd="0" parTransId="{9BC963FD-53B9-422A-A20A-F22E47E6E9F4}" sibTransId="{A144A72F-A8DB-47F2-95AE-1BC0CFA7B6A0}"/>
    <dgm:cxn modelId="{798B502D-FB7C-43A6-BA53-4C6096864CDA}" type="presOf" srcId="{C255C522-8A18-428F-B4E9-B3EF590C30D2}" destId="{DB1DE2F6-E945-42B8-94D5-0FE828381D9B}" srcOrd="0" destOrd="0" presId="urn:microsoft.com/office/officeart/2005/8/layout/pyramid1"/>
    <dgm:cxn modelId="{79C13F1A-F5D1-4735-B65A-4EB5D6E1541F}" type="presOf" srcId="{3F8EF4EE-37E0-4865-B006-0ADEC14A5235}" destId="{931F27B1-49E4-4F3A-9F68-6E14BB7FC396}" srcOrd="0" destOrd="0" presId="urn:microsoft.com/office/officeart/2005/8/layout/pyramid1"/>
    <dgm:cxn modelId="{5BE5EA73-D021-4236-A614-EBB78C715E74}" type="presOf" srcId="{22FD3B1A-FE02-4D49-9A99-D583D04FED0B}" destId="{77B3720B-45C7-44D6-B365-55850AB99C21}" srcOrd="1" destOrd="0" presId="urn:microsoft.com/office/officeart/2005/8/layout/pyramid1"/>
    <dgm:cxn modelId="{8F5452CD-5CAE-4836-ABBE-320F9DAB7F70}" type="presParOf" srcId="{931F27B1-49E4-4F3A-9F68-6E14BB7FC396}" destId="{33EA4232-05CB-4444-A46E-6FB03EF3B5AC}" srcOrd="0" destOrd="0" presId="urn:microsoft.com/office/officeart/2005/8/layout/pyramid1"/>
    <dgm:cxn modelId="{6DE82E0B-62D5-442E-8CD9-EE9CBE679BD4}" type="presParOf" srcId="{33EA4232-05CB-4444-A46E-6FB03EF3B5AC}" destId="{0E0DD83E-BF0D-4780-950B-1BA829BFF343}" srcOrd="0" destOrd="0" presId="urn:microsoft.com/office/officeart/2005/8/layout/pyramid1"/>
    <dgm:cxn modelId="{13BC6465-AAB4-4513-8C14-AA8D5533103D}" type="presParOf" srcId="{33EA4232-05CB-4444-A46E-6FB03EF3B5AC}" destId="{97FD3CE8-BDCF-4BF1-8365-8445C6EF1E26}" srcOrd="1" destOrd="0" presId="urn:microsoft.com/office/officeart/2005/8/layout/pyramid1"/>
    <dgm:cxn modelId="{271140A1-7682-422F-AF1A-7E8AB1D544D5}" type="presParOf" srcId="{931F27B1-49E4-4F3A-9F68-6E14BB7FC396}" destId="{CCFE753B-B855-418E-863B-9B5504572954}" srcOrd="1" destOrd="0" presId="urn:microsoft.com/office/officeart/2005/8/layout/pyramid1"/>
    <dgm:cxn modelId="{3C641EE2-26E7-4747-A4B2-41BE61D9E2DE}" type="presParOf" srcId="{CCFE753B-B855-418E-863B-9B5504572954}" destId="{DB1DE2F6-E945-42B8-94D5-0FE828381D9B}" srcOrd="0" destOrd="0" presId="urn:microsoft.com/office/officeart/2005/8/layout/pyramid1"/>
    <dgm:cxn modelId="{DE35031C-C4E8-4447-A56A-458EB70C61B5}" type="presParOf" srcId="{CCFE753B-B855-418E-863B-9B5504572954}" destId="{F2760DA2-A354-4D9D-A858-E8409693CB6E}" srcOrd="1" destOrd="0" presId="urn:microsoft.com/office/officeart/2005/8/layout/pyramid1"/>
    <dgm:cxn modelId="{15ECE632-F7C6-413E-91E4-411920BDD28A}" type="presParOf" srcId="{931F27B1-49E4-4F3A-9F68-6E14BB7FC396}" destId="{10CA4116-6589-4170-8DAA-63721E58E3C4}" srcOrd="2" destOrd="0" presId="urn:microsoft.com/office/officeart/2005/8/layout/pyramid1"/>
    <dgm:cxn modelId="{59B56A0B-29A2-444D-AFB0-C9A835FE4907}" type="presParOf" srcId="{10CA4116-6589-4170-8DAA-63721E58E3C4}" destId="{F74DEB16-E098-4DBE-91EC-15D5E537CDCF}" srcOrd="0" destOrd="0" presId="urn:microsoft.com/office/officeart/2005/8/layout/pyramid1"/>
    <dgm:cxn modelId="{456B7EE3-E30B-40BE-AFCA-27366F4E37BD}" type="presParOf" srcId="{10CA4116-6589-4170-8DAA-63721E58E3C4}" destId="{77B3720B-45C7-44D6-B365-55850AB99C21}" srcOrd="1" destOrd="0" presId="urn:microsoft.com/office/officeart/2005/8/layout/pyramid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8EF4EE-37E0-4865-B006-0ADEC14A5235}" type="doc">
      <dgm:prSet loTypeId="urn:microsoft.com/office/officeart/2005/8/layout/pyramid1" loCatId="pyramid" qsTypeId="urn:microsoft.com/office/officeart/2005/8/quickstyle/3d2" qsCatId="3D" csTypeId="urn:microsoft.com/office/officeart/2005/8/colors/colorful1" csCatId="colorful" phldr="1"/>
      <dgm:spPr/>
    </dgm:pt>
    <dgm:pt modelId="{D258D203-5F7C-442A-A9F8-9930F4CB15B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600" b="1" dirty="0" smtClean="0"/>
            <a:t>                                                                                  </a:t>
          </a:r>
        </a:p>
        <a:p>
          <a:endParaRPr lang="en-US" sz="1600" b="1" dirty="0" smtClean="0"/>
        </a:p>
        <a:p>
          <a:endParaRPr lang="en-US" sz="1600" b="1" dirty="0" smtClean="0"/>
        </a:p>
        <a:p>
          <a:endParaRPr lang="en-US" sz="1600" b="1" dirty="0" smtClean="0"/>
        </a:p>
      </dgm:t>
    </dgm:pt>
    <dgm:pt modelId="{9BC963FD-53B9-422A-A20A-F22E47E6E9F4}" type="parTrans" cxnId="{21948133-4D8E-4A4B-A3B9-306582B13F18}">
      <dgm:prSet/>
      <dgm:spPr/>
      <dgm:t>
        <a:bodyPr/>
        <a:lstStyle/>
        <a:p>
          <a:endParaRPr lang="en-US" sz="1100" b="1"/>
        </a:p>
      </dgm:t>
    </dgm:pt>
    <dgm:pt modelId="{A144A72F-A8DB-47F2-95AE-1BC0CFA7B6A0}" type="sibTrans" cxnId="{21948133-4D8E-4A4B-A3B9-306582B13F18}">
      <dgm:prSet/>
      <dgm:spPr/>
      <dgm:t>
        <a:bodyPr/>
        <a:lstStyle/>
        <a:p>
          <a:endParaRPr lang="en-US" sz="1100" b="1"/>
        </a:p>
      </dgm:t>
    </dgm:pt>
    <dgm:pt modelId="{C255C522-8A18-428F-B4E9-B3EF590C30D2}">
      <dgm:prSet phldrT="[Text]" custT="1"/>
      <dgm:spPr>
        <a:solidFill>
          <a:srgbClr val="FFC000"/>
        </a:solidFill>
      </dgm:spPr>
      <dgm:t>
        <a:bodyPr/>
        <a:lstStyle/>
        <a:p>
          <a:endParaRPr lang="en-US" sz="1200" b="1" dirty="0"/>
        </a:p>
      </dgm:t>
    </dgm:pt>
    <dgm:pt modelId="{6D7ED0F9-7349-4E9D-8FAE-0830DE3B232A}" type="parTrans" cxnId="{097F8878-C853-40AD-92B2-1ADD86D73CFF}">
      <dgm:prSet/>
      <dgm:spPr/>
      <dgm:t>
        <a:bodyPr/>
        <a:lstStyle/>
        <a:p>
          <a:endParaRPr lang="en-US" sz="1100" b="1"/>
        </a:p>
      </dgm:t>
    </dgm:pt>
    <dgm:pt modelId="{CE324F7A-81B5-4E02-B136-D47DF06FBA1D}" type="sibTrans" cxnId="{097F8878-C853-40AD-92B2-1ADD86D73CFF}">
      <dgm:prSet/>
      <dgm:spPr/>
      <dgm:t>
        <a:bodyPr/>
        <a:lstStyle/>
        <a:p>
          <a:endParaRPr lang="en-US" sz="1100" b="1"/>
        </a:p>
      </dgm:t>
    </dgm:pt>
    <dgm:pt modelId="{22FD3B1A-FE02-4D49-9A99-D583D04FED0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sz="1200" b="1" dirty="0">
            <a:solidFill>
              <a:schemeClr val="bg1"/>
            </a:solidFill>
          </a:endParaRPr>
        </a:p>
      </dgm:t>
    </dgm:pt>
    <dgm:pt modelId="{2B5F4ECE-A237-42D0-A3E5-F59204B7C823}" type="parTrans" cxnId="{79B2B6A4-45E9-457C-8520-A8867E15E28D}">
      <dgm:prSet/>
      <dgm:spPr/>
      <dgm:t>
        <a:bodyPr/>
        <a:lstStyle/>
        <a:p>
          <a:endParaRPr lang="en-US" sz="1100" b="1"/>
        </a:p>
      </dgm:t>
    </dgm:pt>
    <dgm:pt modelId="{E5A9668A-9A73-4BBE-99E7-88FF19C8D2FE}" type="sibTrans" cxnId="{79B2B6A4-45E9-457C-8520-A8867E15E28D}">
      <dgm:prSet/>
      <dgm:spPr/>
      <dgm:t>
        <a:bodyPr/>
        <a:lstStyle/>
        <a:p>
          <a:endParaRPr lang="en-US" sz="1100" b="1"/>
        </a:p>
      </dgm:t>
    </dgm:pt>
    <dgm:pt modelId="{931F27B1-49E4-4F3A-9F68-6E14BB7FC396}" type="pres">
      <dgm:prSet presAssocID="{3F8EF4EE-37E0-4865-B006-0ADEC14A5235}" presName="Name0" presStyleCnt="0">
        <dgm:presLayoutVars>
          <dgm:dir/>
          <dgm:animLvl val="lvl"/>
          <dgm:resizeHandles val="exact"/>
        </dgm:presLayoutVars>
      </dgm:prSet>
      <dgm:spPr/>
    </dgm:pt>
    <dgm:pt modelId="{33EA4232-05CB-4444-A46E-6FB03EF3B5AC}" type="pres">
      <dgm:prSet presAssocID="{D258D203-5F7C-442A-A9F8-9930F4CB15B6}" presName="Name8" presStyleCnt="0"/>
      <dgm:spPr/>
    </dgm:pt>
    <dgm:pt modelId="{0E0DD83E-BF0D-4780-950B-1BA829BFF343}" type="pres">
      <dgm:prSet presAssocID="{D258D203-5F7C-442A-A9F8-9930F4CB15B6}" presName="level" presStyleLbl="node1" presStyleIdx="0" presStyleCnt="3" custScaleX="103882" custScaleY="104544" custLinFactNeighborX="1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D3CE8-BDCF-4BF1-8365-8445C6EF1E26}" type="pres">
      <dgm:prSet presAssocID="{D258D203-5F7C-442A-A9F8-9930F4CB15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FE753B-B855-418E-863B-9B5504572954}" type="pres">
      <dgm:prSet presAssocID="{C255C522-8A18-428F-B4E9-B3EF590C30D2}" presName="Name8" presStyleCnt="0"/>
      <dgm:spPr/>
    </dgm:pt>
    <dgm:pt modelId="{DB1DE2F6-E945-42B8-94D5-0FE828381D9B}" type="pres">
      <dgm:prSet presAssocID="{C255C522-8A18-428F-B4E9-B3EF590C30D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0DA2-A354-4D9D-A858-E8409693CB6E}" type="pres">
      <dgm:prSet presAssocID="{C255C522-8A18-428F-B4E9-B3EF590C30D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A4116-6589-4170-8DAA-63721E58E3C4}" type="pres">
      <dgm:prSet presAssocID="{22FD3B1A-FE02-4D49-9A99-D583D04FED0B}" presName="Name8" presStyleCnt="0"/>
      <dgm:spPr/>
    </dgm:pt>
    <dgm:pt modelId="{F74DEB16-E098-4DBE-91EC-15D5E537CDCF}" type="pres">
      <dgm:prSet presAssocID="{22FD3B1A-FE02-4D49-9A99-D583D04FED0B}" presName="level" presStyleLbl="node1" presStyleIdx="2" presStyleCnt="3" custScaleY="187015" custLinFactNeighborX="-39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3720B-45C7-44D6-B365-55850AB99C21}" type="pres">
      <dgm:prSet presAssocID="{22FD3B1A-FE02-4D49-9A99-D583D04FED0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CCEAA2-6AF1-4418-B3B6-1F0848D8DF6F}" type="presOf" srcId="{22FD3B1A-FE02-4D49-9A99-D583D04FED0B}" destId="{77B3720B-45C7-44D6-B365-55850AB99C21}" srcOrd="1" destOrd="0" presId="urn:microsoft.com/office/officeart/2005/8/layout/pyramid1"/>
    <dgm:cxn modelId="{097F8878-C853-40AD-92B2-1ADD86D73CFF}" srcId="{3F8EF4EE-37E0-4865-B006-0ADEC14A5235}" destId="{C255C522-8A18-428F-B4E9-B3EF590C30D2}" srcOrd="1" destOrd="0" parTransId="{6D7ED0F9-7349-4E9D-8FAE-0830DE3B232A}" sibTransId="{CE324F7A-81B5-4E02-B136-D47DF06FBA1D}"/>
    <dgm:cxn modelId="{F02B81FF-6BA7-4F5B-8891-75C5F3CB4186}" type="presOf" srcId="{C255C522-8A18-428F-B4E9-B3EF590C30D2}" destId="{DB1DE2F6-E945-42B8-94D5-0FE828381D9B}" srcOrd="0" destOrd="0" presId="urn:microsoft.com/office/officeart/2005/8/layout/pyramid1"/>
    <dgm:cxn modelId="{A5B7CC82-92C6-418F-9F3D-E3D5E8D9E5E1}" type="presOf" srcId="{3F8EF4EE-37E0-4865-B006-0ADEC14A5235}" destId="{931F27B1-49E4-4F3A-9F68-6E14BB7FC396}" srcOrd="0" destOrd="0" presId="urn:microsoft.com/office/officeart/2005/8/layout/pyramid1"/>
    <dgm:cxn modelId="{DE43C0C8-7B0B-4A31-A66C-BE0BAB540025}" type="presOf" srcId="{22FD3B1A-FE02-4D49-9A99-D583D04FED0B}" destId="{F74DEB16-E098-4DBE-91EC-15D5E537CDCF}" srcOrd="0" destOrd="0" presId="urn:microsoft.com/office/officeart/2005/8/layout/pyramid1"/>
    <dgm:cxn modelId="{9A8E451C-B993-4962-8FDF-86B7E70170A4}" type="presOf" srcId="{C255C522-8A18-428F-B4E9-B3EF590C30D2}" destId="{F2760DA2-A354-4D9D-A858-E8409693CB6E}" srcOrd="1" destOrd="0" presId="urn:microsoft.com/office/officeart/2005/8/layout/pyramid1"/>
    <dgm:cxn modelId="{79B2B6A4-45E9-457C-8520-A8867E15E28D}" srcId="{3F8EF4EE-37E0-4865-B006-0ADEC14A5235}" destId="{22FD3B1A-FE02-4D49-9A99-D583D04FED0B}" srcOrd="2" destOrd="0" parTransId="{2B5F4ECE-A237-42D0-A3E5-F59204B7C823}" sibTransId="{E5A9668A-9A73-4BBE-99E7-88FF19C8D2FE}"/>
    <dgm:cxn modelId="{2E6E9127-8E8C-4EFC-9AAF-38ED757F78D5}" type="presOf" srcId="{D258D203-5F7C-442A-A9F8-9930F4CB15B6}" destId="{97FD3CE8-BDCF-4BF1-8365-8445C6EF1E26}" srcOrd="1" destOrd="0" presId="urn:microsoft.com/office/officeart/2005/8/layout/pyramid1"/>
    <dgm:cxn modelId="{21948133-4D8E-4A4B-A3B9-306582B13F18}" srcId="{3F8EF4EE-37E0-4865-B006-0ADEC14A5235}" destId="{D258D203-5F7C-442A-A9F8-9930F4CB15B6}" srcOrd="0" destOrd="0" parTransId="{9BC963FD-53B9-422A-A20A-F22E47E6E9F4}" sibTransId="{A144A72F-A8DB-47F2-95AE-1BC0CFA7B6A0}"/>
    <dgm:cxn modelId="{B10C3FCF-9DE1-4050-829B-32A0102625A4}" type="presOf" srcId="{D258D203-5F7C-442A-A9F8-9930F4CB15B6}" destId="{0E0DD83E-BF0D-4780-950B-1BA829BFF343}" srcOrd="0" destOrd="0" presId="urn:microsoft.com/office/officeart/2005/8/layout/pyramid1"/>
    <dgm:cxn modelId="{F036124D-11D4-4662-9CE2-F67B2E21D5EC}" type="presParOf" srcId="{931F27B1-49E4-4F3A-9F68-6E14BB7FC396}" destId="{33EA4232-05CB-4444-A46E-6FB03EF3B5AC}" srcOrd="0" destOrd="0" presId="urn:microsoft.com/office/officeart/2005/8/layout/pyramid1"/>
    <dgm:cxn modelId="{2B410C96-FA05-41C9-B21F-2A2B0A78FCED}" type="presParOf" srcId="{33EA4232-05CB-4444-A46E-6FB03EF3B5AC}" destId="{0E0DD83E-BF0D-4780-950B-1BA829BFF343}" srcOrd="0" destOrd="0" presId="urn:microsoft.com/office/officeart/2005/8/layout/pyramid1"/>
    <dgm:cxn modelId="{B13329DC-3BEC-445E-9D87-C835C65EBBFD}" type="presParOf" srcId="{33EA4232-05CB-4444-A46E-6FB03EF3B5AC}" destId="{97FD3CE8-BDCF-4BF1-8365-8445C6EF1E26}" srcOrd="1" destOrd="0" presId="urn:microsoft.com/office/officeart/2005/8/layout/pyramid1"/>
    <dgm:cxn modelId="{63FE1BE3-4757-4154-BE49-7E3098B56A1E}" type="presParOf" srcId="{931F27B1-49E4-4F3A-9F68-6E14BB7FC396}" destId="{CCFE753B-B855-418E-863B-9B5504572954}" srcOrd="1" destOrd="0" presId="urn:microsoft.com/office/officeart/2005/8/layout/pyramid1"/>
    <dgm:cxn modelId="{B87E3F83-7DB5-4E71-84C7-D5C93AFCF10F}" type="presParOf" srcId="{CCFE753B-B855-418E-863B-9B5504572954}" destId="{DB1DE2F6-E945-42B8-94D5-0FE828381D9B}" srcOrd="0" destOrd="0" presId="urn:microsoft.com/office/officeart/2005/8/layout/pyramid1"/>
    <dgm:cxn modelId="{FB6F5005-496C-476E-B647-B5DC1D0311E7}" type="presParOf" srcId="{CCFE753B-B855-418E-863B-9B5504572954}" destId="{F2760DA2-A354-4D9D-A858-E8409693CB6E}" srcOrd="1" destOrd="0" presId="urn:microsoft.com/office/officeart/2005/8/layout/pyramid1"/>
    <dgm:cxn modelId="{BF253A04-069E-47B7-B2BD-E4E3F6755D26}" type="presParOf" srcId="{931F27B1-49E4-4F3A-9F68-6E14BB7FC396}" destId="{10CA4116-6589-4170-8DAA-63721E58E3C4}" srcOrd="2" destOrd="0" presId="urn:microsoft.com/office/officeart/2005/8/layout/pyramid1"/>
    <dgm:cxn modelId="{AB9E6ECF-B42F-4D4C-BE28-AA55E3C5A203}" type="presParOf" srcId="{10CA4116-6589-4170-8DAA-63721E58E3C4}" destId="{F74DEB16-E098-4DBE-91EC-15D5E537CDCF}" srcOrd="0" destOrd="0" presId="urn:microsoft.com/office/officeart/2005/8/layout/pyramid1"/>
    <dgm:cxn modelId="{C5CE1239-4089-4D15-8B3F-7CE9DAD08513}" type="presParOf" srcId="{10CA4116-6589-4170-8DAA-63721E58E3C4}" destId="{77B3720B-45C7-44D6-B365-55850AB99C21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47346-4D9A-4108-8C08-AECCEAFA0A58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5FD10-5F18-4B6F-8AED-BF64928BC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Soportar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crecimiento</a:t>
            </a:r>
            <a:r>
              <a:rPr lang="en-US" baseline="0" dirty="0" smtClean="0"/>
              <a:t>…. Se </a:t>
            </a:r>
            <a:r>
              <a:rPr lang="en-US" baseline="0" dirty="0" err="1" smtClean="0"/>
              <a:t>logran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estos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fundamentos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B6EF1D-D8AD-46C0-9C45-2DA1FFA7401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46088" y="4344988"/>
            <a:ext cx="5891212" cy="4114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>
                <a:latin typeface="Tw Cen MT"/>
                <a:cs typeface="Segoe UI"/>
              </a:rPr>
              <a:t>Según la sofisticación de las necesidades de TI o el tamaño de la empresa, es posible que se requiere un conjunto diferente de componentes de soluciones que se adapte mejor.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 smtClean="0">
              <a:cs typeface="Segoe UI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i="1">
                <a:latin typeface="Tw Cen MT"/>
                <a:cs typeface="Segoe UI"/>
              </a:rPr>
              <a:t>Productos para empresas con 5 a 50 usuarios o con necesidades de TI menos sofisticadas: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FontTx/>
              <a:buChar char="•"/>
              <a:defRPr/>
            </a:pPr>
            <a:r>
              <a:rPr lang="en-US" sz="900" b="1">
                <a:solidFill>
                  <a:srgbClr val="4F81BD"/>
                </a:solidFill>
                <a:latin typeface="Tw Cen MT"/>
                <a:cs typeface="Segoe UI"/>
              </a:rPr>
              <a:t> Microsoft Dynamics Business Essentials Edition:</a:t>
            </a:r>
            <a:r>
              <a:rPr lang="en-US" sz="900">
                <a:latin typeface="Tw Cen MT"/>
                <a:cs typeface="Segoe UI"/>
              </a:rPr>
              <a:t>: esta línea de productos de Microsoft Dynamics trata necesidades de administración financiera básicas e incluye características esenciales para la administración financiera y empresarial integrada. 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FontTx/>
              <a:buChar char="•"/>
              <a:defRPr/>
            </a:pPr>
            <a:r>
              <a:rPr lang="en-US" sz="900" b="1">
                <a:solidFill>
                  <a:srgbClr val="4F81BD"/>
                </a:solidFill>
                <a:latin typeface="Tw Cen MT"/>
                <a:cs typeface="Segoe UI"/>
              </a:rPr>
              <a:t> Microsoft Dynamics</a:t>
            </a:r>
            <a:r>
              <a:rPr lang="en-US" sz="900">
                <a:latin typeface="Tw Cen MT"/>
                <a:cs typeface="Segoe UI"/>
              </a:rPr>
              <a:t>: comprenda mejor los procesos empresariales. Genere informes de datos en tiempo real rápidamente y utilícelos para tomar decisiones empresariales bien informadas. 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>
                <a:solidFill>
                  <a:srgbClr val="4F81BD"/>
                </a:solidFill>
                <a:latin typeface="Tw Cen MT"/>
                <a:cs typeface="Segoe UI"/>
              </a:rPr>
              <a:t>Windows Small Business Server 2003 R2</a:t>
            </a:r>
            <a:r>
              <a:rPr lang="en-US" sz="900">
                <a:latin typeface="Tw Cen MT"/>
                <a:cs typeface="Segoe UI"/>
              </a:rPr>
              <a:t>: la edición premium incluye SQL Server 2005, una sólida plataforma para bases de datos que provee administración de datos de fácil control y una plataforma de análisis.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i="1">
                <a:latin typeface="Tw Cen MT"/>
                <a:cs typeface="Segoe UI"/>
              </a:rPr>
              <a:t>Productos para empresas con 50 a 250 usuarios o con necesidades de TI más sofisticadas: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FontTx/>
              <a:buChar char="•"/>
              <a:defRPr/>
            </a:pPr>
            <a:r>
              <a:rPr lang="en-US" sz="900" b="1">
                <a:solidFill>
                  <a:srgbClr val="4F81BD"/>
                </a:solidFill>
                <a:latin typeface="Tw Cen MT"/>
                <a:cs typeface="Segoe UI"/>
              </a:rPr>
              <a:t> Microsoft SQL Server 2005 Workgroup Edition:</a:t>
            </a:r>
            <a:r>
              <a:rPr lang="en-US" sz="900">
                <a:latin typeface="Tw Cen MT"/>
                <a:cs typeface="Segoe UI"/>
              </a:rPr>
              <a:t>: esta edición del SQL Server ofrece un rendimiento confiable, sólido y fácil de controlar. Es ideal para pequeñas empresas que necesiten una base de datos sin límites de tamaño ni de número de usuarios. Puede usarla a modo de servidor Web de entrada o para las operaciones de sucursales o departamentos.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>
                <a:solidFill>
                  <a:srgbClr val="4F81BD"/>
                </a:solidFill>
                <a:latin typeface="Tw Cen MT"/>
                <a:cs typeface="Segoe UI"/>
              </a:rPr>
              <a:t> Microsoft BizTalk Server 2006</a:t>
            </a:r>
            <a:r>
              <a:rPr lang="en-US" sz="900">
                <a:latin typeface="Tw Cen MT"/>
                <a:cs typeface="Segoe UI"/>
              </a:rPr>
              <a:t>: obtenga soluciones de administración y automatización prácticas y de fácil implementación para una amplia variedad de procesos empresariales, según los estándares de la industria.</a:t>
            </a:r>
            <a:r>
              <a:rPr lang="en-US" sz="900" b="1">
                <a:latin typeface="Tw Cen MT"/>
                <a:cs typeface="Segoe UI"/>
              </a:rPr>
              <a:t> Sistema Microsoft Office 2007 (incluye Microsoft Office Outlook 2007 y Microsoft Office Excel 2007): este conjunto de programas de software práctico y sólido extiende las capacidades de los servidores y clientes de Microsoft Office a los procesos empresariales que se ejecutan en aplicaciones de LOB. Combine aplicaciones de forma innovadora y proteja el valor adicional de las inversiones en TI existentes. Microsoft Office SharePoint Server 2007: aproveche los beneficios de un conjunto integral de capacidades de servidor prácticas y asequibles. SharePoint Server ofrece administración de contenido y búsqueda empresarial integrales, acelera los procesos empresariales compartidos y facilita el uso compartido de información. Microsoft Office PerformancePoint® Server 2007:: obtenga acceso a datos con suma precisión y mejore sus capacidades de toma de decisiones con esta sólida aplicación de administración del rendimiento. </a:t>
            </a: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620" tIns="44810" rIns="89620" bIns="44810"/>
          <a:lstStyle/>
          <a:p>
            <a:fld id="{9CFCBDDF-5562-4B8C-A35B-E53C5FDBF547}" type="slidenum">
              <a:rPr lang="en-US">
                <a:latin typeface="Calibri" pitchFamily="34" charset="0"/>
              </a:rPr>
              <a:pPr/>
              <a:t>19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Tw Cen MT"/>
                <a:cs typeface="Segoe UI"/>
              </a:rPr>
              <a:t>A </a:t>
            </a:r>
            <a:r>
              <a:rPr lang="en-US" sz="1050" dirty="0" err="1">
                <a:latin typeface="Tw Cen MT"/>
                <a:cs typeface="Segoe UI"/>
              </a:rPr>
              <a:t>usted</a:t>
            </a:r>
            <a:r>
              <a:rPr lang="en-US" sz="1050" dirty="0">
                <a:latin typeface="Tw Cen MT"/>
                <a:cs typeface="Segoe UI"/>
              </a:rPr>
              <a:t> no le </a:t>
            </a:r>
            <a:r>
              <a:rPr lang="en-US" sz="1050" dirty="0" err="1">
                <a:latin typeface="Tw Cen MT"/>
                <a:cs typeface="Segoe UI"/>
              </a:rPr>
              <a:t>sobra</a:t>
            </a:r>
            <a:r>
              <a:rPr lang="en-US" sz="1050" dirty="0">
                <a:latin typeface="Tw Cen MT"/>
                <a:cs typeface="Segoe UI"/>
              </a:rPr>
              <a:t> el </a:t>
            </a:r>
            <a:r>
              <a:rPr lang="en-US" sz="1050" dirty="0" err="1">
                <a:latin typeface="Tw Cen MT"/>
                <a:cs typeface="Segoe UI"/>
              </a:rPr>
              <a:t>dinero</a:t>
            </a:r>
            <a:r>
              <a:rPr lang="en-US" sz="1050" dirty="0">
                <a:latin typeface="Tw Cen MT"/>
                <a:cs typeface="Segoe UI"/>
              </a:rPr>
              <a:t>. </a:t>
            </a:r>
            <a:r>
              <a:rPr lang="en-US" sz="1050" dirty="0" err="1">
                <a:latin typeface="Tw Cen MT"/>
                <a:cs typeface="Segoe UI"/>
              </a:rPr>
              <a:t>Desea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beneficios</a:t>
            </a:r>
            <a:r>
              <a:rPr lang="en-US" sz="1050" dirty="0">
                <a:latin typeface="Tw Cen MT"/>
                <a:cs typeface="Segoe UI"/>
              </a:rPr>
              <a:t> tangibles </a:t>
            </a:r>
            <a:r>
              <a:rPr lang="en-US" sz="1050" dirty="0" err="1">
                <a:latin typeface="Tw Cen MT"/>
                <a:cs typeface="Segoe UI"/>
              </a:rPr>
              <a:t>que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puedan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aumentar</a:t>
            </a:r>
            <a:r>
              <a:rPr lang="en-US" sz="1050" dirty="0">
                <a:latin typeface="Tw Cen MT"/>
                <a:cs typeface="Segoe UI"/>
              </a:rPr>
              <a:t> los </a:t>
            </a:r>
            <a:r>
              <a:rPr lang="en-US" sz="1050" dirty="0" err="1">
                <a:latin typeface="Tw Cen MT"/>
                <a:cs typeface="Segoe UI"/>
              </a:rPr>
              <a:t>ingresos</a:t>
            </a:r>
            <a:r>
              <a:rPr lang="en-US" sz="1050" dirty="0">
                <a:latin typeface="Tw Cen MT"/>
                <a:cs typeface="Segoe UI"/>
              </a:rPr>
              <a:t>, </a:t>
            </a:r>
            <a:r>
              <a:rPr lang="en-US" sz="1050" dirty="0" err="1">
                <a:latin typeface="Tw Cen MT"/>
                <a:cs typeface="Segoe UI"/>
              </a:rPr>
              <a:t>reducir</a:t>
            </a:r>
            <a:r>
              <a:rPr lang="en-US" sz="1050" dirty="0">
                <a:latin typeface="Tw Cen MT"/>
                <a:cs typeface="Segoe UI"/>
              </a:rPr>
              <a:t> los </a:t>
            </a:r>
            <a:r>
              <a:rPr lang="en-US" sz="1050" dirty="0" err="1">
                <a:latin typeface="Tw Cen MT"/>
                <a:cs typeface="Segoe UI"/>
              </a:rPr>
              <a:t>costos</a:t>
            </a:r>
            <a:r>
              <a:rPr lang="en-US" sz="1050" dirty="0">
                <a:latin typeface="Tw Cen MT"/>
                <a:cs typeface="Segoe UI"/>
              </a:rPr>
              <a:t> y </a:t>
            </a:r>
            <a:r>
              <a:rPr lang="en-US" sz="1050" dirty="0" err="1">
                <a:latin typeface="Tw Cen MT"/>
                <a:cs typeface="Segoe UI"/>
              </a:rPr>
              <a:t>ayudar</a:t>
            </a:r>
            <a:r>
              <a:rPr lang="en-US" sz="1050" dirty="0">
                <a:latin typeface="Tw Cen MT"/>
                <a:cs typeface="Segoe UI"/>
              </a:rPr>
              <a:t> al personal a </a:t>
            </a:r>
            <a:r>
              <a:rPr lang="en-US" sz="1050" dirty="0" err="1">
                <a:latin typeface="Tw Cen MT"/>
                <a:cs typeface="Segoe UI"/>
              </a:rPr>
              <a:t>abarcar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más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trabajo</a:t>
            </a:r>
            <a:r>
              <a:rPr lang="en-US" sz="1050" dirty="0">
                <a:latin typeface="Tw Cen MT"/>
                <a:cs typeface="Segoe UI"/>
              </a:rPr>
              <a:t>, sin </a:t>
            </a:r>
            <a:r>
              <a:rPr lang="en-US" sz="1050" dirty="0" err="1">
                <a:latin typeface="Tw Cen MT"/>
                <a:cs typeface="Segoe UI"/>
              </a:rPr>
              <a:t>agregar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cargas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operativas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que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puedan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complicar</a:t>
            </a:r>
            <a:r>
              <a:rPr lang="en-US" sz="1050" dirty="0">
                <a:latin typeface="Tw Cen MT"/>
                <a:cs typeface="Segoe UI"/>
              </a:rPr>
              <a:t> la </a:t>
            </a:r>
            <a:r>
              <a:rPr lang="en-US" sz="1050" dirty="0" err="1">
                <a:latin typeface="Tw Cen MT"/>
                <a:cs typeface="Segoe UI"/>
              </a:rPr>
              <a:t>toma</a:t>
            </a:r>
            <a:r>
              <a:rPr lang="en-US" sz="1050" dirty="0">
                <a:latin typeface="Tw Cen MT"/>
                <a:cs typeface="Segoe UI"/>
              </a:rPr>
              <a:t> de </a:t>
            </a:r>
            <a:r>
              <a:rPr lang="en-US" sz="1050" dirty="0" err="1">
                <a:latin typeface="Tw Cen MT"/>
                <a:cs typeface="Segoe UI"/>
              </a:rPr>
              <a:t>decisiones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estratégica</a:t>
            </a:r>
            <a:r>
              <a:rPr lang="en-US" sz="1050" dirty="0">
                <a:latin typeface="Tw Cen MT"/>
                <a:cs typeface="Segoe U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latin typeface="Tw Cen MT"/>
                <a:cs typeface="Segoe UI"/>
              </a:rPr>
              <a:t>Elegir</a:t>
            </a:r>
            <a:r>
              <a:rPr lang="en-US" sz="1050" dirty="0">
                <a:latin typeface="Tw Cen MT"/>
                <a:cs typeface="Segoe UI"/>
              </a:rPr>
              <a:t> y </a:t>
            </a:r>
            <a:r>
              <a:rPr lang="en-US" sz="1050" dirty="0" err="1">
                <a:latin typeface="Tw Cen MT"/>
                <a:cs typeface="Segoe UI"/>
              </a:rPr>
              <a:t>usar</a:t>
            </a:r>
            <a:r>
              <a:rPr lang="en-US" sz="1050" dirty="0">
                <a:latin typeface="Tw Cen MT"/>
                <a:cs typeface="Segoe UI"/>
              </a:rPr>
              <a:t> la </a:t>
            </a:r>
            <a:r>
              <a:rPr lang="en-US" sz="1050" dirty="0" err="1">
                <a:latin typeface="Tw Cen MT"/>
                <a:cs typeface="Segoe UI"/>
              </a:rPr>
              <a:t>infraestructura</a:t>
            </a:r>
            <a:r>
              <a:rPr lang="en-US" sz="1050" dirty="0">
                <a:latin typeface="Tw Cen MT"/>
                <a:cs typeface="Segoe UI"/>
              </a:rPr>
              <a:t> y </a:t>
            </a:r>
            <a:r>
              <a:rPr lang="en-US" sz="1050" dirty="0" err="1">
                <a:latin typeface="Tw Cen MT"/>
                <a:cs typeface="Segoe UI"/>
              </a:rPr>
              <a:t>tecnología</a:t>
            </a:r>
            <a:r>
              <a:rPr lang="en-US" sz="1050" dirty="0">
                <a:latin typeface="Tw Cen MT"/>
                <a:cs typeface="Segoe UI"/>
              </a:rPr>
              <a:t> de TI </a:t>
            </a:r>
            <a:r>
              <a:rPr lang="en-US" sz="1050" dirty="0" err="1">
                <a:latin typeface="Tw Cen MT"/>
                <a:cs typeface="Segoe UI"/>
              </a:rPr>
              <a:t>adecuadas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para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su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empresa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es</a:t>
            </a:r>
            <a:r>
              <a:rPr lang="en-US" sz="1050" dirty="0">
                <a:latin typeface="Tw Cen MT"/>
                <a:cs typeface="Segoe UI"/>
              </a:rPr>
              <a:t> un </a:t>
            </a:r>
            <a:r>
              <a:rPr lang="en-US" sz="1050" dirty="0" err="1">
                <a:latin typeface="Tw Cen MT"/>
                <a:cs typeface="Segoe UI"/>
              </a:rPr>
              <a:t>desafío</a:t>
            </a:r>
            <a:r>
              <a:rPr lang="en-US" sz="1050" dirty="0">
                <a:latin typeface="Tw Cen MT"/>
                <a:cs typeface="Segoe UI"/>
              </a:rPr>
              <a:t> continuo. Al </a:t>
            </a:r>
            <a:r>
              <a:rPr lang="en-US" sz="1050" dirty="0" err="1">
                <a:latin typeface="Tw Cen MT"/>
                <a:cs typeface="Segoe UI"/>
              </a:rPr>
              <a:t>trabajar</a:t>
            </a:r>
            <a:r>
              <a:rPr lang="en-US" sz="1050" dirty="0">
                <a:latin typeface="Tw Cen MT"/>
                <a:cs typeface="Segoe UI"/>
              </a:rPr>
              <a:t> con un socio y Microsoft, </a:t>
            </a:r>
            <a:r>
              <a:rPr lang="en-US" sz="1050" dirty="0" err="1">
                <a:latin typeface="Tw Cen MT"/>
                <a:cs typeface="Segoe UI"/>
              </a:rPr>
              <a:t>usted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tiene</a:t>
            </a:r>
            <a:r>
              <a:rPr lang="en-US" sz="1050" dirty="0">
                <a:latin typeface="Tw Cen MT"/>
                <a:cs typeface="Segoe UI"/>
              </a:rPr>
              <a:t> a </a:t>
            </a:r>
            <a:r>
              <a:rPr lang="en-US" sz="1050" dirty="0" err="1">
                <a:latin typeface="Tw Cen MT"/>
                <a:cs typeface="Segoe UI"/>
              </a:rPr>
              <a:t>mano</a:t>
            </a:r>
            <a:r>
              <a:rPr lang="en-US" sz="1050" dirty="0">
                <a:latin typeface="Tw Cen MT"/>
                <a:cs typeface="Segoe UI"/>
              </a:rPr>
              <a:t> un </a:t>
            </a:r>
            <a:r>
              <a:rPr lang="en-US" sz="1050" dirty="0" err="1">
                <a:latin typeface="Tw Cen MT"/>
                <a:cs typeface="Segoe UI"/>
              </a:rPr>
              <a:t>recurso</a:t>
            </a:r>
            <a:r>
              <a:rPr lang="en-US" sz="1050" dirty="0">
                <a:latin typeface="Tw Cen MT"/>
                <a:cs typeface="Segoe UI"/>
              </a:rPr>
              <a:t> rentable </a:t>
            </a:r>
            <a:r>
              <a:rPr lang="en-US" sz="1050" dirty="0" err="1">
                <a:latin typeface="Tw Cen MT"/>
                <a:cs typeface="Segoe UI"/>
              </a:rPr>
              <a:t>que</a:t>
            </a:r>
            <a:r>
              <a:rPr lang="en-US" sz="1050" dirty="0">
                <a:latin typeface="Tw Cen MT"/>
                <a:cs typeface="Segoe UI"/>
              </a:rPr>
              <a:t> lo </a:t>
            </a:r>
            <a:r>
              <a:rPr lang="en-US" sz="1050" dirty="0" err="1">
                <a:latin typeface="Tw Cen MT"/>
                <a:cs typeface="Segoe UI"/>
              </a:rPr>
              <a:t>ayudará</a:t>
            </a:r>
            <a:r>
              <a:rPr lang="en-US" sz="1050" dirty="0">
                <a:latin typeface="Tw Cen MT"/>
                <a:cs typeface="Segoe UI"/>
              </a:rPr>
              <a:t> a </a:t>
            </a:r>
            <a:r>
              <a:rPr lang="en-US" sz="1050" dirty="0" err="1">
                <a:latin typeface="Tw Cen MT"/>
                <a:cs typeface="Segoe UI"/>
              </a:rPr>
              <a:t>analizar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las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necesidades</a:t>
            </a:r>
            <a:r>
              <a:rPr lang="en-US" sz="1050" dirty="0">
                <a:latin typeface="Tw Cen MT"/>
                <a:cs typeface="Segoe UI"/>
              </a:rPr>
              <a:t> de </a:t>
            </a:r>
            <a:r>
              <a:rPr lang="en-US" sz="1050" dirty="0" err="1">
                <a:latin typeface="Tw Cen MT"/>
                <a:cs typeface="Segoe UI"/>
              </a:rPr>
              <a:t>su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empresa</a:t>
            </a:r>
            <a:r>
              <a:rPr lang="en-US" sz="1050" dirty="0">
                <a:latin typeface="Tw Cen MT"/>
                <a:cs typeface="Segoe UI"/>
              </a:rPr>
              <a:t> y a </a:t>
            </a:r>
            <a:r>
              <a:rPr lang="en-US" sz="1050" dirty="0" err="1">
                <a:latin typeface="Tw Cen MT"/>
                <a:cs typeface="Segoe UI"/>
              </a:rPr>
              <a:t>determinar</a:t>
            </a:r>
            <a:r>
              <a:rPr lang="en-US" sz="1050" dirty="0">
                <a:latin typeface="Tw Cen MT"/>
                <a:cs typeface="Segoe UI"/>
              </a:rPr>
              <a:t> de </a:t>
            </a:r>
            <a:r>
              <a:rPr lang="en-US" sz="1050" dirty="0" err="1">
                <a:latin typeface="Tw Cen MT"/>
                <a:cs typeface="Segoe UI"/>
              </a:rPr>
              <a:t>qué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manera</a:t>
            </a:r>
            <a:r>
              <a:rPr lang="en-US" sz="1050" dirty="0">
                <a:latin typeface="Tw Cen MT"/>
                <a:cs typeface="Segoe UI"/>
              </a:rPr>
              <a:t> la </a:t>
            </a:r>
            <a:r>
              <a:rPr lang="en-US" sz="1050" dirty="0" err="1">
                <a:latin typeface="Tw Cen MT"/>
                <a:cs typeface="Segoe UI"/>
              </a:rPr>
              <a:t>tecnología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puede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contribuir</a:t>
            </a:r>
            <a:r>
              <a:rPr lang="en-US" sz="1050" dirty="0">
                <a:latin typeface="Tw Cen MT"/>
                <a:cs typeface="Segoe UI"/>
              </a:rPr>
              <a:t> a </a:t>
            </a:r>
            <a:r>
              <a:rPr lang="en-US" sz="1050" dirty="0" err="1">
                <a:latin typeface="Tw Cen MT"/>
                <a:cs typeface="Segoe UI"/>
              </a:rPr>
              <a:t>cumplirlas</a:t>
            </a:r>
            <a:r>
              <a:rPr lang="en-US" sz="1050" dirty="0">
                <a:latin typeface="Tw Cen MT"/>
                <a:cs typeface="Segoe UI"/>
              </a:rPr>
              <a:t> a </a:t>
            </a:r>
            <a:r>
              <a:rPr lang="en-US" sz="1050" dirty="0" err="1">
                <a:latin typeface="Tw Cen MT"/>
                <a:cs typeface="Segoe UI"/>
              </a:rPr>
              <a:t>corto</a:t>
            </a:r>
            <a:r>
              <a:rPr lang="en-US" sz="1050" dirty="0">
                <a:latin typeface="Tw Cen MT"/>
                <a:cs typeface="Segoe UI"/>
              </a:rPr>
              <a:t> y largo </a:t>
            </a:r>
            <a:r>
              <a:rPr lang="en-US" sz="1050" dirty="0" err="1">
                <a:latin typeface="Tw Cen MT"/>
                <a:cs typeface="Segoe UI"/>
              </a:rPr>
              <a:t>plazo</a:t>
            </a:r>
            <a:r>
              <a:rPr lang="en-US" sz="1050" dirty="0">
                <a:latin typeface="Tw Cen MT"/>
                <a:cs typeface="Segoe U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latin typeface="Tw Cen MT"/>
                <a:cs typeface="Segoe UI"/>
              </a:rPr>
              <a:t>Podemos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ayudar</a:t>
            </a:r>
            <a:r>
              <a:rPr lang="en-US" sz="1050" dirty="0">
                <a:latin typeface="Tw Cen MT"/>
                <a:cs typeface="Segoe UI"/>
              </a:rPr>
              <a:t> a </a:t>
            </a:r>
            <a:r>
              <a:rPr lang="en-US" sz="1050" dirty="0" err="1">
                <a:latin typeface="Tw Cen MT"/>
                <a:cs typeface="Segoe UI"/>
              </a:rPr>
              <a:t>evaluar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sus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necesidades</a:t>
            </a:r>
            <a:r>
              <a:rPr lang="en-US" sz="1050" dirty="0">
                <a:latin typeface="Tw Cen MT"/>
                <a:cs typeface="Segoe UI"/>
              </a:rPr>
              <a:t> y a </a:t>
            </a:r>
            <a:r>
              <a:rPr lang="en-US" sz="1050" dirty="0" err="1">
                <a:latin typeface="Tw Cen MT"/>
                <a:cs typeface="Segoe UI"/>
              </a:rPr>
              <a:t>diseñar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una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estrategia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para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lograr</a:t>
            </a:r>
            <a:r>
              <a:rPr lang="en-US" sz="1050" dirty="0">
                <a:latin typeface="Tw Cen MT"/>
                <a:cs typeface="Segoe UI"/>
              </a:rPr>
              <a:t> o </a:t>
            </a:r>
            <a:r>
              <a:rPr lang="en-US" sz="1050" dirty="0" err="1">
                <a:latin typeface="Tw Cen MT"/>
                <a:cs typeface="Segoe UI"/>
              </a:rPr>
              <a:t>mantener</a:t>
            </a:r>
            <a:r>
              <a:rPr lang="en-US" sz="1050" dirty="0">
                <a:latin typeface="Tw Cen MT"/>
                <a:cs typeface="Segoe UI"/>
              </a:rPr>
              <a:t> un </a:t>
            </a:r>
            <a:r>
              <a:rPr lang="en-US" sz="1050" dirty="0" err="1">
                <a:latin typeface="Tw Cen MT"/>
                <a:cs typeface="Segoe UI"/>
              </a:rPr>
              <a:t>buen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funcionamiento</a:t>
            </a:r>
            <a:r>
              <a:rPr lang="en-US" sz="1050" dirty="0">
                <a:latin typeface="Tw Cen MT"/>
                <a:cs typeface="Segoe UI"/>
              </a:rPr>
              <a:t> de </a:t>
            </a:r>
            <a:r>
              <a:rPr lang="en-US" sz="1050" dirty="0" err="1">
                <a:latin typeface="Tw Cen MT"/>
                <a:cs typeface="Segoe UI"/>
              </a:rPr>
              <a:t>su</a:t>
            </a:r>
            <a:r>
              <a:rPr lang="en-US" sz="1050" dirty="0">
                <a:latin typeface="Tw Cen MT"/>
                <a:cs typeface="Segoe UI"/>
              </a:rPr>
              <a:t> red de TI, de </a:t>
            </a:r>
            <a:r>
              <a:rPr lang="en-US" sz="1050" dirty="0" err="1" smtClean="0">
                <a:latin typeface="Tw Cen MT"/>
                <a:cs typeface="Segoe UI"/>
              </a:rPr>
              <a:t>modo</a:t>
            </a:r>
            <a:r>
              <a:rPr lang="en-US" sz="1050" dirty="0" smtClean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que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satisfaga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las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demandas</a:t>
            </a:r>
            <a:r>
              <a:rPr lang="en-US" sz="1050" dirty="0">
                <a:latin typeface="Tw Cen MT"/>
                <a:cs typeface="Segoe UI"/>
              </a:rPr>
              <a:t> de </a:t>
            </a:r>
            <a:r>
              <a:rPr lang="en-US" sz="1050" dirty="0" err="1">
                <a:latin typeface="Tw Cen MT"/>
                <a:cs typeface="Segoe UI"/>
              </a:rPr>
              <a:t>las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operaciones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diarias</a:t>
            </a:r>
            <a:r>
              <a:rPr lang="en-US" sz="1050" dirty="0">
                <a:latin typeface="Tw Cen MT"/>
                <a:cs typeface="Segoe UI"/>
              </a:rPr>
              <a:t> y se </a:t>
            </a:r>
            <a:r>
              <a:rPr lang="en-US" sz="1050" dirty="0" err="1">
                <a:latin typeface="Tw Cen MT"/>
                <a:cs typeface="Segoe UI"/>
              </a:rPr>
              <a:t>ajuste</a:t>
            </a:r>
            <a:r>
              <a:rPr lang="en-US" sz="1050" dirty="0">
                <a:latin typeface="Tw Cen MT"/>
                <a:cs typeface="Segoe UI"/>
              </a:rPr>
              <a:t>, a la </a:t>
            </a:r>
            <a:r>
              <a:rPr lang="en-US" sz="1050" dirty="0" err="1">
                <a:latin typeface="Tw Cen MT"/>
                <a:cs typeface="Segoe UI"/>
              </a:rPr>
              <a:t>vez</a:t>
            </a:r>
            <a:r>
              <a:rPr lang="en-US" sz="1050" dirty="0">
                <a:latin typeface="Tw Cen MT"/>
                <a:cs typeface="Segoe UI"/>
              </a:rPr>
              <a:t>, a </a:t>
            </a:r>
            <a:r>
              <a:rPr lang="en-US" sz="1050" dirty="0" err="1">
                <a:latin typeface="Tw Cen MT"/>
                <a:cs typeface="Segoe UI"/>
              </a:rPr>
              <a:t>sus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necesidades</a:t>
            </a:r>
            <a:r>
              <a:rPr lang="en-US" sz="1050" dirty="0">
                <a:latin typeface="Tw Cen MT"/>
                <a:cs typeface="Segoe UI"/>
              </a:rPr>
              <a:t> de </a:t>
            </a:r>
            <a:r>
              <a:rPr lang="en-US" sz="1050" dirty="0" err="1">
                <a:latin typeface="Tw Cen MT"/>
                <a:cs typeface="Segoe UI"/>
              </a:rPr>
              <a:t>presupuesto</a:t>
            </a:r>
            <a:r>
              <a:rPr lang="en-US" sz="1050" dirty="0">
                <a:latin typeface="Tw Cen MT"/>
                <a:cs typeface="Segoe UI"/>
              </a:rPr>
              <a:t>, </a:t>
            </a:r>
            <a:r>
              <a:rPr lang="en-US" sz="1050" dirty="0" err="1">
                <a:latin typeface="Tw Cen MT"/>
                <a:cs typeface="Segoe UI"/>
              </a:rPr>
              <a:t>soporte</a:t>
            </a:r>
            <a:r>
              <a:rPr lang="en-US" sz="1050" dirty="0">
                <a:latin typeface="Tw Cen MT"/>
                <a:cs typeface="Segoe UI"/>
              </a:rPr>
              <a:t> y </a:t>
            </a:r>
            <a:r>
              <a:rPr lang="en-US" sz="1050" dirty="0" err="1">
                <a:latin typeface="Tw Cen MT"/>
                <a:cs typeface="Segoe UI"/>
              </a:rPr>
              <a:t>entrenamiento</a:t>
            </a:r>
            <a:r>
              <a:rPr lang="en-US" sz="1050" dirty="0">
                <a:latin typeface="Tw Cen MT"/>
                <a:cs typeface="Segoe U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Tw Cen MT"/>
                <a:cs typeface="Segoe UI"/>
              </a:rPr>
              <a:t>A </a:t>
            </a:r>
            <a:r>
              <a:rPr lang="en-US" sz="1050" dirty="0" err="1">
                <a:latin typeface="Tw Cen MT"/>
                <a:cs typeface="Segoe UI"/>
              </a:rPr>
              <a:t>usted</a:t>
            </a:r>
            <a:r>
              <a:rPr lang="en-US" sz="1050" dirty="0">
                <a:latin typeface="Tw Cen MT"/>
                <a:cs typeface="Segoe UI"/>
              </a:rPr>
              <a:t> no le </a:t>
            </a:r>
            <a:r>
              <a:rPr lang="en-US" sz="1050" dirty="0" err="1">
                <a:latin typeface="Tw Cen MT"/>
                <a:cs typeface="Segoe UI"/>
              </a:rPr>
              <a:t>sobra</a:t>
            </a:r>
            <a:r>
              <a:rPr lang="en-US" sz="1050" dirty="0">
                <a:latin typeface="Tw Cen MT"/>
                <a:cs typeface="Segoe UI"/>
              </a:rPr>
              <a:t> el </a:t>
            </a:r>
            <a:r>
              <a:rPr lang="en-US" sz="1050" dirty="0" err="1">
                <a:latin typeface="Tw Cen MT"/>
                <a:cs typeface="Segoe UI"/>
              </a:rPr>
              <a:t>dinero</a:t>
            </a:r>
            <a:r>
              <a:rPr lang="en-US" sz="1050" dirty="0">
                <a:latin typeface="Tw Cen MT"/>
                <a:cs typeface="Segoe UI"/>
              </a:rPr>
              <a:t>. </a:t>
            </a:r>
            <a:r>
              <a:rPr lang="en-US" sz="1050" dirty="0" err="1">
                <a:latin typeface="Tw Cen MT"/>
                <a:cs typeface="Segoe UI"/>
              </a:rPr>
              <a:t>Desea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beneficios</a:t>
            </a:r>
            <a:r>
              <a:rPr lang="en-US" sz="1050" dirty="0">
                <a:latin typeface="Tw Cen MT"/>
                <a:cs typeface="Segoe UI"/>
              </a:rPr>
              <a:t> tangibles </a:t>
            </a:r>
            <a:r>
              <a:rPr lang="en-US" sz="1050" dirty="0" err="1">
                <a:latin typeface="Tw Cen MT"/>
                <a:cs typeface="Segoe UI"/>
              </a:rPr>
              <a:t>que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puedan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aumentar</a:t>
            </a:r>
            <a:r>
              <a:rPr lang="en-US" sz="1050" dirty="0">
                <a:latin typeface="Tw Cen MT"/>
                <a:cs typeface="Segoe UI"/>
              </a:rPr>
              <a:t> los </a:t>
            </a:r>
            <a:r>
              <a:rPr lang="en-US" sz="1050" dirty="0" err="1">
                <a:latin typeface="Tw Cen MT"/>
                <a:cs typeface="Segoe UI"/>
              </a:rPr>
              <a:t>ingresos</a:t>
            </a:r>
            <a:r>
              <a:rPr lang="en-US" sz="1050" dirty="0">
                <a:latin typeface="Tw Cen MT"/>
                <a:cs typeface="Segoe UI"/>
              </a:rPr>
              <a:t>, </a:t>
            </a:r>
            <a:r>
              <a:rPr lang="en-US" sz="1050" dirty="0" err="1">
                <a:latin typeface="Tw Cen MT"/>
                <a:cs typeface="Segoe UI"/>
              </a:rPr>
              <a:t>reducir</a:t>
            </a:r>
            <a:r>
              <a:rPr lang="en-US" sz="1050" dirty="0">
                <a:latin typeface="Tw Cen MT"/>
                <a:cs typeface="Segoe UI"/>
              </a:rPr>
              <a:t> los </a:t>
            </a:r>
            <a:r>
              <a:rPr lang="en-US" sz="1050" dirty="0" err="1">
                <a:latin typeface="Tw Cen MT"/>
                <a:cs typeface="Segoe UI"/>
              </a:rPr>
              <a:t>costos</a:t>
            </a:r>
            <a:r>
              <a:rPr lang="en-US" sz="1050" dirty="0">
                <a:latin typeface="Tw Cen MT"/>
                <a:cs typeface="Segoe UI"/>
              </a:rPr>
              <a:t> y </a:t>
            </a:r>
            <a:r>
              <a:rPr lang="en-US" sz="1050" dirty="0" err="1">
                <a:latin typeface="Tw Cen MT"/>
                <a:cs typeface="Segoe UI"/>
              </a:rPr>
              <a:t>ayudar</a:t>
            </a:r>
            <a:r>
              <a:rPr lang="en-US" sz="1050" dirty="0">
                <a:latin typeface="Tw Cen MT"/>
                <a:cs typeface="Segoe UI"/>
              </a:rPr>
              <a:t> al personal a </a:t>
            </a:r>
            <a:r>
              <a:rPr lang="en-US" sz="1050" dirty="0" err="1">
                <a:latin typeface="Tw Cen MT"/>
                <a:cs typeface="Segoe UI"/>
              </a:rPr>
              <a:t>abarcar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más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trabajo</a:t>
            </a:r>
            <a:r>
              <a:rPr lang="en-US" sz="1050" dirty="0">
                <a:latin typeface="Tw Cen MT"/>
                <a:cs typeface="Segoe UI"/>
              </a:rPr>
              <a:t>, sin </a:t>
            </a:r>
            <a:r>
              <a:rPr lang="en-US" sz="1050" dirty="0" err="1">
                <a:latin typeface="Tw Cen MT"/>
                <a:cs typeface="Segoe UI"/>
              </a:rPr>
              <a:t>agregar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cargas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operativas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que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puedan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complicar</a:t>
            </a:r>
            <a:r>
              <a:rPr lang="en-US" sz="1050" dirty="0">
                <a:latin typeface="Tw Cen MT"/>
                <a:cs typeface="Segoe UI"/>
              </a:rPr>
              <a:t> la </a:t>
            </a:r>
            <a:r>
              <a:rPr lang="en-US" sz="1050" dirty="0" err="1">
                <a:latin typeface="Tw Cen MT"/>
                <a:cs typeface="Segoe UI"/>
              </a:rPr>
              <a:t>toma</a:t>
            </a:r>
            <a:r>
              <a:rPr lang="en-US" sz="1050" dirty="0">
                <a:latin typeface="Tw Cen MT"/>
                <a:cs typeface="Segoe UI"/>
              </a:rPr>
              <a:t> de </a:t>
            </a:r>
            <a:r>
              <a:rPr lang="en-US" sz="1050" dirty="0" err="1">
                <a:latin typeface="Tw Cen MT"/>
                <a:cs typeface="Segoe UI"/>
              </a:rPr>
              <a:t>decisiones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estratégica</a:t>
            </a:r>
            <a:r>
              <a:rPr lang="en-US" sz="1050" dirty="0">
                <a:latin typeface="Tw Cen MT"/>
                <a:cs typeface="Segoe U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latin typeface="Tw Cen MT"/>
                <a:cs typeface="Segoe UI"/>
              </a:rPr>
              <a:t>Elegir</a:t>
            </a:r>
            <a:r>
              <a:rPr lang="en-US" sz="1050" dirty="0">
                <a:latin typeface="Tw Cen MT"/>
                <a:cs typeface="Segoe UI"/>
              </a:rPr>
              <a:t> y </a:t>
            </a:r>
            <a:r>
              <a:rPr lang="en-US" sz="1050" dirty="0" err="1">
                <a:latin typeface="Tw Cen MT"/>
                <a:cs typeface="Segoe UI"/>
              </a:rPr>
              <a:t>usar</a:t>
            </a:r>
            <a:r>
              <a:rPr lang="en-US" sz="1050" dirty="0">
                <a:latin typeface="Tw Cen MT"/>
                <a:cs typeface="Segoe UI"/>
              </a:rPr>
              <a:t> la </a:t>
            </a:r>
            <a:r>
              <a:rPr lang="en-US" sz="1050" dirty="0" err="1">
                <a:latin typeface="Tw Cen MT"/>
                <a:cs typeface="Segoe UI"/>
              </a:rPr>
              <a:t>infraestructura</a:t>
            </a:r>
            <a:r>
              <a:rPr lang="en-US" sz="1050" dirty="0">
                <a:latin typeface="Tw Cen MT"/>
                <a:cs typeface="Segoe UI"/>
              </a:rPr>
              <a:t> y </a:t>
            </a:r>
            <a:r>
              <a:rPr lang="en-US" sz="1050" dirty="0" err="1">
                <a:latin typeface="Tw Cen MT"/>
                <a:cs typeface="Segoe UI"/>
              </a:rPr>
              <a:t>tecnología</a:t>
            </a:r>
            <a:r>
              <a:rPr lang="en-US" sz="1050" dirty="0">
                <a:latin typeface="Tw Cen MT"/>
                <a:cs typeface="Segoe UI"/>
              </a:rPr>
              <a:t> de TI </a:t>
            </a:r>
            <a:r>
              <a:rPr lang="en-US" sz="1050" dirty="0" err="1">
                <a:latin typeface="Tw Cen MT"/>
                <a:cs typeface="Segoe UI"/>
              </a:rPr>
              <a:t>adecuadas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para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su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empresa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es</a:t>
            </a:r>
            <a:r>
              <a:rPr lang="en-US" sz="1050" dirty="0">
                <a:latin typeface="Tw Cen MT"/>
                <a:cs typeface="Segoe UI"/>
              </a:rPr>
              <a:t> un </a:t>
            </a:r>
            <a:r>
              <a:rPr lang="en-US" sz="1050" dirty="0" err="1">
                <a:latin typeface="Tw Cen MT"/>
                <a:cs typeface="Segoe UI"/>
              </a:rPr>
              <a:t>desafío</a:t>
            </a:r>
            <a:r>
              <a:rPr lang="en-US" sz="1050" dirty="0">
                <a:latin typeface="Tw Cen MT"/>
                <a:cs typeface="Segoe UI"/>
              </a:rPr>
              <a:t> continuo. Al </a:t>
            </a:r>
            <a:r>
              <a:rPr lang="en-US" sz="1050" dirty="0" err="1">
                <a:latin typeface="Tw Cen MT"/>
                <a:cs typeface="Segoe UI"/>
              </a:rPr>
              <a:t>trabajar</a:t>
            </a:r>
            <a:r>
              <a:rPr lang="en-US" sz="1050" dirty="0">
                <a:latin typeface="Tw Cen MT"/>
                <a:cs typeface="Segoe UI"/>
              </a:rPr>
              <a:t> con un socio y Microsoft, </a:t>
            </a:r>
            <a:r>
              <a:rPr lang="en-US" sz="1050" dirty="0" err="1">
                <a:latin typeface="Tw Cen MT"/>
                <a:cs typeface="Segoe UI"/>
              </a:rPr>
              <a:t>usted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tiene</a:t>
            </a:r>
            <a:r>
              <a:rPr lang="en-US" sz="1050" dirty="0">
                <a:latin typeface="Tw Cen MT"/>
                <a:cs typeface="Segoe UI"/>
              </a:rPr>
              <a:t> a </a:t>
            </a:r>
            <a:r>
              <a:rPr lang="en-US" sz="1050" dirty="0" err="1">
                <a:latin typeface="Tw Cen MT"/>
                <a:cs typeface="Segoe UI"/>
              </a:rPr>
              <a:t>mano</a:t>
            </a:r>
            <a:r>
              <a:rPr lang="en-US" sz="1050" dirty="0">
                <a:latin typeface="Tw Cen MT"/>
                <a:cs typeface="Segoe UI"/>
              </a:rPr>
              <a:t> un </a:t>
            </a:r>
            <a:r>
              <a:rPr lang="en-US" sz="1050" dirty="0" err="1">
                <a:latin typeface="Tw Cen MT"/>
                <a:cs typeface="Segoe UI"/>
              </a:rPr>
              <a:t>recurso</a:t>
            </a:r>
            <a:r>
              <a:rPr lang="en-US" sz="1050" dirty="0">
                <a:latin typeface="Tw Cen MT"/>
                <a:cs typeface="Segoe UI"/>
              </a:rPr>
              <a:t> rentable </a:t>
            </a:r>
            <a:r>
              <a:rPr lang="en-US" sz="1050" dirty="0" err="1">
                <a:latin typeface="Tw Cen MT"/>
                <a:cs typeface="Segoe UI"/>
              </a:rPr>
              <a:t>que</a:t>
            </a:r>
            <a:r>
              <a:rPr lang="en-US" sz="1050" dirty="0">
                <a:latin typeface="Tw Cen MT"/>
                <a:cs typeface="Segoe UI"/>
              </a:rPr>
              <a:t> lo </a:t>
            </a:r>
            <a:r>
              <a:rPr lang="en-US" sz="1050" dirty="0" err="1">
                <a:latin typeface="Tw Cen MT"/>
                <a:cs typeface="Segoe UI"/>
              </a:rPr>
              <a:t>ayudará</a:t>
            </a:r>
            <a:r>
              <a:rPr lang="en-US" sz="1050" dirty="0">
                <a:latin typeface="Tw Cen MT"/>
                <a:cs typeface="Segoe UI"/>
              </a:rPr>
              <a:t> a </a:t>
            </a:r>
            <a:r>
              <a:rPr lang="en-US" sz="1050" dirty="0" err="1">
                <a:latin typeface="Tw Cen MT"/>
                <a:cs typeface="Segoe UI"/>
              </a:rPr>
              <a:t>analizar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las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necesidades</a:t>
            </a:r>
            <a:r>
              <a:rPr lang="en-US" sz="1050" dirty="0">
                <a:latin typeface="Tw Cen MT"/>
                <a:cs typeface="Segoe UI"/>
              </a:rPr>
              <a:t> de </a:t>
            </a:r>
            <a:r>
              <a:rPr lang="en-US" sz="1050" dirty="0" err="1">
                <a:latin typeface="Tw Cen MT"/>
                <a:cs typeface="Segoe UI"/>
              </a:rPr>
              <a:t>su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empresa</a:t>
            </a:r>
            <a:r>
              <a:rPr lang="en-US" sz="1050" dirty="0">
                <a:latin typeface="Tw Cen MT"/>
                <a:cs typeface="Segoe UI"/>
              </a:rPr>
              <a:t> y a </a:t>
            </a:r>
            <a:r>
              <a:rPr lang="en-US" sz="1050" dirty="0" err="1">
                <a:latin typeface="Tw Cen MT"/>
                <a:cs typeface="Segoe UI"/>
              </a:rPr>
              <a:t>determinar</a:t>
            </a:r>
            <a:r>
              <a:rPr lang="en-US" sz="1050" dirty="0">
                <a:latin typeface="Tw Cen MT"/>
                <a:cs typeface="Segoe UI"/>
              </a:rPr>
              <a:t> de </a:t>
            </a:r>
            <a:r>
              <a:rPr lang="en-US" sz="1050" dirty="0" err="1">
                <a:latin typeface="Tw Cen MT"/>
                <a:cs typeface="Segoe UI"/>
              </a:rPr>
              <a:t>qué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manera</a:t>
            </a:r>
            <a:r>
              <a:rPr lang="en-US" sz="1050" dirty="0">
                <a:latin typeface="Tw Cen MT"/>
                <a:cs typeface="Segoe UI"/>
              </a:rPr>
              <a:t> la </a:t>
            </a:r>
            <a:r>
              <a:rPr lang="en-US" sz="1050" dirty="0" err="1">
                <a:latin typeface="Tw Cen MT"/>
                <a:cs typeface="Segoe UI"/>
              </a:rPr>
              <a:t>tecnología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puede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contribuir</a:t>
            </a:r>
            <a:r>
              <a:rPr lang="en-US" sz="1050" dirty="0">
                <a:latin typeface="Tw Cen MT"/>
                <a:cs typeface="Segoe UI"/>
              </a:rPr>
              <a:t> a </a:t>
            </a:r>
            <a:r>
              <a:rPr lang="en-US" sz="1050" dirty="0" err="1">
                <a:latin typeface="Tw Cen MT"/>
                <a:cs typeface="Segoe UI"/>
              </a:rPr>
              <a:t>cumplirlas</a:t>
            </a:r>
            <a:r>
              <a:rPr lang="en-US" sz="1050" dirty="0">
                <a:latin typeface="Tw Cen MT"/>
                <a:cs typeface="Segoe UI"/>
              </a:rPr>
              <a:t> a </a:t>
            </a:r>
            <a:r>
              <a:rPr lang="en-US" sz="1050" dirty="0" err="1">
                <a:latin typeface="Tw Cen MT"/>
                <a:cs typeface="Segoe UI"/>
              </a:rPr>
              <a:t>corto</a:t>
            </a:r>
            <a:r>
              <a:rPr lang="en-US" sz="1050" dirty="0">
                <a:latin typeface="Tw Cen MT"/>
                <a:cs typeface="Segoe UI"/>
              </a:rPr>
              <a:t> y largo </a:t>
            </a:r>
            <a:r>
              <a:rPr lang="en-US" sz="1050" dirty="0" err="1">
                <a:latin typeface="Tw Cen MT"/>
                <a:cs typeface="Segoe UI"/>
              </a:rPr>
              <a:t>plazo</a:t>
            </a:r>
            <a:r>
              <a:rPr lang="en-US" sz="1050" dirty="0">
                <a:latin typeface="Tw Cen MT"/>
                <a:cs typeface="Segoe U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latin typeface="Tw Cen MT"/>
                <a:cs typeface="Segoe UI"/>
              </a:rPr>
              <a:t>Podemos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ayudar</a:t>
            </a:r>
            <a:r>
              <a:rPr lang="en-US" sz="1050" dirty="0">
                <a:latin typeface="Tw Cen MT"/>
                <a:cs typeface="Segoe UI"/>
              </a:rPr>
              <a:t> a </a:t>
            </a:r>
            <a:r>
              <a:rPr lang="en-US" sz="1050" dirty="0" err="1">
                <a:latin typeface="Tw Cen MT"/>
                <a:cs typeface="Segoe UI"/>
              </a:rPr>
              <a:t>evaluar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sus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necesidades</a:t>
            </a:r>
            <a:r>
              <a:rPr lang="en-US" sz="1050" dirty="0">
                <a:latin typeface="Tw Cen MT"/>
                <a:cs typeface="Segoe UI"/>
              </a:rPr>
              <a:t> y a </a:t>
            </a:r>
            <a:r>
              <a:rPr lang="en-US" sz="1050" dirty="0" err="1">
                <a:latin typeface="Tw Cen MT"/>
                <a:cs typeface="Segoe UI"/>
              </a:rPr>
              <a:t>diseñar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una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estrategia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para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lograr</a:t>
            </a:r>
            <a:r>
              <a:rPr lang="en-US" sz="1050" dirty="0">
                <a:latin typeface="Tw Cen MT"/>
                <a:cs typeface="Segoe UI"/>
              </a:rPr>
              <a:t> o </a:t>
            </a:r>
            <a:r>
              <a:rPr lang="en-US" sz="1050" dirty="0" err="1">
                <a:latin typeface="Tw Cen MT"/>
                <a:cs typeface="Segoe UI"/>
              </a:rPr>
              <a:t>mantener</a:t>
            </a:r>
            <a:r>
              <a:rPr lang="en-US" sz="1050" dirty="0">
                <a:latin typeface="Tw Cen MT"/>
                <a:cs typeface="Segoe UI"/>
              </a:rPr>
              <a:t> un </a:t>
            </a:r>
            <a:r>
              <a:rPr lang="en-US" sz="1050" dirty="0" err="1">
                <a:latin typeface="Tw Cen MT"/>
                <a:cs typeface="Segoe UI"/>
              </a:rPr>
              <a:t>buen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funcionamiento</a:t>
            </a:r>
            <a:r>
              <a:rPr lang="en-US" sz="1050" dirty="0">
                <a:latin typeface="Tw Cen MT"/>
                <a:cs typeface="Segoe UI"/>
              </a:rPr>
              <a:t> de </a:t>
            </a:r>
            <a:r>
              <a:rPr lang="en-US" sz="1050" dirty="0" err="1">
                <a:latin typeface="Tw Cen MT"/>
                <a:cs typeface="Segoe UI"/>
              </a:rPr>
              <a:t>su</a:t>
            </a:r>
            <a:r>
              <a:rPr lang="en-US" sz="1050" dirty="0">
                <a:latin typeface="Tw Cen MT"/>
                <a:cs typeface="Segoe UI"/>
              </a:rPr>
              <a:t> red de TI, de </a:t>
            </a:r>
            <a:r>
              <a:rPr lang="en-US" sz="1050" dirty="0" err="1" smtClean="0">
                <a:latin typeface="Tw Cen MT"/>
                <a:cs typeface="Segoe UI"/>
              </a:rPr>
              <a:t>modo</a:t>
            </a:r>
            <a:r>
              <a:rPr lang="en-US" sz="1050" dirty="0" smtClean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que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satisfaga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las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demandas</a:t>
            </a:r>
            <a:r>
              <a:rPr lang="en-US" sz="1050" dirty="0">
                <a:latin typeface="Tw Cen MT"/>
                <a:cs typeface="Segoe UI"/>
              </a:rPr>
              <a:t> de </a:t>
            </a:r>
            <a:r>
              <a:rPr lang="en-US" sz="1050" dirty="0" err="1">
                <a:latin typeface="Tw Cen MT"/>
                <a:cs typeface="Segoe UI"/>
              </a:rPr>
              <a:t>las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operaciones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diarias</a:t>
            </a:r>
            <a:r>
              <a:rPr lang="en-US" sz="1050" dirty="0">
                <a:latin typeface="Tw Cen MT"/>
                <a:cs typeface="Segoe UI"/>
              </a:rPr>
              <a:t> y se </a:t>
            </a:r>
            <a:r>
              <a:rPr lang="en-US" sz="1050" dirty="0" err="1">
                <a:latin typeface="Tw Cen MT"/>
                <a:cs typeface="Segoe UI"/>
              </a:rPr>
              <a:t>ajuste</a:t>
            </a:r>
            <a:r>
              <a:rPr lang="en-US" sz="1050" dirty="0">
                <a:latin typeface="Tw Cen MT"/>
                <a:cs typeface="Segoe UI"/>
              </a:rPr>
              <a:t>, a la </a:t>
            </a:r>
            <a:r>
              <a:rPr lang="en-US" sz="1050" dirty="0" err="1">
                <a:latin typeface="Tw Cen MT"/>
                <a:cs typeface="Segoe UI"/>
              </a:rPr>
              <a:t>vez</a:t>
            </a:r>
            <a:r>
              <a:rPr lang="en-US" sz="1050" dirty="0">
                <a:latin typeface="Tw Cen MT"/>
                <a:cs typeface="Segoe UI"/>
              </a:rPr>
              <a:t>, a </a:t>
            </a:r>
            <a:r>
              <a:rPr lang="en-US" sz="1050" dirty="0" err="1">
                <a:latin typeface="Tw Cen MT"/>
                <a:cs typeface="Segoe UI"/>
              </a:rPr>
              <a:t>sus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necesidades</a:t>
            </a:r>
            <a:r>
              <a:rPr lang="en-US" sz="1050" dirty="0">
                <a:latin typeface="Tw Cen MT"/>
                <a:cs typeface="Segoe UI"/>
              </a:rPr>
              <a:t> de </a:t>
            </a:r>
            <a:r>
              <a:rPr lang="en-US" sz="1050" dirty="0" err="1">
                <a:latin typeface="Tw Cen MT"/>
                <a:cs typeface="Segoe UI"/>
              </a:rPr>
              <a:t>presupuesto</a:t>
            </a:r>
            <a:r>
              <a:rPr lang="en-US" sz="1050" dirty="0">
                <a:latin typeface="Tw Cen MT"/>
                <a:cs typeface="Segoe UI"/>
              </a:rPr>
              <a:t>, </a:t>
            </a:r>
            <a:r>
              <a:rPr lang="en-US" sz="1050" dirty="0" err="1">
                <a:latin typeface="Tw Cen MT"/>
                <a:cs typeface="Segoe UI"/>
              </a:rPr>
              <a:t>soporte</a:t>
            </a:r>
            <a:r>
              <a:rPr lang="en-US" sz="1050" dirty="0">
                <a:latin typeface="Tw Cen MT"/>
                <a:cs typeface="Segoe UI"/>
              </a:rPr>
              <a:t> y </a:t>
            </a:r>
            <a:r>
              <a:rPr lang="en-US" sz="1050" dirty="0" err="1">
                <a:latin typeface="Tw Cen MT"/>
                <a:cs typeface="Segoe UI"/>
              </a:rPr>
              <a:t>entrenamiento</a:t>
            </a:r>
            <a:r>
              <a:rPr lang="en-US" sz="1050" dirty="0">
                <a:latin typeface="Tw Cen MT"/>
                <a:cs typeface="Segoe U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Tw Cen MT"/>
                <a:cs typeface="Segoe UI"/>
              </a:rPr>
              <a:t>A </a:t>
            </a:r>
            <a:r>
              <a:rPr lang="en-US" sz="1050" dirty="0" err="1">
                <a:latin typeface="Tw Cen MT"/>
                <a:cs typeface="Segoe UI"/>
              </a:rPr>
              <a:t>usted</a:t>
            </a:r>
            <a:r>
              <a:rPr lang="en-US" sz="1050" dirty="0">
                <a:latin typeface="Tw Cen MT"/>
                <a:cs typeface="Segoe UI"/>
              </a:rPr>
              <a:t> no le </a:t>
            </a:r>
            <a:r>
              <a:rPr lang="en-US" sz="1050" dirty="0" err="1">
                <a:latin typeface="Tw Cen MT"/>
                <a:cs typeface="Segoe UI"/>
              </a:rPr>
              <a:t>sobra</a:t>
            </a:r>
            <a:r>
              <a:rPr lang="en-US" sz="1050" dirty="0">
                <a:latin typeface="Tw Cen MT"/>
                <a:cs typeface="Segoe UI"/>
              </a:rPr>
              <a:t> el </a:t>
            </a:r>
            <a:r>
              <a:rPr lang="en-US" sz="1050" dirty="0" err="1">
                <a:latin typeface="Tw Cen MT"/>
                <a:cs typeface="Segoe UI"/>
              </a:rPr>
              <a:t>dinero</a:t>
            </a:r>
            <a:r>
              <a:rPr lang="en-US" sz="1050" dirty="0">
                <a:latin typeface="Tw Cen MT"/>
                <a:cs typeface="Segoe UI"/>
              </a:rPr>
              <a:t>. </a:t>
            </a:r>
            <a:r>
              <a:rPr lang="en-US" sz="1050" dirty="0" err="1">
                <a:latin typeface="Tw Cen MT"/>
                <a:cs typeface="Segoe UI"/>
              </a:rPr>
              <a:t>Desea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beneficios</a:t>
            </a:r>
            <a:r>
              <a:rPr lang="en-US" sz="1050" dirty="0">
                <a:latin typeface="Tw Cen MT"/>
                <a:cs typeface="Segoe UI"/>
              </a:rPr>
              <a:t> tangibles </a:t>
            </a:r>
            <a:r>
              <a:rPr lang="en-US" sz="1050" dirty="0" err="1">
                <a:latin typeface="Tw Cen MT"/>
                <a:cs typeface="Segoe UI"/>
              </a:rPr>
              <a:t>que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puedan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aumentar</a:t>
            </a:r>
            <a:r>
              <a:rPr lang="en-US" sz="1050" dirty="0">
                <a:latin typeface="Tw Cen MT"/>
                <a:cs typeface="Segoe UI"/>
              </a:rPr>
              <a:t> los </a:t>
            </a:r>
            <a:r>
              <a:rPr lang="en-US" sz="1050" dirty="0" err="1">
                <a:latin typeface="Tw Cen MT"/>
                <a:cs typeface="Segoe UI"/>
              </a:rPr>
              <a:t>ingresos</a:t>
            </a:r>
            <a:r>
              <a:rPr lang="en-US" sz="1050" dirty="0">
                <a:latin typeface="Tw Cen MT"/>
                <a:cs typeface="Segoe UI"/>
              </a:rPr>
              <a:t>, </a:t>
            </a:r>
            <a:r>
              <a:rPr lang="en-US" sz="1050" dirty="0" err="1">
                <a:latin typeface="Tw Cen MT"/>
                <a:cs typeface="Segoe UI"/>
              </a:rPr>
              <a:t>reducir</a:t>
            </a:r>
            <a:r>
              <a:rPr lang="en-US" sz="1050" dirty="0">
                <a:latin typeface="Tw Cen MT"/>
                <a:cs typeface="Segoe UI"/>
              </a:rPr>
              <a:t> los </a:t>
            </a:r>
            <a:r>
              <a:rPr lang="en-US" sz="1050" dirty="0" err="1">
                <a:latin typeface="Tw Cen MT"/>
                <a:cs typeface="Segoe UI"/>
              </a:rPr>
              <a:t>costos</a:t>
            </a:r>
            <a:r>
              <a:rPr lang="en-US" sz="1050" dirty="0">
                <a:latin typeface="Tw Cen MT"/>
                <a:cs typeface="Segoe UI"/>
              </a:rPr>
              <a:t> y </a:t>
            </a:r>
            <a:r>
              <a:rPr lang="en-US" sz="1050" dirty="0" err="1">
                <a:latin typeface="Tw Cen MT"/>
                <a:cs typeface="Segoe UI"/>
              </a:rPr>
              <a:t>ayudar</a:t>
            </a:r>
            <a:r>
              <a:rPr lang="en-US" sz="1050" dirty="0">
                <a:latin typeface="Tw Cen MT"/>
                <a:cs typeface="Segoe UI"/>
              </a:rPr>
              <a:t> al personal a </a:t>
            </a:r>
            <a:r>
              <a:rPr lang="en-US" sz="1050" dirty="0" err="1">
                <a:latin typeface="Tw Cen MT"/>
                <a:cs typeface="Segoe UI"/>
              </a:rPr>
              <a:t>abarcar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más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trabajo</a:t>
            </a:r>
            <a:r>
              <a:rPr lang="en-US" sz="1050" dirty="0">
                <a:latin typeface="Tw Cen MT"/>
                <a:cs typeface="Segoe UI"/>
              </a:rPr>
              <a:t>, sin </a:t>
            </a:r>
            <a:r>
              <a:rPr lang="en-US" sz="1050" dirty="0" err="1">
                <a:latin typeface="Tw Cen MT"/>
                <a:cs typeface="Segoe UI"/>
              </a:rPr>
              <a:t>agregar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cargas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operativas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que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puedan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complicar</a:t>
            </a:r>
            <a:r>
              <a:rPr lang="en-US" sz="1050" dirty="0">
                <a:latin typeface="Tw Cen MT"/>
                <a:cs typeface="Segoe UI"/>
              </a:rPr>
              <a:t> la </a:t>
            </a:r>
            <a:r>
              <a:rPr lang="en-US" sz="1050" dirty="0" err="1">
                <a:latin typeface="Tw Cen MT"/>
                <a:cs typeface="Segoe UI"/>
              </a:rPr>
              <a:t>toma</a:t>
            </a:r>
            <a:r>
              <a:rPr lang="en-US" sz="1050" dirty="0">
                <a:latin typeface="Tw Cen MT"/>
                <a:cs typeface="Segoe UI"/>
              </a:rPr>
              <a:t> de </a:t>
            </a:r>
            <a:r>
              <a:rPr lang="en-US" sz="1050" dirty="0" err="1">
                <a:latin typeface="Tw Cen MT"/>
                <a:cs typeface="Segoe UI"/>
              </a:rPr>
              <a:t>decisiones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estratégica</a:t>
            </a:r>
            <a:r>
              <a:rPr lang="en-US" sz="1050" dirty="0">
                <a:latin typeface="Tw Cen MT"/>
                <a:cs typeface="Segoe U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latin typeface="Tw Cen MT"/>
                <a:cs typeface="Segoe UI"/>
              </a:rPr>
              <a:t>Elegir</a:t>
            </a:r>
            <a:r>
              <a:rPr lang="en-US" sz="1050" dirty="0">
                <a:latin typeface="Tw Cen MT"/>
                <a:cs typeface="Segoe UI"/>
              </a:rPr>
              <a:t> y </a:t>
            </a:r>
            <a:r>
              <a:rPr lang="en-US" sz="1050" dirty="0" err="1">
                <a:latin typeface="Tw Cen MT"/>
                <a:cs typeface="Segoe UI"/>
              </a:rPr>
              <a:t>usar</a:t>
            </a:r>
            <a:r>
              <a:rPr lang="en-US" sz="1050" dirty="0">
                <a:latin typeface="Tw Cen MT"/>
                <a:cs typeface="Segoe UI"/>
              </a:rPr>
              <a:t> la </a:t>
            </a:r>
            <a:r>
              <a:rPr lang="en-US" sz="1050" dirty="0" err="1">
                <a:latin typeface="Tw Cen MT"/>
                <a:cs typeface="Segoe UI"/>
              </a:rPr>
              <a:t>infraestructura</a:t>
            </a:r>
            <a:r>
              <a:rPr lang="en-US" sz="1050" dirty="0">
                <a:latin typeface="Tw Cen MT"/>
                <a:cs typeface="Segoe UI"/>
              </a:rPr>
              <a:t> y </a:t>
            </a:r>
            <a:r>
              <a:rPr lang="en-US" sz="1050" dirty="0" err="1">
                <a:latin typeface="Tw Cen MT"/>
                <a:cs typeface="Segoe UI"/>
              </a:rPr>
              <a:t>tecnología</a:t>
            </a:r>
            <a:r>
              <a:rPr lang="en-US" sz="1050" dirty="0">
                <a:latin typeface="Tw Cen MT"/>
                <a:cs typeface="Segoe UI"/>
              </a:rPr>
              <a:t> de TI </a:t>
            </a:r>
            <a:r>
              <a:rPr lang="en-US" sz="1050" dirty="0" err="1">
                <a:latin typeface="Tw Cen MT"/>
                <a:cs typeface="Segoe UI"/>
              </a:rPr>
              <a:t>adecuadas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para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su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empresa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es</a:t>
            </a:r>
            <a:r>
              <a:rPr lang="en-US" sz="1050" dirty="0">
                <a:latin typeface="Tw Cen MT"/>
                <a:cs typeface="Segoe UI"/>
              </a:rPr>
              <a:t> un </a:t>
            </a:r>
            <a:r>
              <a:rPr lang="en-US" sz="1050" dirty="0" err="1">
                <a:latin typeface="Tw Cen MT"/>
                <a:cs typeface="Segoe UI"/>
              </a:rPr>
              <a:t>desafío</a:t>
            </a:r>
            <a:r>
              <a:rPr lang="en-US" sz="1050" dirty="0">
                <a:latin typeface="Tw Cen MT"/>
                <a:cs typeface="Segoe UI"/>
              </a:rPr>
              <a:t> continuo. Al </a:t>
            </a:r>
            <a:r>
              <a:rPr lang="en-US" sz="1050" dirty="0" err="1">
                <a:latin typeface="Tw Cen MT"/>
                <a:cs typeface="Segoe UI"/>
              </a:rPr>
              <a:t>trabajar</a:t>
            </a:r>
            <a:r>
              <a:rPr lang="en-US" sz="1050" dirty="0">
                <a:latin typeface="Tw Cen MT"/>
                <a:cs typeface="Segoe UI"/>
              </a:rPr>
              <a:t> con un socio y Microsoft, </a:t>
            </a:r>
            <a:r>
              <a:rPr lang="en-US" sz="1050" dirty="0" err="1">
                <a:latin typeface="Tw Cen MT"/>
                <a:cs typeface="Segoe UI"/>
              </a:rPr>
              <a:t>usted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tiene</a:t>
            </a:r>
            <a:r>
              <a:rPr lang="en-US" sz="1050" dirty="0">
                <a:latin typeface="Tw Cen MT"/>
                <a:cs typeface="Segoe UI"/>
              </a:rPr>
              <a:t> a </a:t>
            </a:r>
            <a:r>
              <a:rPr lang="en-US" sz="1050" dirty="0" err="1">
                <a:latin typeface="Tw Cen MT"/>
                <a:cs typeface="Segoe UI"/>
              </a:rPr>
              <a:t>mano</a:t>
            </a:r>
            <a:r>
              <a:rPr lang="en-US" sz="1050" dirty="0">
                <a:latin typeface="Tw Cen MT"/>
                <a:cs typeface="Segoe UI"/>
              </a:rPr>
              <a:t> un </a:t>
            </a:r>
            <a:r>
              <a:rPr lang="en-US" sz="1050" dirty="0" err="1">
                <a:latin typeface="Tw Cen MT"/>
                <a:cs typeface="Segoe UI"/>
              </a:rPr>
              <a:t>recurso</a:t>
            </a:r>
            <a:r>
              <a:rPr lang="en-US" sz="1050" dirty="0">
                <a:latin typeface="Tw Cen MT"/>
                <a:cs typeface="Segoe UI"/>
              </a:rPr>
              <a:t> rentable </a:t>
            </a:r>
            <a:r>
              <a:rPr lang="en-US" sz="1050" dirty="0" err="1">
                <a:latin typeface="Tw Cen MT"/>
                <a:cs typeface="Segoe UI"/>
              </a:rPr>
              <a:t>que</a:t>
            </a:r>
            <a:r>
              <a:rPr lang="en-US" sz="1050" dirty="0">
                <a:latin typeface="Tw Cen MT"/>
                <a:cs typeface="Segoe UI"/>
              </a:rPr>
              <a:t> lo </a:t>
            </a:r>
            <a:r>
              <a:rPr lang="en-US" sz="1050" dirty="0" err="1">
                <a:latin typeface="Tw Cen MT"/>
                <a:cs typeface="Segoe UI"/>
              </a:rPr>
              <a:t>ayudará</a:t>
            </a:r>
            <a:r>
              <a:rPr lang="en-US" sz="1050" dirty="0">
                <a:latin typeface="Tw Cen MT"/>
                <a:cs typeface="Segoe UI"/>
              </a:rPr>
              <a:t> a </a:t>
            </a:r>
            <a:r>
              <a:rPr lang="en-US" sz="1050" dirty="0" err="1">
                <a:latin typeface="Tw Cen MT"/>
                <a:cs typeface="Segoe UI"/>
              </a:rPr>
              <a:t>analizar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las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necesidades</a:t>
            </a:r>
            <a:r>
              <a:rPr lang="en-US" sz="1050" dirty="0">
                <a:latin typeface="Tw Cen MT"/>
                <a:cs typeface="Segoe UI"/>
              </a:rPr>
              <a:t> de </a:t>
            </a:r>
            <a:r>
              <a:rPr lang="en-US" sz="1050" dirty="0" err="1">
                <a:latin typeface="Tw Cen MT"/>
                <a:cs typeface="Segoe UI"/>
              </a:rPr>
              <a:t>su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empresa</a:t>
            </a:r>
            <a:r>
              <a:rPr lang="en-US" sz="1050" dirty="0">
                <a:latin typeface="Tw Cen MT"/>
                <a:cs typeface="Segoe UI"/>
              </a:rPr>
              <a:t> y a </a:t>
            </a:r>
            <a:r>
              <a:rPr lang="en-US" sz="1050" dirty="0" err="1">
                <a:latin typeface="Tw Cen MT"/>
                <a:cs typeface="Segoe UI"/>
              </a:rPr>
              <a:t>determinar</a:t>
            </a:r>
            <a:r>
              <a:rPr lang="en-US" sz="1050" dirty="0">
                <a:latin typeface="Tw Cen MT"/>
                <a:cs typeface="Segoe UI"/>
              </a:rPr>
              <a:t> de </a:t>
            </a:r>
            <a:r>
              <a:rPr lang="en-US" sz="1050" dirty="0" err="1">
                <a:latin typeface="Tw Cen MT"/>
                <a:cs typeface="Segoe UI"/>
              </a:rPr>
              <a:t>qué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manera</a:t>
            </a:r>
            <a:r>
              <a:rPr lang="en-US" sz="1050" dirty="0">
                <a:latin typeface="Tw Cen MT"/>
                <a:cs typeface="Segoe UI"/>
              </a:rPr>
              <a:t> la </a:t>
            </a:r>
            <a:r>
              <a:rPr lang="en-US" sz="1050" dirty="0" err="1">
                <a:latin typeface="Tw Cen MT"/>
                <a:cs typeface="Segoe UI"/>
              </a:rPr>
              <a:t>tecnología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puede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contribuir</a:t>
            </a:r>
            <a:r>
              <a:rPr lang="en-US" sz="1050" dirty="0">
                <a:latin typeface="Tw Cen MT"/>
                <a:cs typeface="Segoe UI"/>
              </a:rPr>
              <a:t> a </a:t>
            </a:r>
            <a:r>
              <a:rPr lang="en-US" sz="1050" dirty="0" err="1">
                <a:latin typeface="Tw Cen MT"/>
                <a:cs typeface="Segoe UI"/>
              </a:rPr>
              <a:t>cumplirlas</a:t>
            </a:r>
            <a:r>
              <a:rPr lang="en-US" sz="1050" dirty="0">
                <a:latin typeface="Tw Cen MT"/>
                <a:cs typeface="Segoe UI"/>
              </a:rPr>
              <a:t> a </a:t>
            </a:r>
            <a:r>
              <a:rPr lang="en-US" sz="1050" dirty="0" err="1">
                <a:latin typeface="Tw Cen MT"/>
                <a:cs typeface="Segoe UI"/>
              </a:rPr>
              <a:t>corto</a:t>
            </a:r>
            <a:r>
              <a:rPr lang="en-US" sz="1050" dirty="0">
                <a:latin typeface="Tw Cen MT"/>
                <a:cs typeface="Segoe UI"/>
              </a:rPr>
              <a:t> y largo </a:t>
            </a:r>
            <a:r>
              <a:rPr lang="en-US" sz="1050" dirty="0" err="1">
                <a:latin typeface="Tw Cen MT"/>
                <a:cs typeface="Segoe UI"/>
              </a:rPr>
              <a:t>plazo</a:t>
            </a:r>
            <a:r>
              <a:rPr lang="en-US" sz="1050" dirty="0">
                <a:latin typeface="Tw Cen MT"/>
                <a:cs typeface="Segoe U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latin typeface="Tw Cen MT"/>
                <a:cs typeface="Segoe UI"/>
              </a:rPr>
              <a:t>Podemos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ayudar</a:t>
            </a:r>
            <a:r>
              <a:rPr lang="en-US" sz="1050" dirty="0">
                <a:latin typeface="Tw Cen MT"/>
                <a:cs typeface="Segoe UI"/>
              </a:rPr>
              <a:t> a </a:t>
            </a:r>
            <a:r>
              <a:rPr lang="en-US" sz="1050" dirty="0" err="1">
                <a:latin typeface="Tw Cen MT"/>
                <a:cs typeface="Segoe UI"/>
              </a:rPr>
              <a:t>evaluar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sus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necesidades</a:t>
            </a:r>
            <a:r>
              <a:rPr lang="en-US" sz="1050" dirty="0">
                <a:latin typeface="Tw Cen MT"/>
                <a:cs typeface="Segoe UI"/>
              </a:rPr>
              <a:t> y a </a:t>
            </a:r>
            <a:r>
              <a:rPr lang="en-US" sz="1050" dirty="0" err="1">
                <a:latin typeface="Tw Cen MT"/>
                <a:cs typeface="Segoe UI"/>
              </a:rPr>
              <a:t>diseñar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una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estrategia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para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lograr</a:t>
            </a:r>
            <a:r>
              <a:rPr lang="en-US" sz="1050" dirty="0">
                <a:latin typeface="Tw Cen MT"/>
                <a:cs typeface="Segoe UI"/>
              </a:rPr>
              <a:t> o </a:t>
            </a:r>
            <a:r>
              <a:rPr lang="en-US" sz="1050" dirty="0" err="1">
                <a:latin typeface="Tw Cen MT"/>
                <a:cs typeface="Segoe UI"/>
              </a:rPr>
              <a:t>mantener</a:t>
            </a:r>
            <a:r>
              <a:rPr lang="en-US" sz="1050" dirty="0">
                <a:latin typeface="Tw Cen MT"/>
                <a:cs typeface="Segoe UI"/>
              </a:rPr>
              <a:t> un </a:t>
            </a:r>
            <a:r>
              <a:rPr lang="en-US" sz="1050" dirty="0" err="1">
                <a:latin typeface="Tw Cen MT"/>
                <a:cs typeface="Segoe UI"/>
              </a:rPr>
              <a:t>buen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funcionamiento</a:t>
            </a:r>
            <a:r>
              <a:rPr lang="en-US" sz="1050" dirty="0">
                <a:latin typeface="Tw Cen MT"/>
                <a:cs typeface="Segoe UI"/>
              </a:rPr>
              <a:t> de </a:t>
            </a:r>
            <a:r>
              <a:rPr lang="en-US" sz="1050" dirty="0" err="1">
                <a:latin typeface="Tw Cen MT"/>
                <a:cs typeface="Segoe UI"/>
              </a:rPr>
              <a:t>su</a:t>
            </a:r>
            <a:r>
              <a:rPr lang="en-US" sz="1050" dirty="0">
                <a:latin typeface="Tw Cen MT"/>
                <a:cs typeface="Segoe UI"/>
              </a:rPr>
              <a:t> red de TI, de </a:t>
            </a:r>
            <a:r>
              <a:rPr lang="en-US" sz="1050" dirty="0" err="1" smtClean="0">
                <a:latin typeface="Tw Cen MT"/>
                <a:cs typeface="Segoe UI"/>
              </a:rPr>
              <a:t>modo</a:t>
            </a:r>
            <a:r>
              <a:rPr lang="en-US" sz="1050" dirty="0" smtClean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que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satisfaga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las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demandas</a:t>
            </a:r>
            <a:r>
              <a:rPr lang="en-US" sz="1050" dirty="0">
                <a:latin typeface="Tw Cen MT"/>
                <a:cs typeface="Segoe UI"/>
              </a:rPr>
              <a:t> de </a:t>
            </a:r>
            <a:r>
              <a:rPr lang="en-US" sz="1050" dirty="0" err="1">
                <a:latin typeface="Tw Cen MT"/>
                <a:cs typeface="Segoe UI"/>
              </a:rPr>
              <a:t>las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operaciones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diarias</a:t>
            </a:r>
            <a:r>
              <a:rPr lang="en-US" sz="1050" dirty="0">
                <a:latin typeface="Tw Cen MT"/>
                <a:cs typeface="Segoe UI"/>
              </a:rPr>
              <a:t> y se </a:t>
            </a:r>
            <a:r>
              <a:rPr lang="en-US" sz="1050" dirty="0" err="1">
                <a:latin typeface="Tw Cen MT"/>
                <a:cs typeface="Segoe UI"/>
              </a:rPr>
              <a:t>ajuste</a:t>
            </a:r>
            <a:r>
              <a:rPr lang="en-US" sz="1050" dirty="0">
                <a:latin typeface="Tw Cen MT"/>
                <a:cs typeface="Segoe UI"/>
              </a:rPr>
              <a:t>, a la </a:t>
            </a:r>
            <a:r>
              <a:rPr lang="en-US" sz="1050" dirty="0" err="1">
                <a:latin typeface="Tw Cen MT"/>
                <a:cs typeface="Segoe UI"/>
              </a:rPr>
              <a:t>vez</a:t>
            </a:r>
            <a:r>
              <a:rPr lang="en-US" sz="1050" dirty="0">
                <a:latin typeface="Tw Cen MT"/>
                <a:cs typeface="Segoe UI"/>
              </a:rPr>
              <a:t>, a </a:t>
            </a:r>
            <a:r>
              <a:rPr lang="en-US" sz="1050" dirty="0" err="1">
                <a:latin typeface="Tw Cen MT"/>
                <a:cs typeface="Segoe UI"/>
              </a:rPr>
              <a:t>sus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necesidades</a:t>
            </a:r>
            <a:r>
              <a:rPr lang="en-US" sz="1050" dirty="0">
                <a:latin typeface="Tw Cen MT"/>
                <a:cs typeface="Segoe UI"/>
              </a:rPr>
              <a:t> de </a:t>
            </a:r>
            <a:r>
              <a:rPr lang="en-US" sz="1050" dirty="0" err="1">
                <a:latin typeface="Tw Cen MT"/>
                <a:cs typeface="Segoe UI"/>
              </a:rPr>
              <a:t>presupuesto</a:t>
            </a:r>
            <a:r>
              <a:rPr lang="en-US" sz="1050" dirty="0">
                <a:latin typeface="Tw Cen MT"/>
                <a:cs typeface="Segoe UI"/>
              </a:rPr>
              <a:t>, </a:t>
            </a:r>
            <a:r>
              <a:rPr lang="en-US" sz="1050" dirty="0" err="1">
                <a:latin typeface="Tw Cen MT"/>
                <a:cs typeface="Segoe UI"/>
              </a:rPr>
              <a:t>soporte</a:t>
            </a:r>
            <a:r>
              <a:rPr lang="en-US" sz="1050" dirty="0">
                <a:latin typeface="Tw Cen MT"/>
                <a:cs typeface="Segoe UI"/>
              </a:rPr>
              <a:t> y </a:t>
            </a:r>
            <a:r>
              <a:rPr lang="en-US" sz="1050" dirty="0" err="1">
                <a:latin typeface="Tw Cen MT"/>
                <a:cs typeface="Segoe UI"/>
              </a:rPr>
              <a:t>entrenamiento</a:t>
            </a:r>
            <a:r>
              <a:rPr lang="en-US" sz="1050" dirty="0">
                <a:latin typeface="Tw Cen MT"/>
                <a:cs typeface="Segoe U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Tw Cen MT"/>
                <a:cs typeface="Segoe UI"/>
              </a:rPr>
              <a:t>A </a:t>
            </a:r>
            <a:r>
              <a:rPr lang="en-US" sz="1050" dirty="0" err="1">
                <a:latin typeface="Tw Cen MT"/>
                <a:cs typeface="Segoe UI"/>
              </a:rPr>
              <a:t>usted</a:t>
            </a:r>
            <a:r>
              <a:rPr lang="en-US" sz="1050" dirty="0">
                <a:latin typeface="Tw Cen MT"/>
                <a:cs typeface="Segoe UI"/>
              </a:rPr>
              <a:t> no le </a:t>
            </a:r>
            <a:r>
              <a:rPr lang="en-US" sz="1050" dirty="0" err="1">
                <a:latin typeface="Tw Cen MT"/>
                <a:cs typeface="Segoe UI"/>
              </a:rPr>
              <a:t>sobra</a:t>
            </a:r>
            <a:r>
              <a:rPr lang="en-US" sz="1050" dirty="0">
                <a:latin typeface="Tw Cen MT"/>
                <a:cs typeface="Segoe UI"/>
              </a:rPr>
              <a:t> el </a:t>
            </a:r>
            <a:r>
              <a:rPr lang="en-US" sz="1050" dirty="0" err="1">
                <a:latin typeface="Tw Cen MT"/>
                <a:cs typeface="Segoe UI"/>
              </a:rPr>
              <a:t>dinero</a:t>
            </a:r>
            <a:r>
              <a:rPr lang="en-US" sz="1050" dirty="0">
                <a:latin typeface="Tw Cen MT"/>
                <a:cs typeface="Segoe UI"/>
              </a:rPr>
              <a:t>. </a:t>
            </a:r>
            <a:r>
              <a:rPr lang="en-US" sz="1050" dirty="0" err="1">
                <a:latin typeface="Tw Cen MT"/>
                <a:cs typeface="Segoe UI"/>
              </a:rPr>
              <a:t>Desea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beneficios</a:t>
            </a:r>
            <a:r>
              <a:rPr lang="en-US" sz="1050" dirty="0">
                <a:latin typeface="Tw Cen MT"/>
                <a:cs typeface="Segoe UI"/>
              </a:rPr>
              <a:t> tangibles </a:t>
            </a:r>
            <a:r>
              <a:rPr lang="en-US" sz="1050" dirty="0" err="1">
                <a:latin typeface="Tw Cen MT"/>
                <a:cs typeface="Segoe UI"/>
              </a:rPr>
              <a:t>que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puedan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aumentar</a:t>
            </a:r>
            <a:r>
              <a:rPr lang="en-US" sz="1050" dirty="0">
                <a:latin typeface="Tw Cen MT"/>
                <a:cs typeface="Segoe UI"/>
              </a:rPr>
              <a:t> los </a:t>
            </a:r>
            <a:r>
              <a:rPr lang="en-US" sz="1050" dirty="0" err="1">
                <a:latin typeface="Tw Cen MT"/>
                <a:cs typeface="Segoe UI"/>
              </a:rPr>
              <a:t>ingresos</a:t>
            </a:r>
            <a:r>
              <a:rPr lang="en-US" sz="1050" dirty="0">
                <a:latin typeface="Tw Cen MT"/>
                <a:cs typeface="Segoe UI"/>
              </a:rPr>
              <a:t>, </a:t>
            </a:r>
            <a:r>
              <a:rPr lang="en-US" sz="1050" dirty="0" err="1">
                <a:latin typeface="Tw Cen MT"/>
                <a:cs typeface="Segoe UI"/>
              </a:rPr>
              <a:t>reducir</a:t>
            </a:r>
            <a:r>
              <a:rPr lang="en-US" sz="1050" dirty="0">
                <a:latin typeface="Tw Cen MT"/>
                <a:cs typeface="Segoe UI"/>
              </a:rPr>
              <a:t> los </a:t>
            </a:r>
            <a:r>
              <a:rPr lang="en-US" sz="1050" dirty="0" err="1">
                <a:latin typeface="Tw Cen MT"/>
                <a:cs typeface="Segoe UI"/>
              </a:rPr>
              <a:t>costos</a:t>
            </a:r>
            <a:r>
              <a:rPr lang="en-US" sz="1050" dirty="0">
                <a:latin typeface="Tw Cen MT"/>
                <a:cs typeface="Segoe UI"/>
              </a:rPr>
              <a:t> y </a:t>
            </a:r>
            <a:r>
              <a:rPr lang="en-US" sz="1050" dirty="0" err="1">
                <a:latin typeface="Tw Cen MT"/>
                <a:cs typeface="Segoe UI"/>
              </a:rPr>
              <a:t>ayudar</a:t>
            </a:r>
            <a:r>
              <a:rPr lang="en-US" sz="1050" dirty="0">
                <a:latin typeface="Tw Cen MT"/>
                <a:cs typeface="Segoe UI"/>
              </a:rPr>
              <a:t> al personal a </a:t>
            </a:r>
            <a:r>
              <a:rPr lang="en-US" sz="1050" dirty="0" err="1">
                <a:latin typeface="Tw Cen MT"/>
                <a:cs typeface="Segoe UI"/>
              </a:rPr>
              <a:t>abarcar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más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trabajo</a:t>
            </a:r>
            <a:r>
              <a:rPr lang="en-US" sz="1050" dirty="0">
                <a:latin typeface="Tw Cen MT"/>
                <a:cs typeface="Segoe UI"/>
              </a:rPr>
              <a:t>, sin </a:t>
            </a:r>
            <a:r>
              <a:rPr lang="en-US" sz="1050" dirty="0" err="1">
                <a:latin typeface="Tw Cen MT"/>
                <a:cs typeface="Segoe UI"/>
              </a:rPr>
              <a:t>agregar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cargas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operativas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que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puedan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complicar</a:t>
            </a:r>
            <a:r>
              <a:rPr lang="en-US" sz="1050" dirty="0">
                <a:latin typeface="Tw Cen MT"/>
                <a:cs typeface="Segoe UI"/>
              </a:rPr>
              <a:t> la </a:t>
            </a:r>
            <a:r>
              <a:rPr lang="en-US" sz="1050" dirty="0" err="1">
                <a:latin typeface="Tw Cen MT"/>
                <a:cs typeface="Segoe UI"/>
              </a:rPr>
              <a:t>toma</a:t>
            </a:r>
            <a:r>
              <a:rPr lang="en-US" sz="1050" dirty="0">
                <a:latin typeface="Tw Cen MT"/>
                <a:cs typeface="Segoe UI"/>
              </a:rPr>
              <a:t> de </a:t>
            </a:r>
            <a:r>
              <a:rPr lang="en-US" sz="1050" dirty="0" err="1">
                <a:latin typeface="Tw Cen MT"/>
                <a:cs typeface="Segoe UI"/>
              </a:rPr>
              <a:t>decisiones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estratégica</a:t>
            </a:r>
            <a:r>
              <a:rPr lang="en-US" sz="1050" dirty="0">
                <a:latin typeface="Tw Cen MT"/>
                <a:cs typeface="Segoe U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latin typeface="Tw Cen MT"/>
                <a:cs typeface="Segoe UI"/>
              </a:rPr>
              <a:t>Elegir</a:t>
            </a:r>
            <a:r>
              <a:rPr lang="en-US" sz="1050" dirty="0">
                <a:latin typeface="Tw Cen MT"/>
                <a:cs typeface="Segoe UI"/>
              </a:rPr>
              <a:t> y </a:t>
            </a:r>
            <a:r>
              <a:rPr lang="en-US" sz="1050" dirty="0" err="1">
                <a:latin typeface="Tw Cen MT"/>
                <a:cs typeface="Segoe UI"/>
              </a:rPr>
              <a:t>usar</a:t>
            </a:r>
            <a:r>
              <a:rPr lang="en-US" sz="1050" dirty="0">
                <a:latin typeface="Tw Cen MT"/>
                <a:cs typeface="Segoe UI"/>
              </a:rPr>
              <a:t> la </a:t>
            </a:r>
            <a:r>
              <a:rPr lang="en-US" sz="1050" dirty="0" err="1">
                <a:latin typeface="Tw Cen MT"/>
                <a:cs typeface="Segoe UI"/>
              </a:rPr>
              <a:t>infraestructura</a:t>
            </a:r>
            <a:r>
              <a:rPr lang="en-US" sz="1050" dirty="0">
                <a:latin typeface="Tw Cen MT"/>
                <a:cs typeface="Segoe UI"/>
              </a:rPr>
              <a:t> y </a:t>
            </a:r>
            <a:r>
              <a:rPr lang="en-US" sz="1050" dirty="0" err="1">
                <a:latin typeface="Tw Cen MT"/>
                <a:cs typeface="Segoe UI"/>
              </a:rPr>
              <a:t>tecnología</a:t>
            </a:r>
            <a:r>
              <a:rPr lang="en-US" sz="1050" dirty="0">
                <a:latin typeface="Tw Cen MT"/>
                <a:cs typeface="Segoe UI"/>
              </a:rPr>
              <a:t> de TI </a:t>
            </a:r>
            <a:r>
              <a:rPr lang="en-US" sz="1050" dirty="0" err="1">
                <a:latin typeface="Tw Cen MT"/>
                <a:cs typeface="Segoe UI"/>
              </a:rPr>
              <a:t>adecuadas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para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su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empresa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es</a:t>
            </a:r>
            <a:r>
              <a:rPr lang="en-US" sz="1050" dirty="0">
                <a:latin typeface="Tw Cen MT"/>
                <a:cs typeface="Segoe UI"/>
              </a:rPr>
              <a:t> un </a:t>
            </a:r>
            <a:r>
              <a:rPr lang="en-US" sz="1050" dirty="0" err="1">
                <a:latin typeface="Tw Cen MT"/>
                <a:cs typeface="Segoe UI"/>
              </a:rPr>
              <a:t>desafío</a:t>
            </a:r>
            <a:r>
              <a:rPr lang="en-US" sz="1050" dirty="0">
                <a:latin typeface="Tw Cen MT"/>
                <a:cs typeface="Segoe UI"/>
              </a:rPr>
              <a:t> continuo. Al </a:t>
            </a:r>
            <a:r>
              <a:rPr lang="en-US" sz="1050" dirty="0" err="1">
                <a:latin typeface="Tw Cen MT"/>
                <a:cs typeface="Segoe UI"/>
              </a:rPr>
              <a:t>trabajar</a:t>
            </a:r>
            <a:r>
              <a:rPr lang="en-US" sz="1050" dirty="0">
                <a:latin typeface="Tw Cen MT"/>
                <a:cs typeface="Segoe UI"/>
              </a:rPr>
              <a:t> con un socio y Microsoft, </a:t>
            </a:r>
            <a:r>
              <a:rPr lang="en-US" sz="1050" dirty="0" err="1">
                <a:latin typeface="Tw Cen MT"/>
                <a:cs typeface="Segoe UI"/>
              </a:rPr>
              <a:t>usted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tiene</a:t>
            </a:r>
            <a:r>
              <a:rPr lang="en-US" sz="1050" dirty="0">
                <a:latin typeface="Tw Cen MT"/>
                <a:cs typeface="Segoe UI"/>
              </a:rPr>
              <a:t> a </a:t>
            </a:r>
            <a:r>
              <a:rPr lang="en-US" sz="1050" dirty="0" err="1">
                <a:latin typeface="Tw Cen MT"/>
                <a:cs typeface="Segoe UI"/>
              </a:rPr>
              <a:t>mano</a:t>
            </a:r>
            <a:r>
              <a:rPr lang="en-US" sz="1050" dirty="0">
                <a:latin typeface="Tw Cen MT"/>
                <a:cs typeface="Segoe UI"/>
              </a:rPr>
              <a:t> un </a:t>
            </a:r>
            <a:r>
              <a:rPr lang="en-US" sz="1050" dirty="0" err="1">
                <a:latin typeface="Tw Cen MT"/>
                <a:cs typeface="Segoe UI"/>
              </a:rPr>
              <a:t>recurso</a:t>
            </a:r>
            <a:r>
              <a:rPr lang="en-US" sz="1050" dirty="0">
                <a:latin typeface="Tw Cen MT"/>
                <a:cs typeface="Segoe UI"/>
              </a:rPr>
              <a:t> rentable </a:t>
            </a:r>
            <a:r>
              <a:rPr lang="en-US" sz="1050" dirty="0" err="1">
                <a:latin typeface="Tw Cen MT"/>
                <a:cs typeface="Segoe UI"/>
              </a:rPr>
              <a:t>que</a:t>
            </a:r>
            <a:r>
              <a:rPr lang="en-US" sz="1050" dirty="0">
                <a:latin typeface="Tw Cen MT"/>
                <a:cs typeface="Segoe UI"/>
              </a:rPr>
              <a:t> lo </a:t>
            </a:r>
            <a:r>
              <a:rPr lang="en-US" sz="1050" dirty="0" err="1">
                <a:latin typeface="Tw Cen MT"/>
                <a:cs typeface="Segoe UI"/>
              </a:rPr>
              <a:t>ayudará</a:t>
            </a:r>
            <a:r>
              <a:rPr lang="en-US" sz="1050" dirty="0">
                <a:latin typeface="Tw Cen MT"/>
                <a:cs typeface="Segoe UI"/>
              </a:rPr>
              <a:t> a </a:t>
            </a:r>
            <a:r>
              <a:rPr lang="en-US" sz="1050" dirty="0" err="1">
                <a:latin typeface="Tw Cen MT"/>
                <a:cs typeface="Segoe UI"/>
              </a:rPr>
              <a:t>analizar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las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necesidades</a:t>
            </a:r>
            <a:r>
              <a:rPr lang="en-US" sz="1050" dirty="0">
                <a:latin typeface="Tw Cen MT"/>
                <a:cs typeface="Segoe UI"/>
              </a:rPr>
              <a:t> de </a:t>
            </a:r>
            <a:r>
              <a:rPr lang="en-US" sz="1050" dirty="0" err="1">
                <a:latin typeface="Tw Cen MT"/>
                <a:cs typeface="Segoe UI"/>
              </a:rPr>
              <a:t>su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empresa</a:t>
            </a:r>
            <a:r>
              <a:rPr lang="en-US" sz="1050" dirty="0">
                <a:latin typeface="Tw Cen MT"/>
                <a:cs typeface="Segoe UI"/>
              </a:rPr>
              <a:t> y a </a:t>
            </a:r>
            <a:r>
              <a:rPr lang="en-US" sz="1050" dirty="0" err="1">
                <a:latin typeface="Tw Cen MT"/>
                <a:cs typeface="Segoe UI"/>
              </a:rPr>
              <a:t>determinar</a:t>
            </a:r>
            <a:r>
              <a:rPr lang="en-US" sz="1050" dirty="0">
                <a:latin typeface="Tw Cen MT"/>
                <a:cs typeface="Segoe UI"/>
              </a:rPr>
              <a:t> de </a:t>
            </a:r>
            <a:r>
              <a:rPr lang="en-US" sz="1050" dirty="0" err="1">
                <a:latin typeface="Tw Cen MT"/>
                <a:cs typeface="Segoe UI"/>
              </a:rPr>
              <a:t>qué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manera</a:t>
            </a:r>
            <a:r>
              <a:rPr lang="en-US" sz="1050" dirty="0">
                <a:latin typeface="Tw Cen MT"/>
                <a:cs typeface="Segoe UI"/>
              </a:rPr>
              <a:t> la </a:t>
            </a:r>
            <a:r>
              <a:rPr lang="en-US" sz="1050" dirty="0" err="1">
                <a:latin typeface="Tw Cen MT"/>
                <a:cs typeface="Segoe UI"/>
              </a:rPr>
              <a:t>tecnología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puede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contribuir</a:t>
            </a:r>
            <a:r>
              <a:rPr lang="en-US" sz="1050" dirty="0">
                <a:latin typeface="Tw Cen MT"/>
                <a:cs typeface="Segoe UI"/>
              </a:rPr>
              <a:t> a </a:t>
            </a:r>
            <a:r>
              <a:rPr lang="en-US" sz="1050" dirty="0" err="1">
                <a:latin typeface="Tw Cen MT"/>
                <a:cs typeface="Segoe UI"/>
              </a:rPr>
              <a:t>cumplirlas</a:t>
            </a:r>
            <a:r>
              <a:rPr lang="en-US" sz="1050" dirty="0">
                <a:latin typeface="Tw Cen MT"/>
                <a:cs typeface="Segoe UI"/>
              </a:rPr>
              <a:t> a </a:t>
            </a:r>
            <a:r>
              <a:rPr lang="en-US" sz="1050" dirty="0" err="1">
                <a:latin typeface="Tw Cen MT"/>
                <a:cs typeface="Segoe UI"/>
              </a:rPr>
              <a:t>corto</a:t>
            </a:r>
            <a:r>
              <a:rPr lang="en-US" sz="1050" dirty="0">
                <a:latin typeface="Tw Cen MT"/>
                <a:cs typeface="Segoe UI"/>
              </a:rPr>
              <a:t> y largo </a:t>
            </a:r>
            <a:r>
              <a:rPr lang="en-US" sz="1050" dirty="0" err="1">
                <a:latin typeface="Tw Cen MT"/>
                <a:cs typeface="Segoe UI"/>
              </a:rPr>
              <a:t>plazo</a:t>
            </a:r>
            <a:r>
              <a:rPr lang="en-US" sz="1050" dirty="0">
                <a:latin typeface="Tw Cen MT"/>
                <a:cs typeface="Segoe U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latin typeface="Tw Cen MT"/>
                <a:cs typeface="Segoe UI"/>
              </a:rPr>
              <a:t>Podemos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ayudar</a:t>
            </a:r>
            <a:r>
              <a:rPr lang="en-US" sz="1050" dirty="0">
                <a:latin typeface="Tw Cen MT"/>
                <a:cs typeface="Segoe UI"/>
              </a:rPr>
              <a:t> a </a:t>
            </a:r>
            <a:r>
              <a:rPr lang="en-US" sz="1050" dirty="0" err="1">
                <a:latin typeface="Tw Cen MT"/>
                <a:cs typeface="Segoe UI"/>
              </a:rPr>
              <a:t>evaluar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sus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necesidades</a:t>
            </a:r>
            <a:r>
              <a:rPr lang="en-US" sz="1050" dirty="0">
                <a:latin typeface="Tw Cen MT"/>
                <a:cs typeface="Segoe UI"/>
              </a:rPr>
              <a:t> y a </a:t>
            </a:r>
            <a:r>
              <a:rPr lang="en-US" sz="1050" dirty="0" err="1">
                <a:latin typeface="Tw Cen MT"/>
                <a:cs typeface="Segoe UI"/>
              </a:rPr>
              <a:t>diseñar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una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estrategia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para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lograr</a:t>
            </a:r>
            <a:r>
              <a:rPr lang="en-US" sz="1050" dirty="0">
                <a:latin typeface="Tw Cen MT"/>
                <a:cs typeface="Segoe UI"/>
              </a:rPr>
              <a:t> o </a:t>
            </a:r>
            <a:r>
              <a:rPr lang="en-US" sz="1050" dirty="0" err="1">
                <a:latin typeface="Tw Cen MT"/>
                <a:cs typeface="Segoe UI"/>
              </a:rPr>
              <a:t>mantener</a:t>
            </a:r>
            <a:r>
              <a:rPr lang="en-US" sz="1050" dirty="0">
                <a:latin typeface="Tw Cen MT"/>
                <a:cs typeface="Segoe UI"/>
              </a:rPr>
              <a:t> un </a:t>
            </a:r>
            <a:r>
              <a:rPr lang="en-US" sz="1050" dirty="0" err="1">
                <a:latin typeface="Tw Cen MT"/>
                <a:cs typeface="Segoe UI"/>
              </a:rPr>
              <a:t>buen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funcionamiento</a:t>
            </a:r>
            <a:r>
              <a:rPr lang="en-US" sz="1050" dirty="0">
                <a:latin typeface="Tw Cen MT"/>
                <a:cs typeface="Segoe UI"/>
              </a:rPr>
              <a:t> de </a:t>
            </a:r>
            <a:r>
              <a:rPr lang="en-US" sz="1050" dirty="0" err="1">
                <a:latin typeface="Tw Cen MT"/>
                <a:cs typeface="Segoe UI"/>
              </a:rPr>
              <a:t>su</a:t>
            </a:r>
            <a:r>
              <a:rPr lang="en-US" sz="1050" dirty="0">
                <a:latin typeface="Tw Cen MT"/>
                <a:cs typeface="Segoe UI"/>
              </a:rPr>
              <a:t> red de TI, de </a:t>
            </a:r>
            <a:r>
              <a:rPr lang="en-US" sz="1050" dirty="0" err="1" smtClean="0">
                <a:latin typeface="Tw Cen MT"/>
                <a:cs typeface="Segoe UI"/>
              </a:rPr>
              <a:t>modo</a:t>
            </a:r>
            <a:r>
              <a:rPr lang="en-US" sz="1050" dirty="0" smtClean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que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satisfaga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las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demandas</a:t>
            </a:r>
            <a:r>
              <a:rPr lang="en-US" sz="1050" dirty="0">
                <a:latin typeface="Tw Cen MT"/>
                <a:cs typeface="Segoe UI"/>
              </a:rPr>
              <a:t> de </a:t>
            </a:r>
            <a:r>
              <a:rPr lang="en-US" sz="1050" dirty="0" err="1">
                <a:latin typeface="Tw Cen MT"/>
                <a:cs typeface="Segoe UI"/>
              </a:rPr>
              <a:t>las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operaciones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diarias</a:t>
            </a:r>
            <a:r>
              <a:rPr lang="en-US" sz="1050" dirty="0">
                <a:latin typeface="Tw Cen MT"/>
                <a:cs typeface="Segoe UI"/>
              </a:rPr>
              <a:t> y se </a:t>
            </a:r>
            <a:r>
              <a:rPr lang="en-US" sz="1050" dirty="0" err="1">
                <a:latin typeface="Tw Cen MT"/>
                <a:cs typeface="Segoe UI"/>
              </a:rPr>
              <a:t>ajuste</a:t>
            </a:r>
            <a:r>
              <a:rPr lang="en-US" sz="1050" dirty="0">
                <a:latin typeface="Tw Cen MT"/>
                <a:cs typeface="Segoe UI"/>
              </a:rPr>
              <a:t>, a la </a:t>
            </a:r>
            <a:r>
              <a:rPr lang="en-US" sz="1050" dirty="0" err="1">
                <a:latin typeface="Tw Cen MT"/>
                <a:cs typeface="Segoe UI"/>
              </a:rPr>
              <a:t>vez</a:t>
            </a:r>
            <a:r>
              <a:rPr lang="en-US" sz="1050" dirty="0">
                <a:latin typeface="Tw Cen MT"/>
                <a:cs typeface="Segoe UI"/>
              </a:rPr>
              <a:t>, a </a:t>
            </a:r>
            <a:r>
              <a:rPr lang="en-US" sz="1050" dirty="0" err="1">
                <a:latin typeface="Tw Cen MT"/>
                <a:cs typeface="Segoe UI"/>
              </a:rPr>
              <a:t>sus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necesidades</a:t>
            </a:r>
            <a:r>
              <a:rPr lang="en-US" sz="1050" dirty="0">
                <a:latin typeface="Tw Cen MT"/>
                <a:cs typeface="Segoe UI"/>
              </a:rPr>
              <a:t> de </a:t>
            </a:r>
            <a:r>
              <a:rPr lang="en-US" sz="1050" dirty="0" err="1">
                <a:latin typeface="Tw Cen MT"/>
                <a:cs typeface="Segoe UI"/>
              </a:rPr>
              <a:t>presupuesto</a:t>
            </a:r>
            <a:r>
              <a:rPr lang="en-US" sz="1050" dirty="0">
                <a:latin typeface="Tw Cen MT"/>
                <a:cs typeface="Segoe UI"/>
              </a:rPr>
              <a:t>, </a:t>
            </a:r>
            <a:r>
              <a:rPr lang="en-US" sz="1050" dirty="0" err="1">
                <a:latin typeface="Tw Cen MT"/>
                <a:cs typeface="Segoe UI"/>
              </a:rPr>
              <a:t>soporte</a:t>
            </a:r>
            <a:r>
              <a:rPr lang="en-US" sz="1050" dirty="0">
                <a:latin typeface="Tw Cen MT"/>
                <a:cs typeface="Segoe UI"/>
              </a:rPr>
              <a:t> y </a:t>
            </a:r>
            <a:r>
              <a:rPr lang="en-US" sz="1050" dirty="0" err="1">
                <a:latin typeface="Tw Cen MT"/>
                <a:cs typeface="Segoe UI"/>
              </a:rPr>
              <a:t>entrenamiento</a:t>
            </a:r>
            <a:r>
              <a:rPr lang="en-US" sz="1050" dirty="0">
                <a:latin typeface="Tw Cen MT"/>
                <a:cs typeface="Segoe U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46088" y="4344988"/>
            <a:ext cx="5891212" cy="41148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46088" y="4344988"/>
            <a:ext cx="5891212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900" smtClean="0">
                <a:cs typeface="Segoe UI" pitchFamily="34" charset="0"/>
              </a:rPr>
              <a:t>Según las necesidades de TI o el tamaño de la empresa, es posible que se requiere un conjunto diferente de componentes de solución que se adapte mejor.</a:t>
            </a:r>
          </a:p>
          <a:p>
            <a:pPr>
              <a:spcBef>
                <a:spcPct val="0"/>
              </a:spcBef>
            </a:pPr>
            <a:endParaRPr lang="en-US" sz="900" smtClean="0">
              <a:cs typeface="Segoe UI" pitchFamily="34" charset="0"/>
            </a:endParaRPr>
          </a:p>
          <a:p>
            <a:pPr>
              <a:spcBef>
                <a:spcPct val="0"/>
              </a:spcBef>
            </a:pPr>
            <a:r>
              <a:rPr lang="en-US" sz="900" b="1" smtClean="0">
                <a:cs typeface="Segoe UI" pitchFamily="34" charset="0"/>
              </a:rPr>
              <a:t>Con 50 usuarios o menos:</a:t>
            </a:r>
          </a:p>
          <a:p>
            <a:pPr>
              <a:spcBef>
                <a:spcPct val="0"/>
              </a:spcBef>
            </a:pPr>
            <a:r>
              <a:rPr lang="en-US" sz="800" b="1" smtClean="0">
                <a:solidFill>
                  <a:srgbClr val="00B050"/>
                </a:solidFill>
                <a:cs typeface="Segoe UI" pitchFamily="34" charset="0"/>
              </a:rPr>
              <a:t>Windows® Small Business Server 2003 R2</a:t>
            </a:r>
            <a:r>
              <a:rPr lang="en-US" sz="800" smtClean="0">
                <a:cs typeface="Segoe UI" pitchFamily="34" charset="0"/>
              </a:rPr>
              <a:t>:</a:t>
            </a:r>
            <a:r>
              <a:rPr lang="en-US" sz="800" b="1" smtClean="0">
                <a:solidFill>
                  <a:srgbClr val="00B050"/>
                </a:solidFill>
                <a:cs typeface="Segoe UI" pitchFamily="34" charset="0"/>
              </a:rPr>
              <a:t> </a:t>
            </a:r>
            <a:r>
              <a:rPr lang="en-US" sz="800" smtClean="0">
                <a:cs typeface="Segoe UI" pitchFamily="34" charset="0"/>
              </a:rPr>
              <a:t>la última versión de este galardonado producto está diseñada para aumentar la seguridad, mejorar la confiabilidad y el rendimiento, y mejorar la productividad.</a:t>
            </a:r>
          </a:p>
          <a:p>
            <a:pPr>
              <a:spcBef>
                <a:spcPct val="0"/>
              </a:spcBef>
            </a:pPr>
            <a:r>
              <a:rPr lang="en-US" sz="800" b="1" smtClean="0">
                <a:solidFill>
                  <a:srgbClr val="00B050"/>
                </a:solidFill>
                <a:cs typeface="Segoe UI" pitchFamily="34" charset="0"/>
              </a:rPr>
              <a:t>Windows Vista Business</a:t>
            </a:r>
            <a:r>
              <a:rPr lang="en-US" sz="800" smtClean="0">
                <a:cs typeface="Segoe UI" pitchFamily="34" charset="0"/>
              </a:rPr>
              <a:t>: este nuevo sistema operativo se diseñó especialmente para las pequeñas empresas. Sus nuevas características y mejoras eficaces brindarán mayor seguridad a su operación y aumentará la productividad de los usuarios.</a:t>
            </a:r>
            <a:r>
              <a:rPr lang="en-US" sz="800" b="1" smtClean="0">
                <a:cs typeface="Segoe UI" pitchFamily="34" charset="0"/>
              </a:rPr>
              <a:t>Exchange Hosted Services (protección para servidores): estos servicios ayudan a que las empresas puedan protegerse a sí mismas de correos electrónicos malintencionados, satisfacer requisitos de retención para el cumplimiento de normas, cifrar datos para la confidencialidad y conservar el acceso al correo electrónico durante y después de situaciones de emergencia.Windows Live™ OneCare™ (protección para equipos): es un servicio integral que ayuda a proteger el equipo de distintos tipos de amenazas. También ayuda a realizar una copia de seguridad de los documentos importantes en caso de emergencia y ejecuta ajustes periódicos para que la computadora funcione sin problemas.</a:t>
            </a:r>
          </a:p>
          <a:p>
            <a:pPr>
              <a:spcBef>
                <a:spcPct val="0"/>
              </a:spcBef>
            </a:pPr>
            <a:r>
              <a:rPr lang="en-US" sz="900" b="1" smtClean="0">
                <a:cs typeface="Segoe UI" pitchFamily="34" charset="0"/>
              </a:rPr>
              <a:t>Con 50 usuarios o más:</a:t>
            </a:r>
          </a:p>
          <a:p>
            <a:pPr>
              <a:spcBef>
                <a:spcPct val="0"/>
              </a:spcBef>
            </a:pPr>
            <a:r>
              <a:rPr lang="en-US" sz="800" b="1" smtClean="0">
                <a:solidFill>
                  <a:srgbClr val="00B050"/>
                </a:solidFill>
                <a:cs typeface="Segoe UI" pitchFamily="34" charset="0"/>
              </a:rPr>
              <a:t>Windows Vista Enterprise</a:t>
            </a:r>
            <a:r>
              <a:rPr lang="en-US" sz="800" smtClean="0">
                <a:cs typeface="Segoe UI" pitchFamily="34" charset="0"/>
              </a:rPr>
              <a:t>: la versión para empresas de este nuevo sistema operativo cliente ayuda a asegurar la infraestructura y a brindar mejor servicio a los usuarios finales.</a:t>
            </a:r>
            <a:r>
              <a:rPr lang="en-US" sz="800" b="1" smtClean="0">
                <a:cs typeface="Segoe UI" pitchFamily="34" charset="0"/>
              </a:rPr>
              <a:t>Windows Server® 2008</a:t>
            </a:r>
            <a:r>
              <a:rPr lang="en-US" sz="800" smtClean="0">
                <a:cs typeface="Segoe UI" pitchFamily="34" charset="0"/>
              </a:rPr>
              <a:t>: Windows Server 2008 se lanzará en conjunto con Visual Studio® 2008 y SQL Server™ 2008 el 27 de febrero de 2008, en Los Ángeles. Gracias a sus tecnologías de virtualización y Web incorporadas, este sistema operativo le permitirá aumentar la confiabilidad y flexibilidad de la infraestructura de servidores.</a:t>
            </a:r>
            <a:r>
              <a:rPr lang="en-US" sz="800" b="1" smtClean="0">
                <a:cs typeface="Segoe UI" pitchFamily="34" charset="0"/>
              </a:rPr>
              <a:t>Exchange Server 2007</a:t>
            </a:r>
            <a:r>
              <a:rPr lang="en-US" sz="800" smtClean="0">
                <a:cs typeface="Segoe UI" pitchFamily="34" charset="0"/>
              </a:rPr>
              <a:t>: la nueva versión de este servidor de mensajería ofrece tecnologías de protección incorporadas para mantener en funcionamiento a su empresa, reducir el correo no deseado y los virus, permitir comunicaciones confidenciales y contribuir a que su empresa cumpla con las normas.</a:t>
            </a:r>
            <a:r>
              <a:rPr lang="en-US" sz="800" b="1" smtClean="0">
                <a:cs typeface="Segoe UI" pitchFamily="34" charset="0"/>
              </a:rPr>
              <a:t>Microsoft System Center Essentials</a:t>
            </a:r>
            <a:r>
              <a:rPr lang="en-US" sz="800" smtClean="0">
                <a:cs typeface="Segoe UI" pitchFamily="34" charset="0"/>
              </a:rPr>
              <a:t>: es una nueva solución de administración de la familia de productos de administración de sistemas informáticos System Center, especialmente diseñados para medianas empresas (de hasta 500 equipos y 30 servidores).</a:t>
            </a:r>
            <a:r>
              <a:rPr lang="en-US" sz="800" b="1" smtClean="0">
                <a:cs typeface="Segoe UI" pitchFamily="34" charset="0"/>
              </a:rPr>
              <a:t>Microsoft Forefront™ (protección para equipos de escritorio y servidores): la línea integral de productos para la seguridad empresarial de Microsoft Forefront ofrece mayor protección y control por medio de la integración con su infraestructura de TI existente, y la implementación, la administración y el análisis simplificados. Forefront es una solución integral, que contribuye a proteger el extremo de red, los servidores de aplicaciones y el sistema operativo cliente.</a:t>
            </a:r>
          </a:p>
          <a:p>
            <a:pPr>
              <a:spcBef>
                <a:spcPct val="0"/>
              </a:spcBef>
            </a:pPr>
            <a:endParaRPr lang="en-US" sz="900" smtClean="0">
              <a:cs typeface="Segoe UI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620" tIns="44810" rIns="89620" bIns="44810"/>
          <a:lstStyle/>
          <a:p>
            <a:fld id="{C5A8B978-00BC-4C6C-B462-8279369EDD4C}" type="slidenum">
              <a:rPr lang="en-US">
                <a:latin typeface="Calibri" pitchFamily="34" charset="0"/>
              </a:rPr>
              <a:pPr/>
              <a:t>17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46088" y="4344988"/>
            <a:ext cx="5891212" cy="4114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Tw Cen MT"/>
                <a:cs typeface="Segoe UI"/>
              </a:rPr>
              <a:t>Las </a:t>
            </a:r>
            <a:r>
              <a:rPr lang="en-US" sz="1050" dirty="0" err="1">
                <a:solidFill>
                  <a:srgbClr val="000000"/>
                </a:solidFill>
                <a:latin typeface="Tw Cen MT"/>
                <a:cs typeface="Segoe UI"/>
              </a:rPr>
              <a:t>soluciones</a:t>
            </a:r>
            <a:r>
              <a:rPr lang="en-US" sz="1050" dirty="0">
                <a:solidFill>
                  <a:srgbClr val="000000"/>
                </a:solidFill>
                <a:latin typeface="Tw Cen MT"/>
                <a:cs typeface="Segoe UI"/>
              </a:rPr>
              <a:t> Web y de CRM de Microsoft se </a:t>
            </a:r>
            <a:r>
              <a:rPr lang="en-US" sz="1050" dirty="0" err="1">
                <a:solidFill>
                  <a:srgbClr val="000000"/>
                </a:solidFill>
                <a:latin typeface="Tw Cen MT"/>
                <a:cs typeface="Segoe UI"/>
              </a:rPr>
              <a:t>construyen</a:t>
            </a:r>
            <a:r>
              <a:rPr lang="en-US" sz="1050" dirty="0">
                <a:solidFill>
                  <a:srgbClr val="000000"/>
                </a:solidFill>
                <a:latin typeface="Tw Cen MT"/>
                <a:cs typeface="Segoe UI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Tw Cen MT"/>
                <a:cs typeface="Segoe UI"/>
              </a:rPr>
              <a:t>sobre</a:t>
            </a:r>
            <a:r>
              <a:rPr lang="en-US" sz="1050" dirty="0">
                <a:solidFill>
                  <a:srgbClr val="000000"/>
                </a:solidFill>
                <a:latin typeface="Tw Cen MT"/>
                <a:cs typeface="Segoe UI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Tw Cen MT"/>
                <a:cs typeface="Segoe UI"/>
              </a:rPr>
              <a:t>productos</a:t>
            </a:r>
            <a:r>
              <a:rPr lang="en-US" sz="1050" dirty="0">
                <a:solidFill>
                  <a:srgbClr val="000000"/>
                </a:solidFill>
                <a:latin typeface="Tw Cen MT"/>
                <a:cs typeface="Segoe UI"/>
              </a:rPr>
              <a:t> clave y </a:t>
            </a:r>
            <a:r>
              <a:rPr lang="en-US" sz="1050" dirty="0" err="1">
                <a:solidFill>
                  <a:srgbClr val="000000"/>
                </a:solidFill>
                <a:latin typeface="Tw Cen MT"/>
                <a:cs typeface="Segoe UI"/>
              </a:rPr>
              <a:t>probados</a:t>
            </a:r>
            <a:r>
              <a:rPr lang="en-US" sz="1050" dirty="0">
                <a:solidFill>
                  <a:srgbClr val="000000"/>
                </a:solidFill>
                <a:latin typeface="Tw Cen MT"/>
                <a:cs typeface="Segoe UI"/>
              </a:rPr>
              <a:t>. </a:t>
            </a:r>
            <a:r>
              <a:rPr lang="en-US" sz="1050" dirty="0" err="1">
                <a:latin typeface="Tw Cen MT"/>
                <a:cs typeface="Segoe UI"/>
              </a:rPr>
              <a:t>Según</a:t>
            </a:r>
            <a:r>
              <a:rPr lang="en-US" sz="1050" dirty="0">
                <a:latin typeface="Tw Cen MT"/>
                <a:cs typeface="Segoe UI"/>
              </a:rPr>
              <a:t> el </a:t>
            </a:r>
            <a:r>
              <a:rPr lang="en-US" sz="1050" dirty="0" err="1">
                <a:latin typeface="Tw Cen MT"/>
                <a:cs typeface="Segoe UI"/>
              </a:rPr>
              <a:t>nivel</a:t>
            </a:r>
            <a:r>
              <a:rPr lang="en-US" sz="1050" dirty="0">
                <a:latin typeface="Tw Cen MT"/>
                <a:cs typeface="Segoe UI"/>
              </a:rPr>
              <a:t> de la </a:t>
            </a:r>
            <a:r>
              <a:rPr lang="en-US" sz="1050" dirty="0" err="1">
                <a:latin typeface="Tw Cen MT"/>
                <a:cs typeface="Segoe UI"/>
              </a:rPr>
              <a:t>tecnología</a:t>
            </a:r>
            <a:r>
              <a:rPr lang="en-US" sz="1050" dirty="0">
                <a:latin typeface="Tw Cen MT"/>
                <a:cs typeface="Segoe UI"/>
              </a:rPr>
              <a:t> de la </a:t>
            </a:r>
            <a:r>
              <a:rPr lang="en-US" sz="1050" dirty="0" err="1">
                <a:latin typeface="Tw Cen MT"/>
                <a:cs typeface="Segoe UI"/>
              </a:rPr>
              <a:t>información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que</a:t>
            </a:r>
            <a:r>
              <a:rPr lang="en-US" sz="1050" dirty="0">
                <a:latin typeface="Tw Cen MT"/>
                <a:cs typeface="Segoe UI"/>
              </a:rPr>
              <a:t> se </a:t>
            </a:r>
            <a:r>
              <a:rPr lang="en-US" sz="1050" dirty="0" err="1">
                <a:latin typeface="Tw Cen MT"/>
                <a:cs typeface="Segoe UI"/>
              </a:rPr>
              <a:t>necesite</a:t>
            </a:r>
            <a:r>
              <a:rPr lang="en-US" sz="1050" dirty="0">
                <a:latin typeface="Tw Cen MT"/>
                <a:cs typeface="Segoe UI"/>
              </a:rPr>
              <a:t> o el </a:t>
            </a:r>
            <a:r>
              <a:rPr lang="en-US" sz="1050" dirty="0" err="1">
                <a:latin typeface="Tw Cen MT"/>
                <a:cs typeface="Segoe UI"/>
              </a:rPr>
              <a:t>tamaño</a:t>
            </a:r>
            <a:r>
              <a:rPr lang="en-US" sz="1050" dirty="0">
                <a:latin typeface="Tw Cen MT"/>
                <a:cs typeface="Segoe UI"/>
              </a:rPr>
              <a:t> de la </a:t>
            </a:r>
            <a:r>
              <a:rPr lang="en-US" sz="1050" dirty="0" err="1">
                <a:latin typeface="Tw Cen MT"/>
                <a:cs typeface="Segoe UI"/>
              </a:rPr>
              <a:t>empresa</a:t>
            </a:r>
            <a:r>
              <a:rPr lang="en-US" sz="1050" dirty="0">
                <a:latin typeface="Tw Cen MT"/>
                <a:cs typeface="Segoe UI"/>
              </a:rPr>
              <a:t>, </a:t>
            </a:r>
            <a:r>
              <a:rPr lang="en-US" sz="1050" dirty="0" err="1">
                <a:latin typeface="Tw Cen MT"/>
                <a:cs typeface="Segoe UI"/>
              </a:rPr>
              <a:t>es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posible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que</a:t>
            </a:r>
            <a:r>
              <a:rPr lang="en-US" sz="1050" dirty="0">
                <a:latin typeface="Tw Cen MT"/>
                <a:cs typeface="Segoe UI"/>
              </a:rPr>
              <a:t> se </a:t>
            </a:r>
            <a:r>
              <a:rPr lang="en-US" sz="1050" dirty="0" err="1">
                <a:latin typeface="Tw Cen MT"/>
                <a:cs typeface="Segoe UI"/>
              </a:rPr>
              <a:t>requiere</a:t>
            </a:r>
            <a:r>
              <a:rPr lang="en-US" sz="1050" dirty="0">
                <a:latin typeface="Tw Cen MT"/>
                <a:cs typeface="Segoe UI"/>
              </a:rPr>
              <a:t> un </a:t>
            </a:r>
            <a:r>
              <a:rPr lang="en-US" sz="1050" dirty="0" err="1">
                <a:latin typeface="Tw Cen MT"/>
                <a:cs typeface="Segoe UI"/>
              </a:rPr>
              <a:t>conjunto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diferente</a:t>
            </a:r>
            <a:r>
              <a:rPr lang="en-US" sz="1050" dirty="0">
                <a:latin typeface="Tw Cen MT"/>
                <a:cs typeface="Segoe UI"/>
              </a:rPr>
              <a:t> de </a:t>
            </a:r>
            <a:r>
              <a:rPr lang="en-US" sz="1050" dirty="0" err="1">
                <a:latin typeface="Tw Cen MT"/>
                <a:cs typeface="Segoe UI"/>
              </a:rPr>
              <a:t>componentes</a:t>
            </a:r>
            <a:r>
              <a:rPr lang="en-US" sz="1050" dirty="0">
                <a:latin typeface="Tw Cen MT"/>
                <a:cs typeface="Segoe UI"/>
              </a:rPr>
              <a:t> de </a:t>
            </a:r>
            <a:r>
              <a:rPr lang="en-US" sz="1050" dirty="0" err="1">
                <a:latin typeface="Tw Cen MT"/>
                <a:cs typeface="Segoe UI"/>
              </a:rPr>
              <a:t>solución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que</a:t>
            </a:r>
            <a:r>
              <a:rPr lang="en-US" sz="1050" dirty="0">
                <a:latin typeface="Tw Cen MT"/>
                <a:cs typeface="Segoe UI"/>
              </a:rPr>
              <a:t> se </a:t>
            </a:r>
            <a:r>
              <a:rPr lang="en-US" sz="1050" dirty="0" err="1">
                <a:latin typeface="Tw Cen MT"/>
                <a:cs typeface="Segoe UI"/>
              </a:rPr>
              <a:t>adapte</a:t>
            </a:r>
            <a:r>
              <a:rPr lang="en-US" sz="1050" dirty="0">
                <a:latin typeface="Tw Cen MT"/>
                <a:cs typeface="Segoe UI"/>
              </a:rPr>
              <a:t> </a:t>
            </a:r>
            <a:r>
              <a:rPr lang="en-US" sz="1050" dirty="0" err="1">
                <a:latin typeface="Tw Cen MT"/>
                <a:cs typeface="Segoe UI"/>
              </a:rPr>
              <a:t>mejor</a:t>
            </a:r>
            <a:r>
              <a:rPr lang="en-US" sz="1050" dirty="0">
                <a:latin typeface="Tw Cen MT"/>
                <a:cs typeface="Segoe UI"/>
              </a:rPr>
              <a:t>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i="1" dirty="0" err="1">
                <a:latin typeface="Tw Cen MT"/>
                <a:cs typeface="Segoe UI"/>
              </a:rPr>
              <a:t>Productos</a:t>
            </a:r>
            <a:r>
              <a:rPr lang="en-US" sz="1050" b="1" i="1" dirty="0">
                <a:latin typeface="Tw Cen MT"/>
                <a:cs typeface="Segoe UI"/>
              </a:rPr>
              <a:t> </a:t>
            </a:r>
            <a:r>
              <a:rPr lang="en-US" sz="1050" b="1" i="1" dirty="0" err="1">
                <a:latin typeface="Tw Cen MT"/>
                <a:cs typeface="Segoe UI"/>
              </a:rPr>
              <a:t>para</a:t>
            </a:r>
            <a:r>
              <a:rPr lang="en-US" sz="1050" b="1" i="1" dirty="0">
                <a:latin typeface="Tw Cen MT"/>
                <a:cs typeface="Segoe UI"/>
              </a:rPr>
              <a:t> </a:t>
            </a:r>
            <a:r>
              <a:rPr lang="en-US" sz="1050" b="1" i="1" dirty="0" err="1">
                <a:latin typeface="Tw Cen MT"/>
                <a:cs typeface="Segoe UI"/>
              </a:rPr>
              <a:t>empresas</a:t>
            </a:r>
            <a:r>
              <a:rPr lang="en-US" sz="1050" b="1" i="1" dirty="0">
                <a:latin typeface="Tw Cen MT"/>
                <a:cs typeface="Segoe UI"/>
              </a:rPr>
              <a:t> con 5 a 50 </a:t>
            </a:r>
            <a:r>
              <a:rPr lang="en-US" sz="1050" b="1" i="1" dirty="0" err="1">
                <a:latin typeface="Tw Cen MT"/>
                <a:cs typeface="Segoe UI"/>
              </a:rPr>
              <a:t>usuarios</a:t>
            </a:r>
            <a:r>
              <a:rPr lang="en-US" sz="1050" b="1" i="1" dirty="0">
                <a:latin typeface="Tw Cen MT"/>
                <a:cs typeface="Segoe UI"/>
              </a:rPr>
              <a:t> o con </a:t>
            </a:r>
            <a:r>
              <a:rPr lang="en-US" sz="1050" b="1" i="1" dirty="0" err="1">
                <a:latin typeface="Tw Cen MT"/>
                <a:cs typeface="Segoe UI"/>
              </a:rPr>
              <a:t>necesidades</a:t>
            </a:r>
            <a:r>
              <a:rPr lang="en-US" sz="1050" b="1" i="1" dirty="0">
                <a:latin typeface="Tw Cen MT"/>
                <a:cs typeface="Segoe UI"/>
              </a:rPr>
              <a:t> de TI </a:t>
            </a:r>
            <a:r>
              <a:rPr lang="en-US" sz="1050" b="1" i="1" dirty="0" err="1">
                <a:latin typeface="Tw Cen MT"/>
                <a:cs typeface="Segoe UI"/>
              </a:rPr>
              <a:t>menos</a:t>
            </a:r>
            <a:r>
              <a:rPr lang="en-US" sz="1050" b="1" i="1" dirty="0">
                <a:latin typeface="Tw Cen MT"/>
                <a:cs typeface="Segoe UI"/>
              </a:rPr>
              <a:t> </a:t>
            </a:r>
            <a:r>
              <a:rPr lang="en-US" sz="1050" b="1" i="1" dirty="0" err="1">
                <a:latin typeface="Tw Cen MT"/>
                <a:cs typeface="Segoe UI"/>
              </a:rPr>
              <a:t>sofisticadas</a:t>
            </a:r>
            <a:r>
              <a:rPr lang="en-US" sz="1050" b="1" i="1" dirty="0">
                <a:latin typeface="Tw Cen MT"/>
                <a:cs typeface="Segoe UI"/>
              </a:rPr>
              <a:t>: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rgbClr val="F79646"/>
                </a:solidFill>
                <a:latin typeface="Tw Cen MT"/>
                <a:cs typeface="Segoe UI"/>
              </a:rPr>
              <a:t>Windows Vista Business</a:t>
            </a:r>
            <a:r>
              <a:rPr lang="en-US" sz="900" dirty="0">
                <a:latin typeface="Tw Cen MT"/>
                <a:cs typeface="Segoe UI"/>
              </a:rPr>
              <a:t>: </a:t>
            </a:r>
            <a:r>
              <a:rPr lang="es-ES" sz="900" dirty="0" smtClean="0">
                <a:latin typeface="Tw Cen MT"/>
                <a:cs typeface="Segoe UI"/>
              </a:rPr>
              <a:t>Dedique menos tiempo a cuestiones</a:t>
            </a:r>
            <a:r>
              <a:rPr lang="en-US" sz="900" dirty="0" smtClean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relacionadas</a:t>
            </a:r>
            <a:r>
              <a:rPr lang="en-US" sz="900" dirty="0">
                <a:latin typeface="Tw Cen MT"/>
                <a:cs typeface="Segoe UI"/>
              </a:rPr>
              <a:t> con el </a:t>
            </a:r>
            <a:r>
              <a:rPr lang="en-US" sz="900" dirty="0" err="1">
                <a:latin typeface="Tw Cen MT"/>
                <a:cs typeface="Segoe UI"/>
              </a:rPr>
              <a:t>soporte</a:t>
            </a:r>
            <a:r>
              <a:rPr lang="en-US" sz="900" dirty="0">
                <a:latin typeface="Tw Cen MT"/>
                <a:cs typeface="Segoe UI"/>
              </a:rPr>
              <a:t> de la </a:t>
            </a:r>
            <a:r>
              <a:rPr lang="en-US" sz="900" dirty="0" err="1">
                <a:latin typeface="Tw Cen MT"/>
                <a:cs typeface="Segoe UI"/>
              </a:rPr>
              <a:t>tecnología</a:t>
            </a:r>
            <a:r>
              <a:rPr lang="en-US" sz="900" dirty="0">
                <a:latin typeface="Tw Cen MT"/>
                <a:cs typeface="Segoe UI"/>
              </a:rPr>
              <a:t> y </a:t>
            </a:r>
            <a:r>
              <a:rPr lang="en-US" sz="900" dirty="0" err="1">
                <a:latin typeface="Tw Cen MT"/>
                <a:cs typeface="Segoe UI"/>
              </a:rPr>
              <a:t>más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tiempo</a:t>
            </a:r>
            <a:r>
              <a:rPr lang="en-US" sz="900" dirty="0">
                <a:latin typeface="Tw Cen MT"/>
                <a:cs typeface="Segoe UI"/>
              </a:rPr>
              <a:t> a </a:t>
            </a:r>
            <a:r>
              <a:rPr lang="en-US" sz="900" dirty="0" err="1">
                <a:latin typeface="Tw Cen MT"/>
                <a:cs typeface="Segoe UI"/>
              </a:rPr>
              <a:t>hacer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que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su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empresa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alcance</a:t>
            </a:r>
            <a:r>
              <a:rPr lang="en-US" sz="900" dirty="0">
                <a:latin typeface="Tw Cen MT"/>
                <a:cs typeface="Segoe UI"/>
              </a:rPr>
              <a:t> el </a:t>
            </a:r>
            <a:r>
              <a:rPr lang="en-US" sz="900" dirty="0" err="1">
                <a:latin typeface="Tw Cen MT"/>
                <a:cs typeface="Segoe UI"/>
              </a:rPr>
              <a:t>éxito.</a:t>
            </a:r>
            <a:r>
              <a:rPr lang="en-US" sz="900" b="1" dirty="0" err="1">
                <a:latin typeface="Tw Cen MT"/>
                <a:cs typeface="Segoe UI"/>
              </a:rPr>
              <a:t>Windows</a:t>
            </a:r>
            <a:r>
              <a:rPr lang="en-US" sz="900" b="1" dirty="0">
                <a:latin typeface="Tw Cen MT"/>
                <a:cs typeface="Segoe UI"/>
              </a:rPr>
              <a:t> Small Business Server 2003 R2</a:t>
            </a:r>
            <a:r>
              <a:rPr lang="en-US" sz="900" dirty="0">
                <a:latin typeface="Tw Cen MT"/>
                <a:cs typeface="Segoe UI"/>
              </a:rPr>
              <a:t>: </a:t>
            </a:r>
            <a:r>
              <a:rPr lang="en-US" sz="900" dirty="0" err="1">
                <a:latin typeface="Tw Cen MT"/>
                <a:cs typeface="Segoe UI"/>
              </a:rPr>
              <a:t>asegure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su</a:t>
            </a:r>
            <a:r>
              <a:rPr lang="en-US" sz="900" dirty="0">
                <a:latin typeface="Tw Cen MT"/>
                <a:cs typeface="Segoe UI"/>
              </a:rPr>
              <a:t> red, </a:t>
            </a:r>
            <a:r>
              <a:rPr lang="en-US" sz="900" dirty="0" err="1">
                <a:latin typeface="Tw Cen MT"/>
                <a:cs typeface="Segoe UI"/>
              </a:rPr>
              <a:t>manténgala</a:t>
            </a:r>
            <a:r>
              <a:rPr lang="en-US" sz="900" dirty="0">
                <a:latin typeface="Tw Cen MT"/>
                <a:cs typeface="Segoe UI"/>
              </a:rPr>
              <a:t> en </a:t>
            </a:r>
            <a:r>
              <a:rPr lang="en-US" sz="900" dirty="0" err="1">
                <a:latin typeface="Tw Cen MT"/>
                <a:cs typeface="Segoe UI"/>
              </a:rPr>
              <a:t>funcionamiento</a:t>
            </a:r>
            <a:r>
              <a:rPr lang="en-US" sz="900" dirty="0">
                <a:latin typeface="Tw Cen MT"/>
                <a:cs typeface="Segoe UI"/>
              </a:rPr>
              <a:t> y </a:t>
            </a:r>
            <a:r>
              <a:rPr lang="en-US" sz="900" dirty="0" err="1">
                <a:latin typeface="Tw Cen MT"/>
                <a:cs typeface="Segoe UI"/>
              </a:rPr>
              <a:t>proteja</a:t>
            </a:r>
            <a:r>
              <a:rPr lang="en-US" sz="900" dirty="0">
                <a:latin typeface="Tw Cen MT"/>
                <a:cs typeface="Segoe UI"/>
              </a:rPr>
              <a:t> la </a:t>
            </a:r>
            <a:r>
              <a:rPr lang="en-US" sz="900" dirty="0" err="1">
                <a:latin typeface="Tw Cen MT"/>
                <a:cs typeface="Segoe UI"/>
              </a:rPr>
              <a:t>información</a:t>
            </a:r>
            <a:r>
              <a:rPr lang="en-US" sz="900" dirty="0">
                <a:latin typeface="Tw Cen MT"/>
                <a:cs typeface="Segoe UI"/>
              </a:rPr>
              <a:t> de </a:t>
            </a:r>
            <a:r>
              <a:rPr lang="en-US" sz="900" dirty="0" err="1">
                <a:latin typeface="Tw Cen MT"/>
                <a:cs typeface="Segoe UI"/>
              </a:rPr>
              <a:t>su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empresa.</a:t>
            </a:r>
            <a:r>
              <a:rPr lang="en-US" sz="900" b="1" dirty="0" err="1">
                <a:latin typeface="Tw Cen MT"/>
                <a:cs typeface="Segoe UI"/>
              </a:rPr>
              <a:t>Microsoft</a:t>
            </a:r>
            <a:r>
              <a:rPr lang="en-US" sz="900" b="1" dirty="0">
                <a:latin typeface="Tw Cen MT"/>
                <a:cs typeface="Segoe UI"/>
              </a:rPr>
              <a:t> Office Small Business 2007:</a:t>
            </a:r>
            <a:r>
              <a:rPr lang="en-US" sz="900" dirty="0">
                <a:latin typeface="Tw Cen MT"/>
                <a:cs typeface="Segoe UI"/>
              </a:rPr>
              <a:t>: </a:t>
            </a:r>
            <a:r>
              <a:rPr lang="en-US" sz="900" dirty="0" err="1">
                <a:latin typeface="Tw Cen MT"/>
                <a:cs typeface="Segoe UI"/>
              </a:rPr>
              <a:t>ahorre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tiempo</a:t>
            </a:r>
            <a:r>
              <a:rPr lang="en-US" sz="900" dirty="0">
                <a:latin typeface="Tw Cen MT"/>
                <a:cs typeface="Segoe UI"/>
              </a:rPr>
              <a:t>, </a:t>
            </a:r>
            <a:r>
              <a:rPr lang="en-US" sz="900" dirty="0" err="1">
                <a:latin typeface="Tw Cen MT"/>
                <a:cs typeface="Segoe UI"/>
              </a:rPr>
              <a:t>manténgase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organizado</a:t>
            </a:r>
            <a:r>
              <a:rPr lang="en-US" sz="900" dirty="0">
                <a:latin typeface="Tw Cen MT"/>
                <a:cs typeface="Segoe UI"/>
              </a:rPr>
              <a:t> y centre </a:t>
            </a:r>
            <a:r>
              <a:rPr lang="en-US" sz="900" dirty="0" err="1">
                <a:latin typeface="Tw Cen MT"/>
                <a:cs typeface="Segoe UI"/>
              </a:rPr>
              <a:t>sus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esfuerzos</a:t>
            </a:r>
            <a:r>
              <a:rPr lang="en-US" sz="900" dirty="0">
                <a:latin typeface="Tw Cen MT"/>
                <a:cs typeface="Segoe UI"/>
              </a:rPr>
              <a:t> en </a:t>
            </a:r>
            <a:r>
              <a:rPr lang="en-US" sz="900" dirty="0" err="1">
                <a:latin typeface="Tw Cen MT"/>
                <a:cs typeface="Segoe UI"/>
              </a:rPr>
              <a:t>las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ventas</a:t>
            </a:r>
            <a:r>
              <a:rPr lang="en-US" sz="900" dirty="0">
                <a:latin typeface="Tw Cen MT"/>
                <a:cs typeface="Segoe UI"/>
              </a:rPr>
              <a:t>, el </a:t>
            </a:r>
            <a:r>
              <a:rPr lang="en-US" sz="900" dirty="0" err="1" smtClean="0">
                <a:latin typeface="Tw Cen MT"/>
                <a:cs typeface="Segoe UI"/>
              </a:rPr>
              <a:t>mercadeo</a:t>
            </a:r>
            <a:r>
              <a:rPr lang="en-US" sz="900" dirty="0" smtClean="0">
                <a:latin typeface="Tw Cen MT"/>
                <a:cs typeface="Segoe UI"/>
              </a:rPr>
              <a:t> </a:t>
            </a:r>
            <a:r>
              <a:rPr lang="en-US" sz="900" dirty="0">
                <a:latin typeface="Tw Cen MT"/>
                <a:cs typeface="Segoe UI"/>
              </a:rPr>
              <a:t>y los </a:t>
            </a:r>
            <a:r>
              <a:rPr lang="en-US" sz="900" dirty="0" err="1">
                <a:latin typeface="Tw Cen MT"/>
                <a:cs typeface="Segoe UI"/>
              </a:rPr>
              <a:t>clientes.</a:t>
            </a:r>
            <a:r>
              <a:rPr lang="en-US" sz="900" b="1" dirty="0" err="1">
                <a:latin typeface="Tw Cen MT"/>
                <a:cs typeface="Segoe UI"/>
              </a:rPr>
              <a:t>Microsoft</a:t>
            </a:r>
            <a:r>
              <a:rPr lang="en-US" sz="900" b="1" dirty="0">
                <a:latin typeface="Tw Cen MT"/>
                <a:cs typeface="Segoe UI"/>
              </a:rPr>
              <a:t> Outlook 2007 con Business Contact Manager:</a:t>
            </a:r>
            <a:r>
              <a:rPr lang="en-US" sz="900" dirty="0">
                <a:latin typeface="Tw Cen MT"/>
                <a:cs typeface="Segoe UI"/>
              </a:rPr>
              <a:t>: </a:t>
            </a:r>
            <a:r>
              <a:rPr lang="en-US" sz="900" dirty="0" err="1">
                <a:latin typeface="Tw Cen MT"/>
                <a:cs typeface="Segoe UI"/>
              </a:rPr>
              <a:t>administre</a:t>
            </a:r>
            <a:r>
              <a:rPr lang="en-US" sz="900" dirty="0">
                <a:latin typeface="Tw Cen MT"/>
                <a:cs typeface="Segoe UI"/>
              </a:rPr>
              <a:t> la </a:t>
            </a:r>
            <a:r>
              <a:rPr lang="en-US" sz="900" dirty="0" err="1">
                <a:latin typeface="Tw Cen MT"/>
                <a:cs typeface="Segoe UI"/>
              </a:rPr>
              <a:t>información</a:t>
            </a:r>
            <a:r>
              <a:rPr lang="en-US" sz="900" dirty="0">
                <a:latin typeface="Tw Cen MT"/>
                <a:cs typeface="Segoe UI"/>
              </a:rPr>
              <a:t> de los </a:t>
            </a:r>
            <a:r>
              <a:rPr lang="en-US" sz="900" dirty="0" err="1">
                <a:latin typeface="Tw Cen MT"/>
                <a:cs typeface="Segoe UI"/>
              </a:rPr>
              <a:t>clientes</a:t>
            </a:r>
            <a:r>
              <a:rPr lang="en-US" sz="900" dirty="0">
                <a:latin typeface="Tw Cen MT"/>
                <a:cs typeface="Segoe UI"/>
              </a:rPr>
              <a:t>, lance </a:t>
            </a:r>
            <a:r>
              <a:rPr lang="en-US" sz="900" dirty="0" err="1">
                <a:latin typeface="Tw Cen MT"/>
                <a:cs typeface="Segoe UI"/>
              </a:rPr>
              <a:t>campañas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profesionales</a:t>
            </a:r>
            <a:r>
              <a:rPr lang="en-US" sz="900" dirty="0">
                <a:latin typeface="Tw Cen MT"/>
                <a:cs typeface="Segoe UI"/>
              </a:rPr>
              <a:t> de </a:t>
            </a:r>
            <a:r>
              <a:rPr lang="en-US" sz="900" dirty="0" err="1" smtClean="0">
                <a:latin typeface="Tw Cen MT"/>
                <a:cs typeface="Segoe UI"/>
              </a:rPr>
              <a:t>mercadeo</a:t>
            </a:r>
            <a:r>
              <a:rPr lang="en-US" sz="900" dirty="0" smtClean="0">
                <a:latin typeface="Tw Cen MT"/>
                <a:cs typeface="Segoe UI"/>
              </a:rPr>
              <a:t> </a:t>
            </a:r>
            <a:r>
              <a:rPr lang="en-US" sz="900" dirty="0">
                <a:latin typeface="Tw Cen MT"/>
                <a:cs typeface="Segoe UI"/>
              </a:rPr>
              <a:t>y </a:t>
            </a:r>
            <a:r>
              <a:rPr lang="en-US" sz="900" dirty="0" err="1">
                <a:latin typeface="Tw Cen MT"/>
                <a:cs typeface="Segoe UI"/>
              </a:rPr>
              <a:t>manténgase</a:t>
            </a:r>
            <a:r>
              <a:rPr lang="en-US" sz="900" dirty="0">
                <a:latin typeface="Tw Cen MT"/>
                <a:cs typeface="Segoe UI"/>
              </a:rPr>
              <a:t> al </a:t>
            </a:r>
            <a:r>
              <a:rPr lang="en-US" sz="900" dirty="0" err="1">
                <a:latin typeface="Tw Cen MT"/>
                <a:cs typeface="Segoe UI"/>
              </a:rPr>
              <a:t>tanto</a:t>
            </a:r>
            <a:r>
              <a:rPr lang="en-US" sz="900" dirty="0">
                <a:latin typeface="Tw Cen MT"/>
                <a:cs typeface="Segoe UI"/>
              </a:rPr>
              <a:t> de </a:t>
            </a:r>
            <a:r>
              <a:rPr lang="en-US" sz="900" dirty="0" err="1">
                <a:latin typeface="Tw Cen MT"/>
                <a:cs typeface="Segoe UI"/>
              </a:rPr>
              <a:t>las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mejores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oportunidades</a:t>
            </a:r>
            <a:r>
              <a:rPr lang="en-US" sz="900" dirty="0">
                <a:latin typeface="Tw Cen MT"/>
                <a:cs typeface="Segoe UI"/>
              </a:rPr>
              <a:t> de </a:t>
            </a:r>
            <a:r>
              <a:rPr lang="en-US" sz="900" dirty="0" err="1">
                <a:latin typeface="Tw Cen MT"/>
                <a:cs typeface="Segoe UI"/>
              </a:rPr>
              <a:t>ventas.</a:t>
            </a:r>
            <a:r>
              <a:rPr lang="en-US" sz="900" b="1" dirty="0" err="1">
                <a:latin typeface="Tw Cen MT"/>
                <a:cs typeface="Segoe UI"/>
              </a:rPr>
              <a:t>Microsoft</a:t>
            </a:r>
            <a:r>
              <a:rPr lang="en-US" sz="900" b="1" dirty="0">
                <a:latin typeface="Tw Cen MT"/>
                <a:cs typeface="Segoe UI"/>
              </a:rPr>
              <a:t> Office Live</a:t>
            </a:r>
            <a:r>
              <a:rPr lang="en-US" sz="900" dirty="0">
                <a:latin typeface="Tw Cen MT"/>
                <a:cs typeface="Segoe UI"/>
              </a:rPr>
              <a:t>: </a:t>
            </a:r>
            <a:r>
              <a:rPr lang="en-US" sz="900" dirty="0" err="1">
                <a:latin typeface="Tw Cen MT"/>
                <a:cs typeface="Segoe UI"/>
              </a:rPr>
              <a:t>cree</a:t>
            </a:r>
            <a:r>
              <a:rPr lang="en-US" sz="900" dirty="0">
                <a:latin typeface="Tw Cen MT"/>
                <a:cs typeface="Segoe UI"/>
              </a:rPr>
              <a:t> un </a:t>
            </a:r>
            <a:r>
              <a:rPr lang="en-US" sz="900" dirty="0" err="1">
                <a:latin typeface="Tw Cen MT"/>
                <a:cs typeface="Segoe UI"/>
              </a:rPr>
              <a:t>sitio</a:t>
            </a:r>
            <a:r>
              <a:rPr lang="en-US" sz="900" dirty="0">
                <a:latin typeface="Tw Cen MT"/>
                <a:cs typeface="Segoe UI"/>
              </a:rPr>
              <a:t> Web </a:t>
            </a:r>
            <a:r>
              <a:rPr lang="en-US" sz="900" dirty="0" err="1">
                <a:latin typeface="Tw Cen MT"/>
                <a:cs typeface="Segoe UI"/>
              </a:rPr>
              <a:t>para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atraer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nuevos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clientes</a:t>
            </a:r>
            <a:r>
              <a:rPr lang="en-US" sz="900" dirty="0">
                <a:latin typeface="Tw Cen MT"/>
                <a:cs typeface="Segoe UI"/>
              </a:rPr>
              <a:t>, </a:t>
            </a:r>
            <a:r>
              <a:rPr lang="en-US" sz="900" dirty="0" err="1">
                <a:latin typeface="Tw Cen MT"/>
                <a:cs typeface="Segoe UI"/>
              </a:rPr>
              <a:t>establecer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una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clientela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fija</a:t>
            </a:r>
            <a:r>
              <a:rPr lang="en-US" sz="900" dirty="0">
                <a:latin typeface="Tw Cen MT"/>
                <a:cs typeface="Segoe UI"/>
              </a:rPr>
              <a:t> y </a:t>
            </a:r>
            <a:r>
              <a:rPr lang="en-US" sz="900" dirty="0" err="1">
                <a:latin typeface="Tw Cen MT"/>
                <a:cs typeface="Segoe UI"/>
              </a:rPr>
              <a:t>mantenerse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informado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sobre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sus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negocios.</a:t>
            </a:r>
            <a:r>
              <a:rPr lang="en-US" sz="900" b="1" dirty="0" err="1">
                <a:latin typeface="Tw Cen MT"/>
                <a:cs typeface="Segoe UI"/>
              </a:rPr>
              <a:t>Microsoft</a:t>
            </a:r>
            <a:r>
              <a:rPr lang="en-US" sz="900" b="1" dirty="0">
                <a:latin typeface="Tw Cen MT"/>
                <a:cs typeface="Segoe UI"/>
              </a:rPr>
              <a:t> Expression ® y Microsoft </a:t>
            </a:r>
            <a:r>
              <a:rPr lang="en-US" sz="900" b="1" dirty="0" err="1">
                <a:latin typeface="Tw Cen MT"/>
                <a:cs typeface="Segoe UI"/>
              </a:rPr>
              <a:t>Silverlight</a:t>
            </a:r>
            <a:r>
              <a:rPr lang="en-US" sz="900" b="1" dirty="0">
                <a:latin typeface="Tw Cen MT"/>
                <a:cs typeface="Segoe UI"/>
              </a:rPr>
              <a:t>™:</a:t>
            </a:r>
            <a:r>
              <a:rPr lang="en-US" sz="900" dirty="0">
                <a:latin typeface="Tw Cen MT"/>
                <a:cs typeface="Segoe UI"/>
              </a:rPr>
              <a:t>: </a:t>
            </a:r>
            <a:r>
              <a:rPr lang="en-US" sz="900" dirty="0" err="1">
                <a:latin typeface="Tw Cen MT"/>
                <a:cs typeface="Segoe UI"/>
              </a:rPr>
              <a:t>cree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sitios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modernos</a:t>
            </a:r>
            <a:r>
              <a:rPr lang="en-US" sz="900" dirty="0">
                <a:latin typeface="Tw Cen MT"/>
                <a:cs typeface="Segoe UI"/>
              </a:rPr>
              <a:t> y </a:t>
            </a:r>
            <a:r>
              <a:rPr lang="en-US" sz="900" dirty="0" err="1">
                <a:latin typeface="Tw Cen MT"/>
                <a:cs typeface="Segoe UI"/>
              </a:rPr>
              <a:t>basados</a:t>
            </a:r>
            <a:r>
              <a:rPr lang="en-US" sz="900" dirty="0">
                <a:latin typeface="Tw Cen MT"/>
                <a:cs typeface="Segoe UI"/>
              </a:rPr>
              <a:t> en </a:t>
            </a:r>
            <a:r>
              <a:rPr lang="en-US" sz="900" dirty="0" err="1">
                <a:latin typeface="Tw Cen MT"/>
                <a:cs typeface="Segoe UI"/>
              </a:rPr>
              <a:t>estándares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que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ofrezcan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calidad</a:t>
            </a:r>
            <a:r>
              <a:rPr lang="en-US" sz="900" dirty="0">
                <a:latin typeface="Tw Cen MT"/>
                <a:cs typeface="Segoe UI"/>
              </a:rPr>
              <a:t> superior en </a:t>
            </a:r>
            <a:r>
              <a:rPr lang="en-US" sz="900" dirty="0" err="1">
                <a:latin typeface="Tw Cen MT"/>
                <a:cs typeface="Segoe UI"/>
              </a:rPr>
              <a:t>Internet.</a:t>
            </a:r>
            <a:r>
              <a:rPr lang="en-US" sz="900" b="1" dirty="0" err="1">
                <a:latin typeface="Tw Cen MT"/>
                <a:cs typeface="Segoe UI"/>
              </a:rPr>
              <a:t>Microsoft</a:t>
            </a:r>
            <a:r>
              <a:rPr lang="en-US" sz="900" b="1" dirty="0">
                <a:latin typeface="Tw Cen MT"/>
                <a:cs typeface="Segoe UI"/>
              </a:rPr>
              <a:t> </a:t>
            </a:r>
            <a:r>
              <a:rPr lang="en-US" sz="900" b="1" dirty="0" err="1">
                <a:latin typeface="Tw Cen MT"/>
                <a:cs typeface="Segoe UI"/>
              </a:rPr>
              <a:t>adCenter</a:t>
            </a:r>
            <a:r>
              <a:rPr lang="en-US" sz="900" dirty="0">
                <a:latin typeface="Tw Cen MT"/>
                <a:cs typeface="Segoe UI"/>
              </a:rPr>
              <a:t>: </a:t>
            </a:r>
            <a:r>
              <a:rPr lang="en-US" sz="900" dirty="0" err="1">
                <a:latin typeface="Tw Cen MT"/>
                <a:cs typeface="Segoe UI"/>
              </a:rPr>
              <a:t>clics</a:t>
            </a:r>
            <a:r>
              <a:rPr lang="en-US" sz="900" dirty="0">
                <a:latin typeface="Tw Cen MT"/>
                <a:cs typeface="Segoe UI"/>
              </a:rPr>
              <a:t>. </a:t>
            </a:r>
            <a:r>
              <a:rPr lang="en-US" sz="900" dirty="0" err="1">
                <a:latin typeface="Tw Cen MT"/>
                <a:cs typeface="Segoe UI"/>
              </a:rPr>
              <a:t>Clientes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potenciales</a:t>
            </a:r>
            <a:r>
              <a:rPr lang="en-US" sz="900" dirty="0">
                <a:latin typeface="Tw Cen MT"/>
                <a:cs typeface="Segoe UI"/>
              </a:rPr>
              <a:t>. </a:t>
            </a:r>
            <a:r>
              <a:rPr lang="en-US" sz="900" dirty="0" err="1">
                <a:latin typeface="Tw Cen MT"/>
                <a:cs typeface="Segoe UI"/>
              </a:rPr>
              <a:t>Ventas</a:t>
            </a:r>
            <a:r>
              <a:rPr lang="en-US" sz="900" dirty="0">
                <a:latin typeface="Tw Cen MT"/>
                <a:cs typeface="Segoe UI"/>
              </a:rPr>
              <a:t>. </a:t>
            </a:r>
            <a:r>
              <a:rPr lang="en-US" sz="900" dirty="0" err="1">
                <a:latin typeface="Tw Cen MT"/>
                <a:cs typeface="Segoe UI"/>
              </a:rPr>
              <a:t>Contribuya</a:t>
            </a:r>
            <a:r>
              <a:rPr lang="en-US" sz="900" dirty="0">
                <a:latin typeface="Tw Cen MT"/>
                <a:cs typeface="Segoe UI"/>
              </a:rPr>
              <a:t> a </a:t>
            </a:r>
            <a:r>
              <a:rPr lang="en-US" sz="900" dirty="0" err="1">
                <a:latin typeface="Tw Cen MT"/>
                <a:cs typeface="Segoe UI"/>
              </a:rPr>
              <a:t>que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su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empresa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crezca</a:t>
            </a:r>
            <a:r>
              <a:rPr lang="en-US" sz="900" dirty="0">
                <a:latin typeface="Tw Cen MT"/>
                <a:cs typeface="Segoe UI"/>
              </a:rPr>
              <a:t> con </a:t>
            </a:r>
            <a:r>
              <a:rPr lang="en-US" sz="900" dirty="0" err="1">
                <a:latin typeface="Tw Cen MT"/>
                <a:cs typeface="Segoe UI"/>
              </a:rPr>
              <a:t>publicidad</a:t>
            </a:r>
            <a:r>
              <a:rPr lang="en-US" sz="900" dirty="0">
                <a:latin typeface="Tw Cen MT"/>
                <a:cs typeface="Segoe UI"/>
              </a:rPr>
              <a:t> en </a:t>
            </a:r>
            <a:r>
              <a:rPr lang="en-US" sz="900" dirty="0" err="1">
                <a:latin typeface="Tw Cen MT"/>
                <a:cs typeface="Segoe UI"/>
              </a:rPr>
              <a:t>línea</a:t>
            </a:r>
            <a:r>
              <a:rPr lang="en-US" sz="900" dirty="0">
                <a:latin typeface="Tw Cen MT"/>
                <a:cs typeface="Segoe UI"/>
              </a:rPr>
              <a:t>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i="1" dirty="0" err="1">
                <a:latin typeface="Tw Cen MT"/>
                <a:cs typeface="Segoe UI"/>
              </a:rPr>
              <a:t>Productos</a:t>
            </a:r>
            <a:r>
              <a:rPr lang="en-US" sz="1050" b="1" i="1" dirty="0">
                <a:latin typeface="Tw Cen MT"/>
                <a:cs typeface="Segoe UI"/>
              </a:rPr>
              <a:t> </a:t>
            </a:r>
            <a:r>
              <a:rPr lang="en-US" sz="1050" b="1" i="1" dirty="0" err="1">
                <a:latin typeface="Tw Cen MT"/>
                <a:cs typeface="Segoe UI"/>
              </a:rPr>
              <a:t>para</a:t>
            </a:r>
            <a:r>
              <a:rPr lang="en-US" sz="1050" b="1" i="1" dirty="0">
                <a:latin typeface="Tw Cen MT"/>
                <a:cs typeface="Segoe UI"/>
              </a:rPr>
              <a:t> </a:t>
            </a:r>
            <a:r>
              <a:rPr lang="en-US" sz="1050" b="1" i="1" dirty="0" err="1">
                <a:latin typeface="Tw Cen MT"/>
                <a:cs typeface="Segoe UI"/>
              </a:rPr>
              <a:t>empresas</a:t>
            </a:r>
            <a:r>
              <a:rPr lang="en-US" sz="1050" b="1" i="1" dirty="0">
                <a:latin typeface="Tw Cen MT"/>
                <a:cs typeface="Segoe UI"/>
              </a:rPr>
              <a:t> con 50 a 250 </a:t>
            </a:r>
            <a:r>
              <a:rPr lang="en-US" sz="1050" b="1" i="1" dirty="0" err="1">
                <a:latin typeface="Tw Cen MT"/>
                <a:cs typeface="Segoe UI"/>
              </a:rPr>
              <a:t>usuarios</a:t>
            </a:r>
            <a:r>
              <a:rPr lang="en-US" sz="1050" b="1" i="1" dirty="0">
                <a:latin typeface="Tw Cen MT"/>
                <a:cs typeface="Segoe UI"/>
              </a:rPr>
              <a:t> o con </a:t>
            </a:r>
            <a:r>
              <a:rPr lang="en-US" sz="1050" b="1" i="1" dirty="0" err="1">
                <a:latin typeface="Tw Cen MT"/>
                <a:cs typeface="Segoe UI"/>
              </a:rPr>
              <a:t>necesidades</a:t>
            </a:r>
            <a:r>
              <a:rPr lang="en-US" sz="1050" b="1" i="1" dirty="0">
                <a:latin typeface="Tw Cen MT"/>
                <a:cs typeface="Segoe UI"/>
              </a:rPr>
              <a:t> de TI </a:t>
            </a:r>
            <a:r>
              <a:rPr lang="en-US" sz="1050" b="1" i="1" dirty="0" err="1">
                <a:latin typeface="Tw Cen MT"/>
                <a:cs typeface="Segoe UI"/>
              </a:rPr>
              <a:t>más</a:t>
            </a:r>
            <a:r>
              <a:rPr lang="en-US" sz="1050" b="1" i="1" dirty="0">
                <a:latin typeface="Tw Cen MT"/>
                <a:cs typeface="Segoe UI"/>
              </a:rPr>
              <a:t> </a:t>
            </a:r>
            <a:r>
              <a:rPr lang="en-US" sz="1050" b="1" i="1" dirty="0" err="1">
                <a:latin typeface="Tw Cen MT"/>
                <a:cs typeface="Segoe UI"/>
              </a:rPr>
              <a:t>sofisticadas</a:t>
            </a:r>
            <a:r>
              <a:rPr lang="en-US" sz="1050" b="1" i="1" dirty="0">
                <a:latin typeface="Tw Cen MT"/>
                <a:cs typeface="Segoe UI"/>
              </a:rPr>
              <a:t>: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rgbClr val="F79646"/>
                </a:solidFill>
                <a:latin typeface="Tw Cen MT"/>
                <a:cs typeface="Segoe UI"/>
              </a:rPr>
              <a:t>Windows Vista Enterprise</a:t>
            </a:r>
            <a:r>
              <a:rPr lang="en-US" sz="900" dirty="0">
                <a:latin typeface="Tw Cen MT"/>
                <a:cs typeface="Segoe UI"/>
              </a:rPr>
              <a:t>: </a:t>
            </a:r>
            <a:r>
              <a:rPr lang="en-US" sz="900" dirty="0" err="1">
                <a:latin typeface="Tw Cen MT"/>
                <a:cs typeface="Segoe UI"/>
              </a:rPr>
              <a:t>herramientas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eficaces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que</a:t>
            </a:r>
            <a:r>
              <a:rPr lang="en-US" sz="900" dirty="0">
                <a:latin typeface="Tw Cen MT"/>
                <a:cs typeface="Segoe UI"/>
              </a:rPr>
              <a:t> lo </a:t>
            </a:r>
            <a:r>
              <a:rPr lang="en-US" sz="900" dirty="0" err="1">
                <a:latin typeface="Tw Cen MT"/>
                <a:cs typeface="Segoe UI"/>
              </a:rPr>
              <a:t>ayudan</a:t>
            </a:r>
            <a:r>
              <a:rPr lang="en-US" sz="900" dirty="0">
                <a:latin typeface="Tw Cen MT"/>
                <a:cs typeface="Segoe UI"/>
              </a:rPr>
              <a:t> a </a:t>
            </a:r>
            <a:r>
              <a:rPr lang="en-US" sz="900" dirty="0" err="1">
                <a:latin typeface="Tw Cen MT"/>
                <a:cs typeface="Segoe UI"/>
              </a:rPr>
              <a:t>optimizar</a:t>
            </a:r>
            <a:r>
              <a:rPr lang="en-US" sz="900" dirty="0">
                <a:latin typeface="Tw Cen MT"/>
                <a:cs typeface="Segoe UI"/>
              </a:rPr>
              <a:t> la </a:t>
            </a:r>
            <a:r>
              <a:rPr lang="en-US" sz="900" dirty="0" err="1">
                <a:latin typeface="Tw Cen MT"/>
                <a:cs typeface="Segoe UI"/>
              </a:rPr>
              <a:t>infraestructura</a:t>
            </a:r>
            <a:r>
              <a:rPr lang="en-US" sz="900" dirty="0">
                <a:latin typeface="Tw Cen MT"/>
                <a:cs typeface="Segoe UI"/>
              </a:rPr>
              <a:t> de </a:t>
            </a:r>
            <a:r>
              <a:rPr lang="en-US" sz="900" dirty="0" err="1">
                <a:latin typeface="Tw Cen MT"/>
                <a:cs typeface="Segoe UI"/>
              </a:rPr>
              <a:t>equipos</a:t>
            </a:r>
            <a:r>
              <a:rPr lang="en-US" sz="900" dirty="0">
                <a:latin typeface="Tw Cen MT"/>
                <a:cs typeface="Segoe UI"/>
              </a:rPr>
              <a:t> de </a:t>
            </a:r>
            <a:r>
              <a:rPr lang="en-US" sz="900" dirty="0" err="1">
                <a:latin typeface="Tw Cen MT"/>
                <a:cs typeface="Segoe UI"/>
              </a:rPr>
              <a:t>escritorio</a:t>
            </a:r>
            <a:r>
              <a:rPr lang="en-US" sz="900" dirty="0">
                <a:latin typeface="Tw Cen MT"/>
                <a:cs typeface="Segoe UI"/>
              </a:rPr>
              <a:t> de </a:t>
            </a:r>
            <a:r>
              <a:rPr lang="en-US" sz="900" dirty="0" err="1">
                <a:latin typeface="Tw Cen MT"/>
                <a:cs typeface="Segoe UI"/>
              </a:rPr>
              <a:t>su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organización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para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reducir</a:t>
            </a:r>
            <a:r>
              <a:rPr lang="en-US" sz="900" dirty="0">
                <a:latin typeface="Tw Cen MT"/>
                <a:cs typeface="Segoe UI"/>
              </a:rPr>
              <a:t> el </a:t>
            </a:r>
            <a:r>
              <a:rPr lang="en-US" sz="900" dirty="0" err="1">
                <a:latin typeface="Tw Cen MT"/>
                <a:cs typeface="Segoe UI"/>
              </a:rPr>
              <a:t>costo</a:t>
            </a:r>
            <a:r>
              <a:rPr lang="en-US" sz="900" dirty="0">
                <a:latin typeface="Tw Cen MT"/>
                <a:cs typeface="Segoe UI"/>
              </a:rPr>
              <a:t> total de </a:t>
            </a:r>
            <a:r>
              <a:rPr lang="en-US" sz="900" dirty="0" err="1">
                <a:latin typeface="Tw Cen MT"/>
                <a:cs typeface="Segoe UI"/>
              </a:rPr>
              <a:t>propiedad</a:t>
            </a:r>
            <a:r>
              <a:rPr lang="en-US" sz="900" dirty="0">
                <a:latin typeface="Tw Cen MT"/>
                <a:cs typeface="Segoe UI"/>
              </a:rPr>
              <a:t>, </a:t>
            </a:r>
            <a:r>
              <a:rPr lang="en-US" sz="900" dirty="0" err="1">
                <a:latin typeface="Tw Cen MT"/>
                <a:cs typeface="Segoe UI"/>
              </a:rPr>
              <a:t>mejorar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sus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servicios</a:t>
            </a:r>
            <a:r>
              <a:rPr lang="en-US" sz="900" dirty="0">
                <a:latin typeface="Tw Cen MT"/>
                <a:cs typeface="Segoe UI"/>
              </a:rPr>
              <a:t> de TI y </a:t>
            </a:r>
            <a:r>
              <a:rPr lang="en-US" sz="900" dirty="0" err="1">
                <a:latin typeface="Tw Cen MT"/>
                <a:cs typeface="Segoe UI"/>
              </a:rPr>
              <a:t>permitir</a:t>
            </a:r>
            <a:r>
              <a:rPr lang="en-US" sz="900" dirty="0">
                <a:latin typeface="Tw Cen MT"/>
                <a:cs typeface="Segoe UI"/>
              </a:rPr>
              <a:t> mayor </a:t>
            </a:r>
            <a:r>
              <a:rPr lang="en-US" sz="900" dirty="0" err="1">
                <a:latin typeface="Tw Cen MT"/>
                <a:cs typeface="Segoe UI"/>
              </a:rPr>
              <a:t>agilidad.</a:t>
            </a:r>
            <a:r>
              <a:rPr lang="en-US" sz="900" b="1" dirty="0" err="1">
                <a:latin typeface="Tw Cen MT"/>
                <a:cs typeface="Segoe UI"/>
              </a:rPr>
              <a:t>Windows</a:t>
            </a:r>
            <a:r>
              <a:rPr lang="en-US" sz="900" b="1" dirty="0">
                <a:latin typeface="Tw Cen MT"/>
                <a:cs typeface="Segoe UI"/>
              </a:rPr>
              <a:t> Server 2008</a:t>
            </a:r>
            <a:r>
              <a:rPr lang="en-US" sz="900" dirty="0">
                <a:latin typeface="Tw Cen MT"/>
                <a:cs typeface="Segoe UI"/>
              </a:rPr>
              <a:t>: </a:t>
            </a:r>
            <a:r>
              <a:rPr lang="en-US" sz="900" dirty="0" err="1" smtClean="0">
                <a:latin typeface="Tw Cen MT"/>
                <a:cs typeface="Segoe UI"/>
              </a:rPr>
              <a:t>las</a:t>
            </a:r>
            <a:r>
              <a:rPr lang="en-US" sz="900" dirty="0" smtClean="0">
                <a:latin typeface="Tw Cen MT"/>
                <a:cs typeface="Segoe UI"/>
              </a:rPr>
              <a:t> </a:t>
            </a:r>
            <a:r>
              <a:rPr lang="en-US" sz="900" dirty="0" err="1" smtClean="0">
                <a:latin typeface="Tw Cen MT"/>
                <a:cs typeface="Segoe UI"/>
              </a:rPr>
              <a:t>tecnologías</a:t>
            </a:r>
            <a:r>
              <a:rPr lang="en-US" sz="900" dirty="0" smtClean="0">
                <a:latin typeface="Tw Cen MT"/>
                <a:cs typeface="Segoe UI"/>
              </a:rPr>
              <a:t> de </a:t>
            </a:r>
            <a:r>
              <a:rPr lang="en-US" sz="900" dirty="0" err="1" smtClean="0">
                <a:latin typeface="Tw Cen MT"/>
                <a:cs typeface="Segoe UI"/>
              </a:rPr>
              <a:t>virtualización</a:t>
            </a:r>
            <a:r>
              <a:rPr lang="en-US" sz="900" dirty="0" smtClean="0">
                <a:latin typeface="Tw Cen MT"/>
                <a:cs typeface="Segoe UI"/>
              </a:rPr>
              <a:t> </a:t>
            </a:r>
            <a:r>
              <a:rPr lang="en-US" sz="900" dirty="0">
                <a:latin typeface="Tw Cen MT"/>
                <a:cs typeface="Segoe UI"/>
              </a:rPr>
              <a:t>y Web </a:t>
            </a:r>
            <a:r>
              <a:rPr lang="en-US" sz="900" dirty="0" err="1">
                <a:latin typeface="Tw Cen MT"/>
                <a:cs typeface="Segoe UI"/>
              </a:rPr>
              <a:t>incorporadas</a:t>
            </a:r>
            <a:r>
              <a:rPr lang="en-US" sz="900" dirty="0">
                <a:latin typeface="Tw Cen MT"/>
                <a:cs typeface="Segoe UI"/>
              </a:rPr>
              <a:t> le </a:t>
            </a:r>
            <a:r>
              <a:rPr lang="en-US" sz="900" dirty="0" err="1">
                <a:latin typeface="Tw Cen MT"/>
                <a:cs typeface="Segoe UI"/>
              </a:rPr>
              <a:t>permiten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aumentar</a:t>
            </a:r>
            <a:r>
              <a:rPr lang="en-US" sz="900" dirty="0">
                <a:latin typeface="Tw Cen MT"/>
                <a:cs typeface="Segoe UI"/>
              </a:rPr>
              <a:t> la </a:t>
            </a:r>
            <a:r>
              <a:rPr lang="en-US" sz="900" dirty="0" err="1">
                <a:latin typeface="Tw Cen MT"/>
                <a:cs typeface="Segoe UI"/>
              </a:rPr>
              <a:t>confiabilidad</a:t>
            </a:r>
            <a:r>
              <a:rPr lang="en-US" sz="900" dirty="0">
                <a:latin typeface="Tw Cen MT"/>
                <a:cs typeface="Segoe UI"/>
              </a:rPr>
              <a:t> y </a:t>
            </a:r>
            <a:r>
              <a:rPr lang="en-US" sz="900" dirty="0" err="1">
                <a:latin typeface="Tw Cen MT"/>
                <a:cs typeface="Segoe UI"/>
              </a:rPr>
              <a:t>flexibilidad</a:t>
            </a:r>
            <a:r>
              <a:rPr lang="en-US" sz="900" dirty="0">
                <a:latin typeface="Tw Cen MT"/>
                <a:cs typeface="Segoe UI"/>
              </a:rPr>
              <a:t> de la </a:t>
            </a:r>
            <a:r>
              <a:rPr lang="en-US" sz="900" dirty="0" err="1">
                <a:latin typeface="Tw Cen MT"/>
                <a:cs typeface="Segoe UI"/>
              </a:rPr>
              <a:t>infraestructura</a:t>
            </a:r>
            <a:r>
              <a:rPr lang="en-US" sz="900" dirty="0">
                <a:latin typeface="Tw Cen MT"/>
                <a:cs typeface="Segoe UI"/>
              </a:rPr>
              <a:t> de </a:t>
            </a:r>
            <a:r>
              <a:rPr lang="en-US" sz="900" dirty="0" err="1">
                <a:latin typeface="Tw Cen MT"/>
                <a:cs typeface="Segoe UI"/>
              </a:rPr>
              <a:t>servidores.</a:t>
            </a:r>
            <a:r>
              <a:rPr lang="en-US" sz="900" b="1" dirty="0" err="1">
                <a:latin typeface="Tw Cen MT"/>
                <a:cs typeface="Segoe UI"/>
              </a:rPr>
              <a:t>Microsoft</a:t>
            </a:r>
            <a:r>
              <a:rPr lang="en-US" sz="900" b="1" dirty="0">
                <a:latin typeface="Tw Cen MT"/>
                <a:cs typeface="Segoe UI"/>
              </a:rPr>
              <a:t> Office Professional Plus 2007</a:t>
            </a:r>
            <a:r>
              <a:rPr lang="en-US" sz="900" dirty="0">
                <a:latin typeface="Tw Cen MT"/>
                <a:cs typeface="Segoe UI"/>
              </a:rPr>
              <a:t>: </a:t>
            </a:r>
            <a:r>
              <a:rPr lang="en-US" sz="900" dirty="0" err="1">
                <a:latin typeface="Tw Cen MT"/>
                <a:cs typeface="Segoe UI"/>
              </a:rPr>
              <a:t>comparta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información</a:t>
            </a:r>
            <a:r>
              <a:rPr lang="en-US" sz="900" dirty="0">
                <a:latin typeface="Tw Cen MT"/>
                <a:cs typeface="Segoe UI"/>
              </a:rPr>
              <a:t> y </a:t>
            </a:r>
            <a:r>
              <a:rPr lang="en-US" sz="900" dirty="0" err="1">
                <a:latin typeface="Tw Cen MT"/>
                <a:cs typeface="Segoe UI"/>
              </a:rPr>
              <a:t>trabaje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más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allá</a:t>
            </a:r>
            <a:r>
              <a:rPr lang="en-US" sz="900" dirty="0">
                <a:latin typeface="Tw Cen MT"/>
                <a:cs typeface="Segoe UI"/>
              </a:rPr>
              <a:t> de los </a:t>
            </a:r>
            <a:r>
              <a:rPr lang="en-US" sz="900" dirty="0" err="1">
                <a:latin typeface="Tw Cen MT"/>
                <a:cs typeface="Segoe UI"/>
              </a:rPr>
              <a:t>límites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geográficos</a:t>
            </a:r>
            <a:r>
              <a:rPr lang="en-US" sz="900" dirty="0">
                <a:latin typeface="Tw Cen MT"/>
                <a:cs typeface="Segoe UI"/>
              </a:rPr>
              <a:t> u </a:t>
            </a:r>
            <a:r>
              <a:rPr lang="en-US" sz="900" dirty="0" err="1">
                <a:latin typeface="Tw Cen MT"/>
                <a:cs typeface="Segoe UI"/>
              </a:rPr>
              <a:t>organizativos.</a:t>
            </a:r>
            <a:r>
              <a:rPr lang="en-US" sz="900" b="1" dirty="0" err="1">
                <a:latin typeface="Tw Cen MT"/>
                <a:cs typeface="Segoe UI"/>
              </a:rPr>
              <a:t>Microsoft</a:t>
            </a:r>
            <a:r>
              <a:rPr lang="en-US" sz="900" b="1" dirty="0">
                <a:latin typeface="Tw Cen MT"/>
                <a:cs typeface="Segoe UI"/>
              </a:rPr>
              <a:t> Dynamics CRM</a:t>
            </a:r>
            <a:r>
              <a:rPr lang="en-US" sz="900" dirty="0">
                <a:latin typeface="Tw Cen MT"/>
                <a:cs typeface="Segoe UI"/>
              </a:rPr>
              <a:t>: </a:t>
            </a:r>
            <a:r>
              <a:rPr lang="en-US" sz="900" dirty="0" err="1">
                <a:latin typeface="Tw Cen MT"/>
                <a:cs typeface="Segoe UI"/>
              </a:rPr>
              <a:t>solución</a:t>
            </a:r>
            <a:r>
              <a:rPr lang="en-US" sz="900" dirty="0">
                <a:latin typeface="Tw Cen MT"/>
                <a:cs typeface="Segoe UI"/>
              </a:rPr>
              <a:t> de </a:t>
            </a:r>
            <a:r>
              <a:rPr lang="en-US" sz="900" dirty="0" err="1">
                <a:latin typeface="Tw Cen MT"/>
                <a:cs typeface="Segoe UI"/>
              </a:rPr>
              <a:t>administración</a:t>
            </a:r>
            <a:r>
              <a:rPr lang="en-US" sz="900" dirty="0">
                <a:latin typeface="Tw Cen MT"/>
                <a:cs typeface="Segoe UI"/>
              </a:rPr>
              <a:t> de </a:t>
            </a:r>
            <a:r>
              <a:rPr lang="en-US" sz="900" dirty="0" err="1">
                <a:latin typeface="Tw Cen MT"/>
                <a:cs typeface="Segoe UI"/>
              </a:rPr>
              <a:t>relaciones</a:t>
            </a:r>
            <a:r>
              <a:rPr lang="en-US" sz="900" dirty="0">
                <a:latin typeface="Tw Cen MT"/>
                <a:cs typeface="Segoe UI"/>
              </a:rPr>
              <a:t> con los </a:t>
            </a:r>
            <a:r>
              <a:rPr lang="en-US" sz="900" dirty="0" err="1">
                <a:latin typeface="Tw Cen MT"/>
                <a:cs typeface="Segoe UI"/>
              </a:rPr>
              <a:t>clientes</a:t>
            </a:r>
            <a:r>
              <a:rPr lang="en-US" sz="900" dirty="0">
                <a:latin typeface="Tw Cen MT"/>
                <a:cs typeface="Segoe UI"/>
              </a:rPr>
              <a:t> (CRM) </a:t>
            </a:r>
            <a:r>
              <a:rPr lang="en-US" sz="900" dirty="0" err="1">
                <a:latin typeface="Tw Cen MT"/>
                <a:cs typeface="Segoe UI"/>
              </a:rPr>
              <a:t>que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ofrece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las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herramientas</a:t>
            </a:r>
            <a:r>
              <a:rPr lang="en-US" sz="900" dirty="0">
                <a:latin typeface="Tw Cen MT"/>
                <a:cs typeface="Segoe UI"/>
              </a:rPr>
              <a:t> y </a:t>
            </a:r>
            <a:r>
              <a:rPr lang="en-US" sz="900" dirty="0" err="1">
                <a:latin typeface="Tw Cen MT"/>
                <a:cs typeface="Segoe UI"/>
              </a:rPr>
              <a:t>capacidades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necesarias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para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crear</a:t>
            </a:r>
            <a:r>
              <a:rPr lang="en-US" sz="900" dirty="0">
                <a:latin typeface="Tw Cen MT"/>
                <a:cs typeface="Segoe UI"/>
              </a:rPr>
              <a:t> y </a:t>
            </a:r>
            <a:r>
              <a:rPr lang="en-US" sz="900" dirty="0" err="1">
                <a:latin typeface="Tw Cen MT"/>
                <a:cs typeface="Segoe UI"/>
              </a:rPr>
              <a:t>mantener</a:t>
            </a:r>
            <a:r>
              <a:rPr lang="en-US" sz="900" dirty="0">
                <a:latin typeface="Tw Cen MT"/>
                <a:cs typeface="Segoe UI"/>
              </a:rPr>
              <a:t> de forma </a:t>
            </a:r>
            <a:r>
              <a:rPr lang="en-US" sz="900" dirty="0" err="1">
                <a:latin typeface="Tw Cen MT"/>
                <a:cs typeface="Segoe UI"/>
              </a:rPr>
              <a:t>sencilla</a:t>
            </a:r>
            <a:r>
              <a:rPr lang="en-US" sz="900" dirty="0">
                <a:latin typeface="Tw Cen MT"/>
                <a:cs typeface="Segoe UI"/>
              </a:rPr>
              <a:t> un panorama </a:t>
            </a:r>
            <a:r>
              <a:rPr lang="en-US" sz="900" dirty="0" err="1">
                <a:latin typeface="Tw Cen MT"/>
                <a:cs typeface="Segoe UI"/>
              </a:rPr>
              <a:t>claro</a:t>
            </a:r>
            <a:r>
              <a:rPr lang="en-US" sz="900" dirty="0">
                <a:latin typeface="Tw Cen MT"/>
                <a:cs typeface="Segoe UI"/>
              </a:rPr>
              <a:t> de los </a:t>
            </a:r>
            <a:r>
              <a:rPr lang="en-US" sz="900" dirty="0" err="1">
                <a:latin typeface="Tw Cen MT"/>
                <a:cs typeface="Segoe UI"/>
              </a:rPr>
              <a:t>clientes</a:t>
            </a:r>
            <a:r>
              <a:rPr lang="en-US" sz="900" dirty="0">
                <a:latin typeface="Tw Cen MT"/>
                <a:cs typeface="Segoe UI"/>
              </a:rPr>
              <a:t>, </a:t>
            </a:r>
            <a:r>
              <a:rPr lang="en-US" sz="900" dirty="0" err="1">
                <a:latin typeface="Tw Cen MT"/>
                <a:cs typeface="Segoe UI"/>
              </a:rPr>
              <a:t>desde</a:t>
            </a:r>
            <a:r>
              <a:rPr lang="en-US" sz="900" dirty="0">
                <a:latin typeface="Tw Cen MT"/>
                <a:cs typeface="Segoe UI"/>
              </a:rPr>
              <a:t> el primer </a:t>
            </a:r>
            <a:r>
              <a:rPr lang="en-US" sz="900" dirty="0" err="1">
                <a:latin typeface="Tw Cen MT"/>
                <a:cs typeface="Segoe UI"/>
              </a:rPr>
              <a:t>contacto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hasta</a:t>
            </a:r>
            <a:r>
              <a:rPr lang="en-US" sz="900" dirty="0">
                <a:latin typeface="Tw Cen MT"/>
                <a:cs typeface="Segoe UI"/>
              </a:rPr>
              <a:t> la </a:t>
            </a:r>
            <a:r>
              <a:rPr lang="en-US" sz="900" dirty="0" err="1">
                <a:latin typeface="Tw Cen MT"/>
                <a:cs typeface="Segoe UI"/>
              </a:rPr>
              <a:t>compra</a:t>
            </a:r>
            <a:r>
              <a:rPr lang="en-US" sz="900" dirty="0">
                <a:latin typeface="Tw Cen MT"/>
                <a:cs typeface="Segoe UI"/>
              </a:rPr>
              <a:t> y </a:t>
            </a:r>
            <a:r>
              <a:rPr lang="en-US" sz="900" dirty="0" err="1">
                <a:latin typeface="Tw Cen MT"/>
                <a:cs typeface="Segoe UI"/>
              </a:rPr>
              <a:t>las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ventas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posteriores.</a:t>
            </a:r>
            <a:r>
              <a:rPr lang="en-US" sz="900" b="1" dirty="0" err="1">
                <a:latin typeface="Tw Cen MT"/>
                <a:cs typeface="Segoe UI"/>
              </a:rPr>
              <a:t>Microsoft</a:t>
            </a:r>
            <a:r>
              <a:rPr lang="en-US" sz="900" b="1" dirty="0">
                <a:latin typeface="Tw Cen MT"/>
                <a:cs typeface="Segoe UI"/>
              </a:rPr>
              <a:t> Expression y Microsoft </a:t>
            </a:r>
            <a:r>
              <a:rPr lang="en-US" sz="900" b="1" dirty="0" err="1">
                <a:latin typeface="Tw Cen MT"/>
                <a:cs typeface="Segoe UI"/>
              </a:rPr>
              <a:t>Silverlight</a:t>
            </a:r>
            <a:r>
              <a:rPr lang="en-US" sz="900" b="1" dirty="0">
                <a:latin typeface="Tw Cen MT"/>
                <a:cs typeface="Segoe UI"/>
              </a:rPr>
              <a:t>:</a:t>
            </a:r>
            <a:r>
              <a:rPr lang="en-US" sz="900" dirty="0">
                <a:latin typeface="Tw Cen MT"/>
                <a:cs typeface="Segoe UI"/>
              </a:rPr>
              <a:t>: </a:t>
            </a:r>
            <a:r>
              <a:rPr lang="en-US" sz="900" dirty="0" err="1">
                <a:latin typeface="Tw Cen MT"/>
                <a:cs typeface="Segoe UI"/>
              </a:rPr>
              <a:t>cree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sitios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modernos</a:t>
            </a:r>
            <a:r>
              <a:rPr lang="en-US" sz="900" dirty="0">
                <a:latin typeface="Tw Cen MT"/>
                <a:cs typeface="Segoe UI"/>
              </a:rPr>
              <a:t> y </a:t>
            </a:r>
            <a:r>
              <a:rPr lang="en-US" sz="900" dirty="0" err="1">
                <a:latin typeface="Tw Cen MT"/>
                <a:cs typeface="Segoe UI"/>
              </a:rPr>
              <a:t>basados</a:t>
            </a:r>
            <a:r>
              <a:rPr lang="en-US" sz="900" dirty="0">
                <a:latin typeface="Tw Cen MT"/>
                <a:cs typeface="Segoe UI"/>
              </a:rPr>
              <a:t> en </a:t>
            </a:r>
            <a:r>
              <a:rPr lang="en-US" sz="900" dirty="0" err="1">
                <a:latin typeface="Tw Cen MT"/>
                <a:cs typeface="Segoe UI"/>
              </a:rPr>
              <a:t>estándares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que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ofrezcan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calidad</a:t>
            </a:r>
            <a:r>
              <a:rPr lang="en-US" sz="900" dirty="0">
                <a:latin typeface="Tw Cen MT"/>
                <a:cs typeface="Segoe UI"/>
              </a:rPr>
              <a:t> superior en </a:t>
            </a:r>
            <a:r>
              <a:rPr lang="en-US" sz="900" dirty="0" err="1">
                <a:latin typeface="Tw Cen MT"/>
                <a:cs typeface="Segoe UI"/>
              </a:rPr>
              <a:t>Internet.</a:t>
            </a:r>
            <a:r>
              <a:rPr lang="en-US" sz="900" b="1" dirty="0" err="1">
                <a:latin typeface="Tw Cen MT"/>
                <a:cs typeface="Segoe UI"/>
              </a:rPr>
              <a:t>Microsoft</a:t>
            </a:r>
            <a:r>
              <a:rPr lang="en-US" sz="900" b="1" dirty="0">
                <a:latin typeface="Tw Cen MT"/>
                <a:cs typeface="Segoe UI"/>
              </a:rPr>
              <a:t> </a:t>
            </a:r>
            <a:r>
              <a:rPr lang="en-US" sz="900" b="1" dirty="0" err="1">
                <a:latin typeface="Tw Cen MT"/>
                <a:cs typeface="Segoe UI"/>
              </a:rPr>
              <a:t>adCenter</a:t>
            </a:r>
            <a:r>
              <a:rPr lang="en-US" sz="900" dirty="0">
                <a:latin typeface="Tw Cen MT"/>
                <a:cs typeface="Segoe UI"/>
              </a:rPr>
              <a:t>: </a:t>
            </a:r>
            <a:r>
              <a:rPr lang="en-US" sz="900" dirty="0" err="1">
                <a:latin typeface="Tw Cen MT"/>
                <a:cs typeface="Segoe UI"/>
              </a:rPr>
              <a:t>clics</a:t>
            </a:r>
            <a:r>
              <a:rPr lang="en-US" sz="900" dirty="0">
                <a:latin typeface="Tw Cen MT"/>
                <a:cs typeface="Segoe UI"/>
              </a:rPr>
              <a:t>. </a:t>
            </a:r>
            <a:r>
              <a:rPr lang="en-US" sz="900" dirty="0" err="1">
                <a:latin typeface="Tw Cen MT"/>
                <a:cs typeface="Segoe UI"/>
              </a:rPr>
              <a:t>Clientes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potenciales</a:t>
            </a:r>
            <a:r>
              <a:rPr lang="en-US" sz="900" dirty="0">
                <a:latin typeface="Tw Cen MT"/>
                <a:cs typeface="Segoe UI"/>
              </a:rPr>
              <a:t>. </a:t>
            </a:r>
            <a:r>
              <a:rPr lang="en-US" sz="900" dirty="0" err="1">
                <a:latin typeface="Tw Cen MT"/>
                <a:cs typeface="Segoe UI"/>
              </a:rPr>
              <a:t>Ventas</a:t>
            </a:r>
            <a:r>
              <a:rPr lang="en-US" sz="900" dirty="0">
                <a:latin typeface="Tw Cen MT"/>
                <a:cs typeface="Segoe UI"/>
              </a:rPr>
              <a:t>. </a:t>
            </a:r>
            <a:r>
              <a:rPr lang="en-US" sz="900" dirty="0" err="1">
                <a:latin typeface="Tw Cen MT"/>
                <a:cs typeface="Segoe UI"/>
              </a:rPr>
              <a:t>Contribuya</a:t>
            </a:r>
            <a:r>
              <a:rPr lang="en-US" sz="900" dirty="0">
                <a:latin typeface="Tw Cen MT"/>
                <a:cs typeface="Segoe UI"/>
              </a:rPr>
              <a:t> a </a:t>
            </a:r>
            <a:r>
              <a:rPr lang="en-US" sz="900" dirty="0" err="1">
                <a:latin typeface="Tw Cen MT"/>
                <a:cs typeface="Segoe UI"/>
              </a:rPr>
              <a:t>que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su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empresa</a:t>
            </a:r>
            <a:r>
              <a:rPr lang="en-US" sz="900" dirty="0">
                <a:latin typeface="Tw Cen MT"/>
                <a:cs typeface="Segoe UI"/>
              </a:rPr>
              <a:t> </a:t>
            </a:r>
            <a:r>
              <a:rPr lang="en-US" sz="900" dirty="0" err="1">
                <a:latin typeface="Tw Cen MT"/>
                <a:cs typeface="Segoe UI"/>
              </a:rPr>
              <a:t>crezca</a:t>
            </a:r>
            <a:r>
              <a:rPr lang="en-US" sz="900" dirty="0">
                <a:latin typeface="Tw Cen MT"/>
                <a:cs typeface="Segoe UI"/>
              </a:rPr>
              <a:t> con </a:t>
            </a:r>
            <a:r>
              <a:rPr lang="en-US" sz="900" dirty="0" err="1">
                <a:latin typeface="Tw Cen MT"/>
                <a:cs typeface="Segoe UI"/>
              </a:rPr>
              <a:t>publicidad</a:t>
            </a:r>
            <a:r>
              <a:rPr lang="en-US" sz="900" dirty="0">
                <a:latin typeface="Tw Cen MT"/>
                <a:cs typeface="Segoe UI"/>
              </a:rPr>
              <a:t> en </a:t>
            </a:r>
            <a:r>
              <a:rPr lang="en-US" sz="900" dirty="0" err="1">
                <a:latin typeface="Tw Cen MT"/>
                <a:cs typeface="Segoe UI"/>
              </a:rPr>
              <a:t>línea</a:t>
            </a:r>
            <a:r>
              <a:rPr lang="en-US" sz="900" dirty="0">
                <a:latin typeface="Tw Cen MT"/>
                <a:cs typeface="Segoe UI"/>
              </a:rPr>
              <a:t>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 smtClean="0">
              <a:cs typeface="Segoe UI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620" tIns="44810" rIns="89620" bIns="44810"/>
          <a:lstStyle/>
          <a:p>
            <a:fld id="{030CC449-F71F-4F15-B67D-33A6C983E8E4}" type="slidenum">
              <a:rPr lang="en-US">
                <a:latin typeface="Calibri" pitchFamily="34" charset="0"/>
              </a:rPr>
              <a:pPr/>
              <a:t>18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LID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pic>
        <p:nvPicPr>
          <p:cNvPr id="8" name="Picture 7" descr="pp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050" y="14287"/>
            <a:ext cx="9105900" cy="6829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ED6F-5707-4406-9764-FCBBBC6C9951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ED6F-5707-4406-9764-FCBBBC6C9951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B2B39-3730-425B-AAE4-5028B60C8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Nosotros les ayudamos a llegar más fácil al mercado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752600"/>
            <a:ext cx="8229624" cy="53237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463550" lvl="1" indent="-293688" defTabSz="914027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Todos aquellos socios que sean ESPECIALISTAS EN PEQUEÑOS NEGOCIOS  y quienes nos hagan propuestas para llegar a este segmento recibirán de parte de Microsoft:</a:t>
            </a:r>
          </a:p>
          <a:p>
            <a:pPr marL="463550" lvl="1" indent="-293688" defTabSz="914027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doble de leads creados por los motores de generación de demanda de MS (eventos, </a:t>
            </a:r>
            <a:r>
              <a:rPr lang="es-CO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telemarketing</a:t>
            </a: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campañas, etc.)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3550" lvl="1" indent="-293688" defTabSz="914027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 de campañas para este segmento</a:t>
            </a:r>
          </a:p>
          <a:p>
            <a:pPr marL="463550" lvl="1" indent="-293688" defTabSz="914027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Entrenamiento comercial y en productos para este segmento</a:t>
            </a:r>
          </a:p>
          <a:p>
            <a:pPr marL="463550" lvl="1" indent="-293688" defTabSz="914027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Recurso de apoyo para actividades de mercadeo presentadas por ustedes (cada propuesta se evalúa)</a:t>
            </a:r>
          </a:p>
          <a:p>
            <a:pPr marL="463550" lvl="1" indent="-293688" defTabSz="914027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CO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Membresía</a:t>
            </a: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la comunidad de pequeños negocios</a:t>
            </a:r>
          </a:p>
          <a:p>
            <a:pPr marL="463550" lvl="1" indent="-293688" defTabSz="914027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CO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</a:t>
            </a: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CO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</a:t>
            </a: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…hemos investigado mucho el comportamiento de las Pymes….</a:t>
            </a:r>
          </a:p>
          <a:p>
            <a:pPr marL="463550" lvl="1" indent="-293688" defTabSz="914027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2588" lvl="3" indent="-168275" defTabSz="914027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en-US" sz="10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3550" lvl="1" indent="-293688" defTabSz="914027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en-US" sz="10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3550" lvl="1" indent="-293688" defTabSz="914027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endParaRPr lang="en-US" sz="105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Desafíos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pequeñas</a:t>
            </a:r>
            <a:r>
              <a:rPr lang="en-US" dirty="0"/>
              <a:t> y </a:t>
            </a:r>
            <a:r>
              <a:rPr lang="en-US" dirty="0" err="1"/>
              <a:t>medianas</a:t>
            </a:r>
            <a:r>
              <a:rPr lang="en-US" dirty="0"/>
              <a:t> </a:t>
            </a:r>
            <a:r>
              <a:rPr lang="en-US" dirty="0" err="1"/>
              <a:t>empresas</a:t>
            </a:r>
            <a:endParaRPr lang="en-US" dirty="0"/>
          </a:p>
        </p:txBody>
      </p:sp>
      <p:pic>
        <p:nvPicPr>
          <p:cNvPr id="26627" name="Content Placeholder 4" descr="SMBPic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2819400"/>
            <a:ext cx="5843588" cy="2478506"/>
          </a:xfrm>
        </p:spPr>
      </p:pic>
      <p:sp>
        <p:nvSpPr>
          <p:cNvPr id="6" name="TextBox 176157"/>
          <p:cNvSpPr txBox="1">
            <a:spLocks noChangeArrowheads="1"/>
          </p:cNvSpPr>
          <p:nvPr/>
        </p:nvSpPr>
        <p:spPr bwMode="auto">
          <a:xfrm>
            <a:off x="457200" y="5410200"/>
            <a:ext cx="8077200" cy="327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6194" tIns="38097" rIns="76194" bIns="38097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/>
                <a:ea typeface="ヒラギノ角ゴ Pro W3"/>
                <a:cs typeface="Segoe UI"/>
              </a:rPr>
              <a:t>Y, al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w Cen MT"/>
                <a:ea typeface="ヒラギノ角ゴ Pro W3"/>
                <a:cs typeface="Segoe UI"/>
              </a:rPr>
              <a:t>mismo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/>
                <a:ea typeface="ヒラギノ角ゴ Pro W3"/>
                <a:cs typeface="Segoe UI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w Cen MT"/>
                <a:ea typeface="ヒラギノ角ゴ Pro W3"/>
                <a:cs typeface="Segoe UI"/>
              </a:rPr>
              <a:t>tiempo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/>
                <a:ea typeface="ヒラギノ角ゴ Pro W3"/>
                <a:cs typeface="Segoe UI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w Cen MT"/>
                <a:ea typeface="ヒラギノ角ゴ Pro W3"/>
                <a:cs typeface="Segoe UI"/>
              </a:rPr>
              <a:t>continuar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/>
                <a:ea typeface="ヒラギノ角ゴ Pro W3"/>
                <a:cs typeface="Segoe UI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w Cen MT"/>
                <a:ea typeface="ヒラギノ角ゴ Pro W3"/>
                <a:cs typeface="Segoe UI"/>
              </a:rPr>
              <a:t>ofreciendo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/>
                <a:ea typeface="ヒラギノ角ゴ Pro W3"/>
                <a:cs typeface="Segoe UI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w Cen MT"/>
                <a:ea typeface="ヒラギノ角ゴ Pro W3"/>
                <a:cs typeface="Segoe UI"/>
              </a:rPr>
              <a:t>excelentes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/>
                <a:ea typeface="ヒラギノ角ゴ Pro W3"/>
                <a:cs typeface="Segoe UI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w Cen MT"/>
                <a:ea typeface="ヒラギノ角ゴ Pro W3"/>
                <a:cs typeface="Segoe UI"/>
              </a:rPr>
              <a:t>productos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/>
                <a:ea typeface="ヒラギノ角ゴ Pro W3"/>
                <a:cs typeface="Segoe UI"/>
              </a:rPr>
              <a:t> o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w Cen MT"/>
                <a:ea typeface="ヒラギノ角ゴ Pro W3"/>
                <a:cs typeface="Segoe UI"/>
              </a:rPr>
              <a:t>servicios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/>
                <a:ea typeface="ヒラギノ角ゴ Pro W3"/>
                <a:cs typeface="Segoe UI"/>
              </a:rPr>
              <a:t>.</a:t>
            </a:r>
          </a:p>
        </p:txBody>
      </p:sp>
      <p:sp>
        <p:nvSpPr>
          <p:cNvPr id="7" name="TextBox 176154"/>
          <p:cNvSpPr txBox="1">
            <a:spLocks noChangeArrowheads="1"/>
          </p:cNvSpPr>
          <p:nvPr/>
        </p:nvSpPr>
        <p:spPr bwMode="auto">
          <a:xfrm>
            <a:off x="5867400" y="2745616"/>
            <a:ext cx="2819400" cy="3023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6194" tIns="38097" rIns="76194" bIns="38097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w Cen MT"/>
                <a:ea typeface="ヒラギノ角ゴ Pro W3"/>
                <a:cs typeface="Segoe UI"/>
              </a:rPr>
              <a:t>Superar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/>
                <a:ea typeface="ヒラギノ角ゴ Pro W3"/>
                <a:cs typeface="Segoe UI"/>
              </a:rPr>
              <a:t> a la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w Cen MT"/>
                <a:ea typeface="ヒラギノ角ゴ Pro W3"/>
                <a:cs typeface="Segoe UI"/>
              </a:rPr>
              <a:t>competencia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w Cen MT"/>
              <a:ea typeface="ヒラギノ角ゴ Pro W3"/>
              <a:cs typeface="Segoe UI"/>
            </a:endParaRPr>
          </a:p>
        </p:txBody>
      </p:sp>
      <p:sp>
        <p:nvSpPr>
          <p:cNvPr id="8" name="TextBox 176156"/>
          <p:cNvSpPr txBox="1">
            <a:spLocks noChangeArrowheads="1"/>
          </p:cNvSpPr>
          <p:nvPr/>
        </p:nvSpPr>
        <p:spPr bwMode="auto">
          <a:xfrm>
            <a:off x="2063750" y="1769017"/>
            <a:ext cx="2508250" cy="7455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6194" tIns="38097" rIns="76194" bIns="38097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w Cen MT"/>
                <a:ea typeface="ヒラギノ角ゴ Pro W3"/>
                <a:cs typeface="Segoe UI"/>
              </a:rPr>
              <a:t>Aumentar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/>
                <a:ea typeface="ヒラギノ角ゴ Pro W3"/>
                <a:cs typeface="Segoe UI"/>
              </a:rPr>
              <a:t> la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w Cen MT"/>
                <a:ea typeface="ヒラギノ角ゴ Pro W3"/>
                <a:cs typeface="Segoe UI"/>
              </a:rPr>
              <a:t>productividad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/>
                <a:ea typeface="ヒラギノ角ゴ Pro W3"/>
                <a:cs typeface="Segoe UI"/>
              </a:rPr>
              <a:t> de los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w Cen MT"/>
                <a:ea typeface="ヒラギノ角ゴ Pro W3"/>
                <a:cs typeface="Segoe UI"/>
              </a:rPr>
              <a:t>empleados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w Cen MT"/>
              <a:ea typeface="ヒラギノ角ゴ Pro W3"/>
              <a:cs typeface="Segoe UI"/>
            </a:endParaRPr>
          </a:p>
        </p:txBody>
      </p:sp>
      <p:sp>
        <p:nvSpPr>
          <p:cNvPr id="9" name="TextBox 176157"/>
          <p:cNvSpPr txBox="1">
            <a:spLocks noChangeArrowheads="1"/>
          </p:cNvSpPr>
          <p:nvPr/>
        </p:nvSpPr>
        <p:spPr bwMode="auto">
          <a:xfrm>
            <a:off x="304800" y="2455862"/>
            <a:ext cx="2651125" cy="523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6194" tIns="38097" rIns="76194" bIns="38097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w Cen MT"/>
                <a:ea typeface="ヒラギノ角ゴ Pro W3"/>
                <a:cs typeface="Segoe UI"/>
              </a:rPr>
              <a:t>Atraer y conservar clientes nuevos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5064125" y="1828800"/>
            <a:ext cx="2022475" cy="523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6194" tIns="38097" rIns="76194" bIns="38097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/>
                <a:ea typeface="ヒラギノ角ゴ Pro W3"/>
                <a:cs typeface="Segoe UI"/>
              </a:rPr>
              <a:t>Ser 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/>
                <a:ea typeface="ヒラギノ角ゴ Pro W3"/>
                <a:cs typeface="Segoe UI"/>
              </a:rPr>
              <a:t>rentable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505200" y="2455862"/>
            <a:ext cx="2022475" cy="523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6194" tIns="38097" rIns="76194" bIns="38097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w Cen MT"/>
                <a:ea typeface="ヒラギノ角ゴ Pro W3"/>
                <a:cs typeface="Segoe UI"/>
              </a:rPr>
              <a:t>Optimizar los recursos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82000" cy="579438"/>
          </a:xfrm>
        </p:spPr>
        <p:txBody>
          <a:bodyPr rtlCol="0"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Factores</a:t>
            </a:r>
            <a:r>
              <a:rPr lang="en-US" dirty="0"/>
              <a:t> clave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pregunta</a:t>
            </a:r>
            <a:r>
              <a:rPr lang="en-US" dirty="0" smtClean="0"/>
              <a:t> un </a:t>
            </a:r>
            <a:r>
              <a:rPr lang="en-US" dirty="0" err="1" smtClean="0"/>
              <a:t>empresario</a:t>
            </a:r>
            <a:r>
              <a:rPr lang="en-US" dirty="0" smtClean="0"/>
              <a:t> </a:t>
            </a:r>
            <a:r>
              <a:rPr lang="en-US" dirty="0" err="1" smtClean="0"/>
              <a:t>Pyme</a:t>
            </a:r>
            <a:r>
              <a:rPr lang="en-US" dirty="0" smtClean="0"/>
              <a:t> al </a:t>
            </a:r>
            <a:r>
              <a:rPr lang="en-US" dirty="0" err="1"/>
              <a:t>invertir</a:t>
            </a:r>
            <a:r>
              <a:rPr lang="en-US" dirty="0"/>
              <a:t> en </a:t>
            </a:r>
            <a:r>
              <a:rPr lang="en-US" dirty="0" smtClean="0"/>
              <a:t>TI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525963"/>
          </a:xfrm>
        </p:spPr>
        <p:txBody>
          <a:bodyPr>
            <a:noAutofit/>
          </a:bodyPr>
          <a:lstStyle/>
          <a:p>
            <a:pPr marL="346075" indent="-346075">
              <a:lnSpc>
                <a:spcPct val="17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>
                <a:cs typeface="Segoe UI" pitchFamily="34" charset="0"/>
              </a:rPr>
              <a:t>¿</a:t>
            </a:r>
            <a:r>
              <a:rPr lang="en-US" sz="1600" dirty="0" err="1" smtClean="0">
                <a:cs typeface="Segoe UI" pitchFamily="34" charset="0"/>
              </a:rPr>
              <a:t>Qué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necesita</a:t>
            </a:r>
            <a:r>
              <a:rPr lang="en-US" sz="1600" dirty="0" smtClean="0">
                <a:cs typeface="Segoe UI" pitchFamily="34" charset="0"/>
              </a:rPr>
              <a:t> mi </a:t>
            </a:r>
            <a:r>
              <a:rPr lang="en-US" sz="1600" dirty="0" err="1" smtClean="0">
                <a:cs typeface="Segoe UI" pitchFamily="34" charset="0"/>
              </a:rPr>
              <a:t>empresa</a:t>
            </a:r>
            <a:r>
              <a:rPr lang="en-US" sz="1600" dirty="0" smtClean="0">
                <a:cs typeface="Segoe UI" pitchFamily="34" charset="0"/>
              </a:rPr>
              <a:t> y </a:t>
            </a:r>
            <a:r>
              <a:rPr lang="en-US" sz="1600" dirty="0" err="1" smtClean="0">
                <a:cs typeface="Segoe UI" pitchFamily="34" charset="0"/>
              </a:rPr>
              <a:t>cómo</a:t>
            </a:r>
            <a:r>
              <a:rPr lang="en-US" sz="1600" dirty="0" smtClean="0">
                <a:cs typeface="Segoe UI" pitchFamily="34" charset="0"/>
              </a:rPr>
              <a:t> me </a:t>
            </a:r>
            <a:r>
              <a:rPr lang="en-US" sz="1600" dirty="0" err="1" smtClean="0">
                <a:cs typeface="Segoe UI" pitchFamily="34" charset="0"/>
              </a:rPr>
              <a:t>puede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ayudar</a:t>
            </a:r>
            <a:r>
              <a:rPr lang="en-US" sz="1600" dirty="0" smtClean="0">
                <a:cs typeface="Segoe UI" pitchFamily="34" charset="0"/>
              </a:rPr>
              <a:t> la </a:t>
            </a:r>
            <a:r>
              <a:rPr lang="en-US" sz="1600" dirty="0" err="1" smtClean="0">
                <a:cs typeface="Segoe UI" pitchFamily="34" charset="0"/>
              </a:rPr>
              <a:t>tecnología</a:t>
            </a:r>
            <a:r>
              <a:rPr lang="en-US" sz="1600" dirty="0" smtClean="0">
                <a:cs typeface="Segoe UI" pitchFamily="34" charset="0"/>
              </a:rPr>
              <a:t> a </a:t>
            </a:r>
            <a:r>
              <a:rPr lang="en-US" sz="1600" dirty="0" err="1" smtClean="0">
                <a:cs typeface="Segoe UI" pitchFamily="34" charset="0"/>
              </a:rPr>
              <a:t>alcanzar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mis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metas</a:t>
            </a:r>
            <a:r>
              <a:rPr lang="en-US" sz="1600" dirty="0" smtClean="0">
                <a:cs typeface="Segoe UI" pitchFamily="34" charset="0"/>
              </a:rPr>
              <a:t>?</a:t>
            </a:r>
          </a:p>
          <a:p>
            <a:pPr marL="346075" indent="-346075">
              <a:lnSpc>
                <a:spcPct val="17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>
                <a:cs typeface="Segoe UI" pitchFamily="34" charset="0"/>
              </a:rPr>
              <a:t>¿</a:t>
            </a:r>
            <a:r>
              <a:rPr lang="en-US" sz="1600" dirty="0" err="1" smtClean="0">
                <a:cs typeface="Segoe UI" pitchFamily="34" charset="0"/>
              </a:rPr>
              <a:t>Cuántas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cosas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habrá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que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cambiar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para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adaptar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esta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solución</a:t>
            </a:r>
            <a:r>
              <a:rPr lang="en-US" sz="1600" dirty="0" smtClean="0">
                <a:cs typeface="Segoe UI" pitchFamily="34" charset="0"/>
              </a:rPr>
              <a:t> a </a:t>
            </a:r>
            <a:r>
              <a:rPr lang="en-US" sz="1600" dirty="0" err="1" smtClean="0">
                <a:cs typeface="Segoe UI" pitchFamily="34" charset="0"/>
              </a:rPr>
              <a:t>las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necesidades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específicas</a:t>
            </a:r>
            <a:r>
              <a:rPr lang="en-US" sz="1600" dirty="0" smtClean="0">
                <a:cs typeface="Segoe UI" pitchFamily="34" charset="0"/>
              </a:rPr>
              <a:t> de mi </a:t>
            </a:r>
            <a:r>
              <a:rPr lang="en-US" sz="1600" dirty="0" err="1" smtClean="0">
                <a:cs typeface="Segoe UI" pitchFamily="34" charset="0"/>
              </a:rPr>
              <a:t>empresa</a:t>
            </a:r>
            <a:r>
              <a:rPr lang="en-US" sz="1600" dirty="0" smtClean="0">
                <a:cs typeface="Segoe UI" pitchFamily="34" charset="0"/>
              </a:rPr>
              <a:t>?</a:t>
            </a:r>
          </a:p>
          <a:p>
            <a:pPr marL="346075" indent="-346075">
              <a:lnSpc>
                <a:spcPct val="17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>
                <a:cs typeface="Segoe UI" pitchFamily="34" charset="0"/>
              </a:rPr>
              <a:t>¿</a:t>
            </a:r>
            <a:r>
              <a:rPr lang="en-US" sz="1600" dirty="0" err="1" smtClean="0">
                <a:cs typeface="Segoe UI" pitchFamily="34" charset="0"/>
              </a:rPr>
              <a:t>Cuánto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demorará</a:t>
            </a:r>
            <a:r>
              <a:rPr lang="en-US" sz="1600" dirty="0" smtClean="0">
                <a:cs typeface="Segoe UI" pitchFamily="34" charset="0"/>
              </a:rPr>
              <a:t> la </a:t>
            </a:r>
            <a:r>
              <a:rPr lang="en-US" sz="1600" dirty="0" err="1" smtClean="0">
                <a:cs typeface="Segoe UI" pitchFamily="34" charset="0"/>
              </a:rPr>
              <a:t>implementación</a:t>
            </a:r>
            <a:r>
              <a:rPr lang="en-US" sz="1600" dirty="0" smtClean="0">
                <a:cs typeface="Segoe UI" pitchFamily="34" charset="0"/>
              </a:rPr>
              <a:t> de la </a:t>
            </a:r>
            <a:r>
              <a:rPr lang="en-US" sz="1600" dirty="0" err="1" smtClean="0">
                <a:cs typeface="Segoe UI" pitchFamily="34" charset="0"/>
              </a:rPr>
              <a:t>solución</a:t>
            </a:r>
            <a:r>
              <a:rPr lang="en-US" sz="1600" dirty="0" smtClean="0">
                <a:cs typeface="Segoe UI" pitchFamily="34" charset="0"/>
              </a:rPr>
              <a:t>? ¿</a:t>
            </a:r>
            <a:r>
              <a:rPr lang="en-US" sz="1600" dirty="0" err="1" smtClean="0">
                <a:cs typeface="Segoe UI" pitchFamily="34" charset="0"/>
              </a:rPr>
              <a:t>Qué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pasos</a:t>
            </a:r>
            <a:r>
              <a:rPr lang="en-US" sz="1600" dirty="0" smtClean="0">
                <a:cs typeface="Segoe UI" pitchFamily="34" charset="0"/>
              </a:rPr>
              <a:t> se </a:t>
            </a:r>
            <a:r>
              <a:rPr lang="en-US" sz="1600" dirty="0" err="1" smtClean="0">
                <a:cs typeface="Segoe UI" pitchFamily="34" charset="0"/>
              </a:rPr>
              <a:t>deben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seguir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para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implementarla</a:t>
            </a:r>
            <a:r>
              <a:rPr lang="en-US" sz="1600" dirty="0" smtClean="0">
                <a:cs typeface="Segoe UI" pitchFamily="34" charset="0"/>
              </a:rPr>
              <a:t> con </a:t>
            </a:r>
            <a:r>
              <a:rPr lang="en-US" sz="1600" dirty="0" err="1" smtClean="0">
                <a:cs typeface="Segoe UI" pitchFamily="34" charset="0"/>
              </a:rPr>
              <a:t>éxito</a:t>
            </a:r>
            <a:r>
              <a:rPr lang="en-US" sz="1600" dirty="0" smtClean="0">
                <a:cs typeface="Segoe UI" pitchFamily="34" charset="0"/>
              </a:rPr>
              <a:t>?¿</a:t>
            </a:r>
            <a:r>
              <a:rPr lang="en-US" sz="1600" dirty="0" err="1" smtClean="0">
                <a:cs typeface="Segoe UI" pitchFamily="34" charset="0"/>
              </a:rPr>
              <a:t>Cuál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será</a:t>
            </a:r>
            <a:r>
              <a:rPr lang="en-US" sz="1600" dirty="0" smtClean="0">
                <a:cs typeface="Segoe UI" pitchFamily="34" charset="0"/>
              </a:rPr>
              <a:t> el </a:t>
            </a:r>
            <a:r>
              <a:rPr lang="en-US" sz="1600" dirty="0" err="1" smtClean="0">
                <a:cs typeface="Segoe UI" pitchFamily="34" charset="0"/>
              </a:rPr>
              <a:t>costo</a:t>
            </a:r>
            <a:r>
              <a:rPr lang="en-US" sz="1600" dirty="0" smtClean="0">
                <a:cs typeface="Segoe UI" pitchFamily="34" charset="0"/>
              </a:rPr>
              <a:t> de la </a:t>
            </a:r>
            <a:r>
              <a:rPr lang="en-US" sz="1600" dirty="0" err="1" smtClean="0">
                <a:cs typeface="Segoe UI" pitchFamily="34" charset="0"/>
              </a:rPr>
              <a:t>solución</a:t>
            </a:r>
            <a:r>
              <a:rPr lang="en-US" sz="1600" dirty="0" smtClean="0">
                <a:cs typeface="Segoe UI" pitchFamily="34" charset="0"/>
              </a:rPr>
              <a:t>? ¿</a:t>
            </a:r>
            <a:r>
              <a:rPr lang="en-US" sz="1600" dirty="0" err="1" smtClean="0">
                <a:cs typeface="Segoe UI" pitchFamily="34" charset="0"/>
              </a:rPr>
              <a:t>Qué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sucede</a:t>
            </a:r>
            <a:r>
              <a:rPr lang="en-US" sz="1600" dirty="0" smtClean="0">
                <a:cs typeface="Segoe UI" pitchFamily="34" charset="0"/>
              </a:rPr>
              <a:t> con la </a:t>
            </a:r>
            <a:r>
              <a:rPr lang="en-US" sz="1600" dirty="0" err="1" smtClean="0">
                <a:cs typeface="Segoe UI" pitchFamily="34" charset="0"/>
              </a:rPr>
              <a:t>implementación</a:t>
            </a:r>
            <a:r>
              <a:rPr lang="en-US" sz="1600" dirty="0" smtClean="0">
                <a:cs typeface="Segoe UI" pitchFamily="34" charset="0"/>
              </a:rPr>
              <a:t> y el </a:t>
            </a:r>
            <a:r>
              <a:rPr lang="en-US" sz="1600" dirty="0" err="1" smtClean="0">
                <a:cs typeface="Segoe UI" pitchFamily="34" charset="0"/>
              </a:rPr>
              <a:t>mantenimiento</a:t>
            </a:r>
            <a:r>
              <a:rPr lang="en-US" sz="1600" dirty="0" smtClean="0">
                <a:cs typeface="Segoe UI" pitchFamily="34" charset="0"/>
              </a:rPr>
              <a:t>? ¿Mi </a:t>
            </a:r>
            <a:r>
              <a:rPr lang="en-US" sz="1600" dirty="0" err="1" smtClean="0">
                <a:cs typeface="Segoe UI" pitchFamily="34" charset="0"/>
              </a:rPr>
              <a:t>organización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necesitará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más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recursos</a:t>
            </a:r>
            <a:r>
              <a:rPr lang="en-US" sz="1600" dirty="0" smtClean="0">
                <a:cs typeface="Segoe UI" pitchFamily="34" charset="0"/>
              </a:rPr>
              <a:t> de TI </a:t>
            </a:r>
            <a:r>
              <a:rPr lang="en-US" sz="1600" dirty="0" err="1" smtClean="0">
                <a:cs typeface="Segoe UI" pitchFamily="34" charset="0"/>
              </a:rPr>
              <a:t>para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poder</a:t>
            </a:r>
            <a:r>
              <a:rPr lang="en-US" sz="1600" dirty="0" smtClean="0">
                <a:cs typeface="Segoe UI" pitchFamily="34" charset="0"/>
              </a:rPr>
              <a:t> ser compatibles con </a:t>
            </a:r>
            <a:r>
              <a:rPr lang="en-US" sz="1600" dirty="0" err="1" smtClean="0">
                <a:cs typeface="Segoe UI" pitchFamily="34" charset="0"/>
              </a:rPr>
              <a:t>esta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solución</a:t>
            </a:r>
            <a:r>
              <a:rPr lang="en-US" sz="1600" dirty="0" smtClean="0">
                <a:cs typeface="Segoe UI" pitchFamily="34" charset="0"/>
              </a:rPr>
              <a:t>?</a:t>
            </a:r>
          </a:p>
          <a:p>
            <a:pPr marL="346075" indent="-346075">
              <a:lnSpc>
                <a:spcPct val="17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>
                <a:cs typeface="Segoe UI" pitchFamily="34" charset="0"/>
              </a:rPr>
              <a:t>¿</a:t>
            </a:r>
            <a:r>
              <a:rPr lang="en-US" sz="1600" dirty="0" err="1" smtClean="0">
                <a:cs typeface="Segoe UI" pitchFamily="34" charset="0"/>
              </a:rPr>
              <a:t>Cuán</a:t>
            </a:r>
            <a:r>
              <a:rPr lang="en-US" sz="1600" dirty="0" smtClean="0">
                <a:cs typeface="Segoe UI" pitchFamily="34" charset="0"/>
              </a:rPr>
              <a:t> pronto </a:t>
            </a:r>
            <a:r>
              <a:rPr lang="en-US" sz="1600" dirty="0" err="1" smtClean="0">
                <a:cs typeface="Segoe UI" pitchFamily="34" charset="0"/>
              </a:rPr>
              <a:t>nuestro</a:t>
            </a:r>
            <a:r>
              <a:rPr lang="en-US" sz="1600" dirty="0" smtClean="0">
                <a:cs typeface="Segoe UI" pitchFamily="34" charset="0"/>
              </a:rPr>
              <a:t> personal </a:t>
            </a:r>
            <a:r>
              <a:rPr lang="en-US" sz="1600" dirty="0" err="1" smtClean="0">
                <a:cs typeface="Segoe UI" pitchFamily="34" charset="0"/>
              </a:rPr>
              <a:t>podrá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conocer</a:t>
            </a:r>
            <a:r>
              <a:rPr lang="en-US" sz="1600" dirty="0" smtClean="0">
                <a:cs typeface="Segoe UI" pitchFamily="34" charset="0"/>
              </a:rPr>
              <a:t> y </a:t>
            </a:r>
            <a:r>
              <a:rPr lang="en-US" sz="1600" dirty="0" err="1" smtClean="0">
                <a:cs typeface="Segoe UI" pitchFamily="34" charset="0"/>
              </a:rPr>
              <a:t>usar</a:t>
            </a:r>
            <a:r>
              <a:rPr lang="en-US" sz="1600" dirty="0" smtClean="0">
                <a:cs typeface="Segoe UI" pitchFamily="34" charset="0"/>
              </a:rPr>
              <a:t> la </a:t>
            </a:r>
            <a:r>
              <a:rPr lang="en-US" sz="1600" dirty="0" err="1" smtClean="0">
                <a:cs typeface="Segoe UI" pitchFamily="34" charset="0"/>
              </a:rPr>
              <a:t>solución</a:t>
            </a:r>
            <a:r>
              <a:rPr lang="en-US" sz="1600" dirty="0" smtClean="0">
                <a:cs typeface="Segoe UI" pitchFamily="34" charset="0"/>
              </a:rPr>
              <a:t>?</a:t>
            </a:r>
          </a:p>
          <a:p>
            <a:pPr marL="346075" indent="-346075">
              <a:lnSpc>
                <a:spcPct val="17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>
                <a:cs typeface="Segoe UI" pitchFamily="34" charset="0"/>
              </a:rPr>
              <a:t>¿</a:t>
            </a:r>
            <a:r>
              <a:rPr lang="en-US" sz="1600" dirty="0" err="1" smtClean="0">
                <a:cs typeface="Segoe UI" pitchFamily="34" charset="0"/>
              </a:rPr>
              <a:t>Quién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respalda</a:t>
            </a:r>
            <a:r>
              <a:rPr lang="en-US" sz="1600" dirty="0" smtClean="0">
                <a:cs typeface="Segoe UI" pitchFamily="34" charset="0"/>
              </a:rPr>
              <a:t> la </a:t>
            </a:r>
            <a:r>
              <a:rPr lang="en-US" sz="1600" dirty="0" err="1" smtClean="0">
                <a:cs typeface="Segoe UI" pitchFamily="34" charset="0"/>
              </a:rPr>
              <a:t>tecnología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para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proteger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nuestra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inversión</a:t>
            </a:r>
            <a:r>
              <a:rPr lang="en-US" sz="1600" dirty="0" smtClean="0">
                <a:cs typeface="Segoe UI" pitchFamily="34" charset="0"/>
              </a:rPr>
              <a:t>?</a:t>
            </a:r>
          </a:p>
          <a:p>
            <a:pPr marL="346075" indent="-346075">
              <a:lnSpc>
                <a:spcPct val="17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>
                <a:cs typeface="Segoe UI" pitchFamily="34" charset="0"/>
              </a:rPr>
              <a:t>¿Se </a:t>
            </a:r>
            <a:r>
              <a:rPr lang="en-US" sz="1600" dirty="0" err="1" smtClean="0">
                <a:cs typeface="Segoe UI" pitchFamily="34" charset="0"/>
              </a:rPr>
              <a:t>puede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adaptar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fácilmente</a:t>
            </a:r>
            <a:r>
              <a:rPr lang="en-US" sz="1600" dirty="0" smtClean="0">
                <a:cs typeface="Segoe UI" pitchFamily="34" charset="0"/>
              </a:rPr>
              <a:t> la </a:t>
            </a:r>
            <a:r>
              <a:rPr lang="en-US" sz="1600" dirty="0" err="1" smtClean="0">
                <a:cs typeface="Segoe UI" pitchFamily="34" charset="0"/>
              </a:rPr>
              <a:t>solución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para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satisfacer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las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necesidades</a:t>
            </a:r>
            <a:r>
              <a:rPr lang="en-US" sz="1600" dirty="0" smtClean="0">
                <a:cs typeface="Segoe UI" pitchFamily="34" charset="0"/>
              </a:rPr>
              <a:t> </a:t>
            </a:r>
            <a:r>
              <a:rPr lang="en-US" sz="1600" dirty="0" err="1" smtClean="0">
                <a:cs typeface="Segoe UI" pitchFamily="34" charset="0"/>
              </a:rPr>
              <a:t>cambiantes</a:t>
            </a:r>
            <a:r>
              <a:rPr lang="en-US" sz="1600" dirty="0" smtClean="0">
                <a:cs typeface="Segoe UI" pitchFamily="34" charset="0"/>
              </a:rPr>
              <a:t> de mi </a:t>
            </a:r>
            <a:r>
              <a:rPr lang="en-US" sz="1600" dirty="0" err="1" smtClean="0">
                <a:cs typeface="Segoe UI" pitchFamily="34" charset="0"/>
              </a:rPr>
              <a:t>empresa</a:t>
            </a:r>
            <a:r>
              <a:rPr lang="en-US" sz="1400" dirty="0" smtClean="0">
                <a:cs typeface="Segoe UI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Necesidades tecnológicas de las Pymes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3" descr="pie chart copy.png"/>
          <p:cNvPicPr>
            <a:picLocks noChangeAspect="1"/>
          </p:cNvPicPr>
          <p:nvPr/>
        </p:nvPicPr>
        <p:blipFill>
          <a:blip r:embed="rId3"/>
          <a:srcRect l="7784" r="7784"/>
          <a:stretch>
            <a:fillRect/>
          </a:stretch>
        </p:blipFill>
        <p:spPr>
          <a:xfrm>
            <a:off x="1792288" y="1752600"/>
            <a:ext cx="5486400" cy="4114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810000" y="3200400"/>
            <a:ext cx="1219200" cy="12192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3505200"/>
            <a:ext cx="12588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cap="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Necesidades</a:t>
            </a:r>
            <a:r>
              <a:rPr lang="en-US" sz="1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 </a:t>
            </a:r>
            <a:r>
              <a:rPr lang="en-US" sz="1200" b="1" cap="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empresariales</a:t>
            </a:r>
            <a:r>
              <a:rPr lang="en-US" sz="1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 clave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514600" y="2817812"/>
            <a:ext cx="1447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Tw Cen MT" pitchFamily="34" charset="0"/>
              </a:rPr>
              <a:t>Seguridad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200400" y="2039937"/>
            <a:ext cx="1219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Almacenamiento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copia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 de </a:t>
            </a:r>
            <a:r>
              <a:rPr lang="es-ES" sz="1100" dirty="0">
                <a:solidFill>
                  <a:schemeClr val="bg1"/>
                </a:solidFill>
                <a:latin typeface="Tw Cen MT" pitchFamily="34" charset="0"/>
              </a:rPr>
              <a:t>respaldo </a:t>
            </a:r>
            <a:r>
              <a:rPr lang="en-US" sz="1100" dirty="0">
                <a:solidFill>
                  <a:schemeClr val="bg1"/>
                </a:solidFill>
                <a:latin typeface="Tw Cen MT" pitchFamily="34" charset="0"/>
              </a:rPr>
              <a:t>y </a:t>
            </a:r>
            <a:r>
              <a:rPr lang="en-US" sz="1100" dirty="0" err="1">
                <a:solidFill>
                  <a:schemeClr val="bg1"/>
                </a:solidFill>
                <a:latin typeface="Tw Cen MT" pitchFamily="34" charset="0"/>
              </a:rPr>
              <a:t>recuperación</a:t>
            </a:r>
            <a:endParaRPr lang="en-US" sz="1100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330450" y="3836987"/>
            <a:ext cx="12509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>
                <a:solidFill>
                  <a:schemeClr val="bg1"/>
                </a:solidFill>
                <a:latin typeface="Tw Cen MT" pitchFamily="34" charset="0"/>
              </a:rPr>
              <a:t>Amplias experiencias en Internet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276600" y="5256212"/>
            <a:ext cx="914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>
                <a:solidFill>
                  <a:schemeClr val="bg1"/>
                </a:solidFill>
                <a:latin typeface="Tw Cen MT" pitchFamily="34" charset="0"/>
              </a:rPr>
              <a:t>CRM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4387850" y="5051425"/>
            <a:ext cx="1319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>
                <a:solidFill>
                  <a:schemeClr val="bg1"/>
                </a:solidFill>
                <a:latin typeface="Tw Cen MT" pitchFamily="34" charset="0"/>
              </a:rPr>
              <a:t>Aplicaciones empresariales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322888" y="4475162"/>
            <a:ext cx="1022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>
                <a:solidFill>
                  <a:schemeClr val="bg1"/>
                </a:solidFill>
                <a:latin typeface="Tw Cen MT" pitchFamily="34" charset="0"/>
              </a:rPr>
              <a:t>Base de datos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5410200" y="2894012"/>
            <a:ext cx="1022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>
                <a:solidFill>
                  <a:schemeClr val="bg1"/>
                </a:solidFill>
                <a:latin typeface="Tw Cen MT" pitchFamily="34" charset="0"/>
              </a:rPr>
              <a:t>Movilidad</a:t>
            </a: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4387850" y="1998662"/>
            <a:ext cx="1563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>
                <a:solidFill>
                  <a:schemeClr val="bg1"/>
                </a:solidFill>
                <a:latin typeface="Tw Cen MT" pitchFamily="34" charset="0"/>
              </a:rPr>
              <a:t>Productividad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chemeClr val="bg1"/>
                </a:solidFill>
                <a:latin typeface="Tw Cen MT" pitchFamily="34" charset="0"/>
              </a:rPr>
              <a:t>Colaboración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s-CO" sz="3600" dirty="0" smtClean="0"/>
              <a:t>Necesidades tecnológicas de las Pymes – Campañas de MS en el segmento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Placeholder 3" descr="pie chart copy.png"/>
          <p:cNvPicPr>
            <a:picLocks noChangeAspect="1"/>
          </p:cNvPicPr>
          <p:nvPr/>
        </p:nvPicPr>
        <p:blipFill>
          <a:blip r:embed="rId3"/>
          <a:srcRect l="7784" r="7784"/>
          <a:stretch>
            <a:fillRect/>
          </a:stretch>
        </p:blipFill>
        <p:spPr>
          <a:xfrm>
            <a:off x="1792288" y="1624013"/>
            <a:ext cx="5486400" cy="4114800"/>
          </a:xfrm>
          <a:prstGeom prst="rect">
            <a:avLst/>
          </a:prstGeom>
        </p:spPr>
      </p:pic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2330450" y="1828800"/>
            <a:ext cx="4102100" cy="3500438"/>
            <a:chOff x="2330396" y="1828162"/>
            <a:chExt cx="4102208" cy="3500819"/>
          </a:xfrm>
        </p:grpSpPr>
        <p:sp>
          <p:nvSpPr>
            <p:cNvPr id="19" name="Oval 18"/>
            <p:cNvSpPr/>
            <p:nvPr/>
          </p:nvSpPr>
          <p:spPr>
            <a:xfrm>
              <a:off x="3810000" y="3028950"/>
              <a:ext cx="1219200" cy="1219200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46499" y="3157045"/>
              <a:ext cx="1143030" cy="9541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cap="all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/>
                  <a:cs typeface="+mn-cs"/>
                </a:rPr>
                <a:t>Necesidades empresariales clave</a:t>
              </a:r>
            </a:p>
          </p:txBody>
        </p:sp>
        <p:sp>
          <p:nvSpPr>
            <p:cNvPr id="21" name="TextBox 13"/>
            <p:cNvSpPr txBox="1">
              <a:spLocks noChangeArrowheads="1"/>
            </p:cNvSpPr>
            <p:nvPr/>
          </p:nvSpPr>
          <p:spPr bwMode="auto">
            <a:xfrm>
              <a:off x="2590800" y="2559158"/>
              <a:ext cx="1447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Tw Cen MT" pitchFamily="34" charset="0"/>
                </a:rPr>
                <a:t>Seguridad</a:t>
              </a:r>
            </a:p>
          </p:txBody>
        </p:sp>
        <p:sp>
          <p:nvSpPr>
            <p:cNvPr id="22" name="TextBox 14"/>
            <p:cNvSpPr txBox="1">
              <a:spLocks noChangeArrowheads="1"/>
            </p:cNvSpPr>
            <p:nvPr/>
          </p:nvSpPr>
          <p:spPr bwMode="auto">
            <a:xfrm>
              <a:off x="3124200" y="1905000"/>
              <a:ext cx="1295400" cy="757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200">
                  <a:solidFill>
                    <a:schemeClr val="bg1"/>
                  </a:solidFill>
                  <a:latin typeface="Tw Cen MT" pitchFamily="34" charset="0"/>
                </a:rPr>
                <a:t>Almacenamiento, copia de </a:t>
              </a:r>
              <a:r>
                <a:rPr lang="es-ES" sz="1200">
                  <a:solidFill>
                    <a:schemeClr val="bg1"/>
                  </a:solidFill>
                  <a:latin typeface="Tw Cen MT" pitchFamily="34" charset="0"/>
                </a:rPr>
                <a:t>respaldo </a:t>
              </a:r>
              <a:r>
                <a:rPr lang="en-US" sz="1200">
                  <a:solidFill>
                    <a:schemeClr val="bg1"/>
                  </a:solidFill>
                  <a:latin typeface="Tw Cen MT" pitchFamily="34" charset="0"/>
                </a:rPr>
                <a:t>y recuperación</a:t>
              </a:r>
            </a:p>
          </p:txBody>
        </p:sp>
        <p:sp>
          <p:nvSpPr>
            <p:cNvPr id="23" name="TextBox 15"/>
            <p:cNvSpPr txBox="1">
              <a:spLocks noChangeArrowheads="1"/>
            </p:cNvSpPr>
            <p:nvPr/>
          </p:nvSpPr>
          <p:spPr bwMode="auto">
            <a:xfrm>
              <a:off x="2330396" y="3667044"/>
              <a:ext cx="1251004" cy="590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>
                  <a:solidFill>
                    <a:schemeClr val="bg1"/>
                  </a:solidFill>
                  <a:latin typeface="Tw Cen MT" pitchFamily="34" charset="0"/>
                </a:rPr>
                <a:t>Amplias experiencias en Internet</a:t>
              </a:r>
            </a:p>
          </p:txBody>
        </p:sp>
        <p:sp>
          <p:nvSpPr>
            <p:cNvPr id="24" name="TextBox 16"/>
            <p:cNvSpPr txBox="1">
              <a:spLocks noChangeArrowheads="1"/>
            </p:cNvSpPr>
            <p:nvPr/>
          </p:nvSpPr>
          <p:spPr bwMode="auto">
            <a:xfrm>
              <a:off x="3276600" y="5086350"/>
              <a:ext cx="914400" cy="24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>
                  <a:solidFill>
                    <a:schemeClr val="bg1"/>
                  </a:solidFill>
                  <a:latin typeface="Tw Cen MT" pitchFamily="34" charset="0"/>
                </a:rPr>
                <a:t>CRM</a:t>
              </a:r>
            </a:p>
          </p:txBody>
        </p:sp>
        <p:sp>
          <p:nvSpPr>
            <p:cNvPr id="25" name="TextBox 17"/>
            <p:cNvSpPr txBox="1">
              <a:spLocks noChangeArrowheads="1"/>
            </p:cNvSpPr>
            <p:nvPr/>
          </p:nvSpPr>
          <p:spPr bwMode="auto">
            <a:xfrm>
              <a:off x="4387796" y="4881603"/>
              <a:ext cx="1319253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00">
                  <a:solidFill>
                    <a:schemeClr val="bg1"/>
                  </a:solidFill>
                  <a:latin typeface="Tw Cen MT" pitchFamily="34" charset="0"/>
                </a:rPr>
                <a:t>Aplicaciones empresariales</a:t>
              </a:r>
            </a:p>
          </p:txBody>
        </p:sp>
        <p:sp>
          <p:nvSpPr>
            <p:cNvPr id="26" name="TextBox 18"/>
            <p:cNvSpPr txBox="1">
              <a:spLocks noChangeArrowheads="1"/>
            </p:cNvSpPr>
            <p:nvPr/>
          </p:nvSpPr>
          <p:spPr bwMode="auto">
            <a:xfrm>
              <a:off x="5322739" y="4305936"/>
              <a:ext cx="1022404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00">
                  <a:solidFill>
                    <a:schemeClr val="bg1"/>
                  </a:solidFill>
                  <a:latin typeface="Tw Cen MT" pitchFamily="34" charset="0"/>
                </a:rPr>
                <a:t>Base de datos</a:t>
              </a:r>
            </a:p>
          </p:txBody>
        </p:sp>
        <p:sp>
          <p:nvSpPr>
            <p:cNvPr id="27" name="TextBox 19"/>
            <p:cNvSpPr txBox="1">
              <a:spLocks noChangeArrowheads="1"/>
            </p:cNvSpPr>
            <p:nvPr/>
          </p:nvSpPr>
          <p:spPr bwMode="auto">
            <a:xfrm>
              <a:off x="5410200" y="2724150"/>
              <a:ext cx="1022404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00">
                  <a:solidFill>
                    <a:schemeClr val="bg1"/>
                  </a:solidFill>
                  <a:latin typeface="Tw Cen MT" pitchFamily="34" charset="0"/>
                </a:rPr>
                <a:t>Movilidad</a:t>
              </a:r>
            </a:p>
          </p:txBody>
        </p:sp>
        <p:sp>
          <p:nvSpPr>
            <p:cNvPr id="28" name="TextBox 20"/>
            <p:cNvSpPr txBox="1">
              <a:spLocks noChangeArrowheads="1"/>
            </p:cNvSpPr>
            <p:nvPr/>
          </p:nvSpPr>
          <p:spPr bwMode="auto">
            <a:xfrm>
              <a:off x="4387796" y="1828162"/>
              <a:ext cx="1563755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00">
                  <a:solidFill>
                    <a:schemeClr val="bg1"/>
                  </a:solidFill>
                  <a:latin typeface="Tw Cen MT" pitchFamily="34" charset="0"/>
                </a:rPr>
                <a:t>Productividad</a:t>
              </a:r>
            </a:p>
            <a:p>
              <a:pPr>
                <a:lnSpc>
                  <a:spcPct val="90000"/>
                </a:lnSpc>
              </a:pPr>
              <a:r>
                <a:rPr lang="en-US" sz="1200">
                  <a:solidFill>
                    <a:schemeClr val="bg1"/>
                  </a:solidFill>
                  <a:latin typeface="Tw Cen MT" pitchFamily="34" charset="0"/>
                </a:rPr>
                <a:t>Colaboración</a:t>
              </a:r>
            </a:p>
          </p:txBody>
        </p:sp>
      </p:grpSp>
      <p:sp>
        <p:nvSpPr>
          <p:cNvPr id="29" name="Rounded Rectangle 28">
            <a:hlinkClick r:id="" action="ppaction://noaction"/>
          </p:cNvPr>
          <p:cNvSpPr/>
          <p:nvPr/>
        </p:nvSpPr>
        <p:spPr>
          <a:xfrm>
            <a:off x="476250" y="3867150"/>
            <a:ext cx="3676650" cy="2305050"/>
          </a:xfrm>
          <a:prstGeom prst="roundRect">
            <a:avLst/>
          </a:prstGeom>
          <a:solidFill>
            <a:srgbClr val="FAA100">
              <a:alpha val="58039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Segoe UI"/>
              </a:rPr>
              <a:t>Descubra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Segoe UI"/>
              </a:rPr>
              <a:t> y 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Segoe UI"/>
              </a:rPr>
              <a:t>obtenga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Segoe UI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Segoe UI"/>
              </a:rPr>
              <a:t>nuevos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Segoe UI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Segoe UI"/>
              </a:rPr>
              <a:t>negocios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Segoe U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Segoe UI"/>
              </a:rPr>
              <a:t>Deleite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Segoe UI"/>
              </a:rPr>
              <a:t> a 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Segoe UI"/>
              </a:rPr>
              <a:t>sus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Segoe UI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Segoe UI"/>
              </a:rPr>
              <a:t>clientes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Segoe UI"/>
              </a:rPr>
              <a:t>.</a:t>
            </a:r>
          </a:p>
        </p:txBody>
      </p:sp>
      <p:sp>
        <p:nvSpPr>
          <p:cNvPr id="30" name="Rounded Rectangle 29">
            <a:hlinkClick r:id="" action="ppaction://noaction"/>
          </p:cNvPr>
          <p:cNvSpPr/>
          <p:nvPr/>
        </p:nvSpPr>
        <p:spPr>
          <a:xfrm>
            <a:off x="4648200" y="3867150"/>
            <a:ext cx="3733800" cy="2305050"/>
          </a:xfrm>
          <a:prstGeom prst="roundRect">
            <a:avLst/>
          </a:prstGeom>
          <a:solidFill>
            <a:srgbClr val="558ED5">
              <a:alpha val="58039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"/>
              </a:rPr>
              <a:t>Otorgue facultades útiles a su personal con soluciones empresariales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Segoe UI"/>
              </a:rPr>
              <a:t>.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  <a:cs typeface="Segoe UI"/>
            </a:endParaRPr>
          </a:p>
        </p:txBody>
      </p:sp>
      <p:sp>
        <p:nvSpPr>
          <p:cNvPr id="31" name="Rounded Rectangle 30">
            <a:hlinkClick r:id="rId4" action="ppaction://hlinksldjump"/>
          </p:cNvPr>
          <p:cNvSpPr/>
          <p:nvPr/>
        </p:nvSpPr>
        <p:spPr>
          <a:xfrm>
            <a:off x="4648200" y="1123950"/>
            <a:ext cx="3676650" cy="2305050"/>
          </a:xfrm>
          <a:prstGeom prst="roundRect">
            <a:avLst/>
          </a:prstGeom>
          <a:solidFill>
            <a:srgbClr val="CF4023">
              <a:alpha val="58039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Segoe UI"/>
              </a:rPr>
              <a:t>Obtenga mejores resultados dentro y fuera de la oficina.</a:t>
            </a:r>
          </a:p>
        </p:txBody>
      </p:sp>
      <p:sp>
        <p:nvSpPr>
          <p:cNvPr id="32" name="Rounded Rectangle 31">
            <a:hlinkClick r:id="rId5" action="ppaction://hlinksldjump"/>
          </p:cNvPr>
          <p:cNvSpPr/>
          <p:nvPr/>
        </p:nvSpPr>
        <p:spPr>
          <a:xfrm>
            <a:off x="504825" y="1123950"/>
            <a:ext cx="3676650" cy="2305050"/>
          </a:xfrm>
          <a:prstGeom prst="roundRect">
            <a:avLst/>
          </a:prstGeom>
          <a:solidFill>
            <a:srgbClr val="72AF2F">
              <a:alpha val="58039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Segoe UI"/>
              </a:rPr>
              <a:t>Proteja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Segoe UI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Segoe UI"/>
              </a:rPr>
              <a:t>sus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Segoe UI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Segoe UI"/>
              </a:rPr>
              <a:t>datos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Segoe U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Segoe UI"/>
              </a:rPr>
              <a:t>Proteja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Segoe UI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Segoe UI"/>
              </a:rPr>
              <a:t>su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Segoe UI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Segoe UI"/>
              </a:rPr>
              <a:t>empresa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Segoe UI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382000" cy="579438"/>
          </a:xfrm>
        </p:spPr>
        <p:txBody>
          <a:bodyPr rtlCol="0"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dirty="0" smtClean="0"/>
              <a:t>Tenemos un completo portafolio de productos enfocados a las Pymes y mensajes adecuados para llegar con más </a:t>
            </a:r>
            <a:r>
              <a:rPr lang="es-CO" dirty="0" smtClean="0"/>
              <a:t>facilidad </a:t>
            </a:r>
            <a:r>
              <a:rPr lang="es-CO" dirty="0" smtClean="0"/>
              <a:t>a este segmento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0" y="1752600"/>
            <a:ext cx="9144000" cy="4724400"/>
            <a:chOff x="0" y="2147668"/>
            <a:chExt cx="9144000" cy="4724400"/>
          </a:xfrm>
        </p:grpSpPr>
        <p:sp>
          <p:nvSpPr>
            <p:cNvPr id="31" name="Rectangle 30"/>
            <p:cNvSpPr/>
            <p:nvPr/>
          </p:nvSpPr>
          <p:spPr>
            <a:xfrm>
              <a:off x="0" y="2147668"/>
              <a:ext cx="9144000" cy="1509932"/>
            </a:xfrm>
            <a:prstGeom prst="rect">
              <a:avLst/>
            </a:prstGeom>
            <a:solidFill>
              <a:schemeClr val="accent2">
                <a:alpha val="21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3657600"/>
              <a:ext cx="9144000" cy="1614268"/>
            </a:xfrm>
            <a:prstGeom prst="rect">
              <a:avLst/>
            </a:prstGeom>
            <a:solidFill>
              <a:schemeClr val="accent2">
                <a:alpha val="45098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5271868"/>
              <a:ext cx="9144000" cy="1600200"/>
            </a:xfrm>
            <a:prstGeom prst="rect">
              <a:avLst/>
            </a:prstGeom>
            <a:solidFill>
              <a:schemeClr val="accent2">
                <a:alpha val="6902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6200" y="5334000"/>
              <a:ext cx="1371600" cy="68580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Colaboración y búsqueda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76200" y="3733800"/>
              <a:ext cx="1371600" cy="68580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Mensajería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76200" y="2209800"/>
              <a:ext cx="1371600" cy="68580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Productividad</a:t>
              </a:r>
            </a:p>
          </p:txBody>
        </p:sp>
      </p:grpSp>
      <p:sp>
        <p:nvSpPr>
          <p:cNvPr id="44035" name="Titl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cs typeface="Segoe UI" pitchFamily="34" charset="0"/>
              </a:rPr>
              <a:t>Productos</a:t>
            </a:r>
            <a:r>
              <a:rPr lang="en-US" sz="3200" dirty="0" smtClean="0">
                <a:cs typeface="Segoe UI" pitchFamily="34" charset="0"/>
              </a:rPr>
              <a:t> </a:t>
            </a:r>
            <a:r>
              <a:rPr lang="en-US" sz="3200" dirty="0" err="1" smtClean="0">
                <a:cs typeface="Segoe UI" pitchFamily="34" charset="0"/>
              </a:rPr>
              <a:t>para</a:t>
            </a:r>
            <a:r>
              <a:rPr lang="en-US" sz="3200" dirty="0" smtClean="0">
                <a:cs typeface="Segoe UI" pitchFamily="34" charset="0"/>
              </a:rPr>
              <a:t> la </a:t>
            </a:r>
            <a:r>
              <a:rPr lang="en-US" sz="3200" dirty="0" err="1" smtClean="0">
                <a:cs typeface="Segoe UI" pitchFamily="34" charset="0"/>
              </a:rPr>
              <a:t>productividad</a:t>
            </a:r>
            <a:r>
              <a:rPr lang="en-US" sz="3200" dirty="0" smtClean="0">
                <a:cs typeface="Segoe UI" pitchFamily="34" charset="0"/>
              </a:rPr>
              <a:t> </a:t>
            </a:r>
            <a:r>
              <a:rPr lang="en-US" sz="3200" dirty="0" err="1" smtClean="0">
                <a:cs typeface="Segoe UI" pitchFamily="34" charset="0"/>
              </a:rPr>
              <a:t>empresarial</a:t>
            </a:r>
            <a:r>
              <a:rPr lang="en-US" sz="3200" dirty="0" smtClean="0">
                <a:cs typeface="Segoe UI" pitchFamily="34" charset="0"/>
              </a:rPr>
              <a:t>: </a:t>
            </a:r>
            <a:br>
              <a:rPr lang="en-US" sz="3200" dirty="0" smtClean="0">
                <a:cs typeface="Segoe UI" pitchFamily="34" charset="0"/>
              </a:rPr>
            </a:br>
            <a:endParaRPr lang="en-US" sz="2400" dirty="0" smtClean="0">
              <a:cs typeface="Segoe UI" pitchFamily="34" charset="0"/>
            </a:endParaRPr>
          </a:p>
        </p:txBody>
      </p:sp>
      <p:pic>
        <p:nvPicPr>
          <p:cNvPr id="44037" name="Picture 2" descr="C:\Users\hannahr\Desktop\Windows small business server 2003 bl 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938712"/>
            <a:ext cx="26082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Box 25"/>
          <p:cNvSpPr txBox="1">
            <a:spLocks noChangeArrowheads="1"/>
          </p:cNvSpPr>
          <p:nvPr/>
        </p:nvSpPr>
        <p:spPr bwMode="auto">
          <a:xfrm>
            <a:off x="3962400" y="5397500"/>
            <a:ext cx="2514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w Cen MT" pitchFamily="34" charset="0"/>
              </a:rPr>
              <a:t>Está diseñado para pequeñas empresas y ofrece las tecnologías de Windows Server, Exchange Server y Windows SharePoint®, como también la integración de Windows Mobile 6.</a:t>
            </a:r>
          </a:p>
        </p:txBody>
      </p:sp>
      <p:pic>
        <p:nvPicPr>
          <p:cNvPr id="4403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938712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Box 27"/>
          <p:cNvSpPr txBox="1">
            <a:spLocks noChangeArrowheads="1"/>
          </p:cNvSpPr>
          <p:nvPr/>
        </p:nvSpPr>
        <p:spPr bwMode="auto">
          <a:xfrm>
            <a:off x="1600200" y="5294312"/>
            <a:ext cx="236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w Cen MT" pitchFamily="34" charset="0"/>
              </a:rPr>
              <a:t>Sistema operativo con nuevas características y mejoras eficaces para brindar mayor seguridad a su operación y aumentar la productividad de los usuarios.</a:t>
            </a:r>
          </a:p>
        </p:txBody>
      </p:sp>
      <p:pic>
        <p:nvPicPr>
          <p:cNvPr id="44041" name="Picture 2" descr="C:\Users\hannahr\Desktop\Windows Server 2008 logo h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92875" y="4938712"/>
            <a:ext cx="2193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TextBox 44"/>
          <p:cNvSpPr txBox="1">
            <a:spLocks noChangeArrowheads="1"/>
          </p:cNvSpPr>
          <p:nvPr/>
        </p:nvSpPr>
        <p:spPr bwMode="auto">
          <a:xfrm>
            <a:off x="6477000" y="5294312"/>
            <a:ext cx="2590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w Cen MT" pitchFamily="34" charset="0"/>
                <a:cs typeface="Segoe UI" pitchFamily="34" charset="0"/>
              </a:rPr>
              <a:t>Gracias a sus tecnologías de virtualización y Web incorporadas, este sistema operativo le permite aumentar la confiabilidad y flexibilidad de la infraestructura de servidores.</a:t>
            </a:r>
          </a:p>
        </p:txBody>
      </p:sp>
      <p:pic>
        <p:nvPicPr>
          <p:cNvPr id="44043" name="Picture 10" descr="E:\Clip_Installer\DVD_ART\BoxShots_Logos\Exchange Server 2007\Exchange Server 2007 logo b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3262312"/>
            <a:ext cx="2105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4" name="TextBox 51"/>
          <p:cNvSpPr txBox="1">
            <a:spLocks noChangeArrowheads="1"/>
          </p:cNvSpPr>
          <p:nvPr/>
        </p:nvSpPr>
        <p:spPr bwMode="auto">
          <a:xfrm>
            <a:off x="1800225" y="3567112"/>
            <a:ext cx="2543175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w Cen MT" pitchFamily="34" charset="0"/>
                <a:cs typeface="Segoe UI" pitchFamily="34" charset="0"/>
              </a:rPr>
              <a:t>Este servidor de mensajería ofrece tecnologías de protección incorporadas para mantener en funcionamiento a su empresa, reducir el correo no deseado y los virus, permitir comunicaciones confidenciales y contribuir a que su empresa cumpla con las normas.</a:t>
            </a:r>
          </a:p>
        </p:txBody>
      </p:sp>
      <p:pic>
        <p:nvPicPr>
          <p:cNvPr id="44045" name="Picture 2" descr="C:\Users\hannahr\Desktop\Windows small business server 2003 bl 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338512"/>
            <a:ext cx="26082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6" name="TextBox 29"/>
          <p:cNvSpPr txBox="1">
            <a:spLocks noChangeArrowheads="1"/>
          </p:cNvSpPr>
          <p:nvPr/>
        </p:nvSpPr>
        <p:spPr bwMode="auto">
          <a:xfrm>
            <a:off x="6629400" y="3797300"/>
            <a:ext cx="2514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w Cen MT" pitchFamily="34" charset="0"/>
              </a:rPr>
              <a:t>Está diseñado para pequeñas empresas y ofrece las tecnologías de Windows Server, Exchange Server y Windows SharePoint®, como también la integración de Windows Mobile 6.</a:t>
            </a:r>
          </a:p>
        </p:txBody>
      </p:sp>
      <p:pic>
        <p:nvPicPr>
          <p:cNvPr id="4404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262312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8" name="TextBox 36"/>
          <p:cNvSpPr txBox="1">
            <a:spLocks noChangeArrowheads="1"/>
          </p:cNvSpPr>
          <p:nvPr/>
        </p:nvSpPr>
        <p:spPr bwMode="auto">
          <a:xfrm>
            <a:off x="4343400" y="3719512"/>
            <a:ext cx="22098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w Cen MT" pitchFamily="34" charset="0"/>
                <a:cs typeface="Segoe UI" pitchFamily="34" charset="0"/>
              </a:rPr>
              <a:t>Funciona a la perfección con Exchange Server y permite a los usuarios ver y editar documentos de Microsoft Office en sus dispositivos móviles y estar en contacto con los negocios desde cualquier lugar.</a:t>
            </a:r>
          </a:p>
        </p:txBody>
      </p:sp>
      <p:sp>
        <p:nvSpPr>
          <p:cNvPr id="44049" name="TextBox 38"/>
          <p:cNvSpPr txBox="1">
            <a:spLocks noChangeArrowheads="1"/>
          </p:cNvSpPr>
          <p:nvPr/>
        </p:nvSpPr>
        <p:spPr bwMode="auto">
          <a:xfrm>
            <a:off x="1905000" y="2514600"/>
            <a:ext cx="617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w Cen MT" pitchFamily="34" charset="0"/>
                <a:cs typeface="Segoe UI" pitchFamily="34" charset="0"/>
              </a:rPr>
              <a:t>Software para la productividad, que incluye herramientas empresariales como Microsoft Office InfoPath® y Microsoft Office Communicator 2007, así como también administración de contenido adicional, formularios electrónicos y funcionalidad de protección de la información.</a:t>
            </a:r>
          </a:p>
        </p:txBody>
      </p:sp>
      <p:pic>
        <p:nvPicPr>
          <p:cNvPr id="44050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14800" y="1981200"/>
            <a:ext cx="28956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omarper\AppData\Local\Microsoft\Windows\Temporary Internet Files\Content.Outlook\29HACWWM\LOGO Off PYMe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1200" y="1752600"/>
            <a:ext cx="1627632" cy="7502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0" y="1828800"/>
            <a:ext cx="9144000" cy="4724400"/>
            <a:chOff x="0" y="2147668"/>
            <a:chExt cx="9144000" cy="4724400"/>
          </a:xfrm>
        </p:grpSpPr>
        <p:sp>
          <p:nvSpPr>
            <p:cNvPr id="31" name="Rectangle 30"/>
            <p:cNvSpPr/>
            <p:nvPr/>
          </p:nvSpPr>
          <p:spPr>
            <a:xfrm>
              <a:off x="0" y="2147668"/>
              <a:ext cx="9144000" cy="1738532"/>
            </a:xfrm>
            <a:prstGeom prst="rect">
              <a:avLst/>
            </a:prstGeom>
            <a:solidFill>
              <a:srgbClr val="00B050">
                <a:alpha val="21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3886200"/>
              <a:ext cx="9144000" cy="1385668"/>
            </a:xfrm>
            <a:prstGeom prst="rect">
              <a:avLst/>
            </a:prstGeom>
            <a:solidFill>
              <a:srgbClr val="00B050">
                <a:alpha val="45098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5271868"/>
              <a:ext cx="9144000" cy="1600200"/>
            </a:xfrm>
            <a:prstGeom prst="rect">
              <a:avLst/>
            </a:prstGeom>
            <a:solidFill>
              <a:srgbClr val="00B050">
                <a:alpha val="6902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6200" y="5334000"/>
              <a:ext cx="1371600" cy="6858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Sistemas operativos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76200" y="3962400"/>
              <a:ext cx="1371600" cy="6858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Administración de redes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76200" y="2209800"/>
              <a:ext cx="1371600" cy="5334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Herramientas de seguridad</a:t>
              </a:r>
            </a:p>
          </p:txBody>
        </p:sp>
      </p:grpSp>
      <p:sp>
        <p:nvSpPr>
          <p:cNvPr id="35843" name="Titl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cs typeface="Segoe UI" pitchFamily="34" charset="0"/>
              </a:rPr>
              <a:t>Productos</a:t>
            </a:r>
            <a:r>
              <a:rPr lang="en-US" sz="3200" dirty="0" smtClean="0">
                <a:cs typeface="Segoe UI" pitchFamily="34" charset="0"/>
              </a:rPr>
              <a:t> </a:t>
            </a:r>
            <a:r>
              <a:rPr lang="en-US" sz="3200" dirty="0" err="1" smtClean="0">
                <a:cs typeface="Segoe UI" pitchFamily="34" charset="0"/>
              </a:rPr>
              <a:t>para</a:t>
            </a:r>
            <a:r>
              <a:rPr lang="en-US" sz="3200" dirty="0" smtClean="0">
                <a:cs typeface="Segoe UI" pitchFamily="34" charset="0"/>
              </a:rPr>
              <a:t> la </a:t>
            </a:r>
            <a:r>
              <a:rPr lang="en-US" sz="3200" dirty="0" err="1" smtClean="0">
                <a:cs typeface="Segoe UI" pitchFamily="34" charset="0"/>
              </a:rPr>
              <a:t>seguridad</a:t>
            </a:r>
            <a:r>
              <a:rPr lang="en-US" sz="3200" dirty="0" smtClean="0">
                <a:cs typeface="Segoe UI" pitchFamily="34" charset="0"/>
              </a:rPr>
              <a:t> y </a:t>
            </a:r>
            <a:r>
              <a:rPr lang="en-US" sz="3200" dirty="0" err="1" smtClean="0">
                <a:cs typeface="Segoe UI" pitchFamily="34" charset="0"/>
              </a:rPr>
              <a:t>confiabilidad</a:t>
            </a:r>
            <a:r>
              <a:rPr lang="en-US" sz="3200" dirty="0" smtClean="0">
                <a:cs typeface="Segoe UI" pitchFamily="34" charset="0"/>
              </a:rPr>
              <a:t>: </a:t>
            </a:r>
            <a:br>
              <a:rPr lang="en-US" sz="3200" dirty="0" smtClean="0">
                <a:cs typeface="Segoe UI" pitchFamily="34" charset="0"/>
              </a:rPr>
            </a:br>
            <a:endParaRPr lang="en-US" sz="2400" dirty="0" smtClean="0">
              <a:cs typeface="Segoe UI" pitchFamily="34" charset="0"/>
            </a:endParaRPr>
          </a:p>
        </p:txBody>
      </p:sp>
      <p:pic>
        <p:nvPicPr>
          <p:cNvPr id="35845" name="Picture 2" descr="C:\Users\hannahr\Desktop\Windows small business server 2003 bl 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4025" y="3671887"/>
            <a:ext cx="26082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Box 20"/>
          <p:cNvSpPr txBox="1">
            <a:spLocks noChangeArrowheads="1"/>
          </p:cNvSpPr>
          <p:nvPr/>
        </p:nvSpPr>
        <p:spPr bwMode="auto">
          <a:xfrm>
            <a:off x="1800225" y="4144962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w Cen MT" pitchFamily="34" charset="0"/>
              </a:rPr>
              <a:t>Diseñado para aumentar la seguridad, mejorar la confiabilidad y el rendimiento, y mejorar la productividad.</a:t>
            </a:r>
          </a:p>
        </p:txBody>
      </p:sp>
      <p:pic>
        <p:nvPicPr>
          <p:cNvPr id="35847" name="Picture 2" descr="C:\Users\hannahr\Desktop\Windows small business server 2003 bl 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5014912"/>
            <a:ext cx="26082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Box 25"/>
          <p:cNvSpPr txBox="1">
            <a:spLocks noChangeArrowheads="1"/>
          </p:cNvSpPr>
          <p:nvPr/>
        </p:nvSpPr>
        <p:spPr bwMode="auto">
          <a:xfrm>
            <a:off x="3962400" y="5473700"/>
            <a:ext cx="2514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w Cen MT" pitchFamily="34" charset="0"/>
              </a:rPr>
              <a:t>Diseñado para aumentar la seguridad, mejorar la confiabilidad y el rendimiento, y mejorar la productividad.</a:t>
            </a:r>
          </a:p>
        </p:txBody>
      </p:sp>
      <p:pic>
        <p:nvPicPr>
          <p:cNvPr id="3584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014912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Box 27"/>
          <p:cNvSpPr txBox="1">
            <a:spLocks noChangeArrowheads="1"/>
          </p:cNvSpPr>
          <p:nvPr/>
        </p:nvSpPr>
        <p:spPr bwMode="auto">
          <a:xfrm>
            <a:off x="1600200" y="5370512"/>
            <a:ext cx="236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w Cen MT" pitchFamily="34" charset="0"/>
              </a:rPr>
              <a:t>Sistema operativo con nuevas características y mejoras eficaces para brindar mayor seguridad a su operación y aumentar la productividad de los usuarios.</a:t>
            </a:r>
          </a:p>
        </p:txBody>
      </p:sp>
      <p:pic>
        <p:nvPicPr>
          <p:cNvPr id="35851" name="Picture 11" descr="E:\Clip_Installer\DVD_ART\BoxShots_Logos\Exchange Hosted Services\exchange hosted services logo b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33663" y="1890712"/>
            <a:ext cx="1531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TextBox 33"/>
          <p:cNvSpPr txBox="1">
            <a:spLocks noChangeArrowheads="1"/>
          </p:cNvSpPr>
          <p:nvPr/>
        </p:nvSpPr>
        <p:spPr bwMode="auto">
          <a:xfrm>
            <a:off x="2514600" y="2271712"/>
            <a:ext cx="24384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w Cen MT" pitchFamily="34" charset="0"/>
                <a:cs typeface="Segoe UI" pitchFamily="34" charset="0"/>
              </a:rPr>
              <a:t>Protéjase de correos electrónicos malintencionados, satisfaga requisitos de retención para el cumplimiento de normas, cifre datos para la confidencialidad y conserve el acceso al correo electrónico durante y después de situaciones de emergencia.</a:t>
            </a:r>
          </a:p>
        </p:txBody>
      </p:sp>
      <p:pic>
        <p:nvPicPr>
          <p:cNvPr id="35853" name="Picture 4" descr="E:\Clip_Installer\DVD_ART\BoxShots_Logos\Windows Live - MANY Service Logos\Windows Live OneCare\Windows Live OneCare logo bl h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2424112"/>
            <a:ext cx="2147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TextBox 42"/>
          <p:cNvSpPr txBox="1">
            <a:spLocks noChangeArrowheads="1"/>
          </p:cNvSpPr>
          <p:nvPr/>
        </p:nvSpPr>
        <p:spPr bwMode="auto">
          <a:xfrm>
            <a:off x="152400" y="2652712"/>
            <a:ext cx="2438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w Cen MT" pitchFamily="34" charset="0"/>
              </a:rPr>
              <a:t>Protección total contra amenazas más copia de seguridad de documentos importantes en caso de emergencia y ajustes periódicos para que la computadora funcione sin problemas.</a:t>
            </a:r>
          </a:p>
        </p:txBody>
      </p:sp>
      <p:pic>
        <p:nvPicPr>
          <p:cNvPr id="35855" name="Picture 2" descr="C:\Users\hannahr\Desktop\Windows Server 2008 logo h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92875" y="5014912"/>
            <a:ext cx="2193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6" name="TextBox 44"/>
          <p:cNvSpPr txBox="1">
            <a:spLocks noChangeArrowheads="1"/>
          </p:cNvSpPr>
          <p:nvPr/>
        </p:nvSpPr>
        <p:spPr bwMode="auto">
          <a:xfrm>
            <a:off x="6477000" y="5370512"/>
            <a:ext cx="2590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w Cen MT" pitchFamily="34" charset="0"/>
                <a:cs typeface="Segoe UI" pitchFamily="34" charset="0"/>
              </a:rPr>
              <a:t>Gracias a sus tecnologías de virtualización y Web incorporadas, este sistema operativo le permite aumentar la confiabilidad y flexibilidad de la infraestructura de servidores.</a:t>
            </a:r>
          </a:p>
        </p:txBody>
      </p:sp>
      <p:pic>
        <p:nvPicPr>
          <p:cNvPr id="35857" name="Picture 3" descr="E:\Clip_Installer\DVD_ART\BoxShots_Logos\System Center Essentials\system center essentials logo bl v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3643312"/>
            <a:ext cx="2381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TextBox 49"/>
          <p:cNvSpPr txBox="1">
            <a:spLocks noChangeArrowheads="1"/>
          </p:cNvSpPr>
          <p:nvPr/>
        </p:nvSpPr>
        <p:spPr bwMode="auto">
          <a:xfrm>
            <a:off x="5319713" y="4024312"/>
            <a:ext cx="3595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w Cen MT" pitchFamily="34" charset="0"/>
                <a:cs typeface="Segoe UI" pitchFamily="34" charset="0"/>
              </a:rPr>
              <a:t>Una nueva solución de administración de la familia de productos de administración de sistemas informáticos System Center, especialmente diseñados para medianas empresas (de hasta 500 equipos y 30 servidores).</a:t>
            </a:r>
          </a:p>
        </p:txBody>
      </p:sp>
      <p:pic>
        <p:nvPicPr>
          <p:cNvPr id="35859" name="Picture 10" descr="E:\Clip_Installer\DVD_ART\BoxShots_Logos\Exchange Server 2007\Exchange Server 2007 logo bl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72288" y="1890712"/>
            <a:ext cx="21034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0" name="TextBox 51"/>
          <p:cNvSpPr txBox="1">
            <a:spLocks noChangeArrowheads="1"/>
          </p:cNvSpPr>
          <p:nvPr/>
        </p:nvSpPr>
        <p:spPr bwMode="auto">
          <a:xfrm>
            <a:off x="6767513" y="2195512"/>
            <a:ext cx="23622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w Cen MT" pitchFamily="34" charset="0"/>
                <a:cs typeface="Segoe UI" pitchFamily="34" charset="0"/>
              </a:rPr>
              <a:t>Este servidor de mensajería ofrece tecnologías de protección incorporadas para mantener en funcionamiento a su empresa, reducir el correo no deseado y los virus, permitir comunicaciones confidenciales y contribuir a que su empresa cumpla con las normas.</a:t>
            </a:r>
          </a:p>
        </p:txBody>
      </p:sp>
      <p:pic>
        <p:nvPicPr>
          <p:cNvPr id="35861" name="Picture 2" descr="E:\Clip_Installer\DVD_ART\BoxShots_Logos\Forefront\Forefront logo bl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86338" y="1966912"/>
            <a:ext cx="1157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2" name="TextBox 53"/>
          <p:cNvSpPr txBox="1">
            <a:spLocks noChangeArrowheads="1"/>
          </p:cNvSpPr>
          <p:nvPr/>
        </p:nvSpPr>
        <p:spPr bwMode="auto">
          <a:xfrm>
            <a:off x="4876800" y="2382837"/>
            <a:ext cx="18288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w Cen MT" pitchFamily="34" charset="0"/>
                <a:cs typeface="Segoe UI" pitchFamily="34" charset="0"/>
              </a:rPr>
              <a:t>Una solución integral, que contribuye a proteger el extremo de red, los servidores de aplicaciones y el sistema operativo cliente.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0" y="1828800"/>
            <a:ext cx="9144000" cy="4724400"/>
            <a:chOff x="0" y="2147668"/>
            <a:chExt cx="9144000" cy="4724400"/>
          </a:xfrm>
        </p:grpSpPr>
        <p:sp>
          <p:nvSpPr>
            <p:cNvPr id="31" name="Rectangle 30"/>
            <p:cNvSpPr/>
            <p:nvPr/>
          </p:nvSpPr>
          <p:spPr>
            <a:xfrm>
              <a:off x="0" y="2147668"/>
              <a:ext cx="9144000" cy="1738532"/>
            </a:xfrm>
            <a:prstGeom prst="rect">
              <a:avLst/>
            </a:prstGeom>
            <a:solidFill>
              <a:schemeClr val="accent6">
                <a:alpha val="21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3886200"/>
              <a:ext cx="9144000" cy="1385668"/>
            </a:xfrm>
            <a:prstGeom prst="rect">
              <a:avLst/>
            </a:prstGeom>
            <a:solidFill>
              <a:schemeClr val="accent6">
                <a:alpha val="45098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5271868"/>
              <a:ext cx="9144000" cy="1600200"/>
            </a:xfrm>
            <a:prstGeom prst="rect">
              <a:avLst/>
            </a:prstGeom>
            <a:solidFill>
              <a:schemeClr val="accent6">
                <a:alpha val="6902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6200" y="5334000"/>
              <a:ext cx="1371600" cy="7620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Sistemas operativos y servidores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76200" y="3962400"/>
              <a:ext cx="1371600" cy="83798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Gran variedad de herramientas Web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152400" y="2604868"/>
              <a:ext cx="1371600" cy="6858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Software de </a:t>
              </a:r>
              <a:r>
                <a:rPr lang="en-US" sz="1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productividad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y de CRM</a:t>
              </a:r>
            </a:p>
          </p:txBody>
        </p:sp>
      </p:grpSp>
      <p:sp>
        <p:nvSpPr>
          <p:cNvPr id="58369" name="Title 3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cs typeface="Segoe UI"/>
              </a:rPr>
              <a:t>Productos</a:t>
            </a:r>
            <a:r>
              <a:rPr lang="en-US" sz="3200" dirty="0">
                <a:cs typeface="Segoe UI"/>
              </a:rPr>
              <a:t> </a:t>
            </a:r>
            <a:r>
              <a:rPr lang="en-US" sz="3200" dirty="0" err="1">
                <a:cs typeface="Segoe UI"/>
              </a:rPr>
              <a:t>para</a:t>
            </a:r>
            <a:r>
              <a:rPr lang="en-US" sz="3200" dirty="0">
                <a:cs typeface="Segoe UI"/>
              </a:rPr>
              <a:t> la </a:t>
            </a:r>
            <a:r>
              <a:rPr lang="en-US" sz="3200" dirty="0" err="1">
                <a:cs typeface="Segoe UI"/>
              </a:rPr>
              <a:t>adquisición</a:t>
            </a:r>
            <a:r>
              <a:rPr lang="en-US" sz="3200" dirty="0">
                <a:cs typeface="Segoe UI"/>
              </a:rPr>
              <a:t> y </a:t>
            </a:r>
            <a:r>
              <a:rPr lang="en-US" sz="3200" dirty="0" err="1">
                <a:cs typeface="Segoe UI"/>
              </a:rPr>
              <a:t>retención</a:t>
            </a:r>
            <a:r>
              <a:rPr lang="en-US" sz="3200" dirty="0">
                <a:cs typeface="Segoe UI"/>
              </a:rPr>
              <a:t> de </a:t>
            </a:r>
            <a:r>
              <a:rPr lang="en-US" sz="3200" dirty="0" err="1">
                <a:cs typeface="Segoe UI"/>
              </a:rPr>
              <a:t>clientes</a:t>
            </a:r>
            <a:r>
              <a:rPr lang="en-US" sz="3200" dirty="0">
                <a:cs typeface="Segoe UI"/>
              </a:rPr>
              <a:t>: </a:t>
            </a:r>
            <a:br>
              <a:rPr lang="en-US" sz="3200" dirty="0">
                <a:cs typeface="Segoe UI"/>
              </a:rPr>
            </a:br>
            <a:endParaRPr lang="en-US" sz="2400" dirty="0">
              <a:cs typeface="Segoe UI"/>
            </a:endParaRPr>
          </a:p>
        </p:txBody>
      </p:sp>
      <p:sp>
        <p:nvSpPr>
          <p:cNvPr id="52229" name="TextBox 27"/>
          <p:cNvSpPr txBox="1">
            <a:spLocks noChangeArrowheads="1"/>
          </p:cNvSpPr>
          <p:nvPr/>
        </p:nvSpPr>
        <p:spPr bwMode="auto">
          <a:xfrm>
            <a:off x="1447800" y="5243512"/>
            <a:ext cx="3048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100">
                <a:latin typeface="Tw Cen MT" pitchFamily="34" charset="0"/>
                <a:cs typeface="Segoe UI" pitchFamily="34" charset="0"/>
              </a:rPr>
              <a:t>Dedique menos tiempo a cuestiones</a:t>
            </a:r>
            <a:r>
              <a:rPr lang="en-US" sz="1100">
                <a:latin typeface="Tw Cen MT" pitchFamily="34" charset="0"/>
                <a:cs typeface="Segoe UI" pitchFamily="34" charset="0"/>
              </a:rPr>
              <a:t> relacionadas con el soporte de la tecnología y más tiempo a hacer que su empresa alcance el éxito. Optimice la infraestructura de equipos de escritorio de su organización para reducir el costo total de propiedad, mejorar sus servicios de TI y permitir mayor agilidad.</a:t>
            </a:r>
          </a:p>
        </p:txBody>
      </p:sp>
      <p:pic>
        <p:nvPicPr>
          <p:cNvPr id="52230" name="Picture 2" descr="C:\Users\hannahr\Desktop\Office Outlook 2007 Business Contact Manager logo blac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966912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2"/>
          <p:cNvPicPr>
            <a:picLocks noChangeAspect="1" noChangeArrowheads="1"/>
          </p:cNvPicPr>
          <p:nvPr/>
        </p:nvPicPr>
        <p:blipFill>
          <a:blip r:embed="rId4"/>
          <a:srcRect r="6198" b="17949"/>
          <a:stretch>
            <a:fillRect/>
          </a:stretch>
        </p:blipFill>
        <p:spPr bwMode="auto">
          <a:xfrm>
            <a:off x="5791200" y="1890712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4938712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6887" y="3643312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3900487"/>
            <a:ext cx="1676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2" descr="C:\Users\hannahr\Desktop\Windows small business server 2003 bl h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3400" y="5014912"/>
            <a:ext cx="24384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7" name="TextBox 45"/>
          <p:cNvSpPr txBox="1">
            <a:spLocks noChangeArrowheads="1"/>
          </p:cNvSpPr>
          <p:nvPr/>
        </p:nvSpPr>
        <p:spPr bwMode="auto">
          <a:xfrm>
            <a:off x="2514600" y="2500312"/>
            <a:ext cx="266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err="1">
                <a:latin typeface="Tw Cen MT" pitchFamily="34" charset="0"/>
                <a:cs typeface="Segoe UI" pitchFamily="34" charset="0"/>
              </a:rPr>
              <a:t>Administre</a:t>
            </a:r>
            <a:r>
              <a:rPr lang="en-US" sz="1200" dirty="0">
                <a:latin typeface="Tw Cen MT" pitchFamily="34" charset="0"/>
                <a:cs typeface="Segoe UI" pitchFamily="34" charset="0"/>
              </a:rPr>
              <a:t> la </a:t>
            </a:r>
            <a:r>
              <a:rPr lang="en-US" sz="1200" dirty="0" err="1">
                <a:latin typeface="Tw Cen MT" pitchFamily="34" charset="0"/>
                <a:cs typeface="Segoe UI" pitchFamily="34" charset="0"/>
              </a:rPr>
              <a:t>información</a:t>
            </a:r>
            <a:r>
              <a:rPr lang="en-US" sz="1200" dirty="0">
                <a:latin typeface="Tw Cen MT" pitchFamily="34" charset="0"/>
                <a:cs typeface="Segoe UI" pitchFamily="34" charset="0"/>
              </a:rPr>
              <a:t> de los </a:t>
            </a:r>
            <a:r>
              <a:rPr lang="en-US" sz="1200" dirty="0" err="1">
                <a:latin typeface="Tw Cen MT" pitchFamily="34" charset="0"/>
                <a:cs typeface="Segoe UI" pitchFamily="34" charset="0"/>
              </a:rPr>
              <a:t>clientes</a:t>
            </a:r>
            <a:r>
              <a:rPr lang="en-US" sz="1200" dirty="0">
                <a:latin typeface="Tw Cen MT" pitchFamily="34" charset="0"/>
                <a:cs typeface="Segoe UI" pitchFamily="34" charset="0"/>
              </a:rPr>
              <a:t>, lance </a:t>
            </a:r>
            <a:r>
              <a:rPr lang="en-US" sz="1200" dirty="0" err="1">
                <a:latin typeface="Tw Cen MT" pitchFamily="34" charset="0"/>
                <a:cs typeface="Segoe UI" pitchFamily="34" charset="0"/>
              </a:rPr>
              <a:t>campañas</a:t>
            </a:r>
            <a:r>
              <a:rPr lang="en-US" sz="1200" dirty="0">
                <a:latin typeface="Tw Cen MT" pitchFamily="34" charset="0"/>
                <a:cs typeface="Segoe UI" pitchFamily="34" charset="0"/>
              </a:rPr>
              <a:t> </a:t>
            </a:r>
            <a:r>
              <a:rPr lang="en-US" sz="1200" dirty="0" err="1">
                <a:latin typeface="Tw Cen MT" pitchFamily="34" charset="0"/>
                <a:cs typeface="Segoe UI" pitchFamily="34" charset="0"/>
              </a:rPr>
              <a:t>profesionales</a:t>
            </a:r>
            <a:r>
              <a:rPr lang="en-US" sz="1200" dirty="0">
                <a:latin typeface="Tw Cen MT" pitchFamily="34" charset="0"/>
                <a:cs typeface="Segoe UI" pitchFamily="34" charset="0"/>
              </a:rPr>
              <a:t> de </a:t>
            </a:r>
            <a:r>
              <a:rPr lang="en-US" sz="1200" dirty="0" err="1">
                <a:latin typeface="Tw Cen MT" pitchFamily="34" charset="0"/>
                <a:cs typeface="Segoe UI" pitchFamily="34" charset="0"/>
              </a:rPr>
              <a:t>mercadeo</a:t>
            </a:r>
            <a:r>
              <a:rPr lang="en-US" sz="1200" dirty="0">
                <a:latin typeface="Tw Cen MT" pitchFamily="34" charset="0"/>
                <a:cs typeface="Segoe UI" pitchFamily="34" charset="0"/>
              </a:rPr>
              <a:t> y </a:t>
            </a:r>
            <a:r>
              <a:rPr lang="en-US" sz="1200" dirty="0" err="1">
                <a:latin typeface="Tw Cen MT" pitchFamily="34" charset="0"/>
                <a:cs typeface="Segoe UI" pitchFamily="34" charset="0"/>
              </a:rPr>
              <a:t>manténgase</a:t>
            </a:r>
            <a:r>
              <a:rPr lang="en-US" sz="1200" dirty="0">
                <a:latin typeface="Tw Cen MT" pitchFamily="34" charset="0"/>
                <a:cs typeface="Segoe UI" pitchFamily="34" charset="0"/>
              </a:rPr>
              <a:t> al </a:t>
            </a:r>
            <a:r>
              <a:rPr lang="en-US" sz="1200" dirty="0" err="1">
                <a:latin typeface="Tw Cen MT" pitchFamily="34" charset="0"/>
                <a:cs typeface="Segoe UI" pitchFamily="34" charset="0"/>
              </a:rPr>
              <a:t>tanto</a:t>
            </a:r>
            <a:r>
              <a:rPr lang="en-US" sz="1200" dirty="0">
                <a:latin typeface="Tw Cen MT" pitchFamily="34" charset="0"/>
                <a:cs typeface="Segoe UI" pitchFamily="34" charset="0"/>
              </a:rPr>
              <a:t> de </a:t>
            </a:r>
            <a:r>
              <a:rPr lang="en-US" sz="1200" dirty="0" err="1">
                <a:latin typeface="Tw Cen MT" pitchFamily="34" charset="0"/>
                <a:cs typeface="Segoe UI" pitchFamily="34" charset="0"/>
              </a:rPr>
              <a:t>las</a:t>
            </a:r>
            <a:r>
              <a:rPr lang="en-US" sz="1200" dirty="0">
                <a:latin typeface="Tw Cen MT" pitchFamily="34" charset="0"/>
                <a:cs typeface="Segoe UI" pitchFamily="34" charset="0"/>
              </a:rPr>
              <a:t> </a:t>
            </a:r>
            <a:r>
              <a:rPr lang="en-US" sz="1200" dirty="0" err="1">
                <a:latin typeface="Tw Cen MT" pitchFamily="34" charset="0"/>
                <a:cs typeface="Segoe UI" pitchFamily="34" charset="0"/>
              </a:rPr>
              <a:t>mejores</a:t>
            </a:r>
            <a:r>
              <a:rPr lang="en-US" sz="1200" dirty="0">
                <a:latin typeface="Tw Cen MT" pitchFamily="34" charset="0"/>
                <a:cs typeface="Segoe UI" pitchFamily="34" charset="0"/>
              </a:rPr>
              <a:t> </a:t>
            </a:r>
            <a:r>
              <a:rPr lang="en-US" sz="1200" dirty="0" err="1">
                <a:latin typeface="Tw Cen MT" pitchFamily="34" charset="0"/>
                <a:cs typeface="Segoe UI" pitchFamily="34" charset="0"/>
              </a:rPr>
              <a:t>oportunidades</a:t>
            </a:r>
            <a:r>
              <a:rPr lang="en-US" sz="1200" dirty="0">
                <a:latin typeface="Tw Cen MT" pitchFamily="34" charset="0"/>
                <a:cs typeface="Segoe UI" pitchFamily="34" charset="0"/>
              </a:rPr>
              <a:t> de </a:t>
            </a:r>
            <a:r>
              <a:rPr lang="en-US" sz="1200" dirty="0" err="1">
                <a:latin typeface="Tw Cen MT" pitchFamily="34" charset="0"/>
                <a:cs typeface="Segoe UI" pitchFamily="34" charset="0"/>
              </a:rPr>
              <a:t>ventas</a:t>
            </a:r>
            <a:r>
              <a:rPr lang="en-US" sz="1200" dirty="0">
                <a:latin typeface="Tw Cen MT" pitchFamily="34" charset="0"/>
                <a:cs typeface="Segoe UI" pitchFamily="34" charset="0"/>
              </a:rPr>
              <a:t>.</a:t>
            </a:r>
          </a:p>
        </p:txBody>
      </p:sp>
      <p:sp>
        <p:nvSpPr>
          <p:cNvPr id="52238" name="TextBox 50"/>
          <p:cNvSpPr txBox="1">
            <a:spLocks noChangeArrowheads="1"/>
          </p:cNvSpPr>
          <p:nvPr/>
        </p:nvSpPr>
        <p:spPr bwMode="auto">
          <a:xfrm>
            <a:off x="2057400" y="4038600"/>
            <a:ext cx="2209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Tw Cen MT" pitchFamily="34" charset="0"/>
                <a:cs typeface="Segoe UI" pitchFamily="34" charset="0"/>
              </a:rPr>
              <a:t>Cree un </a:t>
            </a:r>
            <a:r>
              <a:rPr lang="en-US" sz="1200" dirty="0" err="1">
                <a:latin typeface="Tw Cen MT" pitchFamily="34" charset="0"/>
                <a:cs typeface="Segoe UI" pitchFamily="34" charset="0"/>
              </a:rPr>
              <a:t>sitio</a:t>
            </a:r>
            <a:r>
              <a:rPr lang="en-US" sz="1200" dirty="0">
                <a:latin typeface="Tw Cen MT" pitchFamily="34" charset="0"/>
                <a:cs typeface="Segoe UI" pitchFamily="34" charset="0"/>
              </a:rPr>
              <a:t> Web </a:t>
            </a:r>
            <a:r>
              <a:rPr lang="en-US" sz="1200" dirty="0" err="1">
                <a:latin typeface="Tw Cen MT" pitchFamily="34" charset="0"/>
                <a:cs typeface="Segoe UI" pitchFamily="34" charset="0"/>
              </a:rPr>
              <a:t>para</a:t>
            </a:r>
            <a:r>
              <a:rPr lang="en-US" sz="1200" dirty="0">
                <a:latin typeface="Tw Cen MT" pitchFamily="34" charset="0"/>
                <a:cs typeface="Segoe UI" pitchFamily="34" charset="0"/>
              </a:rPr>
              <a:t> </a:t>
            </a:r>
            <a:r>
              <a:rPr lang="en-US" sz="1200" dirty="0" err="1">
                <a:latin typeface="Tw Cen MT" pitchFamily="34" charset="0"/>
                <a:cs typeface="Segoe UI" pitchFamily="34" charset="0"/>
              </a:rPr>
              <a:t>atraer</a:t>
            </a:r>
            <a:r>
              <a:rPr lang="en-US" sz="1200" dirty="0">
                <a:latin typeface="Tw Cen MT" pitchFamily="34" charset="0"/>
                <a:cs typeface="Segoe UI" pitchFamily="34" charset="0"/>
              </a:rPr>
              <a:t> </a:t>
            </a:r>
            <a:r>
              <a:rPr lang="en-US" sz="1200" dirty="0" err="1">
                <a:latin typeface="Tw Cen MT" pitchFamily="34" charset="0"/>
                <a:cs typeface="Segoe UI" pitchFamily="34" charset="0"/>
              </a:rPr>
              <a:t>nuevos</a:t>
            </a:r>
            <a:r>
              <a:rPr lang="en-US" sz="1200" dirty="0">
                <a:latin typeface="Tw Cen MT" pitchFamily="34" charset="0"/>
                <a:cs typeface="Segoe UI" pitchFamily="34" charset="0"/>
              </a:rPr>
              <a:t> </a:t>
            </a:r>
            <a:r>
              <a:rPr lang="en-US" sz="1200" dirty="0" err="1">
                <a:latin typeface="Tw Cen MT" pitchFamily="34" charset="0"/>
                <a:cs typeface="Segoe UI" pitchFamily="34" charset="0"/>
              </a:rPr>
              <a:t>clientes</a:t>
            </a:r>
            <a:r>
              <a:rPr lang="en-US" sz="1200" dirty="0">
                <a:latin typeface="Tw Cen MT" pitchFamily="34" charset="0"/>
                <a:cs typeface="Segoe UI" pitchFamily="34" charset="0"/>
              </a:rPr>
              <a:t>, </a:t>
            </a:r>
            <a:r>
              <a:rPr lang="en-US" sz="1200" dirty="0" err="1">
                <a:latin typeface="Tw Cen MT" pitchFamily="34" charset="0"/>
                <a:cs typeface="Segoe UI" pitchFamily="34" charset="0"/>
              </a:rPr>
              <a:t>establecer</a:t>
            </a:r>
            <a:r>
              <a:rPr lang="en-US" sz="1200" dirty="0">
                <a:latin typeface="Tw Cen MT" pitchFamily="34" charset="0"/>
                <a:cs typeface="Segoe UI" pitchFamily="34" charset="0"/>
              </a:rPr>
              <a:t> </a:t>
            </a:r>
            <a:r>
              <a:rPr lang="en-US" sz="1200" dirty="0" err="1">
                <a:latin typeface="Tw Cen MT" pitchFamily="34" charset="0"/>
                <a:cs typeface="Segoe UI" pitchFamily="34" charset="0"/>
              </a:rPr>
              <a:t>una</a:t>
            </a:r>
            <a:r>
              <a:rPr lang="en-US" sz="1200" dirty="0">
                <a:latin typeface="Tw Cen MT" pitchFamily="34" charset="0"/>
                <a:cs typeface="Segoe UI" pitchFamily="34" charset="0"/>
              </a:rPr>
              <a:t> </a:t>
            </a:r>
            <a:r>
              <a:rPr lang="en-US" sz="1200" dirty="0" err="1">
                <a:latin typeface="Tw Cen MT" pitchFamily="34" charset="0"/>
                <a:cs typeface="Segoe UI" pitchFamily="34" charset="0"/>
              </a:rPr>
              <a:t>clientela</a:t>
            </a:r>
            <a:r>
              <a:rPr lang="en-US" sz="1200" dirty="0">
                <a:latin typeface="Tw Cen MT" pitchFamily="34" charset="0"/>
                <a:cs typeface="Segoe UI" pitchFamily="34" charset="0"/>
              </a:rPr>
              <a:t> </a:t>
            </a:r>
            <a:r>
              <a:rPr lang="en-US" sz="1200" dirty="0" err="1">
                <a:latin typeface="Tw Cen MT" pitchFamily="34" charset="0"/>
                <a:cs typeface="Segoe UI" pitchFamily="34" charset="0"/>
              </a:rPr>
              <a:t>fija</a:t>
            </a:r>
            <a:r>
              <a:rPr lang="en-US" sz="1200" dirty="0">
                <a:latin typeface="Tw Cen MT" pitchFamily="34" charset="0"/>
                <a:cs typeface="Segoe UI" pitchFamily="34" charset="0"/>
              </a:rPr>
              <a:t> y </a:t>
            </a:r>
            <a:r>
              <a:rPr lang="en-US" sz="1200" dirty="0" err="1">
                <a:latin typeface="Tw Cen MT" pitchFamily="34" charset="0"/>
                <a:cs typeface="Segoe UI" pitchFamily="34" charset="0"/>
              </a:rPr>
              <a:t>mantenerse</a:t>
            </a:r>
            <a:r>
              <a:rPr lang="en-US" sz="1200" dirty="0">
                <a:latin typeface="Tw Cen MT" pitchFamily="34" charset="0"/>
                <a:cs typeface="Segoe UI" pitchFamily="34" charset="0"/>
              </a:rPr>
              <a:t> </a:t>
            </a:r>
            <a:r>
              <a:rPr lang="en-US" sz="1200" dirty="0" err="1">
                <a:latin typeface="Tw Cen MT" pitchFamily="34" charset="0"/>
                <a:cs typeface="Segoe UI" pitchFamily="34" charset="0"/>
              </a:rPr>
              <a:t>atento</a:t>
            </a:r>
            <a:r>
              <a:rPr lang="en-US" sz="1200" dirty="0">
                <a:latin typeface="Tw Cen MT" pitchFamily="34" charset="0"/>
                <a:cs typeface="Segoe UI" pitchFamily="34" charset="0"/>
              </a:rPr>
              <a:t> a </a:t>
            </a:r>
            <a:r>
              <a:rPr lang="en-US" sz="1200" dirty="0" err="1">
                <a:latin typeface="Tw Cen MT" pitchFamily="34" charset="0"/>
                <a:cs typeface="Segoe UI" pitchFamily="34" charset="0"/>
              </a:rPr>
              <a:t>las</a:t>
            </a:r>
            <a:r>
              <a:rPr lang="en-US" sz="1200" dirty="0">
                <a:latin typeface="Tw Cen MT" pitchFamily="34" charset="0"/>
                <a:cs typeface="Segoe UI" pitchFamily="34" charset="0"/>
              </a:rPr>
              <a:t> </a:t>
            </a:r>
            <a:r>
              <a:rPr lang="en-US" sz="1200" dirty="0" err="1">
                <a:latin typeface="Tw Cen MT" pitchFamily="34" charset="0"/>
                <a:cs typeface="Segoe UI" pitchFamily="34" charset="0"/>
              </a:rPr>
              <a:t>oportunidades</a:t>
            </a:r>
            <a:r>
              <a:rPr lang="en-US" sz="1200" dirty="0">
                <a:latin typeface="Tw Cen MT" pitchFamily="34" charset="0"/>
                <a:cs typeface="Segoe UI" pitchFamily="34" charset="0"/>
              </a:rPr>
              <a:t> de </a:t>
            </a:r>
            <a:r>
              <a:rPr lang="en-US" sz="1200" dirty="0" err="1">
                <a:latin typeface="Tw Cen MT" pitchFamily="34" charset="0"/>
                <a:cs typeface="Segoe UI" pitchFamily="34" charset="0"/>
              </a:rPr>
              <a:t>negocios</a:t>
            </a:r>
            <a:r>
              <a:rPr lang="en-US" sz="1200" dirty="0">
                <a:latin typeface="Tw Cen MT" pitchFamily="34" charset="0"/>
                <a:cs typeface="Segoe UI" pitchFamily="34" charset="0"/>
              </a:rPr>
              <a:t>.</a:t>
            </a:r>
          </a:p>
        </p:txBody>
      </p:sp>
      <p:sp>
        <p:nvSpPr>
          <p:cNvPr id="52239" name="TextBox 52"/>
          <p:cNvSpPr txBox="1">
            <a:spLocks noChangeArrowheads="1"/>
          </p:cNvSpPr>
          <p:nvPr/>
        </p:nvSpPr>
        <p:spPr bwMode="auto">
          <a:xfrm>
            <a:off x="4919662" y="4354512"/>
            <a:ext cx="2409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w Cen MT" pitchFamily="34" charset="0"/>
                <a:cs typeface="Segoe UI" pitchFamily="34" charset="0"/>
              </a:rPr>
              <a:t>Cree sitios modernos y basados en estándares que ofrezcan calidad superior en Internet.</a:t>
            </a:r>
          </a:p>
        </p:txBody>
      </p:sp>
      <p:pic>
        <p:nvPicPr>
          <p:cNvPr id="52241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33600" y="3567112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43" name="TextBox 56"/>
          <p:cNvSpPr txBox="1">
            <a:spLocks noChangeArrowheads="1"/>
          </p:cNvSpPr>
          <p:nvPr/>
        </p:nvSpPr>
        <p:spPr bwMode="auto">
          <a:xfrm>
            <a:off x="5715000" y="2424112"/>
            <a:ext cx="281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w Cen MT" pitchFamily="34" charset="0"/>
                <a:cs typeface="Segoe UI" pitchFamily="34" charset="0"/>
              </a:rPr>
              <a:t>Ofrezca las herramientas y capacidades necesarias para crear y mantener de forma sencilla un panorama claro de los clientes, desde el primer contacto hasta la compra y las ventas posteriores.</a:t>
            </a:r>
          </a:p>
        </p:txBody>
      </p:sp>
      <p:pic>
        <p:nvPicPr>
          <p:cNvPr id="52245" name="Picture 2" descr="C:\Users\hannahr\Desktop\Windows Server 2008 logo h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73875" y="5091112"/>
            <a:ext cx="2193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46" name="TextBox 58"/>
          <p:cNvSpPr txBox="1">
            <a:spLocks noChangeArrowheads="1"/>
          </p:cNvSpPr>
          <p:nvPr/>
        </p:nvSpPr>
        <p:spPr bwMode="auto">
          <a:xfrm>
            <a:off x="4495800" y="5472112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w Cen MT" pitchFamily="34" charset="0"/>
                <a:cs typeface="Segoe UI" pitchFamily="34" charset="0"/>
              </a:rPr>
              <a:t>Asegure su red, manténgala en funcionamiento y proteja la información de su empresa.</a:t>
            </a:r>
          </a:p>
        </p:txBody>
      </p:sp>
      <p:sp>
        <p:nvSpPr>
          <p:cNvPr id="52247" name="TextBox 59"/>
          <p:cNvSpPr txBox="1">
            <a:spLocks noChangeArrowheads="1"/>
          </p:cNvSpPr>
          <p:nvPr/>
        </p:nvSpPr>
        <p:spPr bwMode="auto">
          <a:xfrm>
            <a:off x="6858000" y="5472112"/>
            <a:ext cx="228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w Cen MT" pitchFamily="34" charset="0"/>
                <a:cs typeface="Segoe UI" pitchFamily="34" charset="0"/>
              </a:rPr>
              <a:t>Las tecnologías de virtualización y Web incorporadas le permiten aumentar la confiabilidad y flexibilidad de la infraestructura de servidores.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0" y="1754188"/>
            <a:ext cx="9144000" cy="4724400"/>
            <a:chOff x="0" y="2147668"/>
            <a:chExt cx="9144000" cy="4724400"/>
          </a:xfrm>
        </p:grpSpPr>
        <p:sp>
          <p:nvSpPr>
            <p:cNvPr id="31" name="Rectangle 30"/>
            <p:cNvSpPr/>
            <p:nvPr/>
          </p:nvSpPr>
          <p:spPr>
            <a:xfrm>
              <a:off x="0" y="2147668"/>
              <a:ext cx="9144000" cy="1357532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1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3505200"/>
              <a:ext cx="9144000" cy="1766668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45098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5271868"/>
              <a:ext cx="9144000" cy="16002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6902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6200" y="5334000"/>
              <a:ext cx="1371600" cy="685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Sistemas operativos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76200" y="3974880"/>
              <a:ext cx="1371600" cy="685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Servidores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76200" y="2209800"/>
              <a:ext cx="1371600" cy="5334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Aplicaciones</a:t>
              </a:r>
            </a:p>
          </p:txBody>
        </p:sp>
      </p:grpSp>
      <p:sp>
        <p:nvSpPr>
          <p:cNvPr id="60419" name="Titl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cs typeface="Segoe UI" pitchFamily="34" charset="0"/>
              </a:rPr>
              <a:t>Soluciones</a:t>
            </a:r>
            <a:r>
              <a:rPr lang="en-US" sz="3200" dirty="0" smtClean="0">
                <a:cs typeface="Segoe UI" pitchFamily="34" charset="0"/>
              </a:rPr>
              <a:t> de </a:t>
            </a:r>
            <a:r>
              <a:rPr lang="en-US" sz="3200" dirty="0" err="1" smtClean="0">
                <a:cs typeface="Segoe UI" pitchFamily="34" charset="0"/>
              </a:rPr>
              <a:t>Negocios</a:t>
            </a:r>
            <a:endParaRPr lang="en-US" sz="2400" dirty="0" smtClean="0">
              <a:cs typeface="Segoe UI" pitchFamily="34" charset="0"/>
            </a:endParaRPr>
          </a:p>
        </p:txBody>
      </p:sp>
      <p:pic>
        <p:nvPicPr>
          <p:cNvPr id="60421" name="Picture 2" descr="C:\Users\hannahr\Desktop\Windows small business server 2003 bl 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964113"/>
            <a:ext cx="26082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extBox 25"/>
          <p:cNvSpPr txBox="1">
            <a:spLocks noChangeArrowheads="1"/>
          </p:cNvSpPr>
          <p:nvPr/>
        </p:nvSpPr>
        <p:spPr bwMode="auto">
          <a:xfrm>
            <a:off x="3886200" y="5448300"/>
            <a:ext cx="2667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w Cen MT" pitchFamily="34" charset="0"/>
                <a:cs typeface="Segoe UI" pitchFamily="34" charset="0"/>
              </a:rPr>
              <a:t>La edición premium incluye SQL Server 2005, una sólida plataforma para bases de datos que provee administración de datos de fácil control y una plataforma de análisis.</a:t>
            </a:r>
          </a:p>
        </p:txBody>
      </p:sp>
      <p:pic>
        <p:nvPicPr>
          <p:cNvPr id="6042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9403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4" name="TextBox 27"/>
          <p:cNvSpPr txBox="1">
            <a:spLocks noChangeArrowheads="1"/>
          </p:cNvSpPr>
          <p:nvPr/>
        </p:nvSpPr>
        <p:spPr bwMode="auto">
          <a:xfrm>
            <a:off x="1600200" y="5295900"/>
            <a:ext cx="2362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w Cen MT" pitchFamily="34" charset="0"/>
              </a:rPr>
              <a:t>Sistema operativo con nuevas características y mejoras eficaces para brindar mayor seguridad a su operación y aumentar la productividad de los usuarios.</a:t>
            </a:r>
          </a:p>
        </p:txBody>
      </p:sp>
      <p:pic>
        <p:nvPicPr>
          <p:cNvPr id="60425" name="Picture 2" descr="C:\Users\hannahr\Desktop\Windows Server 2008 logo h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92875" y="4940300"/>
            <a:ext cx="2193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5" name="TextBox 44"/>
          <p:cNvSpPr txBox="1">
            <a:spLocks noChangeArrowheads="1"/>
          </p:cNvSpPr>
          <p:nvPr/>
        </p:nvSpPr>
        <p:spPr bwMode="auto">
          <a:xfrm>
            <a:off x="6477000" y="5295900"/>
            <a:ext cx="259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latin typeface="+mj-lt"/>
                <a:cs typeface="Segoe UI"/>
              </a:rPr>
              <a:t>Gracias a sus tecnologías de virtualización y Web incorporadas, este sistema operativo le permite aumentar la confiabilidad y flexibilidad de la infraestructura de servidores.</a:t>
            </a:r>
          </a:p>
        </p:txBody>
      </p:sp>
      <p:pic>
        <p:nvPicPr>
          <p:cNvPr id="604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1892300"/>
            <a:ext cx="28956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8" name="Picture 2"/>
          <p:cNvPicPr>
            <a:picLocks noChangeAspect="1" noChangeArrowheads="1"/>
          </p:cNvPicPr>
          <p:nvPr/>
        </p:nvPicPr>
        <p:blipFill>
          <a:blip r:embed="rId7"/>
          <a:srcRect r="22278" b="17949"/>
          <a:stretch>
            <a:fillRect/>
          </a:stretch>
        </p:blipFill>
        <p:spPr bwMode="auto">
          <a:xfrm>
            <a:off x="5867400" y="1752600"/>
            <a:ext cx="2514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9" name="TextBox 34"/>
          <p:cNvSpPr txBox="1">
            <a:spLocks noChangeArrowheads="1"/>
          </p:cNvSpPr>
          <p:nvPr/>
        </p:nvSpPr>
        <p:spPr bwMode="auto">
          <a:xfrm>
            <a:off x="5791200" y="2225675"/>
            <a:ext cx="327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w Cen MT" pitchFamily="34" charset="0"/>
                <a:cs typeface="Segoe UI" pitchFamily="34" charset="0"/>
              </a:rPr>
              <a:t>Comprenda mejor los procesos empresariales. Genere informes de datos en tiempo real rápidamente y utilícelos para tomar decisiones empresariales bien informadas.</a:t>
            </a:r>
          </a:p>
        </p:txBody>
      </p:sp>
      <p:pic>
        <p:nvPicPr>
          <p:cNvPr id="6043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8800" y="3429000"/>
            <a:ext cx="26384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4" name="TextBox 41"/>
          <p:cNvSpPr txBox="1">
            <a:spLocks noChangeArrowheads="1"/>
          </p:cNvSpPr>
          <p:nvPr/>
        </p:nvSpPr>
        <p:spPr bwMode="auto">
          <a:xfrm>
            <a:off x="1905000" y="2273300"/>
            <a:ext cx="365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w Cen MT" pitchFamily="34" charset="0"/>
                <a:cs typeface="Segoe UI" pitchFamily="34" charset="0"/>
              </a:rPr>
              <a:t>Este conjunto de programas de software práctico y sólido extiende las capacidades de los servidores y clientes de Microsoft Office a los procesos empresariales que se ejecutan en aplicaciones de LOB.</a:t>
            </a:r>
          </a:p>
        </p:txBody>
      </p:sp>
      <p:sp>
        <p:nvSpPr>
          <p:cNvPr id="60436" name="TextBox 45"/>
          <p:cNvSpPr txBox="1">
            <a:spLocks noChangeArrowheads="1"/>
          </p:cNvSpPr>
          <p:nvPr/>
        </p:nvSpPr>
        <p:spPr bwMode="auto">
          <a:xfrm>
            <a:off x="6886575" y="3276600"/>
            <a:ext cx="18764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 err="1">
                <a:latin typeface="Tw Cen MT" pitchFamily="34" charset="0"/>
                <a:cs typeface="Segoe UI" pitchFamily="34" charset="0"/>
              </a:rPr>
              <a:t>Rendimiento</a:t>
            </a:r>
            <a:r>
              <a:rPr lang="en-US" sz="1100" dirty="0">
                <a:latin typeface="Tw Cen MT" pitchFamily="34" charset="0"/>
                <a:cs typeface="Segoe UI" pitchFamily="34" charset="0"/>
              </a:rPr>
              <a:t> </a:t>
            </a:r>
            <a:r>
              <a:rPr lang="en-US" sz="1100" dirty="0" err="1">
                <a:latin typeface="Tw Cen MT" pitchFamily="34" charset="0"/>
                <a:cs typeface="Segoe UI" pitchFamily="34" charset="0"/>
              </a:rPr>
              <a:t>confiable</a:t>
            </a:r>
            <a:r>
              <a:rPr lang="en-US" sz="1100" dirty="0">
                <a:latin typeface="Tw Cen MT" pitchFamily="34" charset="0"/>
                <a:cs typeface="Segoe UI" pitchFamily="34" charset="0"/>
              </a:rPr>
              <a:t>, </a:t>
            </a:r>
            <a:r>
              <a:rPr lang="en-US" sz="1100" dirty="0" err="1">
                <a:latin typeface="Tw Cen MT" pitchFamily="34" charset="0"/>
                <a:cs typeface="Segoe UI" pitchFamily="34" charset="0"/>
              </a:rPr>
              <a:t>sólido</a:t>
            </a:r>
            <a:r>
              <a:rPr lang="en-US" sz="1100" dirty="0">
                <a:latin typeface="Tw Cen MT" pitchFamily="34" charset="0"/>
                <a:cs typeface="Segoe UI" pitchFamily="34" charset="0"/>
              </a:rPr>
              <a:t> y </a:t>
            </a:r>
            <a:r>
              <a:rPr lang="en-US" sz="1100" dirty="0" err="1">
                <a:latin typeface="Tw Cen MT" pitchFamily="34" charset="0"/>
                <a:cs typeface="Segoe UI" pitchFamily="34" charset="0"/>
              </a:rPr>
              <a:t>fácil</a:t>
            </a:r>
            <a:r>
              <a:rPr lang="en-US" sz="1100" dirty="0">
                <a:latin typeface="Tw Cen MT" pitchFamily="34" charset="0"/>
                <a:cs typeface="Segoe UI" pitchFamily="34" charset="0"/>
              </a:rPr>
              <a:t> de </a:t>
            </a:r>
            <a:r>
              <a:rPr lang="en-US" sz="1100" dirty="0" err="1">
                <a:latin typeface="Tw Cen MT" pitchFamily="34" charset="0"/>
                <a:cs typeface="Segoe UI" pitchFamily="34" charset="0"/>
              </a:rPr>
              <a:t>administrar</a:t>
            </a:r>
            <a:r>
              <a:rPr lang="en-US" sz="1100" dirty="0">
                <a:latin typeface="Tw Cen MT" pitchFamily="34" charset="0"/>
                <a:cs typeface="Segoe UI" pitchFamily="34" charset="0"/>
              </a:rPr>
              <a:t>. Ideal </a:t>
            </a:r>
            <a:r>
              <a:rPr lang="en-US" sz="1100" dirty="0" err="1">
                <a:latin typeface="Tw Cen MT" pitchFamily="34" charset="0"/>
                <a:cs typeface="Segoe UI" pitchFamily="34" charset="0"/>
              </a:rPr>
              <a:t>para</a:t>
            </a:r>
            <a:r>
              <a:rPr lang="en-US" sz="1100" dirty="0">
                <a:latin typeface="Tw Cen MT" pitchFamily="34" charset="0"/>
                <a:cs typeface="Segoe UI" pitchFamily="34" charset="0"/>
              </a:rPr>
              <a:t> </a:t>
            </a:r>
            <a:r>
              <a:rPr lang="en-US" sz="1100" dirty="0" err="1">
                <a:latin typeface="Tw Cen MT" pitchFamily="34" charset="0"/>
                <a:cs typeface="Segoe UI" pitchFamily="34" charset="0"/>
              </a:rPr>
              <a:t>pequeñas</a:t>
            </a:r>
            <a:r>
              <a:rPr lang="en-US" sz="1100" dirty="0">
                <a:latin typeface="Tw Cen MT" pitchFamily="34" charset="0"/>
                <a:cs typeface="Segoe UI" pitchFamily="34" charset="0"/>
              </a:rPr>
              <a:t> </a:t>
            </a:r>
            <a:r>
              <a:rPr lang="en-US" sz="1100" dirty="0" err="1">
                <a:latin typeface="Tw Cen MT" pitchFamily="34" charset="0"/>
                <a:cs typeface="Segoe UI" pitchFamily="34" charset="0"/>
              </a:rPr>
              <a:t>empresas</a:t>
            </a:r>
            <a:r>
              <a:rPr lang="en-US" sz="1100" dirty="0">
                <a:latin typeface="Tw Cen MT" pitchFamily="34" charset="0"/>
                <a:cs typeface="Segoe UI" pitchFamily="34" charset="0"/>
              </a:rPr>
              <a:t> </a:t>
            </a:r>
            <a:r>
              <a:rPr lang="en-US" sz="1100" dirty="0" err="1">
                <a:latin typeface="Tw Cen MT" pitchFamily="34" charset="0"/>
                <a:cs typeface="Segoe UI" pitchFamily="34" charset="0"/>
              </a:rPr>
              <a:t>que</a:t>
            </a:r>
            <a:r>
              <a:rPr lang="en-US" sz="1100" dirty="0">
                <a:latin typeface="Tw Cen MT" pitchFamily="34" charset="0"/>
                <a:cs typeface="Segoe UI" pitchFamily="34" charset="0"/>
              </a:rPr>
              <a:t> </a:t>
            </a:r>
            <a:r>
              <a:rPr lang="en-US" sz="1100" dirty="0" err="1">
                <a:latin typeface="Tw Cen MT" pitchFamily="34" charset="0"/>
                <a:cs typeface="Segoe UI" pitchFamily="34" charset="0"/>
              </a:rPr>
              <a:t>necesiten</a:t>
            </a:r>
            <a:r>
              <a:rPr lang="en-US" sz="1100" dirty="0">
                <a:latin typeface="Tw Cen MT" pitchFamily="34" charset="0"/>
                <a:cs typeface="Segoe UI" pitchFamily="34" charset="0"/>
              </a:rPr>
              <a:t> </a:t>
            </a:r>
            <a:r>
              <a:rPr lang="en-US" sz="1100" dirty="0" err="1">
                <a:latin typeface="Tw Cen MT" pitchFamily="34" charset="0"/>
                <a:cs typeface="Segoe UI" pitchFamily="34" charset="0"/>
              </a:rPr>
              <a:t>una</a:t>
            </a:r>
            <a:r>
              <a:rPr lang="en-US" sz="1100" dirty="0">
                <a:latin typeface="Tw Cen MT" pitchFamily="34" charset="0"/>
                <a:cs typeface="Segoe UI" pitchFamily="34" charset="0"/>
              </a:rPr>
              <a:t> base de </a:t>
            </a:r>
            <a:r>
              <a:rPr lang="en-US" sz="1100" dirty="0" err="1">
                <a:latin typeface="Tw Cen MT" pitchFamily="34" charset="0"/>
                <a:cs typeface="Segoe UI" pitchFamily="34" charset="0"/>
              </a:rPr>
              <a:t>datos</a:t>
            </a:r>
            <a:r>
              <a:rPr lang="en-US" sz="1100" dirty="0">
                <a:latin typeface="Tw Cen MT" pitchFamily="34" charset="0"/>
                <a:cs typeface="Segoe UI" pitchFamily="34" charset="0"/>
              </a:rPr>
              <a:t> sin </a:t>
            </a:r>
            <a:r>
              <a:rPr lang="en-US" sz="1100" dirty="0" err="1">
                <a:latin typeface="Tw Cen MT" pitchFamily="34" charset="0"/>
                <a:cs typeface="Segoe UI" pitchFamily="34" charset="0"/>
              </a:rPr>
              <a:t>límites</a:t>
            </a:r>
            <a:r>
              <a:rPr lang="en-US" sz="1100" dirty="0">
                <a:latin typeface="Tw Cen MT" pitchFamily="34" charset="0"/>
                <a:cs typeface="Segoe UI" pitchFamily="34" charset="0"/>
              </a:rPr>
              <a:t> de </a:t>
            </a:r>
            <a:r>
              <a:rPr lang="en-US" sz="1100" dirty="0" err="1">
                <a:latin typeface="Tw Cen MT" pitchFamily="34" charset="0"/>
                <a:cs typeface="Segoe UI" pitchFamily="34" charset="0"/>
              </a:rPr>
              <a:t>tamaño</a:t>
            </a:r>
            <a:r>
              <a:rPr lang="en-US" sz="1100" dirty="0">
                <a:latin typeface="Tw Cen MT" pitchFamily="34" charset="0"/>
                <a:cs typeface="Segoe UI" pitchFamily="34" charset="0"/>
              </a:rPr>
              <a:t> </a:t>
            </a:r>
            <a:r>
              <a:rPr lang="en-US" sz="1100" dirty="0" err="1">
                <a:latin typeface="Tw Cen MT" pitchFamily="34" charset="0"/>
                <a:cs typeface="Segoe UI" pitchFamily="34" charset="0"/>
              </a:rPr>
              <a:t>ni</a:t>
            </a:r>
            <a:r>
              <a:rPr lang="en-US" sz="1100" dirty="0">
                <a:latin typeface="Tw Cen MT" pitchFamily="34" charset="0"/>
                <a:cs typeface="Segoe UI" pitchFamily="34" charset="0"/>
              </a:rPr>
              <a:t> de </a:t>
            </a:r>
            <a:r>
              <a:rPr lang="en-US" sz="1100" dirty="0" err="1">
                <a:latin typeface="Tw Cen MT" pitchFamily="34" charset="0"/>
                <a:cs typeface="Segoe UI" pitchFamily="34" charset="0"/>
              </a:rPr>
              <a:t>número</a:t>
            </a:r>
            <a:r>
              <a:rPr lang="en-US" sz="1100" dirty="0">
                <a:latin typeface="Tw Cen MT" pitchFamily="34" charset="0"/>
                <a:cs typeface="Segoe UI" pitchFamily="34" charset="0"/>
              </a:rPr>
              <a:t> de </a:t>
            </a:r>
            <a:r>
              <a:rPr lang="en-US" sz="1100" dirty="0" err="1">
                <a:latin typeface="Tw Cen MT" pitchFamily="34" charset="0"/>
                <a:cs typeface="Segoe UI" pitchFamily="34" charset="0"/>
              </a:rPr>
              <a:t>usuarios</a:t>
            </a:r>
            <a:r>
              <a:rPr lang="en-US" sz="1100" dirty="0">
                <a:latin typeface="Tw Cen MT" pitchFamily="34" charset="0"/>
                <a:cs typeface="Segoe UI" pitchFamily="34" charset="0"/>
              </a:rPr>
              <a:t>. </a:t>
            </a:r>
          </a:p>
        </p:txBody>
      </p:sp>
      <p:sp>
        <p:nvSpPr>
          <p:cNvPr id="60437" name="TextBox 50"/>
          <p:cNvSpPr txBox="1">
            <a:spLocks noChangeArrowheads="1"/>
          </p:cNvSpPr>
          <p:nvPr/>
        </p:nvSpPr>
        <p:spPr bwMode="auto">
          <a:xfrm>
            <a:off x="1828800" y="3733800"/>
            <a:ext cx="2819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 err="1">
                <a:latin typeface="Franklin Gothic Book" pitchFamily="34" charset="0"/>
                <a:cs typeface="Segoe UI" pitchFamily="34" charset="0"/>
              </a:rPr>
              <a:t>Ofrece</a:t>
            </a:r>
            <a:r>
              <a:rPr lang="en-US" sz="1100" dirty="0">
                <a:latin typeface="Franklin Gothic Book" pitchFamily="34" charset="0"/>
                <a:cs typeface="Segoe UI" pitchFamily="34" charset="0"/>
              </a:rPr>
              <a:t> </a:t>
            </a:r>
            <a:r>
              <a:rPr lang="en-US" sz="1100" dirty="0" err="1">
                <a:latin typeface="Franklin Gothic Book" pitchFamily="34" charset="0"/>
                <a:cs typeface="Segoe UI" pitchFamily="34" charset="0"/>
              </a:rPr>
              <a:t>administración</a:t>
            </a:r>
            <a:r>
              <a:rPr lang="en-US" sz="1100" dirty="0">
                <a:latin typeface="Franklin Gothic Book" pitchFamily="34" charset="0"/>
                <a:cs typeface="Segoe UI" pitchFamily="34" charset="0"/>
              </a:rPr>
              <a:t> de </a:t>
            </a:r>
            <a:r>
              <a:rPr lang="en-US" sz="1100" dirty="0" err="1">
                <a:latin typeface="Franklin Gothic Book" pitchFamily="34" charset="0"/>
                <a:cs typeface="Segoe UI" pitchFamily="34" charset="0"/>
              </a:rPr>
              <a:t>contenido</a:t>
            </a:r>
            <a:r>
              <a:rPr lang="en-US" sz="1100" dirty="0">
                <a:latin typeface="Franklin Gothic Book" pitchFamily="34" charset="0"/>
                <a:cs typeface="Segoe UI" pitchFamily="34" charset="0"/>
              </a:rPr>
              <a:t> y </a:t>
            </a:r>
            <a:r>
              <a:rPr lang="en-US" sz="1100" dirty="0" err="1">
                <a:latin typeface="Franklin Gothic Book" pitchFamily="34" charset="0"/>
                <a:cs typeface="Segoe UI" pitchFamily="34" charset="0"/>
              </a:rPr>
              <a:t>búsqueda</a:t>
            </a:r>
            <a:r>
              <a:rPr lang="en-US" sz="1100" dirty="0">
                <a:latin typeface="Franklin Gothic Book" pitchFamily="34" charset="0"/>
                <a:cs typeface="Segoe UI" pitchFamily="34" charset="0"/>
              </a:rPr>
              <a:t> </a:t>
            </a:r>
            <a:r>
              <a:rPr lang="en-US" sz="1100" dirty="0" err="1">
                <a:latin typeface="Franklin Gothic Book" pitchFamily="34" charset="0"/>
                <a:cs typeface="Segoe UI" pitchFamily="34" charset="0"/>
              </a:rPr>
              <a:t>empresarial</a:t>
            </a:r>
            <a:r>
              <a:rPr lang="en-US" sz="1100" dirty="0">
                <a:latin typeface="Franklin Gothic Book" pitchFamily="34" charset="0"/>
                <a:cs typeface="Segoe UI" pitchFamily="34" charset="0"/>
              </a:rPr>
              <a:t> </a:t>
            </a:r>
            <a:r>
              <a:rPr lang="en-US" sz="1100" dirty="0" err="1">
                <a:latin typeface="Franklin Gothic Book" pitchFamily="34" charset="0"/>
                <a:cs typeface="Segoe UI" pitchFamily="34" charset="0"/>
              </a:rPr>
              <a:t>integrales</a:t>
            </a:r>
            <a:r>
              <a:rPr lang="en-US" sz="1100" dirty="0">
                <a:latin typeface="Franklin Gothic Book" pitchFamily="34" charset="0"/>
                <a:cs typeface="Segoe UI" pitchFamily="34" charset="0"/>
              </a:rPr>
              <a:t>, </a:t>
            </a:r>
            <a:r>
              <a:rPr lang="en-US" sz="1100" dirty="0" err="1">
                <a:latin typeface="Franklin Gothic Book" pitchFamily="34" charset="0"/>
                <a:cs typeface="Segoe UI" pitchFamily="34" charset="0"/>
              </a:rPr>
              <a:t>acelera</a:t>
            </a:r>
            <a:r>
              <a:rPr lang="en-US" sz="1100" dirty="0">
                <a:latin typeface="Franklin Gothic Book" pitchFamily="34" charset="0"/>
                <a:cs typeface="Segoe UI" pitchFamily="34" charset="0"/>
              </a:rPr>
              <a:t> los </a:t>
            </a:r>
            <a:r>
              <a:rPr lang="en-US" sz="1100" dirty="0" err="1">
                <a:latin typeface="Franklin Gothic Book" pitchFamily="34" charset="0"/>
                <a:cs typeface="Segoe UI" pitchFamily="34" charset="0"/>
              </a:rPr>
              <a:t>procesos</a:t>
            </a:r>
            <a:r>
              <a:rPr lang="en-US" sz="1100" dirty="0">
                <a:latin typeface="Franklin Gothic Book" pitchFamily="34" charset="0"/>
                <a:cs typeface="Segoe UI" pitchFamily="34" charset="0"/>
              </a:rPr>
              <a:t> </a:t>
            </a:r>
            <a:r>
              <a:rPr lang="en-US" sz="1100" dirty="0" err="1">
                <a:latin typeface="Franklin Gothic Book" pitchFamily="34" charset="0"/>
                <a:cs typeface="Segoe UI" pitchFamily="34" charset="0"/>
              </a:rPr>
              <a:t>empresariales</a:t>
            </a:r>
            <a:r>
              <a:rPr lang="en-US" sz="1100" dirty="0">
                <a:latin typeface="Franklin Gothic Book" pitchFamily="34" charset="0"/>
                <a:cs typeface="Segoe UI" pitchFamily="34" charset="0"/>
              </a:rPr>
              <a:t> </a:t>
            </a:r>
            <a:r>
              <a:rPr lang="en-US" sz="1100" dirty="0" err="1">
                <a:latin typeface="Franklin Gothic Book" pitchFamily="34" charset="0"/>
                <a:cs typeface="Segoe UI" pitchFamily="34" charset="0"/>
              </a:rPr>
              <a:t>compartidos</a:t>
            </a:r>
            <a:r>
              <a:rPr lang="en-US" sz="1100" dirty="0">
                <a:latin typeface="Franklin Gothic Book" pitchFamily="34" charset="0"/>
                <a:cs typeface="Segoe UI" pitchFamily="34" charset="0"/>
              </a:rPr>
              <a:t> y </a:t>
            </a:r>
            <a:r>
              <a:rPr lang="en-US" sz="1100" dirty="0" err="1">
                <a:latin typeface="Franklin Gothic Book" pitchFamily="34" charset="0"/>
                <a:cs typeface="Segoe UI" pitchFamily="34" charset="0"/>
              </a:rPr>
              <a:t>facilita</a:t>
            </a:r>
            <a:r>
              <a:rPr lang="en-US" sz="1100" dirty="0">
                <a:latin typeface="Franklin Gothic Book" pitchFamily="34" charset="0"/>
                <a:cs typeface="Segoe UI" pitchFamily="34" charset="0"/>
              </a:rPr>
              <a:t> el </a:t>
            </a:r>
            <a:r>
              <a:rPr lang="en-US" sz="1100" dirty="0" err="1">
                <a:latin typeface="Franklin Gothic Book" pitchFamily="34" charset="0"/>
                <a:cs typeface="Segoe UI" pitchFamily="34" charset="0"/>
              </a:rPr>
              <a:t>uso</a:t>
            </a:r>
            <a:r>
              <a:rPr lang="en-US" sz="1100" dirty="0">
                <a:latin typeface="Franklin Gothic Book" pitchFamily="34" charset="0"/>
                <a:cs typeface="Segoe UI" pitchFamily="34" charset="0"/>
              </a:rPr>
              <a:t> </a:t>
            </a:r>
            <a:r>
              <a:rPr lang="en-US" sz="1100" dirty="0" err="1">
                <a:latin typeface="Franklin Gothic Book" pitchFamily="34" charset="0"/>
                <a:cs typeface="Segoe UI" pitchFamily="34" charset="0"/>
              </a:rPr>
              <a:t>compartido</a:t>
            </a:r>
            <a:r>
              <a:rPr lang="en-US" sz="1100" dirty="0">
                <a:latin typeface="Franklin Gothic Book" pitchFamily="34" charset="0"/>
                <a:cs typeface="Segoe UI" pitchFamily="34" charset="0"/>
              </a:rPr>
              <a:t> de </a:t>
            </a:r>
            <a:r>
              <a:rPr lang="en-US" sz="1100" dirty="0" err="1">
                <a:latin typeface="Franklin Gothic Book" pitchFamily="34" charset="0"/>
                <a:cs typeface="Segoe UI" pitchFamily="34" charset="0"/>
              </a:rPr>
              <a:t>información</a:t>
            </a:r>
            <a:r>
              <a:rPr lang="en-US" sz="1100" dirty="0">
                <a:latin typeface="Franklin Gothic Book" pitchFamily="34" charset="0"/>
                <a:cs typeface="Segoe UI" pitchFamily="34" charset="0"/>
              </a:rPr>
              <a:t>.</a:t>
            </a:r>
          </a:p>
        </p:txBody>
      </p:sp>
      <p:pic>
        <p:nvPicPr>
          <p:cNvPr id="34" name="Picture 2" descr="C:\Users\omarper\AppData\Local\Microsoft\Windows\Temporary Internet Files\Content.Outlook\SMYUWI0Y\SQL08_v_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4749" y="3396711"/>
            <a:ext cx="1519451" cy="9466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438400"/>
            <a:ext cx="51054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Es el momento de crecer, y la oportunidad está en las </a:t>
            </a:r>
            <a:r>
              <a:rPr lang="es-CO" dirty="0" smtClean="0"/>
              <a:t>Pymes</a:t>
            </a:r>
            <a:endParaRPr lang="en-US" dirty="0"/>
          </a:p>
        </p:txBody>
      </p:sp>
      <p:pic>
        <p:nvPicPr>
          <p:cNvPr id="4" name="Rectangle 1229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691" y="1066800"/>
            <a:ext cx="3452109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58763"/>
            <a:ext cx="8229600" cy="649287"/>
          </a:xfrm>
        </p:spPr>
        <p:txBody>
          <a:bodyPr/>
          <a:lstStyle/>
          <a:p>
            <a:pPr algn="l"/>
            <a:endParaRPr lang="es-E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137525" cy="53292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Clr>
                <a:schemeClr val="accent2"/>
              </a:buClr>
              <a:buNone/>
              <a:tabLst>
                <a:tab pos="2782888" algn="l"/>
              </a:tabLst>
            </a:pPr>
            <a:r>
              <a:rPr lang="es-ES" sz="2800" dirty="0" smtClean="0">
                <a:solidFill>
                  <a:schemeClr val="tx1"/>
                </a:solidFill>
              </a:rPr>
              <a:t>Conocemos los problemas de flujo de caja de las pequeñas empresas y las barreras que genera para la adquisición de tecnología, por eso….</a:t>
            </a:r>
          </a:p>
          <a:p>
            <a:pPr marL="0" indent="0" algn="just">
              <a:lnSpc>
                <a:spcPct val="80000"/>
              </a:lnSpc>
              <a:buClr>
                <a:schemeClr val="accent2"/>
              </a:buClr>
              <a:buNone/>
              <a:tabLst>
                <a:tab pos="2782888" algn="l"/>
              </a:tabLst>
            </a:pPr>
            <a:endParaRPr lang="es-ES" sz="2000" dirty="0">
              <a:solidFill>
                <a:schemeClr val="tx1"/>
              </a:solidFill>
            </a:endParaRPr>
          </a:p>
          <a:p>
            <a:pPr marL="360363" lvl="1" indent="0" algn="just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  <a:tabLst>
                <a:tab pos="2782888" algn="l"/>
              </a:tabLst>
            </a:pPr>
            <a:r>
              <a:rPr lang="es-ES" dirty="0" smtClean="0">
                <a:solidFill>
                  <a:schemeClr val="tx1"/>
                </a:solidFill>
              </a:rPr>
              <a:t>  Open </a:t>
            </a:r>
            <a:r>
              <a:rPr lang="es-ES" dirty="0" err="1" smtClean="0">
                <a:solidFill>
                  <a:schemeClr val="tx1"/>
                </a:solidFill>
              </a:rPr>
              <a:t>Value</a:t>
            </a:r>
            <a:endParaRPr lang="es-ES" dirty="0">
              <a:solidFill>
                <a:schemeClr val="tx1"/>
              </a:solidFill>
            </a:endParaRPr>
          </a:p>
          <a:p>
            <a:pPr marL="360363" lvl="1" indent="0" algn="just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  <a:tabLst>
                <a:tab pos="2782888" algn="l"/>
              </a:tabLst>
            </a:pPr>
            <a:endParaRPr lang="es-CO" sz="2000" dirty="0">
              <a:solidFill>
                <a:schemeClr val="tx1"/>
              </a:solidFill>
            </a:endParaRPr>
          </a:p>
          <a:p>
            <a:pPr marL="360363" lvl="1" indent="0" algn="just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  <a:tabLst>
                <a:tab pos="2782888" algn="l"/>
              </a:tabLst>
            </a:pPr>
            <a:r>
              <a:rPr lang="es-CO" sz="2000" dirty="0" smtClean="0">
                <a:solidFill>
                  <a:schemeClr val="tx1"/>
                </a:solidFill>
              </a:rPr>
              <a:t>   . </a:t>
            </a:r>
            <a:endParaRPr lang="es-CO" sz="2000" dirty="0">
              <a:solidFill>
                <a:schemeClr val="tx1"/>
              </a:solidFill>
            </a:endParaRPr>
          </a:p>
          <a:p>
            <a:pPr marL="360363" lvl="1" indent="0" algn="just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2782888" algn="l"/>
              </a:tabLst>
            </a:pPr>
            <a:endParaRPr lang="es-CO" sz="2000" dirty="0">
              <a:solidFill>
                <a:schemeClr val="tx1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925" y="2876550"/>
            <a:ext cx="40290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58763"/>
            <a:ext cx="8229600" cy="649287"/>
          </a:xfrm>
        </p:spPr>
        <p:txBody>
          <a:bodyPr/>
          <a:lstStyle/>
          <a:p>
            <a:pPr algn="l"/>
            <a:r>
              <a:rPr lang="es-CO" sz="3600" b="1" dirty="0" err="1">
                <a:solidFill>
                  <a:schemeClr val="accent1">
                    <a:lumMod val="75000"/>
                  </a:schemeClr>
                </a:solidFill>
              </a:rPr>
              <a:t>TecnologíaLO</a:t>
            </a:r>
            <a:endParaRPr lang="es-E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137525" cy="53292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  <a:tabLst>
                <a:tab pos="2782888" algn="l"/>
              </a:tabLst>
            </a:pPr>
            <a:r>
              <a:rPr lang="es-ES" sz="2400" dirty="0">
                <a:solidFill>
                  <a:schemeClr val="tx1"/>
                </a:solidFill>
              </a:rPr>
              <a:t>Es una solución financiera que permite optimizar </a:t>
            </a:r>
            <a:r>
              <a:rPr lang="es-ES" sz="2400" dirty="0" smtClean="0">
                <a:solidFill>
                  <a:schemeClr val="tx1"/>
                </a:solidFill>
              </a:rPr>
              <a:t>la inversión </a:t>
            </a:r>
            <a:r>
              <a:rPr lang="es-ES" sz="2400" dirty="0">
                <a:solidFill>
                  <a:schemeClr val="tx1"/>
                </a:solidFill>
              </a:rPr>
              <a:t>en tecnología:</a:t>
            </a:r>
          </a:p>
          <a:p>
            <a:pPr marL="0" indent="0" algn="just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  <a:tabLst>
                <a:tab pos="2782888" algn="l"/>
              </a:tabLst>
            </a:pPr>
            <a:endParaRPr lang="es-ES" sz="2000" dirty="0">
              <a:solidFill>
                <a:schemeClr val="tx1"/>
              </a:solidFill>
            </a:endParaRPr>
          </a:p>
          <a:p>
            <a:pPr marL="360363" lvl="1" indent="0" algn="just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  <a:tabLst>
                <a:tab pos="2782888" algn="l"/>
              </a:tabLst>
            </a:pPr>
            <a:r>
              <a:rPr lang="es-ES" sz="2000" dirty="0">
                <a:solidFill>
                  <a:schemeClr val="tx1"/>
                </a:solidFill>
              </a:rPr>
              <a:t>Minimizando los costos de adquisición, mantenimiento y disposición asociados a sus proyectos.</a:t>
            </a:r>
          </a:p>
          <a:p>
            <a:pPr marL="360363" lvl="1" indent="0" algn="just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  <a:tabLst>
                <a:tab pos="2782888" algn="l"/>
              </a:tabLst>
            </a:pPr>
            <a:endParaRPr lang="es-CO" sz="2000" dirty="0">
              <a:solidFill>
                <a:schemeClr val="tx1"/>
              </a:solidFill>
            </a:endParaRPr>
          </a:p>
          <a:p>
            <a:pPr marL="360363" lvl="1" indent="0" algn="just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  <a:tabLst>
                <a:tab pos="2782888" algn="l"/>
              </a:tabLst>
            </a:pPr>
            <a:r>
              <a:rPr lang="es-CO" sz="2000" dirty="0">
                <a:solidFill>
                  <a:schemeClr val="tx1"/>
                </a:solidFill>
              </a:rPr>
              <a:t>Brindando soluciones innovadoras, integrales y flexibles de acuerdo con las necesidades y requerimientos de nuestros clientes.</a:t>
            </a:r>
          </a:p>
          <a:p>
            <a:pPr marL="360363" lvl="1" indent="0" algn="just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  <a:tabLst>
                <a:tab pos="2782888" algn="l"/>
              </a:tabLst>
            </a:pPr>
            <a:endParaRPr lang="es-CO" sz="2000" dirty="0">
              <a:solidFill>
                <a:schemeClr val="tx1"/>
              </a:solidFill>
            </a:endParaRPr>
          </a:p>
          <a:p>
            <a:pPr marL="360363" lvl="1" indent="0" algn="just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  <a:tabLst>
                <a:tab pos="2782888" algn="l"/>
              </a:tabLst>
            </a:pPr>
            <a:r>
              <a:rPr lang="es-CO" sz="2000" dirty="0">
                <a:solidFill>
                  <a:schemeClr val="tx1"/>
                </a:solidFill>
              </a:rPr>
              <a:t>Incrementando la productividad de su empresa trasladando la administración de los activos y destinando mayores recursos a su foco de negocio</a:t>
            </a:r>
            <a:r>
              <a:rPr lang="es-CO" sz="2000" dirty="0" smtClean="0">
                <a:solidFill>
                  <a:schemeClr val="tx1"/>
                </a:solidFill>
              </a:rPr>
              <a:t>.</a:t>
            </a:r>
          </a:p>
          <a:p>
            <a:pPr marL="360363" lvl="1" indent="0" algn="just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  <a:tabLst>
                <a:tab pos="2782888" algn="l"/>
              </a:tabLst>
            </a:pPr>
            <a:endParaRPr lang="es-CO" sz="2000" dirty="0" smtClean="0"/>
          </a:p>
          <a:p>
            <a:pPr marL="360363" lvl="1" indent="0" algn="just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  <a:tabLst>
                <a:tab pos="2782888" algn="l"/>
              </a:tabLst>
            </a:pPr>
            <a:endParaRPr lang="es-CO" sz="2000" dirty="0" smtClean="0">
              <a:solidFill>
                <a:schemeClr val="tx1"/>
              </a:solidFill>
            </a:endParaRPr>
          </a:p>
          <a:p>
            <a:pPr marL="360363" lvl="1" indent="0" algn="just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  <a:tabLst>
                <a:tab pos="2782888" algn="l"/>
              </a:tabLst>
            </a:pPr>
            <a:endParaRPr lang="es-CO" sz="2000" dirty="0" smtClean="0"/>
          </a:p>
          <a:p>
            <a:pPr marL="360363" lvl="1" indent="0" algn="r">
              <a:lnSpc>
                <a:spcPct val="80000"/>
              </a:lnSpc>
              <a:buClr>
                <a:schemeClr val="accent2"/>
              </a:buClr>
              <a:buNone/>
              <a:tabLst>
                <a:tab pos="2782888" algn="l"/>
              </a:tabLst>
            </a:pPr>
            <a:r>
              <a:rPr lang="es-CO" sz="1600" dirty="0" smtClean="0">
                <a:solidFill>
                  <a:schemeClr val="tx1"/>
                </a:solidFill>
              </a:rPr>
              <a:t>Más información con los expertos de Leasing de Occidente en este evento</a:t>
            </a:r>
            <a:endParaRPr lang="es-CO" sz="2000" dirty="0">
              <a:solidFill>
                <a:schemeClr val="tx1"/>
              </a:solidFill>
            </a:endParaRPr>
          </a:p>
          <a:p>
            <a:pPr marL="360363" lvl="1" indent="0" algn="just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2782888" algn="l"/>
              </a:tabLst>
            </a:pPr>
            <a:endParaRPr lang="es-CO" sz="2000" dirty="0">
              <a:solidFill>
                <a:schemeClr val="tx1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4495800"/>
            <a:ext cx="40290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82000" cy="579438"/>
          </a:xfrm>
        </p:spPr>
        <p:txBody>
          <a:bodyPr rtlCol="0"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/>
              <a:t>Nuestra</a:t>
            </a:r>
            <a:r>
              <a:rPr lang="en-US" dirty="0" smtClean="0"/>
              <a:t> </a:t>
            </a:r>
            <a:r>
              <a:rPr lang="en-US" dirty="0" err="1" smtClean="0"/>
              <a:t>estrategia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año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llegar</a:t>
            </a:r>
            <a:r>
              <a:rPr lang="en-US" dirty="0" smtClean="0"/>
              <a:t> al </a:t>
            </a:r>
            <a:r>
              <a:rPr lang="en-US" dirty="0" err="1" smtClean="0"/>
              <a:t>mercado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Autofit/>
          </a:bodyPr>
          <a:lstStyle/>
          <a:p>
            <a:pPr marL="346075" indent="-346075">
              <a:lnSpc>
                <a:spcPct val="17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s-CO" sz="1800" dirty="0" smtClean="0">
                <a:cs typeface="Segoe UI" pitchFamily="34" charset="0"/>
              </a:rPr>
              <a:t>Nuestro foco es:</a:t>
            </a:r>
          </a:p>
          <a:p>
            <a:pPr marL="682625" lvl="3" indent="-168275" defTabSz="914027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es-CO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CO" sz="1650" dirty="0" smtClean="0">
                <a:solidFill>
                  <a:schemeClr val="accent4">
                    <a:lumMod val="75000"/>
                  </a:schemeClr>
                </a:solidFill>
              </a:rPr>
              <a:t>Crecer nuestro ecosistema de </a:t>
            </a:r>
            <a:r>
              <a:rPr lang="es-CO" sz="1650" dirty="0" err="1" smtClean="0">
                <a:solidFill>
                  <a:schemeClr val="accent4">
                    <a:lumMod val="75000"/>
                  </a:schemeClr>
                </a:solidFill>
              </a:rPr>
              <a:t>partners</a:t>
            </a:r>
            <a:r>
              <a:rPr lang="es-CO" sz="1650" dirty="0" smtClean="0">
                <a:solidFill>
                  <a:schemeClr val="accent4">
                    <a:lumMod val="75000"/>
                  </a:schemeClr>
                </a:solidFill>
              </a:rPr>
              <a:t>, crear comunidad. Estar más cerca para que podamos darle más valor a ustedes.</a:t>
            </a:r>
            <a:endParaRPr lang="en-US" sz="165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682625" lvl="3" indent="-168275" defTabSz="914027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es-CO" sz="1650" dirty="0" smtClean="0">
                <a:solidFill>
                  <a:schemeClr val="accent4">
                    <a:lumMod val="75000"/>
                  </a:schemeClr>
                </a:solidFill>
              </a:rPr>
              <a:t>Nuevos modelos de generación de demanda para mayor cobertura (</a:t>
            </a:r>
            <a:r>
              <a:rPr lang="es-CO" sz="1650" dirty="0" err="1" smtClean="0">
                <a:solidFill>
                  <a:schemeClr val="accent4">
                    <a:lumMod val="75000"/>
                  </a:schemeClr>
                </a:solidFill>
              </a:rPr>
              <a:t>Telemarketing</a:t>
            </a:r>
            <a:r>
              <a:rPr lang="es-CO" sz="1650" dirty="0" smtClean="0">
                <a:solidFill>
                  <a:schemeClr val="accent4">
                    <a:lumMod val="75000"/>
                  </a:schemeClr>
                </a:solidFill>
              </a:rPr>
              <a:t> de MS)</a:t>
            </a:r>
          </a:p>
          <a:p>
            <a:pPr marL="682625" lvl="3" indent="-168275" defTabSz="914027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es-CO" sz="1650" dirty="0" smtClean="0">
                <a:solidFill>
                  <a:schemeClr val="accent4">
                    <a:lumMod val="75000"/>
                  </a:schemeClr>
                </a:solidFill>
              </a:rPr>
              <a:t>Masificar las campañas de generación de demanda (</a:t>
            </a:r>
            <a:r>
              <a:rPr lang="es-CO" sz="1650" dirty="0" err="1" smtClean="0">
                <a:solidFill>
                  <a:schemeClr val="accent4">
                    <a:lumMod val="75000"/>
                  </a:schemeClr>
                </a:solidFill>
              </a:rPr>
              <a:t>customer</a:t>
            </a:r>
            <a:r>
              <a:rPr lang="es-CO" sz="165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CO" sz="1650" dirty="0" err="1" smtClean="0">
                <a:solidFill>
                  <a:schemeClr val="accent4">
                    <a:lumMod val="75000"/>
                  </a:schemeClr>
                </a:solidFill>
              </a:rPr>
              <a:t>campaigns</a:t>
            </a:r>
            <a:r>
              <a:rPr lang="es-CO" sz="1650" dirty="0" smtClean="0">
                <a:solidFill>
                  <a:schemeClr val="accent4">
                    <a:lumMod val="75000"/>
                  </a:schemeClr>
                </a:solidFill>
              </a:rPr>
              <a:t>) tanto en ejecuciones en medios (especialmente </a:t>
            </a:r>
            <a:r>
              <a:rPr lang="es-CO" sz="1650" dirty="0" err="1" smtClean="0">
                <a:solidFill>
                  <a:schemeClr val="accent4">
                    <a:lumMod val="75000"/>
                  </a:schemeClr>
                </a:solidFill>
              </a:rPr>
              <a:t>on</a:t>
            </a:r>
            <a:r>
              <a:rPr lang="es-CO" sz="1650" dirty="0" smtClean="0">
                <a:solidFill>
                  <a:schemeClr val="accent4">
                    <a:lumMod val="75000"/>
                  </a:schemeClr>
                </a:solidFill>
              </a:rPr>
              <a:t> – line) como a través de nuestra comunidad de socios de negocios.</a:t>
            </a:r>
          </a:p>
          <a:p>
            <a:pPr marL="682625" lvl="3" indent="-168275" defTabSz="914027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es-CO" sz="1650" dirty="0" smtClean="0">
                <a:solidFill>
                  <a:schemeClr val="accent4">
                    <a:lumMod val="75000"/>
                  </a:schemeClr>
                </a:solidFill>
              </a:rPr>
              <a:t> Cobertura geográfica.</a:t>
            </a:r>
          </a:p>
          <a:p>
            <a:pPr marL="682625" lvl="3" indent="-168275" defTabSz="914027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es-CO" sz="1650" dirty="0" smtClean="0">
                <a:solidFill>
                  <a:schemeClr val="accent4">
                    <a:lumMod val="75000"/>
                  </a:schemeClr>
                </a:solidFill>
              </a:rPr>
              <a:t>Legalización a </a:t>
            </a:r>
            <a:r>
              <a:rPr lang="es-CO" sz="1650" dirty="0" smtClean="0">
                <a:solidFill>
                  <a:schemeClr val="accent4">
                    <a:lumMod val="75000"/>
                  </a:schemeClr>
                </a:solidFill>
              </a:rPr>
              <a:t>través de campañas persuasivas y disuasivas. Cada vez creamos más opciones para legalizar.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82000" cy="579438"/>
          </a:xfrm>
        </p:spPr>
        <p:txBody>
          <a:bodyPr rtlCol="0"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dirty="0" smtClean="0"/>
              <a:t>Ustedes nos pueden ayudar a cambiar percepciones y así vender mas!!!!</a:t>
            </a:r>
            <a:endParaRPr lang="es-CO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Autofit/>
          </a:bodyPr>
          <a:lstStyle/>
          <a:p>
            <a:pPr marL="346075" indent="-346075">
              <a:lnSpc>
                <a:spcPct val="17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s-CO" sz="2000" b="1" dirty="0" smtClean="0">
                <a:solidFill>
                  <a:schemeClr val="bg2">
                    <a:lumMod val="25000"/>
                  </a:schemeClr>
                </a:solidFill>
                <a:cs typeface="Segoe UI" pitchFamily="34" charset="0"/>
              </a:rPr>
              <a:t>Somo</a:t>
            </a:r>
            <a:r>
              <a:rPr lang="es-CO" sz="2000" b="1" dirty="0" smtClean="0">
                <a:solidFill>
                  <a:schemeClr val="bg2">
                    <a:lumMod val="25000"/>
                  </a:schemeClr>
                </a:solidFill>
                <a:cs typeface="Segoe UI" pitchFamily="34" charset="0"/>
              </a:rPr>
              <a:t>s seguros</a:t>
            </a:r>
            <a:r>
              <a:rPr lang="es-CO" sz="2000" dirty="0" smtClean="0">
                <a:solidFill>
                  <a:schemeClr val="bg2">
                    <a:lumMod val="25000"/>
                  </a:schemeClr>
                </a:solidFill>
                <a:cs typeface="Segoe UI" pitchFamily="34" charset="0"/>
              </a:rPr>
              <a:t>. No sólo desarrollamos nuestros productos bajo los más altos estándares de seguridad, sino que nuestra oferta de antivirus, anti-</a:t>
            </a:r>
            <a:r>
              <a:rPr lang="es-CO" sz="2000" dirty="0" err="1" smtClean="0">
                <a:solidFill>
                  <a:schemeClr val="bg2">
                    <a:lumMod val="25000"/>
                  </a:schemeClr>
                </a:solidFill>
                <a:cs typeface="Segoe UI" pitchFamily="34" charset="0"/>
              </a:rPr>
              <a:t>spam</a:t>
            </a:r>
            <a:r>
              <a:rPr lang="es-CO" sz="2000" dirty="0" smtClean="0">
                <a:solidFill>
                  <a:schemeClr val="bg2">
                    <a:lumMod val="25000"/>
                  </a:schemeClr>
                </a:solidFill>
                <a:cs typeface="Segoe UI" pitchFamily="34" charset="0"/>
              </a:rPr>
              <a:t>, </a:t>
            </a:r>
            <a:r>
              <a:rPr lang="es-CO" sz="2000" dirty="0" err="1" smtClean="0">
                <a:solidFill>
                  <a:schemeClr val="bg2">
                    <a:lumMod val="25000"/>
                  </a:schemeClr>
                </a:solidFill>
                <a:cs typeface="Segoe UI" pitchFamily="34" charset="0"/>
              </a:rPr>
              <a:t>fire</a:t>
            </a:r>
            <a:r>
              <a:rPr lang="es-CO" sz="2000" dirty="0" smtClean="0">
                <a:solidFill>
                  <a:schemeClr val="bg2">
                    <a:lumMod val="25000"/>
                  </a:schemeClr>
                </a:solidFill>
                <a:cs typeface="Segoe UI" pitchFamily="34" charset="0"/>
              </a:rPr>
              <a:t> </a:t>
            </a:r>
            <a:r>
              <a:rPr lang="es-CO" sz="2000" dirty="0" err="1" smtClean="0">
                <a:solidFill>
                  <a:schemeClr val="bg2">
                    <a:lumMod val="25000"/>
                  </a:schemeClr>
                </a:solidFill>
                <a:cs typeface="Segoe UI" pitchFamily="34" charset="0"/>
              </a:rPr>
              <a:t>walls</a:t>
            </a:r>
            <a:r>
              <a:rPr lang="es-CO" sz="2000" dirty="0" smtClean="0">
                <a:solidFill>
                  <a:schemeClr val="bg2">
                    <a:lumMod val="25000"/>
                  </a:schemeClr>
                </a:solidFill>
                <a:cs typeface="Segoe UI" pitchFamily="34" charset="0"/>
              </a:rPr>
              <a:t>, </a:t>
            </a:r>
            <a:r>
              <a:rPr lang="es-CO" sz="2000" dirty="0" err="1" smtClean="0">
                <a:solidFill>
                  <a:schemeClr val="bg2">
                    <a:lumMod val="25000"/>
                  </a:schemeClr>
                </a:solidFill>
                <a:cs typeface="Segoe UI" pitchFamily="34" charset="0"/>
              </a:rPr>
              <a:t>etc</a:t>
            </a:r>
            <a:r>
              <a:rPr lang="es-CO" sz="2000" dirty="0" smtClean="0">
                <a:solidFill>
                  <a:schemeClr val="bg2">
                    <a:lumMod val="25000"/>
                  </a:schemeClr>
                </a:solidFill>
                <a:cs typeface="Segoe UI" pitchFamily="34" charset="0"/>
              </a:rPr>
              <a:t> es de calidad mundial</a:t>
            </a:r>
            <a:endParaRPr lang="es-CO" sz="2000" dirty="0" smtClean="0">
              <a:solidFill>
                <a:schemeClr val="bg2">
                  <a:lumMod val="25000"/>
                </a:schemeClr>
              </a:solidFill>
              <a:cs typeface="Segoe UI" pitchFamily="34" charset="0"/>
            </a:endParaRPr>
          </a:p>
          <a:p>
            <a:pPr marL="346075" indent="-346075">
              <a:lnSpc>
                <a:spcPct val="17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s-CO" sz="2000" dirty="0" smtClean="0">
                <a:solidFill>
                  <a:schemeClr val="bg2">
                    <a:lumMod val="25000"/>
                  </a:schemeClr>
                </a:solidFill>
                <a:cs typeface="Segoe UI" pitchFamily="34" charset="0"/>
              </a:rPr>
              <a:t>El Service Pack 1 de Windows Vista </a:t>
            </a:r>
            <a:r>
              <a:rPr lang="es-CO" sz="2000" b="1" dirty="0" smtClean="0">
                <a:solidFill>
                  <a:schemeClr val="bg2">
                    <a:lumMod val="25000"/>
                  </a:schemeClr>
                </a:solidFill>
                <a:cs typeface="Segoe UI" pitchFamily="34" charset="0"/>
              </a:rPr>
              <a:t>resolvió prácticamente la totalidad </a:t>
            </a:r>
            <a:r>
              <a:rPr lang="es-CO" sz="2000" dirty="0" smtClean="0">
                <a:solidFill>
                  <a:schemeClr val="bg2">
                    <a:lumMod val="25000"/>
                  </a:schemeClr>
                </a:solidFill>
                <a:cs typeface="Segoe UI" pitchFamily="34" charset="0"/>
              </a:rPr>
              <a:t>de los problemas generados en el lanzamiento</a:t>
            </a:r>
          </a:p>
          <a:p>
            <a:pPr marL="346075" indent="-346075">
              <a:lnSpc>
                <a:spcPct val="17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s-CO" sz="2000" b="1" dirty="0" smtClean="0">
                <a:solidFill>
                  <a:schemeClr val="bg2">
                    <a:lumMod val="25000"/>
                  </a:schemeClr>
                </a:solidFill>
                <a:cs typeface="Segoe UI" pitchFamily="34" charset="0"/>
              </a:rPr>
              <a:t>Tenemos oferta para Pymes</a:t>
            </a:r>
            <a:r>
              <a:rPr lang="es-CO" sz="2000" dirty="0" smtClean="0">
                <a:solidFill>
                  <a:schemeClr val="bg2">
                    <a:lumMod val="25000"/>
                  </a:schemeClr>
                </a:solidFill>
                <a:cs typeface="Segoe UI" pitchFamily="34" charset="0"/>
              </a:rPr>
              <a:t>, no sólo en productos desarrollados a la medida sino en tipos de licenciamiento y modelos de financiación para hacer más asequible la tecnología.</a:t>
            </a:r>
            <a:endParaRPr lang="es-CO" sz="18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82000" cy="579438"/>
          </a:xfrm>
        </p:spPr>
        <p:txBody>
          <a:bodyPr rtlCol="0"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No se les </a:t>
            </a:r>
            <a:r>
              <a:rPr lang="en-US" dirty="0" err="1" smtClean="0"/>
              <a:t>olvide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525963"/>
          </a:xfrm>
        </p:spPr>
        <p:txBody>
          <a:bodyPr>
            <a:noAutofit/>
          </a:bodyPr>
          <a:lstStyle/>
          <a:p>
            <a:pPr marL="346075" indent="-346075">
              <a:lnSpc>
                <a:spcPct val="170000"/>
              </a:lnSpc>
              <a:spcBef>
                <a:spcPct val="0"/>
              </a:spcBef>
              <a:buClr>
                <a:schemeClr val="tx1"/>
              </a:buClr>
              <a:buAutoNum type="arabicPeriod"/>
            </a:pPr>
            <a:r>
              <a:rPr lang="es-CO" sz="2400" dirty="0" smtClean="0">
                <a:solidFill>
                  <a:schemeClr val="accent4">
                    <a:lumMod val="75000"/>
                  </a:schemeClr>
                </a:solidFill>
                <a:cs typeface="Segoe UI" pitchFamily="34" charset="0"/>
              </a:rPr>
              <a:t>Las Pymes son el segmento de </a:t>
            </a:r>
            <a:r>
              <a:rPr lang="es-CO" sz="2400" dirty="0" smtClean="0">
                <a:solidFill>
                  <a:schemeClr val="accent4">
                    <a:lumMod val="75000"/>
                  </a:schemeClr>
                </a:solidFill>
                <a:cs typeface="Segoe UI" pitchFamily="34" charset="0"/>
              </a:rPr>
              <a:t>mayores </a:t>
            </a:r>
            <a:r>
              <a:rPr lang="es-CO" sz="2400" dirty="0" smtClean="0">
                <a:solidFill>
                  <a:schemeClr val="accent4">
                    <a:lumMod val="75000"/>
                  </a:schemeClr>
                </a:solidFill>
                <a:cs typeface="Segoe UI" pitchFamily="34" charset="0"/>
              </a:rPr>
              <a:t>oportunidades para </a:t>
            </a:r>
            <a:r>
              <a:rPr lang="es-CO" sz="2400" dirty="0" smtClean="0">
                <a:solidFill>
                  <a:schemeClr val="accent4">
                    <a:lumMod val="75000"/>
                  </a:schemeClr>
                </a:solidFill>
                <a:cs typeface="Segoe UI" pitchFamily="34" charset="0"/>
              </a:rPr>
              <a:t>crecer</a:t>
            </a:r>
          </a:p>
          <a:p>
            <a:pPr marL="346075" indent="-346075">
              <a:lnSpc>
                <a:spcPct val="170000"/>
              </a:lnSpc>
              <a:spcBef>
                <a:spcPct val="0"/>
              </a:spcBef>
              <a:buClr>
                <a:schemeClr val="tx1"/>
              </a:buClr>
              <a:buAutoNum type="arabicPeriod"/>
            </a:pPr>
            <a:r>
              <a:rPr lang="es-CO" sz="2400" dirty="0" smtClean="0">
                <a:solidFill>
                  <a:schemeClr val="accent4">
                    <a:lumMod val="75000"/>
                  </a:schemeClr>
                </a:solidFill>
                <a:cs typeface="Segoe UI" pitchFamily="34" charset="0"/>
              </a:rPr>
              <a:t>Crezca en cobertura nacional</a:t>
            </a:r>
            <a:endParaRPr lang="es-CO" sz="2400" dirty="0" smtClean="0">
              <a:solidFill>
                <a:schemeClr val="accent4">
                  <a:lumMod val="75000"/>
                </a:schemeClr>
              </a:solidFill>
              <a:cs typeface="Segoe UI" pitchFamily="34" charset="0"/>
            </a:endParaRPr>
          </a:p>
          <a:p>
            <a:pPr marL="346075" indent="-346075">
              <a:lnSpc>
                <a:spcPct val="170000"/>
              </a:lnSpc>
              <a:spcBef>
                <a:spcPct val="0"/>
              </a:spcBef>
              <a:buClr>
                <a:schemeClr val="tx1"/>
              </a:buClr>
              <a:buAutoNum type="arabicPeriod"/>
            </a:pPr>
            <a:r>
              <a:rPr lang="es-CO" sz="2400" dirty="0" smtClean="0">
                <a:solidFill>
                  <a:schemeClr val="accent4">
                    <a:lumMod val="75000"/>
                  </a:schemeClr>
                </a:solidFill>
                <a:cs typeface="Segoe UI" pitchFamily="34" charset="0"/>
              </a:rPr>
              <a:t>Vamos a estar más cerca y entregando herramientas a aquellos que vean esta oportunidad</a:t>
            </a:r>
          </a:p>
          <a:p>
            <a:pPr marL="346075" indent="-346075">
              <a:lnSpc>
                <a:spcPct val="170000"/>
              </a:lnSpc>
              <a:spcBef>
                <a:spcPct val="0"/>
              </a:spcBef>
              <a:buClr>
                <a:schemeClr val="tx1"/>
              </a:buClr>
              <a:buAutoNum type="arabicPeriod"/>
            </a:pPr>
            <a:r>
              <a:rPr lang="es-CO" sz="2400" dirty="0" smtClean="0">
                <a:solidFill>
                  <a:schemeClr val="accent4">
                    <a:lumMod val="75000"/>
                  </a:schemeClr>
                </a:solidFill>
                <a:cs typeface="Segoe UI" pitchFamily="34" charset="0"/>
              </a:rPr>
              <a:t>Conviértase en Especialista de Pequeños Negocios</a:t>
            </a:r>
          </a:p>
          <a:p>
            <a:pPr marL="746125" lvl="1" indent="-346075">
              <a:lnSpc>
                <a:spcPct val="170000"/>
              </a:lnSpc>
              <a:spcBef>
                <a:spcPct val="0"/>
              </a:spcBef>
              <a:buClr>
                <a:schemeClr val="tx1"/>
              </a:buClr>
              <a:buNone/>
            </a:pPr>
            <a:r>
              <a:rPr lang="es-CO" sz="1800" dirty="0" smtClean="0">
                <a:solidFill>
                  <a:schemeClr val="accent4">
                    <a:lumMod val="75000"/>
                  </a:schemeClr>
                </a:solidFill>
                <a:cs typeface="Segoe UI" pitchFamily="34" charset="0"/>
              </a:rPr>
              <a:t>Mayor información sobre requisitos y beneficios:</a:t>
            </a:r>
          </a:p>
          <a:p>
            <a:pPr marL="746125" lvl="1" indent="-346075">
              <a:lnSpc>
                <a:spcPct val="170000"/>
              </a:lnSpc>
              <a:spcBef>
                <a:spcPct val="0"/>
              </a:spcBef>
              <a:buClr>
                <a:schemeClr val="tx1"/>
              </a:buClr>
              <a:buNone/>
            </a:pPr>
            <a:r>
              <a:rPr lang="es-CO" sz="1800" b="1" u="sng" dirty="0" smtClean="0">
                <a:solidFill>
                  <a:schemeClr val="accent4">
                    <a:lumMod val="75000"/>
                  </a:schemeClr>
                </a:solidFill>
              </a:rPr>
              <a:t>https://partner.microsoft.com/colombia/programa/smallbusinessspecialist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66800" y="2286000"/>
            <a:ext cx="71628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tangle 61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invGray">
          <a:xfrm>
            <a:off x="1406525" y="2597150"/>
            <a:ext cx="637381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438400"/>
            <a:ext cx="51054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Todos hablan de las pymes como una oportunidad de crecimiento pero, por qué?</a:t>
            </a:r>
            <a:br>
              <a:rPr lang="es-CO" dirty="0" smtClean="0"/>
            </a:br>
            <a:r>
              <a:rPr lang="es-CO" dirty="0" smtClean="0"/>
              <a:t>…</a:t>
            </a:r>
            <a:br>
              <a:rPr lang="es-CO" dirty="0" smtClean="0"/>
            </a:br>
            <a:endParaRPr lang="en-US" dirty="0"/>
          </a:p>
        </p:txBody>
      </p:sp>
      <p:pic>
        <p:nvPicPr>
          <p:cNvPr id="4" name="Rectangle 1229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691" y="1066800"/>
            <a:ext cx="3452109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733800" y="4648200"/>
            <a:ext cx="510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400" dirty="0" smtClean="0">
                <a:latin typeface="+mj-lt"/>
                <a:ea typeface="+mj-ea"/>
                <a:cs typeface="+mj-cs"/>
              </a:rPr>
              <a:t>Qué tanto más podemos crecer en las grandes cuentas que hemos trabajado siempre?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CUÁL ES EL TAMAÑO DEL SEGMENTO?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3505200"/>
          </a:xfrm>
        </p:spPr>
        <p:txBody>
          <a:bodyPr>
            <a:normAutofit/>
          </a:bodyPr>
          <a:lstStyle/>
          <a:p>
            <a:r>
              <a:rPr lang="es-CO" dirty="0" smtClean="0"/>
              <a:t>En Colombia se estima que el tamaño del mercado de </a:t>
            </a:r>
            <a:r>
              <a:rPr lang="es-CO" dirty="0" err="1" smtClean="0"/>
              <a:t>mipymes</a:t>
            </a:r>
            <a:r>
              <a:rPr lang="es-CO" dirty="0" smtClean="0"/>
              <a:t> es:</a:t>
            </a:r>
          </a:p>
          <a:p>
            <a:pPr lvl="1"/>
            <a:r>
              <a:rPr lang="es-CO" dirty="0" smtClean="0"/>
              <a:t>Empresas medianas: 8.500</a:t>
            </a:r>
          </a:p>
          <a:p>
            <a:pPr lvl="1"/>
            <a:r>
              <a:rPr lang="es-CO" dirty="0" smtClean="0"/>
              <a:t>Empresas pequeñas: 42.000</a:t>
            </a:r>
          </a:p>
          <a:p>
            <a:pPr lvl="1"/>
            <a:r>
              <a:rPr lang="es-CO" dirty="0" smtClean="0"/>
              <a:t>Microempresas formales: 200.000 </a:t>
            </a:r>
            <a:r>
              <a:rPr lang="es-CO" dirty="0" err="1" smtClean="0"/>
              <a:t>aprox</a:t>
            </a:r>
            <a:endParaRPr lang="es-CO" dirty="0" smtClean="0"/>
          </a:p>
          <a:p>
            <a:pPr lvl="1"/>
            <a:r>
              <a:rPr lang="es-CO" dirty="0" smtClean="0"/>
              <a:t>Unidades productivas: 1.000.000 </a:t>
            </a:r>
            <a:r>
              <a:rPr lang="es-CO" dirty="0" err="1" smtClean="0"/>
              <a:t>aprox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638800"/>
            <a:ext cx="7680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 smtClean="0"/>
              <a:t>Fuentes: Documento </a:t>
            </a:r>
            <a:r>
              <a:rPr lang="es-CO" sz="1400" dirty="0" err="1" smtClean="0"/>
              <a:t>Conpes</a:t>
            </a:r>
            <a:r>
              <a:rPr lang="es-CO" sz="1400" dirty="0" smtClean="0"/>
              <a:t> 3484 / 2007, Fundes estudio 2004, </a:t>
            </a:r>
            <a:r>
              <a:rPr lang="es-CO" sz="1400" dirty="0" err="1" smtClean="0"/>
              <a:t>Anif</a:t>
            </a:r>
            <a:r>
              <a:rPr lang="es-CO" sz="1400" dirty="0" smtClean="0"/>
              <a:t> informe de Coyuntura Pyme 2007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524000" y="1078468"/>
          <a:ext cx="6172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160671" y="152400"/>
            <a:ext cx="8860493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  <a:effectLst>
            <a:outerShdw blurRad="2159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76197" tIns="38098" rIns="76197" bIns="38098" anchor="ctr"/>
          <a:lstStyle/>
          <a:p>
            <a:pPr algn="ctr" defTabSz="760413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300" kern="12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Semibold"/>
              <a:ea typeface="+mn-ea"/>
              <a:cs typeface="+mn-cs"/>
            </a:endParaRPr>
          </a:p>
        </p:txBody>
      </p:sp>
      <p:sp>
        <p:nvSpPr>
          <p:cNvPr id="7" name="TextBox 49"/>
          <p:cNvSpPr txBox="1">
            <a:spLocks noChangeArrowheads="1"/>
          </p:cNvSpPr>
          <p:nvPr/>
        </p:nvSpPr>
        <p:spPr bwMode="auto">
          <a:xfrm>
            <a:off x="218362" y="152400"/>
            <a:ext cx="8761862" cy="52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197" tIns="38098" rIns="76197" bIns="38098">
            <a:spAutoFit/>
          </a:bodyPr>
          <a:lstStyle/>
          <a:p>
            <a:pPr lvl="0" algn="ctr" defTabSz="912777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600" b="1" spc="-150" dirty="0" smtClean="0">
                <a:ln w="3175">
                  <a:noFill/>
                </a:ln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Nuestra  Oportunidad  en 3 </a:t>
            </a:r>
            <a:r>
              <a:rPr lang="es-CO" sz="3600" b="1" spc="-150" dirty="0" smtClean="0">
                <a:ln w="3175">
                  <a:noFill/>
                </a:ln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años</a:t>
            </a:r>
            <a:endParaRPr lang="es-CO" sz="3600" b="1" spc="-150" dirty="0">
              <a:ln w="3175">
                <a:noFill/>
              </a:ln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5117068"/>
            <a:ext cx="182880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COLOMBIA</a:t>
            </a:r>
            <a:endParaRPr lang="en-US" b="1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3200400"/>
            <a:ext cx="177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Competencia</a:t>
            </a:r>
            <a:endParaRPr lang="en-US" b="1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458366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Nuevas Oportunidades</a:t>
            </a:r>
            <a:endParaRPr lang="en-US" b="1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321206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Base Instalada</a:t>
            </a:r>
            <a:endParaRPr lang="en-US" b="1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2145268"/>
            <a:ext cx="16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Competencia</a:t>
            </a:r>
            <a:endParaRPr lang="en-US" b="1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8200" y="33644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Cross / Up </a:t>
            </a:r>
            <a:r>
              <a:rPr lang="es-CO" b="1" i="1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sell</a:t>
            </a:r>
            <a:endParaRPr lang="en-US" b="1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328826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Nuevas Oportunidades</a:t>
            </a:r>
            <a:endParaRPr lang="en-US" b="1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191666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Base Instalada</a:t>
            </a:r>
            <a:endParaRPr lang="en-US" b="1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3" name="7-Point Star 22"/>
          <p:cNvSpPr/>
          <p:nvPr/>
        </p:nvSpPr>
        <p:spPr>
          <a:xfrm>
            <a:off x="2362200" y="2667000"/>
            <a:ext cx="2362200" cy="1981200"/>
          </a:xfrm>
          <a:prstGeom prst="star7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04800" y="762000"/>
            <a:ext cx="1676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Definición de Pymes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638800"/>
            <a:ext cx="308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 smtClean="0"/>
              <a:t>Fuentes: </a:t>
            </a:r>
            <a:r>
              <a:rPr lang="es-CO" sz="1400" dirty="0" smtClean="0"/>
              <a:t>Ley 590 o Ley </a:t>
            </a:r>
            <a:r>
              <a:rPr lang="es-CO" sz="1400" dirty="0" err="1" smtClean="0"/>
              <a:t>Mipyme</a:t>
            </a:r>
            <a:r>
              <a:rPr lang="es-CO" sz="1400" dirty="0" smtClean="0"/>
              <a:t> se 2000</a:t>
            </a:r>
            <a:endParaRPr lang="en-US" sz="14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304800" y="1447800"/>
            <a:ext cx="3429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5938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Mediana Empresa: </a:t>
            </a: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93738" marR="0" lvl="0" indent="-177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a)</a:t>
            </a: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 E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ntre 51 y </a:t>
            </a:r>
            <a:r>
              <a:rPr lang="es-ES" sz="1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200</a:t>
            </a:r>
            <a:r>
              <a:rPr kumimoji="0" lang="es-E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trabajadores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                                                    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93738" marR="0" lvl="0" indent="-177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b)</a:t>
            </a:r>
            <a:r>
              <a:rPr lang="es-ES" sz="9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Activos totales entre 5.001</a:t>
            </a:r>
            <a:r>
              <a:rPr kumimoji="0" lang="es-E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y 15.000</a:t>
            </a:r>
            <a:r>
              <a:rPr kumimoji="0" lang="es-E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SMMLV</a:t>
            </a:r>
          </a:p>
          <a:p>
            <a:pPr marL="515938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5938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Pequeña Empresa: </a:t>
            </a: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5938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a)</a:t>
            </a: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 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Entre 11</a:t>
            </a:r>
            <a:r>
              <a:rPr kumimoji="0" lang="es-E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y 50 trabajadores. 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5938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b)</a:t>
            </a: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 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Activos totales entre 501</a:t>
            </a:r>
            <a:r>
              <a:rPr kumimoji="0" lang="es-E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y menos de 5.001 </a:t>
            </a:r>
            <a:r>
              <a:rPr lang="es-ES" sz="1400" dirty="0" smtClean="0">
                <a:latin typeface="Arial Narrow" pitchFamily="34" charset="0"/>
                <a:cs typeface="Arial" pitchFamily="34" charset="0"/>
              </a:rPr>
              <a:t>SMMLV</a:t>
            </a:r>
            <a:br>
              <a:rPr lang="es-ES" sz="1400" dirty="0" smtClean="0">
                <a:latin typeface="Arial Narrow" pitchFamily="34" charset="0"/>
                <a:cs typeface="Arial" pitchFamily="34" charset="0"/>
              </a:rPr>
            </a:b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  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5938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Microempresa: </a:t>
            </a: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5938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a)</a:t>
            </a: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 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Planta de personal no superior a los 10 trabajadores. 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5938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b)</a:t>
            </a: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 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Activos totales por valor inferior a 501</a:t>
            </a:r>
            <a:r>
              <a:rPr kumimoji="0" lang="es-E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es-ES" sz="1400" dirty="0" smtClean="0">
                <a:latin typeface="Arial Narrow" pitchFamily="34" charset="0"/>
                <a:cs typeface="Arial" pitchFamily="34" charset="0"/>
              </a:rPr>
              <a:t>SMMLV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2971800" y="1447800"/>
          <a:ext cx="1909762" cy="3829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5029200" y="1447800"/>
          <a:ext cx="1909762" cy="3829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400800" y="1447800"/>
            <a:ext cx="342900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5938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Depth</a:t>
            </a: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93738" marR="0" lvl="0" indent="-177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+ de 250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Pcs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                                            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5938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5938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 marL="515938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5938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5938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Breadth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MM</a:t>
            </a: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5938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dirty="0" smtClean="0">
                <a:latin typeface="Arial Narrow" pitchFamily="34" charset="0"/>
                <a:cs typeface="Arial" pitchFamily="34" charset="0"/>
              </a:rPr>
              <a:t>Entre 26 y 250 PCs</a:t>
            </a:r>
            <a:br>
              <a:rPr lang="es-ES" sz="1400" dirty="0" smtClean="0">
                <a:latin typeface="Arial Narrow" pitchFamily="34" charset="0"/>
                <a:cs typeface="Arial" pitchFamily="34" charset="0"/>
              </a:rPr>
            </a:b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  </a:t>
            </a:r>
          </a:p>
          <a:p>
            <a:pPr marL="515938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5938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 marL="515938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5938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Breadth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Small Business</a:t>
            </a: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5938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Entre 5 y  25 PCs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972" y="762000"/>
            <a:ext cx="1552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Gobierno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77000" y="762000"/>
            <a:ext cx="1676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525172" y="762000"/>
            <a:ext cx="1594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Microsoft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Crecimiento real !!! …veamos algunas cifras del año pasado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8458200" cy="443197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225425" indent="-225425" algn="just">
              <a:lnSpc>
                <a:spcPct val="150000"/>
              </a:lnSpc>
              <a:buBlip>
                <a:blip r:embed="rId2"/>
              </a:buBlip>
            </a:pP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segmento creció en ventas </a:t>
            </a:r>
            <a:r>
              <a:rPr lang="es-CO" b="1" dirty="0" smtClean="0">
                <a:solidFill>
                  <a:schemeClr val="accent5">
                    <a:lumMod val="75000"/>
                  </a:schemeClr>
                </a:solidFill>
              </a:rPr>
              <a:t>48% 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año contra año en Colombia. La base de clientes comprando productos Microsoft creció </a:t>
            </a:r>
            <a:r>
              <a:rPr lang="es-CO" b="1" dirty="0" smtClean="0">
                <a:solidFill>
                  <a:schemeClr val="accent5">
                    <a:lumMod val="75000"/>
                  </a:schemeClr>
                </a:solidFill>
              </a:rPr>
              <a:t>31%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 el promedio de compra aumentó un </a:t>
            </a:r>
            <a:r>
              <a:rPr lang="es-CO" b="1" dirty="0" smtClean="0">
                <a:solidFill>
                  <a:schemeClr val="accent5">
                    <a:lumMod val="75000"/>
                  </a:schemeClr>
                </a:solidFill>
              </a:rPr>
              <a:t>13%</a:t>
            </a:r>
            <a:endParaRPr lang="es-CO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25425" indent="-225425" algn="just">
              <a:lnSpc>
                <a:spcPct val="150000"/>
              </a:lnSpc>
              <a:buBlip>
                <a:blip r:embed="rId2"/>
              </a:buBlip>
            </a:pP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Tanto la cantidad de socios de negocios como el promedio de las ventas de cada uno creció un </a:t>
            </a:r>
            <a:r>
              <a:rPr lang="es-CO" b="1" dirty="0" smtClean="0">
                <a:solidFill>
                  <a:schemeClr val="accent5">
                    <a:lumMod val="75000"/>
                  </a:schemeClr>
                </a:solidFill>
              </a:rPr>
              <a:t>22%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año contra año</a:t>
            </a:r>
          </a:p>
          <a:p>
            <a:pPr marL="225425" indent="-225425" algn="just">
              <a:lnSpc>
                <a:spcPct val="150000"/>
              </a:lnSpc>
              <a:buBlip>
                <a:blip r:embed="rId2"/>
              </a:buBlip>
            </a:pP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es el tipo de licenciamiento que más se vende en este segmento, aunque crece la participación de FPP y </a:t>
            </a:r>
            <a:r>
              <a:rPr lang="es-CO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Hosting</a:t>
            </a:r>
            <a:endParaRPr lang="es-CO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5425" indent="-225425" algn="just">
              <a:lnSpc>
                <a:spcPct val="150000"/>
              </a:lnSpc>
              <a:buBlip>
                <a:blip r:embed="rId2"/>
              </a:buBlip>
            </a:pP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 buenos resultados de la estrategia de 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antipiratería hicieron 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 nuestros modelos de legalización aumentaran sus ventas en un </a:t>
            </a:r>
            <a:r>
              <a:rPr lang="es-CO" b="1" dirty="0" smtClean="0">
                <a:solidFill>
                  <a:schemeClr val="accent5">
                    <a:lumMod val="75000"/>
                  </a:schemeClr>
                </a:solidFill>
              </a:rPr>
              <a:t>35%</a:t>
            </a:r>
            <a:endParaRPr lang="es-CO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25425" indent="-225425" algn="just">
              <a:lnSpc>
                <a:spcPct val="150000"/>
              </a:lnSpc>
              <a:buBlip>
                <a:blip r:embed="rId2"/>
              </a:buBlip>
            </a:pP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Nuestra oferta de ERP y CRM creció un </a:t>
            </a:r>
            <a:r>
              <a:rPr lang="es-CO" b="1" dirty="0" smtClean="0">
                <a:solidFill>
                  <a:schemeClr val="accent5">
                    <a:lumMod val="75000"/>
                  </a:schemeClr>
                </a:solidFill>
              </a:rPr>
              <a:t>158%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 ventas y alcanzó el </a:t>
            </a:r>
            <a:r>
              <a:rPr lang="es-CO" b="1" dirty="0" smtClean="0">
                <a:solidFill>
                  <a:schemeClr val="accent5">
                    <a:lumMod val="75000"/>
                  </a:schemeClr>
                </a:solidFill>
              </a:rPr>
              <a:t>11%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las ventas de todo el segmento </a:t>
            </a:r>
          </a:p>
          <a:p>
            <a:pPr marL="225425" indent="-225425" algn="just">
              <a:lnSpc>
                <a:spcPct val="150000"/>
              </a:lnSpc>
              <a:buBlip>
                <a:blip r:embed="rId2"/>
              </a:buBlip>
            </a:pP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Las empresas entre 5 y 25 computadores fueron las que mas crecieron el negocio el año pasado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5425" indent="-225425" algn="just">
              <a:lnSpc>
                <a:spcPct val="150000"/>
              </a:lnSpc>
              <a:buBlip>
                <a:blip r:embed="rId2"/>
              </a:buBlip>
            </a:pP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Hay una gigantesca oportunidad en las regiones de Colombia. Nuestras ventas aún están concentradas en su mayoría en Bogotá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Hemos crecido mucho….pero la oportunidad sigue siendo </a:t>
            </a:r>
            <a:r>
              <a:rPr lang="es-CO" sz="6700" dirty="0" smtClean="0"/>
              <a:t>gigantesca!!!!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114800" y="3124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53000" y="4355068"/>
            <a:ext cx="3035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Clientes no tocados, + del 85%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EL TAMAÑO DE LA OPORTUNIDAD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5691166" y="3429000"/>
            <a:ext cx="3071834" cy="7143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lvl="0" algn="ctr" defTabSz="914027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CO" sz="2800" b="1" i="1" spc="-642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" pitchFamily="34" charset="0"/>
              </a:rPr>
              <a:t>Oportunidad  MS Pymes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295400"/>
            <a:ext cx="8229624" cy="547457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463550" lvl="1" indent="-293688" defTabSz="914027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Oportunidad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licenciamiento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Open: 45.000 – 48.000 companies (5 or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más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PCs)</a:t>
            </a:r>
          </a:p>
          <a:p>
            <a:pPr marL="920714" lvl="2" indent="-293688" defTabSz="914027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Hemos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vendido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10.704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clientes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 los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últimos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4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años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(3.740 en FY08). </a:t>
            </a:r>
          </a:p>
          <a:p>
            <a:pPr marL="920714" lvl="2" indent="-293688" defTabSz="914027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Tamaño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la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oportunidad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Open en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Pymes</a:t>
            </a: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: </a:t>
            </a:r>
            <a:r>
              <a:rPr lang="es-CO" sz="1600" b="1" dirty="0" smtClean="0">
                <a:solidFill>
                  <a:schemeClr val="tx2">
                    <a:lumMod val="75000"/>
                  </a:schemeClr>
                </a:solidFill>
              </a:rPr>
              <a:t>102 M – 111M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63550" lvl="1" indent="-293688" defTabSz="914027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OEM, FPP y SPLA (micros 1 – 5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Pcs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): more than 150.000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bizs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 493.000 PCs y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más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2.5M en el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mercado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hogares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3550" lvl="1" indent="-293688" defTabSz="914027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5425" lvl="2" indent="-168275" defTabSz="914027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Palancas</a:t>
            </a: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crecimiento</a:t>
            </a:r>
            <a:endParaRPr lang="en-US" b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5425" lvl="2" indent="-168275" defTabSz="914027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TLC </a:t>
            </a:r>
          </a:p>
          <a:p>
            <a:pPr marL="225425" lvl="2" indent="-168275" defTabSz="914027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 TICs del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gobierno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cubrimiento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nacional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neutralidad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tecnológica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25425" lvl="2" indent="-168275" defTabSz="914027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 Microsoft de </a:t>
            </a:r>
            <a:r>
              <a:rPr lang="es-CO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Geocovertura</a:t>
            </a:r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5425" lvl="2" indent="-168275" defTabSz="914027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Planes conjuntos de </a:t>
            </a: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legalización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2588" lvl="3" indent="-168275" defTabSz="914027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en-US" sz="10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3550" lvl="1" indent="-293688" defTabSz="914027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en-US" sz="10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3550" lvl="1" indent="-293688" defTabSz="914027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endParaRPr lang="en-US" sz="105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3967</Words>
  <Application>Microsoft Office PowerPoint</Application>
  <PresentationFormat>On-screen Show (4:3)</PresentationFormat>
  <Paragraphs>246</Paragraphs>
  <Slides>25</Slides>
  <Notes>14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Es el momento de crecer, y la oportunidad está en las Pymes</vt:lpstr>
      <vt:lpstr>Todos hablan de las pymes como una oportunidad de crecimiento pero, por qué? … </vt:lpstr>
      <vt:lpstr>CUÁL ES EL TAMAÑO DEL SEGMENTO?</vt:lpstr>
      <vt:lpstr>Slide 5</vt:lpstr>
      <vt:lpstr>Definición de Pymes</vt:lpstr>
      <vt:lpstr>Crecimiento real !!! …veamos algunas cifras del año pasado</vt:lpstr>
      <vt:lpstr>Hemos crecido mucho….pero la oportunidad sigue siendo gigantesca!!!!</vt:lpstr>
      <vt:lpstr>EL TAMAÑO DE LA OPORTUNIDAD</vt:lpstr>
      <vt:lpstr>Nosotros les ayudamos a llegar más fácil al mercado</vt:lpstr>
      <vt:lpstr>Desafíos de las pequeñas y medianas empresas</vt:lpstr>
      <vt:lpstr>Factores clave que se pregunta un empresario Pyme al invertir en TI </vt:lpstr>
      <vt:lpstr>Necesidades tecnológicas de las Pymes</vt:lpstr>
      <vt:lpstr>Necesidades tecnológicas de las Pymes – Campañas de MS en el segmento</vt:lpstr>
      <vt:lpstr>Tenemos un completo portafolio de productos enfocados a las Pymes y mensajes adecuados para llegar con más facilidad a este segmento</vt:lpstr>
      <vt:lpstr>Productos para la productividad empresarial:  </vt:lpstr>
      <vt:lpstr>Productos para la seguridad y confiabilidad:  </vt:lpstr>
      <vt:lpstr>Productos para la adquisición y retención de clientes:  </vt:lpstr>
      <vt:lpstr>Soluciones de Negocios</vt:lpstr>
      <vt:lpstr>Slide 20</vt:lpstr>
      <vt:lpstr>TecnologíaLO</vt:lpstr>
      <vt:lpstr>Nuestra estrategia este año para llegar al mercado</vt:lpstr>
      <vt:lpstr>Ustedes nos pueden ayudar a cambiar percepciones y así vender mas!!!!</vt:lpstr>
      <vt:lpstr>No se les olvide….</vt:lpstr>
      <vt:lpstr>Slide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v-lucard</dc:creator>
  <cp:lastModifiedBy>omarper</cp:lastModifiedBy>
  <cp:revision>12</cp:revision>
  <dcterms:created xsi:type="dcterms:W3CDTF">2008-08-28T03:57:12Z</dcterms:created>
  <dcterms:modified xsi:type="dcterms:W3CDTF">2008-09-10T00:39:11Z</dcterms:modified>
</cp:coreProperties>
</file>