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9"/>
  </p:notesMasterIdLst>
  <p:handoutMasterIdLst>
    <p:handoutMasterId r:id="rId40"/>
  </p:handoutMasterIdLst>
  <p:sldIdLst>
    <p:sldId id="878" r:id="rId2"/>
    <p:sldId id="759" r:id="rId3"/>
    <p:sldId id="737" r:id="rId4"/>
    <p:sldId id="894" r:id="rId5"/>
    <p:sldId id="895" r:id="rId6"/>
    <p:sldId id="910" r:id="rId7"/>
    <p:sldId id="738" r:id="rId8"/>
    <p:sldId id="739" r:id="rId9"/>
    <p:sldId id="750" r:id="rId10"/>
    <p:sldId id="741" r:id="rId11"/>
    <p:sldId id="742" r:id="rId12"/>
    <p:sldId id="875" r:id="rId13"/>
    <p:sldId id="906" r:id="rId14"/>
    <p:sldId id="896" r:id="rId15"/>
    <p:sldId id="898" r:id="rId16"/>
    <p:sldId id="899" r:id="rId17"/>
    <p:sldId id="900" r:id="rId18"/>
    <p:sldId id="901" r:id="rId19"/>
    <p:sldId id="902" r:id="rId20"/>
    <p:sldId id="903" r:id="rId21"/>
    <p:sldId id="905" r:id="rId22"/>
    <p:sldId id="907" r:id="rId23"/>
    <p:sldId id="909" r:id="rId24"/>
    <p:sldId id="753" r:id="rId25"/>
    <p:sldId id="762" r:id="rId26"/>
    <p:sldId id="754" r:id="rId27"/>
    <p:sldId id="755" r:id="rId28"/>
    <p:sldId id="756" r:id="rId29"/>
    <p:sldId id="757" r:id="rId30"/>
    <p:sldId id="758" r:id="rId31"/>
    <p:sldId id="763" r:id="rId32"/>
    <p:sldId id="768" r:id="rId33"/>
    <p:sldId id="767" r:id="rId34"/>
    <p:sldId id="811" r:id="rId35"/>
    <p:sldId id="873" r:id="rId36"/>
    <p:sldId id="888" r:id="rId37"/>
    <p:sldId id="735" r:id="rId38"/>
  </p:sldIdLst>
  <p:sldSz cx="9144000" cy="6858000" type="screen4x3"/>
  <p:notesSz cx="6794500" cy="9931400"/>
  <p:defaultTextStyle>
    <a:defPPr>
      <a:defRPr lang="en-US"/>
    </a:defPPr>
    <a:lvl1pPr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1pPr>
    <a:lvl2pPr marL="4572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2pPr>
    <a:lvl3pPr marL="9144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3pPr>
    <a:lvl4pPr marL="13716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4pPr>
    <a:lvl5pPr marL="1828800" algn="l" rtl="0" eaLnBrk="0" fontAlgn="base" hangingPunct="0">
      <a:spcBef>
        <a:spcPct val="40000"/>
      </a:spcBef>
      <a:spcAft>
        <a:spcPct val="0"/>
      </a:spcAft>
      <a:buClr>
        <a:srgbClr val="8DACD0"/>
      </a:buClr>
      <a:buFont typeface="Wingdings" pitchFamily="2" charset="2"/>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969696"/>
    <a:srgbClr val="EBF7FF"/>
    <a:srgbClr val="CCECFF"/>
    <a:srgbClr val="0000FF"/>
    <a:srgbClr val="808080"/>
    <a:srgbClr val="EBF0F5"/>
    <a:srgbClr val="EFEFDD"/>
    <a:srgbClr val="F6F6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7429" autoAdjust="0"/>
    <p:restoredTop sz="68148" autoAdjust="0"/>
  </p:normalViewPr>
  <p:slideViewPr>
    <p:cSldViewPr snapToGrid="0">
      <p:cViewPr varScale="1">
        <p:scale>
          <a:sx n="52" d="100"/>
          <a:sy n="52" d="100"/>
        </p:scale>
        <p:origin x="-1404" y="-102"/>
      </p:cViewPr>
      <p:guideLst>
        <p:guide orient="horz" pos="336"/>
        <p:guide orient="horz" pos="1076"/>
        <p:guide orient="horz" pos="892"/>
        <p:guide orient="horz" pos="3576"/>
        <p:guide pos="664"/>
        <p:guide pos="782"/>
        <p:guide pos="4890"/>
        <p:guide pos="1742"/>
      </p:guideLst>
    </p:cSldViewPr>
  </p:slideViewPr>
  <p:outlineViewPr>
    <p:cViewPr>
      <p:scale>
        <a:sx n="33" d="100"/>
        <a:sy n="33" d="100"/>
      </p:scale>
      <p:origin x="0" y="2841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2352" y="-90"/>
      </p:cViewPr>
      <p:guideLst>
        <p:guide orient="horz" pos="3127"/>
        <p:guide pos="214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10F7E4-549C-4FF5-9BD2-3E96BE4E6F19}"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0C67B722-854E-40FB-BA0B-68065EA72E71}">
      <dgm:prSet phldrT="[Text]"/>
      <dgm:spPr/>
      <dgm:t>
        <a:bodyPr/>
        <a:lstStyle/>
        <a:p>
          <a:r>
            <a:rPr lang="es-ES" noProof="0" dirty="0" smtClean="0"/>
            <a:t>Solución</a:t>
          </a:r>
          <a:endParaRPr lang="es-ES" noProof="0" dirty="0"/>
        </a:p>
      </dgm:t>
    </dgm:pt>
    <dgm:pt modelId="{4293B3BB-A52E-4BDA-8664-A7AF7B3DE2D1}" type="parTrans" cxnId="{B02D6BFA-9B27-4CC3-9DA7-5AF9D4FE70A9}">
      <dgm:prSet/>
      <dgm:spPr/>
      <dgm:t>
        <a:bodyPr/>
        <a:lstStyle/>
        <a:p>
          <a:endParaRPr lang="en-US"/>
        </a:p>
      </dgm:t>
    </dgm:pt>
    <dgm:pt modelId="{DAB849DC-1D4B-47AF-BB8C-7CE554353793}" type="sibTrans" cxnId="{B02D6BFA-9B27-4CC3-9DA7-5AF9D4FE70A9}">
      <dgm:prSet/>
      <dgm:spPr/>
      <dgm:t>
        <a:bodyPr/>
        <a:lstStyle/>
        <a:p>
          <a:endParaRPr lang="en-US"/>
        </a:p>
      </dgm:t>
    </dgm:pt>
    <dgm:pt modelId="{95937E1F-A5A4-49DE-8399-FA4DD4DBE355}">
      <dgm:prSet phldrT="[Text]"/>
      <dgm:spPr/>
      <dgm:t>
        <a:bodyPr/>
        <a:lstStyle/>
        <a:p>
          <a:r>
            <a:rPr lang="es-ES" noProof="0" dirty="0" smtClean="0">
              <a:effectLst>
                <a:outerShdw blurRad="38100" dist="38100" dir="2700000" algn="tl">
                  <a:srgbClr val="000000">
                    <a:alpha val="43137"/>
                  </a:srgbClr>
                </a:outerShdw>
              </a:effectLst>
            </a:rPr>
            <a:t>Ofrece las actualizaciones disponibles en el Servicio de Microsoft </a:t>
          </a:r>
          <a:r>
            <a:rPr lang="es-ES" noProof="0" dirty="0" err="1" smtClean="0">
              <a:effectLst>
                <a:outerShdw blurRad="38100" dist="38100" dir="2700000" algn="tl">
                  <a:srgbClr val="000000">
                    <a:alpha val="43137"/>
                  </a:srgbClr>
                </a:outerShdw>
              </a:effectLst>
            </a:rPr>
            <a:t>Update</a:t>
          </a:r>
          <a:r>
            <a:rPr lang="es-ES" noProof="0" dirty="0" smtClean="0">
              <a:effectLst>
                <a:outerShdw blurRad="38100" dist="38100" dir="2700000" algn="tl">
                  <a:srgbClr val="000000">
                    <a:alpha val="43137"/>
                  </a:srgbClr>
                </a:outerShdw>
              </a:effectLst>
            </a:rPr>
            <a:t>.</a:t>
          </a:r>
          <a:endParaRPr lang="es-ES" noProof="0" dirty="0">
            <a:effectLst>
              <a:outerShdw blurRad="38100" dist="38100" dir="2700000" algn="tl">
                <a:srgbClr val="000000">
                  <a:alpha val="43137"/>
                </a:srgbClr>
              </a:outerShdw>
            </a:effectLst>
          </a:endParaRPr>
        </a:p>
      </dgm:t>
    </dgm:pt>
    <dgm:pt modelId="{676790FD-3285-4875-937A-7D6748A29BF7}" type="parTrans" cxnId="{2B348B43-6528-4262-839C-0DC032B5CE1B}">
      <dgm:prSet/>
      <dgm:spPr/>
      <dgm:t>
        <a:bodyPr/>
        <a:lstStyle/>
        <a:p>
          <a:endParaRPr lang="en-US"/>
        </a:p>
      </dgm:t>
    </dgm:pt>
    <dgm:pt modelId="{7CBD6E69-F59B-466F-BBD1-7710331FF67E}" type="sibTrans" cxnId="{2B348B43-6528-4262-839C-0DC032B5CE1B}">
      <dgm:prSet/>
      <dgm:spPr/>
      <dgm:t>
        <a:bodyPr/>
        <a:lstStyle/>
        <a:p>
          <a:endParaRPr lang="en-US"/>
        </a:p>
      </dgm:t>
    </dgm:pt>
    <dgm:pt modelId="{03CEBD62-CA5B-4BD2-A565-2D40D46096F0}">
      <dgm:prSet phldrT="[Text]"/>
      <dgm:spPr/>
      <dgm:t>
        <a:bodyPr/>
        <a:lstStyle/>
        <a:p>
          <a:r>
            <a:rPr lang="es-ES" noProof="0" dirty="0" smtClean="0"/>
            <a:t>Plataforma/ Infraestructura</a:t>
          </a:r>
          <a:endParaRPr lang="es-ES" noProof="0" dirty="0"/>
        </a:p>
      </dgm:t>
    </dgm:pt>
    <dgm:pt modelId="{8D2DEFDE-B587-42CB-A891-B4D697159387}" type="parTrans" cxnId="{F5F7C83C-947C-4992-8575-DAB9DC25A41A}">
      <dgm:prSet/>
      <dgm:spPr/>
      <dgm:t>
        <a:bodyPr/>
        <a:lstStyle/>
        <a:p>
          <a:endParaRPr lang="en-US"/>
        </a:p>
      </dgm:t>
    </dgm:pt>
    <dgm:pt modelId="{07A872C2-4B21-477B-A9E5-848D02121F30}" type="sibTrans" cxnId="{F5F7C83C-947C-4992-8575-DAB9DC25A41A}">
      <dgm:prSet/>
      <dgm:spPr/>
      <dgm:t>
        <a:bodyPr/>
        <a:lstStyle/>
        <a:p>
          <a:endParaRPr lang="en-US"/>
        </a:p>
      </dgm:t>
    </dgm:pt>
    <dgm:pt modelId="{938A03CC-396A-4E0A-B6A0-130C2A0B3D1C}">
      <dgm:prSet phldrT="[Text]"/>
      <dgm:spPr/>
      <dgm:t>
        <a:bodyPr/>
        <a:lstStyle/>
        <a:p>
          <a:r>
            <a:rPr lang="es-ES" noProof="0" smtClean="0">
              <a:effectLst>
                <a:outerShdw blurRad="38100" dist="38100" dir="2700000" algn="tl">
                  <a:srgbClr val="000000">
                    <a:alpha val="43137"/>
                  </a:srgbClr>
                </a:outerShdw>
              </a:effectLst>
            </a:rPr>
            <a:t>Incluye una consola de administración y permite los escenarios de Gestión de Actualizaciones más frecuentes.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dgm:t>
    </dgm:pt>
    <dgm:pt modelId="{454BDF33-3B0E-435A-80F6-E92D78CE9A90}" type="parTrans" cxnId="{C313A236-04C5-4F44-AC05-FE08D8BF5394}">
      <dgm:prSet/>
      <dgm:spPr/>
      <dgm:t>
        <a:bodyPr/>
        <a:lstStyle/>
        <a:p>
          <a:endParaRPr lang="en-US"/>
        </a:p>
      </dgm:t>
    </dgm:pt>
    <dgm:pt modelId="{8AC8DF4D-F8EB-40ED-8CDF-56684C2B2B4E}" type="sibTrans" cxnId="{C313A236-04C5-4F44-AC05-FE08D8BF5394}">
      <dgm:prSet/>
      <dgm:spPr/>
      <dgm:t>
        <a:bodyPr/>
        <a:lstStyle/>
        <a:p>
          <a:endParaRPr lang="en-US"/>
        </a:p>
      </dgm:t>
    </dgm:pt>
    <dgm:pt modelId="{619F404D-FB4D-45C9-8D9A-147897ED75EE}">
      <dgm:prSet phldrT="[Text]"/>
      <dgm:spPr/>
      <dgm:t>
        <a:bodyPr/>
        <a:lstStyle/>
        <a:p>
          <a:r>
            <a:rPr lang="es-ES" noProof="0" dirty="0" smtClean="0">
              <a:effectLst>
                <a:outerShdw blurRad="38100" dist="38100" dir="2700000" algn="tl">
                  <a:srgbClr val="000000">
                    <a:alpha val="43137"/>
                  </a:srgbClr>
                </a:outerShdw>
              </a:effectLst>
            </a:rPr>
            <a:t>Permite a otras soluciones la Gestión de Actualizaciones, Distribución de aplicaciones e Inventario.</a:t>
          </a:r>
          <a:endParaRPr lang="es-ES" noProof="0" dirty="0">
            <a:effectLst>
              <a:outerShdw blurRad="38100" dist="38100" dir="2700000" algn="tl">
                <a:srgbClr val="000000">
                  <a:alpha val="43137"/>
                </a:srgbClr>
              </a:outerShdw>
            </a:effectLst>
          </a:endParaRPr>
        </a:p>
      </dgm:t>
    </dgm:pt>
    <dgm:pt modelId="{4985FEFB-CBF2-4BB0-AD8C-C09E0390720D}" type="parTrans" cxnId="{4A34195A-EF77-46AB-91E2-890C426B786C}">
      <dgm:prSet/>
      <dgm:spPr/>
      <dgm:t>
        <a:bodyPr/>
        <a:lstStyle/>
        <a:p>
          <a:endParaRPr lang="en-US"/>
        </a:p>
      </dgm:t>
    </dgm:pt>
    <dgm:pt modelId="{A7758AAD-DCAD-44EB-8173-E6350CD45D75}" type="sibTrans" cxnId="{4A34195A-EF77-46AB-91E2-890C426B786C}">
      <dgm:prSet/>
      <dgm:spPr/>
      <dgm:t>
        <a:bodyPr/>
        <a:lstStyle/>
        <a:p>
          <a:endParaRPr lang="en-US"/>
        </a:p>
      </dgm:t>
    </dgm:pt>
    <dgm:pt modelId="{BEC9C156-2CC3-4901-AD44-ED47A3D1978F}">
      <dgm:prSet phldrT="[Text]"/>
      <dgm:spPr/>
      <dgm:t>
        <a:bodyPr/>
        <a:lstStyle/>
        <a:p>
          <a:r>
            <a:rPr lang="es-ES" noProof="0" dirty="0" smtClean="0">
              <a:effectLst>
                <a:outerShdw blurRad="38100" dist="38100" dir="2700000" algn="tl">
                  <a:srgbClr val="000000">
                    <a:alpha val="43137"/>
                  </a:srgbClr>
                </a:outerShdw>
              </a:effectLst>
            </a:rPr>
            <a:t>Ofrece extensibilidad vía las </a:t>
          </a:r>
          <a:r>
            <a:rPr lang="es-ES" noProof="0" dirty="0" err="1" smtClean="0">
              <a:effectLst>
                <a:outerShdw blurRad="38100" dist="38100" dir="2700000" algn="tl">
                  <a:srgbClr val="000000">
                    <a:alpha val="43137"/>
                  </a:srgbClr>
                </a:outerShdw>
              </a:effectLst>
            </a:rPr>
            <a:t>APIs</a:t>
          </a:r>
          <a:r>
            <a:rPr lang="es-ES" noProof="0" dirty="0" smtClean="0">
              <a:effectLst>
                <a:outerShdw blurRad="38100" dist="38100" dir="2700000" algn="tl">
                  <a:srgbClr val="000000">
                    <a:alpha val="43137"/>
                  </a:srgbClr>
                </a:outerShdw>
              </a:effectLst>
            </a:rPr>
            <a:t> de cliente y Servidor para soportar escenarios de gestión empresariales más avanzados.</a:t>
          </a:r>
          <a:endParaRPr lang="es-ES" noProof="0" dirty="0">
            <a:effectLst>
              <a:outerShdw blurRad="38100" dist="38100" dir="2700000" algn="tl">
                <a:srgbClr val="000000">
                  <a:alpha val="43137"/>
                </a:srgbClr>
              </a:outerShdw>
            </a:effectLst>
          </a:endParaRPr>
        </a:p>
      </dgm:t>
    </dgm:pt>
    <dgm:pt modelId="{A6CAE3E0-E04B-4AF6-BBFA-E28FDE4B8BB1}" type="parTrans" cxnId="{988359FA-309C-41C3-BFD6-BE88FDE3ABD5}">
      <dgm:prSet/>
      <dgm:spPr/>
    </dgm:pt>
    <dgm:pt modelId="{E984E2C6-0C3F-4DFB-9510-355D8BF3A4C5}" type="sibTrans" cxnId="{988359FA-309C-41C3-BFD6-BE88FDE3ABD5}">
      <dgm:prSet/>
      <dgm:spPr/>
    </dgm:pt>
    <dgm:pt modelId="{A8946B86-3253-43AE-AC63-14FB1410EC5D}" type="pres">
      <dgm:prSet presAssocID="{3B10F7E4-549C-4FF5-9BD2-3E96BE4E6F19}" presName="linear" presStyleCnt="0">
        <dgm:presLayoutVars>
          <dgm:animLvl val="lvl"/>
          <dgm:resizeHandles val="exact"/>
        </dgm:presLayoutVars>
      </dgm:prSet>
      <dgm:spPr/>
      <dgm:t>
        <a:bodyPr/>
        <a:lstStyle/>
        <a:p>
          <a:endParaRPr lang="en-US"/>
        </a:p>
      </dgm:t>
    </dgm:pt>
    <dgm:pt modelId="{46E90F0A-A3D9-4400-B161-5B1AFBB0CBA3}" type="pres">
      <dgm:prSet presAssocID="{0C67B722-854E-40FB-BA0B-68065EA72E71}" presName="parentText" presStyleLbl="node1" presStyleIdx="0" presStyleCnt="2" custLinFactNeighborY="-10907">
        <dgm:presLayoutVars>
          <dgm:chMax val="0"/>
          <dgm:bulletEnabled val="1"/>
        </dgm:presLayoutVars>
      </dgm:prSet>
      <dgm:spPr/>
      <dgm:t>
        <a:bodyPr/>
        <a:lstStyle/>
        <a:p>
          <a:endParaRPr lang="en-US"/>
        </a:p>
      </dgm:t>
    </dgm:pt>
    <dgm:pt modelId="{ABED4E5C-A530-4347-832A-A178C42D0A55}" type="pres">
      <dgm:prSet presAssocID="{0C67B722-854E-40FB-BA0B-68065EA72E71}" presName="childText" presStyleLbl="revTx" presStyleIdx="0" presStyleCnt="2">
        <dgm:presLayoutVars>
          <dgm:bulletEnabled val="1"/>
        </dgm:presLayoutVars>
      </dgm:prSet>
      <dgm:spPr/>
      <dgm:t>
        <a:bodyPr/>
        <a:lstStyle/>
        <a:p>
          <a:endParaRPr lang="en-US"/>
        </a:p>
      </dgm:t>
    </dgm:pt>
    <dgm:pt modelId="{44EB8C86-4E50-4282-BBC7-9BBC56F65730}" type="pres">
      <dgm:prSet presAssocID="{03CEBD62-CA5B-4BD2-A565-2D40D46096F0}" presName="parentText" presStyleLbl="node1" presStyleIdx="1" presStyleCnt="2">
        <dgm:presLayoutVars>
          <dgm:chMax val="0"/>
          <dgm:bulletEnabled val="1"/>
        </dgm:presLayoutVars>
      </dgm:prSet>
      <dgm:spPr/>
      <dgm:t>
        <a:bodyPr/>
        <a:lstStyle/>
        <a:p>
          <a:endParaRPr lang="en-US"/>
        </a:p>
      </dgm:t>
    </dgm:pt>
    <dgm:pt modelId="{027D8538-8837-43F3-8075-3F62675E9E53}" type="pres">
      <dgm:prSet presAssocID="{03CEBD62-CA5B-4BD2-A565-2D40D46096F0}" presName="childText" presStyleLbl="revTx" presStyleIdx="1" presStyleCnt="2">
        <dgm:presLayoutVars>
          <dgm:bulletEnabled val="1"/>
        </dgm:presLayoutVars>
      </dgm:prSet>
      <dgm:spPr/>
      <dgm:t>
        <a:bodyPr/>
        <a:lstStyle/>
        <a:p>
          <a:endParaRPr lang="en-US"/>
        </a:p>
      </dgm:t>
    </dgm:pt>
  </dgm:ptLst>
  <dgm:cxnLst>
    <dgm:cxn modelId="{855242EA-834A-4BB1-9122-17B7B8FB94A2}" type="presOf" srcId="{BEC9C156-2CC3-4901-AD44-ED47A3D1978F}" destId="{027D8538-8837-43F3-8075-3F62675E9E53}" srcOrd="0" destOrd="0" presId="urn:microsoft.com/office/officeart/2005/8/layout/vList2"/>
    <dgm:cxn modelId="{B02D6BFA-9B27-4CC3-9DA7-5AF9D4FE70A9}" srcId="{3B10F7E4-549C-4FF5-9BD2-3E96BE4E6F19}" destId="{0C67B722-854E-40FB-BA0B-68065EA72E71}" srcOrd="0" destOrd="0" parTransId="{4293B3BB-A52E-4BDA-8664-A7AF7B3DE2D1}" sibTransId="{DAB849DC-1D4B-47AF-BB8C-7CE554353793}"/>
    <dgm:cxn modelId="{988359FA-309C-41C3-BFD6-BE88FDE3ABD5}" srcId="{03CEBD62-CA5B-4BD2-A565-2D40D46096F0}" destId="{BEC9C156-2CC3-4901-AD44-ED47A3D1978F}" srcOrd="0" destOrd="0" parTransId="{A6CAE3E0-E04B-4AF6-BBFA-E28FDE4B8BB1}" sibTransId="{E984E2C6-0C3F-4DFB-9510-355D8BF3A4C5}"/>
    <dgm:cxn modelId="{FC5036FD-A036-42A2-862F-D12BA640217E}" type="presOf" srcId="{938A03CC-396A-4E0A-B6A0-130C2A0B3D1C}" destId="{ABED4E5C-A530-4347-832A-A178C42D0A55}" srcOrd="0" destOrd="1" presId="urn:microsoft.com/office/officeart/2005/8/layout/vList2"/>
    <dgm:cxn modelId="{19F6B433-EA29-4DDD-A489-B33DAE3EDD31}" type="presOf" srcId="{0C67B722-854E-40FB-BA0B-68065EA72E71}" destId="{46E90F0A-A3D9-4400-B161-5B1AFBB0CBA3}" srcOrd="0" destOrd="0" presId="urn:microsoft.com/office/officeart/2005/8/layout/vList2"/>
    <dgm:cxn modelId="{87A7C2D3-5138-44E4-88DE-C303EC04F0CF}" type="presOf" srcId="{95937E1F-A5A4-49DE-8399-FA4DD4DBE355}" destId="{ABED4E5C-A530-4347-832A-A178C42D0A55}" srcOrd="0" destOrd="0" presId="urn:microsoft.com/office/officeart/2005/8/layout/vList2"/>
    <dgm:cxn modelId="{2A76E517-725C-4200-8EF2-2BE4B0BEFC5E}" type="presOf" srcId="{3B10F7E4-549C-4FF5-9BD2-3E96BE4E6F19}" destId="{A8946B86-3253-43AE-AC63-14FB1410EC5D}" srcOrd="0" destOrd="0" presId="urn:microsoft.com/office/officeart/2005/8/layout/vList2"/>
    <dgm:cxn modelId="{4A34195A-EF77-46AB-91E2-890C426B786C}" srcId="{03CEBD62-CA5B-4BD2-A565-2D40D46096F0}" destId="{619F404D-FB4D-45C9-8D9A-147897ED75EE}" srcOrd="1" destOrd="0" parTransId="{4985FEFB-CBF2-4BB0-AD8C-C09E0390720D}" sibTransId="{A7758AAD-DCAD-44EB-8173-E6350CD45D75}"/>
    <dgm:cxn modelId="{EF84CD0C-41EB-4B19-BA26-3103371AC322}" type="presOf" srcId="{03CEBD62-CA5B-4BD2-A565-2D40D46096F0}" destId="{44EB8C86-4E50-4282-BBC7-9BBC56F65730}" srcOrd="0" destOrd="0" presId="urn:microsoft.com/office/officeart/2005/8/layout/vList2"/>
    <dgm:cxn modelId="{1E1B10C9-3D34-4799-9F89-89ABE4F5945C}" type="presOf" srcId="{619F404D-FB4D-45C9-8D9A-147897ED75EE}" destId="{027D8538-8837-43F3-8075-3F62675E9E53}" srcOrd="0" destOrd="1" presId="urn:microsoft.com/office/officeart/2005/8/layout/vList2"/>
    <dgm:cxn modelId="{C313A236-04C5-4F44-AC05-FE08D8BF5394}" srcId="{0C67B722-854E-40FB-BA0B-68065EA72E71}" destId="{938A03CC-396A-4E0A-B6A0-130C2A0B3D1C}" srcOrd="1" destOrd="0" parTransId="{454BDF33-3B0E-435A-80F6-E92D78CE9A90}" sibTransId="{8AC8DF4D-F8EB-40ED-8CDF-56684C2B2B4E}"/>
    <dgm:cxn modelId="{2B348B43-6528-4262-839C-0DC032B5CE1B}" srcId="{0C67B722-854E-40FB-BA0B-68065EA72E71}" destId="{95937E1F-A5A4-49DE-8399-FA4DD4DBE355}" srcOrd="0" destOrd="0" parTransId="{676790FD-3285-4875-937A-7D6748A29BF7}" sibTransId="{7CBD6E69-F59B-466F-BBD1-7710331FF67E}"/>
    <dgm:cxn modelId="{F5F7C83C-947C-4992-8575-DAB9DC25A41A}" srcId="{3B10F7E4-549C-4FF5-9BD2-3E96BE4E6F19}" destId="{03CEBD62-CA5B-4BD2-A565-2D40D46096F0}" srcOrd="1" destOrd="0" parTransId="{8D2DEFDE-B587-42CB-A891-B4D697159387}" sibTransId="{07A872C2-4B21-477B-A9E5-848D02121F30}"/>
    <dgm:cxn modelId="{B5B4C8CD-D757-4180-9663-A7B1739AAC9E}" type="presParOf" srcId="{A8946B86-3253-43AE-AC63-14FB1410EC5D}" destId="{46E90F0A-A3D9-4400-B161-5B1AFBB0CBA3}" srcOrd="0" destOrd="0" presId="urn:microsoft.com/office/officeart/2005/8/layout/vList2"/>
    <dgm:cxn modelId="{BD824D28-9992-4626-A592-89FE525A9959}" type="presParOf" srcId="{A8946B86-3253-43AE-AC63-14FB1410EC5D}" destId="{ABED4E5C-A530-4347-832A-A178C42D0A55}" srcOrd="1" destOrd="0" presId="urn:microsoft.com/office/officeart/2005/8/layout/vList2"/>
    <dgm:cxn modelId="{F1121A6F-BCBB-444E-B24B-244F67DE1448}" type="presParOf" srcId="{A8946B86-3253-43AE-AC63-14FB1410EC5D}" destId="{44EB8C86-4E50-4282-BBC7-9BBC56F65730}" srcOrd="2" destOrd="0" presId="urn:microsoft.com/office/officeart/2005/8/layout/vList2"/>
    <dgm:cxn modelId="{F6140CA9-29AC-41C5-A87C-6987FB4EB67A}" type="presParOf" srcId="{A8946B86-3253-43AE-AC63-14FB1410EC5D}" destId="{027D8538-8837-43F3-8075-3F62675E9E53}" srcOrd="3" destOrd="0" presId="urn:microsoft.com/office/officeart/2005/8/layout/vList2"/>
  </dgm:cxnLst>
  <dgm:bg/>
  <dgm:whole>
    <a:ln w="254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whole>
</dgm:dataModel>
</file>

<file path=ppt/diagrams/data2.xml><?xml version="1.0" encoding="utf-8"?>
<dgm:dataModel xmlns:dgm="http://schemas.openxmlformats.org/drawingml/2006/diagram" xmlns:a="http://schemas.openxmlformats.org/drawingml/2006/main">
  <dgm:ptLst>
    <dgm:pt modelId="{92190610-3B86-4C53-81B4-0ECA74F7E6B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43E3FA02-3EA5-42EB-AF61-089C606D95A0}">
      <dgm:prSet/>
      <dgm:spPr/>
      <dgm:t>
        <a:bodyPr/>
        <a:lstStyle/>
        <a:p>
          <a:pPr rtl="0"/>
          <a:r>
            <a:rPr lang="es-ES" b="1" noProof="0" dirty="0" smtClean="0"/>
            <a:t>NOTA:</a:t>
          </a:r>
          <a:r>
            <a:rPr lang="es-ES" noProof="0" dirty="0" smtClean="0"/>
            <a:t> WSUS es un componente “RTW” GRATUITO de Windows Server que requiere solamente una Server/</a:t>
          </a:r>
          <a:r>
            <a:rPr lang="es-ES" noProof="0" dirty="0" err="1" smtClean="0"/>
            <a:t>Core</a:t>
          </a:r>
          <a:r>
            <a:rPr lang="es-ES" noProof="0" dirty="0" smtClean="0"/>
            <a:t> CAL. </a:t>
          </a:r>
          <a:endParaRPr lang="es-ES" noProof="0" dirty="0"/>
        </a:p>
      </dgm:t>
    </dgm:pt>
    <dgm:pt modelId="{83336B5F-AC9D-4D03-9532-7C510DACEE79}" type="parTrans" cxnId="{BE432EFA-AA4A-4305-9C59-6B31C856894C}">
      <dgm:prSet/>
      <dgm:spPr/>
      <dgm:t>
        <a:bodyPr/>
        <a:lstStyle/>
        <a:p>
          <a:endParaRPr lang="en-US"/>
        </a:p>
      </dgm:t>
    </dgm:pt>
    <dgm:pt modelId="{8B4239BE-B71B-49C1-A27F-A8C6E6C64554}" type="sibTrans" cxnId="{BE432EFA-AA4A-4305-9C59-6B31C856894C}">
      <dgm:prSet/>
      <dgm:spPr/>
      <dgm:t>
        <a:bodyPr/>
        <a:lstStyle/>
        <a:p>
          <a:endParaRPr lang="en-US"/>
        </a:p>
      </dgm:t>
    </dgm:pt>
    <dgm:pt modelId="{E04A1382-BF8F-4960-B699-2C041CB4145C}" type="pres">
      <dgm:prSet presAssocID="{92190610-3B86-4C53-81B4-0ECA74F7E6B2}" presName="linear" presStyleCnt="0">
        <dgm:presLayoutVars>
          <dgm:animLvl val="lvl"/>
          <dgm:resizeHandles val="exact"/>
        </dgm:presLayoutVars>
      </dgm:prSet>
      <dgm:spPr/>
      <dgm:t>
        <a:bodyPr/>
        <a:lstStyle/>
        <a:p>
          <a:endParaRPr lang="en-US"/>
        </a:p>
      </dgm:t>
    </dgm:pt>
    <dgm:pt modelId="{A7F5B9A8-2820-4D05-AF9E-ACD49EA2D15E}" type="pres">
      <dgm:prSet presAssocID="{43E3FA02-3EA5-42EB-AF61-089C606D95A0}" presName="parentText" presStyleLbl="node1" presStyleIdx="0" presStyleCnt="1">
        <dgm:presLayoutVars>
          <dgm:chMax val="0"/>
          <dgm:bulletEnabled val="1"/>
        </dgm:presLayoutVars>
      </dgm:prSet>
      <dgm:spPr/>
      <dgm:t>
        <a:bodyPr/>
        <a:lstStyle/>
        <a:p>
          <a:endParaRPr lang="en-US"/>
        </a:p>
      </dgm:t>
    </dgm:pt>
  </dgm:ptLst>
  <dgm:cxnLst>
    <dgm:cxn modelId="{FB2F340E-1E07-49B3-A701-EED0B37B8EA2}" type="presOf" srcId="{92190610-3B86-4C53-81B4-0ECA74F7E6B2}" destId="{E04A1382-BF8F-4960-B699-2C041CB4145C}" srcOrd="0" destOrd="0" presId="urn:microsoft.com/office/officeart/2005/8/layout/vList2"/>
    <dgm:cxn modelId="{BE432EFA-AA4A-4305-9C59-6B31C856894C}" srcId="{92190610-3B86-4C53-81B4-0ECA74F7E6B2}" destId="{43E3FA02-3EA5-42EB-AF61-089C606D95A0}" srcOrd="0" destOrd="0" parTransId="{83336B5F-AC9D-4D03-9532-7C510DACEE79}" sibTransId="{8B4239BE-B71B-49C1-A27F-A8C6E6C64554}"/>
    <dgm:cxn modelId="{CFFEFCDA-4D3D-4F7B-9F5C-0339F9E24E49}" type="presOf" srcId="{43E3FA02-3EA5-42EB-AF61-089C606D95A0}" destId="{A7F5B9A8-2820-4D05-AF9E-ACD49EA2D15E}" srcOrd="0" destOrd="0" presId="urn:microsoft.com/office/officeart/2005/8/layout/vList2"/>
    <dgm:cxn modelId="{0F36B05D-5FDE-4A2E-9537-5740EB0299D2}" type="presParOf" srcId="{E04A1382-BF8F-4960-B699-2C041CB4145C}" destId="{A7F5B9A8-2820-4D05-AF9E-ACD49EA2D15E}"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662613" y="9315450"/>
            <a:ext cx="1074737" cy="500063"/>
          </a:xfrm>
          <a:prstGeom prst="rect">
            <a:avLst/>
          </a:prstGeom>
          <a:noFill/>
          <a:ln w="12700">
            <a:noFill/>
            <a:miter lim="800000"/>
            <a:headEnd type="none" w="sm" len="sm"/>
            <a:tailEnd type="none" w="sm" len="sm"/>
          </a:ln>
          <a:effectLst/>
        </p:spPr>
        <p:txBody>
          <a:bodyPr wrap="none" lIns="92684" tIns="46342" rIns="92684" bIns="46342" anchor="b"/>
          <a:lstStyle/>
          <a:p>
            <a:pPr algn="r" defTabSz="927100">
              <a:spcBef>
                <a:spcPct val="0"/>
              </a:spcBef>
              <a:buClrTx/>
              <a:buFontTx/>
              <a:buNone/>
              <a:defRPr/>
            </a:pPr>
            <a:fld id="{5E97A4AD-EFFC-424E-8D3D-FABE2656B328}" type="slidenum">
              <a:rPr lang="en-US" sz="1200" b="1">
                <a:latin typeface="Arial" charset="0"/>
              </a:rPr>
              <a:pPr algn="r" defTabSz="927100">
                <a:spcBef>
                  <a:spcPct val="0"/>
                </a:spcBef>
                <a:buClrTx/>
                <a:buFontTx/>
                <a:buNone/>
                <a:defRPr/>
              </a:pPr>
              <a:t>‹#›</a:t>
            </a:fld>
            <a:endParaRPr lang="en-US" sz="1200" b="1">
              <a:latin typeface="Arial" charset="0"/>
            </a:endParaRPr>
          </a:p>
        </p:txBody>
      </p:sp>
      <p:sp>
        <p:nvSpPr>
          <p:cNvPr id="82951" name="Text Box 7"/>
          <p:cNvSpPr txBox="1">
            <a:spLocks noChangeArrowheads="1"/>
          </p:cNvSpPr>
          <p:nvPr/>
        </p:nvSpPr>
        <p:spPr bwMode="auto">
          <a:xfrm>
            <a:off x="0" y="249238"/>
            <a:ext cx="6919913" cy="304800"/>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buClrTx/>
              <a:buFontTx/>
              <a:buNone/>
              <a:defRPr/>
            </a:pPr>
            <a:r>
              <a:rPr lang="en-US" sz="1400" b="1">
                <a:solidFill>
                  <a:schemeClr val="tx2"/>
                </a:solidFill>
                <a:latin typeface="Arial" charset="0"/>
              </a:rPr>
              <a:t>http://www.microsoft.com/security</a:t>
            </a:r>
            <a:endParaRPr lang="en-US" sz="4500" b="1">
              <a:latin typeface="Arial" charset="0"/>
            </a:endParaRPr>
          </a:p>
        </p:txBody>
      </p:sp>
      <p:pic>
        <p:nvPicPr>
          <p:cNvPr id="189444" name="Picture 13" descr="g_ms"/>
          <p:cNvPicPr>
            <a:picLocks noChangeAspect="1" noChangeArrowheads="1"/>
          </p:cNvPicPr>
          <p:nvPr/>
        </p:nvPicPr>
        <p:blipFill>
          <a:blip r:embed="rId2"/>
          <a:srcRect/>
          <a:stretch>
            <a:fillRect/>
          </a:stretch>
        </p:blipFill>
        <p:spPr bwMode="auto">
          <a:xfrm>
            <a:off x="176213" y="9434513"/>
            <a:ext cx="1711325"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4"/>
          <p:cNvSpPr>
            <a:spLocks noGrp="1" noRot="1" noChangeAspect="1" noChangeArrowheads="1" noTextEdit="1"/>
          </p:cNvSpPr>
          <p:nvPr>
            <p:ph type="sldImg" idx="2"/>
          </p:nvPr>
        </p:nvSpPr>
        <p:spPr bwMode="auto">
          <a:xfrm>
            <a:off x="4032250" y="495300"/>
            <a:ext cx="2760663" cy="20701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452438" y="2744788"/>
            <a:ext cx="5926137" cy="6500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2944813" y="9434513"/>
            <a:ext cx="515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New Roman" pitchFamily="18" charset="0"/>
              </a:defRPr>
            </a:lvl1pPr>
          </a:lstStyle>
          <a:p>
            <a:pPr>
              <a:defRPr/>
            </a:pPr>
            <a:fld id="{8F324CE3-8F0D-4B90-87CE-B0BD9441F8E2}" type="slidenum">
              <a:rPr lang="en-US"/>
              <a:pPr>
                <a:defRPr/>
              </a:pPr>
              <a:t>‹#›</a:t>
            </a:fld>
            <a:endParaRPr lang="en-US"/>
          </a:p>
        </p:txBody>
      </p:sp>
      <p:sp>
        <p:nvSpPr>
          <p:cNvPr id="6154" name="Text Box 10"/>
          <p:cNvSpPr txBox="1">
            <a:spLocks noChangeArrowheads="1"/>
          </p:cNvSpPr>
          <p:nvPr/>
        </p:nvSpPr>
        <p:spPr bwMode="auto">
          <a:xfrm>
            <a:off x="0" y="179388"/>
            <a:ext cx="6794500" cy="304800"/>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buClrTx/>
              <a:buFontTx/>
              <a:buNone/>
              <a:defRPr/>
            </a:pPr>
            <a:r>
              <a:rPr lang="en-US" sz="1400" b="1">
                <a:solidFill>
                  <a:schemeClr val="tx2"/>
                </a:solidFill>
                <a:latin typeface="Arial" charset="0"/>
              </a:rPr>
              <a:t>http://www.microsoft.com/security</a:t>
            </a:r>
            <a:endParaRPr lang="en-US" sz="4400" b="1">
              <a:latin typeface="Arial" charset="0"/>
            </a:endParaRPr>
          </a:p>
        </p:txBody>
      </p:sp>
      <p:pic>
        <p:nvPicPr>
          <p:cNvPr id="108550" name="Picture 1030" descr="g_ms"/>
          <p:cNvPicPr>
            <a:picLocks noChangeAspect="1" noChangeArrowheads="1"/>
          </p:cNvPicPr>
          <p:nvPr/>
        </p:nvPicPr>
        <p:blipFill>
          <a:blip r:embed="rId2"/>
          <a:srcRect/>
          <a:stretch>
            <a:fillRect/>
          </a:stretch>
        </p:blipFill>
        <p:spPr bwMode="auto">
          <a:xfrm>
            <a:off x="176213" y="9434513"/>
            <a:ext cx="1711325"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914400" y="744538"/>
            <a:ext cx="4965700" cy="3724275"/>
          </a:xfrm>
          <a:ln/>
        </p:spPr>
      </p:sp>
      <p:sp>
        <p:nvSpPr>
          <p:cNvPr id="109571" name="Notes Placeholder 2"/>
          <p:cNvSpPr>
            <a:spLocks noGrp="1"/>
          </p:cNvSpPr>
          <p:nvPr>
            <p:ph type="body" idx="1"/>
          </p:nvPr>
        </p:nvSpPr>
        <p:spPr>
          <a:noFill/>
          <a:ln/>
        </p:spPr>
        <p:txBody>
          <a:bodyPr/>
          <a:lstStyle/>
          <a:p>
            <a:pPr eaLnBrk="1" hangingPunct="1"/>
            <a:endParaRPr lang="es-ES" dirty="0" smtClean="0">
              <a:latin typeface="Segoe" pitchFamily="34" charset="0"/>
            </a:endParaRPr>
          </a:p>
        </p:txBody>
      </p:sp>
      <p:sp>
        <p:nvSpPr>
          <p:cNvPr id="109572" name="Header Placeholder 3"/>
          <p:cNvSpPr>
            <a:spLocks noGrp="1"/>
          </p:cNvSpPr>
          <p:nvPr>
            <p:ph type="hdr" sz="quarter" idx="4294967295"/>
          </p:nvPr>
        </p:nvSpPr>
        <p:spPr bwMode="auto">
          <a:xfrm>
            <a:off x="0" y="0"/>
            <a:ext cx="2944813" cy="496888"/>
          </a:xfrm>
          <a:prstGeom prst="rect">
            <a:avLst/>
          </a:prstGeom>
          <a:noFill/>
          <a:ln>
            <a:miter lim="800000"/>
            <a:headEnd/>
            <a:tailEnd/>
          </a:ln>
        </p:spPr>
        <p:txBody>
          <a:bodyPr lIns="93168" tIns="46584" rIns="93168" bIns="46584"/>
          <a:lstStyle/>
          <a:p>
            <a:endParaRPr lang="es-ES"/>
          </a:p>
        </p:txBody>
      </p:sp>
      <p:sp>
        <p:nvSpPr>
          <p:cNvPr id="109573" name="Date Placeholder 4"/>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1B40B99D-7AE7-4F14-A8EA-E88DDD6192E2}" type="datetime8">
              <a:rPr lang="en-US">
                <a:latin typeface="Segoe Semibold" pitchFamily="34" charset="0"/>
              </a:rPr>
              <a:pPr/>
              <a:t>11/27/2007 3:21 PM</a:t>
            </a:fld>
            <a:endParaRPr lang="en-US">
              <a:latin typeface="Segoe Semibold" pitchFamily="34" charset="0"/>
            </a:endParaRPr>
          </a:p>
        </p:txBody>
      </p:sp>
      <p:sp>
        <p:nvSpPr>
          <p:cNvPr id="109574" name="Slide Number Placeholder 7"/>
          <p:cNvSpPr>
            <a:spLocks noGrp="1"/>
          </p:cNvSpPr>
          <p:nvPr>
            <p:ph type="sldNum" sz="quarter" idx="5"/>
          </p:nvPr>
        </p:nvSpPr>
        <p:spPr>
          <a:noFill/>
        </p:spPr>
        <p:txBody>
          <a:bodyPr/>
          <a:lstStyle/>
          <a:p>
            <a:fld id="{EF5E9385-D295-4AAB-961F-C0653D52D245}" type="slidenum">
              <a:rPr lang="en-US" smtClean="0">
                <a:latin typeface="Segoe Semibold" pitchFamily="34" charset="0"/>
              </a:rPr>
              <a:pPr/>
              <a:t>1</a:t>
            </a:fld>
            <a:endParaRPr lang="en-US" smtClean="0">
              <a:latin typeface="Segoe Semibold" pitchFamily="34" charset="0"/>
            </a:endParaRPr>
          </a:p>
        </p:txBody>
      </p:sp>
      <p:sp>
        <p:nvSpPr>
          <p:cNvPr id="109575" name="Footer Placeholder 8"/>
          <p:cNvSpPr>
            <a:spLocks noGrp="1"/>
          </p:cNvSpPr>
          <p:nvPr>
            <p:ph type="ftr" sz="quarter" idx="4294967295"/>
          </p:nvPr>
        </p:nvSpPr>
        <p:spPr bwMode="auto">
          <a:xfrm>
            <a:off x="0" y="9548813"/>
            <a:ext cx="5605463" cy="381000"/>
          </a:xfrm>
          <a:prstGeom prst="rect">
            <a:avLst/>
          </a:prstGeom>
          <a:noFill/>
          <a:ln>
            <a:miter lim="800000"/>
            <a:headEnd/>
            <a:tailEnd/>
          </a:ln>
        </p:spPr>
        <p:txBody>
          <a:bodyPr/>
          <a:lstStyle/>
          <a:p>
            <a:endParaRPr lang="es-ES">
              <a:solidFill>
                <a:schemeClr val="bg2"/>
              </a:solidFill>
              <a:latin typeface="Segoe"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25000" lnSpcReduction="20000"/>
          </a:bodyPr>
          <a:lstStyle/>
          <a:p>
            <a:pPr eaLnBrk="1" hangingPunct="1">
              <a:defRPr/>
            </a:pPr>
            <a:endParaRPr lang="en-US" dirty="0" smtClean="0"/>
          </a:p>
        </p:txBody>
      </p:sp>
      <p:sp>
        <p:nvSpPr>
          <p:cNvPr id="132100" name="Header Placeholder 3"/>
          <p:cNvSpPr>
            <a:spLocks noGrp="1"/>
          </p:cNvSpPr>
          <p:nvPr>
            <p:ph type="hdr" sz="quarter" idx="4294967295"/>
          </p:nvPr>
        </p:nvSpPr>
        <p:spPr bwMode="auto">
          <a:xfrm>
            <a:off x="0" y="0"/>
            <a:ext cx="2944813" cy="496888"/>
          </a:xfrm>
          <a:prstGeom prst="rect">
            <a:avLst/>
          </a:prstGeom>
          <a:noFill/>
          <a:ln>
            <a:miter lim="800000"/>
            <a:headEnd/>
            <a:tailEnd/>
          </a:ln>
        </p:spPr>
        <p:txBody>
          <a:bodyPr/>
          <a:lstStyle/>
          <a:p>
            <a:endParaRPr lang="es-ES"/>
          </a:p>
        </p:txBody>
      </p:sp>
      <p:sp>
        <p:nvSpPr>
          <p:cNvPr id="132101" name="Date Placeholder 4"/>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4445ED4E-B69C-4246-9ADA-EE7CAC9A0493}" type="datetime8">
              <a:rPr lang="en-US"/>
              <a:pPr/>
              <a:t>11/27/2007 3:21 PM</a:t>
            </a:fld>
            <a:endParaRPr lang="en-US"/>
          </a:p>
        </p:txBody>
      </p:sp>
      <p:sp>
        <p:nvSpPr>
          <p:cNvPr id="132102" name="Footer Placeholder 5"/>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sz="800"/>
              <a:t>MICROSOFT CONFIDENTIAL</a:t>
            </a:r>
          </a:p>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32103" name="Slide Number Placeholder 6"/>
          <p:cNvSpPr>
            <a:spLocks noGrp="1"/>
          </p:cNvSpPr>
          <p:nvPr>
            <p:ph type="sldNum" sz="quarter" idx="5"/>
          </p:nvPr>
        </p:nvSpPr>
        <p:spPr>
          <a:noFill/>
        </p:spPr>
        <p:txBody>
          <a:bodyPr/>
          <a:lstStyle/>
          <a:p>
            <a:fld id="{D08385A7-880E-4B16-AA0D-18648469E77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s-ES" smtClean="0"/>
          </a:p>
        </p:txBody>
      </p:sp>
      <p:sp>
        <p:nvSpPr>
          <p:cNvPr id="133124" name="Header Placeholder 3"/>
          <p:cNvSpPr>
            <a:spLocks noGrp="1"/>
          </p:cNvSpPr>
          <p:nvPr>
            <p:ph type="hdr" sz="quarter" idx="4294967295"/>
          </p:nvPr>
        </p:nvSpPr>
        <p:spPr bwMode="auto">
          <a:xfrm>
            <a:off x="0" y="0"/>
            <a:ext cx="2944813" cy="496888"/>
          </a:xfrm>
          <a:prstGeom prst="rect">
            <a:avLst/>
          </a:prstGeom>
          <a:noFill/>
          <a:ln>
            <a:miter lim="800000"/>
            <a:headEnd/>
            <a:tailEnd/>
          </a:ln>
        </p:spPr>
        <p:txBody>
          <a:bodyPr/>
          <a:lstStyle/>
          <a:p>
            <a:endParaRPr lang="es-ES"/>
          </a:p>
        </p:txBody>
      </p:sp>
      <p:sp>
        <p:nvSpPr>
          <p:cNvPr id="133125" name="Date Placeholder 4"/>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9076E055-2724-436D-BC04-525B02745050}" type="datetime8">
              <a:rPr lang="en-US"/>
              <a:pPr/>
              <a:t>11/27/2007 3:21 PM</a:t>
            </a:fld>
            <a:endParaRPr lang="en-US"/>
          </a:p>
        </p:txBody>
      </p:sp>
      <p:sp>
        <p:nvSpPr>
          <p:cNvPr id="133126" name="Footer Placeholder 5"/>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sz="800"/>
              <a:t>MICROSOFT CONFIDENTIAL</a:t>
            </a:r>
          </a:p>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33127" name="Slide Number Placeholder 6"/>
          <p:cNvSpPr>
            <a:spLocks noGrp="1"/>
          </p:cNvSpPr>
          <p:nvPr>
            <p:ph type="sldNum" sz="quarter" idx="5"/>
          </p:nvPr>
        </p:nvSpPr>
        <p:spPr>
          <a:noFill/>
        </p:spPr>
        <p:txBody>
          <a:bodyPr/>
          <a:lstStyle/>
          <a:p>
            <a:fld id="{DFF0F0B4-433C-4A06-957F-B445DB77ECE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ES" smtClean="0"/>
          </a:p>
        </p:txBody>
      </p:sp>
      <p:sp>
        <p:nvSpPr>
          <p:cNvPr id="121860" name="3 Marcador de número de diapositiva"/>
          <p:cNvSpPr>
            <a:spLocks noGrp="1"/>
          </p:cNvSpPr>
          <p:nvPr>
            <p:ph type="sldNum" sz="quarter" idx="5"/>
          </p:nvPr>
        </p:nvSpPr>
        <p:spPr>
          <a:noFill/>
        </p:spPr>
        <p:txBody>
          <a:bodyPr/>
          <a:lstStyle/>
          <a:p>
            <a:fld id="{A88797FE-65F4-4540-856E-109462FBEE56}"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txBox="1">
            <a:spLocks noGrp="1" noChangeArrowheads="1"/>
          </p:cNvSpPr>
          <p:nvPr/>
        </p:nvSpPr>
        <p:spPr bwMode="auto">
          <a:xfrm>
            <a:off x="3848063" y="0"/>
            <a:ext cx="2944899" cy="495213"/>
          </a:xfrm>
          <a:prstGeom prst="rect">
            <a:avLst/>
          </a:prstGeom>
          <a:noFill/>
          <a:ln w="9525">
            <a:noFill/>
            <a:miter lim="800000"/>
            <a:headEnd/>
            <a:tailEnd/>
          </a:ln>
        </p:spPr>
        <p:txBody>
          <a:bodyPr lIns="93172" tIns="46586" rIns="93172" bIns="46586"/>
          <a:lstStyle/>
          <a:p>
            <a:pPr algn="r" defTabSz="930275"/>
            <a:fld id="{E22F2024-63BE-4B02-A3E9-5532027AD8B8}" type="datetime8">
              <a:rPr lang="en-US" sz="1200" b="0">
                <a:solidFill>
                  <a:schemeClr val="tx1"/>
                </a:solidFill>
                <a:latin typeface="Arial" pitchFamily="34" charset="0"/>
              </a:rPr>
              <a:pPr algn="r" defTabSz="930275"/>
              <a:t>11/27/2007 3:21 PM</a:t>
            </a:fld>
            <a:endParaRPr lang="en-US" sz="1200" b="0">
              <a:solidFill>
                <a:schemeClr val="tx1"/>
              </a:solidFill>
              <a:latin typeface="Arial" pitchFamily="34" charset="0"/>
            </a:endParaRPr>
          </a:p>
        </p:txBody>
      </p:sp>
      <p:sp>
        <p:nvSpPr>
          <p:cNvPr id="91139" name="Rectangle 6"/>
          <p:cNvSpPr txBox="1">
            <a:spLocks noGrp="1" noChangeArrowheads="1"/>
          </p:cNvSpPr>
          <p:nvPr/>
        </p:nvSpPr>
        <p:spPr bwMode="auto">
          <a:xfrm>
            <a:off x="1" y="9548119"/>
            <a:ext cx="5615925" cy="381586"/>
          </a:xfrm>
          <a:prstGeom prst="rect">
            <a:avLst/>
          </a:prstGeom>
          <a:noFill/>
          <a:ln w="9525">
            <a:noFill/>
            <a:miter lim="800000"/>
            <a:headEnd/>
            <a:tailEnd/>
          </a:ln>
        </p:spPr>
        <p:txBody>
          <a:bodyPr lIns="93172" tIns="46586" rIns="93172" bIns="46586" anchor="b"/>
          <a:lstStyle/>
          <a:p>
            <a:pPr defTabSz="930275"/>
            <a:r>
              <a:rPr lang="en-US" sz="800" b="0">
                <a:solidFill>
                  <a:schemeClr val="tx1"/>
                </a:solidFill>
                <a:latin typeface="Arial" pitchFamily="34" charset="0"/>
                <a:cs typeface="Arial" pitchFamily="34" charset="0"/>
              </a:rPr>
              <a:t>Exchange 12 Developer Conference© 2004 Microsoft Corporation. All rights reserved.</a:t>
            </a:r>
          </a:p>
          <a:p>
            <a:pPr defTabSz="930275" eaLnBrk="0" hangingPunct="0"/>
            <a:r>
              <a:rPr lang="en-US" sz="800" b="0">
                <a:solidFill>
                  <a:schemeClr val="tx1"/>
                </a:solidFill>
                <a:latin typeface="Arial" pitchFamily="34" charset="0"/>
                <a:cs typeface="Arial" pitchFamily="34" charset="0"/>
              </a:rPr>
              <a:t>This presentation is for informational purposes only. Microsoft makes no warranties, express or implied, in this summary.</a:t>
            </a:r>
          </a:p>
        </p:txBody>
      </p:sp>
      <p:sp>
        <p:nvSpPr>
          <p:cNvPr id="91140" name="Rectangle 7"/>
          <p:cNvSpPr txBox="1">
            <a:spLocks noGrp="1" noChangeArrowheads="1"/>
          </p:cNvSpPr>
          <p:nvPr/>
        </p:nvSpPr>
        <p:spPr bwMode="auto">
          <a:xfrm>
            <a:off x="5531302" y="9434491"/>
            <a:ext cx="1261660" cy="495213"/>
          </a:xfrm>
          <a:prstGeom prst="rect">
            <a:avLst/>
          </a:prstGeom>
          <a:noFill/>
          <a:ln w="9525">
            <a:noFill/>
            <a:miter lim="800000"/>
            <a:headEnd/>
            <a:tailEnd/>
          </a:ln>
        </p:spPr>
        <p:txBody>
          <a:bodyPr lIns="93172" tIns="46586" rIns="93172" bIns="46586" anchor="b"/>
          <a:lstStyle/>
          <a:p>
            <a:pPr algn="r" defTabSz="930275"/>
            <a:fld id="{4E85A546-FEDD-414B-A4D6-F0540C7FC9F7}" type="slidenum">
              <a:rPr lang="en-US" sz="1200" b="0">
                <a:solidFill>
                  <a:schemeClr val="tx1"/>
                </a:solidFill>
                <a:latin typeface="Arial" pitchFamily="34" charset="0"/>
              </a:rPr>
              <a:pPr algn="r" defTabSz="930275"/>
              <a:t>14</a:t>
            </a:fld>
            <a:endParaRPr lang="en-US" sz="1200" b="0">
              <a:solidFill>
                <a:schemeClr val="tx1"/>
              </a:solidFill>
              <a:latin typeface="Arial" pitchFamily="34" charset="0"/>
            </a:endParaRPr>
          </a:p>
        </p:txBody>
      </p:sp>
      <p:sp>
        <p:nvSpPr>
          <p:cNvPr id="91141" name="Rectangle 2"/>
          <p:cNvSpPr>
            <a:spLocks noGrp="1" noRot="1" noChangeAspect="1" noChangeArrowheads="1" noTextEdit="1"/>
          </p:cNvSpPr>
          <p:nvPr>
            <p:ph type="sldImg"/>
          </p:nvPr>
        </p:nvSpPr>
        <p:spPr>
          <a:xfrm>
            <a:off x="914400" y="744538"/>
            <a:ext cx="4965700" cy="3724275"/>
          </a:xfrm>
          <a:ln/>
        </p:spPr>
      </p:sp>
      <p:sp>
        <p:nvSpPr>
          <p:cNvPr id="91142" name="Rectangle 3"/>
          <p:cNvSpPr>
            <a:spLocks noGrp="1" noChangeArrowheads="1"/>
          </p:cNvSpPr>
          <p:nvPr>
            <p:ph type="body" idx="1"/>
          </p:nvPr>
        </p:nvSpPr>
        <p:spPr>
          <a:xfrm>
            <a:off x="680066" y="4716398"/>
            <a:ext cx="5434369" cy="4470487"/>
          </a:xfrm>
          <a:noFill/>
          <a:ln/>
        </p:spPr>
        <p:txBody>
          <a:bodyPr lIns="93172" tIns="46586" rIns="93172" bIns="46586"/>
          <a:lstStyle/>
          <a:p>
            <a:pPr>
              <a:spcBef>
                <a:spcPct val="50000"/>
              </a:spcBef>
            </a:pPr>
            <a:r>
              <a:rPr lang="en-US" altLang="ja-JP" sz="1000" dirty="0" smtClean="0">
                <a:latin typeface="Arial" pitchFamily="34" charset="0"/>
              </a:rPr>
              <a:t/>
            </a:r>
            <a:br>
              <a:rPr lang="en-US" altLang="ja-JP" sz="1000" dirty="0" smtClean="0">
                <a:latin typeface="Arial" pitchFamily="34" charset="0"/>
              </a:rPr>
            </a:br>
            <a:endParaRPr lang="en-US" sz="1000" dirty="0" smtClean="0">
              <a:latin typeface="Arial" pitchFamily="34"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25B9238-8071-48B8-BBF1-E8B1BEF62154}" type="slidenum">
              <a:rPr lang="en-US" smtClean="0">
                <a:latin typeface="Arial" pitchFamily="34" charset="0"/>
              </a:rPr>
              <a:pPr/>
              <a:t>15</a:t>
            </a:fld>
            <a:endParaRPr 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0066" y="4716398"/>
            <a:ext cx="5434369" cy="4468790"/>
          </a:xfrm>
          <a:noFill/>
          <a:ln/>
        </p:spPr>
        <p:txBody>
          <a:bodyPr/>
          <a:lstStyle/>
          <a:p>
            <a:pPr eaLnBrk="1" hangingPunct="1"/>
            <a:endParaRPr lang="en-US" sz="1000" dirty="0" smtClean="0">
              <a:latin typeface="Sego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xfrm>
            <a:off x="3848063" y="0"/>
            <a:ext cx="2944899" cy="496910"/>
          </a:xfrm>
          <a:prstGeom prst="rect">
            <a:avLst/>
          </a:prstGeom>
          <a:noFill/>
        </p:spPr>
        <p:txBody>
          <a:bodyPr/>
          <a:lstStyle/>
          <a:p>
            <a:r>
              <a:rPr lang="en-US" smtClean="0">
                <a:latin typeface="Arial" pitchFamily="34" charset="0"/>
              </a:rPr>
              <a:t>November 2006</a:t>
            </a:r>
          </a:p>
        </p:txBody>
      </p:sp>
      <p:sp>
        <p:nvSpPr>
          <p:cNvPr id="107523" name="Rectangle 6"/>
          <p:cNvSpPr>
            <a:spLocks noGrp="1" noChangeArrowheads="1"/>
          </p:cNvSpPr>
          <p:nvPr>
            <p:ph type="ftr" sz="quarter" idx="4"/>
          </p:nvPr>
        </p:nvSpPr>
        <p:spPr>
          <a:xfrm>
            <a:off x="0" y="9432795"/>
            <a:ext cx="2944899" cy="496910"/>
          </a:xfrm>
          <a:prstGeom prst="rect">
            <a:avLst/>
          </a:prstGeom>
          <a:noFill/>
        </p:spPr>
        <p:txBody>
          <a:bodyPr/>
          <a:lstStyle/>
          <a:p>
            <a:r>
              <a:rPr lang="en-US" smtClean="0">
                <a:latin typeface="Arial" pitchFamily="34" charset="0"/>
                <a:cs typeface="Arial" pitchFamily="34" charset="0"/>
              </a:rPr>
              <a:t>© 2006 Microsoft Corporation. All rights reserved. </a:t>
            </a:r>
          </a:p>
        </p:txBody>
      </p:sp>
      <p:sp>
        <p:nvSpPr>
          <p:cNvPr id="107524" name="Rectangle 7"/>
          <p:cNvSpPr>
            <a:spLocks noGrp="1" noChangeArrowheads="1"/>
          </p:cNvSpPr>
          <p:nvPr>
            <p:ph type="sldNum" sz="quarter" idx="5"/>
          </p:nvPr>
        </p:nvSpPr>
        <p:spPr>
          <a:noFill/>
        </p:spPr>
        <p:txBody>
          <a:bodyPr/>
          <a:lstStyle/>
          <a:p>
            <a:fld id="{D3FE1FD9-F8F0-4B02-9263-EDD99F14993B}" type="slidenum">
              <a:rPr lang="en-US" smtClean="0">
                <a:latin typeface="Arial" pitchFamily="34" charset="0"/>
              </a:rPr>
              <a:pPr/>
              <a:t>16</a:t>
            </a:fld>
            <a:endParaRPr lang="en-US" smtClean="0">
              <a:latin typeface="Arial" pitchFamily="34" charset="0"/>
            </a:endParaRPr>
          </a:p>
        </p:txBody>
      </p:sp>
      <p:sp>
        <p:nvSpPr>
          <p:cNvPr id="107525" name="Rectangle 2"/>
          <p:cNvSpPr>
            <a:spLocks noGrp="1" noRot="1" noChangeAspect="1" noChangeArrowheads="1" noTextEdit="1"/>
          </p:cNvSpPr>
          <p:nvPr>
            <p:ph type="sldImg"/>
          </p:nvPr>
        </p:nvSpPr>
        <p:spPr>
          <a:xfrm>
            <a:off x="914400" y="744538"/>
            <a:ext cx="4965700" cy="3724275"/>
          </a:xfrm>
          <a:ln/>
        </p:spPr>
      </p:sp>
      <p:sp>
        <p:nvSpPr>
          <p:cNvPr id="31750" name="Rectangle 3"/>
          <p:cNvSpPr>
            <a:spLocks noGrp="1" noChangeArrowheads="1"/>
          </p:cNvSpPr>
          <p:nvPr>
            <p:ph type="body" idx="1"/>
          </p:nvPr>
        </p:nvSpPr>
        <p:spPr>
          <a:xfrm>
            <a:off x="680066" y="4716398"/>
            <a:ext cx="5434369" cy="4470487"/>
          </a:xfrm>
          <a:ln/>
        </p:spPr>
        <p:txBody>
          <a:bodyPr/>
          <a:lstStyle/>
          <a:p>
            <a:pPr eaLnBrk="1" hangingPunct="1">
              <a:lnSpc>
                <a:spcPct val="80000"/>
              </a:lnSpc>
              <a:defRPr/>
            </a:pPr>
            <a:endParaRPr lang="en-US" sz="1000" i="1" dirty="0" smtClean="0">
              <a:latin typeface="Sego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2944283" y="9434492"/>
            <a:ext cx="515879" cy="496909"/>
          </a:xfrm>
          <a:prstGeom prst="rect">
            <a:avLst/>
          </a:prstGeom>
          <a:noFill/>
          <a:ln w="9525" algn="ctr">
            <a:noFill/>
            <a:miter lim="800000"/>
            <a:headEnd/>
            <a:tailEnd/>
          </a:ln>
        </p:spPr>
        <p:txBody>
          <a:bodyPr anchor="b"/>
          <a:lstStyle/>
          <a:p>
            <a:pPr algn="r">
              <a:spcBef>
                <a:spcPct val="0"/>
              </a:spcBef>
            </a:pPr>
            <a:fld id="{E9DCF972-BCE3-468C-8AC3-763C42470A17}" type="slidenum">
              <a:rPr lang="en-GB" sz="1200">
                <a:solidFill>
                  <a:schemeClr val="tx1"/>
                </a:solidFill>
                <a:latin typeface="Times New Roman" pitchFamily="18" charset="0"/>
              </a:rPr>
              <a:pPr algn="r">
                <a:spcBef>
                  <a:spcPct val="0"/>
                </a:spcBef>
              </a:pPr>
              <a:t>17</a:t>
            </a:fld>
            <a:endParaRPr lang="en-US" sz="1200">
              <a:solidFill>
                <a:schemeClr val="tx1"/>
              </a:solidFill>
              <a:latin typeface="Times New Roman" pitchFamily="18" charset="0"/>
            </a:endParaRPr>
          </a:p>
        </p:txBody>
      </p:sp>
      <p:sp>
        <p:nvSpPr>
          <p:cNvPr id="40963" name="Rectangle 4"/>
          <p:cNvSpPr>
            <a:spLocks noGrp="1" noRot="1" noChangeAspect="1" noChangeArrowheads="1" noTextEdit="1"/>
          </p:cNvSpPr>
          <p:nvPr>
            <p:ph type="sldImg"/>
          </p:nvPr>
        </p:nvSpPr>
        <p:spPr>
          <a:ln/>
        </p:spPr>
      </p:sp>
      <p:sp>
        <p:nvSpPr>
          <p:cNvPr id="40964"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2944283" y="9434492"/>
            <a:ext cx="515879" cy="496909"/>
          </a:xfrm>
          <a:prstGeom prst="rect">
            <a:avLst/>
          </a:prstGeom>
          <a:noFill/>
          <a:ln w="9525" algn="ctr">
            <a:noFill/>
            <a:miter lim="800000"/>
            <a:headEnd/>
            <a:tailEnd/>
          </a:ln>
        </p:spPr>
        <p:txBody>
          <a:bodyPr anchor="b"/>
          <a:lstStyle/>
          <a:p>
            <a:pPr algn="r">
              <a:spcBef>
                <a:spcPct val="0"/>
              </a:spcBef>
            </a:pPr>
            <a:fld id="{16527A91-6384-4B18-81C1-2D6C50B10FC3}" type="slidenum">
              <a:rPr lang="en-GB" sz="1200">
                <a:solidFill>
                  <a:schemeClr val="tx1"/>
                </a:solidFill>
                <a:latin typeface="Times New Roman" pitchFamily="18" charset="0"/>
              </a:rPr>
              <a:pPr algn="r">
                <a:spcBef>
                  <a:spcPct val="0"/>
                </a:spcBef>
              </a:pPr>
              <a:t>18</a:t>
            </a:fld>
            <a:endParaRPr lang="en-US" sz="1200">
              <a:solidFill>
                <a:schemeClr val="tx1"/>
              </a:solidFill>
              <a:latin typeface="Times New Roman" pitchFamily="18" charset="0"/>
            </a:endParaRPr>
          </a:p>
        </p:txBody>
      </p:sp>
      <p:sp>
        <p:nvSpPr>
          <p:cNvPr id="41987" name="Rectangle 4"/>
          <p:cNvSpPr>
            <a:spLocks noGrp="1" noRot="1" noChangeAspect="1" noChangeArrowheads="1" noTextEdit="1"/>
          </p:cNvSpPr>
          <p:nvPr>
            <p:ph type="sldImg"/>
          </p:nvPr>
        </p:nvSpPr>
        <p:spPr>
          <a:ln/>
        </p:spPr>
      </p:sp>
      <p:sp>
        <p:nvSpPr>
          <p:cNvPr id="41988"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2944283" y="9434492"/>
            <a:ext cx="515879" cy="496909"/>
          </a:xfrm>
          <a:prstGeom prst="rect">
            <a:avLst/>
          </a:prstGeom>
          <a:noFill/>
          <a:ln w="9525" algn="ctr">
            <a:noFill/>
            <a:miter lim="800000"/>
            <a:headEnd/>
            <a:tailEnd/>
          </a:ln>
        </p:spPr>
        <p:txBody>
          <a:bodyPr anchor="b"/>
          <a:lstStyle/>
          <a:p>
            <a:pPr algn="r">
              <a:spcBef>
                <a:spcPct val="0"/>
              </a:spcBef>
            </a:pPr>
            <a:fld id="{3C8CEF89-67E5-4926-A819-243F5861BEAB}" type="slidenum">
              <a:rPr lang="en-GB" sz="1200">
                <a:solidFill>
                  <a:schemeClr val="tx1"/>
                </a:solidFill>
                <a:latin typeface="Times New Roman" pitchFamily="18" charset="0"/>
              </a:rPr>
              <a:pPr algn="r">
                <a:spcBef>
                  <a:spcPct val="0"/>
                </a:spcBef>
              </a:pPr>
              <a:t>19</a:t>
            </a:fld>
            <a:endParaRPr lang="en-US" sz="1200">
              <a:solidFill>
                <a:schemeClr val="tx1"/>
              </a:solidFill>
              <a:latin typeface="Times New Roman" pitchFamily="18" charset="0"/>
            </a:endParaRPr>
          </a:p>
        </p:txBody>
      </p:sp>
      <p:sp>
        <p:nvSpPr>
          <p:cNvPr id="44035" name="Rectangle 4"/>
          <p:cNvSpPr>
            <a:spLocks noGrp="1" noRot="1" noChangeAspect="1" noChangeArrowheads="1" noTextEdit="1"/>
          </p:cNvSpPr>
          <p:nvPr>
            <p:ph type="sldImg"/>
          </p:nvPr>
        </p:nvSpPr>
        <p:spPr>
          <a:ln/>
        </p:spPr>
      </p:sp>
      <p:sp>
        <p:nvSpPr>
          <p:cNvPr id="44036"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2944283" y="9434492"/>
            <a:ext cx="515879" cy="496909"/>
          </a:xfrm>
          <a:prstGeom prst="rect">
            <a:avLst/>
          </a:prstGeom>
          <a:noFill/>
          <a:ln w="9525" algn="ctr">
            <a:noFill/>
            <a:miter lim="800000"/>
            <a:headEnd/>
            <a:tailEnd/>
          </a:ln>
        </p:spPr>
        <p:txBody>
          <a:bodyPr anchor="b"/>
          <a:lstStyle/>
          <a:p>
            <a:pPr algn="r">
              <a:spcBef>
                <a:spcPct val="0"/>
              </a:spcBef>
            </a:pPr>
            <a:fld id="{D3126B24-1391-4600-8965-94ADC64ED89B}" type="slidenum">
              <a:rPr lang="en-GB" sz="1200">
                <a:solidFill>
                  <a:schemeClr val="tx1"/>
                </a:solidFill>
                <a:latin typeface="Times New Roman" pitchFamily="18" charset="0"/>
              </a:rPr>
              <a:pPr algn="r">
                <a:spcBef>
                  <a:spcPct val="0"/>
                </a:spcBef>
              </a:pPr>
              <a:t>20</a:t>
            </a:fld>
            <a:endParaRPr lang="en-US" sz="1200">
              <a:solidFill>
                <a:schemeClr val="tx1"/>
              </a:solidFill>
              <a:latin typeface="Times New Roman" pitchFamily="18" charset="0"/>
            </a:endParaRPr>
          </a:p>
        </p:txBody>
      </p:sp>
      <p:sp>
        <p:nvSpPr>
          <p:cNvPr id="53251" name="Rectangle 4"/>
          <p:cNvSpPr>
            <a:spLocks noGrp="1" noRot="1" noChangeAspect="1" noChangeArrowheads="1" noTextEdit="1"/>
          </p:cNvSpPr>
          <p:nvPr>
            <p:ph type="sldImg"/>
          </p:nvPr>
        </p:nvSpPr>
        <p:spPr>
          <a:ln/>
        </p:spPr>
      </p:sp>
      <p:sp>
        <p:nvSpPr>
          <p:cNvPr id="53252"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s-ES" dirty="0" smtClean="0"/>
          </a:p>
        </p:txBody>
      </p:sp>
      <p:sp>
        <p:nvSpPr>
          <p:cNvPr id="120836" name="Date Placeholder 3"/>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E57E9748-10EA-4E37-9C22-023B2F4247E9}" type="datetime8">
              <a:rPr lang="en-US"/>
              <a:pPr/>
              <a:t>11/27/2007 3:21 PM</a:t>
            </a:fld>
            <a:endParaRPr lang="en-US"/>
          </a:p>
        </p:txBody>
      </p:sp>
      <p:sp>
        <p:nvSpPr>
          <p:cNvPr id="120837" name="Footer Placeholder 4"/>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2005 Microsoft Corporation. All rights reserved.</a:t>
            </a:r>
          </a:p>
          <a:p>
            <a:r>
              <a:rPr lang="en-US"/>
              <a:t>This presentation is for informational purposes only. Microsoft makes no warranties, express or implied, in this summary.</a:t>
            </a:r>
          </a:p>
        </p:txBody>
      </p:sp>
      <p:sp>
        <p:nvSpPr>
          <p:cNvPr id="120838" name="Slide Number Placeholder 5"/>
          <p:cNvSpPr>
            <a:spLocks noGrp="1"/>
          </p:cNvSpPr>
          <p:nvPr>
            <p:ph type="sldNum" sz="quarter" idx="5"/>
          </p:nvPr>
        </p:nvSpPr>
        <p:spPr>
          <a:noFill/>
        </p:spPr>
        <p:txBody>
          <a:bodyPr/>
          <a:lstStyle/>
          <a:p>
            <a:fld id="{EE0E9584-EC56-4D7B-A1CB-817137B678A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xfrm>
            <a:off x="3848063" y="0"/>
            <a:ext cx="2944899" cy="496910"/>
          </a:xfrm>
          <a:prstGeom prst="rect">
            <a:avLst/>
          </a:prstGeom>
          <a:noFill/>
        </p:spPr>
        <p:txBody>
          <a:bodyPr/>
          <a:lstStyle/>
          <a:p>
            <a:r>
              <a:rPr lang="en-US" smtClean="0">
                <a:latin typeface="Arial" pitchFamily="34" charset="0"/>
              </a:rPr>
              <a:t>November 2006</a:t>
            </a:r>
          </a:p>
        </p:txBody>
      </p:sp>
      <p:sp>
        <p:nvSpPr>
          <p:cNvPr id="107523" name="Rectangle 6"/>
          <p:cNvSpPr>
            <a:spLocks noGrp="1" noChangeArrowheads="1"/>
          </p:cNvSpPr>
          <p:nvPr>
            <p:ph type="ftr" sz="quarter" idx="4"/>
          </p:nvPr>
        </p:nvSpPr>
        <p:spPr>
          <a:xfrm>
            <a:off x="0" y="9432795"/>
            <a:ext cx="2944899" cy="496910"/>
          </a:xfrm>
          <a:prstGeom prst="rect">
            <a:avLst/>
          </a:prstGeom>
          <a:noFill/>
        </p:spPr>
        <p:txBody>
          <a:bodyPr/>
          <a:lstStyle/>
          <a:p>
            <a:r>
              <a:rPr lang="en-US" smtClean="0">
                <a:latin typeface="Arial" pitchFamily="34" charset="0"/>
                <a:cs typeface="Arial" pitchFamily="34" charset="0"/>
              </a:rPr>
              <a:t>© 2006 Microsoft Corporation. All rights reserved. </a:t>
            </a:r>
          </a:p>
        </p:txBody>
      </p:sp>
      <p:sp>
        <p:nvSpPr>
          <p:cNvPr id="107524" name="Rectangle 7"/>
          <p:cNvSpPr>
            <a:spLocks noGrp="1" noChangeArrowheads="1"/>
          </p:cNvSpPr>
          <p:nvPr>
            <p:ph type="sldNum" sz="quarter" idx="5"/>
          </p:nvPr>
        </p:nvSpPr>
        <p:spPr>
          <a:noFill/>
        </p:spPr>
        <p:txBody>
          <a:bodyPr/>
          <a:lstStyle/>
          <a:p>
            <a:fld id="{D3FE1FD9-F8F0-4B02-9263-EDD99F14993B}" type="slidenum">
              <a:rPr lang="en-US" smtClean="0">
                <a:latin typeface="Arial" pitchFamily="34" charset="0"/>
              </a:rPr>
              <a:pPr/>
              <a:t>21</a:t>
            </a:fld>
            <a:endParaRPr lang="en-US" smtClean="0">
              <a:latin typeface="Arial" pitchFamily="34" charset="0"/>
            </a:endParaRPr>
          </a:p>
        </p:txBody>
      </p:sp>
      <p:sp>
        <p:nvSpPr>
          <p:cNvPr id="107525" name="Rectangle 2"/>
          <p:cNvSpPr>
            <a:spLocks noGrp="1" noRot="1" noChangeAspect="1" noChangeArrowheads="1" noTextEdit="1"/>
          </p:cNvSpPr>
          <p:nvPr>
            <p:ph type="sldImg"/>
          </p:nvPr>
        </p:nvSpPr>
        <p:spPr>
          <a:xfrm>
            <a:off x="914400" y="744538"/>
            <a:ext cx="4965700" cy="3724275"/>
          </a:xfrm>
          <a:ln/>
        </p:spPr>
      </p:sp>
      <p:sp>
        <p:nvSpPr>
          <p:cNvPr id="31750" name="Rectangle 3"/>
          <p:cNvSpPr>
            <a:spLocks noGrp="1" noChangeArrowheads="1"/>
          </p:cNvSpPr>
          <p:nvPr>
            <p:ph type="body" idx="1"/>
          </p:nvPr>
        </p:nvSpPr>
        <p:spPr>
          <a:xfrm>
            <a:off x="680066" y="4716398"/>
            <a:ext cx="5434369" cy="4470487"/>
          </a:xfrm>
          <a:ln/>
        </p:spPr>
        <p:txBody>
          <a:bodyPr/>
          <a:lstStyle/>
          <a:p>
            <a:pPr eaLnBrk="1" hangingPunct="1">
              <a:lnSpc>
                <a:spcPct val="80000"/>
              </a:lnSpc>
              <a:defRPr/>
            </a:pPr>
            <a:endParaRPr lang="en-US" sz="1000" i="1" dirty="0" smtClean="0">
              <a:latin typeface="Segoe"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ES" smtClean="0"/>
          </a:p>
        </p:txBody>
      </p:sp>
      <p:sp>
        <p:nvSpPr>
          <p:cNvPr id="121860" name="3 Marcador de número de diapositiva"/>
          <p:cNvSpPr>
            <a:spLocks noGrp="1"/>
          </p:cNvSpPr>
          <p:nvPr>
            <p:ph type="sldNum" sz="quarter" idx="5"/>
          </p:nvPr>
        </p:nvSpPr>
        <p:spPr>
          <a:noFill/>
        </p:spPr>
        <p:txBody>
          <a:bodyPr/>
          <a:lstStyle/>
          <a:p>
            <a:fld id="{A88797FE-65F4-4540-856E-109462FBEE56}"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4294967295"/>
          </p:nvPr>
        </p:nvSpPr>
        <p:spPr bwMode="auto">
          <a:xfrm>
            <a:off x="3848100" y="0"/>
            <a:ext cx="2944813" cy="496888"/>
          </a:xfrm>
          <a:prstGeom prst="rect">
            <a:avLst/>
          </a:prstGeom>
          <a:noFill/>
          <a:ln>
            <a:miter lim="800000"/>
            <a:headEnd/>
            <a:tailEnd/>
          </a:ln>
        </p:spPr>
        <p:txBody>
          <a:bodyPr/>
          <a:lstStyle/>
          <a:p>
            <a:fld id="{7FA67E81-95BB-4A77-A610-4C5B4C5E7677}" type="datetime8">
              <a:rPr lang="en-US"/>
              <a:pPr/>
              <a:t>11/27/2007 3:21 PM</a:t>
            </a:fld>
            <a:endParaRPr lang="en-US"/>
          </a:p>
        </p:txBody>
      </p:sp>
      <p:sp>
        <p:nvSpPr>
          <p:cNvPr id="136195" name="Rectangle 6"/>
          <p:cNvSpPr>
            <a:spLocks noGrp="1" noChangeArrowheads="1"/>
          </p:cNvSpPr>
          <p:nvPr>
            <p:ph type="ftr" sz="quarter" idx="4294967295"/>
          </p:nvPr>
        </p:nvSpPr>
        <p:spPr bwMode="auto">
          <a:xfrm>
            <a:off x="0" y="9432925"/>
            <a:ext cx="2944813" cy="496888"/>
          </a:xfrm>
          <a:prstGeom prst="rect">
            <a:avLst/>
          </a:prstGeom>
          <a:noFill/>
          <a:ln>
            <a:miter lim="800000"/>
            <a:headEnd/>
            <a:tailEnd/>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136196" name="Rectangle 7"/>
          <p:cNvSpPr>
            <a:spLocks noGrp="1" noChangeArrowheads="1"/>
          </p:cNvSpPr>
          <p:nvPr>
            <p:ph type="sldNum" sz="quarter" idx="5"/>
          </p:nvPr>
        </p:nvSpPr>
        <p:spPr>
          <a:noFill/>
        </p:spPr>
        <p:txBody>
          <a:bodyPr/>
          <a:lstStyle/>
          <a:p>
            <a:fld id="{6A173586-FE25-4262-B3F0-FECFF116AFEF}" type="slidenum">
              <a:rPr lang="en-US" smtClean="0"/>
              <a:pPr/>
              <a:t>24</a:t>
            </a:fld>
            <a:endParaRPr lang="en-US" smtClean="0"/>
          </a:p>
        </p:txBody>
      </p:sp>
      <p:sp>
        <p:nvSpPr>
          <p:cNvPr id="136197" name="Shape 4"/>
          <p:cNvSpPr txBox="1">
            <a:spLocks noGrp="1" noChangeArrowheads="1"/>
          </p:cNvSpPr>
          <p:nvPr/>
        </p:nvSpPr>
        <p:spPr bwMode="auto">
          <a:xfrm>
            <a:off x="3848100" y="9432925"/>
            <a:ext cx="2944813" cy="496888"/>
          </a:xfrm>
          <a:prstGeom prst="rect">
            <a:avLst/>
          </a:prstGeom>
          <a:noFill/>
          <a:ln w="9525">
            <a:noFill/>
            <a:miter lim="800000"/>
            <a:headEnd/>
            <a:tailEnd/>
          </a:ln>
        </p:spPr>
        <p:txBody>
          <a:bodyPr lIns="94932" tIns="47466" rIns="94932" bIns="47466" anchor="b"/>
          <a:lstStyle/>
          <a:p>
            <a:pPr algn="r" defTabSz="949325"/>
            <a:fld id="{B9EF67F5-E578-4600-BD9D-AA63E8CC4AFD}" type="slidenum">
              <a:rPr lang="en-US" sz="900" b="1">
                <a:latin typeface="Verdana" pitchFamily="34" charset="0"/>
              </a:rPr>
              <a:pPr algn="r" defTabSz="949325"/>
              <a:t>24</a:t>
            </a:fld>
            <a:endParaRPr lang="en-GB" sz="900" b="1">
              <a:latin typeface="Verdana" pitchFamily="34" charset="0"/>
            </a:endParaRPr>
          </a:p>
        </p:txBody>
      </p:sp>
      <p:sp>
        <p:nvSpPr>
          <p:cNvPr id="136198" name="Rectangle 34817"/>
          <p:cNvSpPr>
            <a:spLocks noGrp="1" noRot="1" noChangeAspect="1" noChangeArrowheads="1" noTextEdit="1"/>
          </p:cNvSpPr>
          <p:nvPr>
            <p:ph type="sldImg"/>
          </p:nvPr>
        </p:nvSpPr>
        <p:spPr>
          <a:ln cap="flat" algn="ctr">
            <a:headEnd type="none" w="med" len="med"/>
            <a:tailEnd type="none" w="med" len="med"/>
          </a:ln>
        </p:spPr>
      </p:sp>
      <p:sp>
        <p:nvSpPr>
          <p:cNvPr id="136199" name="Rectangle 519170"/>
          <p:cNvSpPr>
            <a:spLocks noGrp="1" noChangeArrowheads="1"/>
          </p:cNvSpPr>
          <p:nvPr>
            <p:ph type="body" idx="1"/>
          </p:nvPr>
        </p:nvSpPr>
        <p:spPr>
          <a:xfrm>
            <a:off x="411163" y="4125913"/>
            <a:ext cx="5964237" cy="2292350"/>
          </a:xfrm>
          <a:noFill/>
          <a:ln/>
        </p:spPr>
        <p:txBody>
          <a:bodyPr lIns="94932" tIns="47466" rIns="94932" bIns="47466"/>
          <a:lstStyle/>
          <a:p>
            <a:pPr marL="231775" indent="-231775"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endParaRPr lang="es-ES" smtClean="0"/>
          </a:p>
        </p:txBody>
      </p:sp>
      <p:sp>
        <p:nvSpPr>
          <p:cNvPr id="137220" name="Date Placeholder 3"/>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EFEB99D4-5836-4FD3-8F7D-199B9F86D382}" type="datetime8">
              <a:rPr lang="en-US"/>
              <a:pPr/>
              <a:t>11/27/2007 3:21 PM</a:t>
            </a:fld>
            <a:endParaRPr lang="en-US"/>
          </a:p>
        </p:txBody>
      </p:sp>
      <p:sp>
        <p:nvSpPr>
          <p:cNvPr id="137221" name="Footer Placeholder 4"/>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2005 Microsoft Corporation. All rights reserved.</a:t>
            </a:r>
          </a:p>
          <a:p>
            <a:r>
              <a:rPr lang="en-US"/>
              <a:t>This presentation is for informational purposes only. Microsoft makes no warranties, express or implied, in this summary.</a:t>
            </a:r>
          </a:p>
        </p:txBody>
      </p:sp>
      <p:sp>
        <p:nvSpPr>
          <p:cNvPr id="137222" name="Slide Number Placeholder 5"/>
          <p:cNvSpPr>
            <a:spLocks noGrp="1"/>
          </p:cNvSpPr>
          <p:nvPr>
            <p:ph type="sldNum" sz="quarter" idx="5"/>
          </p:nvPr>
        </p:nvSpPr>
        <p:spPr>
          <a:noFill/>
        </p:spPr>
        <p:txBody>
          <a:bodyPr/>
          <a:lstStyle/>
          <a:p>
            <a:fld id="{097BF7DC-B2C5-48D3-85E4-7B76E58003B8}"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pPr eaLnBrk="1" hangingPunct="1"/>
            <a:endParaRPr lang="es-ES" smtClean="0"/>
          </a:p>
        </p:txBody>
      </p:sp>
      <p:sp>
        <p:nvSpPr>
          <p:cNvPr id="138244" name="Date Placeholder 3"/>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CA3F2004-8ED2-4AB0-A16A-1F38AFE60EA2}" type="datetime8">
              <a:rPr lang="en-US"/>
              <a:pPr/>
              <a:t>11/27/2007 3:21 PM</a:t>
            </a:fld>
            <a:endParaRPr lang="en-US"/>
          </a:p>
        </p:txBody>
      </p:sp>
      <p:sp>
        <p:nvSpPr>
          <p:cNvPr id="138245" name="Footer Placeholder 4"/>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2005 Microsoft Corporation. All rights reserved.</a:t>
            </a:r>
          </a:p>
          <a:p>
            <a:r>
              <a:rPr lang="en-US"/>
              <a:t>This presentation is for informational purposes only. Microsoft makes no warranties, express or implied, in this summary.</a:t>
            </a:r>
          </a:p>
        </p:txBody>
      </p:sp>
      <p:sp>
        <p:nvSpPr>
          <p:cNvPr id="138246" name="Slide Number Placeholder 5"/>
          <p:cNvSpPr>
            <a:spLocks noGrp="1"/>
          </p:cNvSpPr>
          <p:nvPr>
            <p:ph type="sldNum" sz="quarter" idx="5"/>
          </p:nvPr>
        </p:nvSpPr>
        <p:spPr>
          <a:noFill/>
        </p:spPr>
        <p:txBody>
          <a:bodyPr/>
          <a:lstStyle/>
          <a:p>
            <a:fld id="{F3F02914-AE96-4DE0-B40D-8B45B57DC0B7}" type="slidenum">
              <a:rPr lang="en-US"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s-ES" smtClean="0"/>
          </a:p>
        </p:txBody>
      </p:sp>
      <p:sp>
        <p:nvSpPr>
          <p:cNvPr id="139268" name="Date Placeholder 3"/>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B9067BAF-5985-42C4-AB68-AFEC977A1308}" type="datetime8">
              <a:rPr lang="en-US"/>
              <a:pPr/>
              <a:t>11/27/2007 3:21 PM</a:t>
            </a:fld>
            <a:endParaRPr lang="en-US"/>
          </a:p>
        </p:txBody>
      </p:sp>
      <p:sp>
        <p:nvSpPr>
          <p:cNvPr id="139269" name="Footer Placeholder 4"/>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2005 Microsoft Corporation. All rights reserved.</a:t>
            </a:r>
          </a:p>
          <a:p>
            <a:r>
              <a:rPr lang="en-US"/>
              <a:t>This presentation is for informational purposes only. Microsoft makes no warranties, express or implied, in this summary.</a:t>
            </a:r>
          </a:p>
        </p:txBody>
      </p:sp>
      <p:sp>
        <p:nvSpPr>
          <p:cNvPr id="139270" name="Slide Number Placeholder 5"/>
          <p:cNvSpPr>
            <a:spLocks noGrp="1"/>
          </p:cNvSpPr>
          <p:nvPr>
            <p:ph type="sldNum" sz="quarter" idx="5"/>
          </p:nvPr>
        </p:nvSpPr>
        <p:spPr>
          <a:noFill/>
        </p:spPr>
        <p:txBody>
          <a:bodyPr/>
          <a:lstStyle/>
          <a:p>
            <a:fld id="{51E9E8E4-03EF-4438-BB15-20FF77C57A80}"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s-ES" smtClean="0"/>
          </a:p>
        </p:txBody>
      </p:sp>
      <p:sp>
        <p:nvSpPr>
          <p:cNvPr id="140292" name="Date Placeholder 3"/>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ADCF6495-88EE-4E63-A7DB-D10ACE53DD19}" type="datetime8">
              <a:rPr lang="en-US"/>
              <a:pPr/>
              <a:t>11/27/2007 3:21 PM</a:t>
            </a:fld>
            <a:endParaRPr lang="en-US"/>
          </a:p>
        </p:txBody>
      </p:sp>
      <p:sp>
        <p:nvSpPr>
          <p:cNvPr id="140293" name="Footer Placeholder 4"/>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2005 Microsoft Corporation. All rights reserved.</a:t>
            </a:r>
          </a:p>
          <a:p>
            <a:r>
              <a:rPr lang="en-US"/>
              <a:t>This presentation is for informational purposes only. Microsoft makes no warranties, express or implied, in this summary.</a:t>
            </a:r>
          </a:p>
        </p:txBody>
      </p:sp>
      <p:sp>
        <p:nvSpPr>
          <p:cNvPr id="140294" name="Slide Number Placeholder 5"/>
          <p:cNvSpPr>
            <a:spLocks noGrp="1"/>
          </p:cNvSpPr>
          <p:nvPr>
            <p:ph type="sldNum" sz="quarter" idx="5"/>
          </p:nvPr>
        </p:nvSpPr>
        <p:spPr>
          <a:noFill/>
        </p:spPr>
        <p:txBody>
          <a:bodyPr/>
          <a:lstStyle/>
          <a:p>
            <a:fld id="{81DA30C0-125D-4657-9541-A938A9EDFFDD}" type="slidenum">
              <a:rPr lang="en-US" smtClean="0"/>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s-ES" smtClean="0"/>
          </a:p>
        </p:txBody>
      </p:sp>
      <p:sp>
        <p:nvSpPr>
          <p:cNvPr id="141316" name="Date Placeholder 3"/>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AA0A8644-92A7-46FC-BD80-F7A9163375E3}" type="datetime8">
              <a:rPr lang="en-US"/>
              <a:pPr/>
              <a:t>11/27/2007 3:21 PM</a:t>
            </a:fld>
            <a:endParaRPr lang="en-US"/>
          </a:p>
        </p:txBody>
      </p:sp>
      <p:sp>
        <p:nvSpPr>
          <p:cNvPr id="141317" name="Footer Placeholder 4"/>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2005 Microsoft Corporation. All rights reserved.</a:t>
            </a:r>
          </a:p>
          <a:p>
            <a:r>
              <a:rPr lang="en-US"/>
              <a:t>This presentation is for informational purposes only. Microsoft makes no warranties, express or implied, in this summary.</a:t>
            </a:r>
          </a:p>
        </p:txBody>
      </p:sp>
      <p:sp>
        <p:nvSpPr>
          <p:cNvPr id="141318" name="Slide Number Placeholder 5"/>
          <p:cNvSpPr>
            <a:spLocks noGrp="1"/>
          </p:cNvSpPr>
          <p:nvPr>
            <p:ph type="sldNum" sz="quarter" idx="5"/>
          </p:nvPr>
        </p:nvSpPr>
        <p:spPr>
          <a:noFill/>
        </p:spPr>
        <p:txBody>
          <a:bodyPr/>
          <a:lstStyle/>
          <a:p>
            <a:fld id="{4B68AAB3-7074-4C05-9F5C-627E48E52840}" type="slidenum">
              <a:rPr lang="en-US"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s-ES" smtClean="0"/>
          </a:p>
        </p:txBody>
      </p:sp>
      <p:sp>
        <p:nvSpPr>
          <p:cNvPr id="142340" name="Date Placeholder 3"/>
          <p:cNvSpPr>
            <a:spLocks noGrp="1"/>
          </p:cNvSpPr>
          <p:nvPr>
            <p:ph type="dt" sz="quarter" idx="4294967295"/>
          </p:nvPr>
        </p:nvSpPr>
        <p:spPr bwMode="auto">
          <a:xfrm>
            <a:off x="3848100" y="0"/>
            <a:ext cx="2944813" cy="496888"/>
          </a:xfrm>
          <a:prstGeom prst="rect">
            <a:avLst/>
          </a:prstGeom>
          <a:noFill/>
          <a:ln>
            <a:miter lim="800000"/>
            <a:headEnd/>
            <a:tailEnd/>
          </a:ln>
        </p:spPr>
        <p:txBody>
          <a:bodyPr/>
          <a:lstStyle/>
          <a:p>
            <a:fld id="{079F5202-8541-4A63-AEB2-5EAC290EE314}" type="datetime8">
              <a:rPr lang="en-US"/>
              <a:pPr/>
              <a:t>11/27/2007 3:21 PM</a:t>
            </a:fld>
            <a:endParaRPr lang="en-US"/>
          </a:p>
        </p:txBody>
      </p:sp>
      <p:sp>
        <p:nvSpPr>
          <p:cNvPr id="142341" name="Footer Placeholder 4"/>
          <p:cNvSpPr>
            <a:spLocks noGrp="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2005 Microsoft Corporation. All rights reserved.</a:t>
            </a:r>
          </a:p>
          <a:p>
            <a:r>
              <a:rPr lang="en-US"/>
              <a:t>This presentation is for informational purposes only. Microsoft makes no warranties, express or implied, in this summary.</a:t>
            </a:r>
          </a:p>
        </p:txBody>
      </p:sp>
      <p:sp>
        <p:nvSpPr>
          <p:cNvPr id="142342" name="Slide Number Placeholder 5"/>
          <p:cNvSpPr>
            <a:spLocks noGrp="1"/>
          </p:cNvSpPr>
          <p:nvPr>
            <p:ph type="sldNum" sz="quarter" idx="5"/>
          </p:nvPr>
        </p:nvSpPr>
        <p:spPr>
          <a:noFill/>
        </p:spPr>
        <p:txBody>
          <a:bodyPr/>
          <a:lstStyle/>
          <a:p>
            <a:fld id="{905830E2-B93C-41CA-80E8-ED8F1408DA6F}" type="slidenum">
              <a:rPr lang="en-US" smtClean="0"/>
              <a:pPr/>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a:ln/>
        </p:spPr>
      </p:sp>
      <p:sp>
        <p:nvSpPr>
          <p:cNvPr id="143363" name="2 Marcador de notas"/>
          <p:cNvSpPr>
            <a:spLocks noGrp="1"/>
          </p:cNvSpPr>
          <p:nvPr>
            <p:ph type="body" idx="1"/>
          </p:nvPr>
        </p:nvSpPr>
        <p:spPr>
          <a:noFill/>
          <a:ln/>
        </p:spPr>
        <p:txBody>
          <a:bodyPr/>
          <a:lstStyle/>
          <a:p>
            <a:endParaRPr lang="es-ES" smtClean="0"/>
          </a:p>
        </p:txBody>
      </p:sp>
      <p:sp>
        <p:nvSpPr>
          <p:cNvPr id="143364" name="3 Marcador de número de diapositiva"/>
          <p:cNvSpPr>
            <a:spLocks noGrp="1"/>
          </p:cNvSpPr>
          <p:nvPr>
            <p:ph type="sldNum" sz="quarter" idx="5"/>
          </p:nvPr>
        </p:nvSpPr>
        <p:spPr>
          <a:noFill/>
        </p:spPr>
        <p:txBody>
          <a:bodyPr/>
          <a:lstStyle/>
          <a:p>
            <a:fld id="{800CD52A-5082-4F26-9A21-E11A803DC634}" type="slidenum">
              <a:rPr lang="en-US" smtClean="0"/>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ES" smtClean="0"/>
          </a:p>
        </p:txBody>
      </p:sp>
      <p:sp>
        <p:nvSpPr>
          <p:cNvPr id="121860" name="3 Marcador de número de diapositiva"/>
          <p:cNvSpPr>
            <a:spLocks noGrp="1"/>
          </p:cNvSpPr>
          <p:nvPr>
            <p:ph type="sldNum" sz="quarter" idx="5"/>
          </p:nvPr>
        </p:nvSpPr>
        <p:spPr>
          <a:noFill/>
        </p:spPr>
        <p:txBody>
          <a:bodyPr/>
          <a:lstStyle/>
          <a:p>
            <a:fld id="{A88797FE-65F4-4540-856E-109462FBEE5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71D12306-E551-44B4-A9A3-8077CC2F7BFB}" type="slidenum">
              <a:rPr lang="en-US" smtClean="0"/>
              <a:pPr/>
              <a:t>34</a:t>
            </a:fld>
            <a:endParaRPr lang="en-US" smtClean="0"/>
          </a:p>
        </p:txBody>
      </p:sp>
      <p:sp>
        <p:nvSpPr>
          <p:cNvPr id="187395" name="Rectangle 2"/>
          <p:cNvSpPr>
            <a:spLocks noGrp="1" noRot="1" noChangeAspect="1" noChangeArrowheads="1" noTextEdit="1"/>
          </p:cNvSpPr>
          <p:nvPr>
            <p:ph type="sldImg"/>
          </p:nvPr>
        </p:nvSpPr>
        <p:spPr>
          <a:xfrm>
            <a:off x="895350" y="752475"/>
            <a:ext cx="5006975" cy="3756025"/>
          </a:xfrm>
          <a:ln/>
        </p:spPr>
      </p:sp>
      <p:sp>
        <p:nvSpPr>
          <p:cNvPr id="1873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0FFF14E9-2E27-4369-8978-F8867316AD8D}" type="slidenum">
              <a:rPr lang="en-US" smtClean="0"/>
              <a:pPr/>
              <a:t>37</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GB"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D954C2-8C12-431D-B9F2-7F743B1E33B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48645" y="0"/>
            <a:ext cx="2944283" cy="496570"/>
          </a:xfrm>
          <a:prstGeom prst="rect">
            <a:avLst/>
          </a:prstGeom>
        </p:spPr>
        <p:txBody>
          <a:bodyPr/>
          <a:lstStyle/>
          <a:p>
            <a:fld id="{050558DB-217B-4A27-8F93-7DB215ADCAE1}" type="datetime8">
              <a:rPr lang="en-US" smtClean="0"/>
              <a:pPr/>
              <a:t>11/27/2007 3:21 PM</a:t>
            </a:fld>
            <a:endParaRPr lang="en-US"/>
          </a:p>
        </p:txBody>
      </p:sp>
      <p:sp>
        <p:nvSpPr>
          <p:cNvPr id="5" name="Footer Placeholder 4"/>
          <p:cNvSpPr>
            <a:spLocks noGrp="1"/>
          </p:cNvSpPr>
          <p:nvPr>
            <p:ph type="ftr" sz="quarter" idx="11"/>
          </p:nvPr>
        </p:nvSpPr>
        <p:spPr>
          <a:xfrm>
            <a:off x="0" y="9433106"/>
            <a:ext cx="2944283" cy="496570"/>
          </a:xfrm>
          <a:prstGeom prst="rect">
            <a:avLst/>
          </a:prstGeom>
        </p:spPr>
        <p:txBody>
          <a:bodyPr/>
          <a:lstStyle/>
          <a:p>
            <a:r>
              <a:rPr lang="en-US" smtClean="0"/>
              <a:t>Microsoft Management Summit 2007, March 26-30, 2007, San Diego, California© 2007 Microsoft Corporation. All rights reserved.</a:t>
            </a:r>
          </a:p>
          <a:p>
            <a:r>
              <a:rPr lang="en-US" smtClean="0"/>
              <a:t>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a:t>
            </a:r>
          </a:p>
          <a:p>
            <a:r>
              <a:rPr lang="en-US" smtClean="0"/>
              <a:t>Because Microsoft must respond to changing market conditions, it should not be interpreted to be a commitment on the part of Microsoft,</a:t>
            </a:r>
          </a:p>
          <a:p>
            <a:r>
              <a:rPr lang="en-US" smtClean="0"/>
              <a:t>and Microsoft cannot guarantee the accuracy of any information provided after the date of this presentation.</a:t>
            </a:r>
          </a:p>
          <a:p>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246DB545-D1DE-41C0-8F45-43CDA7ADA45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a:ln/>
        </p:spPr>
      </p:sp>
      <p:sp>
        <p:nvSpPr>
          <p:cNvPr id="121859" name="2 Marcador de notas"/>
          <p:cNvSpPr>
            <a:spLocks noGrp="1"/>
          </p:cNvSpPr>
          <p:nvPr>
            <p:ph type="body" idx="1"/>
          </p:nvPr>
        </p:nvSpPr>
        <p:spPr>
          <a:noFill/>
          <a:ln/>
        </p:spPr>
        <p:txBody>
          <a:bodyPr/>
          <a:lstStyle/>
          <a:p>
            <a:endParaRPr lang="es-ES" smtClean="0"/>
          </a:p>
        </p:txBody>
      </p:sp>
      <p:sp>
        <p:nvSpPr>
          <p:cNvPr id="121860" name="3 Marcador de número de diapositiva"/>
          <p:cNvSpPr>
            <a:spLocks noGrp="1"/>
          </p:cNvSpPr>
          <p:nvPr>
            <p:ph type="sldNum" sz="quarter" idx="5"/>
          </p:nvPr>
        </p:nvSpPr>
        <p:spPr>
          <a:noFill/>
        </p:spPr>
        <p:txBody>
          <a:bodyPr/>
          <a:lstStyle/>
          <a:p>
            <a:fld id="{A88797FE-65F4-4540-856E-109462FBEE5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2C9DCEC-3994-4E62-8A83-04D269DB7AF6}" type="slidenum">
              <a:rPr lang="en-US" smtClean="0">
                <a:latin typeface="Arial" pitchFamily="34" charset="0"/>
              </a:rPr>
              <a:pPr/>
              <a:t>7</a:t>
            </a:fld>
            <a:endParaRPr lang="en-US" smtClean="0">
              <a:latin typeface="Arial" pitchFamily="34" charset="0"/>
            </a:endParaRPr>
          </a:p>
        </p:txBody>
      </p:sp>
      <p:sp>
        <p:nvSpPr>
          <p:cNvPr id="3" name="Notes Placeholder 2"/>
          <p:cNvSpPr>
            <a:spLocks noGrp="1"/>
          </p:cNvSpPr>
          <p:nvPr>
            <p:ph type="body" idx="1"/>
          </p:nvPr>
        </p:nvSpPr>
        <p:spPr/>
        <p:txBody>
          <a:bodyPr>
            <a:normAutofit fontScale="62500" lnSpcReduction="20000"/>
          </a:bodyPr>
          <a:lstStyle/>
          <a:p>
            <a:pPr lvl="1" eaLnBrk="1" hangingPunct="1">
              <a:buFont typeface="Arial" pitchFamily="34" charset="0"/>
              <a:buChar char="•"/>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1FF1660-39B7-4973-95F4-EB9439FEF688}" type="slidenum">
              <a:rPr lang="en-US" smtClean="0"/>
              <a:pPr/>
              <a:t>8</a:t>
            </a:fld>
            <a:endParaRPr lang="en-US" smtClean="0"/>
          </a:p>
        </p:txBody>
      </p:sp>
      <p:sp>
        <p:nvSpPr>
          <p:cNvPr id="129027"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fontScale="92500" lnSpcReduction="10000"/>
          </a:bodyPr>
          <a:lstStyle/>
          <a:p>
            <a:pPr eaLnBrk="1" hangingPunct="1">
              <a:buFont typeface="Arial" pitchFamily="34" charset="0"/>
              <a:buNone/>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4294967295"/>
          </p:nvPr>
        </p:nvSpPr>
        <p:spPr bwMode="auto">
          <a:xfrm>
            <a:off x="3848100" y="0"/>
            <a:ext cx="2944813" cy="496888"/>
          </a:xfrm>
          <a:prstGeom prst="rect">
            <a:avLst/>
          </a:prstGeom>
          <a:noFill/>
          <a:ln>
            <a:miter lim="800000"/>
            <a:headEnd/>
            <a:tailEnd/>
          </a:ln>
        </p:spPr>
        <p:txBody>
          <a:bodyPr/>
          <a:lstStyle/>
          <a:p>
            <a:fld id="{8ADC3A34-68C2-404C-BC37-3274196CEFF3}" type="datetime8">
              <a:rPr lang="en-US"/>
              <a:pPr/>
              <a:t>11/27/2007 3:21 PM</a:t>
            </a:fld>
            <a:endParaRPr lang="en-US"/>
          </a:p>
        </p:txBody>
      </p:sp>
      <p:sp>
        <p:nvSpPr>
          <p:cNvPr id="130051" name="Rectangle 6"/>
          <p:cNvSpPr>
            <a:spLocks noGrp="1" noChangeArrowheads="1"/>
          </p:cNvSpPr>
          <p:nvPr>
            <p:ph type="ftr" sz="quarter" idx="4294967295"/>
          </p:nvPr>
        </p:nvSpPr>
        <p:spPr bwMode="auto">
          <a:xfrm>
            <a:off x="0" y="9432925"/>
            <a:ext cx="2944813" cy="496888"/>
          </a:xfrm>
          <a:prstGeom prst="rect">
            <a:avLst/>
          </a:prstGeom>
          <a:noFill/>
          <a:ln>
            <a:miter lim="800000"/>
            <a:headEnd/>
            <a:tailEnd/>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30052" name="Rectangle 7"/>
          <p:cNvSpPr>
            <a:spLocks noGrp="1" noChangeArrowheads="1"/>
          </p:cNvSpPr>
          <p:nvPr>
            <p:ph type="sldNum" sz="quarter" idx="5"/>
          </p:nvPr>
        </p:nvSpPr>
        <p:spPr>
          <a:noFill/>
        </p:spPr>
        <p:txBody>
          <a:bodyPr/>
          <a:lstStyle/>
          <a:p>
            <a:fld id="{52CA6EB1-083A-4434-9187-C4A84DEEDC9F}" type="slidenum">
              <a:rPr lang="en-US" smtClean="0"/>
              <a:pPr/>
              <a:t>9</a:t>
            </a:fld>
            <a:endParaRPr lang="en-US" smtClean="0"/>
          </a:p>
        </p:txBody>
      </p:sp>
      <p:sp>
        <p:nvSpPr>
          <p:cNvPr id="130053" name="Rectangle 2"/>
          <p:cNvSpPr>
            <a:spLocks noGrp="1" noRot="1" noChangeAspect="1" noTextEdit="1"/>
          </p:cNvSpPr>
          <p:nvPr>
            <p:ph type="sldImg"/>
          </p:nvPr>
        </p:nvSpPr>
        <p:spPr>
          <a:xfrm>
            <a:off x="919163" y="742950"/>
            <a:ext cx="4967287" cy="3725863"/>
          </a:xfrm>
          <a:ln w="12700" cap="flat" algn="ctr">
            <a:round/>
            <a:headEnd type="none" w="med" len="med"/>
            <a:tailEnd type="none" w="med" len="med"/>
          </a:ln>
        </p:spPr>
      </p:sp>
      <p:sp>
        <p:nvSpPr>
          <p:cNvPr id="130054" name="5 Marcador de notas"/>
          <p:cNvSpPr>
            <a:spLocks noGrp="1"/>
          </p:cNvSpPr>
          <p:nvPr>
            <p:ph type="body" idx="1"/>
          </p:nvPr>
        </p:nvSpPr>
        <p:spPr>
          <a:noFill/>
          <a:ln/>
        </p:spPr>
        <p:txBody>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4" descr="shield2 copy"/>
          <p:cNvPicPr>
            <a:picLocks noChangeAspect="1" noChangeArrowheads="1"/>
          </p:cNvPicPr>
          <p:nvPr/>
        </p:nvPicPr>
        <p:blipFill>
          <a:blip r:embed="rId2"/>
          <a:srcRect r="15279" b="21030"/>
          <a:stretch>
            <a:fillRect/>
          </a:stretch>
        </p:blipFill>
        <p:spPr bwMode="auto">
          <a:xfrm>
            <a:off x="5041900" y="2058988"/>
            <a:ext cx="4102100" cy="4799012"/>
          </a:xfrm>
          <a:prstGeom prst="rect">
            <a:avLst/>
          </a:prstGeom>
          <a:noFill/>
          <a:ln w="9525">
            <a:noFill/>
            <a:miter lim="800000"/>
            <a:headEnd/>
            <a:tailEnd/>
          </a:ln>
        </p:spPr>
      </p:pic>
      <p:pic>
        <p:nvPicPr>
          <p:cNvPr id="5" name="Picture 5"/>
          <p:cNvPicPr>
            <a:picLocks noChangeAspect="1" noChangeArrowheads="1"/>
          </p:cNvPicPr>
          <p:nvPr userDrawn="1"/>
        </p:nvPicPr>
        <p:blipFill>
          <a:blip r:embed="rId3"/>
          <a:srcRect/>
          <a:stretch>
            <a:fillRect/>
          </a:stretch>
        </p:blipFill>
        <p:spPr bwMode="auto">
          <a:xfrm>
            <a:off x="4132263" y="5530850"/>
            <a:ext cx="4714875" cy="1023938"/>
          </a:xfrm>
          <a:prstGeom prst="rect">
            <a:avLst/>
          </a:prstGeom>
          <a:noFill/>
          <a:ln w="9525">
            <a:noFill/>
            <a:miter lim="800000"/>
            <a:headEnd/>
            <a:tailEnd/>
          </a:ln>
        </p:spPr>
      </p:pic>
      <p:sp>
        <p:nvSpPr>
          <p:cNvPr id="1214466" name="Rectangle 2"/>
          <p:cNvSpPr>
            <a:spLocks noGrp="1" noChangeArrowheads="1"/>
          </p:cNvSpPr>
          <p:nvPr>
            <p:ph type="ctrTitle"/>
          </p:nvPr>
        </p:nvSpPr>
        <p:spPr>
          <a:xfrm>
            <a:off x="727075" y="1825625"/>
            <a:ext cx="7843838" cy="585788"/>
          </a:xfrm>
          <a:ln algn="ctr"/>
        </p:spPr>
        <p:txBody>
          <a:bodyPr anchor="ctr"/>
          <a:lstStyle>
            <a:lvl1pPr>
              <a:defRPr/>
            </a:lvl1pPr>
          </a:lstStyle>
          <a:p>
            <a:r>
              <a:rPr lang="en-US"/>
              <a:t>Click to edit Master title style</a:t>
            </a:r>
          </a:p>
        </p:txBody>
      </p:sp>
      <p:sp>
        <p:nvSpPr>
          <p:cNvPr id="1214467" name="Rectangle 3"/>
          <p:cNvSpPr>
            <a:spLocks noGrp="1" noChangeArrowheads="1"/>
          </p:cNvSpPr>
          <p:nvPr>
            <p:ph type="subTitle" idx="1"/>
          </p:nvPr>
        </p:nvSpPr>
        <p:spPr>
          <a:xfrm>
            <a:off x="727075" y="3810000"/>
            <a:ext cx="8035925" cy="530225"/>
          </a:xfrm>
        </p:spPr>
        <p:txBody>
          <a:bodyPr/>
          <a:lstStyle>
            <a:lvl1pPr marL="0" indent="0">
              <a:spcBef>
                <a:spcPct val="0"/>
              </a:spcBef>
              <a:buFont typeface="Wingdings 2" pitchFamily="18" charset="2"/>
              <a:buNone/>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9088" y="228600"/>
            <a:ext cx="2093912" cy="30003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2588" y="228600"/>
            <a:ext cx="6134100" cy="3000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9093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414463"/>
            <a:ext cx="4113212" cy="227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14463"/>
            <a:ext cx="4114800" cy="227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597151"/>
            <a:ext cx="4114800" cy="2271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srcRect/>
          <a:stretch>
            <a:fillRect/>
          </a:stretch>
        </p:blipFill>
        <p:spPr bwMode="auto">
          <a:xfrm>
            <a:off x="7265988" y="6450013"/>
            <a:ext cx="1878012" cy="407987"/>
          </a:xfrm>
          <a:prstGeom prst="rect">
            <a:avLst/>
          </a:prstGeom>
          <a:noFill/>
          <a:ln w="9525">
            <a:noFill/>
            <a:miter lim="800000"/>
            <a:headEnd/>
            <a:tailEnd/>
          </a:ln>
        </p:spPr>
      </p:pic>
      <p:pic>
        <p:nvPicPr>
          <p:cNvPr id="5" name="Picture 2" descr="C:\datos\trabajo\ite\eventos\Repositorio audio-video\LogoTechnet.jpg"/>
          <p:cNvPicPr>
            <a:picLocks noChangeAspect="1" noChangeArrowheads="1"/>
          </p:cNvPicPr>
          <p:nvPr userDrawn="1"/>
        </p:nvPicPr>
        <p:blipFill>
          <a:blip r:embed="rId3"/>
          <a:srcRect/>
          <a:stretch>
            <a:fillRect/>
          </a:stretch>
        </p:blipFill>
        <p:spPr bwMode="auto">
          <a:xfrm>
            <a:off x="0" y="6486525"/>
            <a:ext cx="1819275" cy="371475"/>
          </a:xfrm>
          <a:prstGeom prst="rect">
            <a:avLst/>
          </a:prstGeom>
          <a:noFill/>
          <a:ln w="9525">
            <a:noFill/>
            <a:miter lim="800000"/>
            <a:headEnd/>
            <a:tailEnd/>
          </a:ln>
        </p:spPr>
      </p:pic>
      <p:sp>
        <p:nvSpPr>
          <p:cNvPr id="2" name="Title 1"/>
          <p:cNvSpPr>
            <a:spLocks noGrp="1"/>
          </p:cNvSpPr>
          <p:nvPr>
            <p:ph type="title"/>
          </p:nvPr>
        </p:nvSpPr>
        <p:spPr>
          <a:xfrm>
            <a:off x="382588" y="228600"/>
            <a:ext cx="8385778" cy="84023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4"/>
              </a:buBlip>
              <a:defRPr/>
            </a:lvl1pPr>
            <a:lvl2pPr>
              <a:buFontTx/>
              <a:buBlip>
                <a:blip r:embed="rId5"/>
              </a:buBlip>
              <a:defRPr/>
            </a:lvl2pPr>
            <a:lvl3pPr>
              <a:buFontTx/>
              <a:buBlip>
                <a:blip r:embed="rId5"/>
              </a:buBlip>
              <a:defRPr/>
            </a:lvl3pPr>
            <a:lvl4pPr>
              <a:buFontTx/>
              <a:buBlip>
                <a:blip r:embed="rId5"/>
              </a:buBlip>
              <a:defRPr/>
            </a:lvl4pPr>
            <a:lvl5pPr>
              <a:buFontTx/>
              <a:buBlip>
                <a:blip r:embed="rId5"/>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7350" y="1412875"/>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8838" y="1412875"/>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srcRect/>
          <a:stretch>
            <a:fillRect/>
          </a:stretch>
        </p:blipFill>
        <p:spPr bwMode="auto">
          <a:xfrm>
            <a:off x="7265988" y="6450013"/>
            <a:ext cx="1878012" cy="407987"/>
          </a:xfrm>
          <a:prstGeom prst="rect">
            <a:avLst/>
          </a:prstGeom>
          <a:noFill/>
          <a:ln w="9525">
            <a:noFill/>
            <a:miter lim="800000"/>
            <a:headEnd/>
            <a:tailEnd/>
          </a:ln>
        </p:spPr>
      </p:pic>
      <p:pic>
        <p:nvPicPr>
          <p:cNvPr id="3" name="Picture 2" descr="C:\datos\trabajo\ite\eventos\Repositorio audio-video\LogoTechnet.jpg"/>
          <p:cNvPicPr>
            <a:picLocks noChangeAspect="1" noChangeArrowheads="1"/>
          </p:cNvPicPr>
          <p:nvPr userDrawn="1"/>
        </p:nvPicPr>
        <p:blipFill>
          <a:blip r:embed="rId3"/>
          <a:srcRect/>
          <a:stretch>
            <a:fillRect/>
          </a:stretch>
        </p:blipFill>
        <p:spPr bwMode="auto">
          <a:xfrm>
            <a:off x="0" y="6486525"/>
            <a:ext cx="1819275" cy="371475"/>
          </a:xfrm>
          <a:prstGeom prst="rect">
            <a:avLst/>
          </a:prstGeom>
          <a:noFill/>
          <a:ln w="9525">
            <a:noFill/>
            <a:miter lim="800000"/>
            <a:headEnd/>
            <a:tailEnd/>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srcRect/>
          <a:stretch>
            <a:fillRect/>
          </a:stretch>
        </p:blipFill>
        <p:spPr bwMode="auto">
          <a:xfrm>
            <a:off x="4714875" y="4938713"/>
            <a:ext cx="3630613" cy="914400"/>
          </a:xfrm>
          <a:prstGeom prst="rect">
            <a:avLst/>
          </a:prstGeom>
          <a:noFill/>
          <a:ln w="9525">
            <a:noFill/>
            <a:miter lim="800000"/>
            <a:headEnd/>
            <a:tailEnd/>
          </a:ln>
        </p:spPr>
      </p:pic>
      <p:pic>
        <p:nvPicPr>
          <p:cNvPr id="3" name="Picture 5"/>
          <p:cNvPicPr>
            <a:picLocks noChangeAspect="1" noChangeArrowheads="1"/>
          </p:cNvPicPr>
          <p:nvPr userDrawn="1"/>
        </p:nvPicPr>
        <p:blipFill>
          <a:blip r:embed="rId4"/>
          <a:srcRect/>
          <a:stretch>
            <a:fillRect/>
          </a:stretch>
        </p:blipFill>
        <p:spPr bwMode="auto">
          <a:xfrm>
            <a:off x="4241800" y="212725"/>
            <a:ext cx="4714875" cy="1025525"/>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2588" y="1414463"/>
            <a:ext cx="4113212" cy="18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414463"/>
            <a:ext cx="4114800" cy="18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bwMode="auto">
          <a:xfrm>
            <a:off x="382588" y="228600"/>
            <a:ext cx="8380412" cy="58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213443" name="Rectangle 3"/>
          <p:cNvSpPr>
            <a:spLocks noGrp="1" noChangeArrowheads="1"/>
          </p:cNvSpPr>
          <p:nvPr>
            <p:ph type="body" idx="1"/>
          </p:nvPr>
        </p:nvSpPr>
        <p:spPr bwMode="auto">
          <a:xfrm>
            <a:off x="382588" y="1414463"/>
            <a:ext cx="8380412" cy="1814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2" name="Picture 4" descr="shield2 copy"/>
          <p:cNvPicPr>
            <a:picLocks noChangeAspect="1" noChangeArrowheads="1"/>
          </p:cNvPicPr>
          <p:nvPr/>
        </p:nvPicPr>
        <p:blipFill>
          <a:blip r:embed="rId20"/>
          <a:srcRect r="15279" b="21030"/>
          <a:stretch>
            <a:fillRect/>
          </a:stretch>
        </p:blipFill>
        <p:spPr bwMode="auto">
          <a:xfrm>
            <a:off x="5041900" y="2058988"/>
            <a:ext cx="4102100" cy="47990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24"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5" r:id="rId13"/>
    <p:sldLayoutId id="2147483921" r:id="rId14"/>
    <p:sldLayoutId id="2147483923" r:id="rId15"/>
    <p:sldLayoutId id="2147483926" r:id="rId16"/>
    <p:sldLayoutId id="2147483927" r:id="rId17"/>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5pPr>
      <a:lvl6pPr marL="457200" algn="l" rtl="0" fontAlgn="base">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fontAlgn="base">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fontAlgn="base">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fontAlgn="base">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eaLnBrk="0" fontAlgn="base" hangingPunct="0">
        <a:lnSpc>
          <a:spcPct val="90000"/>
        </a:lnSpc>
        <a:spcBef>
          <a:spcPct val="30000"/>
        </a:spcBef>
        <a:spcAft>
          <a:spcPct val="0"/>
        </a:spcAft>
        <a:buClr>
          <a:schemeClr val="tx2"/>
        </a:buClr>
        <a:buFont typeface="Wingdings 2" pitchFamily="18" charset="2"/>
        <a:buBlip>
          <a:blip r:embed="rId21"/>
        </a:buBlip>
        <a:defRPr sz="3200">
          <a:solidFill>
            <a:schemeClr val="tx1"/>
          </a:solidFill>
          <a:effectLst>
            <a:outerShdw blurRad="38100" dist="38100" dir="2700000" algn="tl">
              <a:srgbClr val="000000"/>
            </a:outerShdw>
          </a:effectLst>
          <a:latin typeface="+mn-lt"/>
          <a:ea typeface="+mn-ea"/>
          <a:cs typeface="+mn-cs"/>
        </a:defRPr>
      </a:lvl1pPr>
      <a:lvl2pPr marL="833438" indent="-354013" algn="l" rtl="0" eaLnBrk="0" fontAlgn="base" hangingPunct="0">
        <a:lnSpc>
          <a:spcPct val="90000"/>
        </a:lnSpc>
        <a:spcBef>
          <a:spcPct val="30000"/>
        </a:spcBef>
        <a:spcAft>
          <a:spcPct val="0"/>
        </a:spcAft>
        <a:buClr>
          <a:schemeClr val="tx2"/>
        </a:buClr>
        <a:buFont typeface="Wingdings 2" pitchFamily="18" charset="2"/>
        <a:buBlip>
          <a:blip r:embed="rId21"/>
        </a:buBlip>
        <a:defRPr sz="2000">
          <a:solidFill>
            <a:schemeClr val="tx1"/>
          </a:solidFill>
          <a:effectLst>
            <a:outerShdw blurRad="38100" dist="38100" dir="2700000" algn="tl">
              <a:srgbClr val="000000"/>
            </a:outerShdw>
          </a:effectLst>
          <a:latin typeface="+mn-lt"/>
        </a:defRPr>
      </a:lvl2pPr>
      <a:lvl3pPr marL="1208088" indent="-373063" algn="l" rtl="0" eaLnBrk="0" fontAlgn="base" hangingPunct="0">
        <a:lnSpc>
          <a:spcPct val="90000"/>
        </a:lnSpc>
        <a:spcBef>
          <a:spcPct val="30000"/>
        </a:spcBef>
        <a:spcAft>
          <a:spcPct val="0"/>
        </a:spcAft>
        <a:buClr>
          <a:schemeClr val="tx2"/>
        </a:buClr>
        <a:buFont typeface="Wingdings 2" pitchFamily="18" charset="2"/>
        <a:buBlip>
          <a:blip r:embed="rId21"/>
        </a:buBlip>
        <a:defRPr sz="2400">
          <a:solidFill>
            <a:schemeClr val="tx1"/>
          </a:solidFill>
          <a:effectLst>
            <a:outerShdw blurRad="38100" dist="38100" dir="2700000" algn="tl">
              <a:srgbClr val="000000"/>
            </a:outerShdw>
          </a:effectLst>
          <a:latin typeface="+mn-lt"/>
        </a:defRPr>
      </a:lvl3pPr>
      <a:lvl4pPr marL="1544638" indent="-334963" algn="l" rtl="0" eaLnBrk="0" fontAlgn="base" hangingPunct="0">
        <a:lnSpc>
          <a:spcPct val="90000"/>
        </a:lnSpc>
        <a:spcBef>
          <a:spcPct val="30000"/>
        </a:spcBef>
        <a:spcAft>
          <a:spcPct val="0"/>
        </a:spcAft>
        <a:buClr>
          <a:schemeClr val="tx2"/>
        </a:buClr>
        <a:buFont typeface="Wingdings 2" pitchFamily="18" charset="2"/>
        <a:buBlip>
          <a:blip r:embed="rId21"/>
        </a:buBlip>
        <a:defRPr sz="1600">
          <a:solidFill>
            <a:schemeClr val="tx1"/>
          </a:solidFill>
          <a:effectLst>
            <a:outerShdw blurRad="38100" dist="38100" dir="2700000" algn="tl">
              <a:srgbClr val="000000"/>
            </a:outerShdw>
          </a:effectLst>
          <a:latin typeface="+mn-lt"/>
        </a:defRPr>
      </a:lvl4pPr>
      <a:lvl5pPr marL="1851025" indent="-304800" algn="l" rtl="0" eaLnBrk="0" fontAlgn="base" hangingPunct="0">
        <a:lnSpc>
          <a:spcPct val="90000"/>
        </a:lnSpc>
        <a:spcBef>
          <a:spcPct val="30000"/>
        </a:spcBef>
        <a:spcAft>
          <a:spcPct val="0"/>
        </a:spcAft>
        <a:buClr>
          <a:schemeClr val="tx2"/>
        </a:buClr>
        <a:buFont typeface="Wingdings 2" pitchFamily="18" charset="2"/>
        <a:buBlip>
          <a:blip r:embed="rId21"/>
        </a:buBlip>
        <a:defRPr sz="1600">
          <a:solidFill>
            <a:schemeClr val="tx1"/>
          </a:solidFill>
          <a:effectLst>
            <a:outerShdw blurRad="38100" dist="38100" dir="2700000" algn="tl">
              <a:srgbClr val="000000"/>
            </a:outerShdw>
          </a:effectLst>
          <a:latin typeface="+mn-lt"/>
        </a:defRPr>
      </a:lvl5pPr>
      <a:lvl6pPr marL="2308225" indent="-304800" algn="l" rtl="0" fontAlgn="base">
        <a:lnSpc>
          <a:spcPct val="90000"/>
        </a:lnSpc>
        <a:spcBef>
          <a:spcPct val="30000"/>
        </a:spcBef>
        <a:spcAft>
          <a:spcPct val="0"/>
        </a:spcAft>
        <a:buClr>
          <a:schemeClr val="tx2"/>
        </a:buClr>
        <a:buFont typeface="Wingdings 2" pitchFamily="18" charset="2"/>
        <a:buBlip>
          <a:blip r:embed="rId21"/>
        </a:buBlip>
        <a:defRPr sz="1600">
          <a:solidFill>
            <a:schemeClr val="tx1"/>
          </a:solidFill>
          <a:effectLst>
            <a:outerShdw blurRad="38100" dist="38100" dir="2700000" algn="tl">
              <a:srgbClr val="000000"/>
            </a:outerShdw>
          </a:effectLst>
          <a:latin typeface="+mn-lt"/>
        </a:defRPr>
      </a:lvl6pPr>
      <a:lvl7pPr marL="2765425" indent="-304800" algn="l" rtl="0" fontAlgn="base">
        <a:lnSpc>
          <a:spcPct val="90000"/>
        </a:lnSpc>
        <a:spcBef>
          <a:spcPct val="30000"/>
        </a:spcBef>
        <a:spcAft>
          <a:spcPct val="0"/>
        </a:spcAft>
        <a:buClr>
          <a:schemeClr val="tx2"/>
        </a:buClr>
        <a:buFont typeface="Wingdings 2" pitchFamily="18" charset="2"/>
        <a:buBlip>
          <a:blip r:embed="rId21"/>
        </a:buBlip>
        <a:defRPr sz="1600">
          <a:solidFill>
            <a:schemeClr val="tx1"/>
          </a:solidFill>
          <a:effectLst>
            <a:outerShdw blurRad="38100" dist="38100" dir="2700000" algn="tl">
              <a:srgbClr val="000000"/>
            </a:outerShdw>
          </a:effectLst>
          <a:latin typeface="+mn-lt"/>
        </a:defRPr>
      </a:lvl7pPr>
      <a:lvl8pPr marL="3222625" indent="-304800" algn="l" rtl="0" fontAlgn="base">
        <a:lnSpc>
          <a:spcPct val="90000"/>
        </a:lnSpc>
        <a:spcBef>
          <a:spcPct val="30000"/>
        </a:spcBef>
        <a:spcAft>
          <a:spcPct val="0"/>
        </a:spcAft>
        <a:buClr>
          <a:schemeClr val="tx2"/>
        </a:buClr>
        <a:buFont typeface="Wingdings 2" pitchFamily="18" charset="2"/>
        <a:buBlip>
          <a:blip r:embed="rId21"/>
        </a:buBlip>
        <a:defRPr sz="1600">
          <a:solidFill>
            <a:schemeClr val="tx1"/>
          </a:solidFill>
          <a:effectLst>
            <a:outerShdw blurRad="38100" dist="38100" dir="2700000" algn="tl">
              <a:srgbClr val="000000"/>
            </a:outerShdw>
          </a:effectLst>
          <a:latin typeface="+mn-lt"/>
        </a:defRPr>
      </a:lvl8pPr>
      <a:lvl9pPr marL="3679825" indent="-304800" algn="l" rtl="0" fontAlgn="base">
        <a:lnSpc>
          <a:spcPct val="90000"/>
        </a:lnSpc>
        <a:spcBef>
          <a:spcPct val="30000"/>
        </a:spcBef>
        <a:spcAft>
          <a:spcPct val="0"/>
        </a:spcAft>
        <a:buClr>
          <a:schemeClr val="tx2"/>
        </a:buClr>
        <a:buFont typeface="Wingdings 2" pitchFamily="18" charset="2"/>
        <a:buBlip>
          <a:blip r:embed="rId21"/>
        </a:buBlip>
        <a:defRPr sz="16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fern@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mailto:jparada@microsoft.com" TargetMode="External"/><Relationship Id="rId4" Type="http://schemas.openxmlformats.org/officeDocument/2006/relationships/hyperlink" Target="http://blogs.technet.com/davidcervigon"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jpeg"/><Relationship Id="rId2" Type="http://schemas.openxmlformats.org/officeDocument/2006/relationships/notesSlide" Target="../notesSlides/notesSlide15.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96.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5.png"/><Relationship Id="rId2" Type="http://schemas.openxmlformats.org/officeDocument/2006/relationships/notesSlide" Target="../notesSlides/notesSlide19.xml"/><Relationship Id="rId16"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4.png"/><Relationship Id="rId5" Type="http://schemas.openxmlformats.org/officeDocument/2006/relationships/image" Target="../media/image89.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 Id="rId14" Type="http://schemas.openxmlformats.org/officeDocument/2006/relationships/image" Target="../media/image97.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101.png"/><Relationship Id="rId5" Type="http://schemas.openxmlformats.org/officeDocument/2006/relationships/image" Target="../media/image60.png"/><Relationship Id="rId10" Type="http://schemas.openxmlformats.org/officeDocument/2006/relationships/image" Target="../media/image100.png"/><Relationship Id="rId4" Type="http://schemas.openxmlformats.org/officeDocument/2006/relationships/image" Target="../media/image59.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117.png"/><Relationship Id="rId4" Type="http://schemas.openxmlformats.org/officeDocument/2006/relationships/image" Target="../media/image1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0.png"/></Relationships>
</file>

<file path=ppt/slides/_rels/slide34.xml.rels><?xml version="1.0" encoding="UTF-8" standalone="yes"?>
<Relationships xmlns="http://schemas.openxmlformats.org/package/2006/relationships"><Relationship Id="rId13" Type="http://schemas.openxmlformats.org/officeDocument/2006/relationships/image" Target="../media/image131.png"/><Relationship Id="rId18" Type="http://schemas.openxmlformats.org/officeDocument/2006/relationships/image" Target="../media/image136.png"/><Relationship Id="rId26" Type="http://schemas.openxmlformats.org/officeDocument/2006/relationships/image" Target="../media/image144.png"/><Relationship Id="rId39" Type="http://schemas.openxmlformats.org/officeDocument/2006/relationships/image" Target="../media/image157.png"/><Relationship Id="rId21" Type="http://schemas.openxmlformats.org/officeDocument/2006/relationships/image" Target="../media/image139.png"/><Relationship Id="rId34" Type="http://schemas.openxmlformats.org/officeDocument/2006/relationships/image" Target="../media/image152.png"/><Relationship Id="rId42" Type="http://schemas.openxmlformats.org/officeDocument/2006/relationships/image" Target="../media/image160.png"/><Relationship Id="rId47" Type="http://schemas.openxmlformats.org/officeDocument/2006/relationships/image" Target="../media/image165.png"/><Relationship Id="rId50" Type="http://schemas.openxmlformats.org/officeDocument/2006/relationships/image" Target="../media/image168.png"/><Relationship Id="rId55" Type="http://schemas.openxmlformats.org/officeDocument/2006/relationships/image" Target="../media/image173.png"/><Relationship Id="rId7" Type="http://schemas.openxmlformats.org/officeDocument/2006/relationships/image" Target="../media/image125.png"/><Relationship Id="rId12" Type="http://schemas.openxmlformats.org/officeDocument/2006/relationships/image" Target="../media/image130.png"/><Relationship Id="rId17" Type="http://schemas.openxmlformats.org/officeDocument/2006/relationships/image" Target="../media/image135.png"/><Relationship Id="rId25" Type="http://schemas.openxmlformats.org/officeDocument/2006/relationships/image" Target="../media/image143.png"/><Relationship Id="rId33" Type="http://schemas.openxmlformats.org/officeDocument/2006/relationships/image" Target="../media/image151.png"/><Relationship Id="rId38" Type="http://schemas.openxmlformats.org/officeDocument/2006/relationships/image" Target="../media/image156.png"/><Relationship Id="rId46" Type="http://schemas.openxmlformats.org/officeDocument/2006/relationships/image" Target="../media/image164.png"/><Relationship Id="rId2" Type="http://schemas.openxmlformats.org/officeDocument/2006/relationships/notesSlide" Target="../notesSlides/notesSlide30.xml"/><Relationship Id="rId16" Type="http://schemas.openxmlformats.org/officeDocument/2006/relationships/image" Target="../media/image134.png"/><Relationship Id="rId20" Type="http://schemas.openxmlformats.org/officeDocument/2006/relationships/image" Target="../media/image138.png"/><Relationship Id="rId29" Type="http://schemas.openxmlformats.org/officeDocument/2006/relationships/image" Target="../media/image147.png"/><Relationship Id="rId41" Type="http://schemas.openxmlformats.org/officeDocument/2006/relationships/image" Target="../media/image159.png"/><Relationship Id="rId54" Type="http://schemas.openxmlformats.org/officeDocument/2006/relationships/image" Target="../media/image172.png"/><Relationship Id="rId1" Type="http://schemas.openxmlformats.org/officeDocument/2006/relationships/slideLayout" Target="../slideLayouts/slideLayout6.xml"/><Relationship Id="rId6" Type="http://schemas.openxmlformats.org/officeDocument/2006/relationships/image" Target="../media/image124.png"/><Relationship Id="rId11" Type="http://schemas.openxmlformats.org/officeDocument/2006/relationships/image" Target="../media/image129.png"/><Relationship Id="rId24" Type="http://schemas.openxmlformats.org/officeDocument/2006/relationships/image" Target="../media/image142.png"/><Relationship Id="rId32" Type="http://schemas.openxmlformats.org/officeDocument/2006/relationships/image" Target="../media/image150.png"/><Relationship Id="rId37" Type="http://schemas.openxmlformats.org/officeDocument/2006/relationships/image" Target="../media/image155.png"/><Relationship Id="rId40" Type="http://schemas.openxmlformats.org/officeDocument/2006/relationships/image" Target="../media/image158.png"/><Relationship Id="rId45" Type="http://schemas.openxmlformats.org/officeDocument/2006/relationships/image" Target="../media/image163.png"/><Relationship Id="rId53" Type="http://schemas.openxmlformats.org/officeDocument/2006/relationships/image" Target="../media/image171.png"/><Relationship Id="rId58" Type="http://schemas.openxmlformats.org/officeDocument/2006/relationships/image" Target="../media/image4.png"/><Relationship Id="rId5" Type="http://schemas.openxmlformats.org/officeDocument/2006/relationships/image" Target="../media/image123.png"/><Relationship Id="rId15" Type="http://schemas.openxmlformats.org/officeDocument/2006/relationships/image" Target="../media/image133.png"/><Relationship Id="rId23" Type="http://schemas.openxmlformats.org/officeDocument/2006/relationships/image" Target="../media/image141.png"/><Relationship Id="rId28" Type="http://schemas.openxmlformats.org/officeDocument/2006/relationships/image" Target="../media/image146.png"/><Relationship Id="rId36" Type="http://schemas.openxmlformats.org/officeDocument/2006/relationships/image" Target="../media/image154.png"/><Relationship Id="rId49" Type="http://schemas.openxmlformats.org/officeDocument/2006/relationships/image" Target="../media/image167.png"/><Relationship Id="rId57" Type="http://schemas.openxmlformats.org/officeDocument/2006/relationships/image" Target="../media/image175.png"/><Relationship Id="rId10" Type="http://schemas.openxmlformats.org/officeDocument/2006/relationships/image" Target="../media/image128.png"/><Relationship Id="rId19" Type="http://schemas.openxmlformats.org/officeDocument/2006/relationships/image" Target="../media/image137.png"/><Relationship Id="rId31" Type="http://schemas.openxmlformats.org/officeDocument/2006/relationships/image" Target="../media/image149.png"/><Relationship Id="rId44" Type="http://schemas.openxmlformats.org/officeDocument/2006/relationships/image" Target="../media/image162.png"/><Relationship Id="rId52" Type="http://schemas.openxmlformats.org/officeDocument/2006/relationships/image" Target="../media/image170.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 Id="rId22" Type="http://schemas.openxmlformats.org/officeDocument/2006/relationships/image" Target="../media/image140.png"/><Relationship Id="rId27" Type="http://schemas.openxmlformats.org/officeDocument/2006/relationships/image" Target="../media/image145.png"/><Relationship Id="rId30" Type="http://schemas.openxmlformats.org/officeDocument/2006/relationships/image" Target="../media/image148.png"/><Relationship Id="rId35" Type="http://schemas.openxmlformats.org/officeDocument/2006/relationships/image" Target="../media/image153.png"/><Relationship Id="rId43" Type="http://schemas.openxmlformats.org/officeDocument/2006/relationships/image" Target="../media/image161.png"/><Relationship Id="rId48" Type="http://schemas.openxmlformats.org/officeDocument/2006/relationships/image" Target="../media/image166.png"/><Relationship Id="rId56" Type="http://schemas.openxmlformats.org/officeDocument/2006/relationships/image" Target="../media/image174.png"/><Relationship Id="rId8" Type="http://schemas.openxmlformats.org/officeDocument/2006/relationships/image" Target="../media/image126.png"/><Relationship Id="rId51" Type="http://schemas.openxmlformats.org/officeDocument/2006/relationships/image" Target="../media/image169.png"/><Relationship Id="rId3" Type="http://schemas.openxmlformats.org/officeDocument/2006/relationships/image" Target="../media/image121.png"/></Relationships>
</file>

<file path=ppt/slides/_rels/slide35.xml.rels><?xml version="1.0" encoding="UTF-8" standalone="yes"?>
<Relationships xmlns="http://schemas.openxmlformats.org/package/2006/relationships"><Relationship Id="rId3" Type="http://schemas.openxmlformats.org/officeDocument/2006/relationships/hyperlink" Target="mailto:jose.parada@microsoft.com" TargetMode="External"/><Relationship Id="rId2" Type="http://schemas.openxmlformats.org/officeDocument/2006/relationships/hyperlink" Target="mailto:david.cervigon@microsof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systemcenter/" TargetMode="External"/><Relationship Id="rId7" Type="http://schemas.openxmlformats.org/officeDocument/2006/relationships/hyperlink" Target="http://www.microsoft.com/technet/sms/default.mspx" TargetMode="External"/><Relationship Id="rId2" Type="http://schemas.openxmlformats.org/officeDocument/2006/relationships/hyperlink" Target="http://www.microsoft.com/spain/realmentegrande" TargetMode="External"/><Relationship Id="rId1" Type="http://schemas.openxmlformats.org/officeDocument/2006/relationships/slideLayout" Target="../slideLayouts/slideLayout2.xml"/><Relationship Id="rId6" Type="http://schemas.openxmlformats.org/officeDocument/2006/relationships/hyperlink" Target="http://www.microsoft.com/technet/dpm/default.mspx" TargetMode="External"/><Relationship Id="rId5" Type="http://schemas.openxmlformats.org/officeDocument/2006/relationships/hyperlink" Target="http://www.microsoft.com/technet/opsmgr/default.mspx" TargetMode="External"/><Relationship Id="rId4" Type="http://schemas.openxmlformats.org/officeDocument/2006/relationships/hyperlink" Target="http://www.microsoft.com/technet/sce/default.mspx"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David.Cervigon@microsoft.com" TargetMode="External"/><Relationship Id="rId7" Type="http://schemas.openxmlformats.org/officeDocument/2006/relationships/hyperlink" Target="mailto:jmfern@microsoft.com"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hyperlink" Target="http://geeks.ms/blogs/dmatey" TargetMode="External"/><Relationship Id="rId5" Type="http://schemas.openxmlformats.org/officeDocument/2006/relationships/hyperlink" Target="mailto:dmateym@gmail.com" TargetMode="External"/><Relationship Id="rId4" Type="http://schemas.openxmlformats.org/officeDocument/2006/relationships/hyperlink" Target="http://blogs.technet.com/davidcervigon" TargetMode="External"/><Relationship Id="rId9" Type="http://schemas.openxmlformats.org/officeDocument/2006/relationships/image" Target="../media/image17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slideLayout" Target="../slideLayouts/slideLayout6.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2.xml"/><Relationship Id="rId7" Type="http://schemas.openxmlformats.org/officeDocument/2006/relationships/image" Target="../media/image32.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notesSlide" Target="../notesSlides/notesSlide8.xml"/><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34853" y="3871757"/>
            <a:ext cx="5126495" cy="1323439"/>
          </a:xfrm>
          <a:prstGeom prst="rect">
            <a:avLst/>
          </a:prstGeom>
          <a:noFill/>
          <a:ln w="9525">
            <a:noFill/>
            <a:miter lim="800000"/>
            <a:headEnd/>
            <a:tailEnd/>
          </a:ln>
          <a:effectLst/>
        </p:spPr>
        <p:txBody>
          <a:bodyPr wrap="square">
            <a:spAutoFit/>
          </a:bodyPr>
          <a:lstStyle/>
          <a:p>
            <a:pPr eaLnBrk="1" hangingPunct="1">
              <a:spcBef>
                <a:spcPct val="0"/>
              </a:spcBef>
              <a:buClr>
                <a:srgbClr val="F9D26F"/>
              </a:buClr>
              <a:buFont typeface="Wingdings 2" pitchFamily="18" charset="2"/>
              <a:buNone/>
              <a:defRPr/>
            </a:pPr>
            <a:r>
              <a:rPr lang="es-ES" sz="2000" kern="0" dirty="0" smtClean="0">
                <a:effectLst>
                  <a:outerShdw blurRad="38100" dist="38100" dir="2700000" algn="tl">
                    <a:srgbClr val="000000"/>
                  </a:outerShdw>
                </a:effectLst>
                <a:latin typeface="Segoe"/>
              </a:rPr>
              <a:t>David Cervigon</a:t>
            </a:r>
            <a:endParaRPr lang="es-ES" sz="2000" kern="0" dirty="0">
              <a:effectLst>
                <a:outerShdw blurRad="38100" dist="38100" dir="2700000" algn="tl">
                  <a:srgbClr val="000000"/>
                </a:outerShdw>
              </a:effectLst>
              <a:latin typeface="Segoe"/>
            </a:endParaRPr>
          </a:p>
          <a:p>
            <a:pPr eaLnBrk="1" hangingPunct="1">
              <a:spcBef>
                <a:spcPct val="0"/>
              </a:spcBef>
              <a:buClr>
                <a:srgbClr val="F9D26F"/>
              </a:buClr>
              <a:defRPr/>
            </a:pPr>
            <a:r>
              <a:rPr lang="en-US" sz="2000" dirty="0" err="1" smtClean="0">
                <a:effectLst>
                  <a:outerShdw blurRad="38100" dist="38100" dir="2700000" algn="tl">
                    <a:srgbClr val="000000">
                      <a:alpha val="43137"/>
                    </a:srgbClr>
                  </a:outerShdw>
                </a:effectLst>
                <a:latin typeface="+mn-lt"/>
              </a:rPr>
              <a:t>ITPro</a:t>
            </a:r>
            <a:r>
              <a:rPr lang="en-US" sz="2000" dirty="0" smtClean="0">
                <a:effectLst>
                  <a:outerShdw blurRad="38100" dist="38100" dir="2700000" algn="tl">
                    <a:srgbClr val="000000">
                      <a:alpha val="43137"/>
                    </a:srgbClr>
                  </a:outerShdw>
                </a:effectLst>
                <a:latin typeface="+mn-lt"/>
              </a:rPr>
              <a:t> Evangelist</a:t>
            </a:r>
            <a:endParaRPr lang="en-US" sz="2000" dirty="0">
              <a:effectLst>
                <a:outerShdw blurRad="38100" dist="38100" dir="2700000" algn="tl">
                  <a:srgbClr val="000000">
                    <a:alpha val="43137"/>
                  </a:srgbClr>
                </a:outerShdw>
              </a:effectLst>
              <a:latin typeface="+mn-lt"/>
            </a:endParaRPr>
          </a:p>
          <a:p>
            <a:pPr eaLnBrk="1" hangingPunct="1">
              <a:spcBef>
                <a:spcPct val="0"/>
              </a:spcBef>
              <a:buClr>
                <a:srgbClr val="F9D26F"/>
              </a:buClr>
              <a:buFont typeface="Wingdings 2" pitchFamily="18" charset="2"/>
              <a:buNone/>
              <a:defRPr/>
            </a:pPr>
            <a:r>
              <a:rPr lang="es-ES" sz="2000" kern="0" dirty="0" smtClean="0">
                <a:solidFill>
                  <a:srgbClr val="FFFFFF"/>
                </a:solidFill>
                <a:effectLst>
                  <a:outerShdw blurRad="38100" dist="38100" dir="2700000" algn="tl">
                    <a:srgbClr val="000000"/>
                  </a:outerShdw>
                </a:effectLst>
                <a:latin typeface="Segoe"/>
                <a:hlinkClick r:id="rId3"/>
              </a:rPr>
              <a:t>david.cervigon@microsoft.com</a:t>
            </a:r>
            <a:r>
              <a:rPr lang="es-ES" sz="2000" kern="0" dirty="0" smtClean="0">
                <a:solidFill>
                  <a:srgbClr val="FFFFFF"/>
                </a:solidFill>
                <a:effectLst>
                  <a:outerShdw blurRad="38100" dist="38100" dir="2700000" algn="tl">
                    <a:srgbClr val="000000"/>
                  </a:outerShdw>
                </a:effectLst>
                <a:latin typeface="Segoe"/>
              </a:rPr>
              <a:t> </a:t>
            </a:r>
          </a:p>
          <a:p>
            <a:pPr eaLnBrk="1" hangingPunct="1">
              <a:spcBef>
                <a:spcPct val="0"/>
              </a:spcBef>
              <a:buClr>
                <a:srgbClr val="F9D26F"/>
              </a:buClr>
              <a:buFont typeface="Wingdings 2" pitchFamily="18" charset="2"/>
              <a:buNone/>
              <a:defRPr/>
            </a:pPr>
            <a:r>
              <a:rPr lang="es-ES" sz="2000" kern="0" dirty="0" smtClean="0">
                <a:solidFill>
                  <a:srgbClr val="FFFFFF"/>
                </a:solidFill>
                <a:effectLst>
                  <a:outerShdw blurRad="38100" dist="38100" dir="2700000" algn="tl">
                    <a:srgbClr val="000000"/>
                  </a:outerShdw>
                </a:effectLst>
                <a:latin typeface="Segoe"/>
                <a:hlinkClick r:id="rId4"/>
              </a:rPr>
              <a:t>http://blogs.technet.com/davidcervigon</a:t>
            </a:r>
            <a:r>
              <a:rPr lang="es-ES" sz="2000" kern="0" dirty="0" smtClean="0">
                <a:solidFill>
                  <a:srgbClr val="FFFFFF"/>
                </a:solidFill>
                <a:effectLst>
                  <a:outerShdw blurRad="38100" dist="38100" dir="2700000" algn="tl">
                    <a:srgbClr val="000000"/>
                  </a:outerShdw>
                </a:effectLst>
                <a:latin typeface="Segoe"/>
              </a:rPr>
              <a:t> </a:t>
            </a:r>
            <a:endParaRPr lang="es-ES" sz="2000" kern="0" dirty="0">
              <a:solidFill>
                <a:srgbClr val="FFFFFF"/>
              </a:solidFill>
              <a:effectLst>
                <a:outerShdw blurRad="38100" dist="38100" dir="2700000" algn="tl">
                  <a:srgbClr val="000000"/>
                </a:outerShdw>
              </a:effectLst>
              <a:latin typeface="Segoe"/>
            </a:endParaRPr>
          </a:p>
        </p:txBody>
      </p:sp>
      <p:sp>
        <p:nvSpPr>
          <p:cNvPr id="6" name="Rectangle 3"/>
          <p:cNvSpPr txBox="1">
            <a:spLocks noChangeArrowheads="1"/>
          </p:cNvSpPr>
          <p:nvPr/>
        </p:nvSpPr>
        <p:spPr bwMode="auto">
          <a:xfrm>
            <a:off x="5305566" y="3886424"/>
            <a:ext cx="3629628" cy="1077218"/>
          </a:xfrm>
          <a:prstGeom prst="rect">
            <a:avLst/>
          </a:prstGeom>
          <a:noFill/>
          <a:ln w="9525">
            <a:noFill/>
            <a:miter lim="800000"/>
            <a:headEnd/>
            <a:tailEnd/>
          </a:ln>
          <a:effectLst/>
        </p:spPr>
        <p:txBody>
          <a:bodyPr wrap="square">
            <a:spAutoFit/>
          </a:bodyPr>
          <a:lstStyle/>
          <a:p>
            <a:pPr algn="r" eaLnBrk="1" hangingPunct="1">
              <a:spcBef>
                <a:spcPct val="0"/>
              </a:spcBef>
              <a:buClr>
                <a:srgbClr val="F9D26F"/>
              </a:buClr>
              <a:buFont typeface="Wingdings 2" pitchFamily="18" charset="2"/>
              <a:buNone/>
              <a:defRPr/>
            </a:pPr>
            <a:r>
              <a:rPr lang="es-ES" sz="2000" kern="0" dirty="0" smtClean="0">
                <a:effectLst>
                  <a:outerShdw blurRad="38100" dist="38100" dir="2700000" algn="tl">
                    <a:srgbClr val="000000"/>
                  </a:outerShdw>
                </a:effectLst>
                <a:latin typeface="Segoe"/>
              </a:rPr>
              <a:t>José Parada Gimeno</a:t>
            </a:r>
            <a:endParaRPr lang="es-ES" sz="2000" kern="0" dirty="0">
              <a:effectLst>
                <a:outerShdw blurRad="38100" dist="38100" dir="2700000" algn="tl">
                  <a:srgbClr val="000000"/>
                </a:outerShdw>
              </a:effectLst>
              <a:latin typeface="Segoe"/>
            </a:endParaRPr>
          </a:p>
          <a:p>
            <a:pPr algn="r" eaLnBrk="1" hangingPunct="1">
              <a:spcBef>
                <a:spcPct val="0"/>
              </a:spcBef>
              <a:buClr>
                <a:srgbClr val="F9D26F"/>
              </a:buClr>
              <a:buFont typeface="Wingdings 2" pitchFamily="18" charset="2"/>
              <a:buNone/>
              <a:defRPr/>
            </a:pPr>
            <a:r>
              <a:rPr lang="es-ES" sz="2000" kern="0" dirty="0" err="1" smtClean="0">
                <a:effectLst>
                  <a:outerShdw blurRad="38100" dist="38100" dir="2700000" algn="tl">
                    <a:srgbClr val="000000"/>
                  </a:outerShdw>
                </a:effectLst>
                <a:latin typeface="Segoe"/>
              </a:rPr>
              <a:t>ITPro</a:t>
            </a:r>
            <a:r>
              <a:rPr lang="es-ES" sz="2000" kern="0" dirty="0" smtClean="0">
                <a:effectLst>
                  <a:outerShdw blurRad="38100" dist="38100" dir="2700000" algn="tl">
                    <a:srgbClr val="000000"/>
                  </a:outerShdw>
                </a:effectLst>
                <a:latin typeface="Segoe"/>
              </a:rPr>
              <a:t> </a:t>
            </a:r>
            <a:r>
              <a:rPr lang="es-ES" sz="2000" kern="0" dirty="0" err="1" smtClean="0">
                <a:effectLst>
                  <a:outerShdw blurRad="38100" dist="38100" dir="2700000" algn="tl">
                    <a:srgbClr val="000000"/>
                  </a:outerShdw>
                </a:effectLst>
                <a:latin typeface="Segoe"/>
              </a:rPr>
              <a:t>Evangelist</a:t>
            </a:r>
            <a:endParaRPr lang="es-ES" sz="2000" kern="0" dirty="0">
              <a:effectLst>
                <a:outerShdw blurRad="38100" dist="38100" dir="2700000" algn="tl">
                  <a:srgbClr val="000000"/>
                </a:outerShdw>
              </a:effectLst>
              <a:latin typeface="Segoe"/>
            </a:endParaRPr>
          </a:p>
          <a:p>
            <a:pPr algn="r" eaLnBrk="1" hangingPunct="1">
              <a:spcBef>
                <a:spcPct val="0"/>
              </a:spcBef>
              <a:buClr>
                <a:srgbClr val="F9D26F"/>
              </a:buClr>
              <a:buFont typeface="Wingdings 2" pitchFamily="18" charset="2"/>
              <a:buNone/>
              <a:defRPr/>
            </a:pPr>
            <a:r>
              <a:rPr lang="es-ES" sz="2000" kern="0" dirty="0" smtClean="0">
                <a:solidFill>
                  <a:srgbClr val="FFFFFF"/>
                </a:solidFill>
                <a:effectLst>
                  <a:outerShdw blurRad="38100" dist="38100" dir="2700000" algn="tl">
                    <a:srgbClr val="000000"/>
                  </a:outerShdw>
                </a:effectLst>
                <a:latin typeface="Segoe"/>
                <a:hlinkClick r:id="rId5"/>
              </a:rPr>
              <a:t>jparada@microsoft.com</a:t>
            </a:r>
            <a:r>
              <a:rPr lang="es-ES" kern="0" dirty="0" smtClean="0">
                <a:solidFill>
                  <a:srgbClr val="FFFFFF"/>
                </a:solidFill>
                <a:effectLst>
                  <a:outerShdw blurRad="38100" dist="38100" dir="2700000" algn="tl">
                    <a:srgbClr val="000000"/>
                  </a:outerShdw>
                </a:effectLst>
                <a:latin typeface="Segoe"/>
              </a:rPr>
              <a:t> </a:t>
            </a:r>
            <a:endParaRPr lang="es-ES" kern="0" dirty="0">
              <a:solidFill>
                <a:srgbClr val="FFFFFF"/>
              </a:solidFill>
              <a:effectLst>
                <a:outerShdw blurRad="38100" dist="38100" dir="2700000" algn="tl">
                  <a:srgbClr val="000000"/>
                </a:outerShdw>
              </a:effectLst>
              <a:latin typeface="Segoe"/>
            </a:endParaRPr>
          </a:p>
        </p:txBody>
      </p:sp>
      <p:sp>
        <p:nvSpPr>
          <p:cNvPr id="9" name="Title 1"/>
          <p:cNvSpPr txBox="1">
            <a:spLocks/>
          </p:cNvSpPr>
          <p:nvPr/>
        </p:nvSpPr>
        <p:spPr bwMode="auto">
          <a:xfrm>
            <a:off x="0" y="2047742"/>
            <a:ext cx="9144000" cy="1469153"/>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noAutofit/>
          </a:bodyPr>
          <a:lstStyle/>
          <a:p>
            <a:pPr lvl="0" algn="ctr" eaLnBrk="1" hangingPunct="1">
              <a:lnSpc>
                <a:spcPct val="90000"/>
              </a:lnSpc>
              <a:spcBef>
                <a:spcPct val="0"/>
              </a:spcBef>
              <a:buClrTx/>
              <a:defRPr/>
            </a:pPr>
            <a:r>
              <a:rPr lang="es-ES" sz="6000" kern="0" spc="-357"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j-ea"/>
                <a:cs typeface="Arial" charset="0"/>
              </a:rPr>
              <a:t>Gestión y Seguridad de Infraestructuras para PYMES</a:t>
            </a:r>
          </a:p>
        </p:txBody>
      </p:sp>
      <p:pic>
        <p:nvPicPr>
          <p:cNvPr id="10" name="Picture 6" descr="Forefront-CS_bL"/>
          <p:cNvPicPr>
            <a:picLocks noChangeAspect="1" noChangeArrowheads="1"/>
          </p:cNvPicPr>
          <p:nvPr/>
        </p:nvPicPr>
        <p:blipFill>
          <a:blip r:embed="rId6">
            <a:lum bright="100000" contrast="-100000"/>
          </a:blip>
          <a:srcRect/>
          <a:stretch>
            <a:fillRect/>
          </a:stretch>
        </p:blipFill>
        <p:spPr bwMode="auto">
          <a:xfrm>
            <a:off x="365146" y="270456"/>
            <a:ext cx="3448107" cy="16162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01731"/>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Componentes de WSUS</a:t>
            </a:r>
            <a:endParaRPr lang="en-U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aphicFrame>
        <p:nvGraphicFramePr>
          <p:cNvPr id="2050" name="Object 2"/>
          <p:cNvGraphicFramePr>
            <a:graphicFrameLocks noChangeAspect="1"/>
          </p:cNvGraphicFramePr>
          <p:nvPr/>
        </p:nvGraphicFramePr>
        <p:xfrm>
          <a:off x="588963" y="1052513"/>
          <a:ext cx="8091487" cy="5692775"/>
        </p:xfrm>
        <a:graphic>
          <a:graphicData uri="http://schemas.openxmlformats.org/presentationml/2006/ole">
            <p:oleObj spid="_x0000_s2050" name="Visio" r:id="rId5" imgW="8654523" imgH="6088058" progId="">
              <p:embed/>
            </p:oleObj>
          </a:graphicData>
        </a:graphic>
      </p:graphicFrame>
      <p:sp>
        <p:nvSpPr>
          <p:cNvPr id="4" name="Rounded Rectangle 3"/>
          <p:cNvSpPr/>
          <p:nvPr/>
        </p:nvSpPr>
        <p:spPr bwMode="auto">
          <a:xfrm>
            <a:off x="1845469" y="3577659"/>
            <a:ext cx="2476500" cy="1375958"/>
          </a:xfrm>
          <a:prstGeom prst="roundRect">
            <a:avLst>
              <a:gd name="adj" fmla="val 18398"/>
            </a:avLst>
          </a:prstGeom>
          <a:noFill/>
          <a:ln w="3175">
            <a:solidFill>
              <a:schemeClr val="accent1">
                <a:lumMod val="40000"/>
                <a:lumOff val="60000"/>
              </a:schemeClr>
            </a:solidFill>
            <a:headEnd type="none" w="med" len="med"/>
            <a:tailEnd type="none" w="med" len="med"/>
          </a:ln>
          <a:effectLst>
            <a:glow rad="1397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
        <p:nvSpPr>
          <p:cNvPr id="6" name="Rounded Rectangle 5"/>
          <p:cNvSpPr/>
          <p:nvPr/>
        </p:nvSpPr>
        <p:spPr bwMode="auto">
          <a:xfrm>
            <a:off x="1936751" y="1061472"/>
            <a:ext cx="1777999" cy="1051720"/>
          </a:xfrm>
          <a:prstGeom prst="roundRect">
            <a:avLst>
              <a:gd name="adj" fmla="val 29719"/>
            </a:avLst>
          </a:prstGeom>
          <a:noFill/>
          <a:ln w="3175">
            <a:solidFill>
              <a:schemeClr val="accent1">
                <a:lumMod val="40000"/>
                <a:lumOff val="60000"/>
              </a:schemeClr>
            </a:solidFill>
            <a:headEnd type="none" w="med" len="med"/>
            <a:tailEnd type="none" w="med" len="med"/>
          </a:ln>
          <a:effectLst>
            <a:glow rad="1397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
        <p:nvSpPr>
          <p:cNvPr id="7" name="Rounded Rectangle 6"/>
          <p:cNvSpPr/>
          <p:nvPr/>
        </p:nvSpPr>
        <p:spPr bwMode="auto">
          <a:xfrm>
            <a:off x="3921125" y="1057503"/>
            <a:ext cx="1984375" cy="1051720"/>
          </a:xfrm>
          <a:prstGeom prst="roundRect">
            <a:avLst>
              <a:gd name="adj" fmla="val 29719"/>
            </a:avLst>
          </a:prstGeom>
          <a:noFill/>
          <a:ln w="3175">
            <a:solidFill>
              <a:schemeClr val="accent1">
                <a:lumMod val="40000"/>
                <a:lumOff val="60000"/>
              </a:schemeClr>
            </a:solidFill>
            <a:headEnd type="none" w="med" len="med"/>
            <a:tailEnd type="none" w="med" len="med"/>
          </a:ln>
          <a:effectLst>
            <a:glow rad="1397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
        <p:nvSpPr>
          <p:cNvPr id="8" name="Rounded Rectangle 7"/>
          <p:cNvSpPr/>
          <p:nvPr/>
        </p:nvSpPr>
        <p:spPr bwMode="auto">
          <a:xfrm>
            <a:off x="6953251" y="3387159"/>
            <a:ext cx="1559719" cy="1381125"/>
          </a:xfrm>
          <a:prstGeom prst="roundRect">
            <a:avLst>
              <a:gd name="adj" fmla="val 21960"/>
            </a:avLst>
          </a:prstGeom>
          <a:noFill/>
          <a:ln w="3175">
            <a:solidFill>
              <a:schemeClr val="accent1">
                <a:lumMod val="40000"/>
                <a:lumOff val="60000"/>
              </a:schemeClr>
            </a:solidFill>
            <a:headEnd type="none" w="med" len="med"/>
            <a:tailEnd type="none" w="med" len="med"/>
          </a:ln>
          <a:effectLst>
            <a:glow rad="1397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
        <p:nvSpPr>
          <p:cNvPr id="9" name="Rounded Rectangle 8"/>
          <p:cNvSpPr/>
          <p:nvPr/>
        </p:nvSpPr>
        <p:spPr bwMode="auto">
          <a:xfrm>
            <a:off x="6961188" y="5121503"/>
            <a:ext cx="1559719" cy="1381125"/>
          </a:xfrm>
          <a:prstGeom prst="roundRect">
            <a:avLst>
              <a:gd name="adj" fmla="val 24546"/>
            </a:avLst>
          </a:prstGeom>
          <a:noFill/>
          <a:ln w="3175">
            <a:solidFill>
              <a:schemeClr val="accent1">
                <a:lumMod val="40000"/>
                <a:lumOff val="60000"/>
              </a:schemeClr>
            </a:solidFill>
            <a:headEnd type="none" w="med" len="med"/>
            <a:tailEnd type="none" w="med" len="med"/>
          </a:ln>
          <a:effectLst>
            <a:glow rad="1397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
        <p:nvSpPr>
          <p:cNvPr id="10" name="Rounded Rectangle 9"/>
          <p:cNvSpPr/>
          <p:nvPr/>
        </p:nvSpPr>
        <p:spPr bwMode="auto">
          <a:xfrm>
            <a:off x="4722813" y="4780190"/>
            <a:ext cx="1270000" cy="944563"/>
          </a:xfrm>
          <a:prstGeom prst="roundRect">
            <a:avLst>
              <a:gd name="adj" fmla="val 10260"/>
            </a:avLst>
          </a:prstGeom>
          <a:noFill/>
          <a:ln w="3175">
            <a:solidFill>
              <a:schemeClr val="accent1">
                <a:lumMod val="40000"/>
                <a:lumOff val="60000"/>
              </a:schemeClr>
            </a:solidFill>
            <a:headEnd type="none" w="med" len="med"/>
            <a:tailEnd type="none" w="med" len="med"/>
          </a:ln>
          <a:effectLst>
            <a:glow rad="1397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
        <p:nvSpPr>
          <p:cNvPr id="11" name="Rounded Rectangle 10"/>
          <p:cNvSpPr/>
          <p:nvPr/>
        </p:nvSpPr>
        <p:spPr bwMode="auto">
          <a:xfrm>
            <a:off x="670719" y="4792096"/>
            <a:ext cx="1091407" cy="833438"/>
          </a:xfrm>
          <a:prstGeom prst="roundRect">
            <a:avLst>
              <a:gd name="adj" fmla="val 0"/>
            </a:avLst>
          </a:prstGeom>
          <a:noFill/>
          <a:ln w="3175">
            <a:solidFill>
              <a:schemeClr val="accent1">
                <a:lumMod val="40000"/>
                <a:lumOff val="60000"/>
              </a:schemeClr>
            </a:solidFill>
            <a:headEnd type="none" w="med" len="med"/>
            <a:tailEnd type="none" w="med" len="med"/>
          </a:ln>
          <a:effectLst>
            <a:glow rad="139700">
              <a:schemeClr val="accent4">
                <a:satMod val="175000"/>
                <a:alpha val="40000"/>
              </a:schemeClr>
            </a:glow>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2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edge">
                                      <p:cBhvr>
                                        <p:cTn id="31" dur="2000"/>
                                        <p:tgtEl>
                                          <p:spTgt spid="8"/>
                                        </p:tgtEl>
                                      </p:cBhvr>
                                    </p:animEffect>
                                  </p:childTnLst>
                                </p:cTn>
                              </p:par>
                              <p:par>
                                <p:cTn id="32" presetID="2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edge">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9"/>
                                        </p:tgtEl>
                                      </p:cBhvr>
                                    </p:animEffect>
                                    <p:set>
                                      <p:cBhvr>
                                        <p:cTn id="39" dur="1" fill="hold">
                                          <p:stCondLst>
                                            <p:cond delay="999"/>
                                          </p:stCondLst>
                                        </p:cTn>
                                        <p:tgtEl>
                                          <p:spTgt spid="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8"/>
                                        </p:tgtEl>
                                      </p:cBhvr>
                                    </p:animEffect>
                                    <p:set>
                                      <p:cBhvr>
                                        <p:cTn id="42" dur="1" fill="hold">
                                          <p:stCondLst>
                                            <p:cond delay="999"/>
                                          </p:stCondLst>
                                        </p:cTn>
                                        <p:tgtEl>
                                          <p:spTgt spid="8"/>
                                        </p:tgtEl>
                                        <p:attrNameLst>
                                          <p:attrName>style.visibility</p:attrName>
                                        </p:attrNameLst>
                                      </p:cBhvr>
                                      <p:to>
                                        <p:strVal val="hidden"/>
                                      </p:to>
                                    </p:set>
                                  </p:childTnLst>
                                </p:cTn>
                              </p:par>
                              <p:par>
                                <p:cTn id="43" presetID="2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edge">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par>
                                <p:cTn id="51" presetID="2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edge">
                                      <p:cBhvr>
                                        <p:cTn id="53" dur="2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01731"/>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WSUS como Plataforma</a:t>
            </a:r>
            <a:endParaRPr lang="en-U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4" name="Rounded Rectangle 3"/>
          <p:cNvSpPr/>
          <p:nvPr/>
        </p:nvSpPr>
        <p:spPr bwMode="auto">
          <a:xfrm>
            <a:off x="1181100" y="3025775"/>
            <a:ext cx="6858000" cy="762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r>
              <a:rPr lang="en-US" dirty="0" err="1">
                <a:solidFill>
                  <a:schemeClr val="tx1"/>
                </a:solidFill>
              </a:rPr>
              <a:t>Servidor</a:t>
            </a:r>
            <a:r>
              <a:rPr lang="en-US" dirty="0">
                <a:solidFill>
                  <a:schemeClr val="tx1"/>
                </a:solidFill>
              </a:rPr>
              <a:t> WSUS</a:t>
            </a:r>
          </a:p>
        </p:txBody>
      </p:sp>
      <p:sp>
        <p:nvSpPr>
          <p:cNvPr id="6" name="Rounded Rectangle 5"/>
          <p:cNvSpPr/>
          <p:nvPr/>
        </p:nvSpPr>
        <p:spPr bwMode="auto">
          <a:xfrm>
            <a:off x="1181100" y="3927475"/>
            <a:ext cx="6858000" cy="762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r>
              <a:rPr lang="en-US" dirty="0" err="1">
                <a:solidFill>
                  <a:schemeClr val="tx1"/>
                </a:solidFill>
              </a:rPr>
              <a:t>Agente</a:t>
            </a:r>
            <a:r>
              <a:rPr lang="en-US" dirty="0">
                <a:solidFill>
                  <a:schemeClr val="tx1"/>
                </a:solidFill>
              </a:rPr>
              <a:t> de Windows Update</a:t>
            </a:r>
          </a:p>
        </p:txBody>
      </p:sp>
      <p:sp>
        <p:nvSpPr>
          <p:cNvPr id="7" name="Rounded Rectangle 6"/>
          <p:cNvSpPr/>
          <p:nvPr/>
        </p:nvSpPr>
        <p:spPr bwMode="auto">
          <a:xfrm>
            <a:off x="214651" y="1223477"/>
            <a:ext cx="2039154" cy="1143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eaLnBrk="1" hangingPunct="1">
              <a:spcBef>
                <a:spcPct val="0"/>
              </a:spcBef>
              <a:buClrTx/>
              <a:defRPr/>
            </a:pPr>
            <a:r>
              <a:rPr lang="en-US" dirty="0">
                <a:solidFill>
                  <a:schemeClr val="tx1"/>
                </a:solidFill>
              </a:rPr>
              <a:t>Small Business Server</a:t>
            </a:r>
          </a:p>
        </p:txBody>
      </p:sp>
      <p:sp>
        <p:nvSpPr>
          <p:cNvPr id="8" name="Rounded Rectangle 7"/>
          <p:cNvSpPr/>
          <p:nvPr/>
        </p:nvSpPr>
        <p:spPr bwMode="auto">
          <a:xfrm>
            <a:off x="118053" y="5323267"/>
            <a:ext cx="1371600" cy="11430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a:defRPr/>
            </a:pPr>
            <a:r>
              <a:rPr lang="en-US" sz="2000" dirty="0"/>
              <a:t>Windows Device Manager</a:t>
            </a:r>
          </a:p>
        </p:txBody>
      </p:sp>
      <p:sp>
        <p:nvSpPr>
          <p:cNvPr id="9" name="Rounded Rectangle 8"/>
          <p:cNvSpPr/>
          <p:nvPr/>
        </p:nvSpPr>
        <p:spPr bwMode="auto">
          <a:xfrm>
            <a:off x="6275294" y="5323267"/>
            <a:ext cx="1216516" cy="11430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a:defRPr/>
            </a:pPr>
            <a:r>
              <a:rPr lang="en-US" sz="2000" dirty="0"/>
              <a:t>MBSA</a:t>
            </a:r>
          </a:p>
        </p:txBody>
      </p:sp>
      <p:sp>
        <p:nvSpPr>
          <p:cNvPr id="10" name="Rounded Rectangle 9"/>
          <p:cNvSpPr/>
          <p:nvPr/>
        </p:nvSpPr>
        <p:spPr bwMode="auto">
          <a:xfrm>
            <a:off x="4619671" y="5323267"/>
            <a:ext cx="1554770" cy="11430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a:defRPr/>
            </a:pPr>
            <a:r>
              <a:rPr lang="en-US" sz="2000" dirty="0" err="1"/>
              <a:t>ConfigMgr</a:t>
            </a:r>
            <a:r>
              <a:rPr lang="en-US" sz="2000" dirty="0"/>
              <a:t/>
            </a:r>
            <a:br>
              <a:rPr lang="en-US" sz="2000" dirty="0"/>
            </a:br>
            <a:r>
              <a:rPr lang="en-US" sz="2000" dirty="0"/>
              <a:t>(SMS)</a:t>
            </a:r>
          </a:p>
        </p:txBody>
      </p:sp>
      <p:sp>
        <p:nvSpPr>
          <p:cNvPr id="11" name="Rounded Rectangle 10"/>
          <p:cNvSpPr/>
          <p:nvPr/>
        </p:nvSpPr>
        <p:spPr bwMode="auto">
          <a:xfrm>
            <a:off x="3119132" y="5323267"/>
            <a:ext cx="1371600" cy="11430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a:defRPr/>
            </a:pPr>
            <a:r>
              <a:rPr lang="en-US" sz="2000" dirty="0"/>
              <a:t>Defender &amp; Forefront</a:t>
            </a:r>
          </a:p>
        </p:txBody>
      </p:sp>
      <p:sp>
        <p:nvSpPr>
          <p:cNvPr id="12" name="Rounded Rectangle 11"/>
          <p:cNvSpPr/>
          <p:nvPr/>
        </p:nvSpPr>
        <p:spPr bwMode="auto">
          <a:xfrm>
            <a:off x="1618593" y="5323267"/>
            <a:ext cx="1371600" cy="11430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a:defRPr/>
            </a:pPr>
            <a:r>
              <a:rPr lang="en-US" sz="2000" dirty="0" err="1"/>
              <a:t>Sitio</a:t>
            </a:r>
            <a:r>
              <a:rPr lang="en-US" sz="2000" dirty="0"/>
              <a:t> de Windows Update</a:t>
            </a:r>
          </a:p>
        </p:txBody>
      </p:sp>
      <p:sp>
        <p:nvSpPr>
          <p:cNvPr id="13" name="Rounded Rectangle 12"/>
          <p:cNvSpPr/>
          <p:nvPr/>
        </p:nvSpPr>
        <p:spPr bwMode="auto">
          <a:xfrm>
            <a:off x="2368283" y="1234226"/>
            <a:ext cx="2178677" cy="1143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eaLnBrk="1" hangingPunct="1">
              <a:spcBef>
                <a:spcPct val="0"/>
              </a:spcBef>
              <a:buClrTx/>
              <a:defRPr/>
            </a:pPr>
            <a:r>
              <a:rPr lang="en-US" dirty="0">
                <a:solidFill>
                  <a:schemeClr val="tx1"/>
                </a:solidFill>
              </a:rPr>
              <a:t>System Center Essentials</a:t>
            </a:r>
          </a:p>
        </p:txBody>
      </p:sp>
      <p:sp>
        <p:nvSpPr>
          <p:cNvPr id="14" name="Rounded Rectangle 13"/>
          <p:cNvSpPr/>
          <p:nvPr/>
        </p:nvSpPr>
        <p:spPr bwMode="auto">
          <a:xfrm>
            <a:off x="4661438" y="1223493"/>
            <a:ext cx="2178677" cy="1143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eaLnBrk="1" hangingPunct="1">
              <a:spcBef>
                <a:spcPct val="0"/>
              </a:spcBef>
              <a:buClrTx/>
              <a:defRPr/>
            </a:pPr>
            <a:r>
              <a:rPr lang="en-US" dirty="0">
                <a:solidFill>
                  <a:schemeClr val="tx1"/>
                </a:solidFill>
              </a:rPr>
              <a:t>System Center </a:t>
            </a:r>
            <a:r>
              <a:rPr lang="en-US" dirty="0" err="1">
                <a:solidFill>
                  <a:schemeClr val="tx1"/>
                </a:solidFill>
              </a:rPr>
              <a:t>ConfigMgr</a:t>
            </a:r>
            <a:endParaRPr lang="en-US" dirty="0">
              <a:solidFill>
                <a:schemeClr val="tx1"/>
              </a:solidFill>
            </a:endParaRPr>
          </a:p>
        </p:txBody>
      </p:sp>
      <p:sp>
        <p:nvSpPr>
          <p:cNvPr id="25" name="Rounded Rectangle 24"/>
          <p:cNvSpPr/>
          <p:nvPr/>
        </p:nvSpPr>
        <p:spPr bwMode="auto">
          <a:xfrm>
            <a:off x="6954595" y="1244942"/>
            <a:ext cx="2039154" cy="11430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eaLnBrk="1" hangingPunct="1">
              <a:spcBef>
                <a:spcPct val="0"/>
              </a:spcBef>
              <a:buClrTx/>
              <a:defRPr/>
            </a:pPr>
            <a:r>
              <a:rPr lang="en-US" dirty="0">
                <a:solidFill>
                  <a:schemeClr val="tx1"/>
                </a:solidFill>
              </a:rPr>
              <a:t>Forefront Client Security</a:t>
            </a:r>
          </a:p>
        </p:txBody>
      </p:sp>
      <p:sp>
        <p:nvSpPr>
          <p:cNvPr id="32" name="Rounded Rectangle 31"/>
          <p:cNvSpPr/>
          <p:nvPr/>
        </p:nvSpPr>
        <p:spPr bwMode="auto">
          <a:xfrm>
            <a:off x="7620750" y="5323267"/>
            <a:ext cx="1394460" cy="11430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a:defRPr/>
            </a:pPr>
            <a:r>
              <a:rPr lang="en-US" sz="2000" dirty="0" err="1"/>
              <a:t>Otros</a:t>
            </a:r>
            <a:r>
              <a:rPr lang="en-US" sz="2000" dirty="0"/>
              <a: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prstClr val="black"/>
              <a:schemeClr val="tx2">
                <a:tint val="45000"/>
                <a:satMod val="400000"/>
              </a:schemeClr>
            </a:duotone>
            <a:lum bright="42000" contrast="52000"/>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ctrTitle"/>
          </p:nvPr>
        </p:nvSpPr>
        <p:spPr>
          <a:xfrm>
            <a:off x="727075" y="1825625"/>
            <a:ext cx="7843838" cy="1422400"/>
          </a:xfrm>
        </p:spPr>
        <p:txBody>
          <a:bodyPr/>
          <a:lstStyle/>
          <a:p>
            <a:pPr eaLnBrk="1" hangingPunct="1">
              <a:defRPr/>
            </a:pPr>
            <a:r>
              <a:rPr lang="es-ES" sz="9600" dirty="0" smtClean="0">
                <a:solidFill>
                  <a:srgbClr val="FFC000"/>
                </a:solidFill>
              </a:rPr>
              <a:t>DEMO</a:t>
            </a:r>
          </a:p>
        </p:txBody>
      </p:sp>
      <p:sp>
        <p:nvSpPr>
          <p:cNvPr id="7" name="6 Subtítulo"/>
          <p:cNvSpPr>
            <a:spLocks noGrp="1"/>
          </p:cNvSpPr>
          <p:nvPr>
            <p:ph type="subTitle" idx="1"/>
          </p:nvPr>
        </p:nvSpPr>
        <p:spPr>
          <a:xfrm>
            <a:off x="727075" y="3810000"/>
            <a:ext cx="8035925" cy="534988"/>
          </a:xfrm>
        </p:spPr>
        <p:txBody>
          <a:bodyPr/>
          <a:lstStyle/>
          <a:p>
            <a:pPr eaLnBrk="1" hangingPunct="1">
              <a:defRPr/>
            </a:pPr>
            <a:r>
              <a:rPr lang="es-ES" dirty="0" smtClean="0"/>
              <a:t>Consola de WSUS 3.0</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3588" y="228600"/>
            <a:ext cx="8380412" cy="701675"/>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Agenda</a:t>
            </a:r>
          </a:p>
        </p:txBody>
      </p:sp>
      <p:sp>
        <p:nvSpPr>
          <p:cNvPr id="3" name="2 Marcador de contenido"/>
          <p:cNvSpPr>
            <a:spLocks noGrp="1"/>
          </p:cNvSpPr>
          <p:nvPr>
            <p:ph idx="4294967295"/>
          </p:nvPr>
        </p:nvSpPr>
        <p:spPr>
          <a:xfrm>
            <a:off x="252413" y="1414463"/>
            <a:ext cx="8599487" cy="2031325"/>
          </a:xfrm>
        </p:spPr>
        <p:txBody>
          <a:bodyPr/>
          <a:lstStyle/>
          <a:p>
            <a:pPr eaLnBrk="1" hangingPunct="1">
              <a:defRPr/>
            </a:pPr>
            <a:r>
              <a:rPr lang="es-ES" sz="2800" dirty="0" smtClean="0">
                <a:solidFill>
                  <a:schemeClr val="bg2">
                    <a:lumMod val="50000"/>
                    <a:lumOff val="50000"/>
                  </a:schemeClr>
                </a:solidFill>
              </a:rPr>
              <a:t>Introducción</a:t>
            </a:r>
          </a:p>
          <a:p>
            <a:pPr eaLnBrk="1" hangingPunct="1">
              <a:defRPr/>
            </a:pPr>
            <a:r>
              <a:rPr lang="es-ES" sz="2800" dirty="0" smtClean="0">
                <a:solidFill>
                  <a:schemeClr val="bg2">
                    <a:lumMod val="50000"/>
                    <a:lumOff val="50000"/>
                  </a:schemeClr>
                </a:solidFill>
              </a:rPr>
              <a:t>Gestión de Actualizaciones del sistema</a:t>
            </a:r>
          </a:p>
          <a:p>
            <a:pPr eaLnBrk="1" hangingPunct="1">
              <a:defRPr/>
            </a:pPr>
            <a:r>
              <a:rPr lang="es-ES" sz="2800" dirty="0" smtClean="0"/>
              <a:t>Gestión Antimalware</a:t>
            </a:r>
          </a:p>
          <a:p>
            <a:pPr eaLnBrk="1" hangingPunct="1">
              <a:defRPr/>
            </a:pPr>
            <a:r>
              <a:rPr lang="es-ES" sz="2800" dirty="0" smtClean="0">
                <a:solidFill>
                  <a:schemeClr val="bg2">
                    <a:lumMod val="50000"/>
                    <a:lumOff val="50000"/>
                  </a:schemeClr>
                </a:solidFill>
              </a:rPr>
              <a:t>Gestión unificada de los servicios de IT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txBox="1">
            <a:spLocks noGrp="1"/>
          </p:cNvSpPr>
          <p:nvPr/>
        </p:nvSpPr>
        <p:spPr bwMode="auto">
          <a:xfrm>
            <a:off x="8650288" y="6630988"/>
            <a:ext cx="536575" cy="476250"/>
          </a:xfrm>
          <a:prstGeom prst="rect">
            <a:avLst/>
          </a:prstGeom>
          <a:noFill/>
          <a:ln w="9525">
            <a:noFill/>
            <a:miter lim="800000"/>
            <a:headEnd/>
            <a:tailEnd/>
          </a:ln>
        </p:spPr>
        <p:txBody>
          <a:bodyPr/>
          <a:lstStyle/>
          <a:p>
            <a:pPr algn="r"/>
            <a:fld id="{AA9C32A2-A2D2-40DC-BE77-63DE428682DC}" type="slidenum">
              <a:rPr lang="en-US" sz="1000">
                <a:solidFill>
                  <a:schemeClr val="tx1"/>
                </a:solidFill>
                <a:latin typeface="Arial" pitchFamily="34" charset="0"/>
              </a:rPr>
              <a:pPr algn="r"/>
              <a:t>14</a:t>
            </a:fld>
            <a:endParaRPr lang="en-US" sz="1000">
              <a:solidFill>
                <a:schemeClr val="tx1"/>
              </a:solidFill>
              <a:latin typeface="Arial" pitchFamily="34" charset="0"/>
            </a:endParaRPr>
          </a:p>
        </p:txBody>
      </p:sp>
      <p:pic>
        <p:nvPicPr>
          <p:cNvPr id="37891" name="Picture 2" descr="IT Servers man leaning datacenter servers Laptop technical tech"/>
          <p:cNvPicPr preferRelativeResize="0">
            <a:picLocks noChangeAspect="1" noChangeArrowheads="1"/>
          </p:cNvPicPr>
          <p:nvPr/>
        </p:nvPicPr>
        <p:blipFill>
          <a:blip r:embed="rId3"/>
          <a:srcRect r="66269"/>
          <a:stretch>
            <a:fillRect/>
          </a:stretch>
        </p:blipFill>
        <p:spPr bwMode="auto">
          <a:xfrm>
            <a:off x="6899275" y="1397000"/>
            <a:ext cx="2628900" cy="5445125"/>
          </a:xfrm>
          <a:prstGeom prst="rect">
            <a:avLst/>
          </a:prstGeom>
          <a:noFill/>
          <a:ln w="9525">
            <a:noFill/>
            <a:miter lim="800000"/>
            <a:headEnd/>
            <a:tailEnd/>
          </a:ln>
        </p:spPr>
      </p:pic>
      <p:pic>
        <p:nvPicPr>
          <p:cNvPr id="37892" name="Picture 3" descr="MSH Home woman Ruth laptop working smiling"/>
          <p:cNvPicPr>
            <a:picLocks noChangeAspect="1" noChangeArrowheads="1"/>
          </p:cNvPicPr>
          <p:nvPr/>
        </p:nvPicPr>
        <p:blipFill>
          <a:blip r:embed="rId4"/>
          <a:srcRect/>
          <a:stretch>
            <a:fillRect/>
          </a:stretch>
        </p:blipFill>
        <p:spPr bwMode="auto">
          <a:xfrm>
            <a:off x="1600200" y="1162050"/>
            <a:ext cx="4572000" cy="5695950"/>
          </a:xfrm>
          <a:prstGeom prst="rect">
            <a:avLst/>
          </a:prstGeom>
          <a:noFill/>
          <a:ln w="9525">
            <a:noFill/>
            <a:miter lim="800000"/>
            <a:headEnd/>
            <a:tailEnd/>
          </a:ln>
        </p:spPr>
      </p:pic>
      <p:sp>
        <p:nvSpPr>
          <p:cNvPr id="354308" name="AutoShape 4"/>
          <p:cNvSpPr>
            <a:spLocks noChangeArrowheads="1"/>
          </p:cNvSpPr>
          <p:nvPr/>
        </p:nvSpPr>
        <p:spPr bwMode="auto">
          <a:xfrm>
            <a:off x="34925" y="2152650"/>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54309" name="AutoShape 5"/>
          <p:cNvSpPr>
            <a:spLocks noChangeArrowheads="1"/>
          </p:cNvSpPr>
          <p:nvPr/>
        </p:nvSpPr>
        <p:spPr bwMode="auto">
          <a:xfrm>
            <a:off x="34925" y="2720975"/>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54310" name="AutoShape 6"/>
          <p:cNvSpPr>
            <a:spLocks noChangeArrowheads="1"/>
          </p:cNvSpPr>
          <p:nvPr/>
        </p:nvSpPr>
        <p:spPr bwMode="auto">
          <a:xfrm>
            <a:off x="34925" y="3290888"/>
            <a:ext cx="9109075" cy="534987"/>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54311" name="AutoShape 7"/>
          <p:cNvSpPr>
            <a:spLocks noChangeArrowheads="1"/>
          </p:cNvSpPr>
          <p:nvPr/>
        </p:nvSpPr>
        <p:spPr bwMode="auto">
          <a:xfrm>
            <a:off x="34925" y="3859213"/>
            <a:ext cx="9109075" cy="534987"/>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54312" name="AutoShape 8"/>
          <p:cNvSpPr>
            <a:spLocks noChangeArrowheads="1"/>
          </p:cNvSpPr>
          <p:nvPr/>
        </p:nvSpPr>
        <p:spPr bwMode="auto">
          <a:xfrm>
            <a:off x="34925" y="4429125"/>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54313" name="AutoShape 9"/>
          <p:cNvSpPr>
            <a:spLocks noChangeArrowheads="1"/>
          </p:cNvSpPr>
          <p:nvPr/>
        </p:nvSpPr>
        <p:spPr bwMode="auto">
          <a:xfrm>
            <a:off x="34925" y="4997450"/>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54314" name="AutoShape 10"/>
          <p:cNvSpPr>
            <a:spLocks noChangeArrowheads="1"/>
          </p:cNvSpPr>
          <p:nvPr/>
        </p:nvSpPr>
        <p:spPr bwMode="auto">
          <a:xfrm>
            <a:off x="34925" y="5567363"/>
            <a:ext cx="9109075" cy="534987"/>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54315" name="AutoShape 11"/>
          <p:cNvSpPr>
            <a:spLocks noChangeArrowheads="1"/>
          </p:cNvSpPr>
          <p:nvPr/>
        </p:nvSpPr>
        <p:spPr bwMode="auto">
          <a:xfrm>
            <a:off x="34925" y="6137275"/>
            <a:ext cx="9109075" cy="534988"/>
          </a:xfrm>
          <a:prstGeom prst="roundRect">
            <a:avLst>
              <a:gd name="adj" fmla="val 40264"/>
            </a:avLst>
          </a:prstGeom>
          <a:gradFill rotWithShape="0">
            <a:gsLst>
              <a:gs pos="0">
                <a:schemeClr val="bg2">
                  <a:alpha val="59000"/>
                </a:schemeClr>
              </a:gs>
              <a:gs pos="100000">
                <a:schemeClr val="bg2">
                  <a:gamma/>
                  <a:shade val="38039"/>
                  <a:invGamma/>
                  <a:alpha val="0"/>
                </a:schemeClr>
              </a:gs>
            </a:gsLst>
            <a:lin ang="0" scaled="1"/>
          </a:gradFill>
          <a:ln w="12700">
            <a:noFill/>
            <a:round/>
            <a:headEnd/>
            <a:tailEnd/>
          </a:ln>
          <a:effectLst/>
        </p:spPr>
        <p:txBody>
          <a:bodyPr wrap="none" anchor="ctr"/>
          <a:lstStyle/>
          <a:p>
            <a:pPr algn="ctr" eaLnBrk="0" hangingPunct="0">
              <a:lnSpc>
                <a:spcPct val="85000"/>
              </a:lnSpc>
              <a:spcBef>
                <a:spcPct val="20000"/>
              </a:spcBef>
              <a:defRPr/>
            </a:pPr>
            <a:endParaRPr lang="es-ES">
              <a:solidFill>
                <a:schemeClr val="tx1"/>
              </a:solidFill>
            </a:endParaRPr>
          </a:p>
        </p:txBody>
      </p:sp>
      <p:sp>
        <p:nvSpPr>
          <p:cNvPr id="37901" name="Rectangle 12"/>
          <p:cNvSpPr>
            <a:spLocks noChangeArrowheads="1"/>
          </p:cNvSpPr>
          <p:nvPr/>
        </p:nvSpPr>
        <p:spPr bwMode="auto">
          <a:xfrm>
            <a:off x="-185738" y="2111375"/>
            <a:ext cx="2003426" cy="581025"/>
          </a:xfrm>
          <a:prstGeom prst="rect">
            <a:avLst/>
          </a:prstGeom>
          <a:noFill/>
          <a:ln w="12700">
            <a:noFill/>
            <a:miter lim="800000"/>
            <a:headEnd/>
            <a:tailEnd/>
          </a:ln>
        </p:spPr>
        <p:txBody>
          <a:bodyPr>
            <a:spAutoFit/>
          </a:bodyPr>
          <a:lstStyle/>
          <a:p>
            <a:pPr algn="r"/>
            <a:r>
              <a:rPr lang="en-US" altLang="ja-JP" sz="1600">
                <a:solidFill>
                  <a:schemeClr val="tx1"/>
                </a:solidFill>
                <a:latin typeface="Segoe"/>
                <a:ea typeface="MS PGothic" pitchFamily="34" charset="-128"/>
              </a:rPr>
              <a:t>Remove most prevalent viruses </a:t>
            </a:r>
          </a:p>
        </p:txBody>
      </p:sp>
      <p:sp>
        <p:nvSpPr>
          <p:cNvPr id="37902" name="Rectangle 13"/>
          <p:cNvSpPr>
            <a:spLocks noChangeArrowheads="1"/>
          </p:cNvSpPr>
          <p:nvPr/>
        </p:nvSpPr>
        <p:spPr bwMode="auto">
          <a:xfrm>
            <a:off x="254000" y="2698750"/>
            <a:ext cx="1563688" cy="517525"/>
          </a:xfrm>
          <a:prstGeom prst="rect">
            <a:avLst/>
          </a:prstGeom>
          <a:noFill/>
          <a:ln w="12700">
            <a:noFill/>
            <a:miter lim="800000"/>
            <a:headEnd/>
            <a:tailEnd/>
          </a:ln>
        </p:spPr>
        <p:txBody>
          <a:bodyPr>
            <a:spAutoFit/>
          </a:bodyPr>
          <a:lstStyle/>
          <a:p>
            <a:pPr algn="r"/>
            <a:r>
              <a:rPr lang="en-US" altLang="ja-JP" sz="1400">
                <a:solidFill>
                  <a:schemeClr val="tx1"/>
                </a:solidFill>
                <a:latin typeface="Segoe"/>
                <a:ea typeface="MS PGothic" pitchFamily="34" charset="-128"/>
              </a:rPr>
              <a:t>Remove all known viruses </a:t>
            </a:r>
          </a:p>
        </p:txBody>
      </p:sp>
      <p:sp>
        <p:nvSpPr>
          <p:cNvPr id="37903" name="Rectangle 14"/>
          <p:cNvSpPr>
            <a:spLocks noChangeArrowheads="1"/>
          </p:cNvSpPr>
          <p:nvPr/>
        </p:nvSpPr>
        <p:spPr bwMode="auto">
          <a:xfrm>
            <a:off x="488950" y="3273425"/>
            <a:ext cx="1328738" cy="581025"/>
          </a:xfrm>
          <a:prstGeom prst="rect">
            <a:avLst/>
          </a:prstGeom>
          <a:noFill/>
          <a:ln w="12700">
            <a:noFill/>
            <a:miter lim="800000"/>
            <a:headEnd/>
            <a:tailEnd/>
          </a:ln>
        </p:spPr>
        <p:txBody>
          <a:bodyPr>
            <a:spAutoFit/>
          </a:bodyPr>
          <a:lstStyle/>
          <a:p>
            <a:pPr algn="r"/>
            <a:r>
              <a:rPr lang="en-US" altLang="ja-JP" sz="1600">
                <a:solidFill>
                  <a:schemeClr val="tx1"/>
                </a:solidFill>
                <a:latin typeface="Segoe"/>
                <a:ea typeface="MS PGothic" pitchFamily="34" charset="-128"/>
              </a:rPr>
              <a:t>Real-time antivirus</a:t>
            </a:r>
          </a:p>
        </p:txBody>
      </p:sp>
      <p:sp>
        <p:nvSpPr>
          <p:cNvPr id="37904" name="Rectangle 15"/>
          <p:cNvSpPr>
            <a:spLocks noChangeArrowheads="1"/>
          </p:cNvSpPr>
          <p:nvPr/>
        </p:nvSpPr>
        <p:spPr bwMode="auto">
          <a:xfrm>
            <a:off x="139700" y="3813175"/>
            <a:ext cx="1677988" cy="517525"/>
          </a:xfrm>
          <a:prstGeom prst="rect">
            <a:avLst/>
          </a:prstGeom>
          <a:noFill/>
          <a:ln w="12700">
            <a:noFill/>
            <a:miter lim="800000"/>
            <a:headEnd/>
            <a:tailEnd/>
          </a:ln>
        </p:spPr>
        <p:txBody>
          <a:bodyPr>
            <a:spAutoFit/>
          </a:bodyPr>
          <a:lstStyle/>
          <a:p>
            <a:pPr algn="r"/>
            <a:r>
              <a:rPr lang="en-US" altLang="ja-JP" sz="1400">
                <a:solidFill>
                  <a:schemeClr val="tx1"/>
                </a:solidFill>
                <a:latin typeface="Segoe"/>
                <a:ea typeface="MS PGothic" pitchFamily="34" charset="-128"/>
              </a:rPr>
              <a:t>Remove all known spyware</a:t>
            </a:r>
          </a:p>
        </p:txBody>
      </p:sp>
      <p:sp>
        <p:nvSpPr>
          <p:cNvPr id="37905" name="Rectangle 16"/>
          <p:cNvSpPr>
            <a:spLocks noChangeArrowheads="1"/>
          </p:cNvSpPr>
          <p:nvPr/>
        </p:nvSpPr>
        <p:spPr bwMode="auto">
          <a:xfrm>
            <a:off x="-14288" y="4391025"/>
            <a:ext cx="1831976" cy="581025"/>
          </a:xfrm>
          <a:prstGeom prst="rect">
            <a:avLst/>
          </a:prstGeom>
          <a:noFill/>
          <a:ln w="12700">
            <a:noFill/>
            <a:miter lim="800000"/>
            <a:headEnd/>
            <a:tailEnd/>
          </a:ln>
        </p:spPr>
        <p:txBody>
          <a:bodyPr>
            <a:spAutoFit/>
          </a:bodyPr>
          <a:lstStyle/>
          <a:p>
            <a:pPr algn="r"/>
            <a:r>
              <a:rPr lang="en-US" altLang="ja-JP" sz="1600">
                <a:solidFill>
                  <a:schemeClr val="tx1"/>
                </a:solidFill>
                <a:latin typeface="Segoe"/>
                <a:ea typeface="MS PGothic" pitchFamily="34" charset="-128"/>
              </a:rPr>
              <a:t>Real-time antispyware</a:t>
            </a:r>
          </a:p>
        </p:txBody>
      </p:sp>
      <p:sp>
        <p:nvSpPr>
          <p:cNvPr id="37906" name="Rectangle 17"/>
          <p:cNvSpPr>
            <a:spLocks noChangeArrowheads="1"/>
          </p:cNvSpPr>
          <p:nvPr/>
        </p:nvSpPr>
        <p:spPr bwMode="auto">
          <a:xfrm>
            <a:off x="-185738" y="4981575"/>
            <a:ext cx="2003426" cy="581025"/>
          </a:xfrm>
          <a:prstGeom prst="rect">
            <a:avLst/>
          </a:prstGeom>
          <a:noFill/>
          <a:ln w="12700">
            <a:noFill/>
            <a:miter lim="800000"/>
            <a:headEnd/>
            <a:tailEnd/>
          </a:ln>
        </p:spPr>
        <p:txBody>
          <a:bodyPr>
            <a:spAutoFit/>
          </a:bodyPr>
          <a:lstStyle/>
          <a:p>
            <a:pPr algn="r"/>
            <a:r>
              <a:rPr lang="en-US" altLang="ja-JP" sz="1600">
                <a:solidFill>
                  <a:schemeClr val="tx1"/>
                </a:solidFill>
                <a:latin typeface="Segoe"/>
                <a:ea typeface="MS PGothic" pitchFamily="34" charset="-128"/>
              </a:rPr>
              <a:t>Central reporting and alerting</a:t>
            </a:r>
          </a:p>
        </p:txBody>
      </p:sp>
      <p:sp>
        <p:nvSpPr>
          <p:cNvPr id="37907" name="Rectangle 18"/>
          <p:cNvSpPr>
            <a:spLocks noChangeArrowheads="1"/>
          </p:cNvSpPr>
          <p:nvPr/>
        </p:nvSpPr>
        <p:spPr bwMode="auto">
          <a:xfrm>
            <a:off x="-185738" y="5656263"/>
            <a:ext cx="2003426" cy="336550"/>
          </a:xfrm>
          <a:prstGeom prst="rect">
            <a:avLst/>
          </a:prstGeom>
          <a:noFill/>
          <a:ln w="12700">
            <a:noFill/>
            <a:miter lim="800000"/>
            <a:headEnd/>
            <a:tailEnd/>
          </a:ln>
        </p:spPr>
        <p:txBody>
          <a:bodyPr>
            <a:spAutoFit/>
          </a:bodyPr>
          <a:lstStyle/>
          <a:p>
            <a:pPr algn="r"/>
            <a:r>
              <a:rPr lang="en-US" altLang="ja-JP" sz="1600">
                <a:solidFill>
                  <a:schemeClr val="tx1"/>
                </a:solidFill>
                <a:latin typeface="Segoe"/>
                <a:ea typeface="MS PGothic" pitchFamily="34" charset="-128"/>
              </a:rPr>
              <a:t>Customization</a:t>
            </a:r>
          </a:p>
        </p:txBody>
      </p:sp>
      <p:pic>
        <p:nvPicPr>
          <p:cNvPr id="354323" name="Picture 19" descr="green check-sm"/>
          <p:cNvPicPr>
            <a:picLocks noChangeAspect="1" noChangeArrowheads="1"/>
          </p:cNvPicPr>
          <p:nvPr/>
        </p:nvPicPr>
        <p:blipFill>
          <a:blip r:embed="rId5"/>
          <a:srcRect/>
          <a:stretch>
            <a:fillRect/>
          </a:stretch>
        </p:blipFill>
        <p:spPr bwMode="auto">
          <a:xfrm>
            <a:off x="2112963" y="2200275"/>
            <a:ext cx="460375" cy="460375"/>
          </a:xfrm>
          <a:prstGeom prst="rect">
            <a:avLst/>
          </a:prstGeom>
          <a:noFill/>
          <a:ln w="9525">
            <a:noFill/>
            <a:miter lim="800000"/>
            <a:headEnd/>
            <a:tailEnd/>
          </a:ln>
        </p:spPr>
      </p:pic>
      <p:pic>
        <p:nvPicPr>
          <p:cNvPr id="37909" name="Picture 20" descr="green check-sm"/>
          <p:cNvPicPr preferRelativeResize="0">
            <a:picLocks noChangeAspect="1" noChangeArrowheads="1"/>
          </p:cNvPicPr>
          <p:nvPr/>
        </p:nvPicPr>
        <p:blipFill>
          <a:blip r:embed="rId6"/>
          <a:srcRect r="98199"/>
          <a:stretch>
            <a:fillRect/>
          </a:stretch>
        </p:blipFill>
        <p:spPr bwMode="auto">
          <a:xfrm>
            <a:off x="7983538" y="1476375"/>
            <a:ext cx="9525" cy="517525"/>
          </a:xfrm>
          <a:prstGeom prst="rect">
            <a:avLst/>
          </a:prstGeom>
          <a:noFill/>
          <a:ln w="9525">
            <a:noFill/>
            <a:miter lim="800000"/>
            <a:headEnd/>
            <a:tailEnd/>
          </a:ln>
        </p:spPr>
      </p:pic>
      <p:sp>
        <p:nvSpPr>
          <p:cNvPr id="37910" name="Rectangle 21"/>
          <p:cNvSpPr>
            <a:spLocks noChangeArrowheads="1"/>
          </p:cNvSpPr>
          <p:nvPr/>
        </p:nvSpPr>
        <p:spPr bwMode="auto">
          <a:xfrm>
            <a:off x="7404100" y="1355725"/>
            <a:ext cx="1739900" cy="825500"/>
          </a:xfrm>
          <a:prstGeom prst="rect">
            <a:avLst/>
          </a:prstGeom>
          <a:noFill/>
          <a:ln w="12700">
            <a:noFill/>
            <a:miter lim="800000"/>
            <a:headEnd/>
            <a:tailEnd/>
          </a:ln>
        </p:spPr>
        <p:txBody>
          <a:bodyPr>
            <a:spAutoFit/>
          </a:bodyPr>
          <a:lstStyle/>
          <a:p>
            <a:pPr algn="ctr">
              <a:spcBef>
                <a:spcPts val="0"/>
              </a:spcBef>
            </a:pPr>
            <a:r>
              <a:rPr lang="en-US" altLang="ja-JP" sz="1600" dirty="0">
                <a:solidFill>
                  <a:schemeClr val="tx1"/>
                </a:solidFill>
                <a:latin typeface="Segoe"/>
                <a:ea typeface="MS PGothic" pitchFamily="34" charset="-128"/>
              </a:rPr>
              <a:t>Microsoft</a:t>
            </a:r>
          </a:p>
          <a:p>
            <a:pPr algn="ctr">
              <a:spcBef>
                <a:spcPts val="0"/>
              </a:spcBef>
            </a:pPr>
            <a:r>
              <a:rPr lang="en-US" altLang="ja-JP" sz="1600" dirty="0">
                <a:solidFill>
                  <a:schemeClr val="tx1"/>
                </a:solidFill>
                <a:latin typeface="Segoe"/>
                <a:ea typeface="MS PGothic" pitchFamily="34" charset="-128"/>
              </a:rPr>
              <a:t>Forefront Client</a:t>
            </a:r>
          </a:p>
          <a:p>
            <a:pPr algn="ctr">
              <a:spcBef>
                <a:spcPts val="0"/>
              </a:spcBef>
            </a:pPr>
            <a:r>
              <a:rPr lang="en-US" altLang="ja-JP" sz="1600" dirty="0">
                <a:solidFill>
                  <a:schemeClr val="tx1"/>
                </a:solidFill>
                <a:latin typeface="Segoe"/>
                <a:ea typeface="MS PGothic" pitchFamily="34" charset="-128"/>
              </a:rPr>
              <a:t>Security</a:t>
            </a:r>
          </a:p>
        </p:txBody>
      </p:sp>
      <p:sp>
        <p:nvSpPr>
          <p:cNvPr id="37911" name="Rectangle 22"/>
          <p:cNvSpPr>
            <a:spLocks noChangeArrowheads="1"/>
          </p:cNvSpPr>
          <p:nvPr/>
        </p:nvSpPr>
        <p:spPr bwMode="auto">
          <a:xfrm>
            <a:off x="1477963" y="1844675"/>
            <a:ext cx="1673225" cy="336550"/>
          </a:xfrm>
          <a:prstGeom prst="rect">
            <a:avLst/>
          </a:prstGeom>
          <a:noFill/>
          <a:ln w="12700">
            <a:noFill/>
            <a:miter lim="800000"/>
            <a:headEnd/>
            <a:tailEnd/>
          </a:ln>
        </p:spPr>
        <p:txBody>
          <a:bodyPr>
            <a:spAutoFit/>
          </a:bodyPr>
          <a:lstStyle/>
          <a:p>
            <a:pPr algn="ctr"/>
            <a:r>
              <a:rPr lang="en-US" altLang="ja-JP" sz="1600">
                <a:solidFill>
                  <a:schemeClr val="tx1"/>
                </a:solidFill>
                <a:latin typeface="Segoe"/>
                <a:ea typeface="MS PGothic" pitchFamily="34" charset="-128"/>
              </a:rPr>
              <a:t>MSRT </a:t>
            </a:r>
          </a:p>
        </p:txBody>
      </p:sp>
      <p:sp>
        <p:nvSpPr>
          <p:cNvPr id="37912" name="Rectangle 23"/>
          <p:cNvSpPr>
            <a:spLocks noChangeArrowheads="1"/>
          </p:cNvSpPr>
          <p:nvPr/>
        </p:nvSpPr>
        <p:spPr bwMode="auto">
          <a:xfrm>
            <a:off x="2960688" y="1600200"/>
            <a:ext cx="1673225" cy="581025"/>
          </a:xfrm>
          <a:prstGeom prst="rect">
            <a:avLst/>
          </a:prstGeom>
          <a:noFill/>
          <a:ln w="12700">
            <a:noFill/>
            <a:miter lim="800000"/>
            <a:headEnd/>
            <a:tailEnd/>
          </a:ln>
        </p:spPr>
        <p:txBody>
          <a:bodyPr>
            <a:spAutoFit/>
          </a:bodyPr>
          <a:lstStyle/>
          <a:p>
            <a:pPr algn="ctr"/>
            <a:r>
              <a:rPr lang="en-US" altLang="ja-JP" sz="1600">
                <a:solidFill>
                  <a:schemeClr val="tx1"/>
                </a:solidFill>
                <a:latin typeface="Segoe"/>
                <a:ea typeface="MS PGothic" pitchFamily="34" charset="-128"/>
              </a:rPr>
              <a:t>Windows Defender</a:t>
            </a:r>
          </a:p>
        </p:txBody>
      </p:sp>
      <p:sp>
        <p:nvSpPr>
          <p:cNvPr id="37913" name="Rectangle 24"/>
          <p:cNvSpPr>
            <a:spLocks noChangeArrowheads="1"/>
          </p:cNvSpPr>
          <p:nvPr/>
        </p:nvSpPr>
        <p:spPr bwMode="auto">
          <a:xfrm>
            <a:off x="4441825" y="1600200"/>
            <a:ext cx="1673225" cy="581025"/>
          </a:xfrm>
          <a:prstGeom prst="rect">
            <a:avLst/>
          </a:prstGeom>
          <a:noFill/>
          <a:ln w="12700">
            <a:noFill/>
            <a:miter lim="800000"/>
            <a:headEnd/>
            <a:tailEnd/>
          </a:ln>
        </p:spPr>
        <p:txBody>
          <a:bodyPr>
            <a:spAutoFit/>
          </a:bodyPr>
          <a:lstStyle/>
          <a:p>
            <a:pPr algn="ctr"/>
            <a:r>
              <a:rPr lang="en-US" altLang="ja-JP" sz="1600">
                <a:solidFill>
                  <a:schemeClr val="tx1"/>
                </a:solidFill>
                <a:latin typeface="Segoe"/>
                <a:ea typeface="MS PGothic" pitchFamily="34" charset="-128"/>
              </a:rPr>
              <a:t>Windows Live Safety Center </a:t>
            </a:r>
          </a:p>
        </p:txBody>
      </p:sp>
      <p:sp>
        <p:nvSpPr>
          <p:cNvPr id="37914" name="Rectangle 25"/>
          <p:cNvSpPr>
            <a:spLocks noChangeArrowheads="1"/>
          </p:cNvSpPr>
          <p:nvPr/>
        </p:nvSpPr>
        <p:spPr bwMode="auto">
          <a:xfrm>
            <a:off x="5922963" y="1600200"/>
            <a:ext cx="1673225" cy="581025"/>
          </a:xfrm>
          <a:prstGeom prst="rect">
            <a:avLst/>
          </a:prstGeom>
          <a:noFill/>
          <a:ln w="12700">
            <a:noFill/>
            <a:miter lim="800000"/>
            <a:headEnd/>
            <a:tailEnd/>
          </a:ln>
        </p:spPr>
        <p:txBody>
          <a:bodyPr>
            <a:spAutoFit/>
          </a:bodyPr>
          <a:lstStyle/>
          <a:p>
            <a:pPr algn="ctr"/>
            <a:r>
              <a:rPr lang="en-US" altLang="ja-JP" sz="1600">
                <a:solidFill>
                  <a:schemeClr val="tx1"/>
                </a:solidFill>
                <a:latin typeface="Segoe"/>
                <a:ea typeface="MS PGothic" pitchFamily="34" charset="-128"/>
              </a:rPr>
              <a:t>Windows Live OneCare </a:t>
            </a:r>
          </a:p>
        </p:txBody>
      </p:sp>
      <p:pic>
        <p:nvPicPr>
          <p:cNvPr id="354331" name="Picture 27" descr="green check-sm"/>
          <p:cNvPicPr>
            <a:picLocks noChangeAspect="1" noChangeArrowheads="1"/>
          </p:cNvPicPr>
          <p:nvPr/>
        </p:nvPicPr>
        <p:blipFill>
          <a:blip r:embed="rId5"/>
          <a:srcRect/>
          <a:stretch>
            <a:fillRect/>
          </a:stretch>
        </p:blipFill>
        <p:spPr bwMode="auto">
          <a:xfrm>
            <a:off x="5054600" y="2200275"/>
            <a:ext cx="460375" cy="460375"/>
          </a:xfrm>
          <a:prstGeom prst="rect">
            <a:avLst/>
          </a:prstGeom>
          <a:noFill/>
          <a:ln w="9525">
            <a:noFill/>
            <a:miter lim="800000"/>
            <a:headEnd/>
            <a:tailEnd/>
          </a:ln>
        </p:spPr>
      </p:pic>
      <p:pic>
        <p:nvPicPr>
          <p:cNvPr id="354332" name="Picture 28" descr="green check-sm"/>
          <p:cNvPicPr>
            <a:picLocks noChangeAspect="1" noChangeArrowheads="1"/>
          </p:cNvPicPr>
          <p:nvPr/>
        </p:nvPicPr>
        <p:blipFill>
          <a:blip r:embed="rId5"/>
          <a:srcRect/>
          <a:stretch>
            <a:fillRect/>
          </a:stretch>
        </p:blipFill>
        <p:spPr bwMode="auto">
          <a:xfrm>
            <a:off x="8010525" y="2200275"/>
            <a:ext cx="460375" cy="460375"/>
          </a:xfrm>
          <a:prstGeom prst="rect">
            <a:avLst/>
          </a:prstGeom>
          <a:noFill/>
          <a:ln w="9525">
            <a:noFill/>
            <a:miter lim="800000"/>
            <a:headEnd/>
            <a:tailEnd/>
          </a:ln>
        </p:spPr>
      </p:pic>
      <p:pic>
        <p:nvPicPr>
          <p:cNvPr id="354333" name="Picture 29" descr="green check-sm"/>
          <p:cNvPicPr>
            <a:picLocks noChangeAspect="1" noChangeArrowheads="1"/>
          </p:cNvPicPr>
          <p:nvPr/>
        </p:nvPicPr>
        <p:blipFill>
          <a:blip r:embed="rId5"/>
          <a:srcRect/>
          <a:stretch>
            <a:fillRect/>
          </a:stretch>
        </p:blipFill>
        <p:spPr bwMode="auto">
          <a:xfrm>
            <a:off x="6550025" y="2200275"/>
            <a:ext cx="460375" cy="460375"/>
          </a:xfrm>
          <a:prstGeom prst="rect">
            <a:avLst/>
          </a:prstGeom>
          <a:noFill/>
          <a:ln w="9525">
            <a:noFill/>
            <a:miter lim="800000"/>
            <a:headEnd/>
            <a:tailEnd/>
          </a:ln>
        </p:spPr>
      </p:pic>
      <p:pic>
        <p:nvPicPr>
          <p:cNvPr id="354334" name="Picture 30" descr="green check-sm"/>
          <p:cNvPicPr>
            <a:picLocks noChangeAspect="1" noChangeArrowheads="1"/>
          </p:cNvPicPr>
          <p:nvPr/>
        </p:nvPicPr>
        <p:blipFill>
          <a:blip r:embed="rId5"/>
          <a:srcRect/>
          <a:stretch>
            <a:fillRect/>
          </a:stretch>
        </p:blipFill>
        <p:spPr bwMode="auto">
          <a:xfrm>
            <a:off x="8010525" y="2765425"/>
            <a:ext cx="460375" cy="460375"/>
          </a:xfrm>
          <a:prstGeom prst="rect">
            <a:avLst/>
          </a:prstGeom>
          <a:noFill/>
          <a:ln w="9525">
            <a:noFill/>
            <a:miter lim="800000"/>
            <a:headEnd/>
            <a:tailEnd/>
          </a:ln>
        </p:spPr>
      </p:pic>
      <p:pic>
        <p:nvPicPr>
          <p:cNvPr id="354335" name="Picture 31" descr="green check-sm"/>
          <p:cNvPicPr>
            <a:picLocks noChangeAspect="1" noChangeArrowheads="1"/>
          </p:cNvPicPr>
          <p:nvPr/>
        </p:nvPicPr>
        <p:blipFill>
          <a:blip r:embed="rId5"/>
          <a:srcRect/>
          <a:stretch>
            <a:fillRect/>
          </a:stretch>
        </p:blipFill>
        <p:spPr bwMode="auto">
          <a:xfrm>
            <a:off x="6550025" y="2752725"/>
            <a:ext cx="460375" cy="460375"/>
          </a:xfrm>
          <a:prstGeom prst="rect">
            <a:avLst/>
          </a:prstGeom>
          <a:noFill/>
          <a:ln w="9525">
            <a:noFill/>
            <a:miter lim="800000"/>
            <a:headEnd/>
            <a:tailEnd/>
          </a:ln>
        </p:spPr>
      </p:pic>
      <p:pic>
        <p:nvPicPr>
          <p:cNvPr id="354336" name="Picture 32" descr="green check-sm"/>
          <p:cNvPicPr>
            <a:picLocks noChangeAspect="1" noChangeArrowheads="1"/>
          </p:cNvPicPr>
          <p:nvPr/>
        </p:nvPicPr>
        <p:blipFill>
          <a:blip r:embed="rId5"/>
          <a:srcRect/>
          <a:stretch>
            <a:fillRect/>
          </a:stretch>
        </p:blipFill>
        <p:spPr bwMode="auto">
          <a:xfrm>
            <a:off x="5054600" y="2752725"/>
            <a:ext cx="460375" cy="460375"/>
          </a:xfrm>
          <a:prstGeom prst="rect">
            <a:avLst/>
          </a:prstGeom>
          <a:noFill/>
          <a:ln w="9525">
            <a:noFill/>
            <a:miter lim="800000"/>
            <a:headEnd/>
            <a:tailEnd/>
          </a:ln>
        </p:spPr>
      </p:pic>
      <p:pic>
        <p:nvPicPr>
          <p:cNvPr id="354337" name="Picture 33" descr="green check-sm"/>
          <p:cNvPicPr>
            <a:picLocks noChangeAspect="1" noChangeArrowheads="1"/>
          </p:cNvPicPr>
          <p:nvPr/>
        </p:nvPicPr>
        <p:blipFill>
          <a:blip r:embed="rId5"/>
          <a:srcRect/>
          <a:stretch>
            <a:fillRect/>
          </a:stretch>
        </p:blipFill>
        <p:spPr bwMode="auto">
          <a:xfrm>
            <a:off x="8010525" y="3327400"/>
            <a:ext cx="460375" cy="460375"/>
          </a:xfrm>
          <a:prstGeom prst="rect">
            <a:avLst/>
          </a:prstGeom>
          <a:noFill/>
          <a:ln w="9525">
            <a:noFill/>
            <a:miter lim="800000"/>
            <a:headEnd/>
            <a:tailEnd/>
          </a:ln>
        </p:spPr>
      </p:pic>
      <p:pic>
        <p:nvPicPr>
          <p:cNvPr id="354338" name="Picture 34" descr="green check-sm"/>
          <p:cNvPicPr>
            <a:picLocks noChangeAspect="1" noChangeArrowheads="1"/>
          </p:cNvPicPr>
          <p:nvPr/>
        </p:nvPicPr>
        <p:blipFill>
          <a:blip r:embed="rId5"/>
          <a:srcRect/>
          <a:stretch>
            <a:fillRect/>
          </a:stretch>
        </p:blipFill>
        <p:spPr bwMode="auto">
          <a:xfrm>
            <a:off x="6550025" y="3328988"/>
            <a:ext cx="460375" cy="460375"/>
          </a:xfrm>
          <a:prstGeom prst="rect">
            <a:avLst/>
          </a:prstGeom>
          <a:noFill/>
          <a:ln w="9525">
            <a:noFill/>
            <a:miter lim="800000"/>
            <a:headEnd/>
            <a:tailEnd/>
          </a:ln>
        </p:spPr>
      </p:pic>
      <p:pic>
        <p:nvPicPr>
          <p:cNvPr id="354339" name="Picture 35" descr="green check-sm"/>
          <p:cNvPicPr>
            <a:picLocks noChangeAspect="1" noChangeArrowheads="1"/>
          </p:cNvPicPr>
          <p:nvPr/>
        </p:nvPicPr>
        <p:blipFill>
          <a:blip r:embed="rId5"/>
          <a:srcRect/>
          <a:stretch>
            <a:fillRect/>
          </a:stretch>
        </p:blipFill>
        <p:spPr bwMode="auto">
          <a:xfrm>
            <a:off x="3563938" y="3911600"/>
            <a:ext cx="460375" cy="460375"/>
          </a:xfrm>
          <a:prstGeom prst="rect">
            <a:avLst/>
          </a:prstGeom>
          <a:noFill/>
          <a:ln w="9525">
            <a:noFill/>
            <a:miter lim="800000"/>
            <a:headEnd/>
            <a:tailEnd/>
          </a:ln>
        </p:spPr>
      </p:pic>
      <p:pic>
        <p:nvPicPr>
          <p:cNvPr id="354340" name="Picture 36" descr="green check-sm"/>
          <p:cNvPicPr>
            <a:picLocks noChangeAspect="1" noChangeArrowheads="1"/>
          </p:cNvPicPr>
          <p:nvPr/>
        </p:nvPicPr>
        <p:blipFill>
          <a:blip r:embed="rId5"/>
          <a:srcRect/>
          <a:stretch>
            <a:fillRect/>
          </a:stretch>
        </p:blipFill>
        <p:spPr bwMode="auto">
          <a:xfrm>
            <a:off x="3563938" y="4475163"/>
            <a:ext cx="460375" cy="460375"/>
          </a:xfrm>
          <a:prstGeom prst="rect">
            <a:avLst/>
          </a:prstGeom>
          <a:noFill/>
          <a:ln w="9525">
            <a:noFill/>
            <a:miter lim="800000"/>
            <a:headEnd/>
            <a:tailEnd/>
          </a:ln>
        </p:spPr>
      </p:pic>
      <p:pic>
        <p:nvPicPr>
          <p:cNvPr id="354341" name="Picture 37" descr="green check-sm"/>
          <p:cNvPicPr>
            <a:picLocks noChangeAspect="1" noChangeArrowheads="1"/>
          </p:cNvPicPr>
          <p:nvPr/>
        </p:nvPicPr>
        <p:blipFill>
          <a:blip r:embed="rId5"/>
          <a:srcRect/>
          <a:stretch>
            <a:fillRect/>
          </a:stretch>
        </p:blipFill>
        <p:spPr bwMode="auto">
          <a:xfrm>
            <a:off x="8010525" y="3911600"/>
            <a:ext cx="460375" cy="460375"/>
          </a:xfrm>
          <a:prstGeom prst="rect">
            <a:avLst/>
          </a:prstGeom>
          <a:noFill/>
          <a:ln w="9525">
            <a:noFill/>
            <a:miter lim="800000"/>
            <a:headEnd/>
            <a:tailEnd/>
          </a:ln>
        </p:spPr>
      </p:pic>
      <p:pic>
        <p:nvPicPr>
          <p:cNvPr id="354342" name="Picture 38" descr="green check-sm"/>
          <p:cNvPicPr>
            <a:picLocks noChangeAspect="1" noChangeArrowheads="1"/>
          </p:cNvPicPr>
          <p:nvPr/>
        </p:nvPicPr>
        <p:blipFill>
          <a:blip r:embed="rId5"/>
          <a:srcRect/>
          <a:stretch>
            <a:fillRect/>
          </a:stretch>
        </p:blipFill>
        <p:spPr bwMode="auto">
          <a:xfrm>
            <a:off x="8010525" y="4464050"/>
            <a:ext cx="460375" cy="460375"/>
          </a:xfrm>
          <a:prstGeom prst="rect">
            <a:avLst/>
          </a:prstGeom>
          <a:noFill/>
          <a:ln w="9525">
            <a:noFill/>
            <a:miter lim="800000"/>
            <a:headEnd/>
            <a:tailEnd/>
          </a:ln>
        </p:spPr>
      </p:pic>
      <p:pic>
        <p:nvPicPr>
          <p:cNvPr id="354343" name="Picture 39" descr="green check-sm"/>
          <p:cNvPicPr>
            <a:picLocks noChangeAspect="1" noChangeArrowheads="1"/>
          </p:cNvPicPr>
          <p:nvPr/>
        </p:nvPicPr>
        <p:blipFill>
          <a:blip r:embed="rId5"/>
          <a:srcRect/>
          <a:stretch>
            <a:fillRect/>
          </a:stretch>
        </p:blipFill>
        <p:spPr bwMode="auto">
          <a:xfrm>
            <a:off x="8010525" y="5029200"/>
            <a:ext cx="460375" cy="460375"/>
          </a:xfrm>
          <a:prstGeom prst="rect">
            <a:avLst/>
          </a:prstGeom>
          <a:noFill/>
          <a:ln w="9525">
            <a:noFill/>
            <a:miter lim="800000"/>
            <a:headEnd/>
            <a:tailEnd/>
          </a:ln>
        </p:spPr>
      </p:pic>
      <p:pic>
        <p:nvPicPr>
          <p:cNvPr id="354344" name="Picture 40" descr="green check-sm"/>
          <p:cNvPicPr>
            <a:picLocks noChangeAspect="1" noChangeArrowheads="1"/>
          </p:cNvPicPr>
          <p:nvPr/>
        </p:nvPicPr>
        <p:blipFill>
          <a:blip r:embed="rId5"/>
          <a:srcRect/>
          <a:stretch>
            <a:fillRect/>
          </a:stretch>
        </p:blipFill>
        <p:spPr bwMode="auto">
          <a:xfrm>
            <a:off x="8010525" y="5595938"/>
            <a:ext cx="460375" cy="460375"/>
          </a:xfrm>
          <a:prstGeom prst="rect">
            <a:avLst/>
          </a:prstGeom>
          <a:noFill/>
          <a:ln w="9525">
            <a:noFill/>
            <a:miter lim="800000"/>
            <a:headEnd/>
            <a:tailEnd/>
          </a:ln>
        </p:spPr>
      </p:pic>
      <p:pic>
        <p:nvPicPr>
          <p:cNvPr id="354345" name="Picture 41" descr="green check-sm"/>
          <p:cNvPicPr>
            <a:picLocks noChangeAspect="1" noChangeArrowheads="1"/>
          </p:cNvPicPr>
          <p:nvPr/>
        </p:nvPicPr>
        <p:blipFill>
          <a:blip r:embed="rId5"/>
          <a:srcRect/>
          <a:stretch>
            <a:fillRect/>
          </a:stretch>
        </p:blipFill>
        <p:spPr bwMode="auto">
          <a:xfrm>
            <a:off x="8010525" y="6162675"/>
            <a:ext cx="460375" cy="460375"/>
          </a:xfrm>
          <a:prstGeom prst="rect">
            <a:avLst/>
          </a:prstGeom>
          <a:noFill/>
          <a:ln w="9525">
            <a:noFill/>
            <a:miter lim="800000"/>
            <a:headEnd/>
            <a:tailEnd/>
          </a:ln>
        </p:spPr>
      </p:pic>
      <p:pic>
        <p:nvPicPr>
          <p:cNvPr id="354346" name="Picture 42" descr="green check-sm"/>
          <p:cNvPicPr>
            <a:picLocks noChangeAspect="1" noChangeArrowheads="1"/>
          </p:cNvPicPr>
          <p:nvPr/>
        </p:nvPicPr>
        <p:blipFill>
          <a:blip r:embed="rId5"/>
          <a:srcRect/>
          <a:stretch>
            <a:fillRect/>
          </a:stretch>
        </p:blipFill>
        <p:spPr bwMode="auto">
          <a:xfrm>
            <a:off x="6550025" y="3913188"/>
            <a:ext cx="460375" cy="460375"/>
          </a:xfrm>
          <a:prstGeom prst="rect">
            <a:avLst/>
          </a:prstGeom>
          <a:noFill/>
          <a:ln w="9525">
            <a:noFill/>
            <a:miter lim="800000"/>
            <a:headEnd/>
            <a:tailEnd/>
          </a:ln>
        </p:spPr>
      </p:pic>
      <p:pic>
        <p:nvPicPr>
          <p:cNvPr id="354347" name="Picture 43" descr="green check-sm"/>
          <p:cNvPicPr>
            <a:picLocks noChangeAspect="1" noChangeArrowheads="1"/>
          </p:cNvPicPr>
          <p:nvPr/>
        </p:nvPicPr>
        <p:blipFill>
          <a:blip r:embed="rId5"/>
          <a:srcRect/>
          <a:stretch>
            <a:fillRect/>
          </a:stretch>
        </p:blipFill>
        <p:spPr bwMode="auto">
          <a:xfrm>
            <a:off x="6550025" y="4484688"/>
            <a:ext cx="460375" cy="460375"/>
          </a:xfrm>
          <a:prstGeom prst="rect">
            <a:avLst/>
          </a:prstGeom>
          <a:noFill/>
          <a:ln w="9525">
            <a:noFill/>
            <a:miter lim="800000"/>
            <a:headEnd/>
            <a:tailEnd/>
          </a:ln>
        </p:spPr>
      </p:pic>
      <p:sp>
        <p:nvSpPr>
          <p:cNvPr id="37933" name="Rectangle 44"/>
          <p:cNvSpPr>
            <a:spLocks noChangeArrowheads="1"/>
          </p:cNvSpPr>
          <p:nvPr/>
        </p:nvSpPr>
        <p:spPr bwMode="auto">
          <a:xfrm>
            <a:off x="-185738" y="6124575"/>
            <a:ext cx="2003426" cy="581025"/>
          </a:xfrm>
          <a:prstGeom prst="rect">
            <a:avLst/>
          </a:prstGeom>
          <a:noFill/>
          <a:ln w="12700">
            <a:noFill/>
            <a:miter lim="800000"/>
            <a:headEnd/>
            <a:tailEnd/>
          </a:ln>
        </p:spPr>
        <p:txBody>
          <a:bodyPr>
            <a:spAutoFit/>
          </a:bodyPr>
          <a:lstStyle/>
          <a:p>
            <a:pPr algn="r"/>
            <a:r>
              <a:rPr lang="en-US" altLang="ja-JP" sz="1600">
                <a:solidFill>
                  <a:schemeClr val="tx1"/>
                </a:solidFill>
                <a:latin typeface="Segoe"/>
                <a:ea typeface="MS PGothic" pitchFamily="34" charset="-128"/>
              </a:rPr>
              <a:t>IT Infrastructure Integration</a:t>
            </a:r>
          </a:p>
        </p:txBody>
      </p:sp>
      <p:sp>
        <p:nvSpPr>
          <p:cNvPr id="37934" name="AutoShape 45"/>
          <p:cNvSpPr>
            <a:spLocks/>
          </p:cNvSpPr>
          <p:nvPr/>
        </p:nvSpPr>
        <p:spPr bwMode="auto">
          <a:xfrm rot="-5400000">
            <a:off x="4646613" y="-1301750"/>
            <a:ext cx="131762" cy="5354638"/>
          </a:xfrm>
          <a:prstGeom prst="rightBracket">
            <a:avLst>
              <a:gd name="adj" fmla="val 126055"/>
            </a:avLst>
          </a:prstGeom>
          <a:noFill/>
          <a:ln w="38100">
            <a:solidFill>
              <a:srgbClr val="000000"/>
            </a:solidFill>
            <a:round/>
            <a:headEnd/>
            <a:tailEnd/>
          </a:ln>
        </p:spPr>
        <p:txBody>
          <a:bodyPr wrap="none" anchor="ctr"/>
          <a:lstStyle/>
          <a:p>
            <a:pPr algn="ctr" eaLnBrk="0" hangingPunct="0">
              <a:lnSpc>
                <a:spcPct val="85000"/>
              </a:lnSpc>
              <a:spcBef>
                <a:spcPct val="20000"/>
              </a:spcBef>
            </a:pPr>
            <a:endParaRPr lang="es-ES">
              <a:solidFill>
                <a:schemeClr val="tx1"/>
              </a:solidFill>
            </a:endParaRPr>
          </a:p>
        </p:txBody>
      </p:sp>
      <p:sp>
        <p:nvSpPr>
          <p:cNvPr id="37935" name="Rectangle 46"/>
          <p:cNvSpPr>
            <a:spLocks noChangeArrowheads="1"/>
          </p:cNvSpPr>
          <p:nvPr/>
        </p:nvSpPr>
        <p:spPr bwMode="auto">
          <a:xfrm>
            <a:off x="3146425" y="990600"/>
            <a:ext cx="3130550" cy="304800"/>
          </a:xfrm>
          <a:prstGeom prst="rect">
            <a:avLst/>
          </a:prstGeom>
          <a:noFill/>
          <a:ln w="12700">
            <a:noFill/>
            <a:miter lim="800000"/>
            <a:headEnd/>
            <a:tailEnd/>
          </a:ln>
        </p:spPr>
        <p:txBody>
          <a:bodyPr>
            <a:spAutoFit/>
          </a:bodyPr>
          <a:lstStyle/>
          <a:p>
            <a:pPr algn="ctr"/>
            <a:r>
              <a:rPr lang="en-US" altLang="ja-JP" sz="1400">
                <a:solidFill>
                  <a:schemeClr val="tx1"/>
                </a:solidFill>
                <a:latin typeface="Segoe"/>
                <a:ea typeface="MS PGothic" pitchFamily="34" charset="-128"/>
              </a:rPr>
              <a:t>Usuarios</a:t>
            </a:r>
            <a:endParaRPr lang="en-US" altLang="ja-JP" sz="2000">
              <a:solidFill>
                <a:schemeClr val="tx1"/>
              </a:solidFill>
              <a:latin typeface="Segoe"/>
              <a:ea typeface="MS PGothic" pitchFamily="34" charset="-128"/>
            </a:endParaRPr>
          </a:p>
        </p:txBody>
      </p:sp>
      <p:sp>
        <p:nvSpPr>
          <p:cNvPr id="37936" name="AutoShape 47"/>
          <p:cNvSpPr>
            <a:spLocks/>
          </p:cNvSpPr>
          <p:nvPr/>
        </p:nvSpPr>
        <p:spPr bwMode="auto">
          <a:xfrm rot="-5400000">
            <a:off x="8139113" y="677863"/>
            <a:ext cx="138112" cy="1401762"/>
          </a:xfrm>
          <a:prstGeom prst="rightBracket">
            <a:avLst>
              <a:gd name="adj" fmla="val 135608"/>
            </a:avLst>
          </a:prstGeom>
          <a:noFill/>
          <a:ln w="38100">
            <a:solidFill>
              <a:srgbClr val="000000"/>
            </a:solidFill>
            <a:round/>
            <a:headEnd/>
            <a:tailEnd/>
          </a:ln>
        </p:spPr>
        <p:txBody>
          <a:bodyPr wrap="none" anchor="ctr"/>
          <a:lstStyle/>
          <a:p>
            <a:pPr algn="ctr" eaLnBrk="0" hangingPunct="0">
              <a:lnSpc>
                <a:spcPct val="85000"/>
              </a:lnSpc>
              <a:spcBef>
                <a:spcPct val="20000"/>
              </a:spcBef>
            </a:pPr>
            <a:endParaRPr lang="es-ES">
              <a:solidFill>
                <a:schemeClr val="tx1"/>
              </a:solidFill>
            </a:endParaRPr>
          </a:p>
        </p:txBody>
      </p:sp>
      <p:sp>
        <p:nvSpPr>
          <p:cNvPr id="37937" name="Rectangle 48"/>
          <p:cNvSpPr>
            <a:spLocks noChangeArrowheads="1"/>
          </p:cNvSpPr>
          <p:nvPr/>
        </p:nvSpPr>
        <p:spPr bwMode="auto">
          <a:xfrm>
            <a:off x="7270750" y="990600"/>
            <a:ext cx="1873250" cy="304800"/>
          </a:xfrm>
          <a:prstGeom prst="rect">
            <a:avLst/>
          </a:prstGeom>
          <a:noFill/>
          <a:ln w="12700">
            <a:noFill/>
            <a:miter lim="800000"/>
            <a:headEnd/>
            <a:tailEnd/>
          </a:ln>
        </p:spPr>
        <p:txBody>
          <a:bodyPr>
            <a:spAutoFit/>
          </a:bodyPr>
          <a:lstStyle/>
          <a:p>
            <a:pPr algn="ctr"/>
            <a:r>
              <a:rPr lang="en-US" altLang="ja-JP" sz="1400">
                <a:solidFill>
                  <a:schemeClr val="tx1"/>
                </a:solidFill>
                <a:latin typeface="Segoe"/>
                <a:ea typeface="MS PGothic" pitchFamily="34" charset="-128"/>
              </a:rPr>
              <a:t>Empresas</a:t>
            </a:r>
          </a:p>
        </p:txBody>
      </p:sp>
      <p:sp>
        <p:nvSpPr>
          <p:cNvPr id="50" name="1 Título"/>
          <p:cNvSpPr txBox="1">
            <a:spLocks/>
          </p:cNvSpPr>
          <p:nvPr/>
        </p:nvSpPr>
        <p:spPr>
          <a:xfrm>
            <a:off x="231228" y="228600"/>
            <a:ext cx="8776138" cy="92333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54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Oferta Antimalware Microsoft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fade">
                                      <p:cBhvr>
                                        <p:cTn id="7" dur="500"/>
                                        <p:tgtEl>
                                          <p:spTgt spid="354308"/>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54309"/>
                                        </p:tgtEl>
                                        <p:attrNameLst>
                                          <p:attrName>style.visibility</p:attrName>
                                        </p:attrNameLst>
                                      </p:cBhvr>
                                      <p:to>
                                        <p:strVal val="visible"/>
                                      </p:to>
                                    </p:set>
                                    <p:animEffect transition="in" filter="fade">
                                      <p:cBhvr>
                                        <p:cTn id="10" dur="500"/>
                                        <p:tgtEl>
                                          <p:spTgt spid="354309"/>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54310"/>
                                        </p:tgtEl>
                                        <p:attrNameLst>
                                          <p:attrName>style.visibility</p:attrName>
                                        </p:attrNameLst>
                                      </p:cBhvr>
                                      <p:to>
                                        <p:strVal val="visible"/>
                                      </p:to>
                                    </p:set>
                                    <p:animEffect transition="in" filter="fade">
                                      <p:cBhvr>
                                        <p:cTn id="13" dur="500"/>
                                        <p:tgtEl>
                                          <p:spTgt spid="354310"/>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354311"/>
                                        </p:tgtEl>
                                        <p:attrNameLst>
                                          <p:attrName>style.visibility</p:attrName>
                                        </p:attrNameLst>
                                      </p:cBhvr>
                                      <p:to>
                                        <p:strVal val="visible"/>
                                      </p:to>
                                    </p:set>
                                    <p:animEffect transition="in" filter="fade">
                                      <p:cBhvr>
                                        <p:cTn id="16" dur="500"/>
                                        <p:tgtEl>
                                          <p:spTgt spid="354311"/>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354312"/>
                                        </p:tgtEl>
                                        <p:attrNameLst>
                                          <p:attrName>style.visibility</p:attrName>
                                        </p:attrNameLst>
                                      </p:cBhvr>
                                      <p:to>
                                        <p:strVal val="visible"/>
                                      </p:to>
                                    </p:set>
                                    <p:animEffect transition="in" filter="fade">
                                      <p:cBhvr>
                                        <p:cTn id="19" dur="500"/>
                                        <p:tgtEl>
                                          <p:spTgt spid="35431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54313"/>
                                        </p:tgtEl>
                                        <p:attrNameLst>
                                          <p:attrName>style.visibility</p:attrName>
                                        </p:attrNameLst>
                                      </p:cBhvr>
                                      <p:to>
                                        <p:strVal val="visible"/>
                                      </p:to>
                                    </p:set>
                                    <p:animEffect transition="in" filter="fade">
                                      <p:cBhvr>
                                        <p:cTn id="22" dur="500"/>
                                        <p:tgtEl>
                                          <p:spTgt spid="354313"/>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354314"/>
                                        </p:tgtEl>
                                        <p:attrNameLst>
                                          <p:attrName>style.visibility</p:attrName>
                                        </p:attrNameLst>
                                      </p:cBhvr>
                                      <p:to>
                                        <p:strVal val="visible"/>
                                      </p:to>
                                    </p:set>
                                    <p:animEffect transition="in" filter="fade">
                                      <p:cBhvr>
                                        <p:cTn id="25" dur="500"/>
                                        <p:tgtEl>
                                          <p:spTgt spid="354314"/>
                                        </p:tgtEl>
                                      </p:cBhvr>
                                    </p:animEffect>
                                  </p:childTnLst>
                                </p:cTn>
                              </p:par>
                              <p:par>
                                <p:cTn id="26" presetID="10" presetClass="entr" presetSubtype="0" fill="hold" grpId="0" nodeType="withEffect">
                                  <p:stCondLst>
                                    <p:cond delay="1400"/>
                                  </p:stCondLst>
                                  <p:childTnLst>
                                    <p:set>
                                      <p:cBhvr>
                                        <p:cTn id="27" dur="1" fill="hold">
                                          <p:stCondLst>
                                            <p:cond delay="0"/>
                                          </p:stCondLst>
                                        </p:cTn>
                                        <p:tgtEl>
                                          <p:spTgt spid="354315"/>
                                        </p:tgtEl>
                                        <p:attrNameLst>
                                          <p:attrName>style.visibility</p:attrName>
                                        </p:attrNameLst>
                                      </p:cBhvr>
                                      <p:to>
                                        <p:strVal val="visible"/>
                                      </p:to>
                                    </p:set>
                                    <p:animEffect transition="in" filter="fade">
                                      <p:cBhvr>
                                        <p:cTn id="28" dur="500"/>
                                        <p:tgtEl>
                                          <p:spTgt spid="35431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354323"/>
                                        </p:tgtEl>
                                        <p:attrNameLst>
                                          <p:attrName>style.visibility</p:attrName>
                                        </p:attrNameLst>
                                      </p:cBhvr>
                                      <p:to>
                                        <p:strVal val="visible"/>
                                      </p:to>
                                    </p:set>
                                    <p:anim calcmode="lin" valueType="num">
                                      <p:cBhvr>
                                        <p:cTn id="33" dur="500" fill="hold"/>
                                        <p:tgtEl>
                                          <p:spTgt spid="354323"/>
                                        </p:tgtEl>
                                        <p:attrNameLst>
                                          <p:attrName>ppt_w</p:attrName>
                                        </p:attrNameLst>
                                      </p:cBhvr>
                                      <p:tavLst>
                                        <p:tav tm="0">
                                          <p:val>
                                            <p:strVal val="4*#ppt_w"/>
                                          </p:val>
                                        </p:tav>
                                        <p:tav tm="100000">
                                          <p:val>
                                            <p:strVal val="#ppt_w"/>
                                          </p:val>
                                        </p:tav>
                                      </p:tavLst>
                                    </p:anim>
                                    <p:anim calcmode="lin" valueType="num">
                                      <p:cBhvr>
                                        <p:cTn id="34" dur="500" fill="hold"/>
                                        <p:tgtEl>
                                          <p:spTgt spid="354323"/>
                                        </p:tgtEl>
                                        <p:attrNameLst>
                                          <p:attrName>ppt_h</p:attrName>
                                        </p:attrNameLst>
                                      </p:cBhvr>
                                      <p:tavLst>
                                        <p:tav tm="0">
                                          <p:val>
                                            <p:strVal val="4*#ppt_h"/>
                                          </p:val>
                                        </p:tav>
                                        <p:tav tm="100000">
                                          <p:val>
                                            <p:strVal val="#ppt_h"/>
                                          </p:val>
                                        </p:tav>
                                      </p:tavLst>
                                    </p:anim>
                                  </p:childTnLst>
                                </p:cTn>
                              </p:par>
                              <p:par>
                                <p:cTn id="35" presetID="10" presetClass="entr" presetSubtype="0" fill="hold" nodeType="withEffect">
                                  <p:stCondLst>
                                    <p:cond delay="0"/>
                                  </p:stCondLst>
                                  <p:childTnLst>
                                    <p:set>
                                      <p:cBhvr>
                                        <p:cTn id="36" dur="1" fill="hold">
                                          <p:stCondLst>
                                            <p:cond delay="0"/>
                                          </p:stCondLst>
                                        </p:cTn>
                                        <p:tgtEl>
                                          <p:spTgt spid="354323"/>
                                        </p:tgtEl>
                                        <p:attrNameLst>
                                          <p:attrName>style.visibility</p:attrName>
                                        </p:attrNameLst>
                                      </p:cBhvr>
                                      <p:to>
                                        <p:strVal val="visible"/>
                                      </p:to>
                                    </p:set>
                                    <p:animEffect transition="in" filter="fade">
                                      <p:cBhvr>
                                        <p:cTn id="37" dur="500"/>
                                        <p:tgtEl>
                                          <p:spTgt spid="354323"/>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354339"/>
                                        </p:tgtEl>
                                        <p:attrNameLst>
                                          <p:attrName>style.visibility</p:attrName>
                                        </p:attrNameLst>
                                      </p:cBhvr>
                                      <p:to>
                                        <p:strVal val="visible"/>
                                      </p:to>
                                    </p:set>
                                    <p:anim calcmode="lin" valueType="num">
                                      <p:cBhvr>
                                        <p:cTn id="42" dur="500" fill="hold"/>
                                        <p:tgtEl>
                                          <p:spTgt spid="354339"/>
                                        </p:tgtEl>
                                        <p:attrNameLst>
                                          <p:attrName>ppt_w</p:attrName>
                                        </p:attrNameLst>
                                      </p:cBhvr>
                                      <p:tavLst>
                                        <p:tav tm="0">
                                          <p:val>
                                            <p:strVal val="4*#ppt_w"/>
                                          </p:val>
                                        </p:tav>
                                        <p:tav tm="100000">
                                          <p:val>
                                            <p:strVal val="#ppt_w"/>
                                          </p:val>
                                        </p:tav>
                                      </p:tavLst>
                                    </p:anim>
                                    <p:anim calcmode="lin" valueType="num">
                                      <p:cBhvr>
                                        <p:cTn id="43" dur="500" fill="hold"/>
                                        <p:tgtEl>
                                          <p:spTgt spid="354339"/>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0"/>
                                  </p:stCondLst>
                                  <p:childTnLst>
                                    <p:set>
                                      <p:cBhvr>
                                        <p:cTn id="45" dur="1" fill="hold">
                                          <p:stCondLst>
                                            <p:cond delay="0"/>
                                          </p:stCondLst>
                                        </p:cTn>
                                        <p:tgtEl>
                                          <p:spTgt spid="354339"/>
                                        </p:tgtEl>
                                        <p:attrNameLst>
                                          <p:attrName>style.visibility</p:attrName>
                                        </p:attrNameLst>
                                      </p:cBhvr>
                                      <p:to>
                                        <p:strVal val="visible"/>
                                      </p:to>
                                    </p:set>
                                    <p:animEffect transition="in" filter="fade">
                                      <p:cBhvr>
                                        <p:cTn id="46" dur="500"/>
                                        <p:tgtEl>
                                          <p:spTgt spid="354339"/>
                                        </p:tgtEl>
                                      </p:cBhvr>
                                    </p:animEffect>
                                  </p:childTnLst>
                                </p:cTn>
                              </p:par>
                              <p:par>
                                <p:cTn id="47" presetID="23" presetClass="entr" presetSubtype="32" fill="hold" nodeType="withEffect">
                                  <p:stCondLst>
                                    <p:cond delay="200"/>
                                  </p:stCondLst>
                                  <p:childTnLst>
                                    <p:set>
                                      <p:cBhvr>
                                        <p:cTn id="48" dur="1" fill="hold">
                                          <p:stCondLst>
                                            <p:cond delay="0"/>
                                          </p:stCondLst>
                                        </p:cTn>
                                        <p:tgtEl>
                                          <p:spTgt spid="354340"/>
                                        </p:tgtEl>
                                        <p:attrNameLst>
                                          <p:attrName>style.visibility</p:attrName>
                                        </p:attrNameLst>
                                      </p:cBhvr>
                                      <p:to>
                                        <p:strVal val="visible"/>
                                      </p:to>
                                    </p:set>
                                    <p:anim calcmode="lin" valueType="num">
                                      <p:cBhvr>
                                        <p:cTn id="49" dur="500" fill="hold"/>
                                        <p:tgtEl>
                                          <p:spTgt spid="354340"/>
                                        </p:tgtEl>
                                        <p:attrNameLst>
                                          <p:attrName>ppt_w</p:attrName>
                                        </p:attrNameLst>
                                      </p:cBhvr>
                                      <p:tavLst>
                                        <p:tav tm="0">
                                          <p:val>
                                            <p:strVal val="4*#ppt_w"/>
                                          </p:val>
                                        </p:tav>
                                        <p:tav tm="100000">
                                          <p:val>
                                            <p:strVal val="#ppt_w"/>
                                          </p:val>
                                        </p:tav>
                                      </p:tavLst>
                                    </p:anim>
                                    <p:anim calcmode="lin" valueType="num">
                                      <p:cBhvr>
                                        <p:cTn id="50" dur="500" fill="hold"/>
                                        <p:tgtEl>
                                          <p:spTgt spid="354340"/>
                                        </p:tgtEl>
                                        <p:attrNameLst>
                                          <p:attrName>ppt_h</p:attrName>
                                        </p:attrNameLst>
                                      </p:cBhvr>
                                      <p:tavLst>
                                        <p:tav tm="0">
                                          <p:val>
                                            <p:strVal val="4*#ppt_h"/>
                                          </p:val>
                                        </p:tav>
                                        <p:tav tm="100000">
                                          <p:val>
                                            <p:strVal val="#ppt_h"/>
                                          </p:val>
                                        </p:tav>
                                      </p:tavLst>
                                    </p:anim>
                                  </p:childTnLst>
                                </p:cTn>
                              </p:par>
                              <p:par>
                                <p:cTn id="51" presetID="10" presetClass="entr" presetSubtype="0" fill="hold" nodeType="withEffect">
                                  <p:stCondLst>
                                    <p:cond delay="200"/>
                                  </p:stCondLst>
                                  <p:childTnLst>
                                    <p:set>
                                      <p:cBhvr>
                                        <p:cTn id="52" dur="1" fill="hold">
                                          <p:stCondLst>
                                            <p:cond delay="0"/>
                                          </p:stCondLst>
                                        </p:cTn>
                                        <p:tgtEl>
                                          <p:spTgt spid="354340"/>
                                        </p:tgtEl>
                                        <p:attrNameLst>
                                          <p:attrName>style.visibility</p:attrName>
                                        </p:attrNameLst>
                                      </p:cBhvr>
                                      <p:to>
                                        <p:strVal val="visible"/>
                                      </p:to>
                                    </p:set>
                                    <p:animEffect transition="in" filter="fade">
                                      <p:cBhvr>
                                        <p:cTn id="53" dur="500"/>
                                        <p:tgtEl>
                                          <p:spTgt spid="354340"/>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354331"/>
                                        </p:tgtEl>
                                        <p:attrNameLst>
                                          <p:attrName>style.visibility</p:attrName>
                                        </p:attrNameLst>
                                      </p:cBhvr>
                                      <p:to>
                                        <p:strVal val="visible"/>
                                      </p:to>
                                    </p:set>
                                    <p:anim calcmode="lin" valueType="num">
                                      <p:cBhvr>
                                        <p:cTn id="58" dur="500" fill="hold"/>
                                        <p:tgtEl>
                                          <p:spTgt spid="354331"/>
                                        </p:tgtEl>
                                        <p:attrNameLst>
                                          <p:attrName>ppt_w</p:attrName>
                                        </p:attrNameLst>
                                      </p:cBhvr>
                                      <p:tavLst>
                                        <p:tav tm="0">
                                          <p:val>
                                            <p:strVal val="4*#ppt_w"/>
                                          </p:val>
                                        </p:tav>
                                        <p:tav tm="100000">
                                          <p:val>
                                            <p:strVal val="#ppt_w"/>
                                          </p:val>
                                        </p:tav>
                                      </p:tavLst>
                                    </p:anim>
                                    <p:anim calcmode="lin" valueType="num">
                                      <p:cBhvr>
                                        <p:cTn id="59" dur="500" fill="hold"/>
                                        <p:tgtEl>
                                          <p:spTgt spid="354331"/>
                                        </p:tgtEl>
                                        <p:attrNameLst>
                                          <p:attrName>ppt_h</p:attrName>
                                        </p:attrNameLst>
                                      </p:cBhvr>
                                      <p:tavLst>
                                        <p:tav tm="0">
                                          <p:val>
                                            <p:strVal val="4*#ppt_h"/>
                                          </p:val>
                                        </p:tav>
                                        <p:tav tm="100000">
                                          <p:val>
                                            <p:strVal val="#ppt_h"/>
                                          </p:val>
                                        </p:tav>
                                      </p:tavLst>
                                    </p:anim>
                                  </p:childTnLst>
                                </p:cTn>
                              </p:par>
                              <p:par>
                                <p:cTn id="60" presetID="10" presetClass="entr" presetSubtype="0" fill="hold" nodeType="withEffect">
                                  <p:stCondLst>
                                    <p:cond delay="0"/>
                                  </p:stCondLst>
                                  <p:childTnLst>
                                    <p:set>
                                      <p:cBhvr>
                                        <p:cTn id="61" dur="1" fill="hold">
                                          <p:stCondLst>
                                            <p:cond delay="0"/>
                                          </p:stCondLst>
                                        </p:cTn>
                                        <p:tgtEl>
                                          <p:spTgt spid="354331"/>
                                        </p:tgtEl>
                                        <p:attrNameLst>
                                          <p:attrName>style.visibility</p:attrName>
                                        </p:attrNameLst>
                                      </p:cBhvr>
                                      <p:to>
                                        <p:strVal val="visible"/>
                                      </p:to>
                                    </p:set>
                                    <p:animEffect transition="in" filter="fade">
                                      <p:cBhvr>
                                        <p:cTn id="62" dur="500"/>
                                        <p:tgtEl>
                                          <p:spTgt spid="354331"/>
                                        </p:tgtEl>
                                      </p:cBhvr>
                                    </p:animEffect>
                                  </p:childTnLst>
                                </p:cTn>
                              </p:par>
                              <p:par>
                                <p:cTn id="63" presetID="23" presetClass="entr" presetSubtype="32" fill="hold" nodeType="withEffect">
                                  <p:stCondLst>
                                    <p:cond delay="200"/>
                                  </p:stCondLst>
                                  <p:childTnLst>
                                    <p:set>
                                      <p:cBhvr>
                                        <p:cTn id="64" dur="1" fill="hold">
                                          <p:stCondLst>
                                            <p:cond delay="0"/>
                                          </p:stCondLst>
                                        </p:cTn>
                                        <p:tgtEl>
                                          <p:spTgt spid="354336"/>
                                        </p:tgtEl>
                                        <p:attrNameLst>
                                          <p:attrName>style.visibility</p:attrName>
                                        </p:attrNameLst>
                                      </p:cBhvr>
                                      <p:to>
                                        <p:strVal val="visible"/>
                                      </p:to>
                                    </p:set>
                                    <p:anim calcmode="lin" valueType="num">
                                      <p:cBhvr>
                                        <p:cTn id="65" dur="500" fill="hold"/>
                                        <p:tgtEl>
                                          <p:spTgt spid="354336"/>
                                        </p:tgtEl>
                                        <p:attrNameLst>
                                          <p:attrName>ppt_w</p:attrName>
                                        </p:attrNameLst>
                                      </p:cBhvr>
                                      <p:tavLst>
                                        <p:tav tm="0">
                                          <p:val>
                                            <p:strVal val="4*#ppt_w"/>
                                          </p:val>
                                        </p:tav>
                                        <p:tav tm="100000">
                                          <p:val>
                                            <p:strVal val="#ppt_w"/>
                                          </p:val>
                                        </p:tav>
                                      </p:tavLst>
                                    </p:anim>
                                    <p:anim calcmode="lin" valueType="num">
                                      <p:cBhvr>
                                        <p:cTn id="66" dur="500" fill="hold"/>
                                        <p:tgtEl>
                                          <p:spTgt spid="354336"/>
                                        </p:tgtEl>
                                        <p:attrNameLst>
                                          <p:attrName>ppt_h</p:attrName>
                                        </p:attrNameLst>
                                      </p:cBhvr>
                                      <p:tavLst>
                                        <p:tav tm="0">
                                          <p:val>
                                            <p:strVal val="4*#ppt_h"/>
                                          </p:val>
                                        </p:tav>
                                        <p:tav tm="100000">
                                          <p:val>
                                            <p:strVal val="#ppt_h"/>
                                          </p:val>
                                        </p:tav>
                                      </p:tavLst>
                                    </p:anim>
                                  </p:childTnLst>
                                </p:cTn>
                              </p:par>
                              <p:par>
                                <p:cTn id="67" presetID="10" presetClass="entr" presetSubtype="0" fill="hold" nodeType="withEffect">
                                  <p:stCondLst>
                                    <p:cond delay="200"/>
                                  </p:stCondLst>
                                  <p:childTnLst>
                                    <p:set>
                                      <p:cBhvr>
                                        <p:cTn id="68" dur="1" fill="hold">
                                          <p:stCondLst>
                                            <p:cond delay="0"/>
                                          </p:stCondLst>
                                        </p:cTn>
                                        <p:tgtEl>
                                          <p:spTgt spid="354336"/>
                                        </p:tgtEl>
                                        <p:attrNameLst>
                                          <p:attrName>style.visibility</p:attrName>
                                        </p:attrNameLst>
                                      </p:cBhvr>
                                      <p:to>
                                        <p:strVal val="visible"/>
                                      </p:to>
                                    </p:set>
                                    <p:animEffect transition="in" filter="fade">
                                      <p:cBhvr>
                                        <p:cTn id="69" dur="500"/>
                                        <p:tgtEl>
                                          <p:spTgt spid="354336"/>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32" fill="hold" nodeType="clickEffect">
                                  <p:stCondLst>
                                    <p:cond delay="0"/>
                                  </p:stCondLst>
                                  <p:childTnLst>
                                    <p:set>
                                      <p:cBhvr>
                                        <p:cTn id="73" dur="1" fill="hold">
                                          <p:stCondLst>
                                            <p:cond delay="0"/>
                                          </p:stCondLst>
                                        </p:cTn>
                                        <p:tgtEl>
                                          <p:spTgt spid="354333"/>
                                        </p:tgtEl>
                                        <p:attrNameLst>
                                          <p:attrName>style.visibility</p:attrName>
                                        </p:attrNameLst>
                                      </p:cBhvr>
                                      <p:to>
                                        <p:strVal val="visible"/>
                                      </p:to>
                                    </p:set>
                                    <p:anim calcmode="lin" valueType="num">
                                      <p:cBhvr>
                                        <p:cTn id="74" dur="500" fill="hold"/>
                                        <p:tgtEl>
                                          <p:spTgt spid="354333"/>
                                        </p:tgtEl>
                                        <p:attrNameLst>
                                          <p:attrName>ppt_w</p:attrName>
                                        </p:attrNameLst>
                                      </p:cBhvr>
                                      <p:tavLst>
                                        <p:tav tm="0">
                                          <p:val>
                                            <p:strVal val="4*#ppt_w"/>
                                          </p:val>
                                        </p:tav>
                                        <p:tav tm="100000">
                                          <p:val>
                                            <p:strVal val="#ppt_w"/>
                                          </p:val>
                                        </p:tav>
                                      </p:tavLst>
                                    </p:anim>
                                    <p:anim calcmode="lin" valueType="num">
                                      <p:cBhvr>
                                        <p:cTn id="75" dur="500" fill="hold"/>
                                        <p:tgtEl>
                                          <p:spTgt spid="354333"/>
                                        </p:tgtEl>
                                        <p:attrNameLst>
                                          <p:attrName>ppt_h</p:attrName>
                                        </p:attrNameLst>
                                      </p:cBhvr>
                                      <p:tavLst>
                                        <p:tav tm="0">
                                          <p:val>
                                            <p:strVal val="4*#ppt_h"/>
                                          </p:val>
                                        </p:tav>
                                        <p:tav tm="100000">
                                          <p:val>
                                            <p:strVal val="#ppt_h"/>
                                          </p:val>
                                        </p:tav>
                                      </p:tavLst>
                                    </p:anim>
                                  </p:childTnLst>
                                </p:cTn>
                              </p:par>
                              <p:par>
                                <p:cTn id="76" presetID="10" presetClass="entr" presetSubtype="0" fill="hold" nodeType="withEffect">
                                  <p:stCondLst>
                                    <p:cond delay="0"/>
                                  </p:stCondLst>
                                  <p:childTnLst>
                                    <p:set>
                                      <p:cBhvr>
                                        <p:cTn id="77" dur="1" fill="hold">
                                          <p:stCondLst>
                                            <p:cond delay="0"/>
                                          </p:stCondLst>
                                        </p:cTn>
                                        <p:tgtEl>
                                          <p:spTgt spid="354333"/>
                                        </p:tgtEl>
                                        <p:attrNameLst>
                                          <p:attrName>style.visibility</p:attrName>
                                        </p:attrNameLst>
                                      </p:cBhvr>
                                      <p:to>
                                        <p:strVal val="visible"/>
                                      </p:to>
                                    </p:set>
                                    <p:animEffect transition="in" filter="fade">
                                      <p:cBhvr>
                                        <p:cTn id="78" dur="500"/>
                                        <p:tgtEl>
                                          <p:spTgt spid="354333"/>
                                        </p:tgtEl>
                                      </p:cBhvr>
                                    </p:animEffect>
                                  </p:childTnLst>
                                </p:cTn>
                              </p:par>
                              <p:par>
                                <p:cTn id="79" presetID="23" presetClass="entr" presetSubtype="32" fill="hold" nodeType="withEffect">
                                  <p:stCondLst>
                                    <p:cond delay="200"/>
                                  </p:stCondLst>
                                  <p:childTnLst>
                                    <p:set>
                                      <p:cBhvr>
                                        <p:cTn id="80" dur="1" fill="hold">
                                          <p:stCondLst>
                                            <p:cond delay="0"/>
                                          </p:stCondLst>
                                        </p:cTn>
                                        <p:tgtEl>
                                          <p:spTgt spid="354335"/>
                                        </p:tgtEl>
                                        <p:attrNameLst>
                                          <p:attrName>style.visibility</p:attrName>
                                        </p:attrNameLst>
                                      </p:cBhvr>
                                      <p:to>
                                        <p:strVal val="visible"/>
                                      </p:to>
                                    </p:set>
                                    <p:anim calcmode="lin" valueType="num">
                                      <p:cBhvr>
                                        <p:cTn id="81" dur="500" fill="hold"/>
                                        <p:tgtEl>
                                          <p:spTgt spid="354335"/>
                                        </p:tgtEl>
                                        <p:attrNameLst>
                                          <p:attrName>ppt_w</p:attrName>
                                        </p:attrNameLst>
                                      </p:cBhvr>
                                      <p:tavLst>
                                        <p:tav tm="0">
                                          <p:val>
                                            <p:strVal val="4*#ppt_w"/>
                                          </p:val>
                                        </p:tav>
                                        <p:tav tm="100000">
                                          <p:val>
                                            <p:strVal val="#ppt_w"/>
                                          </p:val>
                                        </p:tav>
                                      </p:tavLst>
                                    </p:anim>
                                    <p:anim calcmode="lin" valueType="num">
                                      <p:cBhvr>
                                        <p:cTn id="82" dur="500" fill="hold"/>
                                        <p:tgtEl>
                                          <p:spTgt spid="354335"/>
                                        </p:tgtEl>
                                        <p:attrNameLst>
                                          <p:attrName>ppt_h</p:attrName>
                                        </p:attrNameLst>
                                      </p:cBhvr>
                                      <p:tavLst>
                                        <p:tav tm="0">
                                          <p:val>
                                            <p:strVal val="4*#ppt_h"/>
                                          </p:val>
                                        </p:tav>
                                        <p:tav tm="100000">
                                          <p:val>
                                            <p:strVal val="#ppt_h"/>
                                          </p:val>
                                        </p:tav>
                                      </p:tavLst>
                                    </p:anim>
                                  </p:childTnLst>
                                </p:cTn>
                              </p:par>
                              <p:par>
                                <p:cTn id="83" presetID="10" presetClass="entr" presetSubtype="0" fill="hold" nodeType="withEffect">
                                  <p:stCondLst>
                                    <p:cond delay="200"/>
                                  </p:stCondLst>
                                  <p:childTnLst>
                                    <p:set>
                                      <p:cBhvr>
                                        <p:cTn id="84" dur="1" fill="hold">
                                          <p:stCondLst>
                                            <p:cond delay="0"/>
                                          </p:stCondLst>
                                        </p:cTn>
                                        <p:tgtEl>
                                          <p:spTgt spid="354335"/>
                                        </p:tgtEl>
                                        <p:attrNameLst>
                                          <p:attrName>style.visibility</p:attrName>
                                        </p:attrNameLst>
                                      </p:cBhvr>
                                      <p:to>
                                        <p:strVal val="visible"/>
                                      </p:to>
                                    </p:set>
                                    <p:animEffect transition="in" filter="fade">
                                      <p:cBhvr>
                                        <p:cTn id="85" dur="500"/>
                                        <p:tgtEl>
                                          <p:spTgt spid="354335"/>
                                        </p:tgtEl>
                                      </p:cBhvr>
                                    </p:animEffect>
                                  </p:childTnLst>
                                </p:cTn>
                              </p:par>
                              <p:par>
                                <p:cTn id="86" presetID="23" presetClass="entr" presetSubtype="32" fill="hold" nodeType="withEffect">
                                  <p:stCondLst>
                                    <p:cond delay="400"/>
                                  </p:stCondLst>
                                  <p:childTnLst>
                                    <p:set>
                                      <p:cBhvr>
                                        <p:cTn id="87" dur="1" fill="hold">
                                          <p:stCondLst>
                                            <p:cond delay="0"/>
                                          </p:stCondLst>
                                        </p:cTn>
                                        <p:tgtEl>
                                          <p:spTgt spid="354338"/>
                                        </p:tgtEl>
                                        <p:attrNameLst>
                                          <p:attrName>style.visibility</p:attrName>
                                        </p:attrNameLst>
                                      </p:cBhvr>
                                      <p:to>
                                        <p:strVal val="visible"/>
                                      </p:to>
                                    </p:set>
                                    <p:anim calcmode="lin" valueType="num">
                                      <p:cBhvr>
                                        <p:cTn id="88" dur="500" fill="hold"/>
                                        <p:tgtEl>
                                          <p:spTgt spid="354338"/>
                                        </p:tgtEl>
                                        <p:attrNameLst>
                                          <p:attrName>ppt_w</p:attrName>
                                        </p:attrNameLst>
                                      </p:cBhvr>
                                      <p:tavLst>
                                        <p:tav tm="0">
                                          <p:val>
                                            <p:strVal val="4*#ppt_w"/>
                                          </p:val>
                                        </p:tav>
                                        <p:tav tm="100000">
                                          <p:val>
                                            <p:strVal val="#ppt_w"/>
                                          </p:val>
                                        </p:tav>
                                      </p:tavLst>
                                    </p:anim>
                                    <p:anim calcmode="lin" valueType="num">
                                      <p:cBhvr>
                                        <p:cTn id="89" dur="500" fill="hold"/>
                                        <p:tgtEl>
                                          <p:spTgt spid="354338"/>
                                        </p:tgtEl>
                                        <p:attrNameLst>
                                          <p:attrName>ppt_h</p:attrName>
                                        </p:attrNameLst>
                                      </p:cBhvr>
                                      <p:tavLst>
                                        <p:tav tm="0">
                                          <p:val>
                                            <p:strVal val="4*#ppt_h"/>
                                          </p:val>
                                        </p:tav>
                                        <p:tav tm="100000">
                                          <p:val>
                                            <p:strVal val="#ppt_h"/>
                                          </p:val>
                                        </p:tav>
                                      </p:tavLst>
                                    </p:anim>
                                  </p:childTnLst>
                                </p:cTn>
                              </p:par>
                              <p:par>
                                <p:cTn id="90" presetID="10" presetClass="entr" presetSubtype="0" fill="hold" nodeType="withEffect">
                                  <p:stCondLst>
                                    <p:cond delay="400"/>
                                  </p:stCondLst>
                                  <p:childTnLst>
                                    <p:set>
                                      <p:cBhvr>
                                        <p:cTn id="91" dur="1" fill="hold">
                                          <p:stCondLst>
                                            <p:cond delay="0"/>
                                          </p:stCondLst>
                                        </p:cTn>
                                        <p:tgtEl>
                                          <p:spTgt spid="354338"/>
                                        </p:tgtEl>
                                        <p:attrNameLst>
                                          <p:attrName>style.visibility</p:attrName>
                                        </p:attrNameLst>
                                      </p:cBhvr>
                                      <p:to>
                                        <p:strVal val="visible"/>
                                      </p:to>
                                    </p:set>
                                    <p:animEffect transition="in" filter="fade">
                                      <p:cBhvr>
                                        <p:cTn id="92" dur="500"/>
                                        <p:tgtEl>
                                          <p:spTgt spid="354338"/>
                                        </p:tgtEl>
                                      </p:cBhvr>
                                    </p:animEffect>
                                  </p:childTnLst>
                                </p:cTn>
                              </p:par>
                              <p:par>
                                <p:cTn id="93" presetID="23" presetClass="entr" presetSubtype="32" fill="hold" nodeType="withEffect">
                                  <p:stCondLst>
                                    <p:cond delay="600"/>
                                  </p:stCondLst>
                                  <p:childTnLst>
                                    <p:set>
                                      <p:cBhvr>
                                        <p:cTn id="94" dur="1" fill="hold">
                                          <p:stCondLst>
                                            <p:cond delay="0"/>
                                          </p:stCondLst>
                                        </p:cTn>
                                        <p:tgtEl>
                                          <p:spTgt spid="354346"/>
                                        </p:tgtEl>
                                        <p:attrNameLst>
                                          <p:attrName>style.visibility</p:attrName>
                                        </p:attrNameLst>
                                      </p:cBhvr>
                                      <p:to>
                                        <p:strVal val="visible"/>
                                      </p:to>
                                    </p:set>
                                    <p:anim calcmode="lin" valueType="num">
                                      <p:cBhvr>
                                        <p:cTn id="95" dur="500" fill="hold"/>
                                        <p:tgtEl>
                                          <p:spTgt spid="354346"/>
                                        </p:tgtEl>
                                        <p:attrNameLst>
                                          <p:attrName>ppt_w</p:attrName>
                                        </p:attrNameLst>
                                      </p:cBhvr>
                                      <p:tavLst>
                                        <p:tav tm="0">
                                          <p:val>
                                            <p:strVal val="4*#ppt_w"/>
                                          </p:val>
                                        </p:tav>
                                        <p:tav tm="100000">
                                          <p:val>
                                            <p:strVal val="#ppt_w"/>
                                          </p:val>
                                        </p:tav>
                                      </p:tavLst>
                                    </p:anim>
                                    <p:anim calcmode="lin" valueType="num">
                                      <p:cBhvr>
                                        <p:cTn id="96" dur="500" fill="hold"/>
                                        <p:tgtEl>
                                          <p:spTgt spid="354346"/>
                                        </p:tgtEl>
                                        <p:attrNameLst>
                                          <p:attrName>ppt_h</p:attrName>
                                        </p:attrNameLst>
                                      </p:cBhvr>
                                      <p:tavLst>
                                        <p:tav tm="0">
                                          <p:val>
                                            <p:strVal val="4*#ppt_h"/>
                                          </p:val>
                                        </p:tav>
                                        <p:tav tm="100000">
                                          <p:val>
                                            <p:strVal val="#ppt_h"/>
                                          </p:val>
                                        </p:tav>
                                      </p:tavLst>
                                    </p:anim>
                                  </p:childTnLst>
                                </p:cTn>
                              </p:par>
                              <p:par>
                                <p:cTn id="97" presetID="10" presetClass="entr" presetSubtype="0" fill="hold" nodeType="withEffect">
                                  <p:stCondLst>
                                    <p:cond delay="600"/>
                                  </p:stCondLst>
                                  <p:childTnLst>
                                    <p:set>
                                      <p:cBhvr>
                                        <p:cTn id="98" dur="1" fill="hold">
                                          <p:stCondLst>
                                            <p:cond delay="0"/>
                                          </p:stCondLst>
                                        </p:cTn>
                                        <p:tgtEl>
                                          <p:spTgt spid="354346"/>
                                        </p:tgtEl>
                                        <p:attrNameLst>
                                          <p:attrName>style.visibility</p:attrName>
                                        </p:attrNameLst>
                                      </p:cBhvr>
                                      <p:to>
                                        <p:strVal val="visible"/>
                                      </p:to>
                                    </p:set>
                                    <p:animEffect transition="in" filter="fade">
                                      <p:cBhvr>
                                        <p:cTn id="99" dur="500"/>
                                        <p:tgtEl>
                                          <p:spTgt spid="354346"/>
                                        </p:tgtEl>
                                      </p:cBhvr>
                                    </p:animEffect>
                                  </p:childTnLst>
                                </p:cTn>
                              </p:par>
                              <p:par>
                                <p:cTn id="100" presetID="23" presetClass="entr" presetSubtype="32" fill="hold" nodeType="withEffect">
                                  <p:stCondLst>
                                    <p:cond delay="800"/>
                                  </p:stCondLst>
                                  <p:childTnLst>
                                    <p:set>
                                      <p:cBhvr>
                                        <p:cTn id="101" dur="1" fill="hold">
                                          <p:stCondLst>
                                            <p:cond delay="0"/>
                                          </p:stCondLst>
                                        </p:cTn>
                                        <p:tgtEl>
                                          <p:spTgt spid="354347"/>
                                        </p:tgtEl>
                                        <p:attrNameLst>
                                          <p:attrName>style.visibility</p:attrName>
                                        </p:attrNameLst>
                                      </p:cBhvr>
                                      <p:to>
                                        <p:strVal val="visible"/>
                                      </p:to>
                                    </p:set>
                                    <p:anim calcmode="lin" valueType="num">
                                      <p:cBhvr>
                                        <p:cTn id="102" dur="500" fill="hold"/>
                                        <p:tgtEl>
                                          <p:spTgt spid="354347"/>
                                        </p:tgtEl>
                                        <p:attrNameLst>
                                          <p:attrName>ppt_w</p:attrName>
                                        </p:attrNameLst>
                                      </p:cBhvr>
                                      <p:tavLst>
                                        <p:tav tm="0">
                                          <p:val>
                                            <p:strVal val="4*#ppt_w"/>
                                          </p:val>
                                        </p:tav>
                                        <p:tav tm="100000">
                                          <p:val>
                                            <p:strVal val="#ppt_w"/>
                                          </p:val>
                                        </p:tav>
                                      </p:tavLst>
                                    </p:anim>
                                    <p:anim calcmode="lin" valueType="num">
                                      <p:cBhvr>
                                        <p:cTn id="103" dur="500" fill="hold"/>
                                        <p:tgtEl>
                                          <p:spTgt spid="354347"/>
                                        </p:tgtEl>
                                        <p:attrNameLst>
                                          <p:attrName>ppt_h</p:attrName>
                                        </p:attrNameLst>
                                      </p:cBhvr>
                                      <p:tavLst>
                                        <p:tav tm="0">
                                          <p:val>
                                            <p:strVal val="4*#ppt_h"/>
                                          </p:val>
                                        </p:tav>
                                        <p:tav tm="100000">
                                          <p:val>
                                            <p:strVal val="#ppt_h"/>
                                          </p:val>
                                        </p:tav>
                                      </p:tavLst>
                                    </p:anim>
                                  </p:childTnLst>
                                </p:cTn>
                              </p:par>
                              <p:par>
                                <p:cTn id="104" presetID="10" presetClass="entr" presetSubtype="0" fill="hold" nodeType="withEffect">
                                  <p:stCondLst>
                                    <p:cond delay="800"/>
                                  </p:stCondLst>
                                  <p:childTnLst>
                                    <p:set>
                                      <p:cBhvr>
                                        <p:cTn id="105" dur="1" fill="hold">
                                          <p:stCondLst>
                                            <p:cond delay="0"/>
                                          </p:stCondLst>
                                        </p:cTn>
                                        <p:tgtEl>
                                          <p:spTgt spid="354347"/>
                                        </p:tgtEl>
                                        <p:attrNameLst>
                                          <p:attrName>style.visibility</p:attrName>
                                        </p:attrNameLst>
                                      </p:cBhvr>
                                      <p:to>
                                        <p:strVal val="visible"/>
                                      </p:to>
                                    </p:set>
                                    <p:animEffect transition="in" filter="fade">
                                      <p:cBhvr>
                                        <p:cTn id="106" dur="500"/>
                                        <p:tgtEl>
                                          <p:spTgt spid="354347"/>
                                        </p:tgtEl>
                                      </p:cBhvr>
                                    </p:animEffect>
                                  </p:childTnLst>
                                </p:cTn>
                              </p:par>
                            </p:childTnLst>
                          </p:cTn>
                        </p:par>
                      </p:childTnLst>
                    </p:cTn>
                  </p:par>
                  <p:par>
                    <p:cTn id="107" fill="hold">
                      <p:stCondLst>
                        <p:cond delay="indefinite"/>
                      </p:stCondLst>
                      <p:childTnLst>
                        <p:par>
                          <p:cTn id="108" fill="hold">
                            <p:stCondLst>
                              <p:cond delay="0"/>
                            </p:stCondLst>
                            <p:childTnLst>
                              <p:par>
                                <p:cTn id="109" presetID="23" presetClass="entr" presetSubtype="32" fill="hold" nodeType="clickEffect">
                                  <p:stCondLst>
                                    <p:cond delay="0"/>
                                  </p:stCondLst>
                                  <p:childTnLst>
                                    <p:set>
                                      <p:cBhvr>
                                        <p:cTn id="110" dur="1" fill="hold">
                                          <p:stCondLst>
                                            <p:cond delay="0"/>
                                          </p:stCondLst>
                                        </p:cTn>
                                        <p:tgtEl>
                                          <p:spTgt spid="354332"/>
                                        </p:tgtEl>
                                        <p:attrNameLst>
                                          <p:attrName>style.visibility</p:attrName>
                                        </p:attrNameLst>
                                      </p:cBhvr>
                                      <p:to>
                                        <p:strVal val="visible"/>
                                      </p:to>
                                    </p:set>
                                    <p:anim calcmode="lin" valueType="num">
                                      <p:cBhvr>
                                        <p:cTn id="111" dur="500" fill="hold"/>
                                        <p:tgtEl>
                                          <p:spTgt spid="354332"/>
                                        </p:tgtEl>
                                        <p:attrNameLst>
                                          <p:attrName>ppt_w</p:attrName>
                                        </p:attrNameLst>
                                      </p:cBhvr>
                                      <p:tavLst>
                                        <p:tav tm="0">
                                          <p:val>
                                            <p:strVal val="4*#ppt_w"/>
                                          </p:val>
                                        </p:tav>
                                        <p:tav tm="100000">
                                          <p:val>
                                            <p:strVal val="#ppt_w"/>
                                          </p:val>
                                        </p:tav>
                                      </p:tavLst>
                                    </p:anim>
                                    <p:anim calcmode="lin" valueType="num">
                                      <p:cBhvr>
                                        <p:cTn id="112" dur="500" fill="hold"/>
                                        <p:tgtEl>
                                          <p:spTgt spid="354332"/>
                                        </p:tgtEl>
                                        <p:attrNameLst>
                                          <p:attrName>ppt_h</p:attrName>
                                        </p:attrNameLst>
                                      </p:cBhvr>
                                      <p:tavLst>
                                        <p:tav tm="0">
                                          <p:val>
                                            <p:strVal val="4*#ppt_h"/>
                                          </p:val>
                                        </p:tav>
                                        <p:tav tm="100000">
                                          <p:val>
                                            <p:strVal val="#ppt_h"/>
                                          </p:val>
                                        </p:tav>
                                      </p:tavLst>
                                    </p:anim>
                                  </p:childTnLst>
                                </p:cTn>
                              </p:par>
                              <p:par>
                                <p:cTn id="113" presetID="10" presetClass="entr" presetSubtype="0" fill="hold" nodeType="withEffect">
                                  <p:stCondLst>
                                    <p:cond delay="0"/>
                                  </p:stCondLst>
                                  <p:childTnLst>
                                    <p:set>
                                      <p:cBhvr>
                                        <p:cTn id="114" dur="1" fill="hold">
                                          <p:stCondLst>
                                            <p:cond delay="0"/>
                                          </p:stCondLst>
                                        </p:cTn>
                                        <p:tgtEl>
                                          <p:spTgt spid="354332"/>
                                        </p:tgtEl>
                                        <p:attrNameLst>
                                          <p:attrName>style.visibility</p:attrName>
                                        </p:attrNameLst>
                                      </p:cBhvr>
                                      <p:to>
                                        <p:strVal val="visible"/>
                                      </p:to>
                                    </p:set>
                                    <p:animEffect transition="in" filter="fade">
                                      <p:cBhvr>
                                        <p:cTn id="115" dur="500"/>
                                        <p:tgtEl>
                                          <p:spTgt spid="354332"/>
                                        </p:tgtEl>
                                      </p:cBhvr>
                                    </p:animEffect>
                                  </p:childTnLst>
                                </p:cTn>
                              </p:par>
                              <p:par>
                                <p:cTn id="116" presetID="23" presetClass="entr" presetSubtype="32" fill="hold" nodeType="withEffect">
                                  <p:stCondLst>
                                    <p:cond delay="200"/>
                                  </p:stCondLst>
                                  <p:childTnLst>
                                    <p:set>
                                      <p:cBhvr>
                                        <p:cTn id="117" dur="1" fill="hold">
                                          <p:stCondLst>
                                            <p:cond delay="0"/>
                                          </p:stCondLst>
                                        </p:cTn>
                                        <p:tgtEl>
                                          <p:spTgt spid="354334"/>
                                        </p:tgtEl>
                                        <p:attrNameLst>
                                          <p:attrName>style.visibility</p:attrName>
                                        </p:attrNameLst>
                                      </p:cBhvr>
                                      <p:to>
                                        <p:strVal val="visible"/>
                                      </p:to>
                                    </p:set>
                                    <p:anim calcmode="lin" valueType="num">
                                      <p:cBhvr>
                                        <p:cTn id="118" dur="500" fill="hold"/>
                                        <p:tgtEl>
                                          <p:spTgt spid="354334"/>
                                        </p:tgtEl>
                                        <p:attrNameLst>
                                          <p:attrName>ppt_w</p:attrName>
                                        </p:attrNameLst>
                                      </p:cBhvr>
                                      <p:tavLst>
                                        <p:tav tm="0">
                                          <p:val>
                                            <p:strVal val="4*#ppt_w"/>
                                          </p:val>
                                        </p:tav>
                                        <p:tav tm="100000">
                                          <p:val>
                                            <p:strVal val="#ppt_w"/>
                                          </p:val>
                                        </p:tav>
                                      </p:tavLst>
                                    </p:anim>
                                    <p:anim calcmode="lin" valueType="num">
                                      <p:cBhvr>
                                        <p:cTn id="119" dur="500" fill="hold"/>
                                        <p:tgtEl>
                                          <p:spTgt spid="354334"/>
                                        </p:tgtEl>
                                        <p:attrNameLst>
                                          <p:attrName>ppt_h</p:attrName>
                                        </p:attrNameLst>
                                      </p:cBhvr>
                                      <p:tavLst>
                                        <p:tav tm="0">
                                          <p:val>
                                            <p:strVal val="4*#ppt_h"/>
                                          </p:val>
                                        </p:tav>
                                        <p:tav tm="100000">
                                          <p:val>
                                            <p:strVal val="#ppt_h"/>
                                          </p:val>
                                        </p:tav>
                                      </p:tavLst>
                                    </p:anim>
                                  </p:childTnLst>
                                </p:cTn>
                              </p:par>
                              <p:par>
                                <p:cTn id="120" presetID="10" presetClass="entr" presetSubtype="0" fill="hold" nodeType="withEffect">
                                  <p:stCondLst>
                                    <p:cond delay="200"/>
                                  </p:stCondLst>
                                  <p:childTnLst>
                                    <p:set>
                                      <p:cBhvr>
                                        <p:cTn id="121" dur="1" fill="hold">
                                          <p:stCondLst>
                                            <p:cond delay="0"/>
                                          </p:stCondLst>
                                        </p:cTn>
                                        <p:tgtEl>
                                          <p:spTgt spid="354334"/>
                                        </p:tgtEl>
                                        <p:attrNameLst>
                                          <p:attrName>style.visibility</p:attrName>
                                        </p:attrNameLst>
                                      </p:cBhvr>
                                      <p:to>
                                        <p:strVal val="visible"/>
                                      </p:to>
                                    </p:set>
                                    <p:animEffect transition="in" filter="fade">
                                      <p:cBhvr>
                                        <p:cTn id="122" dur="500"/>
                                        <p:tgtEl>
                                          <p:spTgt spid="354334"/>
                                        </p:tgtEl>
                                      </p:cBhvr>
                                    </p:animEffect>
                                  </p:childTnLst>
                                </p:cTn>
                              </p:par>
                              <p:par>
                                <p:cTn id="123" presetID="23" presetClass="entr" presetSubtype="32" fill="hold" nodeType="withEffect">
                                  <p:stCondLst>
                                    <p:cond delay="400"/>
                                  </p:stCondLst>
                                  <p:childTnLst>
                                    <p:set>
                                      <p:cBhvr>
                                        <p:cTn id="124" dur="1" fill="hold">
                                          <p:stCondLst>
                                            <p:cond delay="0"/>
                                          </p:stCondLst>
                                        </p:cTn>
                                        <p:tgtEl>
                                          <p:spTgt spid="354337"/>
                                        </p:tgtEl>
                                        <p:attrNameLst>
                                          <p:attrName>style.visibility</p:attrName>
                                        </p:attrNameLst>
                                      </p:cBhvr>
                                      <p:to>
                                        <p:strVal val="visible"/>
                                      </p:to>
                                    </p:set>
                                    <p:anim calcmode="lin" valueType="num">
                                      <p:cBhvr>
                                        <p:cTn id="125" dur="500" fill="hold"/>
                                        <p:tgtEl>
                                          <p:spTgt spid="354337"/>
                                        </p:tgtEl>
                                        <p:attrNameLst>
                                          <p:attrName>ppt_w</p:attrName>
                                        </p:attrNameLst>
                                      </p:cBhvr>
                                      <p:tavLst>
                                        <p:tav tm="0">
                                          <p:val>
                                            <p:strVal val="4*#ppt_w"/>
                                          </p:val>
                                        </p:tav>
                                        <p:tav tm="100000">
                                          <p:val>
                                            <p:strVal val="#ppt_w"/>
                                          </p:val>
                                        </p:tav>
                                      </p:tavLst>
                                    </p:anim>
                                    <p:anim calcmode="lin" valueType="num">
                                      <p:cBhvr>
                                        <p:cTn id="126" dur="500" fill="hold"/>
                                        <p:tgtEl>
                                          <p:spTgt spid="354337"/>
                                        </p:tgtEl>
                                        <p:attrNameLst>
                                          <p:attrName>ppt_h</p:attrName>
                                        </p:attrNameLst>
                                      </p:cBhvr>
                                      <p:tavLst>
                                        <p:tav tm="0">
                                          <p:val>
                                            <p:strVal val="4*#ppt_h"/>
                                          </p:val>
                                        </p:tav>
                                        <p:tav tm="100000">
                                          <p:val>
                                            <p:strVal val="#ppt_h"/>
                                          </p:val>
                                        </p:tav>
                                      </p:tavLst>
                                    </p:anim>
                                  </p:childTnLst>
                                </p:cTn>
                              </p:par>
                              <p:par>
                                <p:cTn id="127" presetID="10" presetClass="entr" presetSubtype="0" fill="hold" nodeType="withEffect">
                                  <p:stCondLst>
                                    <p:cond delay="400"/>
                                  </p:stCondLst>
                                  <p:childTnLst>
                                    <p:set>
                                      <p:cBhvr>
                                        <p:cTn id="128" dur="1" fill="hold">
                                          <p:stCondLst>
                                            <p:cond delay="0"/>
                                          </p:stCondLst>
                                        </p:cTn>
                                        <p:tgtEl>
                                          <p:spTgt spid="354337"/>
                                        </p:tgtEl>
                                        <p:attrNameLst>
                                          <p:attrName>style.visibility</p:attrName>
                                        </p:attrNameLst>
                                      </p:cBhvr>
                                      <p:to>
                                        <p:strVal val="visible"/>
                                      </p:to>
                                    </p:set>
                                    <p:animEffect transition="in" filter="fade">
                                      <p:cBhvr>
                                        <p:cTn id="129" dur="500"/>
                                        <p:tgtEl>
                                          <p:spTgt spid="354337"/>
                                        </p:tgtEl>
                                      </p:cBhvr>
                                    </p:animEffect>
                                  </p:childTnLst>
                                </p:cTn>
                              </p:par>
                              <p:par>
                                <p:cTn id="130" presetID="23" presetClass="entr" presetSubtype="32" fill="hold" nodeType="withEffect">
                                  <p:stCondLst>
                                    <p:cond delay="600"/>
                                  </p:stCondLst>
                                  <p:childTnLst>
                                    <p:set>
                                      <p:cBhvr>
                                        <p:cTn id="131" dur="1" fill="hold">
                                          <p:stCondLst>
                                            <p:cond delay="0"/>
                                          </p:stCondLst>
                                        </p:cTn>
                                        <p:tgtEl>
                                          <p:spTgt spid="354341"/>
                                        </p:tgtEl>
                                        <p:attrNameLst>
                                          <p:attrName>style.visibility</p:attrName>
                                        </p:attrNameLst>
                                      </p:cBhvr>
                                      <p:to>
                                        <p:strVal val="visible"/>
                                      </p:to>
                                    </p:set>
                                    <p:anim calcmode="lin" valueType="num">
                                      <p:cBhvr>
                                        <p:cTn id="132" dur="500" fill="hold"/>
                                        <p:tgtEl>
                                          <p:spTgt spid="354341"/>
                                        </p:tgtEl>
                                        <p:attrNameLst>
                                          <p:attrName>ppt_w</p:attrName>
                                        </p:attrNameLst>
                                      </p:cBhvr>
                                      <p:tavLst>
                                        <p:tav tm="0">
                                          <p:val>
                                            <p:strVal val="4*#ppt_w"/>
                                          </p:val>
                                        </p:tav>
                                        <p:tav tm="100000">
                                          <p:val>
                                            <p:strVal val="#ppt_w"/>
                                          </p:val>
                                        </p:tav>
                                      </p:tavLst>
                                    </p:anim>
                                    <p:anim calcmode="lin" valueType="num">
                                      <p:cBhvr>
                                        <p:cTn id="133" dur="500" fill="hold"/>
                                        <p:tgtEl>
                                          <p:spTgt spid="354341"/>
                                        </p:tgtEl>
                                        <p:attrNameLst>
                                          <p:attrName>ppt_h</p:attrName>
                                        </p:attrNameLst>
                                      </p:cBhvr>
                                      <p:tavLst>
                                        <p:tav tm="0">
                                          <p:val>
                                            <p:strVal val="4*#ppt_h"/>
                                          </p:val>
                                        </p:tav>
                                        <p:tav tm="100000">
                                          <p:val>
                                            <p:strVal val="#ppt_h"/>
                                          </p:val>
                                        </p:tav>
                                      </p:tavLst>
                                    </p:anim>
                                  </p:childTnLst>
                                </p:cTn>
                              </p:par>
                              <p:par>
                                <p:cTn id="134" presetID="10" presetClass="entr" presetSubtype="0" fill="hold" nodeType="withEffect">
                                  <p:stCondLst>
                                    <p:cond delay="600"/>
                                  </p:stCondLst>
                                  <p:childTnLst>
                                    <p:set>
                                      <p:cBhvr>
                                        <p:cTn id="135" dur="1" fill="hold">
                                          <p:stCondLst>
                                            <p:cond delay="0"/>
                                          </p:stCondLst>
                                        </p:cTn>
                                        <p:tgtEl>
                                          <p:spTgt spid="354341"/>
                                        </p:tgtEl>
                                        <p:attrNameLst>
                                          <p:attrName>style.visibility</p:attrName>
                                        </p:attrNameLst>
                                      </p:cBhvr>
                                      <p:to>
                                        <p:strVal val="visible"/>
                                      </p:to>
                                    </p:set>
                                    <p:animEffect transition="in" filter="fade">
                                      <p:cBhvr>
                                        <p:cTn id="136" dur="500"/>
                                        <p:tgtEl>
                                          <p:spTgt spid="354341"/>
                                        </p:tgtEl>
                                      </p:cBhvr>
                                    </p:animEffect>
                                  </p:childTnLst>
                                </p:cTn>
                              </p:par>
                              <p:par>
                                <p:cTn id="137" presetID="23" presetClass="entr" presetSubtype="32" fill="hold" nodeType="withEffect">
                                  <p:stCondLst>
                                    <p:cond delay="800"/>
                                  </p:stCondLst>
                                  <p:childTnLst>
                                    <p:set>
                                      <p:cBhvr>
                                        <p:cTn id="138" dur="1" fill="hold">
                                          <p:stCondLst>
                                            <p:cond delay="0"/>
                                          </p:stCondLst>
                                        </p:cTn>
                                        <p:tgtEl>
                                          <p:spTgt spid="354342"/>
                                        </p:tgtEl>
                                        <p:attrNameLst>
                                          <p:attrName>style.visibility</p:attrName>
                                        </p:attrNameLst>
                                      </p:cBhvr>
                                      <p:to>
                                        <p:strVal val="visible"/>
                                      </p:to>
                                    </p:set>
                                    <p:anim calcmode="lin" valueType="num">
                                      <p:cBhvr>
                                        <p:cTn id="139" dur="500" fill="hold"/>
                                        <p:tgtEl>
                                          <p:spTgt spid="354342"/>
                                        </p:tgtEl>
                                        <p:attrNameLst>
                                          <p:attrName>ppt_w</p:attrName>
                                        </p:attrNameLst>
                                      </p:cBhvr>
                                      <p:tavLst>
                                        <p:tav tm="0">
                                          <p:val>
                                            <p:strVal val="4*#ppt_w"/>
                                          </p:val>
                                        </p:tav>
                                        <p:tav tm="100000">
                                          <p:val>
                                            <p:strVal val="#ppt_w"/>
                                          </p:val>
                                        </p:tav>
                                      </p:tavLst>
                                    </p:anim>
                                    <p:anim calcmode="lin" valueType="num">
                                      <p:cBhvr>
                                        <p:cTn id="140" dur="500" fill="hold"/>
                                        <p:tgtEl>
                                          <p:spTgt spid="354342"/>
                                        </p:tgtEl>
                                        <p:attrNameLst>
                                          <p:attrName>ppt_h</p:attrName>
                                        </p:attrNameLst>
                                      </p:cBhvr>
                                      <p:tavLst>
                                        <p:tav tm="0">
                                          <p:val>
                                            <p:strVal val="4*#ppt_h"/>
                                          </p:val>
                                        </p:tav>
                                        <p:tav tm="100000">
                                          <p:val>
                                            <p:strVal val="#ppt_h"/>
                                          </p:val>
                                        </p:tav>
                                      </p:tavLst>
                                    </p:anim>
                                  </p:childTnLst>
                                </p:cTn>
                              </p:par>
                              <p:par>
                                <p:cTn id="141" presetID="10" presetClass="entr" presetSubtype="0" fill="hold" nodeType="withEffect">
                                  <p:stCondLst>
                                    <p:cond delay="800"/>
                                  </p:stCondLst>
                                  <p:childTnLst>
                                    <p:set>
                                      <p:cBhvr>
                                        <p:cTn id="142" dur="1" fill="hold">
                                          <p:stCondLst>
                                            <p:cond delay="0"/>
                                          </p:stCondLst>
                                        </p:cTn>
                                        <p:tgtEl>
                                          <p:spTgt spid="354342"/>
                                        </p:tgtEl>
                                        <p:attrNameLst>
                                          <p:attrName>style.visibility</p:attrName>
                                        </p:attrNameLst>
                                      </p:cBhvr>
                                      <p:to>
                                        <p:strVal val="visible"/>
                                      </p:to>
                                    </p:set>
                                    <p:animEffect transition="in" filter="fade">
                                      <p:cBhvr>
                                        <p:cTn id="143" dur="500"/>
                                        <p:tgtEl>
                                          <p:spTgt spid="354342"/>
                                        </p:tgtEl>
                                      </p:cBhvr>
                                    </p:animEffect>
                                  </p:childTnLst>
                                </p:cTn>
                              </p:par>
                              <p:par>
                                <p:cTn id="144" presetID="23" presetClass="entr" presetSubtype="32" fill="hold" nodeType="withEffect">
                                  <p:stCondLst>
                                    <p:cond delay="1000"/>
                                  </p:stCondLst>
                                  <p:childTnLst>
                                    <p:set>
                                      <p:cBhvr>
                                        <p:cTn id="145" dur="1" fill="hold">
                                          <p:stCondLst>
                                            <p:cond delay="0"/>
                                          </p:stCondLst>
                                        </p:cTn>
                                        <p:tgtEl>
                                          <p:spTgt spid="354343"/>
                                        </p:tgtEl>
                                        <p:attrNameLst>
                                          <p:attrName>style.visibility</p:attrName>
                                        </p:attrNameLst>
                                      </p:cBhvr>
                                      <p:to>
                                        <p:strVal val="visible"/>
                                      </p:to>
                                    </p:set>
                                    <p:anim calcmode="lin" valueType="num">
                                      <p:cBhvr>
                                        <p:cTn id="146" dur="500" fill="hold"/>
                                        <p:tgtEl>
                                          <p:spTgt spid="354343"/>
                                        </p:tgtEl>
                                        <p:attrNameLst>
                                          <p:attrName>ppt_w</p:attrName>
                                        </p:attrNameLst>
                                      </p:cBhvr>
                                      <p:tavLst>
                                        <p:tav tm="0">
                                          <p:val>
                                            <p:strVal val="4*#ppt_w"/>
                                          </p:val>
                                        </p:tav>
                                        <p:tav tm="100000">
                                          <p:val>
                                            <p:strVal val="#ppt_w"/>
                                          </p:val>
                                        </p:tav>
                                      </p:tavLst>
                                    </p:anim>
                                    <p:anim calcmode="lin" valueType="num">
                                      <p:cBhvr>
                                        <p:cTn id="147" dur="500" fill="hold"/>
                                        <p:tgtEl>
                                          <p:spTgt spid="354343"/>
                                        </p:tgtEl>
                                        <p:attrNameLst>
                                          <p:attrName>ppt_h</p:attrName>
                                        </p:attrNameLst>
                                      </p:cBhvr>
                                      <p:tavLst>
                                        <p:tav tm="0">
                                          <p:val>
                                            <p:strVal val="4*#ppt_h"/>
                                          </p:val>
                                        </p:tav>
                                        <p:tav tm="100000">
                                          <p:val>
                                            <p:strVal val="#ppt_h"/>
                                          </p:val>
                                        </p:tav>
                                      </p:tavLst>
                                    </p:anim>
                                  </p:childTnLst>
                                </p:cTn>
                              </p:par>
                              <p:par>
                                <p:cTn id="148" presetID="10" presetClass="entr" presetSubtype="0" fill="hold" nodeType="withEffect">
                                  <p:stCondLst>
                                    <p:cond delay="1000"/>
                                  </p:stCondLst>
                                  <p:childTnLst>
                                    <p:set>
                                      <p:cBhvr>
                                        <p:cTn id="149" dur="1" fill="hold">
                                          <p:stCondLst>
                                            <p:cond delay="0"/>
                                          </p:stCondLst>
                                        </p:cTn>
                                        <p:tgtEl>
                                          <p:spTgt spid="354343"/>
                                        </p:tgtEl>
                                        <p:attrNameLst>
                                          <p:attrName>style.visibility</p:attrName>
                                        </p:attrNameLst>
                                      </p:cBhvr>
                                      <p:to>
                                        <p:strVal val="visible"/>
                                      </p:to>
                                    </p:set>
                                    <p:animEffect transition="in" filter="fade">
                                      <p:cBhvr>
                                        <p:cTn id="150" dur="500"/>
                                        <p:tgtEl>
                                          <p:spTgt spid="354343"/>
                                        </p:tgtEl>
                                      </p:cBhvr>
                                    </p:animEffect>
                                  </p:childTnLst>
                                </p:cTn>
                              </p:par>
                              <p:par>
                                <p:cTn id="151" presetID="23" presetClass="entr" presetSubtype="32" fill="hold" nodeType="withEffect">
                                  <p:stCondLst>
                                    <p:cond delay="1200"/>
                                  </p:stCondLst>
                                  <p:childTnLst>
                                    <p:set>
                                      <p:cBhvr>
                                        <p:cTn id="152" dur="1" fill="hold">
                                          <p:stCondLst>
                                            <p:cond delay="0"/>
                                          </p:stCondLst>
                                        </p:cTn>
                                        <p:tgtEl>
                                          <p:spTgt spid="354344"/>
                                        </p:tgtEl>
                                        <p:attrNameLst>
                                          <p:attrName>style.visibility</p:attrName>
                                        </p:attrNameLst>
                                      </p:cBhvr>
                                      <p:to>
                                        <p:strVal val="visible"/>
                                      </p:to>
                                    </p:set>
                                    <p:anim calcmode="lin" valueType="num">
                                      <p:cBhvr>
                                        <p:cTn id="153" dur="500" fill="hold"/>
                                        <p:tgtEl>
                                          <p:spTgt spid="354344"/>
                                        </p:tgtEl>
                                        <p:attrNameLst>
                                          <p:attrName>ppt_w</p:attrName>
                                        </p:attrNameLst>
                                      </p:cBhvr>
                                      <p:tavLst>
                                        <p:tav tm="0">
                                          <p:val>
                                            <p:strVal val="4*#ppt_w"/>
                                          </p:val>
                                        </p:tav>
                                        <p:tav tm="100000">
                                          <p:val>
                                            <p:strVal val="#ppt_w"/>
                                          </p:val>
                                        </p:tav>
                                      </p:tavLst>
                                    </p:anim>
                                    <p:anim calcmode="lin" valueType="num">
                                      <p:cBhvr>
                                        <p:cTn id="154" dur="500" fill="hold"/>
                                        <p:tgtEl>
                                          <p:spTgt spid="354344"/>
                                        </p:tgtEl>
                                        <p:attrNameLst>
                                          <p:attrName>ppt_h</p:attrName>
                                        </p:attrNameLst>
                                      </p:cBhvr>
                                      <p:tavLst>
                                        <p:tav tm="0">
                                          <p:val>
                                            <p:strVal val="4*#ppt_h"/>
                                          </p:val>
                                        </p:tav>
                                        <p:tav tm="100000">
                                          <p:val>
                                            <p:strVal val="#ppt_h"/>
                                          </p:val>
                                        </p:tav>
                                      </p:tavLst>
                                    </p:anim>
                                  </p:childTnLst>
                                </p:cTn>
                              </p:par>
                              <p:par>
                                <p:cTn id="155" presetID="10" presetClass="entr" presetSubtype="0" fill="hold" nodeType="withEffect">
                                  <p:stCondLst>
                                    <p:cond delay="1200"/>
                                  </p:stCondLst>
                                  <p:childTnLst>
                                    <p:set>
                                      <p:cBhvr>
                                        <p:cTn id="156" dur="1" fill="hold">
                                          <p:stCondLst>
                                            <p:cond delay="0"/>
                                          </p:stCondLst>
                                        </p:cTn>
                                        <p:tgtEl>
                                          <p:spTgt spid="354344"/>
                                        </p:tgtEl>
                                        <p:attrNameLst>
                                          <p:attrName>style.visibility</p:attrName>
                                        </p:attrNameLst>
                                      </p:cBhvr>
                                      <p:to>
                                        <p:strVal val="visible"/>
                                      </p:to>
                                    </p:set>
                                    <p:animEffect transition="in" filter="fade">
                                      <p:cBhvr>
                                        <p:cTn id="157" dur="500"/>
                                        <p:tgtEl>
                                          <p:spTgt spid="354344"/>
                                        </p:tgtEl>
                                      </p:cBhvr>
                                    </p:animEffect>
                                  </p:childTnLst>
                                </p:cTn>
                              </p:par>
                              <p:par>
                                <p:cTn id="158" presetID="23" presetClass="entr" presetSubtype="32" fill="hold" nodeType="withEffect">
                                  <p:stCondLst>
                                    <p:cond delay="1400"/>
                                  </p:stCondLst>
                                  <p:childTnLst>
                                    <p:set>
                                      <p:cBhvr>
                                        <p:cTn id="159" dur="1" fill="hold">
                                          <p:stCondLst>
                                            <p:cond delay="0"/>
                                          </p:stCondLst>
                                        </p:cTn>
                                        <p:tgtEl>
                                          <p:spTgt spid="354345"/>
                                        </p:tgtEl>
                                        <p:attrNameLst>
                                          <p:attrName>style.visibility</p:attrName>
                                        </p:attrNameLst>
                                      </p:cBhvr>
                                      <p:to>
                                        <p:strVal val="visible"/>
                                      </p:to>
                                    </p:set>
                                    <p:anim calcmode="lin" valueType="num">
                                      <p:cBhvr>
                                        <p:cTn id="160" dur="500" fill="hold"/>
                                        <p:tgtEl>
                                          <p:spTgt spid="354345"/>
                                        </p:tgtEl>
                                        <p:attrNameLst>
                                          <p:attrName>ppt_w</p:attrName>
                                        </p:attrNameLst>
                                      </p:cBhvr>
                                      <p:tavLst>
                                        <p:tav tm="0">
                                          <p:val>
                                            <p:strVal val="4*#ppt_w"/>
                                          </p:val>
                                        </p:tav>
                                        <p:tav tm="100000">
                                          <p:val>
                                            <p:strVal val="#ppt_w"/>
                                          </p:val>
                                        </p:tav>
                                      </p:tavLst>
                                    </p:anim>
                                    <p:anim calcmode="lin" valueType="num">
                                      <p:cBhvr>
                                        <p:cTn id="161" dur="500" fill="hold"/>
                                        <p:tgtEl>
                                          <p:spTgt spid="354345"/>
                                        </p:tgtEl>
                                        <p:attrNameLst>
                                          <p:attrName>ppt_h</p:attrName>
                                        </p:attrNameLst>
                                      </p:cBhvr>
                                      <p:tavLst>
                                        <p:tav tm="0">
                                          <p:val>
                                            <p:strVal val="4*#ppt_h"/>
                                          </p:val>
                                        </p:tav>
                                        <p:tav tm="100000">
                                          <p:val>
                                            <p:strVal val="#ppt_h"/>
                                          </p:val>
                                        </p:tav>
                                      </p:tavLst>
                                    </p:anim>
                                  </p:childTnLst>
                                </p:cTn>
                              </p:par>
                              <p:par>
                                <p:cTn id="162" presetID="10" presetClass="entr" presetSubtype="0" fill="hold" nodeType="withEffect">
                                  <p:stCondLst>
                                    <p:cond delay="1400"/>
                                  </p:stCondLst>
                                  <p:childTnLst>
                                    <p:set>
                                      <p:cBhvr>
                                        <p:cTn id="163" dur="1" fill="hold">
                                          <p:stCondLst>
                                            <p:cond delay="0"/>
                                          </p:stCondLst>
                                        </p:cTn>
                                        <p:tgtEl>
                                          <p:spTgt spid="354345"/>
                                        </p:tgtEl>
                                        <p:attrNameLst>
                                          <p:attrName>style.visibility</p:attrName>
                                        </p:attrNameLst>
                                      </p:cBhvr>
                                      <p:to>
                                        <p:strVal val="visible"/>
                                      </p:to>
                                    </p:set>
                                    <p:animEffect transition="in" filter="fade">
                                      <p:cBhvr>
                                        <p:cTn id="164" dur="500"/>
                                        <p:tgtEl>
                                          <p:spTgt spid="35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P spid="354309" grpId="0" animBg="1"/>
      <p:bldP spid="354310" grpId="0" animBg="1"/>
      <p:bldP spid="354311" grpId="0" animBg="1"/>
      <p:bldP spid="354312" grpId="0" animBg="1"/>
      <p:bldP spid="354313" grpId="0" animBg="1"/>
      <p:bldP spid="354314" grpId="0" animBg="1"/>
      <p:bldP spid="3543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028700"/>
            <a:ext cx="8912225" cy="1600200"/>
            <a:chOff x="0" y="1425"/>
            <a:chExt cx="5760" cy="674"/>
          </a:xfrm>
        </p:grpSpPr>
        <p:sp>
          <p:nvSpPr>
            <p:cNvPr id="872451" name="Rectangle 3"/>
            <p:cNvSpPr>
              <a:spLocks noChangeArrowheads="1"/>
            </p:cNvSpPr>
            <p:nvPr/>
          </p:nvSpPr>
          <p:spPr bwMode="auto">
            <a:xfrm>
              <a:off x="58" y="1464"/>
              <a:ext cx="5702" cy="591"/>
            </a:xfrm>
            <a:prstGeom prst="rect">
              <a:avLst/>
            </a:prstGeom>
            <a:gradFill rotWithShape="0">
              <a:gsLst>
                <a:gs pos="0">
                  <a:srgbClr val="3366FF">
                    <a:alpha val="0"/>
                  </a:srgbClr>
                </a:gs>
                <a:gs pos="50000">
                  <a:srgbClr val="3366FF">
                    <a:gamma/>
                    <a:shade val="56078"/>
                    <a:invGamma/>
                    <a:alpha val="59000"/>
                  </a:srgbClr>
                </a:gs>
                <a:gs pos="100000">
                  <a:srgbClr val="3366FF">
                    <a:alpha val="0"/>
                  </a:srgbClr>
                </a:gs>
              </a:gsLst>
              <a:lin ang="0" scaled="1"/>
            </a:gradFill>
            <a:ln w="12700" algn="ctr">
              <a:noFill/>
              <a:miter lim="800000"/>
              <a:headEnd/>
              <a:tailEnd/>
            </a:ln>
            <a:effectLst/>
          </p:spPr>
          <p:txBody>
            <a:bodyPr wrap="none" anchor="ctr"/>
            <a:lstStyle/>
            <a:p>
              <a:pPr algn="ctr" eaLnBrk="0" hangingPunct="0">
                <a:lnSpc>
                  <a:spcPct val="85000"/>
                </a:lnSpc>
                <a:spcBef>
                  <a:spcPct val="20000"/>
                </a:spcBef>
                <a:defRPr/>
              </a:pPr>
              <a:endParaRPr lang="en-US" dirty="0">
                <a:effectLst>
                  <a:outerShdw blurRad="38100" dist="38100" dir="2700000" algn="tl">
                    <a:srgbClr val="000000">
                      <a:alpha val="43137"/>
                    </a:srgbClr>
                  </a:outerShdw>
                </a:effectLst>
              </a:endParaRPr>
            </a:p>
          </p:txBody>
        </p:sp>
        <p:pic>
          <p:nvPicPr>
            <p:cNvPr id="50204" name="Picture 4" descr="Metallic edge Clear Bars 2 faded edge"/>
            <p:cNvPicPr>
              <a:picLocks noChangeAspect="1" noChangeArrowheads="1"/>
            </p:cNvPicPr>
            <p:nvPr/>
          </p:nvPicPr>
          <p:blipFill>
            <a:blip r:embed="rId3"/>
            <a:srcRect/>
            <a:stretch>
              <a:fillRect/>
            </a:stretch>
          </p:blipFill>
          <p:spPr bwMode="auto">
            <a:xfrm>
              <a:off x="0" y="1425"/>
              <a:ext cx="5760" cy="674"/>
            </a:xfrm>
            <a:prstGeom prst="rect">
              <a:avLst/>
            </a:prstGeom>
            <a:noFill/>
            <a:ln w="9525">
              <a:noFill/>
              <a:miter lim="800000"/>
              <a:headEnd/>
              <a:tailEnd/>
            </a:ln>
          </p:spPr>
        </p:pic>
      </p:grpSp>
      <p:sp>
        <p:nvSpPr>
          <p:cNvPr id="872472" name="Text Box 24"/>
          <p:cNvSpPr txBox="1">
            <a:spLocks noChangeArrowheads="1"/>
          </p:cNvSpPr>
          <p:nvPr/>
        </p:nvSpPr>
        <p:spPr bwMode="auto">
          <a:xfrm>
            <a:off x="3276600" y="1143000"/>
            <a:ext cx="5791200" cy="1387475"/>
          </a:xfrm>
          <a:prstGeom prst="rect">
            <a:avLst/>
          </a:prstGeom>
          <a:noFill/>
          <a:ln w="12700" algn="ctr">
            <a:noFill/>
            <a:miter lim="800000"/>
            <a:headEnd/>
            <a:tailEnd/>
          </a:ln>
        </p:spPr>
        <p:txBody>
          <a:bodyPr>
            <a:spAutoFit/>
          </a:bodyPr>
          <a:lstStyle/>
          <a:p>
            <a:pPr algn="ctr" eaLnBrk="0" hangingPunct="0">
              <a:lnSpc>
                <a:spcPts val="3200"/>
              </a:lnSpc>
              <a:spcBef>
                <a:spcPts val="600"/>
              </a:spcBef>
            </a:pPr>
            <a:r>
              <a:rPr lang="es-ES_tradnl" sz="2000" b="0">
                <a:latin typeface="Segoe" pitchFamily="34" charset="0"/>
              </a:rPr>
              <a:t>Protección unificada contra malware  para puestos, portátiles, y SO servidor </a:t>
            </a:r>
          </a:p>
          <a:p>
            <a:pPr algn="ctr" eaLnBrk="0" hangingPunct="0">
              <a:lnSpc>
                <a:spcPts val="3200"/>
              </a:lnSpc>
              <a:spcBef>
                <a:spcPts val="600"/>
              </a:spcBef>
            </a:pPr>
            <a:r>
              <a:rPr lang="es-ES_tradnl" sz="2000" b="0">
                <a:latin typeface="Segoe" pitchFamily="34" charset="0"/>
              </a:rPr>
              <a:t>de fácil gestión y control</a:t>
            </a:r>
            <a:endParaRPr lang="es-ES_tradnl">
              <a:latin typeface="Segoe" pitchFamily="34" charset="0"/>
            </a:endParaRPr>
          </a:p>
        </p:txBody>
      </p:sp>
      <p:sp>
        <p:nvSpPr>
          <p:cNvPr id="50180" name="Slide Number Placeholder 5"/>
          <p:cNvSpPr>
            <a:spLocks noGrp="1"/>
          </p:cNvSpPr>
          <p:nvPr>
            <p:ph type="sldNum" sz="quarter" idx="4294967295"/>
          </p:nvPr>
        </p:nvSpPr>
        <p:spPr>
          <a:xfrm>
            <a:off x="8650288" y="6630988"/>
            <a:ext cx="536575" cy="476250"/>
          </a:xfrm>
          <a:prstGeom prst="rect">
            <a:avLst/>
          </a:prstGeom>
          <a:noFill/>
        </p:spPr>
        <p:txBody>
          <a:bodyPr/>
          <a:lstStyle/>
          <a:p>
            <a:fld id="{2959E2FA-D4FE-4780-8E27-86F04A230C19}" type="slidenum">
              <a:rPr lang="en-US" smtClean="0">
                <a:latin typeface="Arial" pitchFamily="34" charset="0"/>
              </a:rPr>
              <a:pPr/>
              <a:t>15</a:t>
            </a:fld>
            <a:endParaRPr lang="en-US" smtClean="0">
              <a:latin typeface="Arial" pitchFamily="34" charset="0"/>
            </a:endParaRPr>
          </a:p>
        </p:txBody>
      </p:sp>
      <p:pic>
        <p:nvPicPr>
          <p:cNvPr id="29" name="Picture 6" descr="Metallic edge Clear Rounded Bar faded color med"/>
          <p:cNvPicPr>
            <a:picLocks noChangeAspect="1" noChangeArrowheads="1"/>
          </p:cNvPicPr>
          <p:nvPr/>
        </p:nvPicPr>
        <p:blipFill>
          <a:blip r:embed="rId4"/>
          <a:srcRect/>
          <a:stretch>
            <a:fillRect/>
          </a:stretch>
        </p:blipFill>
        <p:spPr bwMode="auto">
          <a:xfrm>
            <a:off x="3505200" y="2679700"/>
            <a:ext cx="5457825" cy="1371600"/>
          </a:xfrm>
          <a:prstGeom prst="rect">
            <a:avLst/>
          </a:prstGeom>
          <a:noFill/>
          <a:ln w="9525">
            <a:noFill/>
            <a:miter lim="800000"/>
            <a:headEnd/>
            <a:tailEnd/>
          </a:ln>
        </p:spPr>
      </p:pic>
      <p:sp>
        <p:nvSpPr>
          <p:cNvPr id="30" name="Rectangle 7"/>
          <p:cNvSpPr>
            <a:spLocks noChangeArrowheads="1"/>
          </p:cNvSpPr>
          <p:nvPr/>
        </p:nvSpPr>
        <p:spPr bwMode="auto">
          <a:xfrm>
            <a:off x="3689350" y="3113088"/>
            <a:ext cx="5113338" cy="506412"/>
          </a:xfrm>
          <a:prstGeom prst="rect">
            <a:avLst/>
          </a:prstGeom>
          <a:noFill/>
          <a:ln w="9525">
            <a:noFill/>
            <a:miter lim="800000"/>
            <a:headEnd/>
            <a:tailEnd/>
          </a:ln>
        </p:spPr>
        <p:txBody>
          <a:bodyPr anchor="ctr">
            <a:spAutoFit/>
          </a:bodyPr>
          <a:lstStyle/>
          <a:p>
            <a:pPr marL="111125" algn="ctr">
              <a:lnSpc>
                <a:spcPct val="85000"/>
              </a:lnSpc>
              <a:spcBef>
                <a:spcPct val="30000"/>
              </a:spcBef>
              <a:buClr>
                <a:schemeClr val="folHlink"/>
              </a:buClr>
              <a:buSzPct val="75000"/>
              <a:buFont typeface="Wingdings 2" pitchFamily="18" charset="2"/>
              <a:buNone/>
            </a:pPr>
            <a:r>
              <a:rPr lang="es-ES_tradnl" sz="3200" b="0" dirty="0">
                <a:latin typeface="Segoe" pitchFamily="34" charset="0"/>
              </a:rPr>
              <a:t>Confiable</a:t>
            </a:r>
          </a:p>
        </p:txBody>
      </p:sp>
      <p:pic>
        <p:nvPicPr>
          <p:cNvPr id="31" name="Picture 8" descr="Gel - Gel2 triangle arrow Clear"/>
          <p:cNvPicPr>
            <a:picLocks noChangeAspect="1" noChangeArrowheads="1"/>
          </p:cNvPicPr>
          <p:nvPr/>
        </p:nvPicPr>
        <p:blipFill>
          <a:blip r:embed="rId5"/>
          <a:srcRect/>
          <a:stretch>
            <a:fillRect/>
          </a:stretch>
        </p:blipFill>
        <p:spPr bwMode="auto">
          <a:xfrm>
            <a:off x="3222625" y="2847975"/>
            <a:ext cx="407988" cy="1035050"/>
          </a:xfrm>
          <a:prstGeom prst="rect">
            <a:avLst/>
          </a:prstGeom>
          <a:noFill/>
          <a:ln w="9525">
            <a:noFill/>
            <a:miter lim="800000"/>
            <a:headEnd/>
            <a:tailEnd/>
          </a:ln>
        </p:spPr>
      </p:pic>
      <p:pic>
        <p:nvPicPr>
          <p:cNvPr id="32" name="Picture 9" descr="Metallic edge Clear Rounded Bar faded color med"/>
          <p:cNvPicPr>
            <a:picLocks noChangeAspect="1" noChangeArrowheads="1"/>
          </p:cNvPicPr>
          <p:nvPr/>
        </p:nvPicPr>
        <p:blipFill>
          <a:blip r:embed="rId4"/>
          <a:srcRect/>
          <a:stretch>
            <a:fillRect/>
          </a:stretch>
        </p:blipFill>
        <p:spPr bwMode="auto">
          <a:xfrm>
            <a:off x="3505200" y="3962400"/>
            <a:ext cx="5457825" cy="1371600"/>
          </a:xfrm>
          <a:prstGeom prst="rect">
            <a:avLst/>
          </a:prstGeom>
          <a:noFill/>
          <a:ln w="9525">
            <a:noFill/>
            <a:miter lim="800000"/>
            <a:headEnd/>
            <a:tailEnd/>
          </a:ln>
        </p:spPr>
      </p:pic>
      <p:sp>
        <p:nvSpPr>
          <p:cNvPr id="33" name="Rectangle 10"/>
          <p:cNvSpPr>
            <a:spLocks noChangeArrowheads="1"/>
          </p:cNvSpPr>
          <p:nvPr/>
        </p:nvSpPr>
        <p:spPr bwMode="auto">
          <a:xfrm>
            <a:off x="3689350" y="4397375"/>
            <a:ext cx="5113338" cy="506413"/>
          </a:xfrm>
          <a:prstGeom prst="rect">
            <a:avLst/>
          </a:prstGeom>
          <a:noFill/>
          <a:ln w="9525">
            <a:noFill/>
            <a:miter lim="800000"/>
            <a:headEnd/>
            <a:tailEnd/>
          </a:ln>
        </p:spPr>
        <p:txBody>
          <a:bodyPr anchor="ctr">
            <a:spAutoFit/>
          </a:bodyPr>
          <a:lstStyle/>
          <a:p>
            <a:pPr marL="341313" indent="-230188" algn="ctr">
              <a:lnSpc>
                <a:spcPct val="85000"/>
              </a:lnSpc>
              <a:spcBef>
                <a:spcPct val="30000"/>
              </a:spcBef>
              <a:buClr>
                <a:schemeClr val="folHlink"/>
              </a:buClr>
              <a:buSzPct val="75000"/>
              <a:buFont typeface="Wingdings 2" pitchFamily="18" charset="2"/>
              <a:buNone/>
            </a:pPr>
            <a:r>
              <a:rPr lang="es-ES_tradnl" sz="3200" b="0" dirty="0">
                <a:latin typeface="Segoe" pitchFamily="34" charset="0"/>
              </a:rPr>
              <a:t>Eficiente</a:t>
            </a:r>
            <a:r>
              <a:rPr lang="es-ES_tradnl" sz="2400" b="0" dirty="0">
                <a:latin typeface="Segoe" pitchFamily="34" charset="0"/>
              </a:rPr>
              <a:t> </a:t>
            </a:r>
          </a:p>
        </p:txBody>
      </p:sp>
      <p:pic>
        <p:nvPicPr>
          <p:cNvPr id="34" name="Picture 11" descr="Gel - Gel2 triangle arrow Clear"/>
          <p:cNvPicPr>
            <a:picLocks noChangeAspect="1" noChangeArrowheads="1"/>
          </p:cNvPicPr>
          <p:nvPr/>
        </p:nvPicPr>
        <p:blipFill>
          <a:blip r:embed="rId5"/>
          <a:srcRect/>
          <a:stretch>
            <a:fillRect/>
          </a:stretch>
        </p:blipFill>
        <p:spPr bwMode="auto">
          <a:xfrm>
            <a:off x="3222625" y="4130675"/>
            <a:ext cx="407988" cy="1035050"/>
          </a:xfrm>
          <a:prstGeom prst="rect">
            <a:avLst/>
          </a:prstGeom>
          <a:noFill/>
          <a:ln w="9525">
            <a:noFill/>
            <a:miter lim="800000"/>
            <a:headEnd/>
            <a:tailEnd/>
          </a:ln>
        </p:spPr>
      </p:pic>
      <p:pic>
        <p:nvPicPr>
          <p:cNvPr id="35" name="Picture 12" descr="Metallic edge Clear Rounded Bar faded color med"/>
          <p:cNvPicPr>
            <a:picLocks noChangeAspect="1" noChangeArrowheads="1"/>
          </p:cNvPicPr>
          <p:nvPr/>
        </p:nvPicPr>
        <p:blipFill>
          <a:blip r:embed="rId4"/>
          <a:srcRect/>
          <a:stretch>
            <a:fillRect/>
          </a:stretch>
        </p:blipFill>
        <p:spPr bwMode="auto">
          <a:xfrm>
            <a:off x="3505200" y="5232400"/>
            <a:ext cx="5457825" cy="1371600"/>
          </a:xfrm>
          <a:prstGeom prst="rect">
            <a:avLst/>
          </a:prstGeom>
          <a:noFill/>
          <a:ln w="9525">
            <a:noFill/>
            <a:miter lim="800000"/>
            <a:headEnd/>
            <a:tailEnd/>
          </a:ln>
        </p:spPr>
      </p:pic>
      <p:sp>
        <p:nvSpPr>
          <p:cNvPr id="36" name="Rectangle 13"/>
          <p:cNvSpPr>
            <a:spLocks noChangeArrowheads="1"/>
          </p:cNvSpPr>
          <p:nvPr/>
        </p:nvSpPr>
        <p:spPr bwMode="auto">
          <a:xfrm>
            <a:off x="3689350" y="5667375"/>
            <a:ext cx="5113338" cy="506413"/>
          </a:xfrm>
          <a:prstGeom prst="rect">
            <a:avLst/>
          </a:prstGeom>
          <a:noFill/>
          <a:ln w="9525">
            <a:noFill/>
            <a:miter lim="800000"/>
            <a:headEnd/>
            <a:tailEnd/>
          </a:ln>
        </p:spPr>
        <p:txBody>
          <a:bodyPr anchor="ctr">
            <a:spAutoFit/>
          </a:bodyPr>
          <a:lstStyle/>
          <a:p>
            <a:pPr algn="ctr">
              <a:lnSpc>
                <a:spcPct val="85000"/>
              </a:lnSpc>
              <a:spcBef>
                <a:spcPct val="30000"/>
              </a:spcBef>
              <a:buClr>
                <a:schemeClr val="folHlink"/>
              </a:buClr>
              <a:buSzPct val="75000"/>
              <a:buFont typeface="Wingdings 2" pitchFamily="18" charset="2"/>
              <a:buNone/>
            </a:pPr>
            <a:r>
              <a:rPr lang="es-ES_tradnl" sz="3200" b="0" dirty="0">
                <a:latin typeface="Segoe" pitchFamily="34" charset="0"/>
              </a:rPr>
              <a:t>Control</a:t>
            </a:r>
          </a:p>
        </p:txBody>
      </p:sp>
      <p:pic>
        <p:nvPicPr>
          <p:cNvPr id="37" name="Picture 14" descr="Gel - Gel2 triangle arrow Clear"/>
          <p:cNvPicPr>
            <a:picLocks noChangeAspect="1" noChangeArrowheads="1"/>
          </p:cNvPicPr>
          <p:nvPr/>
        </p:nvPicPr>
        <p:blipFill>
          <a:blip r:embed="rId5"/>
          <a:srcRect/>
          <a:stretch>
            <a:fillRect/>
          </a:stretch>
        </p:blipFill>
        <p:spPr bwMode="auto">
          <a:xfrm>
            <a:off x="3222625" y="5400675"/>
            <a:ext cx="407988" cy="1035050"/>
          </a:xfrm>
          <a:prstGeom prst="rect">
            <a:avLst/>
          </a:prstGeom>
          <a:noFill/>
          <a:ln w="9525">
            <a:noFill/>
            <a:miter lim="800000"/>
            <a:headEnd/>
            <a:tailEnd/>
          </a:ln>
        </p:spPr>
      </p:pic>
      <p:pic>
        <p:nvPicPr>
          <p:cNvPr id="50199" name="Picture 17" descr="Metallic edge Sapphire Rounded Bar faded color med tall"/>
          <p:cNvPicPr>
            <a:picLocks noChangeAspect="1" noChangeArrowheads="1"/>
          </p:cNvPicPr>
          <p:nvPr/>
        </p:nvPicPr>
        <p:blipFill>
          <a:blip r:embed="rId6"/>
          <a:srcRect/>
          <a:stretch>
            <a:fillRect/>
          </a:stretch>
        </p:blipFill>
        <p:spPr bwMode="auto">
          <a:xfrm>
            <a:off x="196850" y="2741613"/>
            <a:ext cx="3052763" cy="1247775"/>
          </a:xfrm>
          <a:prstGeom prst="rect">
            <a:avLst/>
          </a:prstGeom>
          <a:noFill/>
          <a:ln w="9525">
            <a:noFill/>
            <a:miter lim="800000"/>
            <a:headEnd/>
            <a:tailEnd/>
          </a:ln>
        </p:spPr>
      </p:pic>
      <p:pic>
        <p:nvPicPr>
          <p:cNvPr id="50197" name="Picture 20" descr="Metallic edge Sapphire Rounded Bar faded color med tall"/>
          <p:cNvPicPr>
            <a:picLocks noChangeAspect="1" noChangeArrowheads="1"/>
          </p:cNvPicPr>
          <p:nvPr/>
        </p:nvPicPr>
        <p:blipFill>
          <a:blip r:embed="rId6"/>
          <a:srcRect/>
          <a:stretch>
            <a:fillRect/>
          </a:stretch>
        </p:blipFill>
        <p:spPr bwMode="auto">
          <a:xfrm>
            <a:off x="196850" y="4024313"/>
            <a:ext cx="3052763" cy="1247775"/>
          </a:xfrm>
          <a:prstGeom prst="rect">
            <a:avLst/>
          </a:prstGeom>
          <a:noFill/>
          <a:ln w="9525">
            <a:noFill/>
            <a:miter lim="800000"/>
            <a:headEnd/>
            <a:tailEnd/>
          </a:ln>
        </p:spPr>
      </p:pic>
      <p:pic>
        <p:nvPicPr>
          <p:cNvPr id="50195" name="Picture 23" descr="Metallic edge Sapphire Rounded Bar faded color med tall"/>
          <p:cNvPicPr>
            <a:picLocks noChangeAspect="1" noChangeArrowheads="1"/>
          </p:cNvPicPr>
          <p:nvPr/>
        </p:nvPicPr>
        <p:blipFill>
          <a:blip r:embed="rId6"/>
          <a:srcRect/>
          <a:stretch>
            <a:fillRect/>
          </a:stretch>
        </p:blipFill>
        <p:spPr bwMode="auto">
          <a:xfrm>
            <a:off x="196850" y="5294313"/>
            <a:ext cx="3052763" cy="1247775"/>
          </a:xfrm>
          <a:prstGeom prst="rect">
            <a:avLst/>
          </a:prstGeom>
          <a:noFill/>
          <a:ln w="9525">
            <a:noFill/>
            <a:miter lim="800000"/>
            <a:headEnd/>
            <a:tailEnd/>
          </a:ln>
        </p:spPr>
      </p:pic>
      <p:pic>
        <p:nvPicPr>
          <p:cNvPr id="47" name="Picture 15" descr="Forefront-CS_bL"/>
          <p:cNvPicPr>
            <a:picLocks noChangeAspect="1" noChangeArrowheads="1"/>
          </p:cNvPicPr>
          <p:nvPr/>
        </p:nvPicPr>
        <p:blipFill>
          <a:blip r:embed="rId7">
            <a:lum bright="100000" contrast="-100000"/>
          </a:blip>
          <a:srcRect/>
          <a:stretch>
            <a:fillRect/>
          </a:stretch>
        </p:blipFill>
        <p:spPr bwMode="auto">
          <a:xfrm>
            <a:off x="363538" y="1184275"/>
            <a:ext cx="2784475" cy="1304925"/>
          </a:xfrm>
          <a:prstGeom prst="rect">
            <a:avLst/>
          </a:prstGeom>
          <a:noFill/>
          <a:ln w="9525">
            <a:noFill/>
            <a:miter lim="800000"/>
            <a:headEnd/>
            <a:tailEnd/>
          </a:ln>
        </p:spPr>
      </p:pic>
      <p:sp>
        <p:nvSpPr>
          <p:cNvPr id="27" name="1 Título"/>
          <p:cNvSpPr>
            <a:spLocks noGrp="1"/>
          </p:cNvSpPr>
          <p:nvPr>
            <p:ph type="title"/>
          </p:nvPr>
        </p:nvSpPr>
        <p:spPr>
          <a:xfrm>
            <a:off x="371953" y="2886739"/>
            <a:ext cx="2541365" cy="978729"/>
          </a:xfrm>
        </p:spPr>
        <p:txBody>
          <a:bodyPr/>
          <a:lstStyle/>
          <a:p>
            <a:pPr algn="ctr">
              <a:defRPr/>
            </a:pPr>
            <a:r>
              <a:rPr lang="es-ES" sz="32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Protección Unificada</a:t>
            </a:r>
          </a:p>
        </p:txBody>
      </p:sp>
      <p:sp>
        <p:nvSpPr>
          <p:cNvPr id="28" name="1 Título"/>
          <p:cNvSpPr txBox="1">
            <a:spLocks/>
          </p:cNvSpPr>
          <p:nvPr/>
        </p:nvSpPr>
        <p:spPr bwMode="auto">
          <a:xfrm>
            <a:off x="386131" y="4176821"/>
            <a:ext cx="2697310" cy="978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32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Administración Simplificada</a:t>
            </a:r>
          </a:p>
        </p:txBody>
      </p:sp>
      <p:sp>
        <p:nvSpPr>
          <p:cNvPr id="38" name="1 Título"/>
          <p:cNvSpPr txBox="1">
            <a:spLocks/>
          </p:cNvSpPr>
          <p:nvPr/>
        </p:nvSpPr>
        <p:spPr bwMode="auto">
          <a:xfrm>
            <a:off x="612960" y="5443604"/>
            <a:ext cx="2225934" cy="9787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ES" sz="32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Visibilidad y Control</a:t>
            </a:r>
          </a:p>
        </p:txBody>
      </p:sp>
      <p:sp>
        <p:nvSpPr>
          <p:cNvPr id="40" name="1 Título"/>
          <p:cNvSpPr txBox="1">
            <a:spLocks/>
          </p:cNvSpPr>
          <p:nvPr/>
        </p:nvSpPr>
        <p:spPr bwMode="auto">
          <a:xfrm>
            <a:off x="97974" y="108860"/>
            <a:ext cx="8972582"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48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Que es Forefront </a:t>
            </a:r>
            <a:r>
              <a:rPr kumimoji="0" lang="es-ES" sz="4800" b="0" i="0" u="none" strike="noStrike" kern="0" cap="none" spc="-125" normalizeH="0" baseline="0" noProof="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Client</a:t>
            </a:r>
            <a:r>
              <a:rPr kumimoji="0" lang="es-ES" sz="48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 Security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72472"/>
                                        </p:tgtEl>
                                        <p:attrNameLst>
                                          <p:attrName>style.visibility</p:attrName>
                                        </p:attrNameLst>
                                      </p:cBhvr>
                                      <p:to>
                                        <p:strVal val="visible"/>
                                      </p:to>
                                    </p:set>
                                    <p:animEffect transition="in" filter="fade">
                                      <p:cBhvr>
                                        <p:cTn id="14" dur="1000"/>
                                        <p:tgtEl>
                                          <p:spTgt spid="87247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72" grpId="0"/>
      <p:bldP spid="30" grpId="0"/>
      <p:bldP spid="33"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4294967295"/>
          </p:nvPr>
        </p:nvSpPr>
        <p:spPr>
          <a:xfrm>
            <a:off x="8650288" y="6630988"/>
            <a:ext cx="536575" cy="476250"/>
          </a:xfrm>
          <a:prstGeom prst="rect">
            <a:avLst/>
          </a:prstGeom>
          <a:noFill/>
        </p:spPr>
        <p:txBody>
          <a:bodyPr/>
          <a:lstStyle/>
          <a:p>
            <a:pPr algn="r"/>
            <a:fld id="{0A0E0495-1656-4924-8DE9-3FE480FB607C}" type="slidenum">
              <a:rPr lang="en-US" smtClean="0">
                <a:latin typeface="Arial" pitchFamily="34" charset="0"/>
              </a:rPr>
              <a:pPr algn="r"/>
              <a:t>16</a:t>
            </a:fld>
            <a:endParaRPr lang="en-US" smtClean="0">
              <a:latin typeface="Arial" pitchFamily="34" charset="0"/>
            </a:endParaRPr>
          </a:p>
        </p:txBody>
      </p:sp>
      <p:pic>
        <p:nvPicPr>
          <p:cNvPr id="284674" name="Picture 2" descr="reports red arrow-curved"/>
          <p:cNvPicPr>
            <a:picLocks noChangeAspect="1" noChangeArrowheads="1"/>
          </p:cNvPicPr>
          <p:nvPr/>
        </p:nvPicPr>
        <p:blipFill>
          <a:blip r:embed="rId3">
            <a:lum bright="-20000" contrast="50000"/>
          </a:blip>
          <a:srcRect/>
          <a:stretch>
            <a:fillRect/>
          </a:stretch>
        </p:blipFill>
        <p:spPr bwMode="auto">
          <a:xfrm>
            <a:off x="6526213" y="2220913"/>
            <a:ext cx="1790700" cy="1017587"/>
          </a:xfrm>
          <a:prstGeom prst="rect">
            <a:avLst/>
          </a:prstGeom>
          <a:noFill/>
          <a:ln w="9525">
            <a:noFill/>
            <a:miter lim="800000"/>
            <a:headEnd/>
            <a:tailEnd/>
          </a:ln>
        </p:spPr>
      </p:pic>
      <p:pic>
        <p:nvPicPr>
          <p:cNvPr id="284675" name="Picture 3" descr="arrow-blue final-shorter"/>
          <p:cNvPicPr>
            <a:picLocks noChangeAspect="1" noChangeArrowheads="1"/>
          </p:cNvPicPr>
          <p:nvPr/>
        </p:nvPicPr>
        <p:blipFill>
          <a:blip r:embed="rId4">
            <a:lum bright="-20000" contrast="50000"/>
          </a:blip>
          <a:srcRect/>
          <a:stretch>
            <a:fillRect/>
          </a:stretch>
        </p:blipFill>
        <p:spPr bwMode="auto">
          <a:xfrm>
            <a:off x="3416300" y="2352675"/>
            <a:ext cx="2886075" cy="3054350"/>
          </a:xfrm>
          <a:prstGeom prst="rect">
            <a:avLst/>
          </a:prstGeom>
          <a:noFill/>
          <a:ln w="9525">
            <a:noFill/>
            <a:miter lim="800000"/>
            <a:headEnd/>
            <a:tailEnd/>
          </a:ln>
        </p:spPr>
      </p:pic>
      <p:pic>
        <p:nvPicPr>
          <p:cNvPr id="284676" name="Picture 4" descr="3rd red arrow"/>
          <p:cNvPicPr>
            <a:picLocks noChangeAspect="1" noChangeArrowheads="1"/>
          </p:cNvPicPr>
          <p:nvPr/>
        </p:nvPicPr>
        <p:blipFill>
          <a:blip r:embed="rId5">
            <a:lum bright="-20000" contrast="50000"/>
          </a:blip>
          <a:srcRect/>
          <a:stretch>
            <a:fillRect/>
          </a:stretch>
        </p:blipFill>
        <p:spPr bwMode="auto">
          <a:xfrm>
            <a:off x="4511675" y="4224338"/>
            <a:ext cx="3994150" cy="1670050"/>
          </a:xfrm>
          <a:prstGeom prst="rect">
            <a:avLst/>
          </a:prstGeom>
          <a:noFill/>
          <a:ln w="9525">
            <a:noFill/>
            <a:miter lim="800000"/>
            <a:headEnd/>
            <a:tailEnd/>
          </a:ln>
        </p:spPr>
      </p:pic>
      <p:pic>
        <p:nvPicPr>
          <p:cNvPr id="284677" name="Picture 5" descr="arrow5"/>
          <p:cNvPicPr>
            <a:picLocks noChangeAspect="1" noChangeArrowheads="1"/>
          </p:cNvPicPr>
          <p:nvPr/>
        </p:nvPicPr>
        <p:blipFill>
          <a:blip r:embed="rId6">
            <a:lum bright="-20000" contrast="50000"/>
          </a:blip>
          <a:srcRect/>
          <a:stretch>
            <a:fillRect/>
          </a:stretch>
        </p:blipFill>
        <p:spPr bwMode="auto">
          <a:xfrm>
            <a:off x="1759177" y="1422400"/>
            <a:ext cx="2619375" cy="4448175"/>
          </a:xfrm>
          <a:prstGeom prst="rect">
            <a:avLst/>
          </a:prstGeom>
          <a:noFill/>
          <a:ln w="9525">
            <a:noFill/>
            <a:miter lim="800000"/>
            <a:headEnd/>
            <a:tailEnd/>
          </a:ln>
        </p:spPr>
      </p:pic>
      <p:pic>
        <p:nvPicPr>
          <p:cNvPr id="284678" name="Picture 6" descr="Internet cloud web"/>
          <p:cNvPicPr>
            <a:picLocks noChangeAspect="1" noChangeArrowheads="1"/>
          </p:cNvPicPr>
          <p:nvPr/>
        </p:nvPicPr>
        <p:blipFill>
          <a:blip r:embed="rId7"/>
          <a:srcRect/>
          <a:stretch>
            <a:fillRect/>
          </a:stretch>
        </p:blipFill>
        <p:spPr bwMode="auto">
          <a:xfrm>
            <a:off x="352425" y="2641600"/>
            <a:ext cx="2085975" cy="901700"/>
          </a:xfrm>
          <a:prstGeom prst="rect">
            <a:avLst/>
          </a:prstGeom>
          <a:noFill/>
          <a:ln w="9525">
            <a:noFill/>
            <a:miter lim="800000"/>
            <a:headEnd/>
            <a:tailEnd/>
          </a:ln>
        </p:spPr>
      </p:pic>
      <p:grpSp>
        <p:nvGrpSpPr>
          <p:cNvPr id="2" name="Group 53"/>
          <p:cNvGrpSpPr>
            <a:grpSpLocks/>
          </p:cNvGrpSpPr>
          <p:nvPr/>
        </p:nvGrpSpPr>
        <p:grpSpPr bwMode="auto">
          <a:xfrm>
            <a:off x="762000" y="1333500"/>
            <a:ext cx="2471738" cy="1600200"/>
            <a:chOff x="480" y="192"/>
            <a:chExt cx="1557" cy="1008"/>
          </a:xfrm>
        </p:grpSpPr>
        <p:pic>
          <p:nvPicPr>
            <p:cNvPr id="55343" name="Picture 9" descr="mu_shaded_sm"/>
            <p:cNvPicPr>
              <a:picLocks noChangeAspect="1" noChangeArrowheads="1"/>
            </p:cNvPicPr>
            <p:nvPr/>
          </p:nvPicPr>
          <p:blipFill>
            <a:blip r:embed="rId8"/>
            <a:srcRect/>
            <a:stretch>
              <a:fillRect/>
            </a:stretch>
          </p:blipFill>
          <p:spPr bwMode="auto">
            <a:xfrm>
              <a:off x="480" y="192"/>
              <a:ext cx="778" cy="1008"/>
            </a:xfrm>
            <a:prstGeom prst="rect">
              <a:avLst/>
            </a:prstGeom>
            <a:noFill/>
            <a:ln w="9525">
              <a:noFill/>
              <a:miter lim="800000"/>
              <a:headEnd/>
              <a:tailEnd/>
            </a:ln>
          </p:spPr>
        </p:pic>
        <p:pic>
          <p:nvPicPr>
            <p:cNvPr id="55344" name="Picture 12"/>
            <p:cNvPicPr>
              <a:picLocks noChangeAspect="1" noChangeArrowheads="1"/>
            </p:cNvPicPr>
            <p:nvPr/>
          </p:nvPicPr>
          <p:blipFill>
            <a:blip r:embed="rId9">
              <a:lum bright="100000" contrast="-100000"/>
            </a:blip>
            <a:srcRect/>
            <a:stretch>
              <a:fillRect/>
            </a:stretch>
          </p:blipFill>
          <p:spPr bwMode="auto">
            <a:xfrm>
              <a:off x="1404" y="315"/>
              <a:ext cx="633" cy="305"/>
            </a:xfrm>
            <a:prstGeom prst="rect">
              <a:avLst/>
            </a:prstGeom>
            <a:noFill/>
            <a:ln w="9525">
              <a:noFill/>
              <a:miter lim="800000"/>
              <a:headEnd/>
              <a:tailEnd/>
            </a:ln>
          </p:spPr>
        </p:pic>
      </p:grpSp>
      <p:grpSp>
        <p:nvGrpSpPr>
          <p:cNvPr id="3" name="Group 14"/>
          <p:cNvGrpSpPr>
            <a:grpSpLocks/>
          </p:cNvGrpSpPr>
          <p:nvPr/>
        </p:nvGrpSpPr>
        <p:grpSpPr bwMode="auto">
          <a:xfrm>
            <a:off x="5527675" y="2217738"/>
            <a:ext cx="1406525" cy="2024062"/>
            <a:chOff x="3482" y="1397"/>
            <a:chExt cx="886" cy="1275"/>
          </a:xfrm>
        </p:grpSpPr>
        <p:pic>
          <p:nvPicPr>
            <p:cNvPr id="55340" name="Picture 15" descr="console ui-best-v2"/>
            <p:cNvPicPr>
              <a:picLocks noChangeAspect="1" noChangeArrowheads="1"/>
            </p:cNvPicPr>
            <p:nvPr/>
          </p:nvPicPr>
          <p:blipFill>
            <a:blip r:embed="rId10"/>
            <a:srcRect/>
            <a:stretch>
              <a:fillRect/>
            </a:stretch>
          </p:blipFill>
          <p:spPr bwMode="auto">
            <a:xfrm>
              <a:off x="3482" y="1397"/>
              <a:ext cx="608" cy="462"/>
            </a:xfrm>
            <a:prstGeom prst="rect">
              <a:avLst/>
            </a:prstGeom>
            <a:noFill/>
            <a:ln w="9525">
              <a:noFill/>
              <a:miter lim="800000"/>
              <a:headEnd/>
              <a:tailEnd/>
            </a:ln>
          </p:spPr>
        </p:pic>
        <p:pic>
          <p:nvPicPr>
            <p:cNvPr id="55341" name="Picture 16" descr="Server"/>
            <p:cNvPicPr>
              <a:picLocks noChangeAspect="1" noChangeArrowheads="1"/>
            </p:cNvPicPr>
            <p:nvPr/>
          </p:nvPicPr>
          <p:blipFill>
            <a:blip r:embed="rId11"/>
            <a:srcRect/>
            <a:stretch>
              <a:fillRect/>
            </a:stretch>
          </p:blipFill>
          <p:spPr bwMode="auto">
            <a:xfrm>
              <a:off x="3713" y="1659"/>
              <a:ext cx="454" cy="670"/>
            </a:xfrm>
            <a:prstGeom prst="rect">
              <a:avLst/>
            </a:prstGeom>
            <a:noFill/>
            <a:ln w="9525">
              <a:noFill/>
              <a:miter lim="800000"/>
              <a:headEnd/>
              <a:tailEnd/>
            </a:ln>
          </p:spPr>
        </p:pic>
        <p:pic>
          <p:nvPicPr>
            <p:cNvPr id="55342" name="Picture 17"/>
            <p:cNvPicPr>
              <a:picLocks noChangeAspect="1" noChangeArrowheads="1"/>
            </p:cNvPicPr>
            <p:nvPr/>
          </p:nvPicPr>
          <p:blipFill>
            <a:blip r:embed="rId12">
              <a:lum bright="100000" contrast="-100000"/>
            </a:blip>
            <a:srcRect/>
            <a:stretch>
              <a:fillRect/>
            </a:stretch>
          </p:blipFill>
          <p:spPr bwMode="auto">
            <a:xfrm>
              <a:off x="3504" y="2401"/>
              <a:ext cx="864" cy="271"/>
            </a:xfrm>
            <a:prstGeom prst="rect">
              <a:avLst/>
            </a:prstGeom>
            <a:noFill/>
            <a:ln w="9525">
              <a:noFill/>
              <a:miter lim="800000"/>
              <a:headEnd/>
              <a:tailEnd/>
            </a:ln>
          </p:spPr>
        </p:pic>
      </p:grpSp>
      <p:grpSp>
        <p:nvGrpSpPr>
          <p:cNvPr id="4" name="Group 18"/>
          <p:cNvGrpSpPr>
            <a:grpSpLocks/>
          </p:cNvGrpSpPr>
          <p:nvPr/>
        </p:nvGrpSpPr>
        <p:grpSpPr bwMode="auto">
          <a:xfrm>
            <a:off x="2286000" y="5187950"/>
            <a:ext cx="4267200" cy="1557338"/>
            <a:chOff x="1440" y="3268"/>
            <a:chExt cx="2688" cy="981"/>
          </a:xfrm>
        </p:grpSpPr>
        <p:grpSp>
          <p:nvGrpSpPr>
            <p:cNvPr id="5" name="Group 19"/>
            <p:cNvGrpSpPr>
              <a:grpSpLocks/>
            </p:cNvGrpSpPr>
            <p:nvPr/>
          </p:nvGrpSpPr>
          <p:grpSpPr bwMode="auto">
            <a:xfrm>
              <a:off x="2240" y="3268"/>
              <a:ext cx="1060" cy="674"/>
              <a:chOff x="2170" y="3308"/>
              <a:chExt cx="1060" cy="674"/>
            </a:xfrm>
          </p:grpSpPr>
          <p:pic>
            <p:nvPicPr>
              <p:cNvPr id="55337" name="Picture 20" descr="Server"/>
              <p:cNvPicPr>
                <a:picLocks noChangeAspect="1" noChangeArrowheads="1"/>
              </p:cNvPicPr>
              <p:nvPr/>
            </p:nvPicPr>
            <p:blipFill>
              <a:blip r:embed="rId13"/>
              <a:srcRect/>
              <a:stretch>
                <a:fillRect/>
              </a:stretch>
            </p:blipFill>
            <p:spPr bwMode="auto">
              <a:xfrm flipH="1">
                <a:off x="2599" y="3308"/>
                <a:ext cx="327" cy="482"/>
              </a:xfrm>
              <a:prstGeom prst="rect">
                <a:avLst/>
              </a:prstGeom>
              <a:noFill/>
              <a:ln w="9525">
                <a:noFill/>
                <a:miter lim="800000"/>
                <a:headEnd/>
                <a:tailEnd/>
              </a:ln>
            </p:spPr>
          </p:pic>
          <p:pic>
            <p:nvPicPr>
              <p:cNvPr id="55338" name="Picture 21" descr="laptop notebook portable Computer"/>
              <p:cNvPicPr>
                <a:picLocks noChangeAspect="1" noChangeArrowheads="1"/>
              </p:cNvPicPr>
              <p:nvPr/>
            </p:nvPicPr>
            <p:blipFill>
              <a:blip r:embed="rId14"/>
              <a:srcRect/>
              <a:stretch>
                <a:fillRect/>
              </a:stretch>
            </p:blipFill>
            <p:spPr bwMode="auto">
              <a:xfrm>
                <a:off x="2780" y="3556"/>
                <a:ext cx="450" cy="426"/>
              </a:xfrm>
              <a:prstGeom prst="rect">
                <a:avLst/>
              </a:prstGeom>
              <a:noFill/>
              <a:ln w="9525">
                <a:noFill/>
                <a:miter lim="800000"/>
                <a:headEnd/>
                <a:tailEnd/>
              </a:ln>
            </p:spPr>
          </p:pic>
          <p:pic>
            <p:nvPicPr>
              <p:cNvPr id="55339" name="Picture 22" descr="PC with flat panel"/>
              <p:cNvPicPr>
                <a:picLocks noChangeAspect="1" noChangeArrowheads="1"/>
              </p:cNvPicPr>
              <p:nvPr/>
            </p:nvPicPr>
            <p:blipFill>
              <a:blip r:embed="rId15"/>
              <a:srcRect/>
              <a:stretch>
                <a:fillRect/>
              </a:stretch>
            </p:blipFill>
            <p:spPr bwMode="auto">
              <a:xfrm>
                <a:off x="2170" y="3433"/>
                <a:ext cx="533" cy="534"/>
              </a:xfrm>
              <a:prstGeom prst="rect">
                <a:avLst/>
              </a:prstGeom>
              <a:noFill/>
              <a:ln w="9525">
                <a:noFill/>
                <a:miter lim="800000"/>
                <a:headEnd/>
                <a:tailEnd/>
              </a:ln>
            </p:spPr>
          </p:pic>
        </p:grpSp>
        <p:pic>
          <p:nvPicPr>
            <p:cNvPr id="55336" name="Picture 23"/>
            <p:cNvPicPr>
              <a:picLocks noChangeAspect="1" noChangeArrowheads="1"/>
            </p:cNvPicPr>
            <p:nvPr/>
          </p:nvPicPr>
          <p:blipFill>
            <a:blip r:embed="rId16">
              <a:lum bright="100000" contrast="-100000"/>
            </a:blip>
            <a:srcRect/>
            <a:stretch>
              <a:fillRect/>
            </a:stretch>
          </p:blipFill>
          <p:spPr bwMode="auto">
            <a:xfrm>
              <a:off x="1440" y="3984"/>
              <a:ext cx="2688" cy="265"/>
            </a:xfrm>
            <a:prstGeom prst="rect">
              <a:avLst/>
            </a:prstGeom>
            <a:noFill/>
            <a:ln w="9525">
              <a:noFill/>
              <a:miter lim="800000"/>
              <a:headEnd/>
              <a:tailEnd/>
            </a:ln>
          </p:spPr>
        </p:pic>
      </p:grpSp>
      <p:pic>
        <p:nvPicPr>
          <p:cNvPr id="284696" name="Picture 24"/>
          <p:cNvPicPr>
            <a:picLocks noChangeAspect="1" noChangeArrowheads="1"/>
          </p:cNvPicPr>
          <p:nvPr/>
        </p:nvPicPr>
        <p:blipFill>
          <a:blip r:embed="rId17">
            <a:lum bright="100000" contrast="-100000"/>
          </a:blip>
          <a:srcRect/>
          <a:stretch>
            <a:fillRect/>
          </a:stretch>
        </p:blipFill>
        <p:spPr bwMode="auto">
          <a:xfrm>
            <a:off x="5715000" y="5562600"/>
            <a:ext cx="838200" cy="233363"/>
          </a:xfrm>
          <a:prstGeom prst="rect">
            <a:avLst/>
          </a:prstGeom>
          <a:noFill/>
          <a:ln w="9525">
            <a:noFill/>
            <a:miter lim="800000"/>
            <a:headEnd/>
            <a:tailEnd/>
          </a:ln>
        </p:spPr>
      </p:pic>
      <p:pic>
        <p:nvPicPr>
          <p:cNvPr id="284697" name="Picture 25"/>
          <p:cNvPicPr>
            <a:picLocks noChangeAspect="1" noChangeArrowheads="1"/>
          </p:cNvPicPr>
          <p:nvPr/>
        </p:nvPicPr>
        <p:blipFill>
          <a:blip r:embed="rId18">
            <a:lum bright="100000" contrast="-100000"/>
          </a:blip>
          <a:srcRect/>
          <a:stretch>
            <a:fillRect/>
          </a:stretch>
        </p:blipFill>
        <p:spPr bwMode="auto">
          <a:xfrm>
            <a:off x="6705600" y="2438400"/>
            <a:ext cx="931863" cy="255588"/>
          </a:xfrm>
          <a:prstGeom prst="rect">
            <a:avLst/>
          </a:prstGeom>
          <a:noFill/>
          <a:ln w="9525">
            <a:noFill/>
            <a:miter lim="800000"/>
            <a:headEnd/>
            <a:tailEnd/>
          </a:ln>
        </p:spPr>
      </p:pic>
      <p:pic>
        <p:nvPicPr>
          <p:cNvPr id="284698" name="Picture 26"/>
          <p:cNvPicPr>
            <a:picLocks noChangeAspect="1" noChangeArrowheads="1"/>
          </p:cNvPicPr>
          <p:nvPr/>
        </p:nvPicPr>
        <p:blipFill>
          <a:blip r:embed="rId19">
            <a:lum bright="100000" contrast="-100000"/>
          </a:blip>
          <a:srcRect b="24402"/>
          <a:stretch>
            <a:fillRect/>
          </a:stretch>
        </p:blipFill>
        <p:spPr bwMode="auto">
          <a:xfrm>
            <a:off x="4354397" y="2446298"/>
            <a:ext cx="1060450" cy="255588"/>
          </a:xfrm>
          <a:prstGeom prst="rect">
            <a:avLst/>
          </a:prstGeom>
          <a:noFill/>
          <a:ln w="9525">
            <a:noFill/>
            <a:miter lim="800000"/>
            <a:headEnd/>
            <a:tailEnd/>
          </a:ln>
        </p:spPr>
      </p:pic>
      <p:pic>
        <p:nvPicPr>
          <p:cNvPr id="284699" name="Picture 27"/>
          <p:cNvPicPr>
            <a:picLocks noChangeAspect="1" noChangeArrowheads="1"/>
          </p:cNvPicPr>
          <p:nvPr/>
        </p:nvPicPr>
        <p:blipFill>
          <a:blip r:embed="rId20">
            <a:lum bright="100000" contrast="-100000"/>
          </a:blip>
          <a:srcRect/>
          <a:stretch>
            <a:fillRect/>
          </a:stretch>
        </p:blipFill>
        <p:spPr bwMode="auto">
          <a:xfrm>
            <a:off x="2057400" y="5724071"/>
            <a:ext cx="1343025" cy="257175"/>
          </a:xfrm>
          <a:prstGeom prst="rect">
            <a:avLst/>
          </a:prstGeom>
          <a:noFill/>
          <a:ln w="9525">
            <a:noFill/>
            <a:miter lim="800000"/>
            <a:headEnd/>
            <a:tailEnd/>
          </a:ln>
        </p:spPr>
      </p:pic>
      <p:grpSp>
        <p:nvGrpSpPr>
          <p:cNvPr id="6" name="Group 28"/>
          <p:cNvGrpSpPr>
            <a:grpSpLocks/>
          </p:cNvGrpSpPr>
          <p:nvPr/>
        </p:nvGrpSpPr>
        <p:grpSpPr bwMode="auto">
          <a:xfrm>
            <a:off x="2952750" y="3157538"/>
            <a:ext cx="1676400" cy="1643062"/>
            <a:chOff x="1860" y="1989"/>
            <a:chExt cx="1056" cy="1035"/>
          </a:xfrm>
        </p:grpSpPr>
        <p:pic>
          <p:nvPicPr>
            <p:cNvPr id="55326" name="Picture 29" descr="Server"/>
            <p:cNvPicPr>
              <a:picLocks noChangeAspect="1" noChangeArrowheads="1"/>
            </p:cNvPicPr>
            <p:nvPr/>
          </p:nvPicPr>
          <p:blipFill>
            <a:blip r:embed="rId11"/>
            <a:srcRect/>
            <a:stretch>
              <a:fillRect/>
            </a:stretch>
          </p:blipFill>
          <p:spPr bwMode="auto">
            <a:xfrm>
              <a:off x="2131" y="1989"/>
              <a:ext cx="454" cy="670"/>
            </a:xfrm>
            <a:prstGeom prst="rect">
              <a:avLst/>
            </a:prstGeom>
            <a:noFill/>
            <a:ln w="9525">
              <a:noFill/>
              <a:miter lim="800000"/>
              <a:headEnd/>
              <a:tailEnd/>
            </a:ln>
          </p:spPr>
        </p:pic>
        <p:grpSp>
          <p:nvGrpSpPr>
            <p:cNvPr id="7" name="Group 30"/>
            <p:cNvGrpSpPr>
              <a:grpSpLocks/>
            </p:cNvGrpSpPr>
            <p:nvPr/>
          </p:nvGrpSpPr>
          <p:grpSpPr bwMode="auto">
            <a:xfrm>
              <a:off x="2327" y="2185"/>
              <a:ext cx="560" cy="560"/>
              <a:chOff x="2367" y="2179"/>
              <a:chExt cx="560" cy="560"/>
            </a:xfrm>
          </p:grpSpPr>
          <p:pic>
            <p:nvPicPr>
              <p:cNvPr id="55330" name="Picture 31" descr="grey glow circle"/>
              <p:cNvPicPr>
                <a:picLocks noChangeAspect="1" noChangeArrowheads="1"/>
              </p:cNvPicPr>
              <p:nvPr/>
            </p:nvPicPr>
            <p:blipFill>
              <a:blip r:embed="rId21"/>
              <a:srcRect/>
              <a:stretch>
                <a:fillRect/>
              </a:stretch>
            </p:blipFill>
            <p:spPr bwMode="auto">
              <a:xfrm>
                <a:off x="2367" y="2179"/>
                <a:ext cx="560" cy="560"/>
              </a:xfrm>
              <a:prstGeom prst="rect">
                <a:avLst/>
              </a:prstGeom>
              <a:noFill/>
              <a:ln w="9525">
                <a:noFill/>
                <a:miter lim="800000"/>
                <a:headEnd/>
                <a:tailEnd/>
              </a:ln>
            </p:spPr>
          </p:pic>
          <p:grpSp>
            <p:nvGrpSpPr>
              <p:cNvPr id="8" name="Group 32"/>
              <p:cNvGrpSpPr>
                <a:grpSpLocks/>
              </p:cNvGrpSpPr>
              <p:nvPr/>
            </p:nvGrpSpPr>
            <p:grpSpPr bwMode="auto">
              <a:xfrm>
                <a:off x="2464" y="2228"/>
                <a:ext cx="396" cy="407"/>
                <a:chOff x="3993" y="2677"/>
                <a:chExt cx="912" cy="1101"/>
              </a:xfrm>
            </p:grpSpPr>
            <p:pic>
              <p:nvPicPr>
                <p:cNvPr id="55332" name="Picture 33" descr="3D blue triangle"/>
                <p:cNvPicPr>
                  <a:picLocks noChangeAspect="1" noChangeArrowheads="1"/>
                </p:cNvPicPr>
                <p:nvPr/>
              </p:nvPicPr>
              <p:blipFill>
                <a:blip r:embed="rId22"/>
                <a:srcRect/>
                <a:stretch>
                  <a:fillRect/>
                </a:stretch>
              </p:blipFill>
              <p:spPr bwMode="auto">
                <a:xfrm>
                  <a:off x="3993" y="3130"/>
                  <a:ext cx="468" cy="564"/>
                </a:xfrm>
                <a:prstGeom prst="rect">
                  <a:avLst/>
                </a:prstGeom>
                <a:noFill/>
                <a:ln w="9525">
                  <a:noFill/>
                  <a:miter lim="800000"/>
                  <a:headEnd/>
                  <a:tailEnd/>
                </a:ln>
              </p:spPr>
            </p:pic>
            <p:pic>
              <p:nvPicPr>
                <p:cNvPr id="55333" name="Picture 34" descr="3D blue triangle"/>
                <p:cNvPicPr>
                  <a:picLocks noChangeAspect="1" noChangeArrowheads="1"/>
                </p:cNvPicPr>
                <p:nvPr/>
              </p:nvPicPr>
              <p:blipFill>
                <a:blip r:embed="rId22"/>
                <a:srcRect/>
                <a:stretch>
                  <a:fillRect/>
                </a:stretch>
              </p:blipFill>
              <p:spPr bwMode="auto">
                <a:xfrm>
                  <a:off x="4437" y="3214"/>
                  <a:ext cx="468" cy="564"/>
                </a:xfrm>
                <a:prstGeom prst="rect">
                  <a:avLst/>
                </a:prstGeom>
                <a:noFill/>
                <a:ln w="9525">
                  <a:noFill/>
                  <a:miter lim="800000"/>
                  <a:headEnd/>
                  <a:tailEnd/>
                </a:ln>
              </p:spPr>
            </p:pic>
            <p:pic>
              <p:nvPicPr>
                <p:cNvPr id="55334" name="Picture 35" descr="3D blue triangle"/>
                <p:cNvPicPr>
                  <a:picLocks noChangeAspect="1" noChangeArrowheads="1"/>
                </p:cNvPicPr>
                <p:nvPr/>
              </p:nvPicPr>
              <p:blipFill>
                <a:blip r:embed="rId22"/>
                <a:srcRect/>
                <a:stretch>
                  <a:fillRect/>
                </a:stretch>
              </p:blipFill>
              <p:spPr bwMode="auto">
                <a:xfrm>
                  <a:off x="4179" y="2677"/>
                  <a:ext cx="468" cy="564"/>
                </a:xfrm>
                <a:prstGeom prst="rect">
                  <a:avLst/>
                </a:prstGeom>
                <a:noFill/>
                <a:ln w="9525">
                  <a:noFill/>
                  <a:miter lim="800000"/>
                  <a:headEnd/>
                  <a:tailEnd/>
                </a:ln>
              </p:spPr>
            </p:pic>
          </p:grpSp>
        </p:grpSp>
        <p:pic>
          <p:nvPicPr>
            <p:cNvPr id="55328" name="Picture 36"/>
            <p:cNvPicPr>
              <a:picLocks noChangeAspect="1" noChangeArrowheads="1"/>
            </p:cNvPicPr>
            <p:nvPr/>
          </p:nvPicPr>
          <p:blipFill>
            <a:blip r:embed="rId23">
              <a:lum bright="100000" contrast="-100000"/>
            </a:blip>
            <a:srcRect/>
            <a:stretch>
              <a:fillRect/>
            </a:stretch>
          </p:blipFill>
          <p:spPr bwMode="auto">
            <a:xfrm>
              <a:off x="2051" y="2966"/>
              <a:ext cx="674" cy="58"/>
            </a:xfrm>
            <a:prstGeom prst="rect">
              <a:avLst/>
            </a:prstGeom>
            <a:noFill/>
            <a:ln w="9525">
              <a:noFill/>
              <a:miter lim="800000"/>
              <a:headEnd/>
              <a:tailEnd/>
            </a:ln>
          </p:spPr>
        </p:pic>
        <p:pic>
          <p:nvPicPr>
            <p:cNvPr id="55329" name="Picture 37" descr="WinSrv-ActDir_h_rgb"/>
            <p:cNvPicPr>
              <a:picLocks noChangeAspect="1" noChangeArrowheads="1"/>
            </p:cNvPicPr>
            <p:nvPr/>
          </p:nvPicPr>
          <p:blipFill>
            <a:blip r:embed="rId24">
              <a:lum bright="100000" contrast="-100000"/>
            </a:blip>
            <a:srcRect/>
            <a:stretch>
              <a:fillRect/>
            </a:stretch>
          </p:blipFill>
          <p:spPr bwMode="auto">
            <a:xfrm>
              <a:off x="1860" y="2688"/>
              <a:ext cx="1056" cy="256"/>
            </a:xfrm>
            <a:prstGeom prst="rect">
              <a:avLst/>
            </a:prstGeom>
            <a:noFill/>
            <a:ln w="9525">
              <a:noFill/>
              <a:miter lim="800000"/>
              <a:headEnd/>
              <a:tailEnd/>
            </a:ln>
          </p:spPr>
        </p:pic>
      </p:grpSp>
      <p:grpSp>
        <p:nvGrpSpPr>
          <p:cNvPr id="9" name="Group 38"/>
          <p:cNvGrpSpPr>
            <a:grpSpLocks/>
          </p:cNvGrpSpPr>
          <p:nvPr/>
        </p:nvGrpSpPr>
        <p:grpSpPr bwMode="auto">
          <a:xfrm>
            <a:off x="33339" y="3792539"/>
            <a:ext cx="1752600" cy="1555750"/>
            <a:chOff x="21" y="1989"/>
            <a:chExt cx="1104" cy="980"/>
          </a:xfrm>
        </p:grpSpPr>
        <p:pic>
          <p:nvPicPr>
            <p:cNvPr id="55323" name="Picture 39" descr="Server"/>
            <p:cNvPicPr>
              <a:picLocks noChangeAspect="1" noChangeArrowheads="1"/>
            </p:cNvPicPr>
            <p:nvPr/>
          </p:nvPicPr>
          <p:blipFill>
            <a:blip r:embed="rId11"/>
            <a:srcRect/>
            <a:stretch>
              <a:fillRect/>
            </a:stretch>
          </p:blipFill>
          <p:spPr bwMode="auto">
            <a:xfrm>
              <a:off x="661" y="1989"/>
              <a:ext cx="454" cy="670"/>
            </a:xfrm>
            <a:prstGeom prst="rect">
              <a:avLst/>
            </a:prstGeom>
            <a:noFill/>
            <a:ln>
              <a:noFill/>
            </a:ln>
          </p:spPr>
        </p:pic>
        <p:pic>
          <p:nvPicPr>
            <p:cNvPr id="55324" name="Picture 40"/>
            <p:cNvPicPr>
              <a:picLocks noChangeAspect="1" noChangeArrowheads="1"/>
            </p:cNvPicPr>
            <p:nvPr/>
          </p:nvPicPr>
          <p:blipFill>
            <a:blip r:embed="rId23">
              <a:lum bright="100000" contrast="-100000"/>
            </a:blip>
            <a:srcRect/>
            <a:stretch>
              <a:fillRect/>
            </a:stretch>
          </p:blipFill>
          <p:spPr bwMode="auto">
            <a:xfrm>
              <a:off x="393" y="2911"/>
              <a:ext cx="674" cy="58"/>
            </a:xfrm>
            <a:prstGeom prst="rect">
              <a:avLst/>
            </a:prstGeom>
            <a:noFill/>
            <a:ln>
              <a:noFill/>
            </a:ln>
          </p:spPr>
        </p:pic>
        <p:pic>
          <p:nvPicPr>
            <p:cNvPr id="55325" name="Picture 41" descr="WinSvr_UpdtSvc_h_c"/>
            <p:cNvPicPr>
              <a:picLocks noChangeAspect="1" noChangeArrowheads="1"/>
            </p:cNvPicPr>
            <p:nvPr/>
          </p:nvPicPr>
          <p:blipFill>
            <a:blip r:embed="rId25" cstate="print"/>
            <a:srcRect/>
            <a:stretch>
              <a:fillRect/>
            </a:stretch>
          </p:blipFill>
          <p:spPr bwMode="auto">
            <a:xfrm>
              <a:off x="21" y="2679"/>
              <a:ext cx="1104" cy="194"/>
            </a:xfrm>
            <a:prstGeom prst="rect">
              <a:avLst/>
            </a:prstGeom>
            <a:noFill/>
            <a:ln>
              <a:noFill/>
            </a:ln>
          </p:spPr>
        </p:pic>
      </p:grpSp>
      <p:grpSp>
        <p:nvGrpSpPr>
          <p:cNvPr id="10" name="Group 42"/>
          <p:cNvGrpSpPr>
            <a:grpSpLocks/>
          </p:cNvGrpSpPr>
          <p:nvPr/>
        </p:nvGrpSpPr>
        <p:grpSpPr bwMode="auto">
          <a:xfrm>
            <a:off x="7391400" y="2438400"/>
            <a:ext cx="1724025" cy="1828800"/>
            <a:chOff x="4656" y="1536"/>
            <a:chExt cx="1086" cy="1152"/>
          </a:xfrm>
        </p:grpSpPr>
        <p:grpSp>
          <p:nvGrpSpPr>
            <p:cNvPr id="11" name="Group 43"/>
            <p:cNvGrpSpPr>
              <a:grpSpLocks/>
            </p:cNvGrpSpPr>
            <p:nvPr/>
          </p:nvGrpSpPr>
          <p:grpSpPr bwMode="auto">
            <a:xfrm>
              <a:off x="4716" y="1536"/>
              <a:ext cx="756" cy="864"/>
              <a:chOff x="4857" y="1445"/>
              <a:chExt cx="756" cy="864"/>
            </a:xfrm>
          </p:grpSpPr>
          <p:pic>
            <p:nvPicPr>
              <p:cNvPr id="55319" name="Picture 44" descr="Server"/>
              <p:cNvPicPr>
                <a:picLocks noChangeAspect="1" noChangeArrowheads="1"/>
              </p:cNvPicPr>
              <p:nvPr/>
            </p:nvPicPr>
            <p:blipFill>
              <a:blip r:embed="rId11"/>
              <a:srcRect/>
              <a:stretch>
                <a:fillRect/>
              </a:stretch>
            </p:blipFill>
            <p:spPr bwMode="auto">
              <a:xfrm>
                <a:off x="4857" y="1445"/>
                <a:ext cx="454" cy="670"/>
              </a:xfrm>
              <a:prstGeom prst="rect">
                <a:avLst/>
              </a:prstGeom>
              <a:noFill/>
              <a:ln w="9525">
                <a:noFill/>
                <a:miter lim="800000"/>
                <a:headEnd/>
                <a:tailEnd/>
              </a:ln>
            </p:spPr>
          </p:pic>
          <p:grpSp>
            <p:nvGrpSpPr>
              <p:cNvPr id="12" name="Group 45"/>
              <p:cNvGrpSpPr>
                <a:grpSpLocks/>
              </p:cNvGrpSpPr>
              <p:nvPr/>
            </p:nvGrpSpPr>
            <p:grpSpPr bwMode="auto">
              <a:xfrm>
                <a:off x="5079" y="1639"/>
                <a:ext cx="534" cy="670"/>
                <a:chOff x="4888" y="1437"/>
                <a:chExt cx="534" cy="670"/>
              </a:xfrm>
            </p:grpSpPr>
            <p:pic>
              <p:nvPicPr>
                <p:cNvPr id="55321" name="Picture 46" descr="Server"/>
                <p:cNvPicPr>
                  <a:picLocks noChangeAspect="1" noChangeArrowheads="1"/>
                </p:cNvPicPr>
                <p:nvPr/>
              </p:nvPicPr>
              <p:blipFill>
                <a:blip r:embed="rId11"/>
                <a:srcRect/>
                <a:stretch>
                  <a:fillRect/>
                </a:stretch>
              </p:blipFill>
              <p:spPr bwMode="auto">
                <a:xfrm>
                  <a:off x="4888" y="1437"/>
                  <a:ext cx="454" cy="670"/>
                </a:xfrm>
                <a:prstGeom prst="rect">
                  <a:avLst/>
                </a:prstGeom>
                <a:noFill/>
                <a:ln w="9525">
                  <a:noFill/>
                  <a:miter lim="800000"/>
                  <a:headEnd/>
                  <a:tailEnd/>
                </a:ln>
              </p:spPr>
            </p:pic>
            <p:pic>
              <p:nvPicPr>
                <p:cNvPr id="55322" name="Picture 47" descr="Database blue"/>
                <p:cNvPicPr>
                  <a:picLocks noChangeAspect="1" noChangeArrowheads="1"/>
                </p:cNvPicPr>
                <p:nvPr/>
              </p:nvPicPr>
              <p:blipFill>
                <a:blip r:embed="rId26"/>
                <a:srcRect/>
                <a:stretch>
                  <a:fillRect/>
                </a:stretch>
              </p:blipFill>
              <p:spPr bwMode="auto">
                <a:xfrm>
                  <a:off x="5204" y="1800"/>
                  <a:ext cx="218" cy="262"/>
                </a:xfrm>
                <a:prstGeom prst="rect">
                  <a:avLst/>
                </a:prstGeom>
                <a:noFill/>
                <a:ln w="9525">
                  <a:noFill/>
                  <a:miter lim="800000"/>
                  <a:headEnd/>
                  <a:tailEnd/>
                </a:ln>
              </p:spPr>
            </p:pic>
          </p:grpSp>
        </p:grpSp>
        <p:pic>
          <p:nvPicPr>
            <p:cNvPr id="55317" name="Picture 48"/>
            <p:cNvPicPr>
              <a:picLocks noChangeAspect="1" noChangeArrowheads="1"/>
            </p:cNvPicPr>
            <p:nvPr/>
          </p:nvPicPr>
          <p:blipFill>
            <a:blip r:embed="rId27">
              <a:lum bright="100000" contrast="-100000"/>
            </a:blip>
            <a:srcRect/>
            <a:stretch>
              <a:fillRect/>
            </a:stretch>
          </p:blipFill>
          <p:spPr bwMode="auto">
            <a:xfrm>
              <a:off x="4656" y="2386"/>
              <a:ext cx="960" cy="302"/>
            </a:xfrm>
            <a:prstGeom prst="rect">
              <a:avLst/>
            </a:prstGeom>
            <a:noFill/>
            <a:ln w="9525">
              <a:noFill/>
              <a:miter lim="800000"/>
              <a:headEnd/>
              <a:tailEnd/>
            </a:ln>
          </p:spPr>
        </p:pic>
        <p:pic>
          <p:nvPicPr>
            <p:cNvPr id="55318" name="Picture 49" descr="SQL_bL"/>
            <p:cNvPicPr>
              <a:picLocks noChangeAspect="1" noChangeArrowheads="1"/>
            </p:cNvPicPr>
            <p:nvPr/>
          </p:nvPicPr>
          <p:blipFill>
            <a:blip r:embed="rId28">
              <a:lum bright="100000" contrast="-100000"/>
            </a:blip>
            <a:srcRect/>
            <a:stretch>
              <a:fillRect/>
            </a:stretch>
          </p:blipFill>
          <p:spPr bwMode="auto">
            <a:xfrm>
              <a:off x="5214" y="1598"/>
              <a:ext cx="528" cy="142"/>
            </a:xfrm>
            <a:prstGeom prst="rect">
              <a:avLst/>
            </a:prstGeom>
            <a:noFill/>
            <a:ln w="9525">
              <a:noFill/>
              <a:miter lim="800000"/>
              <a:headEnd/>
              <a:tailEnd/>
            </a:ln>
          </p:spPr>
        </p:pic>
      </p:grpSp>
      <p:pic>
        <p:nvPicPr>
          <p:cNvPr id="284730" name="Picture 58" descr="Forefront-CS_bL"/>
          <p:cNvPicPr>
            <a:picLocks noChangeAspect="1" noChangeArrowheads="1"/>
          </p:cNvPicPr>
          <p:nvPr/>
        </p:nvPicPr>
        <p:blipFill>
          <a:blip r:embed="rId29">
            <a:lum bright="100000" contrast="-100000"/>
          </a:blip>
          <a:srcRect/>
          <a:stretch>
            <a:fillRect/>
          </a:stretch>
        </p:blipFill>
        <p:spPr bwMode="auto">
          <a:xfrm>
            <a:off x="5257800" y="292100"/>
            <a:ext cx="2981325" cy="1397000"/>
          </a:xfrm>
          <a:prstGeom prst="rect">
            <a:avLst/>
          </a:prstGeom>
          <a:noFill/>
          <a:ln w="9525">
            <a:noFill/>
            <a:miter lim="800000"/>
            <a:headEnd/>
            <a:tailEnd/>
          </a:ln>
        </p:spPr>
      </p:pic>
      <p:sp>
        <p:nvSpPr>
          <p:cNvPr id="50" name="1 Título"/>
          <p:cNvSpPr>
            <a:spLocks noGrp="1"/>
          </p:cNvSpPr>
          <p:nvPr>
            <p:ph type="title"/>
          </p:nvPr>
        </p:nvSpPr>
        <p:spPr>
          <a:xfrm>
            <a:off x="143101" y="130629"/>
            <a:ext cx="8380412" cy="840230"/>
          </a:xfrm>
        </p:spPr>
        <p:txBody>
          <a:bodyPr/>
          <a:lstStyle/>
          <a:p>
            <a:pPr>
              <a:defRPr/>
            </a:pPr>
            <a:r>
              <a:rPr lang="es-ES" sz="54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Como Funciona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730"/>
                                        </p:tgtEl>
                                        <p:attrNameLst>
                                          <p:attrName>style.visibility</p:attrName>
                                        </p:attrNameLst>
                                      </p:cBhvr>
                                      <p:to>
                                        <p:strVal val="visible"/>
                                      </p:to>
                                    </p:set>
                                    <p:animEffect transition="in" filter="fade">
                                      <p:cBhvr>
                                        <p:cTn id="7" dur="500"/>
                                        <p:tgtEl>
                                          <p:spTgt spid="28473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8" presetClass="entr" presetSubtype="12" fill="hold" nodeType="afterEffect">
                                  <p:stCondLst>
                                    <p:cond delay="0"/>
                                  </p:stCondLst>
                                  <p:childTnLst>
                                    <p:set>
                                      <p:cBhvr>
                                        <p:cTn id="24" dur="1" fill="hold">
                                          <p:stCondLst>
                                            <p:cond delay="0"/>
                                          </p:stCondLst>
                                        </p:cTn>
                                        <p:tgtEl>
                                          <p:spTgt spid="284675"/>
                                        </p:tgtEl>
                                        <p:attrNameLst>
                                          <p:attrName>style.visibility</p:attrName>
                                        </p:attrNameLst>
                                      </p:cBhvr>
                                      <p:to>
                                        <p:strVal val="visible"/>
                                      </p:to>
                                    </p:set>
                                    <p:animEffect transition="in" filter="strips(downLeft)">
                                      <p:cBhvr>
                                        <p:cTn id="25" dur="500"/>
                                        <p:tgtEl>
                                          <p:spTgt spid="284675"/>
                                        </p:tgtEl>
                                      </p:cBhvr>
                                    </p:animEffect>
                                  </p:childTnLst>
                                </p:cTn>
                              </p:par>
                              <p:par>
                                <p:cTn id="26" presetID="10" presetClass="entr" presetSubtype="0" fill="hold" nodeType="withEffect">
                                  <p:stCondLst>
                                    <p:cond delay="0"/>
                                  </p:stCondLst>
                                  <p:childTnLst>
                                    <p:set>
                                      <p:cBhvr>
                                        <p:cTn id="27" dur="1" fill="hold">
                                          <p:stCondLst>
                                            <p:cond delay="0"/>
                                          </p:stCondLst>
                                        </p:cTn>
                                        <p:tgtEl>
                                          <p:spTgt spid="284698"/>
                                        </p:tgtEl>
                                        <p:attrNameLst>
                                          <p:attrName>style.visibility</p:attrName>
                                        </p:attrNameLst>
                                      </p:cBhvr>
                                      <p:to>
                                        <p:strVal val="visible"/>
                                      </p:to>
                                    </p:set>
                                    <p:animEffect transition="in" filter="fade">
                                      <p:cBhvr>
                                        <p:cTn id="28" dur="500"/>
                                        <p:tgtEl>
                                          <p:spTgt spid="28469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nodeType="withEffect">
                                  <p:stCondLst>
                                    <p:cond delay="200"/>
                                  </p:stCondLst>
                                  <p:childTnLst>
                                    <p:set>
                                      <p:cBhvr>
                                        <p:cTn id="35" dur="1" fill="hold">
                                          <p:stCondLst>
                                            <p:cond delay="0"/>
                                          </p:stCondLst>
                                        </p:cTn>
                                        <p:tgtEl>
                                          <p:spTgt spid="284678"/>
                                        </p:tgtEl>
                                        <p:attrNameLst>
                                          <p:attrName>style.visibility</p:attrName>
                                        </p:attrNameLst>
                                      </p:cBhvr>
                                      <p:to>
                                        <p:strVal val="visible"/>
                                      </p:to>
                                    </p:set>
                                    <p:animEffect transition="in" filter="fade">
                                      <p:cBhvr>
                                        <p:cTn id="36" dur="500"/>
                                        <p:tgtEl>
                                          <p:spTgt spid="284678"/>
                                        </p:tgtEl>
                                      </p:cBhvr>
                                    </p:animEffect>
                                  </p:childTnLst>
                                </p:cTn>
                              </p:par>
                              <p:par>
                                <p:cTn id="37" presetID="10" presetClass="entr" presetSubtype="0" fill="hold" nodeType="withEffect">
                                  <p:stCondLst>
                                    <p:cond delay="4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8" presetClass="entr" presetSubtype="6" fill="hold" nodeType="withEffect">
                                  <p:stCondLst>
                                    <p:cond delay="600"/>
                                  </p:stCondLst>
                                  <p:childTnLst>
                                    <p:set>
                                      <p:cBhvr>
                                        <p:cTn id="41" dur="1" fill="hold">
                                          <p:stCondLst>
                                            <p:cond delay="0"/>
                                          </p:stCondLst>
                                        </p:cTn>
                                        <p:tgtEl>
                                          <p:spTgt spid="284677"/>
                                        </p:tgtEl>
                                        <p:attrNameLst>
                                          <p:attrName>style.visibility</p:attrName>
                                        </p:attrNameLst>
                                      </p:cBhvr>
                                      <p:to>
                                        <p:strVal val="visible"/>
                                      </p:to>
                                    </p:set>
                                    <p:animEffect transition="in" filter="strips(downRight)">
                                      <p:cBhvr>
                                        <p:cTn id="42" dur="500"/>
                                        <p:tgtEl>
                                          <p:spTgt spid="284677"/>
                                        </p:tgtEl>
                                      </p:cBhvr>
                                    </p:animEffect>
                                  </p:childTnLst>
                                </p:cTn>
                              </p:par>
                              <p:par>
                                <p:cTn id="43" presetID="10" presetClass="entr" presetSubtype="0" fill="hold" nodeType="withEffect">
                                  <p:stCondLst>
                                    <p:cond delay="600"/>
                                  </p:stCondLst>
                                  <p:childTnLst>
                                    <p:set>
                                      <p:cBhvr>
                                        <p:cTn id="44" dur="1" fill="hold">
                                          <p:stCondLst>
                                            <p:cond delay="0"/>
                                          </p:stCondLst>
                                        </p:cTn>
                                        <p:tgtEl>
                                          <p:spTgt spid="284699"/>
                                        </p:tgtEl>
                                        <p:attrNameLst>
                                          <p:attrName>style.visibility</p:attrName>
                                        </p:attrNameLst>
                                      </p:cBhvr>
                                      <p:to>
                                        <p:strVal val="visible"/>
                                      </p:to>
                                    </p:set>
                                    <p:animEffect transition="in" filter="fade">
                                      <p:cBhvr>
                                        <p:cTn id="45" dur="500"/>
                                        <p:tgtEl>
                                          <p:spTgt spid="28469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3" fill="hold" nodeType="clickEffect">
                                  <p:stCondLst>
                                    <p:cond delay="0"/>
                                  </p:stCondLst>
                                  <p:childTnLst>
                                    <p:set>
                                      <p:cBhvr>
                                        <p:cTn id="49" dur="1" fill="hold">
                                          <p:stCondLst>
                                            <p:cond delay="0"/>
                                          </p:stCondLst>
                                        </p:cTn>
                                        <p:tgtEl>
                                          <p:spTgt spid="284676"/>
                                        </p:tgtEl>
                                        <p:attrNameLst>
                                          <p:attrName>style.visibility</p:attrName>
                                        </p:attrNameLst>
                                      </p:cBhvr>
                                      <p:to>
                                        <p:strVal val="visible"/>
                                      </p:to>
                                    </p:set>
                                    <p:animEffect transition="in" filter="strips(upRight)">
                                      <p:cBhvr>
                                        <p:cTn id="50" dur="500"/>
                                        <p:tgtEl>
                                          <p:spTgt spid="284676"/>
                                        </p:tgtEl>
                                      </p:cBhvr>
                                    </p:animEffect>
                                  </p:childTnLst>
                                </p:cTn>
                              </p:par>
                              <p:par>
                                <p:cTn id="51" presetID="10" presetClass="entr" presetSubtype="0" fill="hold" nodeType="withEffect">
                                  <p:stCondLst>
                                    <p:cond delay="0"/>
                                  </p:stCondLst>
                                  <p:childTnLst>
                                    <p:set>
                                      <p:cBhvr>
                                        <p:cTn id="52" dur="1" fill="hold">
                                          <p:stCondLst>
                                            <p:cond delay="0"/>
                                          </p:stCondLst>
                                        </p:cTn>
                                        <p:tgtEl>
                                          <p:spTgt spid="284696"/>
                                        </p:tgtEl>
                                        <p:attrNameLst>
                                          <p:attrName>style.visibility</p:attrName>
                                        </p:attrNameLst>
                                      </p:cBhvr>
                                      <p:to>
                                        <p:strVal val="visible"/>
                                      </p:to>
                                    </p:set>
                                    <p:animEffect transition="in" filter="fade">
                                      <p:cBhvr>
                                        <p:cTn id="53" dur="500"/>
                                        <p:tgtEl>
                                          <p:spTgt spid="284696"/>
                                        </p:tgtEl>
                                      </p:cBhvr>
                                    </p:animEffect>
                                  </p:childTnLst>
                                </p:cTn>
                              </p:par>
                            </p:childTnLst>
                          </p:cTn>
                        </p:par>
                        <p:par>
                          <p:cTn id="54" fill="hold">
                            <p:stCondLst>
                              <p:cond delay="500"/>
                            </p:stCondLst>
                            <p:childTnLst>
                              <p:par>
                                <p:cTn id="55" presetID="18" presetClass="entr" presetSubtype="9" fill="hold" nodeType="afterEffect">
                                  <p:stCondLst>
                                    <p:cond delay="0"/>
                                  </p:stCondLst>
                                  <p:childTnLst>
                                    <p:set>
                                      <p:cBhvr>
                                        <p:cTn id="56" dur="1" fill="hold">
                                          <p:stCondLst>
                                            <p:cond delay="0"/>
                                          </p:stCondLst>
                                        </p:cTn>
                                        <p:tgtEl>
                                          <p:spTgt spid="284674"/>
                                        </p:tgtEl>
                                        <p:attrNameLst>
                                          <p:attrName>style.visibility</p:attrName>
                                        </p:attrNameLst>
                                      </p:cBhvr>
                                      <p:to>
                                        <p:strVal val="visible"/>
                                      </p:to>
                                    </p:set>
                                    <p:animEffect transition="in" filter="strips(upLeft)">
                                      <p:cBhvr>
                                        <p:cTn id="57" dur="500"/>
                                        <p:tgtEl>
                                          <p:spTgt spid="284674"/>
                                        </p:tgtEl>
                                      </p:cBhvr>
                                    </p:animEffect>
                                  </p:childTnLst>
                                </p:cTn>
                              </p:par>
                              <p:par>
                                <p:cTn id="58" presetID="10" presetClass="entr" presetSubtype="0" fill="hold" nodeType="withEffect">
                                  <p:stCondLst>
                                    <p:cond delay="300"/>
                                  </p:stCondLst>
                                  <p:childTnLst>
                                    <p:set>
                                      <p:cBhvr>
                                        <p:cTn id="59" dur="1" fill="hold">
                                          <p:stCondLst>
                                            <p:cond delay="0"/>
                                          </p:stCondLst>
                                        </p:cTn>
                                        <p:tgtEl>
                                          <p:spTgt spid="284697"/>
                                        </p:tgtEl>
                                        <p:attrNameLst>
                                          <p:attrName>style.visibility</p:attrName>
                                        </p:attrNameLst>
                                      </p:cBhvr>
                                      <p:to>
                                        <p:strVal val="visible"/>
                                      </p:to>
                                    </p:set>
                                    <p:animEffect transition="in" filter="fade">
                                      <p:cBhvr>
                                        <p:cTn id="60" dur="500"/>
                                        <p:tgtEl>
                                          <p:spTgt spid="284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s-ES" sz="3600" b="1">
              <a:solidFill>
                <a:srgbClr val="FFFF99"/>
              </a:solidFill>
            </a:endParaRPr>
          </a:p>
        </p:txBody>
      </p:sp>
      <p:pic>
        <p:nvPicPr>
          <p:cNvPr id="133127" name="Picture 7" descr="Server"/>
          <p:cNvPicPr>
            <a:picLocks noChangeAspect="1" noChangeArrowheads="1"/>
          </p:cNvPicPr>
          <p:nvPr/>
        </p:nvPicPr>
        <p:blipFill>
          <a:blip r:embed="rId3"/>
          <a:srcRect/>
          <a:stretch>
            <a:fillRect/>
          </a:stretch>
        </p:blipFill>
        <p:spPr bwMode="auto">
          <a:xfrm>
            <a:off x="1050925" y="1333500"/>
            <a:ext cx="1189038" cy="1752600"/>
          </a:xfrm>
          <a:prstGeom prst="rect">
            <a:avLst/>
          </a:prstGeom>
          <a:noFill/>
          <a:ln w="9525">
            <a:noFill/>
            <a:miter lim="800000"/>
            <a:headEnd/>
            <a:tailEnd/>
          </a:ln>
        </p:spPr>
      </p:pic>
      <p:pic>
        <p:nvPicPr>
          <p:cNvPr id="133128" name="Picture 8" descr="Server BizTalk"/>
          <p:cNvPicPr>
            <a:picLocks noChangeAspect="1" noChangeArrowheads="1"/>
          </p:cNvPicPr>
          <p:nvPr/>
        </p:nvPicPr>
        <p:blipFill>
          <a:blip r:embed="rId4"/>
          <a:srcRect/>
          <a:stretch>
            <a:fillRect/>
          </a:stretch>
        </p:blipFill>
        <p:spPr bwMode="auto">
          <a:xfrm>
            <a:off x="3708400" y="1333500"/>
            <a:ext cx="1141413" cy="1752600"/>
          </a:xfrm>
          <a:prstGeom prst="rect">
            <a:avLst/>
          </a:prstGeom>
          <a:noFill/>
          <a:ln w="9525">
            <a:noFill/>
            <a:miter lim="800000"/>
            <a:headEnd/>
            <a:tailEnd/>
          </a:ln>
        </p:spPr>
      </p:pic>
      <p:pic>
        <p:nvPicPr>
          <p:cNvPr id="133129" name="Picture 9" descr="pc"/>
          <p:cNvPicPr>
            <a:picLocks noChangeAspect="1" noChangeArrowheads="1"/>
          </p:cNvPicPr>
          <p:nvPr/>
        </p:nvPicPr>
        <p:blipFill>
          <a:blip r:embed="rId5"/>
          <a:srcRect/>
          <a:stretch>
            <a:fillRect/>
          </a:stretch>
        </p:blipFill>
        <p:spPr bwMode="auto">
          <a:xfrm>
            <a:off x="6327775" y="1657350"/>
            <a:ext cx="1450975" cy="1447800"/>
          </a:xfrm>
          <a:prstGeom prst="rect">
            <a:avLst/>
          </a:prstGeom>
          <a:noFill/>
          <a:ln w="9525">
            <a:noFill/>
            <a:miter lim="800000"/>
            <a:headEnd/>
            <a:tailEnd/>
          </a:ln>
        </p:spPr>
      </p:pic>
      <p:sp>
        <p:nvSpPr>
          <p:cNvPr id="133130" name="Text Box 10"/>
          <p:cNvSpPr txBox="1">
            <a:spLocks noChangeArrowheads="1"/>
          </p:cNvSpPr>
          <p:nvPr/>
        </p:nvSpPr>
        <p:spPr bwMode="auto">
          <a:xfrm>
            <a:off x="349250" y="3125788"/>
            <a:ext cx="2535238" cy="2308324"/>
          </a:xfrm>
          <a:prstGeom prst="rect">
            <a:avLst/>
          </a:prstGeom>
          <a:noFill/>
          <a:ln w="12700">
            <a:noFill/>
            <a:miter lim="800000"/>
            <a:headEnd/>
            <a:tailEnd/>
          </a:ln>
        </p:spPr>
        <p:txBody>
          <a:bodyPr>
            <a:spAutoFit/>
          </a:bodyPr>
          <a:lstStyle/>
          <a:p>
            <a:pPr algn="ctr">
              <a:spcBef>
                <a:spcPct val="0"/>
              </a:spcBef>
            </a:pPr>
            <a:r>
              <a:rPr lang="es-ES" sz="2400" b="1" smtClean="0">
                <a:solidFill>
                  <a:srgbClr val="FFFF99"/>
                </a:solidFill>
              </a:rPr>
              <a:t>Controlador de Dominio</a:t>
            </a:r>
          </a:p>
          <a:p>
            <a:pPr algn="ctr">
              <a:spcBef>
                <a:spcPct val="0"/>
              </a:spcBef>
            </a:pPr>
            <a:r>
              <a:rPr lang="es-ES" sz="2400" smtClean="0"/>
              <a:t>133 Mhz</a:t>
            </a:r>
          </a:p>
          <a:p>
            <a:pPr algn="ctr">
              <a:spcBef>
                <a:spcPct val="0"/>
              </a:spcBef>
            </a:pPr>
            <a:r>
              <a:rPr lang="es-ES" sz="2400" smtClean="0"/>
              <a:t>128 MB RAM</a:t>
            </a:r>
          </a:p>
          <a:p>
            <a:pPr algn="ctr">
              <a:spcBef>
                <a:spcPct val="0"/>
              </a:spcBef>
            </a:pPr>
            <a:r>
              <a:rPr lang="es-ES" sz="2400" smtClean="0"/>
              <a:t>2GB </a:t>
            </a:r>
            <a:r>
              <a:rPr lang="es-ES" smtClean="0"/>
              <a:t>espacio libre en disco</a:t>
            </a:r>
            <a:endParaRPr lang="es-ES" sz="2400"/>
          </a:p>
        </p:txBody>
      </p:sp>
      <p:sp>
        <p:nvSpPr>
          <p:cNvPr id="133131" name="Text Box 11"/>
          <p:cNvSpPr txBox="1">
            <a:spLocks noChangeArrowheads="1"/>
          </p:cNvSpPr>
          <p:nvPr/>
        </p:nvSpPr>
        <p:spPr bwMode="auto">
          <a:xfrm>
            <a:off x="3063875" y="3125788"/>
            <a:ext cx="2535238" cy="2677656"/>
          </a:xfrm>
          <a:prstGeom prst="rect">
            <a:avLst/>
          </a:prstGeom>
          <a:noFill/>
          <a:ln w="12700">
            <a:noFill/>
            <a:miter lim="800000"/>
            <a:headEnd/>
            <a:tailEnd/>
          </a:ln>
        </p:spPr>
        <p:txBody>
          <a:bodyPr>
            <a:spAutoFit/>
          </a:bodyPr>
          <a:lstStyle/>
          <a:p>
            <a:pPr algn="ctr">
              <a:spcBef>
                <a:spcPct val="0"/>
              </a:spcBef>
            </a:pPr>
            <a:r>
              <a:rPr lang="es-ES" sz="2400" b="1" smtClean="0">
                <a:solidFill>
                  <a:srgbClr val="FFFF99"/>
                </a:solidFill>
              </a:rPr>
              <a:t>Servidor FCS</a:t>
            </a:r>
          </a:p>
          <a:p>
            <a:pPr algn="ctr">
              <a:spcBef>
                <a:spcPct val="0"/>
              </a:spcBef>
            </a:pPr>
            <a:r>
              <a:rPr lang="es-ES" sz="2400" b="1" smtClean="0">
                <a:solidFill>
                  <a:srgbClr val="FFFF99"/>
                </a:solidFill>
              </a:rPr>
              <a:t>Minimo</a:t>
            </a:r>
          </a:p>
          <a:p>
            <a:pPr algn="ctr">
              <a:spcBef>
                <a:spcPct val="0"/>
              </a:spcBef>
            </a:pPr>
            <a:r>
              <a:rPr lang="es-ES" sz="2400" smtClean="0"/>
              <a:t>750 Mhz</a:t>
            </a:r>
          </a:p>
          <a:p>
            <a:pPr algn="ctr">
              <a:spcBef>
                <a:spcPct val="0"/>
              </a:spcBef>
            </a:pPr>
            <a:r>
              <a:rPr lang="es-ES" sz="2400" smtClean="0"/>
              <a:t>512 MB RAM</a:t>
            </a:r>
          </a:p>
          <a:p>
            <a:pPr algn="ctr">
              <a:spcBef>
                <a:spcPct val="0"/>
              </a:spcBef>
            </a:pPr>
            <a:r>
              <a:rPr lang="es-ES" sz="2400" smtClean="0"/>
              <a:t>80GB </a:t>
            </a:r>
            <a:r>
              <a:rPr lang="es-ES" smtClean="0"/>
              <a:t>espacio libre en disco</a:t>
            </a:r>
            <a:endParaRPr lang="es-ES" sz="2400" smtClean="0"/>
          </a:p>
          <a:p>
            <a:pPr algn="ctr">
              <a:spcBef>
                <a:spcPct val="0"/>
              </a:spcBef>
            </a:pPr>
            <a:r>
              <a:rPr lang="es-ES" sz="2400" smtClean="0"/>
              <a:t>DVD-ROM</a:t>
            </a:r>
            <a:endParaRPr lang="es-ES" sz="2400"/>
          </a:p>
        </p:txBody>
      </p:sp>
      <p:sp>
        <p:nvSpPr>
          <p:cNvPr id="133132" name="Text Box 12"/>
          <p:cNvSpPr txBox="1">
            <a:spLocks noChangeArrowheads="1"/>
          </p:cNvSpPr>
          <p:nvPr/>
        </p:nvSpPr>
        <p:spPr bwMode="auto">
          <a:xfrm>
            <a:off x="5778500" y="3125788"/>
            <a:ext cx="2535238" cy="2308324"/>
          </a:xfrm>
          <a:prstGeom prst="rect">
            <a:avLst/>
          </a:prstGeom>
          <a:noFill/>
          <a:ln w="12700">
            <a:noFill/>
            <a:miter lim="800000"/>
            <a:headEnd/>
            <a:tailEnd/>
          </a:ln>
        </p:spPr>
        <p:txBody>
          <a:bodyPr>
            <a:spAutoFit/>
          </a:bodyPr>
          <a:lstStyle/>
          <a:p>
            <a:pPr algn="ctr">
              <a:spcBef>
                <a:spcPct val="0"/>
              </a:spcBef>
            </a:pPr>
            <a:r>
              <a:rPr lang="es-ES" sz="2400" b="1" smtClean="0">
                <a:solidFill>
                  <a:srgbClr val="FFFF99"/>
                </a:solidFill>
              </a:rPr>
              <a:t>Cliente FCS</a:t>
            </a:r>
          </a:p>
          <a:p>
            <a:pPr algn="ctr">
              <a:spcBef>
                <a:spcPct val="0"/>
              </a:spcBef>
            </a:pPr>
            <a:r>
              <a:rPr lang="es-ES" sz="2400" smtClean="0"/>
              <a:t>500 Mhz</a:t>
            </a:r>
          </a:p>
          <a:p>
            <a:pPr algn="ctr">
              <a:spcBef>
                <a:spcPct val="0"/>
              </a:spcBef>
            </a:pPr>
            <a:r>
              <a:rPr lang="es-ES" sz="2400" smtClean="0"/>
              <a:t>256 MB RAM</a:t>
            </a:r>
          </a:p>
          <a:p>
            <a:pPr algn="ctr">
              <a:spcBef>
                <a:spcPct val="0"/>
              </a:spcBef>
            </a:pPr>
            <a:r>
              <a:rPr lang="es-ES" sz="2400" smtClean="0"/>
              <a:t>350MB espacio libre en disco</a:t>
            </a:r>
          </a:p>
          <a:p>
            <a:pPr algn="ctr">
              <a:spcBef>
                <a:spcPct val="0"/>
              </a:spcBef>
            </a:pPr>
            <a:endParaRPr lang="es-ES" sz="2400"/>
          </a:p>
        </p:txBody>
      </p:sp>
      <p:sp>
        <p:nvSpPr>
          <p:cNvPr id="11" name="1 Título"/>
          <p:cNvSpPr txBox="1">
            <a:spLocks/>
          </p:cNvSpPr>
          <p:nvPr/>
        </p:nvSpPr>
        <p:spPr>
          <a:xfrm>
            <a:off x="208417" y="185058"/>
            <a:ext cx="8380412" cy="92333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6000" b="0" i="0" u="none" strike="noStrike" kern="0" cap="none" spc="-125" normalizeH="0" baseline="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Prerrequisitos Hardware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3127"/>
                                        </p:tgtEl>
                                        <p:attrNameLst>
                                          <p:attrName>style.visibility</p:attrName>
                                        </p:attrNameLst>
                                      </p:cBhvr>
                                      <p:to>
                                        <p:strVal val="visible"/>
                                      </p:to>
                                    </p:set>
                                    <p:anim calcmode="lin" valueType="num">
                                      <p:cBhvr>
                                        <p:cTn id="7" dur="500" fill="hold"/>
                                        <p:tgtEl>
                                          <p:spTgt spid="133127"/>
                                        </p:tgtEl>
                                        <p:attrNameLst>
                                          <p:attrName>ppt_w</p:attrName>
                                        </p:attrNameLst>
                                      </p:cBhvr>
                                      <p:tavLst>
                                        <p:tav tm="0">
                                          <p:val>
                                            <p:fltVal val="0"/>
                                          </p:val>
                                        </p:tav>
                                        <p:tav tm="100000">
                                          <p:val>
                                            <p:strVal val="#ppt_w"/>
                                          </p:val>
                                        </p:tav>
                                      </p:tavLst>
                                    </p:anim>
                                    <p:anim calcmode="lin" valueType="num">
                                      <p:cBhvr>
                                        <p:cTn id="8" dur="500" fill="hold"/>
                                        <p:tgtEl>
                                          <p:spTgt spid="133127"/>
                                        </p:tgtEl>
                                        <p:attrNameLst>
                                          <p:attrName>ppt_h</p:attrName>
                                        </p:attrNameLst>
                                      </p:cBhvr>
                                      <p:tavLst>
                                        <p:tav tm="0">
                                          <p:val>
                                            <p:fltVal val="0"/>
                                          </p:val>
                                        </p:tav>
                                        <p:tav tm="100000">
                                          <p:val>
                                            <p:strVal val="#ppt_h"/>
                                          </p:val>
                                        </p:tav>
                                      </p:tavLst>
                                    </p:anim>
                                    <p:animEffect transition="in" filter="fade">
                                      <p:cBhvr>
                                        <p:cTn id="9" dur="500"/>
                                        <p:tgtEl>
                                          <p:spTgt spid="13312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3130"/>
                                        </p:tgtEl>
                                        <p:attrNameLst>
                                          <p:attrName>style.visibility</p:attrName>
                                        </p:attrNameLst>
                                      </p:cBhvr>
                                      <p:to>
                                        <p:strVal val="visible"/>
                                      </p:to>
                                    </p:set>
                                    <p:animEffect transition="in" filter="wipe(up)">
                                      <p:cBhvr>
                                        <p:cTn id="13" dur="500"/>
                                        <p:tgtEl>
                                          <p:spTgt spid="1331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33128"/>
                                        </p:tgtEl>
                                        <p:attrNameLst>
                                          <p:attrName>style.visibility</p:attrName>
                                        </p:attrNameLst>
                                      </p:cBhvr>
                                      <p:to>
                                        <p:strVal val="visible"/>
                                      </p:to>
                                    </p:set>
                                    <p:anim calcmode="lin" valueType="num">
                                      <p:cBhvr>
                                        <p:cTn id="18" dur="500" fill="hold"/>
                                        <p:tgtEl>
                                          <p:spTgt spid="133128"/>
                                        </p:tgtEl>
                                        <p:attrNameLst>
                                          <p:attrName>ppt_w</p:attrName>
                                        </p:attrNameLst>
                                      </p:cBhvr>
                                      <p:tavLst>
                                        <p:tav tm="0">
                                          <p:val>
                                            <p:fltVal val="0"/>
                                          </p:val>
                                        </p:tav>
                                        <p:tav tm="100000">
                                          <p:val>
                                            <p:strVal val="#ppt_w"/>
                                          </p:val>
                                        </p:tav>
                                      </p:tavLst>
                                    </p:anim>
                                    <p:anim calcmode="lin" valueType="num">
                                      <p:cBhvr>
                                        <p:cTn id="19" dur="500" fill="hold"/>
                                        <p:tgtEl>
                                          <p:spTgt spid="133128"/>
                                        </p:tgtEl>
                                        <p:attrNameLst>
                                          <p:attrName>ppt_h</p:attrName>
                                        </p:attrNameLst>
                                      </p:cBhvr>
                                      <p:tavLst>
                                        <p:tav tm="0">
                                          <p:val>
                                            <p:fltVal val="0"/>
                                          </p:val>
                                        </p:tav>
                                        <p:tav tm="100000">
                                          <p:val>
                                            <p:strVal val="#ppt_h"/>
                                          </p:val>
                                        </p:tav>
                                      </p:tavLst>
                                    </p:anim>
                                    <p:animEffect transition="in" filter="fade">
                                      <p:cBhvr>
                                        <p:cTn id="20" dur="500"/>
                                        <p:tgtEl>
                                          <p:spTgt spid="133128"/>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33131"/>
                                        </p:tgtEl>
                                        <p:attrNameLst>
                                          <p:attrName>style.visibility</p:attrName>
                                        </p:attrNameLst>
                                      </p:cBhvr>
                                      <p:to>
                                        <p:strVal val="visible"/>
                                      </p:to>
                                    </p:set>
                                    <p:animEffect transition="in" filter="wipe(up)">
                                      <p:cBhvr>
                                        <p:cTn id="24" dur="500"/>
                                        <p:tgtEl>
                                          <p:spTgt spid="1331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33129"/>
                                        </p:tgtEl>
                                        <p:attrNameLst>
                                          <p:attrName>style.visibility</p:attrName>
                                        </p:attrNameLst>
                                      </p:cBhvr>
                                      <p:to>
                                        <p:strVal val="visible"/>
                                      </p:to>
                                    </p:set>
                                    <p:anim calcmode="lin" valueType="num">
                                      <p:cBhvr>
                                        <p:cTn id="29" dur="500" fill="hold"/>
                                        <p:tgtEl>
                                          <p:spTgt spid="133129"/>
                                        </p:tgtEl>
                                        <p:attrNameLst>
                                          <p:attrName>ppt_w</p:attrName>
                                        </p:attrNameLst>
                                      </p:cBhvr>
                                      <p:tavLst>
                                        <p:tav tm="0">
                                          <p:val>
                                            <p:fltVal val="0"/>
                                          </p:val>
                                        </p:tav>
                                        <p:tav tm="100000">
                                          <p:val>
                                            <p:strVal val="#ppt_w"/>
                                          </p:val>
                                        </p:tav>
                                      </p:tavLst>
                                    </p:anim>
                                    <p:anim calcmode="lin" valueType="num">
                                      <p:cBhvr>
                                        <p:cTn id="30" dur="500" fill="hold"/>
                                        <p:tgtEl>
                                          <p:spTgt spid="133129"/>
                                        </p:tgtEl>
                                        <p:attrNameLst>
                                          <p:attrName>ppt_h</p:attrName>
                                        </p:attrNameLst>
                                      </p:cBhvr>
                                      <p:tavLst>
                                        <p:tav tm="0">
                                          <p:val>
                                            <p:fltVal val="0"/>
                                          </p:val>
                                        </p:tav>
                                        <p:tav tm="100000">
                                          <p:val>
                                            <p:strVal val="#ppt_h"/>
                                          </p:val>
                                        </p:tav>
                                      </p:tavLst>
                                    </p:anim>
                                    <p:animEffect transition="in" filter="fade">
                                      <p:cBhvr>
                                        <p:cTn id="31" dur="500"/>
                                        <p:tgtEl>
                                          <p:spTgt spid="133129"/>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33132"/>
                                        </p:tgtEl>
                                        <p:attrNameLst>
                                          <p:attrName>style.visibility</p:attrName>
                                        </p:attrNameLst>
                                      </p:cBhvr>
                                      <p:to>
                                        <p:strVal val="visible"/>
                                      </p:to>
                                    </p:set>
                                    <p:animEffect transition="in" filter="wipe(up)">
                                      <p:cBhvr>
                                        <p:cTn id="35" dur="500"/>
                                        <p:tgtEl>
                                          <p:spTgt spid="13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p:bldP spid="133131" grpId="0"/>
      <p:bldP spid="1331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pic>
        <p:nvPicPr>
          <p:cNvPr id="84996" name="Picture 4" descr="0 Rectangle 3to4 Gel Gel2 - MS red"/>
          <p:cNvPicPr>
            <a:picLocks noChangeAspect="1" noChangeArrowheads="1"/>
          </p:cNvPicPr>
          <p:nvPr/>
        </p:nvPicPr>
        <p:blipFill>
          <a:blip r:embed="rId3"/>
          <a:srcRect/>
          <a:stretch>
            <a:fillRect/>
          </a:stretch>
        </p:blipFill>
        <p:spPr bwMode="auto">
          <a:xfrm>
            <a:off x="457200" y="1079504"/>
            <a:ext cx="7961313" cy="4957763"/>
          </a:xfrm>
          <a:prstGeom prst="rect">
            <a:avLst/>
          </a:prstGeom>
          <a:noFill/>
          <a:ln w="9525">
            <a:noFill/>
            <a:miter lim="800000"/>
            <a:headEnd/>
            <a:tailEnd/>
          </a:ln>
        </p:spPr>
      </p:pic>
      <p:sp>
        <p:nvSpPr>
          <p:cNvPr id="610312" name="Rectangle 8"/>
          <p:cNvSpPr>
            <a:spLocks noChangeArrowheads="1"/>
          </p:cNvSpPr>
          <p:nvPr/>
        </p:nvSpPr>
        <p:spPr bwMode="auto">
          <a:xfrm>
            <a:off x="727075" y="1401767"/>
            <a:ext cx="7691438" cy="2463800"/>
          </a:xfrm>
          <a:prstGeom prst="rect">
            <a:avLst/>
          </a:prstGeom>
          <a:noFill/>
          <a:ln w="9525">
            <a:noFill/>
            <a:miter lim="800000"/>
            <a:headEnd/>
            <a:tailEnd/>
          </a:ln>
        </p:spPr>
        <p:txBody>
          <a:bodyPr/>
          <a:lstStyle/>
          <a:p>
            <a:pPr marL="463550" indent="-350838">
              <a:spcBef>
                <a:spcPct val="20000"/>
              </a:spcBef>
            </a:pPr>
            <a:r>
              <a:rPr lang="en-US" b="1" dirty="0">
                <a:solidFill>
                  <a:srgbClr val="FFCC00"/>
                </a:solidFill>
              </a:rPr>
              <a:t>SQL Server 2005 + Reporting Services</a:t>
            </a:r>
          </a:p>
          <a:p>
            <a:pPr marL="463550" indent="-350838">
              <a:spcBef>
                <a:spcPct val="20000"/>
              </a:spcBef>
            </a:pPr>
            <a:r>
              <a:rPr lang="en-US" b="1" dirty="0">
                <a:solidFill>
                  <a:srgbClr val="FFCC00"/>
                </a:solidFill>
              </a:rPr>
              <a:t>Windows Software Update Services</a:t>
            </a:r>
          </a:p>
          <a:p>
            <a:pPr marL="463550" indent="-350838">
              <a:spcBef>
                <a:spcPct val="20000"/>
              </a:spcBef>
            </a:pPr>
            <a:r>
              <a:rPr lang="en-US" b="1" dirty="0">
                <a:solidFill>
                  <a:srgbClr val="FFCC00"/>
                </a:solidFill>
              </a:rPr>
              <a:t>Group Policy Management Console</a:t>
            </a:r>
          </a:p>
          <a:p>
            <a:pPr marL="463550" indent="-350838">
              <a:spcBef>
                <a:spcPct val="20000"/>
              </a:spcBef>
            </a:pPr>
            <a:r>
              <a:rPr lang="en-US" b="1" dirty="0">
                <a:solidFill>
                  <a:srgbClr val="FFCC00"/>
                </a:solidFill>
              </a:rPr>
              <a:t>.NET Framework 2.0 </a:t>
            </a:r>
          </a:p>
          <a:p>
            <a:pPr marL="463550" indent="-350838">
              <a:spcBef>
                <a:spcPct val="20000"/>
              </a:spcBef>
            </a:pPr>
            <a:r>
              <a:rPr lang="en-US" b="1" dirty="0">
                <a:solidFill>
                  <a:srgbClr val="FFCC00"/>
                </a:solidFill>
              </a:rPr>
              <a:t>MMC 3.0</a:t>
            </a:r>
          </a:p>
          <a:p>
            <a:pPr marL="463550" indent="-350838">
              <a:spcBef>
                <a:spcPct val="20000"/>
              </a:spcBef>
            </a:pPr>
            <a:r>
              <a:rPr lang="en-US" b="1" dirty="0">
                <a:solidFill>
                  <a:srgbClr val="FFCC00"/>
                </a:solidFill>
              </a:rPr>
              <a:t>IIS 6.0</a:t>
            </a:r>
          </a:p>
        </p:txBody>
      </p:sp>
      <p:sp>
        <p:nvSpPr>
          <p:cNvPr id="2" name="Rectangle 8"/>
          <p:cNvSpPr>
            <a:spLocks noChangeArrowheads="1"/>
          </p:cNvSpPr>
          <p:nvPr/>
        </p:nvSpPr>
        <p:spPr bwMode="auto">
          <a:xfrm>
            <a:off x="400050" y="3981454"/>
            <a:ext cx="7961313" cy="1566863"/>
          </a:xfrm>
          <a:prstGeom prst="rect">
            <a:avLst/>
          </a:prstGeom>
          <a:noFill/>
          <a:ln w="9525">
            <a:noFill/>
            <a:miter lim="800000"/>
            <a:headEnd/>
            <a:tailEnd/>
          </a:ln>
        </p:spPr>
        <p:txBody>
          <a:bodyPr/>
          <a:lstStyle/>
          <a:p>
            <a:pPr marL="854075" lvl="1" indent="-395288">
              <a:spcBef>
                <a:spcPct val="20000"/>
              </a:spcBef>
            </a:pPr>
            <a:r>
              <a:rPr lang="en-US" sz="2400" b="1" u="sng" dirty="0" err="1" smtClean="0">
                <a:solidFill>
                  <a:srgbClr val="FFFF99"/>
                </a:solidFill>
              </a:rPr>
              <a:t>Instalado</a:t>
            </a:r>
            <a:r>
              <a:rPr lang="en-US" sz="2400" b="1" u="sng" dirty="0" smtClean="0">
                <a:solidFill>
                  <a:srgbClr val="FFFF99"/>
                </a:solidFill>
              </a:rPr>
              <a:t> con </a:t>
            </a:r>
            <a:r>
              <a:rPr lang="en-US" sz="2400" b="1" u="sng" dirty="0">
                <a:solidFill>
                  <a:srgbClr val="FFFF99"/>
                </a:solidFill>
              </a:rPr>
              <a:t>FCS</a:t>
            </a:r>
          </a:p>
          <a:p>
            <a:pPr marL="854075" lvl="1" indent="-395288">
              <a:spcBef>
                <a:spcPct val="20000"/>
              </a:spcBef>
            </a:pPr>
            <a:r>
              <a:rPr lang="en-US" sz="2400" dirty="0" err="1">
                <a:solidFill>
                  <a:srgbClr val="FFFF99"/>
                </a:solidFill>
              </a:rPr>
              <a:t>Hotfixes</a:t>
            </a:r>
            <a:r>
              <a:rPr lang="en-US" sz="2400" dirty="0">
                <a:solidFill>
                  <a:srgbClr val="FFFF99"/>
                </a:solidFill>
              </a:rPr>
              <a:t> </a:t>
            </a:r>
            <a:r>
              <a:rPr lang="en-US" sz="2400" dirty="0" err="1" smtClean="0">
                <a:solidFill>
                  <a:srgbClr val="FFFF99"/>
                </a:solidFill>
              </a:rPr>
              <a:t>para</a:t>
            </a:r>
            <a:r>
              <a:rPr lang="en-US" sz="2400" dirty="0" smtClean="0">
                <a:solidFill>
                  <a:srgbClr val="FFFF99"/>
                </a:solidFill>
              </a:rPr>
              <a:t> MOM y SQL</a:t>
            </a:r>
            <a:endParaRPr lang="en-US" sz="2400" dirty="0">
              <a:solidFill>
                <a:srgbClr val="FFFF99"/>
              </a:solidFill>
            </a:endParaRPr>
          </a:p>
          <a:p>
            <a:pPr marL="854075" lvl="1" indent="-395288">
              <a:spcBef>
                <a:spcPct val="20000"/>
              </a:spcBef>
            </a:pPr>
            <a:r>
              <a:rPr lang="en-US" sz="2400" dirty="0">
                <a:solidFill>
                  <a:srgbClr val="FFFF99"/>
                </a:solidFill>
              </a:rPr>
              <a:t>Microsoft Operations Manager 2005 SP1</a:t>
            </a:r>
          </a:p>
          <a:p>
            <a:pPr marL="854075" lvl="1" indent="-395288">
              <a:spcBef>
                <a:spcPct val="20000"/>
              </a:spcBef>
            </a:pPr>
            <a:r>
              <a:rPr lang="en-US" sz="2400" dirty="0">
                <a:solidFill>
                  <a:srgbClr val="FFFF99"/>
                </a:solidFill>
              </a:rPr>
              <a:t>Microsoft Operations Manager Reporting</a:t>
            </a:r>
          </a:p>
        </p:txBody>
      </p:sp>
      <p:sp>
        <p:nvSpPr>
          <p:cNvPr id="8" name="1 Título"/>
          <p:cNvSpPr txBox="1">
            <a:spLocks/>
          </p:cNvSpPr>
          <p:nvPr/>
        </p:nvSpPr>
        <p:spPr>
          <a:xfrm>
            <a:off x="208417" y="185058"/>
            <a:ext cx="8380412" cy="92333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6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Prerrequisitos Software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1000"/>
                                        <p:tgtEl>
                                          <p:spTgt spid="84996"/>
                                        </p:tgtEl>
                                      </p:cBhvr>
                                    </p:animEffect>
                                    <p:anim calcmode="lin" valueType="num">
                                      <p:cBhvr>
                                        <p:cTn id="8" dur="1000" fill="hold"/>
                                        <p:tgtEl>
                                          <p:spTgt spid="84996"/>
                                        </p:tgtEl>
                                        <p:attrNameLst>
                                          <p:attrName>ppt_x</p:attrName>
                                        </p:attrNameLst>
                                      </p:cBhvr>
                                      <p:tavLst>
                                        <p:tav tm="0">
                                          <p:val>
                                            <p:strVal val="#ppt_x"/>
                                          </p:val>
                                        </p:tav>
                                        <p:tav tm="100000">
                                          <p:val>
                                            <p:strVal val="#ppt_x"/>
                                          </p:val>
                                        </p:tav>
                                      </p:tavLst>
                                    </p:anim>
                                    <p:anim calcmode="lin" valueType="num">
                                      <p:cBhvr>
                                        <p:cTn id="9" dur="1000" fill="hold"/>
                                        <p:tgtEl>
                                          <p:spTgt spid="849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610312">
                                            <p:txEl>
                                              <p:pRg st="0" end="0"/>
                                            </p:txEl>
                                          </p:spTgt>
                                        </p:tgtEl>
                                        <p:attrNameLst>
                                          <p:attrName>style.visibility</p:attrName>
                                        </p:attrNameLst>
                                      </p:cBhvr>
                                      <p:to>
                                        <p:strVal val="visible"/>
                                      </p:to>
                                    </p:set>
                                    <p:animEffect transition="in" filter="dissolve">
                                      <p:cBhvr>
                                        <p:cTn id="13" dur="500"/>
                                        <p:tgtEl>
                                          <p:spTgt spid="610312">
                                            <p:txEl>
                                              <p:pRg st="0" end="0"/>
                                            </p:txEl>
                                          </p:spTgt>
                                        </p:tgtEl>
                                      </p:cBhvr>
                                    </p:animEffect>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610312">
                                            <p:txEl>
                                              <p:pRg st="1" end="1"/>
                                            </p:txEl>
                                          </p:spTgt>
                                        </p:tgtEl>
                                        <p:attrNameLst>
                                          <p:attrName>style.visibility</p:attrName>
                                        </p:attrNameLst>
                                      </p:cBhvr>
                                      <p:to>
                                        <p:strVal val="visible"/>
                                      </p:to>
                                    </p:set>
                                    <p:animEffect transition="in" filter="dissolve">
                                      <p:cBhvr>
                                        <p:cTn id="17" dur="500"/>
                                        <p:tgtEl>
                                          <p:spTgt spid="6103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10312">
                                            <p:txEl>
                                              <p:pRg st="2" end="2"/>
                                            </p:txEl>
                                          </p:spTgt>
                                        </p:tgtEl>
                                        <p:attrNameLst>
                                          <p:attrName>style.visibility</p:attrName>
                                        </p:attrNameLst>
                                      </p:cBhvr>
                                      <p:to>
                                        <p:strVal val="visible"/>
                                      </p:to>
                                    </p:set>
                                    <p:animEffect transition="in" filter="dissolve">
                                      <p:cBhvr>
                                        <p:cTn id="22" dur="500"/>
                                        <p:tgtEl>
                                          <p:spTgt spid="6103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0312">
                                            <p:txEl>
                                              <p:pRg st="3" end="3"/>
                                            </p:txEl>
                                          </p:spTgt>
                                        </p:tgtEl>
                                        <p:attrNameLst>
                                          <p:attrName>style.visibility</p:attrName>
                                        </p:attrNameLst>
                                      </p:cBhvr>
                                      <p:to>
                                        <p:strVal val="visible"/>
                                      </p:to>
                                    </p:set>
                                    <p:animEffect transition="in" filter="dissolve">
                                      <p:cBhvr>
                                        <p:cTn id="27" dur="500"/>
                                        <p:tgtEl>
                                          <p:spTgt spid="610312">
                                            <p:txEl>
                                              <p:pRg st="3" end="3"/>
                                            </p:txEl>
                                          </p:spTgt>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610312">
                                            <p:txEl>
                                              <p:pRg st="4" end="4"/>
                                            </p:txEl>
                                          </p:spTgt>
                                        </p:tgtEl>
                                        <p:attrNameLst>
                                          <p:attrName>style.visibility</p:attrName>
                                        </p:attrNameLst>
                                      </p:cBhvr>
                                      <p:to>
                                        <p:strVal val="visible"/>
                                      </p:to>
                                    </p:set>
                                    <p:animEffect transition="in" filter="dissolve">
                                      <p:cBhvr>
                                        <p:cTn id="31" dur="500"/>
                                        <p:tgtEl>
                                          <p:spTgt spid="610312">
                                            <p:txEl>
                                              <p:pRg st="4" end="4"/>
                                            </p:txEl>
                                          </p:spTgt>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610312">
                                            <p:txEl>
                                              <p:pRg st="5" end="5"/>
                                            </p:txEl>
                                          </p:spTgt>
                                        </p:tgtEl>
                                        <p:attrNameLst>
                                          <p:attrName>style.visibility</p:attrName>
                                        </p:attrNameLst>
                                      </p:cBhvr>
                                      <p:to>
                                        <p:strVal val="visible"/>
                                      </p:to>
                                    </p:set>
                                    <p:animEffect transition="in" filter="dissolve">
                                      <p:cBhvr>
                                        <p:cTn id="35" dur="500"/>
                                        <p:tgtEl>
                                          <p:spTgt spid="61031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dissolve">
                                      <p:cBhvr>
                                        <p:cTn id="40" dur="500"/>
                                        <p:tgtEl>
                                          <p:spTgt spid="2">
                                            <p:txEl>
                                              <p:pRg st="0" end="0"/>
                                            </p:txEl>
                                          </p:spTgt>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dissolve">
                                      <p:cBhvr>
                                        <p:cTn id="44" dur="500"/>
                                        <p:tgtEl>
                                          <p:spTgt spid="2">
                                            <p:txEl>
                                              <p:pRg st="1" end="1"/>
                                            </p:txEl>
                                          </p:spTgt>
                                        </p:tgtEl>
                                      </p:cBhvr>
                                    </p:animEffect>
                                  </p:childTnLst>
                                </p:cTn>
                              </p:par>
                            </p:childTnLst>
                          </p:cTn>
                        </p:par>
                        <p:par>
                          <p:cTn id="45" fill="hold">
                            <p:stCondLst>
                              <p:cond delay="1000"/>
                            </p:stCondLst>
                            <p:childTnLst>
                              <p:par>
                                <p:cTn id="46" presetID="9" presetClass="entr" presetSubtype="0" fill="hold" nodeType="after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Effect transition="in" filter="dissolve">
                                      <p:cBhvr>
                                        <p:cTn id="48" dur="500"/>
                                        <p:tgtEl>
                                          <p:spTgt spid="2">
                                            <p:txEl>
                                              <p:pRg st="2" end="2"/>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Effect transition="in" filter="dissolve">
                                      <p:cBhvr>
                                        <p:cTn id="5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9"/>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80901" name="Text Box 5"/>
          <p:cNvSpPr txBox="1">
            <a:spLocks noChangeArrowheads="1"/>
          </p:cNvSpPr>
          <p:nvPr/>
        </p:nvSpPr>
        <p:spPr bwMode="auto">
          <a:xfrm>
            <a:off x="3864430" y="1113972"/>
            <a:ext cx="3505200" cy="830997"/>
          </a:xfrm>
          <a:prstGeom prst="rect">
            <a:avLst/>
          </a:prstGeom>
          <a:noFill/>
          <a:ln w="9525">
            <a:noFill/>
            <a:miter lim="800000"/>
            <a:headEnd/>
            <a:tailEnd/>
          </a:ln>
        </p:spPr>
        <p:txBody>
          <a:bodyPr>
            <a:spAutoFit/>
          </a:bodyPr>
          <a:lstStyle/>
          <a:p>
            <a:pPr>
              <a:spcBef>
                <a:spcPct val="0"/>
              </a:spcBef>
            </a:pPr>
            <a:r>
              <a:rPr lang="en-US" dirty="0" err="1" smtClean="0">
                <a:latin typeface="Segoe" pitchFamily="34" charset="0"/>
              </a:rPr>
              <a:t>Consola</a:t>
            </a:r>
            <a:r>
              <a:rPr lang="en-US" dirty="0" smtClean="0">
                <a:latin typeface="Segoe" pitchFamily="34" charset="0"/>
              </a:rPr>
              <a:t> de Forefront </a:t>
            </a:r>
            <a:r>
              <a:rPr lang="en-US" dirty="0">
                <a:latin typeface="Segoe" pitchFamily="34" charset="0"/>
              </a:rPr>
              <a:t>Client </a:t>
            </a:r>
            <a:r>
              <a:rPr lang="en-US" dirty="0" smtClean="0">
                <a:latin typeface="Segoe" pitchFamily="34" charset="0"/>
              </a:rPr>
              <a:t>Security</a:t>
            </a:r>
            <a:endParaRPr lang="en-US" dirty="0">
              <a:latin typeface="Segoe" pitchFamily="34" charset="0"/>
            </a:endParaRPr>
          </a:p>
        </p:txBody>
      </p:sp>
      <p:sp>
        <p:nvSpPr>
          <p:cNvPr id="80902" name="Text Box 6"/>
          <p:cNvSpPr txBox="1">
            <a:spLocks noChangeArrowheads="1"/>
          </p:cNvSpPr>
          <p:nvPr/>
        </p:nvSpPr>
        <p:spPr bwMode="auto">
          <a:xfrm>
            <a:off x="3857853" y="2239510"/>
            <a:ext cx="3206976" cy="461665"/>
          </a:xfrm>
          <a:prstGeom prst="rect">
            <a:avLst/>
          </a:prstGeom>
          <a:noFill/>
          <a:ln w="9525">
            <a:noFill/>
            <a:miter lim="800000"/>
            <a:headEnd/>
            <a:tailEnd/>
          </a:ln>
        </p:spPr>
        <p:txBody>
          <a:bodyPr wrap="square">
            <a:spAutoFit/>
          </a:bodyPr>
          <a:lstStyle/>
          <a:p>
            <a:pPr>
              <a:spcBef>
                <a:spcPct val="0"/>
              </a:spcBef>
            </a:pPr>
            <a:r>
              <a:rPr lang="en-US" dirty="0" smtClean="0">
                <a:latin typeface="Segoe" pitchFamily="34" charset="0"/>
              </a:rPr>
              <a:t>El </a:t>
            </a:r>
            <a:r>
              <a:rPr lang="en-US" dirty="0" err="1" smtClean="0">
                <a:latin typeface="Segoe" pitchFamily="34" charset="0"/>
              </a:rPr>
              <a:t>Administrador</a:t>
            </a:r>
            <a:r>
              <a:rPr lang="en-US" dirty="0" smtClean="0">
                <a:latin typeface="Segoe" pitchFamily="34" charset="0"/>
              </a:rPr>
              <a:t> </a:t>
            </a:r>
            <a:r>
              <a:rPr lang="en-US" dirty="0" err="1" smtClean="0">
                <a:latin typeface="Segoe" pitchFamily="34" charset="0"/>
              </a:rPr>
              <a:t>crea</a:t>
            </a:r>
            <a:endParaRPr lang="en-US" dirty="0"/>
          </a:p>
        </p:txBody>
      </p:sp>
      <p:pic>
        <p:nvPicPr>
          <p:cNvPr id="80904" name="Picture 8"/>
          <p:cNvPicPr>
            <a:picLocks noChangeAspect="1" noChangeArrowheads="1"/>
          </p:cNvPicPr>
          <p:nvPr/>
        </p:nvPicPr>
        <p:blipFill>
          <a:blip r:embed="rId3"/>
          <a:srcRect/>
          <a:stretch>
            <a:fillRect/>
          </a:stretch>
        </p:blipFill>
        <p:spPr bwMode="auto">
          <a:xfrm>
            <a:off x="299865" y="979714"/>
            <a:ext cx="3488443" cy="2525487"/>
          </a:xfrm>
          <a:prstGeom prst="rect">
            <a:avLst/>
          </a:prstGeom>
          <a:noFill/>
          <a:ln w="9525">
            <a:noFill/>
            <a:miter lim="800000"/>
            <a:headEnd/>
            <a:tailEnd/>
          </a:ln>
        </p:spPr>
      </p:pic>
      <p:grpSp>
        <p:nvGrpSpPr>
          <p:cNvPr id="2" name="Group 9"/>
          <p:cNvGrpSpPr>
            <a:grpSpLocks/>
          </p:cNvGrpSpPr>
          <p:nvPr/>
        </p:nvGrpSpPr>
        <p:grpSpPr bwMode="auto">
          <a:xfrm>
            <a:off x="6629400" y="3302000"/>
            <a:ext cx="1600200" cy="1597025"/>
            <a:chOff x="4368" y="1968"/>
            <a:chExt cx="1008" cy="1006"/>
          </a:xfrm>
        </p:grpSpPr>
        <p:pic>
          <p:nvPicPr>
            <p:cNvPr id="15379" name="Picture 10" descr="pc"/>
            <p:cNvPicPr>
              <a:picLocks noChangeAspect="1" noChangeArrowheads="1"/>
            </p:cNvPicPr>
            <p:nvPr/>
          </p:nvPicPr>
          <p:blipFill>
            <a:blip r:embed="rId4"/>
            <a:srcRect/>
            <a:stretch>
              <a:fillRect/>
            </a:stretch>
          </p:blipFill>
          <p:spPr bwMode="auto">
            <a:xfrm>
              <a:off x="4368" y="1968"/>
              <a:ext cx="624" cy="622"/>
            </a:xfrm>
            <a:prstGeom prst="rect">
              <a:avLst/>
            </a:prstGeom>
            <a:noFill/>
            <a:ln w="9525">
              <a:noFill/>
              <a:miter lim="800000"/>
              <a:headEnd/>
              <a:tailEnd/>
            </a:ln>
          </p:spPr>
        </p:pic>
        <p:pic>
          <p:nvPicPr>
            <p:cNvPr id="15380" name="Picture 11" descr="pc"/>
            <p:cNvPicPr>
              <a:picLocks noChangeAspect="1" noChangeArrowheads="1"/>
            </p:cNvPicPr>
            <p:nvPr/>
          </p:nvPicPr>
          <p:blipFill>
            <a:blip r:embed="rId4"/>
            <a:srcRect/>
            <a:stretch>
              <a:fillRect/>
            </a:stretch>
          </p:blipFill>
          <p:spPr bwMode="auto">
            <a:xfrm>
              <a:off x="4464" y="2064"/>
              <a:ext cx="624" cy="622"/>
            </a:xfrm>
            <a:prstGeom prst="rect">
              <a:avLst/>
            </a:prstGeom>
            <a:noFill/>
            <a:ln w="9525">
              <a:noFill/>
              <a:miter lim="800000"/>
              <a:headEnd/>
              <a:tailEnd/>
            </a:ln>
          </p:spPr>
        </p:pic>
        <p:pic>
          <p:nvPicPr>
            <p:cNvPr id="15381" name="Picture 12" descr="pc"/>
            <p:cNvPicPr>
              <a:picLocks noChangeAspect="1" noChangeArrowheads="1"/>
            </p:cNvPicPr>
            <p:nvPr/>
          </p:nvPicPr>
          <p:blipFill>
            <a:blip r:embed="rId4"/>
            <a:srcRect/>
            <a:stretch>
              <a:fillRect/>
            </a:stretch>
          </p:blipFill>
          <p:spPr bwMode="auto">
            <a:xfrm>
              <a:off x="4560" y="2160"/>
              <a:ext cx="624" cy="622"/>
            </a:xfrm>
            <a:prstGeom prst="rect">
              <a:avLst/>
            </a:prstGeom>
            <a:noFill/>
            <a:ln w="9525">
              <a:noFill/>
              <a:miter lim="800000"/>
              <a:headEnd/>
              <a:tailEnd/>
            </a:ln>
          </p:spPr>
        </p:pic>
        <p:pic>
          <p:nvPicPr>
            <p:cNvPr id="15382" name="Picture 13" descr="pc"/>
            <p:cNvPicPr>
              <a:picLocks noChangeAspect="1" noChangeArrowheads="1"/>
            </p:cNvPicPr>
            <p:nvPr/>
          </p:nvPicPr>
          <p:blipFill>
            <a:blip r:embed="rId4"/>
            <a:srcRect/>
            <a:stretch>
              <a:fillRect/>
            </a:stretch>
          </p:blipFill>
          <p:spPr bwMode="auto">
            <a:xfrm>
              <a:off x="4656" y="2256"/>
              <a:ext cx="624" cy="622"/>
            </a:xfrm>
            <a:prstGeom prst="rect">
              <a:avLst/>
            </a:prstGeom>
            <a:noFill/>
            <a:ln w="9525">
              <a:noFill/>
              <a:miter lim="800000"/>
              <a:headEnd/>
              <a:tailEnd/>
            </a:ln>
          </p:spPr>
        </p:pic>
        <p:pic>
          <p:nvPicPr>
            <p:cNvPr id="15383" name="Picture 14" descr="pc"/>
            <p:cNvPicPr>
              <a:picLocks noChangeAspect="1" noChangeArrowheads="1"/>
            </p:cNvPicPr>
            <p:nvPr/>
          </p:nvPicPr>
          <p:blipFill>
            <a:blip r:embed="rId4"/>
            <a:srcRect/>
            <a:stretch>
              <a:fillRect/>
            </a:stretch>
          </p:blipFill>
          <p:spPr bwMode="auto">
            <a:xfrm>
              <a:off x="4752" y="2352"/>
              <a:ext cx="624" cy="622"/>
            </a:xfrm>
            <a:prstGeom prst="rect">
              <a:avLst/>
            </a:prstGeom>
            <a:noFill/>
            <a:ln w="9525">
              <a:noFill/>
              <a:miter lim="800000"/>
              <a:headEnd/>
              <a:tailEnd/>
            </a:ln>
          </p:spPr>
        </p:pic>
      </p:grpSp>
      <p:grpSp>
        <p:nvGrpSpPr>
          <p:cNvPr id="3" name="Group 15"/>
          <p:cNvGrpSpPr>
            <a:grpSpLocks/>
          </p:cNvGrpSpPr>
          <p:nvPr/>
        </p:nvGrpSpPr>
        <p:grpSpPr bwMode="auto">
          <a:xfrm>
            <a:off x="478971" y="3606798"/>
            <a:ext cx="3254829" cy="2630715"/>
            <a:chOff x="1776" y="1248"/>
            <a:chExt cx="1152" cy="833"/>
          </a:xfrm>
        </p:grpSpPr>
        <p:pic>
          <p:nvPicPr>
            <p:cNvPr id="15377" name="Picture 16"/>
            <p:cNvPicPr>
              <a:picLocks noChangeAspect="1" noChangeArrowheads="1"/>
            </p:cNvPicPr>
            <p:nvPr/>
          </p:nvPicPr>
          <p:blipFill>
            <a:blip r:embed="rId5"/>
            <a:srcRect/>
            <a:stretch>
              <a:fillRect/>
            </a:stretch>
          </p:blipFill>
          <p:spPr bwMode="auto">
            <a:xfrm>
              <a:off x="1776" y="1248"/>
              <a:ext cx="1152" cy="833"/>
            </a:xfrm>
            <a:prstGeom prst="rect">
              <a:avLst/>
            </a:prstGeom>
            <a:noFill/>
            <a:ln w="9525">
              <a:noFill/>
              <a:miter lim="800000"/>
              <a:headEnd/>
              <a:tailEnd/>
            </a:ln>
          </p:spPr>
        </p:pic>
        <p:pic>
          <p:nvPicPr>
            <p:cNvPr id="15378" name="Picture 17"/>
            <p:cNvPicPr>
              <a:picLocks noChangeAspect="1" noChangeArrowheads="1"/>
            </p:cNvPicPr>
            <p:nvPr/>
          </p:nvPicPr>
          <p:blipFill>
            <a:blip r:embed="rId6"/>
            <a:srcRect/>
            <a:stretch>
              <a:fillRect/>
            </a:stretch>
          </p:blipFill>
          <p:spPr bwMode="auto">
            <a:xfrm>
              <a:off x="2256" y="1392"/>
              <a:ext cx="528" cy="494"/>
            </a:xfrm>
            <a:prstGeom prst="rect">
              <a:avLst/>
            </a:prstGeom>
            <a:noFill/>
            <a:ln w="9525">
              <a:noFill/>
              <a:miter lim="800000"/>
              <a:headEnd/>
              <a:tailEnd/>
            </a:ln>
          </p:spPr>
        </p:pic>
      </p:grpSp>
      <p:pic>
        <p:nvPicPr>
          <p:cNvPr id="80914" name="Picture 18" descr="blue arrow curved 4"/>
          <p:cNvPicPr>
            <a:picLocks noChangeAspect="1" noChangeArrowheads="1"/>
          </p:cNvPicPr>
          <p:nvPr/>
        </p:nvPicPr>
        <p:blipFill>
          <a:blip r:embed="rId7"/>
          <a:srcRect/>
          <a:stretch>
            <a:fillRect/>
          </a:stretch>
        </p:blipFill>
        <p:spPr bwMode="auto">
          <a:xfrm rot="7954406" flipH="1">
            <a:off x="731422" y="2172673"/>
            <a:ext cx="1363520" cy="2195182"/>
          </a:xfrm>
          <a:prstGeom prst="rect">
            <a:avLst/>
          </a:prstGeom>
          <a:noFill/>
          <a:ln w="9525">
            <a:noFill/>
            <a:miter lim="800000"/>
            <a:headEnd/>
            <a:tailEnd/>
          </a:ln>
        </p:spPr>
      </p:pic>
      <p:pic>
        <p:nvPicPr>
          <p:cNvPr id="80915" name="Picture 19"/>
          <p:cNvPicPr>
            <a:picLocks noChangeAspect="1" noChangeArrowheads="1"/>
          </p:cNvPicPr>
          <p:nvPr/>
        </p:nvPicPr>
        <p:blipFill>
          <a:blip r:embed="rId8"/>
          <a:srcRect/>
          <a:stretch>
            <a:fillRect/>
          </a:stretch>
        </p:blipFill>
        <p:spPr bwMode="auto">
          <a:xfrm>
            <a:off x="3886199" y="3009598"/>
            <a:ext cx="1415143" cy="1124252"/>
          </a:xfrm>
          <a:prstGeom prst="rect">
            <a:avLst/>
          </a:prstGeom>
          <a:noFill/>
          <a:ln w="9525">
            <a:noFill/>
            <a:miter lim="800000"/>
            <a:headEnd/>
            <a:tailEnd/>
          </a:ln>
        </p:spPr>
      </p:pic>
      <p:pic>
        <p:nvPicPr>
          <p:cNvPr id="80916" name="Picture 20" descr="blue arrow curved 4"/>
          <p:cNvPicPr>
            <a:picLocks noChangeAspect="1" noChangeArrowheads="1"/>
          </p:cNvPicPr>
          <p:nvPr/>
        </p:nvPicPr>
        <p:blipFill>
          <a:blip r:embed="rId7"/>
          <a:srcRect/>
          <a:stretch>
            <a:fillRect/>
          </a:stretch>
        </p:blipFill>
        <p:spPr bwMode="auto">
          <a:xfrm rot="3606864" flipH="1">
            <a:off x="3062288" y="3373438"/>
            <a:ext cx="1136650" cy="1828800"/>
          </a:xfrm>
          <a:prstGeom prst="rect">
            <a:avLst/>
          </a:prstGeom>
          <a:noFill/>
          <a:ln w="9525">
            <a:noFill/>
            <a:miter lim="800000"/>
            <a:headEnd/>
            <a:tailEnd/>
          </a:ln>
        </p:spPr>
      </p:pic>
      <p:pic>
        <p:nvPicPr>
          <p:cNvPr id="80917" name="Picture 21"/>
          <p:cNvPicPr>
            <a:picLocks noChangeAspect="1" noChangeArrowheads="1"/>
          </p:cNvPicPr>
          <p:nvPr/>
        </p:nvPicPr>
        <p:blipFill>
          <a:blip r:embed="rId9"/>
          <a:srcRect/>
          <a:stretch>
            <a:fillRect/>
          </a:stretch>
        </p:blipFill>
        <p:spPr bwMode="auto">
          <a:xfrm>
            <a:off x="4441371" y="3606800"/>
            <a:ext cx="1153886" cy="918301"/>
          </a:xfrm>
          <a:prstGeom prst="rect">
            <a:avLst/>
          </a:prstGeom>
          <a:noFill/>
          <a:ln w="9525">
            <a:noFill/>
            <a:miter lim="800000"/>
            <a:headEnd/>
            <a:tailEnd/>
          </a:ln>
        </p:spPr>
      </p:pic>
      <p:pic>
        <p:nvPicPr>
          <p:cNvPr id="80918" name="Picture 22" descr="blue arrow curved 4"/>
          <p:cNvPicPr>
            <a:picLocks noChangeAspect="1" noChangeArrowheads="1"/>
          </p:cNvPicPr>
          <p:nvPr/>
        </p:nvPicPr>
        <p:blipFill>
          <a:blip r:embed="rId10"/>
          <a:srcRect/>
          <a:stretch>
            <a:fillRect/>
          </a:stretch>
        </p:blipFill>
        <p:spPr bwMode="auto">
          <a:xfrm rot="5616909">
            <a:off x="5369831" y="2776311"/>
            <a:ext cx="1136650" cy="1600200"/>
          </a:xfrm>
          <a:prstGeom prst="rect">
            <a:avLst/>
          </a:prstGeom>
          <a:noFill/>
          <a:ln w="9525">
            <a:noFill/>
            <a:miter lim="800000"/>
            <a:headEnd/>
            <a:tailEnd/>
          </a:ln>
        </p:spPr>
      </p:pic>
      <p:sp>
        <p:nvSpPr>
          <p:cNvPr id="80920" name="Text Box 24"/>
          <p:cNvSpPr txBox="1">
            <a:spLocks noChangeArrowheads="1"/>
          </p:cNvSpPr>
          <p:nvPr/>
        </p:nvSpPr>
        <p:spPr bwMode="auto">
          <a:xfrm>
            <a:off x="5878286" y="2732543"/>
            <a:ext cx="3265714" cy="461665"/>
          </a:xfrm>
          <a:prstGeom prst="rect">
            <a:avLst/>
          </a:prstGeom>
          <a:noFill/>
          <a:ln w="9525">
            <a:noFill/>
            <a:miter lim="800000"/>
            <a:headEnd/>
            <a:tailEnd/>
          </a:ln>
        </p:spPr>
        <p:txBody>
          <a:bodyPr wrap="square">
            <a:spAutoFit/>
          </a:bodyPr>
          <a:lstStyle/>
          <a:p>
            <a:pPr algn="r">
              <a:spcBef>
                <a:spcPct val="0"/>
              </a:spcBef>
            </a:pPr>
            <a:r>
              <a:rPr lang="en-US" dirty="0">
                <a:latin typeface="Segoe" pitchFamily="34" charset="0"/>
              </a:rPr>
              <a:t>&amp; </a:t>
            </a:r>
            <a:r>
              <a:rPr lang="en-US" dirty="0" err="1" smtClean="0">
                <a:latin typeface="Segoe" pitchFamily="34" charset="0"/>
              </a:rPr>
              <a:t>despliega</a:t>
            </a:r>
            <a:r>
              <a:rPr lang="en-US" dirty="0" smtClean="0">
                <a:latin typeface="Segoe" pitchFamily="34" charset="0"/>
              </a:rPr>
              <a:t> la </a:t>
            </a:r>
            <a:r>
              <a:rPr lang="en-US" dirty="0" err="1" smtClean="0">
                <a:latin typeface="Segoe" pitchFamily="34" charset="0"/>
              </a:rPr>
              <a:t>política</a:t>
            </a:r>
            <a:endParaRPr lang="en-US" dirty="0"/>
          </a:p>
        </p:txBody>
      </p:sp>
      <p:sp>
        <p:nvSpPr>
          <p:cNvPr id="80921" name="Text Box 25"/>
          <p:cNvSpPr txBox="1">
            <a:spLocks noChangeArrowheads="1"/>
          </p:cNvSpPr>
          <p:nvPr/>
        </p:nvSpPr>
        <p:spPr bwMode="auto">
          <a:xfrm>
            <a:off x="3276600" y="4519613"/>
            <a:ext cx="3505200" cy="707886"/>
          </a:xfrm>
          <a:prstGeom prst="rect">
            <a:avLst/>
          </a:prstGeom>
          <a:noFill/>
          <a:ln w="9525">
            <a:noFill/>
            <a:miter lim="800000"/>
            <a:headEnd/>
            <a:tailEnd/>
          </a:ln>
        </p:spPr>
        <p:txBody>
          <a:bodyPr>
            <a:spAutoFit/>
          </a:bodyPr>
          <a:lstStyle/>
          <a:p>
            <a:pPr algn="ctr">
              <a:spcBef>
                <a:spcPct val="0"/>
              </a:spcBef>
            </a:pPr>
            <a:r>
              <a:rPr lang="en-US" sz="2000" dirty="0">
                <a:latin typeface="Segoe" pitchFamily="34" charset="0"/>
              </a:rPr>
              <a:t>Group Policy </a:t>
            </a:r>
            <a:br>
              <a:rPr lang="en-US" sz="2000" dirty="0">
                <a:latin typeface="Segoe" pitchFamily="34" charset="0"/>
              </a:rPr>
            </a:br>
            <a:r>
              <a:rPr lang="en-US" sz="2000" dirty="0">
                <a:latin typeface="Segoe" pitchFamily="34" charset="0"/>
              </a:rPr>
              <a:t>Management Console</a:t>
            </a:r>
          </a:p>
        </p:txBody>
      </p:sp>
      <p:sp>
        <p:nvSpPr>
          <p:cNvPr id="80922" name="Text Box 26"/>
          <p:cNvSpPr txBox="1">
            <a:spLocks noChangeArrowheads="1"/>
          </p:cNvSpPr>
          <p:nvPr/>
        </p:nvSpPr>
        <p:spPr bwMode="auto">
          <a:xfrm>
            <a:off x="6419850" y="4926013"/>
            <a:ext cx="2190750" cy="400110"/>
          </a:xfrm>
          <a:prstGeom prst="rect">
            <a:avLst/>
          </a:prstGeom>
          <a:noFill/>
          <a:ln w="9525">
            <a:noFill/>
            <a:miter lim="800000"/>
            <a:headEnd/>
            <a:tailEnd/>
          </a:ln>
        </p:spPr>
        <p:txBody>
          <a:bodyPr>
            <a:spAutoFit/>
          </a:bodyPr>
          <a:lstStyle/>
          <a:p>
            <a:pPr algn="ctr">
              <a:spcBef>
                <a:spcPct val="0"/>
              </a:spcBef>
            </a:pPr>
            <a:r>
              <a:rPr lang="en-US" sz="2000" dirty="0" err="1" smtClean="0">
                <a:latin typeface="Segoe" pitchFamily="34" charset="0"/>
              </a:rPr>
              <a:t>Clientes</a:t>
            </a:r>
            <a:endParaRPr lang="en-US" sz="2000" dirty="0">
              <a:latin typeface="Segoe" pitchFamily="34" charset="0"/>
            </a:endParaRPr>
          </a:p>
        </p:txBody>
      </p:sp>
      <p:sp>
        <p:nvSpPr>
          <p:cNvPr id="25" name="1 Título"/>
          <p:cNvSpPr txBox="1">
            <a:spLocks/>
          </p:cNvSpPr>
          <p:nvPr/>
        </p:nvSpPr>
        <p:spPr>
          <a:xfrm>
            <a:off x="208417" y="185058"/>
            <a:ext cx="8380412" cy="92333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6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Políticas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0904"/>
                                        </p:tgtEl>
                                        <p:attrNameLst>
                                          <p:attrName>style.visibility</p:attrName>
                                        </p:attrNameLst>
                                      </p:cBhvr>
                                      <p:to>
                                        <p:strVal val="visible"/>
                                      </p:to>
                                    </p:set>
                                    <p:anim calcmode="lin" valueType="num">
                                      <p:cBhvr>
                                        <p:cTn id="7" dur="500" fill="hold"/>
                                        <p:tgtEl>
                                          <p:spTgt spid="80904"/>
                                        </p:tgtEl>
                                        <p:attrNameLst>
                                          <p:attrName>ppt_w</p:attrName>
                                        </p:attrNameLst>
                                      </p:cBhvr>
                                      <p:tavLst>
                                        <p:tav tm="0">
                                          <p:val>
                                            <p:fltVal val="0"/>
                                          </p:val>
                                        </p:tav>
                                        <p:tav tm="100000">
                                          <p:val>
                                            <p:strVal val="#ppt_w"/>
                                          </p:val>
                                        </p:tav>
                                      </p:tavLst>
                                    </p:anim>
                                    <p:anim calcmode="lin" valueType="num">
                                      <p:cBhvr>
                                        <p:cTn id="8" dur="500" fill="hold"/>
                                        <p:tgtEl>
                                          <p:spTgt spid="8090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0901"/>
                                        </p:tgtEl>
                                        <p:attrNameLst>
                                          <p:attrName>style.visibility</p:attrName>
                                        </p:attrNameLst>
                                      </p:cBhvr>
                                      <p:to>
                                        <p:strVal val="visible"/>
                                      </p:to>
                                    </p:set>
                                    <p:anim calcmode="lin" valueType="num">
                                      <p:cBhvr>
                                        <p:cTn id="12" dur="500" fill="hold"/>
                                        <p:tgtEl>
                                          <p:spTgt spid="80901"/>
                                        </p:tgtEl>
                                        <p:attrNameLst>
                                          <p:attrName>ppt_w</p:attrName>
                                        </p:attrNameLst>
                                      </p:cBhvr>
                                      <p:tavLst>
                                        <p:tav tm="0">
                                          <p:val>
                                            <p:fltVal val="0"/>
                                          </p:val>
                                        </p:tav>
                                        <p:tav tm="100000">
                                          <p:val>
                                            <p:strVal val="#ppt_w"/>
                                          </p:val>
                                        </p:tav>
                                      </p:tavLst>
                                    </p:anim>
                                    <p:anim calcmode="lin" valueType="num">
                                      <p:cBhvr>
                                        <p:cTn id="13" dur="500" fill="hold"/>
                                        <p:tgtEl>
                                          <p:spTgt spid="8090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0914"/>
                                        </p:tgtEl>
                                        <p:attrNameLst>
                                          <p:attrName>style.visibility</p:attrName>
                                        </p:attrNameLst>
                                      </p:cBhvr>
                                      <p:to>
                                        <p:strVal val="visible"/>
                                      </p:to>
                                    </p:set>
                                    <p:animEffect transition="in" filter="wipe(up)">
                                      <p:cBhvr>
                                        <p:cTn id="22" dur="500"/>
                                        <p:tgtEl>
                                          <p:spTgt spid="80914"/>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80902"/>
                                        </p:tgtEl>
                                        <p:attrNameLst>
                                          <p:attrName>style.visibility</p:attrName>
                                        </p:attrNameLst>
                                      </p:cBhvr>
                                      <p:to>
                                        <p:strVal val="visible"/>
                                      </p:to>
                                    </p:set>
                                    <p:animEffect transition="in" filter="slide(fromLeft)">
                                      <p:cBhvr>
                                        <p:cTn id="25" dur="500"/>
                                        <p:tgtEl>
                                          <p:spTgt spid="8090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80920"/>
                                        </p:tgtEl>
                                        <p:attrNameLst>
                                          <p:attrName>style.visibility</p:attrName>
                                        </p:attrNameLst>
                                      </p:cBhvr>
                                      <p:to>
                                        <p:strVal val="visible"/>
                                      </p:to>
                                    </p:set>
                                    <p:animEffect transition="in" filter="slide(fromLeft)">
                                      <p:cBhvr>
                                        <p:cTn id="30" dur="500"/>
                                        <p:tgtEl>
                                          <p:spTgt spid="80920"/>
                                        </p:tgtEl>
                                      </p:cBhvr>
                                    </p:animEffec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80915"/>
                                        </p:tgtEl>
                                        <p:attrNameLst>
                                          <p:attrName>style.visibility</p:attrName>
                                        </p:attrNameLst>
                                      </p:cBhvr>
                                      <p:to>
                                        <p:strVal val="visible"/>
                                      </p:to>
                                    </p:set>
                                    <p:anim calcmode="lin" valueType="num">
                                      <p:cBhvr>
                                        <p:cTn id="34" dur="500" fill="hold"/>
                                        <p:tgtEl>
                                          <p:spTgt spid="80915"/>
                                        </p:tgtEl>
                                        <p:attrNameLst>
                                          <p:attrName>ppt_w</p:attrName>
                                        </p:attrNameLst>
                                      </p:cBhvr>
                                      <p:tavLst>
                                        <p:tav tm="0">
                                          <p:val>
                                            <p:fltVal val="0"/>
                                          </p:val>
                                        </p:tav>
                                        <p:tav tm="100000">
                                          <p:val>
                                            <p:strVal val="#ppt_w"/>
                                          </p:val>
                                        </p:tav>
                                      </p:tavLst>
                                    </p:anim>
                                    <p:anim calcmode="lin" valueType="num">
                                      <p:cBhvr>
                                        <p:cTn id="35" dur="500" fill="hold"/>
                                        <p:tgtEl>
                                          <p:spTgt spid="80915"/>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80917"/>
                                        </p:tgtEl>
                                        <p:attrNameLst>
                                          <p:attrName>style.visibility</p:attrName>
                                        </p:attrNameLst>
                                      </p:cBhvr>
                                      <p:to>
                                        <p:strVal val="visible"/>
                                      </p:to>
                                    </p:set>
                                    <p:anim calcmode="lin" valueType="num">
                                      <p:cBhvr>
                                        <p:cTn id="38" dur="500" fill="hold"/>
                                        <p:tgtEl>
                                          <p:spTgt spid="80917"/>
                                        </p:tgtEl>
                                        <p:attrNameLst>
                                          <p:attrName>ppt_w</p:attrName>
                                        </p:attrNameLst>
                                      </p:cBhvr>
                                      <p:tavLst>
                                        <p:tav tm="0">
                                          <p:val>
                                            <p:fltVal val="0"/>
                                          </p:val>
                                        </p:tav>
                                        <p:tav tm="100000">
                                          <p:val>
                                            <p:strVal val="#ppt_w"/>
                                          </p:val>
                                        </p:tav>
                                      </p:tavLst>
                                    </p:anim>
                                    <p:anim calcmode="lin" valueType="num">
                                      <p:cBhvr>
                                        <p:cTn id="39" dur="500" fill="hold"/>
                                        <p:tgtEl>
                                          <p:spTgt spid="80917"/>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80921"/>
                                        </p:tgtEl>
                                        <p:attrNameLst>
                                          <p:attrName>style.visibility</p:attrName>
                                        </p:attrNameLst>
                                      </p:cBhvr>
                                      <p:to>
                                        <p:strVal val="visible"/>
                                      </p:to>
                                    </p:set>
                                    <p:anim calcmode="lin" valueType="num">
                                      <p:cBhvr>
                                        <p:cTn id="42" dur="500" fill="hold"/>
                                        <p:tgtEl>
                                          <p:spTgt spid="80921"/>
                                        </p:tgtEl>
                                        <p:attrNameLst>
                                          <p:attrName>ppt_w</p:attrName>
                                        </p:attrNameLst>
                                      </p:cBhvr>
                                      <p:tavLst>
                                        <p:tav tm="0">
                                          <p:val>
                                            <p:fltVal val="0"/>
                                          </p:val>
                                        </p:tav>
                                        <p:tav tm="100000">
                                          <p:val>
                                            <p:strVal val="#ppt_w"/>
                                          </p:val>
                                        </p:tav>
                                      </p:tavLst>
                                    </p:anim>
                                    <p:anim calcmode="lin" valueType="num">
                                      <p:cBhvr>
                                        <p:cTn id="43" dur="500" fill="hold"/>
                                        <p:tgtEl>
                                          <p:spTgt spid="80921"/>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80916"/>
                                        </p:tgtEl>
                                        <p:attrNameLst>
                                          <p:attrName>style.visibility</p:attrName>
                                        </p:attrNameLst>
                                      </p:cBhvr>
                                      <p:to>
                                        <p:strVal val="visible"/>
                                      </p:to>
                                    </p:set>
                                    <p:animEffect transition="in" filter="wipe(left)">
                                      <p:cBhvr>
                                        <p:cTn id="47" dur="500"/>
                                        <p:tgtEl>
                                          <p:spTgt spid="80916"/>
                                        </p:tgtEl>
                                      </p:cBhvr>
                                    </p:animEffect>
                                  </p:childTnLst>
                                </p:cTn>
                              </p:par>
                            </p:childTnLst>
                          </p:cTn>
                        </p:par>
                        <p:par>
                          <p:cTn id="48" fill="hold">
                            <p:stCondLst>
                              <p:cond delay="1500"/>
                            </p:stCondLst>
                            <p:childTnLst>
                              <p:par>
                                <p:cTn id="49" presetID="9"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par>
                                <p:cTn id="52" presetID="23" presetClass="entr" presetSubtype="16" fill="hold" grpId="0" nodeType="withEffect">
                                  <p:stCondLst>
                                    <p:cond delay="0"/>
                                  </p:stCondLst>
                                  <p:childTnLst>
                                    <p:set>
                                      <p:cBhvr>
                                        <p:cTn id="53" dur="1" fill="hold">
                                          <p:stCondLst>
                                            <p:cond delay="0"/>
                                          </p:stCondLst>
                                        </p:cTn>
                                        <p:tgtEl>
                                          <p:spTgt spid="80922"/>
                                        </p:tgtEl>
                                        <p:attrNameLst>
                                          <p:attrName>style.visibility</p:attrName>
                                        </p:attrNameLst>
                                      </p:cBhvr>
                                      <p:to>
                                        <p:strVal val="visible"/>
                                      </p:to>
                                    </p:set>
                                    <p:anim calcmode="lin" valueType="num">
                                      <p:cBhvr>
                                        <p:cTn id="54" dur="500" fill="hold"/>
                                        <p:tgtEl>
                                          <p:spTgt spid="80922"/>
                                        </p:tgtEl>
                                        <p:attrNameLst>
                                          <p:attrName>ppt_w</p:attrName>
                                        </p:attrNameLst>
                                      </p:cBhvr>
                                      <p:tavLst>
                                        <p:tav tm="0">
                                          <p:val>
                                            <p:fltVal val="0"/>
                                          </p:val>
                                        </p:tav>
                                        <p:tav tm="100000">
                                          <p:val>
                                            <p:strVal val="#ppt_w"/>
                                          </p:val>
                                        </p:tav>
                                      </p:tavLst>
                                    </p:anim>
                                    <p:anim calcmode="lin" valueType="num">
                                      <p:cBhvr>
                                        <p:cTn id="55" dur="500" fill="hold"/>
                                        <p:tgtEl>
                                          <p:spTgt spid="80922"/>
                                        </p:tgtEl>
                                        <p:attrNameLst>
                                          <p:attrName>ppt_h</p:attrName>
                                        </p:attrNameLst>
                                      </p:cBhvr>
                                      <p:tavLst>
                                        <p:tav tm="0">
                                          <p:val>
                                            <p:fltVal val="0"/>
                                          </p:val>
                                        </p:tav>
                                        <p:tav tm="100000">
                                          <p:val>
                                            <p:strVal val="#ppt_h"/>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80918"/>
                                        </p:tgtEl>
                                        <p:attrNameLst>
                                          <p:attrName>style.visibility</p:attrName>
                                        </p:attrNameLst>
                                      </p:cBhvr>
                                      <p:to>
                                        <p:strVal val="visible"/>
                                      </p:to>
                                    </p:set>
                                    <p:animEffect transition="in" filter="wipe(left)">
                                      <p:cBhvr>
                                        <p:cTn id="59" dur="500"/>
                                        <p:tgtEl>
                                          <p:spTgt spid="80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p:bldP spid="80920" grpId="0"/>
      <p:bldP spid="80921" grpId="0"/>
      <p:bldP spid="809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01731"/>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Resolviendo los desafíos de las TI</a:t>
            </a:r>
            <a:endParaRPr lang="en-U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3" name="Content Placeholder 2"/>
          <p:cNvSpPr>
            <a:spLocks noGrp="1"/>
          </p:cNvSpPr>
          <p:nvPr>
            <p:ph idx="1"/>
          </p:nvPr>
        </p:nvSpPr>
        <p:spPr>
          <a:xfrm>
            <a:off x="357188" y="1270000"/>
            <a:ext cx="8380412" cy="5478463"/>
          </a:xfrm>
        </p:spPr>
        <p:txBody>
          <a:bodyPr/>
          <a:lstStyle/>
          <a:p>
            <a:pPr eaLnBrk="1" hangingPunct="1">
              <a:lnSpc>
                <a:spcPct val="80000"/>
              </a:lnSpc>
              <a:buFont typeface="Wingdings 2" pitchFamily="18" charset="2"/>
              <a:buNone/>
              <a:defRPr/>
            </a:pPr>
            <a:r>
              <a:rPr lang="es-ES" sz="2800" b="1" dirty="0" smtClean="0"/>
              <a:t>Estar y mantenerse seguros</a:t>
            </a:r>
          </a:p>
          <a:p>
            <a:pPr eaLnBrk="1" hangingPunct="1">
              <a:lnSpc>
                <a:spcPct val="80000"/>
              </a:lnSpc>
              <a:defRPr/>
            </a:pPr>
            <a:r>
              <a:rPr lang="es-ES" sz="2800" dirty="0" smtClean="0"/>
              <a:t>Gestión de Actualizaciones de Windows y Aplicaciones de terceros.</a:t>
            </a:r>
            <a:endParaRPr lang="es-ES" sz="1000" dirty="0" smtClean="0"/>
          </a:p>
          <a:p>
            <a:pPr eaLnBrk="1" hangingPunct="1">
              <a:lnSpc>
                <a:spcPct val="80000"/>
              </a:lnSpc>
              <a:buFont typeface="Wingdings 2" pitchFamily="18" charset="2"/>
              <a:buNone/>
              <a:defRPr/>
            </a:pPr>
            <a:r>
              <a:rPr lang="es-ES" sz="2800" b="1" dirty="0" smtClean="0"/>
              <a:t>Mantener el entorno corriendo</a:t>
            </a:r>
          </a:p>
          <a:p>
            <a:pPr eaLnBrk="1" hangingPunct="1">
              <a:lnSpc>
                <a:spcPct val="80000"/>
              </a:lnSpc>
              <a:defRPr/>
            </a:pPr>
            <a:r>
              <a:rPr lang="es-ES" sz="2800" dirty="0" smtClean="0"/>
              <a:t>Monitorización completa, con conocimientos para servidores, escritorios, dispositivos de red y hardware.</a:t>
            </a:r>
            <a:endParaRPr lang="es-ES" sz="1000" dirty="0" smtClean="0"/>
          </a:p>
          <a:p>
            <a:pPr eaLnBrk="1" hangingPunct="1">
              <a:lnSpc>
                <a:spcPct val="80000"/>
              </a:lnSpc>
              <a:buFont typeface="Wingdings 2" pitchFamily="18" charset="2"/>
              <a:buNone/>
              <a:defRPr/>
            </a:pPr>
            <a:r>
              <a:rPr lang="es-ES" sz="2800" b="1" dirty="0" smtClean="0"/>
              <a:t>Resolver los problemas del usuario final</a:t>
            </a:r>
          </a:p>
          <a:p>
            <a:pPr eaLnBrk="1" hangingPunct="1">
              <a:lnSpc>
                <a:spcPct val="80000"/>
              </a:lnSpc>
              <a:defRPr/>
            </a:pPr>
            <a:r>
              <a:rPr lang="es-ES" sz="2800" dirty="0" smtClean="0"/>
              <a:t>Tareas de diagnóstico, informes y despliegue de software.</a:t>
            </a:r>
            <a:endParaRPr lang="es-ES" sz="1000" dirty="0" smtClean="0"/>
          </a:p>
          <a:p>
            <a:pPr eaLnBrk="1" hangingPunct="1">
              <a:lnSpc>
                <a:spcPct val="80000"/>
              </a:lnSpc>
              <a:buFont typeface="Wingdings 2" pitchFamily="18" charset="2"/>
              <a:buNone/>
              <a:defRPr/>
            </a:pPr>
            <a:r>
              <a:rPr lang="es-ES" sz="2800" b="1" dirty="0" smtClean="0"/>
              <a:t>Hacer seguimiento de lo que se tiene</a:t>
            </a:r>
          </a:p>
          <a:p>
            <a:pPr eaLnBrk="1" hangingPunct="1">
              <a:lnSpc>
                <a:spcPct val="80000"/>
              </a:lnSpc>
              <a:defRPr/>
            </a:pPr>
            <a:r>
              <a:rPr lang="es-ES" sz="2800" dirty="0" smtClean="0"/>
              <a:t>Inventario e informes de los activos de Hardware y software.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0"/>
          <p:cNvGrpSpPr>
            <a:grpSpLocks/>
          </p:cNvGrpSpPr>
          <p:nvPr/>
        </p:nvGrpSpPr>
        <p:grpSpPr bwMode="auto">
          <a:xfrm>
            <a:off x="98425" y="1317625"/>
            <a:ext cx="2390775" cy="4448175"/>
            <a:chOff x="62" y="830"/>
            <a:chExt cx="1506" cy="2802"/>
          </a:xfrm>
        </p:grpSpPr>
        <p:pic>
          <p:nvPicPr>
            <p:cNvPr id="21532" name="Picture 215" descr="GEL Rounded Square aquamarine"/>
            <p:cNvPicPr>
              <a:picLocks noChangeAspect="1" noChangeArrowheads="1"/>
            </p:cNvPicPr>
            <p:nvPr/>
          </p:nvPicPr>
          <p:blipFill>
            <a:blip r:embed="rId3"/>
            <a:srcRect/>
            <a:stretch>
              <a:fillRect/>
            </a:stretch>
          </p:blipFill>
          <p:spPr bwMode="auto">
            <a:xfrm>
              <a:off x="62" y="830"/>
              <a:ext cx="1506" cy="2802"/>
            </a:xfrm>
            <a:prstGeom prst="rect">
              <a:avLst/>
            </a:prstGeom>
            <a:noFill/>
            <a:ln w="9525">
              <a:noFill/>
              <a:miter lim="800000"/>
              <a:headEnd/>
              <a:tailEnd/>
            </a:ln>
          </p:spPr>
        </p:pic>
        <p:sp>
          <p:nvSpPr>
            <p:cNvPr id="21533" name="Text Box 213"/>
            <p:cNvSpPr txBox="1">
              <a:spLocks noChangeArrowheads="1"/>
            </p:cNvSpPr>
            <p:nvPr/>
          </p:nvSpPr>
          <p:spPr bwMode="auto">
            <a:xfrm>
              <a:off x="168" y="928"/>
              <a:ext cx="1287" cy="252"/>
            </a:xfrm>
            <a:prstGeom prst="rect">
              <a:avLst/>
            </a:prstGeom>
            <a:noFill/>
            <a:ln w="9525">
              <a:noFill/>
              <a:miter lim="800000"/>
              <a:headEnd/>
              <a:tailEnd/>
            </a:ln>
          </p:spPr>
          <p:txBody>
            <a:bodyPr>
              <a:spAutoFit/>
            </a:bodyPr>
            <a:lstStyle/>
            <a:p>
              <a:pPr algn="ctr">
                <a:spcBef>
                  <a:spcPct val="0"/>
                </a:spcBef>
              </a:pPr>
              <a:r>
                <a:rPr lang="es-ES" sz="2000" b="1" smtClean="0">
                  <a:solidFill>
                    <a:schemeClr val="tx1"/>
                  </a:solidFill>
                  <a:latin typeface="Segoe" pitchFamily="34" charset="0"/>
                </a:rPr>
                <a:t>Cliente(Host)</a:t>
              </a:r>
              <a:endParaRPr lang="es-ES" sz="2000" b="1">
                <a:solidFill>
                  <a:schemeClr val="tx1"/>
                </a:solidFill>
                <a:latin typeface="Segoe" pitchFamily="34" charset="0"/>
              </a:endParaRPr>
            </a:p>
          </p:txBody>
        </p:sp>
      </p:grpSp>
      <p:sp>
        <p:nvSpPr>
          <p:cNvPr id="21508" name="Rectangle 9"/>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s-ES" sz="3600" b="1">
              <a:solidFill>
                <a:srgbClr val="FFFF99"/>
              </a:solidFill>
            </a:endParaRPr>
          </a:p>
        </p:txBody>
      </p:sp>
      <p:pic>
        <p:nvPicPr>
          <p:cNvPr id="105686" name="Picture 214" descr="ClipCheck"/>
          <p:cNvPicPr>
            <a:picLocks noChangeAspect="1" noChangeArrowheads="1"/>
          </p:cNvPicPr>
          <p:nvPr/>
        </p:nvPicPr>
        <p:blipFill>
          <a:blip r:embed="rId4"/>
          <a:srcRect/>
          <a:stretch>
            <a:fillRect/>
          </a:stretch>
        </p:blipFill>
        <p:spPr bwMode="auto">
          <a:xfrm>
            <a:off x="4763" y="3082925"/>
            <a:ext cx="1176337" cy="1011238"/>
          </a:xfrm>
          <a:prstGeom prst="rect">
            <a:avLst/>
          </a:prstGeom>
          <a:noFill/>
          <a:ln w="9525">
            <a:noFill/>
            <a:miter lim="800000"/>
            <a:headEnd/>
            <a:tailEnd/>
          </a:ln>
        </p:spPr>
      </p:pic>
      <p:grpSp>
        <p:nvGrpSpPr>
          <p:cNvPr id="3" name="Group 221"/>
          <p:cNvGrpSpPr>
            <a:grpSpLocks/>
          </p:cNvGrpSpPr>
          <p:nvPr/>
        </p:nvGrpSpPr>
        <p:grpSpPr bwMode="auto">
          <a:xfrm>
            <a:off x="2668588" y="1317625"/>
            <a:ext cx="2395537" cy="4448175"/>
            <a:chOff x="1681" y="830"/>
            <a:chExt cx="1509" cy="2802"/>
          </a:xfrm>
        </p:grpSpPr>
        <p:pic>
          <p:nvPicPr>
            <p:cNvPr id="21530" name="Picture 216" descr="GEL Rounded Square berry"/>
            <p:cNvPicPr>
              <a:picLocks noChangeArrowheads="1"/>
            </p:cNvPicPr>
            <p:nvPr/>
          </p:nvPicPr>
          <p:blipFill>
            <a:blip r:embed="rId5"/>
            <a:srcRect/>
            <a:stretch>
              <a:fillRect/>
            </a:stretch>
          </p:blipFill>
          <p:spPr bwMode="auto">
            <a:xfrm>
              <a:off x="1681" y="830"/>
              <a:ext cx="1509" cy="2802"/>
            </a:xfrm>
            <a:prstGeom prst="rect">
              <a:avLst/>
            </a:prstGeom>
            <a:noFill/>
            <a:ln w="9525">
              <a:noFill/>
              <a:miter lim="800000"/>
              <a:headEnd/>
              <a:tailEnd/>
            </a:ln>
          </p:spPr>
        </p:pic>
        <p:sp>
          <p:nvSpPr>
            <p:cNvPr id="21531" name="Text Box 218"/>
            <p:cNvSpPr txBox="1">
              <a:spLocks noChangeArrowheads="1"/>
            </p:cNvSpPr>
            <p:nvPr/>
          </p:nvSpPr>
          <p:spPr bwMode="auto">
            <a:xfrm>
              <a:off x="1687" y="928"/>
              <a:ext cx="1461" cy="252"/>
            </a:xfrm>
            <a:prstGeom prst="rect">
              <a:avLst/>
            </a:prstGeom>
            <a:noFill/>
            <a:ln w="9525">
              <a:noFill/>
              <a:miter lim="800000"/>
              <a:headEnd/>
              <a:tailEnd/>
            </a:ln>
          </p:spPr>
          <p:txBody>
            <a:bodyPr wrap="square">
              <a:spAutoFit/>
            </a:bodyPr>
            <a:lstStyle/>
            <a:p>
              <a:pPr algn="ctr">
                <a:spcBef>
                  <a:spcPct val="0"/>
                </a:spcBef>
              </a:pPr>
              <a:r>
                <a:rPr lang="es-ES" sz="2000" b="1" smtClean="0">
                  <a:solidFill>
                    <a:schemeClr val="tx1"/>
                  </a:solidFill>
                  <a:latin typeface="Segoe" pitchFamily="34" charset="0"/>
                </a:rPr>
                <a:t>Servidor de MOM</a:t>
              </a:r>
              <a:endParaRPr lang="es-ES" sz="2000" b="1">
                <a:solidFill>
                  <a:schemeClr val="tx1"/>
                </a:solidFill>
                <a:latin typeface="Segoe" pitchFamily="34" charset="0"/>
              </a:endParaRPr>
            </a:p>
          </p:txBody>
        </p:sp>
      </p:grpSp>
      <p:grpSp>
        <p:nvGrpSpPr>
          <p:cNvPr id="4" name="Group 222"/>
          <p:cNvGrpSpPr>
            <a:grpSpLocks/>
          </p:cNvGrpSpPr>
          <p:nvPr/>
        </p:nvGrpSpPr>
        <p:grpSpPr bwMode="auto">
          <a:xfrm>
            <a:off x="5337175" y="1317625"/>
            <a:ext cx="2395538" cy="4448175"/>
            <a:chOff x="4026" y="830"/>
            <a:chExt cx="1509" cy="2802"/>
          </a:xfrm>
        </p:grpSpPr>
        <p:pic>
          <p:nvPicPr>
            <p:cNvPr id="21528" name="Picture 217" descr="GEL Rounded Square carrot"/>
            <p:cNvPicPr>
              <a:picLocks noChangeArrowheads="1"/>
            </p:cNvPicPr>
            <p:nvPr/>
          </p:nvPicPr>
          <p:blipFill>
            <a:blip r:embed="rId6"/>
            <a:srcRect/>
            <a:stretch>
              <a:fillRect/>
            </a:stretch>
          </p:blipFill>
          <p:spPr bwMode="auto">
            <a:xfrm>
              <a:off x="4026" y="830"/>
              <a:ext cx="1509" cy="2802"/>
            </a:xfrm>
            <a:prstGeom prst="rect">
              <a:avLst/>
            </a:prstGeom>
            <a:noFill/>
            <a:ln w="9525">
              <a:noFill/>
              <a:miter lim="800000"/>
              <a:headEnd/>
              <a:tailEnd/>
            </a:ln>
          </p:spPr>
        </p:pic>
        <p:sp>
          <p:nvSpPr>
            <p:cNvPr id="21529" name="Text Box 219"/>
            <p:cNvSpPr txBox="1">
              <a:spLocks noChangeArrowheads="1"/>
            </p:cNvSpPr>
            <p:nvPr/>
          </p:nvSpPr>
          <p:spPr bwMode="auto">
            <a:xfrm>
              <a:off x="4086" y="912"/>
              <a:ext cx="1350" cy="640"/>
            </a:xfrm>
            <a:prstGeom prst="rect">
              <a:avLst/>
            </a:prstGeom>
            <a:noFill/>
            <a:ln w="9525">
              <a:noFill/>
              <a:miter lim="800000"/>
              <a:headEnd/>
              <a:tailEnd/>
            </a:ln>
          </p:spPr>
          <p:txBody>
            <a:bodyPr wrap="square">
              <a:spAutoFit/>
            </a:bodyPr>
            <a:lstStyle/>
            <a:p>
              <a:pPr algn="ctr">
                <a:spcBef>
                  <a:spcPct val="0"/>
                </a:spcBef>
              </a:pPr>
              <a:r>
                <a:rPr lang="es-ES" sz="2000" b="1" smtClean="0">
                  <a:solidFill>
                    <a:schemeClr val="tx1"/>
                  </a:solidFill>
                  <a:latin typeface="Segoe" pitchFamily="34" charset="0"/>
                </a:rPr>
                <a:t>SQL Server Reporting</a:t>
              </a:r>
              <a:br>
                <a:rPr lang="es-ES" sz="2000" b="1" smtClean="0">
                  <a:solidFill>
                    <a:schemeClr val="tx1"/>
                  </a:solidFill>
                  <a:latin typeface="Segoe" pitchFamily="34" charset="0"/>
                </a:rPr>
              </a:br>
              <a:r>
                <a:rPr lang="es-ES" sz="2000" b="1" smtClean="0">
                  <a:solidFill>
                    <a:schemeClr val="tx1"/>
                  </a:solidFill>
                  <a:latin typeface="Segoe" pitchFamily="34" charset="0"/>
                </a:rPr>
                <a:t>Services</a:t>
              </a:r>
              <a:endParaRPr lang="es-ES" sz="2000" b="1">
                <a:solidFill>
                  <a:schemeClr val="tx1"/>
                </a:solidFill>
                <a:latin typeface="Segoe" pitchFamily="34" charset="0"/>
              </a:endParaRPr>
            </a:p>
          </p:txBody>
        </p:sp>
      </p:grpSp>
      <p:sp>
        <p:nvSpPr>
          <p:cNvPr id="105696" name="Text Box 224"/>
          <p:cNvSpPr txBox="1">
            <a:spLocks noChangeArrowheads="1"/>
          </p:cNvSpPr>
          <p:nvPr/>
        </p:nvSpPr>
        <p:spPr bwMode="auto">
          <a:xfrm>
            <a:off x="1014413" y="3405188"/>
            <a:ext cx="2098675" cy="366712"/>
          </a:xfrm>
          <a:prstGeom prst="rect">
            <a:avLst/>
          </a:prstGeom>
          <a:noFill/>
          <a:ln w="12700">
            <a:noFill/>
            <a:miter lim="800000"/>
            <a:headEnd/>
            <a:tailEnd/>
          </a:ln>
        </p:spPr>
        <p:txBody>
          <a:bodyPr>
            <a:spAutoFit/>
          </a:bodyPr>
          <a:lstStyle/>
          <a:p>
            <a:r>
              <a:rPr lang="es-ES" sz="1800" smtClean="0">
                <a:solidFill>
                  <a:srgbClr val="FFFF99"/>
                </a:solidFill>
              </a:rPr>
              <a:t>Log de sistema</a:t>
            </a:r>
            <a:endParaRPr lang="es-ES" sz="1800">
              <a:solidFill>
                <a:srgbClr val="FFFF99"/>
              </a:solidFill>
            </a:endParaRPr>
          </a:p>
        </p:txBody>
      </p:sp>
      <p:pic>
        <p:nvPicPr>
          <p:cNvPr id="105698" name="Picture 226" descr="gel jelly magenta lit circle"/>
          <p:cNvPicPr>
            <a:picLocks noChangeAspect="1" noChangeArrowheads="1"/>
          </p:cNvPicPr>
          <p:nvPr/>
        </p:nvPicPr>
        <p:blipFill>
          <a:blip r:embed="rId7"/>
          <a:srcRect/>
          <a:stretch>
            <a:fillRect/>
          </a:stretch>
        </p:blipFill>
        <p:spPr bwMode="auto">
          <a:xfrm>
            <a:off x="798513" y="4038600"/>
            <a:ext cx="1593850" cy="1593850"/>
          </a:xfrm>
          <a:prstGeom prst="rect">
            <a:avLst/>
          </a:prstGeom>
          <a:noFill/>
          <a:ln w="9525">
            <a:noFill/>
            <a:miter lim="800000"/>
            <a:headEnd/>
            <a:tailEnd/>
          </a:ln>
        </p:spPr>
      </p:pic>
      <p:sp>
        <p:nvSpPr>
          <p:cNvPr id="105697" name="Text Box 225"/>
          <p:cNvSpPr txBox="1">
            <a:spLocks noChangeArrowheads="1"/>
          </p:cNvSpPr>
          <p:nvPr/>
        </p:nvSpPr>
        <p:spPr bwMode="auto">
          <a:xfrm>
            <a:off x="98425" y="4633913"/>
            <a:ext cx="1474788" cy="369332"/>
          </a:xfrm>
          <a:prstGeom prst="rect">
            <a:avLst/>
          </a:prstGeom>
          <a:noFill/>
          <a:ln w="12700">
            <a:noFill/>
            <a:miter lim="800000"/>
            <a:headEnd/>
            <a:tailEnd/>
          </a:ln>
        </p:spPr>
        <p:txBody>
          <a:bodyPr>
            <a:spAutoFit/>
          </a:bodyPr>
          <a:lstStyle/>
          <a:p>
            <a:r>
              <a:rPr lang="es-ES" sz="1800" smtClean="0">
                <a:solidFill>
                  <a:srgbClr val="FFFF99"/>
                </a:solidFill>
              </a:rPr>
              <a:t>Agente MOM</a:t>
            </a:r>
            <a:endParaRPr lang="es-ES" sz="1800">
              <a:solidFill>
                <a:srgbClr val="FFFF99"/>
              </a:solidFill>
            </a:endParaRPr>
          </a:p>
        </p:txBody>
      </p:sp>
      <p:pic>
        <p:nvPicPr>
          <p:cNvPr id="21515" name="Picture 228" descr="Server"/>
          <p:cNvPicPr>
            <a:picLocks noChangeAspect="1" noChangeArrowheads="1"/>
          </p:cNvPicPr>
          <p:nvPr/>
        </p:nvPicPr>
        <p:blipFill>
          <a:blip r:embed="rId8"/>
          <a:srcRect/>
          <a:stretch>
            <a:fillRect/>
          </a:stretch>
        </p:blipFill>
        <p:spPr bwMode="auto">
          <a:xfrm>
            <a:off x="3530600" y="1824038"/>
            <a:ext cx="1022350" cy="1531937"/>
          </a:xfrm>
          <a:prstGeom prst="rect">
            <a:avLst/>
          </a:prstGeom>
          <a:noFill/>
          <a:ln w="9525">
            <a:noFill/>
            <a:miter lim="800000"/>
            <a:headEnd/>
            <a:tailEnd/>
          </a:ln>
        </p:spPr>
      </p:pic>
      <p:grpSp>
        <p:nvGrpSpPr>
          <p:cNvPr id="5" name="Group 229"/>
          <p:cNvGrpSpPr>
            <a:grpSpLocks/>
          </p:cNvGrpSpPr>
          <p:nvPr/>
        </p:nvGrpSpPr>
        <p:grpSpPr bwMode="auto">
          <a:xfrm>
            <a:off x="5924550" y="2382157"/>
            <a:ext cx="1201738" cy="1531938"/>
            <a:chOff x="4888" y="1437"/>
            <a:chExt cx="534" cy="670"/>
          </a:xfrm>
        </p:grpSpPr>
        <p:pic>
          <p:nvPicPr>
            <p:cNvPr id="21526" name="Picture 230" descr="Server"/>
            <p:cNvPicPr>
              <a:picLocks noChangeAspect="1" noChangeArrowheads="1"/>
            </p:cNvPicPr>
            <p:nvPr/>
          </p:nvPicPr>
          <p:blipFill>
            <a:blip r:embed="rId8"/>
            <a:srcRect/>
            <a:stretch>
              <a:fillRect/>
            </a:stretch>
          </p:blipFill>
          <p:spPr bwMode="auto">
            <a:xfrm>
              <a:off x="4888" y="1437"/>
              <a:ext cx="454" cy="670"/>
            </a:xfrm>
            <a:prstGeom prst="rect">
              <a:avLst/>
            </a:prstGeom>
            <a:noFill/>
            <a:ln w="9525">
              <a:noFill/>
              <a:miter lim="800000"/>
              <a:headEnd/>
              <a:tailEnd/>
            </a:ln>
          </p:spPr>
        </p:pic>
        <p:pic>
          <p:nvPicPr>
            <p:cNvPr id="21527" name="Picture 231" descr="Database blue"/>
            <p:cNvPicPr>
              <a:picLocks noChangeAspect="1" noChangeArrowheads="1"/>
            </p:cNvPicPr>
            <p:nvPr/>
          </p:nvPicPr>
          <p:blipFill>
            <a:blip r:embed="rId9"/>
            <a:srcRect/>
            <a:stretch>
              <a:fillRect/>
            </a:stretch>
          </p:blipFill>
          <p:spPr bwMode="auto">
            <a:xfrm>
              <a:off x="5204" y="1800"/>
              <a:ext cx="218" cy="262"/>
            </a:xfrm>
            <a:prstGeom prst="rect">
              <a:avLst/>
            </a:prstGeom>
            <a:noFill/>
            <a:ln w="9525">
              <a:noFill/>
              <a:miter lim="800000"/>
              <a:headEnd/>
              <a:tailEnd/>
            </a:ln>
          </p:spPr>
        </p:pic>
      </p:grpSp>
      <p:sp>
        <p:nvSpPr>
          <p:cNvPr id="105704" name="Text Box 232"/>
          <p:cNvSpPr txBox="1">
            <a:spLocks noChangeArrowheads="1"/>
          </p:cNvSpPr>
          <p:nvPr/>
        </p:nvSpPr>
        <p:spPr bwMode="auto">
          <a:xfrm>
            <a:off x="2884488" y="3441700"/>
            <a:ext cx="2098675" cy="1144929"/>
          </a:xfrm>
          <a:prstGeom prst="rect">
            <a:avLst/>
          </a:prstGeom>
          <a:noFill/>
          <a:ln w="12700">
            <a:noFill/>
            <a:miter lim="800000"/>
            <a:headEnd/>
            <a:tailEnd/>
          </a:ln>
        </p:spPr>
        <p:txBody>
          <a:bodyPr>
            <a:spAutoFit/>
          </a:bodyPr>
          <a:lstStyle/>
          <a:p>
            <a:pPr>
              <a:buFontTx/>
              <a:buChar char="•"/>
            </a:pPr>
            <a:r>
              <a:rPr lang="es-ES" sz="1800" smtClean="0"/>
              <a:t>Tabla de Eventos</a:t>
            </a:r>
          </a:p>
          <a:p>
            <a:pPr>
              <a:buFontTx/>
              <a:buChar char="•"/>
            </a:pPr>
            <a:r>
              <a:rPr lang="es-ES" sz="1800" smtClean="0"/>
              <a:t>Tabla de Alertas</a:t>
            </a:r>
          </a:p>
          <a:p>
            <a:pPr>
              <a:buFontTx/>
              <a:buChar char="•"/>
            </a:pPr>
            <a:r>
              <a:rPr lang="es-ES" sz="1800" smtClean="0"/>
              <a:t>Tabla de Estado</a:t>
            </a:r>
            <a:endParaRPr lang="es-ES" sz="1800"/>
          </a:p>
        </p:txBody>
      </p:sp>
      <p:pic>
        <p:nvPicPr>
          <p:cNvPr id="105684" name="Picture 212" descr="computer green healthy secure"/>
          <p:cNvPicPr>
            <a:picLocks noChangeAspect="1" noChangeArrowheads="1"/>
          </p:cNvPicPr>
          <p:nvPr/>
        </p:nvPicPr>
        <p:blipFill>
          <a:blip r:embed="rId10"/>
          <a:srcRect/>
          <a:stretch>
            <a:fillRect/>
          </a:stretch>
        </p:blipFill>
        <p:spPr bwMode="auto">
          <a:xfrm>
            <a:off x="677863" y="1809750"/>
            <a:ext cx="1395412" cy="1023938"/>
          </a:xfrm>
          <a:prstGeom prst="rect">
            <a:avLst/>
          </a:prstGeom>
          <a:noFill/>
          <a:ln w="9525">
            <a:noFill/>
            <a:miter lim="800000"/>
            <a:headEnd/>
            <a:tailEnd/>
          </a:ln>
        </p:spPr>
      </p:pic>
      <p:pic>
        <p:nvPicPr>
          <p:cNvPr id="105705" name="Picture 233" descr="arrow 1 Blue Curved Arrow Large"/>
          <p:cNvPicPr>
            <a:picLocks noChangeAspect="1" noChangeArrowheads="1"/>
          </p:cNvPicPr>
          <p:nvPr/>
        </p:nvPicPr>
        <p:blipFill>
          <a:blip r:embed="rId11"/>
          <a:srcRect/>
          <a:stretch>
            <a:fillRect/>
          </a:stretch>
        </p:blipFill>
        <p:spPr bwMode="auto">
          <a:xfrm rot="-3427879">
            <a:off x="34132" y="2248694"/>
            <a:ext cx="1947862" cy="1130300"/>
          </a:xfrm>
          <a:prstGeom prst="rect">
            <a:avLst/>
          </a:prstGeom>
          <a:noFill/>
          <a:ln w="9525">
            <a:noFill/>
            <a:miter lim="800000"/>
            <a:headEnd/>
            <a:tailEnd/>
          </a:ln>
        </p:spPr>
      </p:pic>
      <p:pic>
        <p:nvPicPr>
          <p:cNvPr id="105707" name="Picture 235" descr="arrow 1 Blue Curved Arrow Small"/>
          <p:cNvPicPr>
            <a:picLocks noChangeAspect="1" noChangeArrowheads="1"/>
          </p:cNvPicPr>
          <p:nvPr/>
        </p:nvPicPr>
        <p:blipFill>
          <a:blip r:embed="rId12"/>
          <a:srcRect/>
          <a:stretch>
            <a:fillRect/>
          </a:stretch>
        </p:blipFill>
        <p:spPr bwMode="auto">
          <a:xfrm rot="-7853523">
            <a:off x="88900" y="3636963"/>
            <a:ext cx="1851025" cy="914400"/>
          </a:xfrm>
          <a:prstGeom prst="rect">
            <a:avLst/>
          </a:prstGeom>
          <a:noFill/>
          <a:ln w="9525">
            <a:noFill/>
            <a:miter lim="800000"/>
            <a:headEnd/>
            <a:tailEnd/>
          </a:ln>
        </p:spPr>
      </p:pic>
      <p:pic>
        <p:nvPicPr>
          <p:cNvPr id="105708" name="Picture 236" descr="arrow 0 gold  arrow curved double headed 1"/>
          <p:cNvPicPr>
            <a:picLocks noChangeAspect="1" noChangeArrowheads="1"/>
          </p:cNvPicPr>
          <p:nvPr/>
        </p:nvPicPr>
        <p:blipFill>
          <a:blip r:embed="rId13"/>
          <a:srcRect/>
          <a:stretch>
            <a:fillRect/>
          </a:stretch>
        </p:blipFill>
        <p:spPr bwMode="auto">
          <a:xfrm>
            <a:off x="1616075" y="2263775"/>
            <a:ext cx="2105025" cy="3048000"/>
          </a:xfrm>
          <a:prstGeom prst="rect">
            <a:avLst/>
          </a:prstGeom>
          <a:noFill/>
          <a:ln w="9525">
            <a:noFill/>
            <a:miter lim="800000"/>
            <a:headEnd/>
            <a:tailEnd/>
          </a:ln>
        </p:spPr>
      </p:pic>
      <p:pic>
        <p:nvPicPr>
          <p:cNvPr id="105709" name="Picture 237" descr="arrow 1 Yellow Curved Arrow Large"/>
          <p:cNvPicPr>
            <a:picLocks noChangeAspect="1" noChangeArrowheads="1"/>
          </p:cNvPicPr>
          <p:nvPr/>
        </p:nvPicPr>
        <p:blipFill>
          <a:blip r:embed="rId14"/>
          <a:srcRect/>
          <a:stretch>
            <a:fillRect/>
          </a:stretch>
        </p:blipFill>
        <p:spPr bwMode="auto">
          <a:xfrm rot="-9637609">
            <a:off x="3533775" y="1798638"/>
            <a:ext cx="2600325" cy="1962150"/>
          </a:xfrm>
          <a:prstGeom prst="rect">
            <a:avLst/>
          </a:prstGeom>
          <a:noFill/>
          <a:ln w="9525">
            <a:noFill/>
            <a:miter lim="800000"/>
            <a:headEnd/>
            <a:tailEnd/>
          </a:ln>
        </p:spPr>
      </p:pic>
      <p:grpSp>
        <p:nvGrpSpPr>
          <p:cNvPr id="6" name="Group 240"/>
          <p:cNvGrpSpPr>
            <a:grpSpLocks/>
          </p:cNvGrpSpPr>
          <p:nvPr/>
        </p:nvGrpSpPr>
        <p:grpSpPr bwMode="auto">
          <a:xfrm>
            <a:off x="5367338" y="3560763"/>
            <a:ext cx="3617912" cy="1736725"/>
            <a:chOff x="3381" y="2243"/>
            <a:chExt cx="2279" cy="1094"/>
          </a:xfrm>
        </p:grpSpPr>
        <p:pic>
          <p:nvPicPr>
            <p:cNvPr id="21524" name="Picture 223" descr="http mage"/>
            <p:cNvPicPr>
              <a:picLocks noChangeAspect="1" noChangeArrowheads="1"/>
            </p:cNvPicPr>
            <p:nvPr/>
          </p:nvPicPr>
          <p:blipFill>
            <a:blip r:embed="rId15"/>
            <a:srcRect/>
            <a:stretch>
              <a:fillRect/>
            </a:stretch>
          </p:blipFill>
          <p:spPr bwMode="auto">
            <a:xfrm>
              <a:off x="4376" y="2579"/>
              <a:ext cx="1284" cy="758"/>
            </a:xfrm>
            <a:prstGeom prst="rect">
              <a:avLst/>
            </a:prstGeom>
            <a:noFill/>
            <a:ln w="9525">
              <a:noFill/>
              <a:miter lim="800000"/>
              <a:headEnd/>
              <a:tailEnd/>
            </a:ln>
          </p:spPr>
        </p:pic>
        <p:pic>
          <p:nvPicPr>
            <p:cNvPr id="21525" name="Picture 239" descr="curved blue gradient swoosh arrow"/>
            <p:cNvPicPr>
              <a:picLocks noChangeAspect="1" noChangeArrowheads="1"/>
            </p:cNvPicPr>
            <p:nvPr/>
          </p:nvPicPr>
          <p:blipFill>
            <a:blip r:embed="rId16"/>
            <a:srcRect/>
            <a:stretch>
              <a:fillRect/>
            </a:stretch>
          </p:blipFill>
          <p:spPr bwMode="auto">
            <a:xfrm rot="2234045">
              <a:off x="3381" y="2243"/>
              <a:ext cx="1010" cy="596"/>
            </a:xfrm>
            <a:prstGeom prst="rect">
              <a:avLst/>
            </a:prstGeom>
            <a:noFill/>
            <a:ln w="9525">
              <a:noFill/>
              <a:miter lim="800000"/>
              <a:headEnd/>
              <a:tailEnd/>
            </a:ln>
          </p:spPr>
        </p:pic>
      </p:grpSp>
      <p:sp>
        <p:nvSpPr>
          <p:cNvPr id="31" name="1 Título"/>
          <p:cNvSpPr txBox="1">
            <a:spLocks/>
          </p:cNvSpPr>
          <p:nvPr/>
        </p:nvSpPr>
        <p:spPr>
          <a:xfrm>
            <a:off x="163286" y="152400"/>
            <a:ext cx="8380412" cy="92333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6000" b="0" i="0" u="none" strike="noStrike" kern="0" cap="none" spc="-125" normalizeH="0" baseline="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Informes y Alertas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05684"/>
                                        </p:tgtEl>
                                        <p:attrNameLst>
                                          <p:attrName>style.visibility</p:attrName>
                                        </p:attrNameLst>
                                      </p:cBhvr>
                                      <p:to>
                                        <p:strVal val="visible"/>
                                      </p:to>
                                    </p:set>
                                    <p:anim calcmode="lin" valueType="num">
                                      <p:cBhvr>
                                        <p:cTn id="13" dur="500" fill="hold"/>
                                        <p:tgtEl>
                                          <p:spTgt spid="105684"/>
                                        </p:tgtEl>
                                        <p:attrNameLst>
                                          <p:attrName>ppt_w</p:attrName>
                                        </p:attrNameLst>
                                      </p:cBhvr>
                                      <p:tavLst>
                                        <p:tav tm="0">
                                          <p:val>
                                            <p:fltVal val="0"/>
                                          </p:val>
                                        </p:tav>
                                        <p:tav tm="100000">
                                          <p:val>
                                            <p:strVal val="#ppt_w"/>
                                          </p:val>
                                        </p:tav>
                                      </p:tavLst>
                                    </p:anim>
                                    <p:anim calcmode="lin" valueType="num">
                                      <p:cBhvr>
                                        <p:cTn id="14" dur="500" fill="hold"/>
                                        <p:tgtEl>
                                          <p:spTgt spid="105684"/>
                                        </p:tgtEl>
                                        <p:attrNameLst>
                                          <p:attrName>ppt_h</p:attrName>
                                        </p:attrNameLst>
                                      </p:cBhvr>
                                      <p:tavLst>
                                        <p:tav tm="0">
                                          <p:val>
                                            <p:fltVal val="0"/>
                                          </p:val>
                                        </p:tav>
                                        <p:tav tm="100000">
                                          <p:val>
                                            <p:strVal val="#ppt_h"/>
                                          </p:val>
                                        </p:tav>
                                      </p:tavLst>
                                    </p:anim>
                                    <p:animEffect transition="in" filter="fade">
                                      <p:cBhvr>
                                        <p:cTn id="15" dur="500"/>
                                        <p:tgtEl>
                                          <p:spTgt spid="105684"/>
                                        </p:tgtEl>
                                      </p:cBhvr>
                                    </p:animEffect>
                                  </p:childTnLst>
                                </p:cTn>
                              </p:par>
                            </p:childTnLst>
                          </p:cTn>
                        </p:par>
                        <p:par>
                          <p:cTn id="16" fill="hold">
                            <p:stCondLst>
                              <p:cond delay="1500"/>
                            </p:stCondLst>
                            <p:childTnLst>
                              <p:par>
                                <p:cTn id="17" presetID="53" presetClass="entr" presetSubtype="0" fill="hold" nodeType="afterEffect">
                                  <p:stCondLst>
                                    <p:cond delay="0"/>
                                  </p:stCondLst>
                                  <p:childTnLst>
                                    <p:set>
                                      <p:cBhvr>
                                        <p:cTn id="18" dur="1" fill="hold">
                                          <p:stCondLst>
                                            <p:cond delay="0"/>
                                          </p:stCondLst>
                                        </p:cTn>
                                        <p:tgtEl>
                                          <p:spTgt spid="105698"/>
                                        </p:tgtEl>
                                        <p:attrNameLst>
                                          <p:attrName>style.visibility</p:attrName>
                                        </p:attrNameLst>
                                      </p:cBhvr>
                                      <p:to>
                                        <p:strVal val="visible"/>
                                      </p:to>
                                    </p:set>
                                    <p:anim calcmode="lin" valueType="num">
                                      <p:cBhvr>
                                        <p:cTn id="19" dur="500" fill="hold"/>
                                        <p:tgtEl>
                                          <p:spTgt spid="105698"/>
                                        </p:tgtEl>
                                        <p:attrNameLst>
                                          <p:attrName>ppt_w</p:attrName>
                                        </p:attrNameLst>
                                      </p:cBhvr>
                                      <p:tavLst>
                                        <p:tav tm="0">
                                          <p:val>
                                            <p:fltVal val="0"/>
                                          </p:val>
                                        </p:tav>
                                        <p:tav tm="100000">
                                          <p:val>
                                            <p:strVal val="#ppt_w"/>
                                          </p:val>
                                        </p:tav>
                                      </p:tavLst>
                                    </p:anim>
                                    <p:anim calcmode="lin" valueType="num">
                                      <p:cBhvr>
                                        <p:cTn id="20" dur="500" fill="hold"/>
                                        <p:tgtEl>
                                          <p:spTgt spid="105698"/>
                                        </p:tgtEl>
                                        <p:attrNameLst>
                                          <p:attrName>ppt_h</p:attrName>
                                        </p:attrNameLst>
                                      </p:cBhvr>
                                      <p:tavLst>
                                        <p:tav tm="0">
                                          <p:val>
                                            <p:fltVal val="0"/>
                                          </p:val>
                                        </p:tav>
                                        <p:tav tm="100000">
                                          <p:val>
                                            <p:strVal val="#ppt_h"/>
                                          </p:val>
                                        </p:tav>
                                      </p:tavLst>
                                    </p:anim>
                                    <p:animEffect transition="in" filter="fade">
                                      <p:cBhvr>
                                        <p:cTn id="21" dur="500"/>
                                        <p:tgtEl>
                                          <p:spTgt spid="10569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5697"/>
                                        </p:tgtEl>
                                        <p:attrNameLst>
                                          <p:attrName>style.visibility</p:attrName>
                                        </p:attrNameLst>
                                      </p:cBhvr>
                                      <p:to>
                                        <p:strVal val="visible"/>
                                      </p:to>
                                    </p:set>
                                    <p:anim calcmode="lin" valueType="num">
                                      <p:cBhvr>
                                        <p:cTn id="24" dur="500" fill="hold"/>
                                        <p:tgtEl>
                                          <p:spTgt spid="105697"/>
                                        </p:tgtEl>
                                        <p:attrNameLst>
                                          <p:attrName>ppt_w</p:attrName>
                                        </p:attrNameLst>
                                      </p:cBhvr>
                                      <p:tavLst>
                                        <p:tav tm="0">
                                          <p:val>
                                            <p:fltVal val="0"/>
                                          </p:val>
                                        </p:tav>
                                        <p:tav tm="100000">
                                          <p:val>
                                            <p:strVal val="#ppt_w"/>
                                          </p:val>
                                        </p:tav>
                                      </p:tavLst>
                                    </p:anim>
                                    <p:anim calcmode="lin" valueType="num">
                                      <p:cBhvr>
                                        <p:cTn id="25" dur="500" fill="hold"/>
                                        <p:tgtEl>
                                          <p:spTgt spid="105697"/>
                                        </p:tgtEl>
                                        <p:attrNameLst>
                                          <p:attrName>ppt_h</p:attrName>
                                        </p:attrNameLst>
                                      </p:cBhvr>
                                      <p:tavLst>
                                        <p:tav tm="0">
                                          <p:val>
                                            <p:fltVal val="0"/>
                                          </p:val>
                                        </p:tav>
                                        <p:tav tm="100000">
                                          <p:val>
                                            <p:strVal val="#ppt_h"/>
                                          </p:val>
                                        </p:tav>
                                      </p:tavLst>
                                    </p:anim>
                                    <p:animEffect transition="in" filter="fade">
                                      <p:cBhvr>
                                        <p:cTn id="26" dur="500"/>
                                        <p:tgtEl>
                                          <p:spTgt spid="10569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5696"/>
                                        </p:tgtEl>
                                        <p:attrNameLst>
                                          <p:attrName>style.visibility</p:attrName>
                                        </p:attrNameLst>
                                      </p:cBhvr>
                                      <p:to>
                                        <p:strVal val="visible"/>
                                      </p:to>
                                    </p:set>
                                    <p:animEffect transition="in" filter="dissolve">
                                      <p:cBhvr>
                                        <p:cTn id="31" dur="500"/>
                                        <p:tgtEl>
                                          <p:spTgt spid="105696"/>
                                        </p:tgtEl>
                                      </p:cBhvr>
                                    </p:animEffect>
                                  </p:childTnLst>
                                </p:cTn>
                              </p:par>
                              <p:par>
                                <p:cTn id="32" presetID="9" presetClass="entr" presetSubtype="0" fill="hold" nodeType="withEffect">
                                  <p:stCondLst>
                                    <p:cond delay="0"/>
                                  </p:stCondLst>
                                  <p:childTnLst>
                                    <p:set>
                                      <p:cBhvr>
                                        <p:cTn id="33" dur="1" fill="hold">
                                          <p:stCondLst>
                                            <p:cond delay="0"/>
                                          </p:stCondLst>
                                        </p:cTn>
                                        <p:tgtEl>
                                          <p:spTgt spid="105686"/>
                                        </p:tgtEl>
                                        <p:attrNameLst>
                                          <p:attrName>style.visibility</p:attrName>
                                        </p:attrNameLst>
                                      </p:cBhvr>
                                      <p:to>
                                        <p:strVal val="visible"/>
                                      </p:to>
                                    </p:set>
                                    <p:animEffect transition="in" filter="dissolve">
                                      <p:cBhvr>
                                        <p:cTn id="34" dur="500"/>
                                        <p:tgtEl>
                                          <p:spTgt spid="105686"/>
                                        </p:tgtEl>
                                      </p:cBhvr>
                                    </p:animEffect>
                                  </p:childTnLst>
                                </p:cTn>
                              </p:par>
                            </p:childTnLst>
                          </p:cTn>
                        </p:par>
                        <p:par>
                          <p:cTn id="35" fill="hold">
                            <p:stCondLst>
                              <p:cond delay="500"/>
                            </p:stCondLst>
                            <p:childTnLst>
                              <p:par>
                                <p:cTn id="36" presetID="53" presetClass="entr" presetSubtype="0" fill="hold" nodeType="afterEffect">
                                  <p:stCondLst>
                                    <p:cond delay="0"/>
                                  </p:stCondLst>
                                  <p:childTnLst>
                                    <p:set>
                                      <p:cBhvr>
                                        <p:cTn id="37" dur="1" fill="hold">
                                          <p:stCondLst>
                                            <p:cond delay="0"/>
                                          </p:stCondLst>
                                        </p:cTn>
                                        <p:tgtEl>
                                          <p:spTgt spid="105705"/>
                                        </p:tgtEl>
                                        <p:attrNameLst>
                                          <p:attrName>style.visibility</p:attrName>
                                        </p:attrNameLst>
                                      </p:cBhvr>
                                      <p:to>
                                        <p:strVal val="visible"/>
                                      </p:to>
                                    </p:set>
                                    <p:anim calcmode="lin" valueType="num">
                                      <p:cBhvr>
                                        <p:cTn id="38" dur="500" fill="hold"/>
                                        <p:tgtEl>
                                          <p:spTgt spid="105705"/>
                                        </p:tgtEl>
                                        <p:attrNameLst>
                                          <p:attrName>ppt_w</p:attrName>
                                        </p:attrNameLst>
                                      </p:cBhvr>
                                      <p:tavLst>
                                        <p:tav tm="0">
                                          <p:val>
                                            <p:fltVal val="0"/>
                                          </p:val>
                                        </p:tav>
                                        <p:tav tm="100000">
                                          <p:val>
                                            <p:strVal val="#ppt_w"/>
                                          </p:val>
                                        </p:tav>
                                      </p:tavLst>
                                    </p:anim>
                                    <p:anim calcmode="lin" valueType="num">
                                      <p:cBhvr>
                                        <p:cTn id="39" dur="500" fill="hold"/>
                                        <p:tgtEl>
                                          <p:spTgt spid="105705"/>
                                        </p:tgtEl>
                                        <p:attrNameLst>
                                          <p:attrName>ppt_h</p:attrName>
                                        </p:attrNameLst>
                                      </p:cBhvr>
                                      <p:tavLst>
                                        <p:tav tm="0">
                                          <p:val>
                                            <p:fltVal val="0"/>
                                          </p:val>
                                        </p:tav>
                                        <p:tav tm="100000">
                                          <p:val>
                                            <p:strVal val="#ppt_h"/>
                                          </p:val>
                                        </p:tav>
                                      </p:tavLst>
                                    </p:anim>
                                    <p:animEffect transition="in" filter="fade">
                                      <p:cBhvr>
                                        <p:cTn id="40" dur="500"/>
                                        <p:tgtEl>
                                          <p:spTgt spid="10570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05707"/>
                                        </p:tgtEl>
                                        <p:attrNameLst>
                                          <p:attrName>style.visibility</p:attrName>
                                        </p:attrNameLst>
                                      </p:cBhvr>
                                      <p:to>
                                        <p:strVal val="visible"/>
                                      </p:to>
                                    </p:set>
                                    <p:anim calcmode="lin" valueType="num">
                                      <p:cBhvr>
                                        <p:cTn id="45" dur="500" fill="hold"/>
                                        <p:tgtEl>
                                          <p:spTgt spid="105707"/>
                                        </p:tgtEl>
                                        <p:attrNameLst>
                                          <p:attrName>ppt_w</p:attrName>
                                        </p:attrNameLst>
                                      </p:cBhvr>
                                      <p:tavLst>
                                        <p:tav tm="0">
                                          <p:val>
                                            <p:fltVal val="0"/>
                                          </p:val>
                                        </p:tav>
                                        <p:tav tm="100000">
                                          <p:val>
                                            <p:strVal val="#ppt_w"/>
                                          </p:val>
                                        </p:tav>
                                      </p:tavLst>
                                    </p:anim>
                                    <p:anim calcmode="lin" valueType="num">
                                      <p:cBhvr>
                                        <p:cTn id="46" dur="500" fill="hold"/>
                                        <p:tgtEl>
                                          <p:spTgt spid="105707"/>
                                        </p:tgtEl>
                                        <p:attrNameLst>
                                          <p:attrName>ppt_h</p:attrName>
                                        </p:attrNameLst>
                                      </p:cBhvr>
                                      <p:tavLst>
                                        <p:tav tm="0">
                                          <p:val>
                                            <p:fltVal val="0"/>
                                          </p:val>
                                        </p:tav>
                                        <p:tav tm="100000">
                                          <p:val>
                                            <p:strVal val="#ppt_h"/>
                                          </p:val>
                                        </p:tav>
                                      </p:tavLst>
                                    </p:anim>
                                    <p:animEffect transition="in" filter="fade">
                                      <p:cBhvr>
                                        <p:cTn id="47" dur="500"/>
                                        <p:tgtEl>
                                          <p:spTgt spid="105707"/>
                                        </p:tgtEl>
                                      </p:cBhvr>
                                    </p:animEffect>
                                  </p:childTnLst>
                                </p:cTn>
                              </p:par>
                            </p:childTnLst>
                          </p:cTn>
                        </p:par>
                        <p:par>
                          <p:cTn id="48" fill="hold">
                            <p:stCondLst>
                              <p:cond delay="500"/>
                            </p:stCondLst>
                            <p:childTnLst>
                              <p:par>
                                <p:cTn id="49" presetID="16" presetClass="entr" presetSubtype="42" fill="hold" nodeType="afterEffect">
                                  <p:stCondLst>
                                    <p:cond delay="0"/>
                                  </p:stCondLst>
                                  <p:childTnLst>
                                    <p:set>
                                      <p:cBhvr>
                                        <p:cTn id="50" dur="1" fill="hold">
                                          <p:stCondLst>
                                            <p:cond delay="0"/>
                                          </p:stCondLst>
                                        </p:cTn>
                                        <p:tgtEl>
                                          <p:spTgt spid="105708"/>
                                        </p:tgtEl>
                                        <p:attrNameLst>
                                          <p:attrName>style.visibility</p:attrName>
                                        </p:attrNameLst>
                                      </p:cBhvr>
                                      <p:to>
                                        <p:strVal val="visible"/>
                                      </p:to>
                                    </p:set>
                                    <p:animEffect transition="in" filter="barn(outHorizontal)">
                                      <p:cBhvr>
                                        <p:cTn id="51" dur="500"/>
                                        <p:tgtEl>
                                          <p:spTgt spid="105708"/>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05704"/>
                                        </p:tgtEl>
                                        <p:attrNameLst>
                                          <p:attrName>style.visibility</p:attrName>
                                        </p:attrNameLst>
                                      </p:cBhvr>
                                      <p:to>
                                        <p:strVal val="visible"/>
                                      </p:to>
                                    </p:set>
                                    <p:animEffect transition="in" filter="slide(fromBottom)">
                                      <p:cBhvr>
                                        <p:cTn id="56" dur="500"/>
                                        <p:tgtEl>
                                          <p:spTgt spid="10570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105709"/>
                                        </p:tgtEl>
                                        <p:attrNameLst>
                                          <p:attrName>style.visibility</p:attrName>
                                        </p:attrNameLst>
                                      </p:cBhvr>
                                      <p:to>
                                        <p:strVal val="visible"/>
                                      </p:to>
                                    </p:set>
                                    <p:animEffect transition="in" filter="wipe(left)">
                                      <p:cBhvr>
                                        <p:cTn id="65" dur="500"/>
                                        <p:tgtEl>
                                          <p:spTgt spid="10570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96" grpId="0"/>
      <p:bldP spid="105697" grpId="0"/>
      <p:bldP spid="1057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4294967295"/>
          </p:nvPr>
        </p:nvSpPr>
        <p:spPr>
          <a:xfrm>
            <a:off x="8650288" y="6630988"/>
            <a:ext cx="536575" cy="476250"/>
          </a:xfrm>
          <a:prstGeom prst="rect">
            <a:avLst/>
          </a:prstGeom>
          <a:noFill/>
        </p:spPr>
        <p:txBody>
          <a:bodyPr/>
          <a:lstStyle/>
          <a:p>
            <a:pPr algn="r"/>
            <a:fld id="{0A0E0495-1656-4924-8DE9-3FE480FB607C}" type="slidenum">
              <a:rPr lang="en-US" smtClean="0">
                <a:latin typeface="Arial" pitchFamily="34" charset="0"/>
              </a:rPr>
              <a:pPr algn="r"/>
              <a:t>21</a:t>
            </a:fld>
            <a:endParaRPr lang="en-US" smtClean="0">
              <a:latin typeface="Arial" pitchFamily="34" charset="0"/>
            </a:endParaRPr>
          </a:p>
        </p:txBody>
      </p:sp>
      <p:pic>
        <p:nvPicPr>
          <p:cNvPr id="284678" name="Picture 6" descr="Internet cloud web"/>
          <p:cNvPicPr>
            <a:picLocks noChangeAspect="1" noChangeArrowheads="1"/>
          </p:cNvPicPr>
          <p:nvPr/>
        </p:nvPicPr>
        <p:blipFill>
          <a:blip r:embed="rId3"/>
          <a:srcRect/>
          <a:stretch>
            <a:fillRect/>
          </a:stretch>
        </p:blipFill>
        <p:spPr bwMode="auto">
          <a:xfrm>
            <a:off x="1986360" y="3062691"/>
            <a:ext cx="2324908" cy="1266940"/>
          </a:xfrm>
          <a:prstGeom prst="rect">
            <a:avLst/>
          </a:prstGeom>
          <a:noFill/>
          <a:ln w="9525">
            <a:noFill/>
            <a:miter lim="800000"/>
            <a:headEnd/>
            <a:tailEnd/>
          </a:ln>
        </p:spPr>
      </p:pic>
      <p:pic>
        <p:nvPicPr>
          <p:cNvPr id="55337" name="Picture 20" descr="Server"/>
          <p:cNvPicPr>
            <a:picLocks noChangeAspect="1" noChangeArrowheads="1"/>
          </p:cNvPicPr>
          <p:nvPr/>
        </p:nvPicPr>
        <p:blipFill>
          <a:blip r:embed="rId4"/>
          <a:srcRect/>
          <a:stretch>
            <a:fillRect/>
          </a:stretch>
        </p:blipFill>
        <p:spPr bwMode="auto">
          <a:xfrm flipH="1">
            <a:off x="7949723" y="3640253"/>
            <a:ext cx="519113" cy="765175"/>
          </a:xfrm>
          <a:prstGeom prst="rect">
            <a:avLst/>
          </a:prstGeom>
          <a:noFill/>
          <a:ln w="9525">
            <a:noFill/>
            <a:miter lim="800000"/>
            <a:headEnd/>
            <a:tailEnd/>
          </a:ln>
        </p:spPr>
      </p:pic>
      <p:pic>
        <p:nvPicPr>
          <p:cNvPr id="55338" name="Picture 21" descr="laptop notebook portable Computer"/>
          <p:cNvPicPr>
            <a:picLocks noChangeAspect="1" noChangeArrowheads="1"/>
          </p:cNvPicPr>
          <p:nvPr/>
        </p:nvPicPr>
        <p:blipFill>
          <a:blip r:embed="rId5"/>
          <a:srcRect/>
          <a:stretch>
            <a:fillRect/>
          </a:stretch>
        </p:blipFill>
        <p:spPr bwMode="auto">
          <a:xfrm>
            <a:off x="7829436" y="4628865"/>
            <a:ext cx="714375" cy="676275"/>
          </a:xfrm>
          <a:prstGeom prst="rect">
            <a:avLst/>
          </a:prstGeom>
          <a:noFill/>
          <a:ln w="9525">
            <a:noFill/>
            <a:miter lim="800000"/>
            <a:headEnd/>
            <a:tailEnd/>
          </a:ln>
        </p:spPr>
      </p:pic>
      <p:pic>
        <p:nvPicPr>
          <p:cNvPr id="55339" name="Picture 22" descr="PC with flat panel"/>
          <p:cNvPicPr>
            <a:picLocks noChangeAspect="1" noChangeArrowheads="1"/>
          </p:cNvPicPr>
          <p:nvPr/>
        </p:nvPicPr>
        <p:blipFill>
          <a:blip r:embed="rId6"/>
          <a:srcRect/>
          <a:stretch>
            <a:fillRect/>
          </a:stretch>
        </p:blipFill>
        <p:spPr bwMode="auto">
          <a:xfrm>
            <a:off x="7687327" y="2725987"/>
            <a:ext cx="846138" cy="847725"/>
          </a:xfrm>
          <a:prstGeom prst="rect">
            <a:avLst/>
          </a:prstGeom>
          <a:noFill/>
          <a:ln w="9525">
            <a:noFill/>
            <a:miter lim="800000"/>
            <a:headEnd/>
            <a:tailEnd/>
          </a:ln>
        </p:spPr>
      </p:pic>
      <p:pic>
        <p:nvPicPr>
          <p:cNvPr id="55326" name="Picture 29" descr="Server"/>
          <p:cNvPicPr>
            <a:picLocks noChangeAspect="1" noChangeArrowheads="1"/>
          </p:cNvPicPr>
          <p:nvPr/>
        </p:nvPicPr>
        <p:blipFill>
          <a:blip r:embed="rId7"/>
          <a:srcRect/>
          <a:stretch>
            <a:fillRect/>
          </a:stretch>
        </p:blipFill>
        <p:spPr bwMode="auto">
          <a:xfrm>
            <a:off x="5663454" y="3036354"/>
            <a:ext cx="720725" cy="1063625"/>
          </a:xfrm>
          <a:prstGeom prst="rect">
            <a:avLst/>
          </a:prstGeom>
          <a:noFill/>
          <a:ln w="9525">
            <a:noFill/>
            <a:miter lim="800000"/>
            <a:headEnd/>
            <a:tailEnd/>
          </a:ln>
        </p:spPr>
      </p:pic>
      <p:grpSp>
        <p:nvGrpSpPr>
          <p:cNvPr id="2" name="Group 30"/>
          <p:cNvGrpSpPr>
            <a:grpSpLocks/>
          </p:cNvGrpSpPr>
          <p:nvPr/>
        </p:nvGrpSpPr>
        <p:grpSpPr bwMode="auto">
          <a:xfrm>
            <a:off x="5974604" y="3369537"/>
            <a:ext cx="889000" cy="889000"/>
            <a:chOff x="2367" y="2179"/>
            <a:chExt cx="560" cy="560"/>
          </a:xfrm>
        </p:grpSpPr>
        <p:pic>
          <p:nvPicPr>
            <p:cNvPr id="55330" name="Picture 31" descr="grey glow circle"/>
            <p:cNvPicPr>
              <a:picLocks noChangeAspect="1" noChangeArrowheads="1"/>
            </p:cNvPicPr>
            <p:nvPr/>
          </p:nvPicPr>
          <p:blipFill>
            <a:blip r:embed="rId8"/>
            <a:srcRect/>
            <a:stretch>
              <a:fillRect/>
            </a:stretch>
          </p:blipFill>
          <p:spPr bwMode="auto">
            <a:xfrm>
              <a:off x="2367" y="2179"/>
              <a:ext cx="560" cy="560"/>
            </a:xfrm>
            <a:prstGeom prst="rect">
              <a:avLst/>
            </a:prstGeom>
            <a:noFill/>
            <a:ln w="9525">
              <a:noFill/>
              <a:miter lim="800000"/>
              <a:headEnd/>
              <a:tailEnd/>
            </a:ln>
          </p:spPr>
        </p:pic>
        <p:grpSp>
          <p:nvGrpSpPr>
            <p:cNvPr id="3" name="Group 32"/>
            <p:cNvGrpSpPr>
              <a:grpSpLocks/>
            </p:cNvGrpSpPr>
            <p:nvPr/>
          </p:nvGrpSpPr>
          <p:grpSpPr bwMode="auto">
            <a:xfrm>
              <a:off x="2464" y="2228"/>
              <a:ext cx="396" cy="407"/>
              <a:chOff x="3993" y="2677"/>
              <a:chExt cx="912" cy="1101"/>
            </a:xfrm>
          </p:grpSpPr>
          <p:pic>
            <p:nvPicPr>
              <p:cNvPr id="55332" name="Picture 33" descr="3D blue triangle"/>
              <p:cNvPicPr>
                <a:picLocks noChangeAspect="1" noChangeArrowheads="1"/>
              </p:cNvPicPr>
              <p:nvPr/>
            </p:nvPicPr>
            <p:blipFill>
              <a:blip r:embed="rId9"/>
              <a:srcRect/>
              <a:stretch>
                <a:fillRect/>
              </a:stretch>
            </p:blipFill>
            <p:spPr bwMode="auto">
              <a:xfrm>
                <a:off x="3993" y="3130"/>
                <a:ext cx="468" cy="564"/>
              </a:xfrm>
              <a:prstGeom prst="rect">
                <a:avLst/>
              </a:prstGeom>
              <a:noFill/>
              <a:ln w="9525">
                <a:noFill/>
                <a:miter lim="800000"/>
                <a:headEnd/>
                <a:tailEnd/>
              </a:ln>
            </p:spPr>
          </p:pic>
          <p:pic>
            <p:nvPicPr>
              <p:cNvPr id="55333" name="Picture 34" descr="3D blue triangle"/>
              <p:cNvPicPr>
                <a:picLocks noChangeAspect="1" noChangeArrowheads="1"/>
              </p:cNvPicPr>
              <p:nvPr/>
            </p:nvPicPr>
            <p:blipFill>
              <a:blip r:embed="rId9"/>
              <a:srcRect/>
              <a:stretch>
                <a:fillRect/>
              </a:stretch>
            </p:blipFill>
            <p:spPr bwMode="auto">
              <a:xfrm>
                <a:off x="4437" y="3214"/>
                <a:ext cx="468" cy="564"/>
              </a:xfrm>
              <a:prstGeom prst="rect">
                <a:avLst/>
              </a:prstGeom>
              <a:noFill/>
              <a:ln w="9525">
                <a:noFill/>
                <a:miter lim="800000"/>
                <a:headEnd/>
                <a:tailEnd/>
              </a:ln>
            </p:spPr>
          </p:pic>
          <p:pic>
            <p:nvPicPr>
              <p:cNvPr id="55334" name="Picture 35" descr="3D blue triangle"/>
              <p:cNvPicPr>
                <a:picLocks noChangeAspect="1" noChangeArrowheads="1"/>
              </p:cNvPicPr>
              <p:nvPr/>
            </p:nvPicPr>
            <p:blipFill>
              <a:blip r:embed="rId9"/>
              <a:srcRect/>
              <a:stretch>
                <a:fillRect/>
              </a:stretch>
            </p:blipFill>
            <p:spPr bwMode="auto">
              <a:xfrm>
                <a:off x="4179" y="2677"/>
                <a:ext cx="468" cy="564"/>
              </a:xfrm>
              <a:prstGeom prst="rect">
                <a:avLst/>
              </a:prstGeom>
              <a:noFill/>
              <a:ln w="9525">
                <a:noFill/>
                <a:miter lim="800000"/>
                <a:headEnd/>
                <a:tailEnd/>
              </a:ln>
            </p:spPr>
          </p:pic>
        </p:grpSp>
      </p:grpSp>
      <p:sp>
        <p:nvSpPr>
          <p:cNvPr id="50" name="1 Título"/>
          <p:cNvSpPr>
            <a:spLocks noGrp="1"/>
          </p:cNvSpPr>
          <p:nvPr>
            <p:ph type="title"/>
          </p:nvPr>
        </p:nvSpPr>
        <p:spPr>
          <a:xfrm>
            <a:off x="143101" y="130629"/>
            <a:ext cx="8380412" cy="840230"/>
          </a:xfrm>
        </p:spPr>
        <p:txBody>
          <a:bodyPr/>
          <a:lstStyle/>
          <a:p>
            <a:pPr>
              <a:defRPr/>
            </a:pPr>
            <a:r>
              <a:rPr lang="es-ES_tradnl" sz="54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Entorno</a:t>
            </a:r>
            <a:endParaRPr lang="es-ES" sz="54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
        <p:nvSpPr>
          <p:cNvPr id="49" name="48 CuadroTexto"/>
          <p:cNvSpPr txBox="1"/>
          <p:nvPr/>
        </p:nvSpPr>
        <p:spPr>
          <a:xfrm>
            <a:off x="5838940" y="4087259"/>
            <a:ext cx="550844" cy="400110"/>
          </a:xfrm>
          <a:prstGeom prst="rect">
            <a:avLst/>
          </a:prstGeom>
          <a:noFill/>
        </p:spPr>
        <p:txBody>
          <a:bodyPr wrap="square" rtlCol="0">
            <a:spAutoFit/>
          </a:bodyPr>
          <a:lstStyle/>
          <a:p>
            <a:r>
              <a:rPr lang="es-ES_tradnl" sz="2000" dirty="0" smtClean="0"/>
              <a:t>DC</a:t>
            </a:r>
            <a:endParaRPr lang="es-ES" sz="2000" dirty="0"/>
          </a:p>
        </p:txBody>
      </p:sp>
      <p:sp>
        <p:nvSpPr>
          <p:cNvPr id="51" name="50 CuadroTexto"/>
          <p:cNvSpPr txBox="1"/>
          <p:nvPr/>
        </p:nvSpPr>
        <p:spPr>
          <a:xfrm>
            <a:off x="7491470" y="5247872"/>
            <a:ext cx="1465241" cy="400110"/>
          </a:xfrm>
          <a:prstGeom prst="rect">
            <a:avLst/>
          </a:prstGeom>
          <a:noFill/>
        </p:spPr>
        <p:txBody>
          <a:bodyPr wrap="square" rtlCol="0">
            <a:spAutoFit/>
          </a:bodyPr>
          <a:lstStyle/>
          <a:p>
            <a:r>
              <a:rPr lang="es-ES_tradnl" sz="2000" dirty="0" err="1" smtClean="0"/>
              <a:t>ClienteVista</a:t>
            </a:r>
            <a:endParaRPr lang="es-ES" sz="2000" dirty="0"/>
          </a:p>
        </p:txBody>
      </p:sp>
      <p:pic>
        <p:nvPicPr>
          <p:cNvPr id="52" name="Picture 39" descr="Server"/>
          <p:cNvPicPr>
            <a:picLocks noChangeAspect="1" noChangeArrowheads="1"/>
          </p:cNvPicPr>
          <p:nvPr/>
        </p:nvPicPr>
        <p:blipFill>
          <a:blip r:embed="rId7"/>
          <a:srcRect/>
          <a:stretch>
            <a:fillRect/>
          </a:stretch>
        </p:blipFill>
        <p:spPr bwMode="auto">
          <a:xfrm>
            <a:off x="4925440" y="987083"/>
            <a:ext cx="720725" cy="1063625"/>
          </a:xfrm>
          <a:prstGeom prst="rect">
            <a:avLst/>
          </a:prstGeom>
          <a:noFill/>
          <a:ln>
            <a:noFill/>
          </a:ln>
        </p:spPr>
      </p:pic>
      <p:sp>
        <p:nvSpPr>
          <p:cNvPr id="53" name="52 CuadroTexto"/>
          <p:cNvSpPr txBox="1"/>
          <p:nvPr/>
        </p:nvSpPr>
        <p:spPr>
          <a:xfrm>
            <a:off x="4768473" y="455535"/>
            <a:ext cx="971320" cy="400110"/>
          </a:xfrm>
          <a:prstGeom prst="rect">
            <a:avLst/>
          </a:prstGeom>
          <a:noFill/>
        </p:spPr>
        <p:txBody>
          <a:bodyPr wrap="square" rtlCol="0">
            <a:spAutoFit/>
          </a:bodyPr>
          <a:lstStyle/>
          <a:p>
            <a:r>
              <a:rPr lang="es-ES_tradnl" sz="2000" dirty="0" smtClean="0"/>
              <a:t>Madrid</a:t>
            </a:r>
            <a:endParaRPr lang="es-ES" sz="2000" dirty="0"/>
          </a:p>
        </p:txBody>
      </p:sp>
      <p:pic>
        <p:nvPicPr>
          <p:cNvPr id="54" name="Picture 39" descr="Server"/>
          <p:cNvPicPr>
            <a:picLocks noChangeAspect="1" noChangeArrowheads="1"/>
          </p:cNvPicPr>
          <p:nvPr/>
        </p:nvPicPr>
        <p:blipFill>
          <a:blip r:embed="rId7"/>
          <a:srcRect/>
          <a:stretch>
            <a:fillRect/>
          </a:stretch>
        </p:blipFill>
        <p:spPr bwMode="auto">
          <a:xfrm>
            <a:off x="6157492" y="930162"/>
            <a:ext cx="720725" cy="1063625"/>
          </a:xfrm>
          <a:prstGeom prst="rect">
            <a:avLst/>
          </a:prstGeom>
          <a:noFill/>
          <a:ln>
            <a:noFill/>
          </a:ln>
        </p:spPr>
      </p:pic>
      <p:sp>
        <p:nvSpPr>
          <p:cNvPr id="55" name="54 CuadroTexto"/>
          <p:cNvSpPr txBox="1"/>
          <p:nvPr/>
        </p:nvSpPr>
        <p:spPr>
          <a:xfrm>
            <a:off x="5923402" y="486748"/>
            <a:ext cx="1160443" cy="400110"/>
          </a:xfrm>
          <a:prstGeom prst="rect">
            <a:avLst/>
          </a:prstGeom>
          <a:noFill/>
        </p:spPr>
        <p:txBody>
          <a:bodyPr wrap="square" rtlCol="0">
            <a:spAutoFit/>
          </a:bodyPr>
          <a:lstStyle/>
          <a:p>
            <a:r>
              <a:rPr lang="es-ES_tradnl" sz="2000" dirty="0" smtClean="0"/>
              <a:t>Barcelona</a:t>
            </a:r>
            <a:endParaRPr lang="es-ES" sz="2000" dirty="0"/>
          </a:p>
        </p:txBody>
      </p:sp>
      <p:sp>
        <p:nvSpPr>
          <p:cNvPr id="57" name="Line 27"/>
          <p:cNvSpPr>
            <a:spLocks noChangeShapeType="1"/>
          </p:cNvSpPr>
          <p:nvPr/>
        </p:nvSpPr>
        <p:spPr bwMode="auto">
          <a:xfrm flipH="1">
            <a:off x="7271131" y="2412696"/>
            <a:ext cx="45719" cy="3338110"/>
          </a:xfrm>
          <a:prstGeom prst="line">
            <a:avLst/>
          </a:prstGeom>
          <a:noFill/>
          <a:ln w="107950">
            <a:solidFill>
              <a:schemeClr val="tx1"/>
            </a:solidFill>
            <a:round/>
            <a:headEnd/>
            <a:tailEnd/>
          </a:ln>
        </p:spPr>
        <p:txBody>
          <a:bodyPr wrap="none" anchor="ctr"/>
          <a:lstStyle/>
          <a:p>
            <a:endParaRPr lang="es-ES"/>
          </a:p>
        </p:txBody>
      </p:sp>
      <p:sp>
        <p:nvSpPr>
          <p:cNvPr id="63" name="Line 27"/>
          <p:cNvSpPr>
            <a:spLocks noChangeShapeType="1"/>
          </p:cNvSpPr>
          <p:nvPr/>
        </p:nvSpPr>
        <p:spPr bwMode="auto">
          <a:xfrm>
            <a:off x="4869455" y="2412697"/>
            <a:ext cx="3084723" cy="45719"/>
          </a:xfrm>
          <a:prstGeom prst="line">
            <a:avLst/>
          </a:prstGeom>
          <a:noFill/>
          <a:ln w="107950">
            <a:solidFill>
              <a:schemeClr val="tx1"/>
            </a:solidFill>
            <a:round/>
            <a:headEnd/>
            <a:tailEnd/>
          </a:ln>
        </p:spPr>
        <p:txBody>
          <a:bodyPr wrap="none" anchor="ctr"/>
          <a:lstStyle/>
          <a:p>
            <a:endParaRPr lang="es-ES"/>
          </a:p>
        </p:txBody>
      </p:sp>
      <p:sp>
        <p:nvSpPr>
          <p:cNvPr id="64" name="Line 4"/>
          <p:cNvSpPr>
            <a:spLocks noChangeShapeType="1"/>
          </p:cNvSpPr>
          <p:nvPr/>
        </p:nvSpPr>
        <p:spPr bwMode="auto">
          <a:xfrm>
            <a:off x="5382160" y="1936369"/>
            <a:ext cx="0" cy="530225"/>
          </a:xfrm>
          <a:prstGeom prst="line">
            <a:avLst/>
          </a:prstGeom>
          <a:noFill/>
          <a:ln w="28575">
            <a:solidFill>
              <a:schemeClr val="tx1"/>
            </a:solidFill>
            <a:round/>
            <a:headEnd/>
            <a:tailEnd/>
          </a:ln>
        </p:spPr>
        <p:txBody>
          <a:bodyPr wrap="none" anchor="ctr"/>
          <a:lstStyle/>
          <a:p>
            <a:endParaRPr lang="es-ES"/>
          </a:p>
        </p:txBody>
      </p:sp>
      <p:sp>
        <p:nvSpPr>
          <p:cNvPr id="65" name="Line 4"/>
          <p:cNvSpPr>
            <a:spLocks noChangeShapeType="1"/>
          </p:cNvSpPr>
          <p:nvPr/>
        </p:nvSpPr>
        <p:spPr bwMode="auto">
          <a:xfrm>
            <a:off x="6614213" y="1890465"/>
            <a:ext cx="0" cy="530225"/>
          </a:xfrm>
          <a:prstGeom prst="line">
            <a:avLst/>
          </a:prstGeom>
          <a:noFill/>
          <a:ln w="28575">
            <a:solidFill>
              <a:schemeClr val="tx1"/>
            </a:solidFill>
            <a:round/>
            <a:headEnd/>
            <a:tailEnd/>
          </a:ln>
        </p:spPr>
        <p:txBody>
          <a:bodyPr wrap="none" anchor="ctr"/>
          <a:lstStyle/>
          <a:p>
            <a:endParaRPr lang="es-ES"/>
          </a:p>
        </p:txBody>
      </p:sp>
      <p:sp>
        <p:nvSpPr>
          <p:cNvPr id="67" name="Line 4"/>
          <p:cNvSpPr>
            <a:spLocks noChangeShapeType="1"/>
          </p:cNvSpPr>
          <p:nvPr/>
        </p:nvSpPr>
        <p:spPr bwMode="auto">
          <a:xfrm flipV="1">
            <a:off x="7277060" y="3157589"/>
            <a:ext cx="720000" cy="0"/>
          </a:xfrm>
          <a:prstGeom prst="line">
            <a:avLst/>
          </a:prstGeom>
          <a:noFill/>
          <a:ln w="28575">
            <a:solidFill>
              <a:schemeClr val="tx1"/>
            </a:solidFill>
            <a:round/>
            <a:headEnd/>
            <a:tailEnd/>
          </a:ln>
        </p:spPr>
        <p:txBody>
          <a:bodyPr wrap="none" anchor="ctr"/>
          <a:lstStyle/>
          <a:p>
            <a:endParaRPr lang="es-ES"/>
          </a:p>
        </p:txBody>
      </p:sp>
      <p:sp>
        <p:nvSpPr>
          <p:cNvPr id="68" name="Line 4"/>
          <p:cNvSpPr>
            <a:spLocks noChangeShapeType="1"/>
          </p:cNvSpPr>
          <p:nvPr/>
        </p:nvSpPr>
        <p:spPr bwMode="auto">
          <a:xfrm flipV="1">
            <a:off x="7341325" y="3982018"/>
            <a:ext cx="612000" cy="0"/>
          </a:xfrm>
          <a:prstGeom prst="line">
            <a:avLst/>
          </a:prstGeom>
          <a:noFill/>
          <a:ln w="28575">
            <a:solidFill>
              <a:schemeClr val="tx1"/>
            </a:solidFill>
            <a:round/>
            <a:headEnd/>
            <a:tailEnd/>
          </a:ln>
        </p:spPr>
        <p:txBody>
          <a:bodyPr wrap="none" anchor="ctr"/>
          <a:lstStyle/>
          <a:p>
            <a:endParaRPr lang="es-ES"/>
          </a:p>
        </p:txBody>
      </p:sp>
      <p:sp>
        <p:nvSpPr>
          <p:cNvPr id="69" name="Line 4"/>
          <p:cNvSpPr>
            <a:spLocks noChangeShapeType="1"/>
          </p:cNvSpPr>
          <p:nvPr/>
        </p:nvSpPr>
        <p:spPr bwMode="auto">
          <a:xfrm flipV="1">
            <a:off x="7317453" y="4883574"/>
            <a:ext cx="756000" cy="0"/>
          </a:xfrm>
          <a:prstGeom prst="line">
            <a:avLst/>
          </a:prstGeom>
          <a:noFill/>
          <a:ln w="28575">
            <a:solidFill>
              <a:schemeClr val="tx1"/>
            </a:solidFill>
            <a:round/>
            <a:headEnd/>
            <a:tailEnd/>
          </a:ln>
        </p:spPr>
        <p:txBody>
          <a:bodyPr wrap="none" anchor="ctr"/>
          <a:lstStyle/>
          <a:p>
            <a:endParaRPr lang="es-ES"/>
          </a:p>
        </p:txBody>
      </p:sp>
      <p:sp>
        <p:nvSpPr>
          <p:cNvPr id="70" name="Line 4"/>
          <p:cNvSpPr>
            <a:spLocks noChangeShapeType="1"/>
          </p:cNvSpPr>
          <p:nvPr/>
        </p:nvSpPr>
        <p:spPr bwMode="auto">
          <a:xfrm>
            <a:off x="6063369" y="2485376"/>
            <a:ext cx="0" cy="530225"/>
          </a:xfrm>
          <a:prstGeom prst="line">
            <a:avLst/>
          </a:prstGeom>
          <a:noFill/>
          <a:ln w="28575">
            <a:solidFill>
              <a:schemeClr val="tx1"/>
            </a:solidFill>
            <a:round/>
            <a:headEnd/>
            <a:tailEnd/>
          </a:ln>
        </p:spPr>
        <p:txBody>
          <a:bodyPr wrap="none" anchor="ctr"/>
          <a:lstStyle/>
          <a:p>
            <a:endParaRPr lang="es-ES"/>
          </a:p>
        </p:txBody>
      </p:sp>
      <p:sp>
        <p:nvSpPr>
          <p:cNvPr id="71" name="Line 4"/>
          <p:cNvSpPr>
            <a:spLocks noChangeShapeType="1"/>
          </p:cNvSpPr>
          <p:nvPr/>
        </p:nvSpPr>
        <p:spPr bwMode="auto">
          <a:xfrm>
            <a:off x="4274545" y="3778577"/>
            <a:ext cx="1404000" cy="0"/>
          </a:xfrm>
          <a:prstGeom prst="line">
            <a:avLst/>
          </a:prstGeom>
          <a:noFill/>
          <a:ln w="28575">
            <a:solidFill>
              <a:schemeClr val="tx1"/>
            </a:solidFill>
            <a:round/>
            <a:headEnd/>
            <a:tailEnd/>
          </a:ln>
        </p:spPr>
        <p:txBody>
          <a:bodyPr wrap="none" anchor="ctr"/>
          <a:lstStyle/>
          <a:p>
            <a:endParaRPr lang="es-ES"/>
          </a:p>
        </p:txBody>
      </p:sp>
      <p:grpSp>
        <p:nvGrpSpPr>
          <p:cNvPr id="4" name="Group 61"/>
          <p:cNvGrpSpPr>
            <a:grpSpLocks noChangeAspect="1"/>
          </p:cNvGrpSpPr>
          <p:nvPr/>
        </p:nvGrpSpPr>
        <p:grpSpPr bwMode="auto">
          <a:xfrm>
            <a:off x="7487091" y="2016086"/>
            <a:ext cx="369533" cy="374572"/>
            <a:chOff x="885825" y="1512888"/>
            <a:chExt cx="1847850" cy="2105025"/>
          </a:xfrm>
        </p:grpSpPr>
        <p:pic>
          <p:nvPicPr>
            <p:cNvPr id="73"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74"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sp>
        <p:nvSpPr>
          <p:cNvPr id="75" name="74 CuadroTexto"/>
          <p:cNvSpPr txBox="1"/>
          <p:nvPr/>
        </p:nvSpPr>
        <p:spPr>
          <a:xfrm>
            <a:off x="4744604" y="740135"/>
            <a:ext cx="1061286" cy="338554"/>
          </a:xfrm>
          <a:prstGeom prst="rect">
            <a:avLst/>
          </a:prstGeom>
          <a:noFill/>
        </p:spPr>
        <p:txBody>
          <a:bodyPr wrap="square" rtlCol="0">
            <a:spAutoFit/>
          </a:bodyPr>
          <a:lstStyle/>
          <a:p>
            <a:r>
              <a:rPr lang="es-ES_tradnl" sz="1600" dirty="0" smtClean="0"/>
              <a:t>Exchange</a:t>
            </a:r>
            <a:endParaRPr lang="es-ES" sz="1600" dirty="0"/>
          </a:p>
        </p:txBody>
      </p:sp>
      <p:sp>
        <p:nvSpPr>
          <p:cNvPr id="76" name="75 CuadroTexto"/>
          <p:cNvSpPr txBox="1"/>
          <p:nvPr/>
        </p:nvSpPr>
        <p:spPr>
          <a:xfrm>
            <a:off x="5993176" y="727283"/>
            <a:ext cx="1485441" cy="338554"/>
          </a:xfrm>
          <a:prstGeom prst="rect">
            <a:avLst/>
          </a:prstGeom>
          <a:noFill/>
        </p:spPr>
        <p:txBody>
          <a:bodyPr wrap="square" rtlCol="0">
            <a:spAutoFit/>
          </a:bodyPr>
          <a:lstStyle/>
          <a:p>
            <a:r>
              <a:rPr lang="es-ES_tradnl" sz="1600" dirty="0" smtClean="0"/>
              <a:t>SharePoint</a:t>
            </a:r>
            <a:endParaRPr lang="es-ES" sz="1600" dirty="0"/>
          </a:p>
        </p:txBody>
      </p:sp>
      <p:grpSp>
        <p:nvGrpSpPr>
          <p:cNvPr id="5" name="98 Grupo"/>
          <p:cNvGrpSpPr/>
          <p:nvPr/>
        </p:nvGrpSpPr>
        <p:grpSpPr>
          <a:xfrm>
            <a:off x="7388647" y="508783"/>
            <a:ext cx="1243070" cy="1911907"/>
            <a:chOff x="7388647" y="508783"/>
            <a:chExt cx="1243070" cy="1911907"/>
          </a:xfrm>
        </p:grpSpPr>
        <p:grpSp>
          <p:nvGrpSpPr>
            <p:cNvPr id="6" name="Group 43"/>
            <p:cNvGrpSpPr>
              <a:grpSpLocks/>
            </p:cNvGrpSpPr>
            <p:nvPr/>
          </p:nvGrpSpPr>
          <p:grpSpPr bwMode="auto">
            <a:xfrm>
              <a:off x="7431567" y="918074"/>
              <a:ext cx="1200150" cy="1371600"/>
              <a:chOff x="4857" y="1445"/>
              <a:chExt cx="756" cy="864"/>
            </a:xfrm>
          </p:grpSpPr>
          <p:pic>
            <p:nvPicPr>
              <p:cNvPr id="55319" name="Picture 44" descr="Server"/>
              <p:cNvPicPr>
                <a:picLocks noChangeAspect="1" noChangeArrowheads="1"/>
              </p:cNvPicPr>
              <p:nvPr/>
            </p:nvPicPr>
            <p:blipFill>
              <a:blip r:embed="rId7"/>
              <a:srcRect/>
              <a:stretch>
                <a:fillRect/>
              </a:stretch>
            </p:blipFill>
            <p:spPr bwMode="auto">
              <a:xfrm>
                <a:off x="4857" y="1445"/>
                <a:ext cx="454" cy="670"/>
              </a:xfrm>
              <a:prstGeom prst="rect">
                <a:avLst/>
              </a:prstGeom>
              <a:noFill/>
              <a:ln w="9525">
                <a:noFill/>
                <a:miter lim="800000"/>
                <a:headEnd/>
                <a:tailEnd/>
              </a:ln>
            </p:spPr>
          </p:pic>
          <p:grpSp>
            <p:nvGrpSpPr>
              <p:cNvPr id="7" name="Group 45"/>
              <p:cNvGrpSpPr>
                <a:grpSpLocks/>
              </p:cNvGrpSpPr>
              <p:nvPr/>
            </p:nvGrpSpPr>
            <p:grpSpPr bwMode="auto">
              <a:xfrm>
                <a:off x="5079" y="1639"/>
                <a:ext cx="534" cy="670"/>
                <a:chOff x="4888" y="1437"/>
                <a:chExt cx="534" cy="670"/>
              </a:xfrm>
            </p:grpSpPr>
            <p:pic>
              <p:nvPicPr>
                <p:cNvPr id="55321" name="Picture 46" descr="Server"/>
                <p:cNvPicPr>
                  <a:picLocks noChangeAspect="1" noChangeArrowheads="1"/>
                </p:cNvPicPr>
                <p:nvPr/>
              </p:nvPicPr>
              <p:blipFill>
                <a:blip r:embed="rId7"/>
                <a:srcRect/>
                <a:stretch>
                  <a:fillRect/>
                </a:stretch>
              </p:blipFill>
              <p:spPr bwMode="auto">
                <a:xfrm>
                  <a:off x="4888" y="1437"/>
                  <a:ext cx="454" cy="670"/>
                </a:xfrm>
                <a:prstGeom prst="rect">
                  <a:avLst/>
                </a:prstGeom>
                <a:noFill/>
                <a:ln w="9525">
                  <a:noFill/>
                  <a:miter lim="800000"/>
                  <a:headEnd/>
                  <a:tailEnd/>
                </a:ln>
              </p:spPr>
            </p:pic>
            <p:pic>
              <p:nvPicPr>
                <p:cNvPr id="55322" name="Picture 47" descr="Database blue"/>
                <p:cNvPicPr>
                  <a:picLocks noChangeAspect="1" noChangeArrowheads="1"/>
                </p:cNvPicPr>
                <p:nvPr/>
              </p:nvPicPr>
              <p:blipFill>
                <a:blip r:embed="rId12"/>
                <a:srcRect/>
                <a:stretch>
                  <a:fillRect/>
                </a:stretch>
              </p:blipFill>
              <p:spPr bwMode="auto">
                <a:xfrm>
                  <a:off x="5204" y="1800"/>
                  <a:ext cx="218" cy="262"/>
                </a:xfrm>
                <a:prstGeom prst="rect">
                  <a:avLst/>
                </a:prstGeom>
                <a:noFill/>
                <a:ln w="9525">
                  <a:noFill/>
                  <a:miter lim="800000"/>
                  <a:headEnd/>
                  <a:tailEnd/>
                </a:ln>
              </p:spPr>
            </p:pic>
          </p:grpSp>
        </p:grpSp>
        <p:sp>
          <p:nvSpPr>
            <p:cNvPr id="56" name="55 CuadroTexto"/>
            <p:cNvSpPr txBox="1"/>
            <p:nvPr/>
          </p:nvSpPr>
          <p:spPr>
            <a:xfrm>
              <a:off x="7388647" y="508783"/>
              <a:ext cx="971320" cy="400110"/>
            </a:xfrm>
            <a:prstGeom prst="rect">
              <a:avLst/>
            </a:prstGeom>
            <a:noFill/>
          </p:spPr>
          <p:txBody>
            <a:bodyPr wrap="square" rtlCol="0">
              <a:spAutoFit/>
            </a:bodyPr>
            <a:lstStyle/>
            <a:p>
              <a:r>
                <a:rPr lang="es-ES_tradnl" sz="2000" dirty="0" smtClean="0"/>
                <a:t>Sevilla</a:t>
              </a:r>
              <a:endParaRPr lang="es-ES" sz="2000" dirty="0"/>
            </a:p>
          </p:txBody>
        </p:sp>
        <p:sp>
          <p:nvSpPr>
            <p:cNvPr id="66" name="Line 4"/>
            <p:cNvSpPr>
              <a:spLocks noChangeShapeType="1"/>
            </p:cNvSpPr>
            <p:nvPr/>
          </p:nvSpPr>
          <p:spPr bwMode="auto">
            <a:xfrm>
              <a:off x="7506580" y="1890465"/>
              <a:ext cx="0" cy="530225"/>
            </a:xfrm>
            <a:prstGeom prst="line">
              <a:avLst/>
            </a:prstGeom>
            <a:noFill/>
            <a:ln w="28575">
              <a:solidFill>
                <a:schemeClr val="tx1"/>
              </a:solidFill>
              <a:round/>
              <a:headEnd/>
              <a:tailEnd/>
            </a:ln>
          </p:spPr>
          <p:txBody>
            <a:bodyPr wrap="none" anchor="ctr"/>
            <a:lstStyle/>
            <a:p>
              <a:endParaRPr lang="es-ES"/>
            </a:p>
          </p:txBody>
        </p:sp>
        <p:sp>
          <p:nvSpPr>
            <p:cNvPr id="77" name="76 CuadroTexto"/>
            <p:cNvSpPr txBox="1"/>
            <p:nvPr/>
          </p:nvSpPr>
          <p:spPr>
            <a:xfrm>
              <a:off x="7474950" y="760333"/>
              <a:ext cx="545330" cy="338554"/>
            </a:xfrm>
            <a:prstGeom prst="rect">
              <a:avLst/>
            </a:prstGeom>
            <a:noFill/>
          </p:spPr>
          <p:txBody>
            <a:bodyPr wrap="square" rtlCol="0">
              <a:spAutoFit/>
            </a:bodyPr>
            <a:lstStyle/>
            <a:p>
              <a:r>
                <a:rPr lang="es-ES_tradnl" sz="1600" dirty="0" smtClean="0"/>
                <a:t>FCS</a:t>
              </a:r>
              <a:endParaRPr lang="es-ES" sz="1600" dirty="0"/>
            </a:p>
          </p:txBody>
        </p:sp>
      </p:grpSp>
      <p:pic>
        <p:nvPicPr>
          <p:cNvPr id="78" name="Picture 21" descr="laptop notebook portable Computer"/>
          <p:cNvPicPr>
            <a:picLocks noChangeAspect="1" noChangeArrowheads="1"/>
          </p:cNvPicPr>
          <p:nvPr/>
        </p:nvPicPr>
        <p:blipFill>
          <a:blip r:embed="rId5"/>
          <a:srcRect/>
          <a:stretch>
            <a:fillRect/>
          </a:stretch>
        </p:blipFill>
        <p:spPr bwMode="auto">
          <a:xfrm>
            <a:off x="281046" y="3393140"/>
            <a:ext cx="714375" cy="676275"/>
          </a:xfrm>
          <a:prstGeom prst="rect">
            <a:avLst/>
          </a:prstGeom>
          <a:noFill/>
          <a:ln w="9525">
            <a:noFill/>
            <a:miter lim="800000"/>
            <a:headEnd/>
            <a:tailEnd/>
          </a:ln>
        </p:spPr>
      </p:pic>
      <p:sp>
        <p:nvSpPr>
          <p:cNvPr id="79" name="Line 4"/>
          <p:cNvSpPr>
            <a:spLocks noChangeShapeType="1"/>
          </p:cNvSpPr>
          <p:nvPr/>
        </p:nvSpPr>
        <p:spPr bwMode="auto">
          <a:xfrm flipV="1">
            <a:off x="956631" y="3798773"/>
            <a:ext cx="1092506" cy="0"/>
          </a:xfrm>
          <a:prstGeom prst="line">
            <a:avLst/>
          </a:prstGeom>
          <a:noFill/>
          <a:ln w="28575">
            <a:solidFill>
              <a:schemeClr val="tx1"/>
            </a:solidFill>
            <a:round/>
            <a:headEnd/>
            <a:tailEnd/>
          </a:ln>
        </p:spPr>
        <p:txBody>
          <a:bodyPr wrap="none" anchor="ctr"/>
          <a:lstStyle/>
          <a:p>
            <a:endParaRPr lang="es-ES"/>
          </a:p>
        </p:txBody>
      </p:sp>
      <p:sp>
        <p:nvSpPr>
          <p:cNvPr id="80" name="79 CuadroTexto"/>
          <p:cNvSpPr txBox="1"/>
          <p:nvPr/>
        </p:nvSpPr>
        <p:spPr>
          <a:xfrm>
            <a:off x="152400" y="4133332"/>
            <a:ext cx="1643349" cy="400110"/>
          </a:xfrm>
          <a:prstGeom prst="rect">
            <a:avLst/>
          </a:prstGeom>
          <a:noFill/>
        </p:spPr>
        <p:txBody>
          <a:bodyPr wrap="square" rtlCol="0">
            <a:spAutoFit/>
          </a:bodyPr>
          <a:lstStyle/>
          <a:p>
            <a:r>
              <a:rPr lang="es-ES_tradnl" sz="2000" dirty="0" err="1" smtClean="0"/>
              <a:t>ClienteExterno</a:t>
            </a:r>
            <a:endParaRPr lang="es-ES" sz="2000" dirty="0"/>
          </a:p>
        </p:txBody>
      </p:sp>
      <p:grpSp>
        <p:nvGrpSpPr>
          <p:cNvPr id="8" name="Group 61"/>
          <p:cNvGrpSpPr>
            <a:grpSpLocks noChangeAspect="1"/>
          </p:cNvGrpSpPr>
          <p:nvPr/>
        </p:nvGrpSpPr>
        <p:grpSpPr bwMode="auto">
          <a:xfrm>
            <a:off x="8432705" y="2884582"/>
            <a:ext cx="369533" cy="374572"/>
            <a:chOff x="885825" y="1512888"/>
            <a:chExt cx="1847850" cy="2105025"/>
          </a:xfrm>
        </p:grpSpPr>
        <p:pic>
          <p:nvPicPr>
            <p:cNvPr id="82"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83"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grpSp>
        <p:nvGrpSpPr>
          <p:cNvPr id="9" name="Group 61"/>
          <p:cNvGrpSpPr>
            <a:grpSpLocks noChangeAspect="1"/>
          </p:cNvGrpSpPr>
          <p:nvPr/>
        </p:nvGrpSpPr>
        <p:grpSpPr bwMode="auto">
          <a:xfrm>
            <a:off x="8452903" y="3962399"/>
            <a:ext cx="369533" cy="374572"/>
            <a:chOff x="885825" y="1512888"/>
            <a:chExt cx="1847850" cy="2105025"/>
          </a:xfrm>
        </p:grpSpPr>
        <p:pic>
          <p:nvPicPr>
            <p:cNvPr id="85"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86"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grpSp>
        <p:nvGrpSpPr>
          <p:cNvPr id="10" name="Group 61"/>
          <p:cNvGrpSpPr>
            <a:grpSpLocks noChangeAspect="1"/>
          </p:cNvGrpSpPr>
          <p:nvPr/>
        </p:nvGrpSpPr>
        <p:grpSpPr bwMode="auto">
          <a:xfrm>
            <a:off x="8419851" y="4942899"/>
            <a:ext cx="369533" cy="374572"/>
            <a:chOff x="885825" y="1512888"/>
            <a:chExt cx="1847850" cy="2105025"/>
          </a:xfrm>
        </p:grpSpPr>
        <p:pic>
          <p:nvPicPr>
            <p:cNvPr id="88"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89"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grpSp>
        <p:nvGrpSpPr>
          <p:cNvPr id="11" name="Group 61"/>
          <p:cNvGrpSpPr>
            <a:grpSpLocks noChangeAspect="1"/>
          </p:cNvGrpSpPr>
          <p:nvPr/>
        </p:nvGrpSpPr>
        <p:grpSpPr bwMode="auto">
          <a:xfrm>
            <a:off x="6372551" y="3160004"/>
            <a:ext cx="369533" cy="374572"/>
            <a:chOff x="885825" y="1512888"/>
            <a:chExt cx="1847850" cy="2105025"/>
          </a:xfrm>
        </p:grpSpPr>
        <p:pic>
          <p:nvPicPr>
            <p:cNvPr id="91"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92"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grpSp>
        <p:nvGrpSpPr>
          <p:cNvPr id="12" name="Group 61"/>
          <p:cNvGrpSpPr>
            <a:grpSpLocks noChangeAspect="1"/>
          </p:cNvGrpSpPr>
          <p:nvPr/>
        </p:nvGrpSpPr>
        <p:grpSpPr bwMode="auto">
          <a:xfrm>
            <a:off x="6668170" y="1814110"/>
            <a:ext cx="369533" cy="374572"/>
            <a:chOff x="885825" y="1512888"/>
            <a:chExt cx="1847850" cy="2105025"/>
          </a:xfrm>
        </p:grpSpPr>
        <p:pic>
          <p:nvPicPr>
            <p:cNvPr id="94"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95"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grpSp>
        <p:nvGrpSpPr>
          <p:cNvPr id="13" name="Group 61"/>
          <p:cNvGrpSpPr>
            <a:grpSpLocks noChangeAspect="1"/>
          </p:cNvGrpSpPr>
          <p:nvPr/>
        </p:nvGrpSpPr>
        <p:grpSpPr bwMode="auto">
          <a:xfrm>
            <a:off x="5500382" y="1869194"/>
            <a:ext cx="369533" cy="374572"/>
            <a:chOff x="885825" y="1512888"/>
            <a:chExt cx="1847850" cy="2105025"/>
          </a:xfrm>
        </p:grpSpPr>
        <p:pic>
          <p:nvPicPr>
            <p:cNvPr id="97"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98"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grpSp>
        <p:nvGrpSpPr>
          <p:cNvPr id="14" name="Group 61"/>
          <p:cNvGrpSpPr>
            <a:grpSpLocks noChangeAspect="1"/>
          </p:cNvGrpSpPr>
          <p:nvPr/>
        </p:nvGrpSpPr>
        <p:grpSpPr bwMode="auto">
          <a:xfrm>
            <a:off x="7679832" y="1385047"/>
            <a:ext cx="731182" cy="741152"/>
            <a:chOff x="885825" y="1512888"/>
            <a:chExt cx="1847850" cy="2105025"/>
          </a:xfrm>
        </p:grpSpPr>
        <p:pic>
          <p:nvPicPr>
            <p:cNvPr id="101" name="Picture 33" descr="green glow sheild"/>
            <p:cNvPicPr>
              <a:picLocks noChangeAspect="1" noChangeArrowheads="1"/>
            </p:cNvPicPr>
            <p:nvPr/>
          </p:nvPicPr>
          <p:blipFill>
            <a:blip r:embed="rId10"/>
            <a:srcRect/>
            <a:stretch>
              <a:fillRect/>
            </a:stretch>
          </p:blipFill>
          <p:spPr bwMode="auto">
            <a:xfrm>
              <a:off x="885825" y="1512888"/>
              <a:ext cx="1847850" cy="2105025"/>
            </a:xfrm>
            <a:prstGeom prst="rect">
              <a:avLst/>
            </a:prstGeom>
            <a:noFill/>
            <a:ln w="9525">
              <a:noFill/>
              <a:miter lim="800000"/>
              <a:headEnd/>
              <a:tailEnd/>
            </a:ln>
          </p:spPr>
        </p:pic>
        <p:pic>
          <p:nvPicPr>
            <p:cNvPr id="102" name="Picture 46" descr="Forefront_bL.png"/>
            <p:cNvPicPr>
              <a:picLocks noChangeAspect="1"/>
            </p:cNvPicPr>
            <p:nvPr/>
          </p:nvPicPr>
          <p:blipFill>
            <a:blip r:embed="rId11"/>
            <a:srcRect/>
            <a:stretch>
              <a:fillRect/>
            </a:stretch>
          </p:blipFill>
          <p:spPr bwMode="auto">
            <a:xfrm>
              <a:off x="1244599" y="2125662"/>
              <a:ext cx="1143001" cy="3016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par>
                                <p:cTn id="18" presetID="4"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par>
                                <p:cTn id="21" presetID="4"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par>
                                <p:cTn id="27" presetID="4"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par>
                                <p:cTn id="30" presetID="4"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par>
                                <p:cTn id="33" presetID="4"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3588" y="228600"/>
            <a:ext cx="8380412" cy="701675"/>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Agenda</a:t>
            </a:r>
          </a:p>
        </p:txBody>
      </p:sp>
      <p:sp>
        <p:nvSpPr>
          <p:cNvPr id="3" name="2 Marcador de contenido"/>
          <p:cNvSpPr>
            <a:spLocks noGrp="1"/>
          </p:cNvSpPr>
          <p:nvPr>
            <p:ph idx="4294967295"/>
          </p:nvPr>
        </p:nvSpPr>
        <p:spPr>
          <a:xfrm>
            <a:off x="252413" y="1414463"/>
            <a:ext cx="8599487" cy="2031325"/>
          </a:xfrm>
        </p:spPr>
        <p:txBody>
          <a:bodyPr/>
          <a:lstStyle/>
          <a:p>
            <a:pPr eaLnBrk="1" hangingPunct="1">
              <a:defRPr/>
            </a:pPr>
            <a:r>
              <a:rPr lang="es-ES" sz="2800" dirty="0" smtClean="0">
                <a:solidFill>
                  <a:schemeClr val="bg2">
                    <a:lumMod val="50000"/>
                    <a:lumOff val="50000"/>
                  </a:schemeClr>
                </a:solidFill>
              </a:rPr>
              <a:t>Introducción</a:t>
            </a:r>
          </a:p>
          <a:p>
            <a:pPr eaLnBrk="1" hangingPunct="1">
              <a:defRPr/>
            </a:pPr>
            <a:r>
              <a:rPr lang="es-ES" sz="2800" dirty="0" smtClean="0">
                <a:solidFill>
                  <a:schemeClr val="bg2">
                    <a:lumMod val="50000"/>
                    <a:lumOff val="50000"/>
                  </a:schemeClr>
                </a:solidFill>
              </a:rPr>
              <a:t>Gestión de Actualizaciones del sistema</a:t>
            </a:r>
          </a:p>
          <a:p>
            <a:pPr eaLnBrk="1" hangingPunct="1">
              <a:defRPr/>
            </a:pPr>
            <a:r>
              <a:rPr lang="es-ES" sz="2800" dirty="0" smtClean="0">
                <a:solidFill>
                  <a:schemeClr val="bg2">
                    <a:lumMod val="50000"/>
                    <a:lumOff val="50000"/>
                  </a:schemeClr>
                </a:solidFill>
              </a:rPr>
              <a:t>Gestión Antimalware</a:t>
            </a:r>
          </a:p>
          <a:p>
            <a:pPr eaLnBrk="1" hangingPunct="1">
              <a:defRPr/>
            </a:pPr>
            <a:r>
              <a:rPr lang="es-ES" sz="2800" dirty="0" smtClean="0"/>
              <a:t>Gestión unificada de los servicios de IT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prstClr val="black"/>
              <a:schemeClr val="tx2">
                <a:tint val="45000"/>
                <a:satMod val="400000"/>
              </a:schemeClr>
            </a:duotone>
            <a:lum bright="42000" contrast="52000"/>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ctrTitle"/>
          </p:nvPr>
        </p:nvSpPr>
        <p:spPr>
          <a:xfrm>
            <a:off x="727075" y="1825625"/>
            <a:ext cx="7843838" cy="1422400"/>
          </a:xfrm>
        </p:spPr>
        <p:txBody>
          <a:bodyPr/>
          <a:lstStyle/>
          <a:p>
            <a:pPr eaLnBrk="1" hangingPunct="1">
              <a:defRPr/>
            </a:pPr>
            <a:r>
              <a:rPr lang="es-ES" sz="9600" dirty="0" smtClean="0">
                <a:solidFill>
                  <a:srgbClr val="FFC000"/>
                </a:solidFill>
              </a:rPr>
              <a:t>DEMO</a:t>
            </a:r>
          </a:p>
        </p:txBody>
      </p:sp>
      <p:sp>
        <p:nvSpPr>
          <p:cNvPr id="7" name="6 Subtítulo"/>
          <p:cNvSpPr>
            <a:spLocks noGrp="1"/>
          </p:cNvSpPr>
          <p:nvPr>
            <p:ph type="subTitle" idx="1"/>
          </p:nvPr>
        </p:nvSpPr>
        <p:spPr>
          <a:xfrm>
            <a:off x="727075" y="3810000"/>
            <a:ext cx="8035925" cy="534988"/>
          </a:xfrm>
        </p:spPr>
        <p:txBody>
          <a:bodyPr/>
          <a:lstStyle/>
          <a:p>
            <a:pPr eaLnBrk="1" hangingPunct="1">
              <a:defRPr/>
            </a:pPr>
            <a:r>
              <a:rPr lang="es-ES" dirty="0" err="1" smtClean="0"/>
              <a:t>ForeFront</a:t>
            </a:r>
            <a:r>
              <a:rPr lang="es-ES" dirty="0" smtClean="0"/>
              <a:t> </a:t>
            </a:r>
            <a:r>
              <a:rPr lang="es-ES" dirty="0" err="1" smtClean="0"/>
              <a:t>Client</a:t>
            </a:r>
            <a:r>
              <a:rPr lang="es-ES" dirty="0" smtClean="0"/>
              <a:t> Security</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Rectangle 20483"/>
          <p:cNvPicPr>
            <a:picLocks noChangeAspect="1" noChangeArrowheads="1"/>
          </p:cNvPicPr>
          <p:nvPr/>
        </p:nvPicPr>
        <p:blipFill>
          <a:blip r:embed="rId3"/>
          <a:srcRect/>
          <a:stretch>
            <a:fillRect/>
          </a:stretch>
        </p:blipFill>
        <p:spPr bwMode="auto">
          <a:xfrm>
            <a:off x="263525" y="4833938"/>
            <a:ext cx="8967788" cy="1782762"/>
          </a:xfrm>
          <a:prstGeom prst="rect">
            <a:avLst/>
          </a:prstGeom>
          <a:noFill/>
          <a:ln w="9525">
            <a:noFill/>
            <a:miter lim="800000"/>
            <a:headEnd/>
            <a:tailEnd/>
          </a:ln>
        </p:spPr>
      </p:pic>
      <p:sp>
        <p:nvSpPr>
          <p:cNvPr id="518150" name="Title 518149"/>
          <p:cNvSpPr>
            <a:spLocks noGrp="1" noChangeArrowheads="1"/>
          </p:cNvSpPr>
          <p:nvPr>
            <p:ph type="title" idx="4294967295"/>
          </p:nvPr>
        </p:nvSpPr>
        <p:spPr>
          <a:xfrm>
            <a:off x="771525" y="225425"/>
            <a:ext cx="8372475" cy="646325"/>
          </a:xfrm>
        </p:spPr>
        <p:txBody>
          <a:bodyPr lIns="91432" tIns="45717" rIns="91432" bIns="45717"/>
          <a:lstStyle/>
          <a:p>
            <a:pPr eaLnBrk="1" hangingPunct="1">
              <a:defRPr/>
            </a:pPr>
            <a:r>
              <a:rPr lang="es-ES" sz="400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System Center Essentials 2007</a:t>
            </a:r>
          </a:p>
        </p:txBody>
      </p:sp>
      <p:sp>
        <p:nvSpPr>
          <p:cNvPr id="518151" name="Text Placeholder 518150"/>
          <p:cNvSpPr>
            <a:spLocks noGrp="1" noChangeArrowheads="1"/>
          </p:cNvSpPr>
          <p:nvPr>
            <p:ph type="body" idx="4294967295"/>
          </p:nvPr>
        </p:nvSpPr>
        <p:spPr>
          <a:xfrm>
            <a:off x="2270125" y="5403850"/>
            <a:ext cx="6532563" cy="646113"/>
          </a:xfrm>
        </p:spPr>
        <p:txBody>
          <a:bodyPr lIns="91432" tIns="45717" rIns="91432" bIns="45717" anchor="ctr"/>
          <a:lstStyle/>
          <a:p>
            <a:pPr marL="339711" indent="-339711" defTabSz="-13872608" eaLnBrk="1" hangingPunct="1">
              <a:buFont typeface="Wingdings 2" pitchFamily="18" charset="2"/>
              <a:buNone/>
              <a:defRPr/>
            </a:pPr>
            <a:r>
              <a:rPr lang="es-ES" altLang="ja-JP" sz="2000" b="1" smtClean="0">
                <a:ea typeface="MS PGothic" pitchFamily="34" charset="-128"/>
              </a:rPr>
              <a:t>Monitorización, actualización y seguimiento de activos</a:t>
            </a:r>
            <a:r>
              <a:rPr lang="es-ES" sz="2000" b="1" smtClean="0"/>
              <a:t> </a:t>
            </a:r>
            <a:r>
              <a:rPr lang="es-ES" sz="2000" kern="1200" smtClean="0">
                <a:latin typeface="Arial Narrow" pitchFamily="34" charset="0"/>
              </a:rPr>
              <a:t>para mantener el entorno seguro y actualizado.</a:t>
            </a:r>
          </a:p>
        </p:txBody>
      </p:sp>
      <p:sp>
        <p:nvSpPr>
          <p:cNvPr id="518158" name="TextBox 518157"/>
          <p:cNvSpPr txBox="1">
            <a:spLocks noChangeArrowheads="1"/>
          </p:cNvSpPr>
          <p:nvPr/>
        </p:nvSpPr>
        <p:spPr bwMode="auto">
          <a:xfrm>
            <a:off x="461963" y="5949950"/>
            <a:ext cx="2052637" cy="22225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nSpc>
                <a:spcPct val="90000"/>
              </a:lnSpc>
              <a:spcBef>
                <a:spcPct val="0"/>
              </a:spcBef>
              <a:defRPr/>
            </a:pPr>
            <a:r>
              <a:rPr lang="es-ES" sz="1600" b="1">
                <a:effectLst>
                  <a:outerShdw blurRad="38100" dist="38100" dir="2700000" algn="tl">
                    <a:srgbClr val="000000"/>
                  </a:outerShdw>
                </a:effectLst>
                <a:latin typeface="Arial" charset="0"/>
              </a:rPr>
              <a:t>Gestión Proactiva</a:t>
            </a:r>
            <a:endParaRPr lang="es-ES">
              <a:latin typeface="Arial" charset="0"/>
            </a:endParaRPr>
          </a:p>
        </p:txBody>
      </p:sp>
      <p:grpSp>
        <p:nvGrpSpPr>
          <p:cNvPr id="40966" name="Group 12"/>
          <p:cNvGrpSpPr>
            <a:grpSpLocks/>
          </p:cNvGrpSpPr>
          <p:nvPr/>
        </p:nvGrpSpPr>
        <p:grpSpPr bwMode="auto">
          <a:xfrm>
            <a:off x="693738" y="5073650"/>
            <a:ext cx="1587500" cy="823913"/>
            <a:chOff x="455" y="947"/>
            <a:chExt cx="1000" cy="519"/>
          </a:xfrm>
        </p:grpSpPr>
        <p:pic>
          <p:nvPicPr>
            <p:cNvPr id="40988" name="Rectangle 20507"/>
            <p:cNvPicPr>
              <a:picLocks noChangeArrowheads="1"/>
            </p:cNvPicPr>
            <p:nvPr/>
          </p:nvPicPr>
          <p:blipFill>
            <a:blip r:embed="rId4"/>
            <a:srcRect/>
            <a:stretch>
              <a:fillRect/>
            </a:stretch>
          </p:blipFill>
          <p:spPr bwMode="auto">
            <a:xfrm>
              <a:off x="455" y="949"/>
              <a:ext cx="1000" cy="444"/>
            </a:xfrm>
            <a:prstGeom prst="rect">
              <a:avLst/>
            </a:prstGeom>
            <a:noFill/>
            <a:ln w="9525">
              <a:noFill/>
              <a:miter lim="800000"/>
              <a:headEnd/>
              <a:tailEnd/>
            </a:ln>
          </p:spPr>
        </p:pic>
        <p:pic>
          <p:nvPicPr>
            <p:cNvPr id="40989" name="Picture 14" descr="Security Download all no shadow"/>
            <p:cNvPicPr>
              <a:picLocks noChangeAspect="1" noChangeArrowheads="1"/>
            </p:cNvPicPr>
            <p:nvPr/>
          </p:nvPicPr>
          <p:blipFill>
            <a:blip r:embed="rId5"/>
            <a:srcRect/>
            <a:stretch>
              <a:fillRect/>
            </a:stretch>
          </p:blipFill>
          <p:spPr bwMode="auto">
            <a:xfrm>
              <a:off x="748" y="947"/>
              <a:ext cx="396" cy="417"/>
            </a:xfrm>
            <a:prstGeom prst="rect">
              <a:avLst/>
            </a:prstGeom>
            <a:noFill/>
            <a:ln w="9525">
              <a:noFill/>
              <a:miter lim="800000"/>
              <a:headEnd/>
              <a:tailEnd/>
            </a:ln>
          </p:spPr>
        </p:pic>
        <p:pic>
          <p:nvPicPr>
            <p:cNvPr id="40990" name="Picture 15" descr="snooping magnifying glass red"/>
            <p:cNvPicPr>
              <a:picLocks noChangeAspect="1" noChangeArrowheads="1"/>
            </p:cNvPicPr>
            <p:nvPr/>
          </p:nvPicPr>
          <p:blipFill>
            <a:blip r:embed="rId6"/>
            <a:srcRect/>
            <a:stretch>
              <a:fillRect/>
            </a:stretch>
          </p:blipFill>
          <p:spPr bwMode="auto">
            <a:xfrm>
              <a:off x="602" y="980"/>
              <a:ext cx="560" cy="486"/>
            </a:xfrm>
            <a:prstGeom prst="rect">
              <a:avLst/>
            </a:prstGeom>
            <a:noFill/>
            <a:ln w="9525">
              <a:noFill/>
              <a:miter lim="800000"/>
              <a:headEnd/>
              <a:tailEnd/>
            </a:ln>
          </p:spPr>
        </p:pic>
      </p:grpSp>
      <p:grpSp>
        <p:nvGrpSpPr>
          <p:cNvPr id="40967" name="Group 29"/>
          <p:cNvGrpSpPr>
            <a:grpSpLocks/>
          </p:cNvGrpSpPr>
          <p:nvPr/>
        </p:nvGrpSpPr>
        <p:grpSpPr bwMode="auto">
          <a:xfrm>
            <a:off x="246063" y="3133725"/>
            <a:ext cx="8794750" cy="1781175"/>
            <a:chOff x="301625" y="1274763"/>
            <a:chExt cx="8794750" cy="1781175"/>
          </a:xfrm>
        </p:grpSpPr>
        <p:pic>
          <p:nvPicPr>
            <p:cNvPr id="40982" name="Rectangle 20482"/>
            <p:cNvPicPr>
              <a:picLocks noChangeAspect="1" noChangeArrowheads="1"/>
            </p:cNvPicPr>
            <p:nvPr/>
          </p:nvPicPr>
          <p:blipFill>
            <a:blip r:embed="rId7"/>
            <a:srcRect/>
            <a:stretch>
              <a:fillRect/>
            </a:stretch>
          </p:blipFill>
          <p:spPr bwMode="auto">
            <a:xfrm>
              <a:off x="301625" y="1274763"/>
              <a:ext cx="8794750" cy="1781175"/>
            </a:xfrm>
            <a:prstGeom prst="rect">
              <a:avLst/>
            </a:prstGeom>
            <a:noFill/>
            <a:ln w="9525">
              <a:noFill/>
              <a:miter lim="800000"/>
              <a:headEnd/>
              <a:tailEnd/>
            </a:ln>
          </p:spPr>
        </p:pic>
        <p:sp>
          <p:nvSpPr>
            <p:cNvPr id="518153" name="Rectangle 518152"/>
            <p:cNvSpPr>
              <a:spLocks noChangeArrowheads="1"/>
            </p:cNvSpPr>
            <p:nvPr/>
          </p:nvSpPr>
          <p:spPr bwMode="auto">
            <a:xfrm>
              <a:off x="2300287" y="1731963"/>
              <a:ext cx="6521450" cy="708025"/>
            </a:xfrm>
            <a:prstGeom prst="rect">
              <a:avLst/>
            </a:prstGeom>
            <a:noFill/>
            <a:ln w="9525">
              <a:noFill/>
              <a:miter lim="800000"/>
              <a:headEnd/>
              <a:tailEnd/>
            </a:ln>
          </p:spPr>
          <p:txBody>
            <a:bodyPr lIns="91432" tIns="45717" rIns="91432" bIns="45717" anchor="ctr">
              <a:spAutoFit/>
            </a:bodyPr>
            <a:lstStyle/>
            <a:p>
              <a:pPr marL="339711" indent="-339711">
                <a:spcBef>
                  <a:spcPct val="30000"/>
                </a:spcBef>
                <a:buClr>
                  <a:schemeClr val="tx2"/>
                </a:buClr>
                <a:buSzPct val="95000"/>
                <a:defRPr/>
              </a:pPr>
              <a:r>
                <a:rPr lang="es-ES" sz="2000" b="1">
                  <a:effectLst>
                    <a:outerShdw blurRad="38100" dist="38100" dir="2700000" algn="tl">
                      <a:srgbClr val="000000"/>
                    </a:outerShdw>
                  </a:effectLst>
                </a:rPr>
                <a:t>     Una solución unificada </a:t>
              </a:r>
              <a:r>
                <a:rPr lang="es-ES" sz="2000">
                  <a:effectLst>
                    <a:outerShdw blurRad="38100" dist="38100" dir="2700000" algn="tl">
                      <a:srgbClr val="000000"/>
                    </a:outerShdw>
                  </a:effectLst>
                </a:rPr>
                <a:t>con una única consola para gestionar tus servidores, clientes, hardware, software y servicios IT</a:t>
              </a:r>
            </a:p>
          </p:txBody>
        </p:sp>
        <p:sp>
          <p:nvSpPr>
            <p:cNvPr id="518156" name="TextBox 518155"/>
            <p:cNvSpPr txBox="1">
              <a:spLocks noChangeArrowheads="1"/>
            </p:cNvSpPr>
            <p:nvPr/>
          </p:nvSpPr>
          <p:spPr bwMode="auto">
            <a:xfrm>
              <a:off x="515937" y="2414588"/>
              <a:ext cx="2058988" cy="442913"/>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nSpc>
                  <a:spcPct val="90000"/>
                </a:lnSpc>
                <a:spcBef>
                  <a:spcPct val="0"/>
                </a:spcBef>
                <a:defRPr/>
              </a:pPr>
              <a:r>
                <a:rPr lang="es-ES" sz="1600" b="1">
                  <a:effectLst>
                    <a:outerShdw blurRad="38100" dist="38100" dir="2700000" algn="tl">
                      <a:srgbClr val="000000"/>
                    </a:outerShdw>
                  </a:effectLst>
                  <a:latin typeface="Arial" charset="0"/>
                </a:rPr>
                <a:t>Experiencia Unificada</a:t>
              </a:r>
              <a:endParaRPr lang="es-ES">
                <a:latin typeface="Arial" charset="0"/>
              </a:endParaRPr>
            </a:p>
          </p:txBody>
        </p:sp>
        <p:grpSp>
          <p:nvGrpSpPr>
            <p:cNvPr id="40985" name="Group 16"/>
            <p:cNvGrpSpPr>
              <a:grpSpLocks/>
            </p:cNvGrpSpPr>
            <p:nvPr/>
          </p:nvGrpSpPr>
          <p:grpSpPr bwMode="auto">
            <a:xfrm>
              <a:off x="742951" y="1460501"/>
              <a:ext cx="1590675" cy="936625"/>
              <a:chOff x="462" y="2002"/>
              <a:chExt cx="1002" cy="590"/>
            </a:xfrm>
          </p:grpSpPr>
          <p:pic>
            <p:nvPicPr>
              <p:cNvPr id="40986" name="Picture 17"/>
              <p:cNvPicPr preferRelativeResize="0">
                <a:picLocks noChangeAspect="1" noChangeArrowheads="1"/>
              </p:cNvPicPr>
              <p:nvPr/>
            </p:nvPicPr>
            <p:blipFill>
              <a:blip r:embed="rId8"/>
              <a:srcRect/>
              <a:stretch>
                <a:fillRect/>
              </a:stretch>
            </p:blipFill>
            <p:spPr bwMode="auto">
              <a:xfrm>
                <a:off x="462" y="2124"/>
                <a:ext cx="1002" cy="468"/>
              </a:xfrm>
              <a:prstGeom prst="rect">
                <a:avLst/>
              </a:prstGeom>
              <a:noFill/>
              <a:ln w="9525">
                <a:noFill/>
                <a:miter lim="800000"/>
                <a:headEnd/>
                <a:tailEnd/>
              </a:ln>
            </p:spPr>
          </p:pic>
          <p:pic>
            <p:nvPicPr>
              <p:cNvPr id="40987" name="Picture 18" descr="screen"/>
              <p:cNvPicPr>
                <a:picLocks noChangeAspect="1" noChangeArrowheads="1"/>
              </p:cNvPicPr>
              <p:nvPr/>
            </p:nvPicPr>
            <p:blipFill>
              <a:blip r:embed="rId9"/>
              <a:srcRect/>
              <a:stretch>
                <a:fillRect/>
              </a:stretch>
            </p:blipFill>
            <p:spPr bwMode="auto">
              <a:xfrm>
                <a:off x="647" y="2002"/>
                <a:ext cx="650" cy="517"/>
              </a:xfrm>
              <a:prstGeom prst="rect">
                <a:avLst/>
              </a:prstGeom>
              <a:noFill/>
              <a:ln w="9525">
                <a:noFill/>
                <a:miter lim="800000"/>
                <a:headEnd/>
                <a:tailEnd/>
              </a:ln>
            </p:spPr>
          </p:pic>
        </p:grpSp>
      </p:grpSp>
      <p:grpSp>
        <p:nvGrpSpPr>
          <p:cNvPr id="40968" name="Group 28"/>
          <p:cNvGrpSpPr>
            <a:grpSpLocks/>
          </p:cNvGrpSpPr>
          <p:nvPr/>
        </p:nvGrpSpPr>
        <p:grpSpPr bwMode="auto">
          <a:xfrm>
            <a:off x="233363" y="1363663"/>
            <a:ext cx="8851900" cy="1765300"/>
            <a:chOff x="254000" y="4970463"/>
            <a:chExt cx="8851900" cy="1765300"/>
          </a:xfrm>
        </p:grpSpPr>
        <p:pic>
          <p:nvPicPr>
            <p:cNvPr id="40969" name="Rectangle 20481"/>
            <p:cNvPicPr>
              <a:picLocks noChangeAspect="1" noChangeArrowheads="1"/>
            </p:cNvPicPr>
            <p:nvPr/>
          </p:nvPicPr>
          <p:blipFill>
            <a:blip r:embed="rId10"/>
            <a:srcRect/>
            <a:stretch>
              <a:fillRect/>
            </a:stretch>
          </p:blipFill>
          <p:spPr bwMode="auto">
            <a:xfrm>
              <a:off x="254000" y="4970463"/>
              <a:ext cx="8851900" cy="1765300"/>
            </a:xfrm>
            <a:prstGeom prst="rect">
              <a:avLst/>
            </a:prstGeom>
            <a:noFill/>
            <a:ln w="9525">
              <a:noFill/>
              <a:miter lim="800000"/>
              <a:headEnd/>
              <a:tailEnd/>
            </a:ln>
          </p:spPr>
        </p:pic>
        <p:sp>
          <p:nvSpPr>
            <p:cNvPr id="518154" name="Rectangle 518153"/>
            <p:cNvSpPr>
              <a:spLocks noChangeArrowheads="1"/>
            </p:cNvSpPr>
            <p:nvPr/>
          </p:nvSpPr>
          <p:spPr bwMode="auto">
            <a:xfrm>
              <a:off x="2252662" y="5338763"/>
              <a:ext cx="6518275" cy="1016000"/>
            </a:xfrm>
            <a:prstGeom prst="rect">
              <a:avLst/>
            </a:prstGeom>
            <a:noFill/>
            <a:ln w="9525">
              <a:noFill/>
              <a:miter lim="800000"/>
              <a:headEnd/>
              <a:tailEnd/>
            </a:ln>
          </p:spPr>
          <p:txBody>
            <a:bodyPr lIns="91432" tIns="45717" rIns="91432" bIns="45717" anchor="ctr">
              <a:spAutoFit/>
            </a:bodyPr>
            <a:lstStyle/>
            <a:p>
              <a:pPr marL="339711" indent="-339711">
                <a:spcBef>
                  <a:spcPct val="30000"/>
                </a:spcBef>
                <a:buClr>
                  <a:schemeClr val="tx2"/>
                </a:buClr>
                <a:buSzPct val="95000"/>
                <a:defRPr/>
              </a:pPr>
              <a:r>
                <a:rPr lang="es-ES" sz="2000" b="1">
                  <a:effectLst>
                    <a:outerShdw blurRad="38100" dist="38100" dir="2700000" algn="tl">
                      <a:srgbClr val="000000"/>
                    </a:outerShdw>
                  </a:effectLst>
                </a:rPr>
                <a:t>Fácil de preparar, desplegar y configurar. </a:t>
              </a:r>
              <a:r>
                <a:rPr lang="es-ES" sz="2000">
                  <a:effectLst>
                    <a:outerShdw blurRad="38100" dist="38100" dir="2700000" algn="tl">
                      <a:srgbClr val="000000"/>
                    </a:outerShdw>
                  </a:effectLst>
                </a:rPr>
                <a:t>Ejecución simple de tareas complejas de gestión, como resolución de problemas del usuario final o despliege de software en clientes y servidores.</a:t>
              </a:r>
            </a:p>
          </p:txBody>
        </p:sp>
        <p:sp>
          <p:nvSpPr>
            <p:cNvPr id="518155" name="TextBox 518154"/>
            <p:cNvSpPr txBox="1">
              <a:spLocks noChangeArrowheads="1"/>
            </p:cNvSpPr>
            <p:nvPr/>
          </p:nvSpPr>
          <p:spPr bwMode="auto">
            <a:xfrm>
              <a:off x="438150" y="6130925"/>
              <a:ext cx="2066925" cy="222250"/>
            </a:xfrm>
            <a:prstGeom prst="rect">
              <a:avLst/>
            </a:prstGeom>
            <a:noFill/>
            <a:ln w="9525" cap="flat" cmpd="sng" algn="ctr">
              <a:noFill/>
              <a:prstDash val="solid"/>
              <a:miter lim="800000"/>
              <a:headEnd type="none" w="med" len="med"/>
              <a:tailEnd type="none" w="med" len="med"/>
            </a:ln>
            <a:effectLst/>
          </p:spPr>
          <p:txBody>
            <a:bodyPr lIns="0" tIns="0" rIns="0" bIns="0" anchor="ctr">
              <a:spAutoFit/>
            </a:bodyPr>
            <a:lstStyle/>
            <a:p>
              <a:pPr>
                <a:lnSpc>
                  <a:spcPct val="90000"/>
                </a:lnSpc>
                <a:spcBef>
                  <a:spcPct val="0"/>
                </a:spcBef>
                <a:defRPr/>
              </a:pPr>
              <a:r>
                <a:rPr lang="es-ES" sz="1600" b="1">
                  <a:effectLst>
                    <a:outerShdw blurRad="38100" dist="38100" dir="2700000" algn="tl">
                      <a:srgbClr val="000000"/>
                    </a:outerShdw>
                  </a:effectLst>
                  <a:latin typeface="Arial" charset="0"/>
                </a:rPr>
                <a:t>Eficiencia</a:t>
              </a:r>
            </a:p>
          </p:txBody>
        </p:sp>
        <p:grpSp>
          <p:nvGrpSpPr>
            <p:cNvPr id="40972" name="Group 19"/>
            <p:cNvGrpSpPr>
              <a:grpSpLocks/>
            </p:cNvGrpSpPr>
            <p:nvPr/>
          </p:nvGrpSpPr>
          <p:grpSpPr bwMode="auto">
            <a:xfrm>
              <a:off x="668338" y="5137151"/>
              <a:ext cx="1563687" cy="912812"/>
              <a:chOff x="445" y="3069"/>
              <a:chExt cx="985" cy="575"/>
            </a:xfrm>
          </p:grpSpPr>
          <p:pic>
            <p:nvPicPr>
              <p:cNvPr id="40973" name="Picture 20"/>
              <p:cNvPicPr preferRelativeResize="0">
                <a:picLocks noChangeArrowheads="1"/>
              </p:cNvPicPr>
              <p:nvPr/>
            </p:nvPicPr>
            <p:blipFill>
              <a:blip r:embed="rId11"/>
              <a:srcRect/>
              <a:stretch>
                <a:fillRect/>
              </a:stretch>
            </p:blipFill>
            <p:spPr bwMode="auto">
              <a:xfrm>
                <a:off x="445" y="3188"/>
                <a:ext cx="985" cy="456"/>
              </a:xfrm>
              <a:prstGeom prst="rect">
                <a:avLst/>
              </a:prstGeom>
              <a:noFill/>
              <a:ln w="9525">
                <a:noFill/>
                <a:miter lim="800000"/>
                <a:headEnd/>
                <a:tailEnd/>
              </a:ln>
            </p:spPr>
          </p:pic>
          <p:grpSp>
            <p:nvGrpSpPr>
              <p:cNvPr id="40974" name="Group 21"/>
              <p:cNvGrpSpPr>
                <a:grpSpLocks/>
              </p:cNvGrpSpPr>
              <p:nvPr/>
            </p:nvGrpSpPr>
            <p:grpSpPr bwMode="auto">
              <a:xfrm>
                <a:off x="608" y="3069"/>
                <a:ext cx="705" cy="553"/>
                <a:chOff x="-2875" y="-256"/>
                <a:chExt cx="2204" cy="2077"/>
              </a:xfrm>
            </p:grpSpPr>
            <p:pic>
              <p:nvPicPr>
                <p:cNvPr id="40975" name="Picture 22" descr="XP icon my computer"/>
                <p:cNvPicPr>
                  <a:picLocks noChangeAspect="1" noChangeArrowheads="1"/>
                </p:cNvPicPr>
                <p:nvPr/>
              </p:nvPicPr>
              <p:blipFill>
                <a:blip r:embed="rId12"/>
                <a:srcRect/>
                <a:stretch>
                  <a:fillRect/>
                </a:stretch>
              </p:blipFill>
              <p:spPr bwMode="auto">
                <a:xfrm>
                  <a:off x="-1339" y="1153"/>
                  <a:ext cx="668" cy="668"/>
                </a:xfrm>
                <a:prstGeom prst="rect">
                  <a:avLst/>
                </a:prstGeom>
                <a:noFill/>
                <a:ln w="9525">
                  <a:noFill/>
                  <a:miter lim="800000"/>
                  <a:headEnd/>
                  <a:tailEnd/>
                </a:ln>
              </p:spPr>
            </p:pic>
            <p:pic>
              <p:nvPicPr>
                <p:cNvPr id="40976" name="Picture 23" descr="XP icon my computer"/>
                <p:cNvPicPr>
                  <a:picLocks noChangeAspect="1" noChangeArrowheads="1"/>
                </p:cNvPicPr>
                <p:nvPr/>
              </p:nvPicPr>
              <p:blipFill>
                <a:blip r:embed="rId12"/>
                <a:srcRect/>
                <a:stretch>
                  <a:fillRect/>
                </a:stretch>
              </p:blipFill>
              <p:spPr bwMode="auto">
                <a:xfrm>
                  <a:off x="-2095" y="1153"/>
                  <a:ext cx="668" cy="668"/>
                </a:xfrm>
                <a:prstGeom prst="rect">
                  <a:avLst/>
                </a:prstGeom>
                <a:noFill/>
                <a:ln w="9525">
                  <a:noFill/>
                  <a:miter lim="800000"/>
                  <a:headEnd/>
                  <a:tailEnd/>
                </a:ln>
              </p:spPr>
            </p:pic>
            <p:pic>
              <p:nvPicPr>
                <p:cNvPr id="40977" name="Picture 24" descr="XP icon my computer"/>
                <p:cNvPicPr>
                  <a:picLocks noChangeAspect="1" noChangeArrowheads="1"/>
                </p:cNvPicPr>
                <p:nvPr/>
              </p:nvPicPr>
              <p:blipFill>
                <a:blip r:embed="rId12"/>
                <a:srcRect/>
                <a:stretch>
                  <a:fillRect/>
                </a:stretch>
              </p:blipFill>
              <p:spPr bwMode="auto">
                <a:xfrm>
                  <a:off x="-2875" y="1153"/>
                  <a:ext cx="668" cy="668"/>
                </a:xfrm>
                <a:prstGeom prst="rect">
                  <a:avLst/>
                </a:prstGeom>
                <a:noFill/>
                <a:ln w="9525">
                  <a:noFill/>
                  <a:miter lim="800000"/>
                  <a:headEnd/>
                  <a:tailEnd/>
                </a:ln>
              </p:spPr>
            </p:pic>
            <p:pic>
              <p:nvPicPr>
                <p:cNvPr id="40978" name="Picture 25" descr="arrow 0 blue arrow curved 3"/>
                <p:cNvPicPr>
                  <a:picLocks noChangeAspect="1" noChangeArrowheads="1"/>
                </p:cNvPicPr>
                <p:nvPr/>
              </p:nvPicPr>
              <p:blipFill>
                <a:blip r:embed="rId13"/>
                <a:srcRect/>
                <a:stretch>
                  <a:fillRect/>
                </a:stretch>
              </p:blipFill>
              <p:spPr bwMode="auto">
                <a:xfrm flipH="1" flipV="1">
                  <a:off x="-1566" y="229"/>
                  <a:ext cx="800" cy="970"/>
                </a:xfrm>
                <a:prstGeom prst="rect">
                  <a:avLst/>
                </a:prstGeom>
                <a:noFill/>
                <a:ln w="9525">
                  <a:noFill/>
                  <a:miter lim="800000"/>
                  <a:headEnd/>
                  <a:tailEnd/>
                </a:ln>
              </p:spPr>
            </p:pic>
            <p:pic>
              <p:nvPicPr>
                <p:cNvPr id="40979" name="Picture 26" descr="arrow 0 blue arrow curved 3"/>
                <p:cNvPicPr>
                  <a:picLocks noChangeAspect="1" noChangeArrowheads="1"/>
                </p:cNvPicPr>
                <p:nvPr/>
              </p:nvPicPr>
              <p:blipFill>
                <a:blip r:embed="rId13"/>
                <a:srcRect/>
                <a:stretch>
                  <a:fillRect/>
                </a:stretch>
              </p:blipFill>
              <p:spPr bwMode="auto">
                <a:xfrm flipV="1">
                  <a:off x="-2782" y="229"/>
                  <a:ext cx="800" cy="970"/>
                </a:xfrm>
                <a:prstGeom prst="rect">
                  <a:avLst/>
                </a:prstGeom>
                <a:noFill/>
                <a:ln w="9525">
                  <a:noFill/>
                  <a:miter lim="800000"/>
                  <a:headEnd/>
                  <a:tailEnd/>
                </a:ln>
              </p:spPr>
            </p:pic>
            <p:pic>
              <p:nvPicPr>
                <p:cNvPr id="40980" name="Picture 27" descr="arrow 0 blue shadow arrow right"/>
                <p:cNvPicPr>
                  <a:picLocks noChangeAspect="1" noChangeArrowheads="1"/>
                </p:cNvPicPr>
                <p:nvPr/>
              </p:nvPicPr>
              <p:blipFill>
                <a:blip r:embed="rId14"/>
                <a:srcRect/>
                <a:stretch>
                  <a:fillRect/>
                </a:stretch>
              </p:blipFill>
              <p:spPr bwMode="auto">
                <a:xfrm rot="5400000">
                  <a:off x="-2264" y="455"/>
                  <a:ext cx="1034" cy="418"/>
                </a:xfrm>
                <a:prstGeom prst="rect">
                  <a:avLst/>
                </a:prstGeom>
                <a:noFill/>
                <a:ln w="9525">
                  <a:noFill/>
                  <a:miter lim="800000"/>
                  <a:headEnd/>
                  <a:tailEnd/>
                </a:ln>
              </p:spPr>
            </p:pic>
            <p:pic>
              <p:nvPicPr>
                <p:cNvPr id="40981" name="Picture 28" descr="Server"/>
                <p:cNvPicPr>
                  <a:picLocks noChangeAspect="1" noChangeArrowheads="1"/>
                </p:cNvPicPr>
                <p:nvPr/>
              </p:nvPicPr>
              <p:blipFill>
                <a:blip r:embed="rId15"/>
                <a:srcRect/>
                <a:stretch>
                  <a:fillRect/>
                </a:stretch>
              </p:blipFill>
              <p:spPr bwMode="auto">
                <a:xfrm>
                  <a:off x="-2019" y="-256"/>
                  <a:ext cx="546" cy="804"/>
                </a:xfrm>
                <a:prstGeom prst="rect">
                  <a:avLst/>
                </a:prstGeom>
                <a:noFill/>
                <a:ln w="9525">
                  <a:noFill/>
                  <a:miter lim="800000"/>
                  <a:headEnd/>
                  <a:tailEnd/>
                </a:ln>
              </p:spPr>
            </p:pic>
          </p:grpSp>
        </p:gr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28600"/>
            <a:ext cx="8816453" cy="590931"/>
          </a:xfrm>
        </p:spPr>
        <p:txBody>
          <a:bodyPr/>
          <a:lstStyle/>
          <a:p>
            <a:pPr eaLnBrk="1" hangingPunct="1">
              <a:defRPr/>
            </a:pPr>
            <a:r>
              <a:rPr lang="es-ES"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¿Qué puede gestionarse con Essentials</a:t>
            </a:r>
            <a:r>
              <a:rPr lang="es-ES" smtClean="0"/>
              <a:t>?</a:t>
            </a:r>
            <a:endParaRPr lang="es-ES"/>
          </a:p>
        </p:txBody>
      </p:sp>
      <p:sp>
        <p:nvSpPr>
          <p:cNvPr id="3" name="Content Placeholder 2"/>
          <p:cNvSpPr>
            <a:spLocks noGrp="1"/>
          </p:cNvSpPr>
          <p:nvPr>
            <p:ph idx="1"/>
          </p:nvPr>
        </p:nvSpPr>
        <p:spPr>
          <a:xfrm>
            <a:off x="382588" y="1414463"/>
            <a:ext cx="8380412" cy="5262562"/>
          </a:xfrm>
        </p:spPr>
        <p:txBody>
          <a:bodyPr/>
          <a:lstStyle/>
          <a:p>
            <a:pPr eaLnBrk="1" hangingPunct="1">
              <a:defRPr/>
            </a:pPr>
            <a:r>
              <a:rPr lang="es-ES" smtClean="0"/>
              <a:t>Hasta 500 clientes con SO Windowss</a:t>
            </a:r>
          </a:p>
          <a:p>
            <a:pPr eaLnBrk="1" hangingPunct="1">
              <a:defRPr/>
            </a:pPr>
            <a:r>
              <a:rPr lang="es-ES" smtClean="0"/>
              <a:t>Hasta 30 servidores con SO Windows</a:t>
            </a:r>
          </a:p>
          <a:p>
            <a:pPr eaLnBrk="1" hangingPunct="1">
              <a:defRPr/>
            </a:pPr>
            <a:r>
              <a:rPr lang="es-ES" smtClean="0"/>
              <a:t>Dispositivos SNMP devices (rendimiento limitado)</a:t>
            </a:r>
          </a:p>
          <a:p>
            <a:pPr eaLnBrk="1" hangingPunct="1">
              <a:defRPr/>
            </a:pPr>
            <a:r>
              <a:rPr lang="es-ES" smtClean="0"/>
              <a:t>Todas las máquinas gestionadas deben estar en el mismo bosque de Directorio Activo que el servidor con System Center Essentials</a:t>
            </a:r>
          </a:p>
          <a:p>
            <a:pPr eaLnBrk="1" hangingPunct="1">
              <a:defRPr/>
            </a:pPr>
            <a:endParaRPr lang="es-ES" smtClean="0"/>
          </a:p>
          <a:p>
            <a:pPr eaLnBrk="1" hangingPunct="1">
              <a:defRPr/>
            </a:pPr>
            <a:endParaRPr lang="es-ES"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646331"/>
          </a:xfrm>
        </p:spPr>
        <p:txBody>
          <a:bodyPr/>
          <a:lstStyle/>
          <a:p>
            <a:pPr eaLnBrk="1" hangingPunct="1">
              <a:defRPr/>
            </a:pPr>
            <a:r>
              <a:rPr lang="es-ES" sz="40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Más eficiencia</a:t>
            </a:r>
            <a:endParaRPr lang="en-US" sz="40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
        <p:nvSpPr>
          <p:cNvPr id="8" name="Content Placeholder 7"/>
          <p:cNvSpPr>
            <a:spLocks noGrp="1"/>
          </p:cNvSpPr>
          <p:nvPr>
            <p:ph idx="1"/>
          </p:nvPr>
        </p:nvSpPr>
        <p:spPr>
          <a:xfrm>
            <a:off x="212725" y="1120775"/>
            <a:ext cx="8761413" cy="5737225"/>
          </a:xfrm>
        </p:spPr>
        <p:txBody>
          <a:bodyPr/>
          <a:lstStyle/>
          <a:p>
            <a:pPr eaLnBrk="1" hangingPunct="1">
              <a:defRPr/>
            </a:pPr>
            <a:r>
              <a:rPr lang="es-ES" sz="2800" dirty="0" smtClean="0"/>
              <a:t>Instalación en 10-clics</a:t>
            </a:r>
          </a:p>
          <a:p>
            <a:pPr eaLnBrk="1" hangingPunct="1">
              <a:defRPr/>
            </a:pPr>
            <a:r>
              <a:rPr lang="es-ES" sz="2800" dirty="0" smtClean="0"/>
              <a:t>Instalación integrada de la monitorización, gestión de la configuración y del cambio, así como de las bases de datos.</a:t>
            </a:r>
          </a:p>
          <a:p>
            <a:pPr eaLnBrk="1" hangingPunct="1">
              <a:defRPr/>
            </a:pPr>
            <a:r>
              <a:rPr lang="es-ES" sz="2800" dirty="0" smtClean="0"/>
              <a:t>Comprobador interactivo de los pre-requisitos de instalación.</a:t>
            </a:r>
          </a:p>
          <a:p>
            <a:pPr eaLnBrk="1" hangingPunct="1">
              <a:defRPr/>
            </a:pPr>
            <a:r>
              <a:rPr lang="es-ES" sz="2800" dirty="0" smtClean="0"/>
              <a:t>Configuración flexible de SQL (remoto vs. local) </a:t>
            </a:r>
          </a:p>
          <a:p>
            <a:pPr eaLnBrk="1" hangingPunct="1">
              <a:defRPr/>
            </a:pPr>
            <a:r>
              <a:rPr lang="es-ES" sz="2800" dirty="0" smtClean="0"/>
              <a:t>Asistentes para configurar y adaptar Essentials 2007 para tu entorno</a:t>
            </a:r>
          </a:p>
          <a:p>
            <a:pPr eaLnBrk="1" hangingPunct="1">
              <a:lnSpc>
                <a:spcPct val="80000"/>
              </a:lnSpc>
              <a:defRPr/>
            </a:pPr>
            <a:r>
              <a:rPr lang="es-ES" sz="2800" dirty="0" smtClean="0"/>
              <a:t>Actualiza Windows Server </a:t>
            </a:r>
            <a:r>
              <a:rPr lang="es-ES" sz="2800" dirty="0" err="1" smtClean="0"/>
              <a:t>Update</a:t>
            </a:r>
            <a:r>
              <a:rPr lang="es-ES" sz="2800" dirty="0" smtClean="0"/>
              <a:t> </a:t>
            </a:r>
            <a:r>
              <a:rPr lang="es-ES" sz="2800" dirty="0" err="1" smtClean="0"/>
              <a:t>Services</a:t>
            </a:r>
            <a:r>
              <a:rPr lang="es-ES" sz="2800" dirty="0" smtClean="0"/>
              <a:t> 2.0 y 3.0</a:t>
            </a:r>
          </a:p>
          <a:p>
            <a:pPr eaLnBrk="1" hangingPunct="1">
              <a:lnSpc>
                <a:spcPct val="80000"/>
              </a:lnSpc>
              <a:defRPr/>
            </a:pPr>
            <a:r>
              <a:rPr lang="es-ES" sz="2800" dirty="0" smtClean="0"/>
              <a:t>Soporte a la actualización de </a:t>
            </a:r>
            <a:r>
              <a:rPr lang="es-ES" sz="2800" dirty="0" err="1" smtClean="0"/>
              <a:t>Operations</a:t>
            </a:r>
            <a:r>
              <a:rPr lang="es-ES" sz="2800" dirty="0" smtClean="0"/>
              <a:t> Manager 2005</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46331"/>
          </a:xfrm>
        </p:spPr>
        <p:txBody>
          <a:bodyPr/>
          <a:lstStyle/>
          <a:p>
            <a:pPr eaLnBrk="1" hangingPunct="1">
              <a:defRPr/>
            </a:pPr>
            <a:r>
              <a:rPr lang="es-ES" sz="40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Experiencia Unificada</a:t>
            </a:r>
            <a:endParaRPr lang="en-US" sz="40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
        <p:nvSpPr>
          <p:cNvPr id="3" name="Content Placeholder 2"/>
          <p:cNvSpPr>
            <a:spLocks noGrp="1"/>
          </p:cNvSpPr>
          <p:nvPr>
            <p:ph idx="1"/>
          </p:nvPr>
        </p:nvSpPr>
        <p:spPr>
          <a:xfrm>
            <a:off x="369888" y="996950"/>
            <a:ext cx="8304212" cy="5780088"/>
          </a:xfrm>
        </p:spPr>
        <p:txBody>
          <a:bodyPr/>
          <a:lstStyle/>
          <a:p>
            <a:pPr eaLnBrk="1" hangingPunct="1">
              <a:defRPr/>
            </a:pPr>
            <a:r>
              <a:rPr lang="es-ES" sz="2800" dirty="0" smtClean="0"/>
              <a:t>Vistas centralizadas de los equipos con tareas, inventarios de salud y estados de despliegue.</a:t>
            </a:r>
          </a:p>
          <a:p>
            <a:pPr eaLnBrk="1" hangingPunct="1">
              <a:defRPr/>
            </a:pPr>
            <a:r>
              <a:rPr lang="es-ES" sz="2800" dirty="0" smtClean="0"/>
              <a:t>Informes resumidos para cada uno de los grupos de equipos.</a:t>
            </a:r>
          </a:p>
          <a:p>
            <a:pPr eaLnBrk="1" hangingPunct="1">
              <a:defRPr/>
            </a:pPr>
            <a:r>
              <a:rPr lang="es-ES" sz="2800" dirty="0" smtClean="0"/>
              <a:t>Informe de salud diario vía correo electrónico.</a:t>
            </a:r>
          </a:p>
          <a:p>
            <a:pPr eaLnBrk="1" hangingPunct="1">
              <a:defRPr/>
            </a:pPr>
            <a:r>
              <a:rPr lang="es-ES" sz="2800" dirty="0" smtClean="0"/>
              <a:t>Potentes métodos de agrupación tanto dinámicos y estáticos</a:t>
            </a:r>
          </a:p>
          <a:p>
            <a:pPr eaLnBrk="1" hangingPunct="1">
              <a:defRPr/>
            </a:pPr>
            <a:r>
              <a:rPr lang="es-ES" sz="2800" dirty="0" smtClean="0"/>
              <a:t>Informes en línea de disponibilidad, rendimiento, inventario, despliegues de software y actualizaciones.</a:t>
            </a:r>
          </a:p>
          <a:p>
            <a:pPr eaLnBrk="1" hangingPunct="1">
              <a:defRPr/>
            </a:pPr>
            <a:r>
              <a:rPr lang="es-ES" sz="2800" dirty="0" smtClean="0"/>
              <a:t>Modelo de salud </a:t>
            </a:r>
            <a:r>
              <a:rPr lang="es-ES" sz="2800" dirty="0" err="1" smtClean="0"/>
              <a:t>multi</a:t>
            </a:r>
            <a:r>
              <a:rPr lang="es-ES" sz="2800" dirty="0" smtClean="0"/>
              <a:t>-factorial que combina monitorización, estado de actualizaciones y despliegue de software</a:t>
            </a:r>
            <a:endParaRPr lang="es-ES" sz="2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46331"/>
          </a:xfrm>
        </p:spPr>
        <p:txBody>
          <a:bodyPr/>
          <a:lstStyle/>
          <a:p>
            <a:pPr eaLnBrk="1" hangingPunct="1">
              <a:defRPr/>
            </a:pPr>
            <a:r>
              <a:rPr lang="es-ES" sz="40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Gestión Proactiva</a:t>
            </a:r>
          </a:p>
        </p:txBody>
      </p:sp>
      <p:sp>
        <p:nvSpPr>
          <p:cNvPr id="5" name="Content Placeholder 4"/>
          <p:cNvSpPr>
            <a:spLocks noGrp="1"/>
          </p:cNvSpPr>
          <p:nvPr>
            <p:ph idx="1"/>
          </p:nvPr>
        </p:nvSpPr>
        <p:spPr>
          <a:xfrm>
            <a:off x="182563" y="1319213"/>
            <a:ext cx="8782050" cy="5078412"/>
          </a:xfrm>
        </p:spPr>
        <p:txBody>
          <a:bodyPr/>
          <a:lstStyle/>
          <a:p>
            <a:pPr eaLnBrk="1" hangingPunct="1">
              <a:defRPr/>
            </a:pPr>
            <a:r>
              <a:rPr lang="es-ES" sz="2400" dirty="0" smtClean="0"/>
              <a:t>Monitorización completa, con conocimiento incorporado y tareas en línea para servidores, puestos, dispositivos de red y hardware.</a:t>
            </a:r>
          </a:p>
          <a:p>
            <a:pPr eaLnBrk="1" hangingPunct="1">
              <a:defRPr/>
            </a:pPr>
            <a:r>
              <a:rPr lang="es-ES" sz="2400" dirty="0" smtClean="0"/>
              <a:t>Sincronizaciones automatizadas de actualizaciones con auto-despliegue.</a:t>
            </a:r>
          </a:p>
          <a:p>
            <a:pPr eaLnBrk="1" hangingPunct="1">
              <a:defRPr/>
            </a:pPr>
            <a:r>
              <a:rPr lang="es-ES" sz="2400" dirty="0" smtClean="0"/>
              <a:t>Distribución de Software vía Actualizaciones automáticas o por Agregar/Quitar programas.</a:t>
            </a:r>
          </a:p>
          <a:p>
            <a:pPr eaLnBrk="1" hangingPunct="1">
              <a:defRPr/>
            </a:pPr>
            <a:r>
              <a:rPr lang="es-ES" sz="2400" dirty="0" smtClean="0"/>
              <a:t>Solución de problemas con tareas de diagnóstico e informes</a:t>
            </a:r>
          </a:p>
          <a:p>
            <a:pPr eaLnBrk="1" hangingPunct="1">
              <a:defRPr/>
            </a:pPr>
            <a:r>
              <a:rPr lang="es-ES" sz="2400" dirty="0" smtClean="0"/>
              <a:t>Monitorización a medida a través de plantillas de Management Packs.</a:t>
            </a:r>
          </a:p>
          <a:p>
            <a:pPr eaLnBrk="1" hangingPunct="1">
              <a:defRPr/>
            </a:pPr>
            <a:r>
              <a:rPr lang="es-ES" sz="2400" dirty="0" smtClean="0"/>
              <a:t>Inventario e informes de activos de hardware y software</a:t>
            </a:r>
          </a:p>
          <a:p>
            <a:pPr eaLnBrk="1" hangingPunct="1">
              <a:defRPr/>
            </a:pPr>
            <a:r>
              <a:rPr lang="es-ES" sz="2400" dirty="0" smtClean="0"/>
              <a:t>Topología de red y monitorización de dispositivos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2"/>
          <p:cNvSpPr>
            <a:spLocks noChangeArrowheads="1"/>
          </p:cNvSpPr>
          <p:nvPr/>
        </p:nvSpPr>
        <p:spPr bwMode="auto">
          <a:xfrm>
            <a:off x="5324475" y="3162300"/>
            <a:ext cx="3657600" cy="2514600"/>
          </a:xfrm>
          <a:prstGeom prst="ellipse">
            <a:avLst/>
          </a:prstGeom>
          <a:gradFill rotWithShape="0">
            <a:gsLst>
              <a:gs pos="0">
                <a:srgbClr val="39568F">
                  <a:alpha val="0"/>
                </a:srgbClr>
              </a:gs>
              <a:gs pos="100000">
                <a:schemeClr val="hlink">
                  <a:alpha val="26999"/>
                </a:schemeClr>
              </a:gs>
            </a:gsLst>
            <a:path path="shape">
              <a:fillToRect l="50000" t="50000" r="50000" b="50000"/>
            </a:path>
          </a:gradFill>
          <a:ln w="28575">
            <a:solidFill>
              <a:schemeClr val="hlink"/>
            </a:solidFill>
            <a:round/>
            <a:headEnd/>
            <a:tailEnd/>
          </a:ln>
        </p:spPr>
        <p:txBody>
          <a:bodyPr wrap="none" anchor="ctr"/>
          <a:lstStyle/>
          <a:p>
            <a:endParaRPr lang="es-ES"/>
          </a:p>
        </p:txBody>
      </p:sp>
      <p:sp>
        <p:nvSpPr>
          <p:cNvPr id="852995" name="Rectangle 3"/>
          <p:cNvSpPr>
            <a:spLocks noGrp="1" noChangeArrowheads="1"/>
          </p:cNvSpPr>
          <p:nvPr>
            <p:ph type="title"/>
          </p:nvPr>
        </p:nvSpPr>
        <p:spPr>
          <a:xfrm>
            <a:off x="387350" y="225425"/>
            <a:ext cx="8382000" cy="646331"/>
          </a:xfrm>
        </p:spPr>
        <p:txBody>
          <a:bodyPr/>
          <a:lstStyle/>
          <a:p>
            <a:pPr eaLnBrk="1" hangingPunct="1">
              <a:defRPr/>
            </a:pPr>
            <a:r>
              <a:rPr lang="es-ES" sz="40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Tecnologías que componen SCE</a:t>
            </a:r>
          </a:p>
        </p:txBody>
      </p:sp>
      <p:sp>
        <p:nvSpPr>
          <p:cNvPr id="852996" name="Rectangle 4"/>
          <p:cNvSpPr>
            <a:spLocks noGrp="1" noChangeArrowheads="1"/>
          </p:cNvSpPr>
          <p:nvPr>
            <p:ph type="body" sz="half" idx="1"/>
          </p:nvPr>
        </p:nvSpPr>
        <p:spPr>
          <a:xfrm>
            <a:off x="241300" y="1181100"/>
            <a:ext cx="5114925" cy="5668963"/>
          </a:xfrm>
        </p:spPr>
        <p:txBody>
          <a:bodyPr/>
          <a:lstStyle/>
          <a:p>
            <a:pPr eaLnBrk="1" hangingPunct="1">
              <a:lnSpc>
                <a:spcPct val="80000"/>
              </a:lnSpc>
              <a:defRPr/>
            </a:pPr>
            <a:r>
              <a:rPr lang="es-ES" sz="2400" b="1" smtClean="0"/>
              <a:t>Tecnologías</a:t>
            </a:r>
          </a:p>
          <a:p>
            <a:pPr lvl="1" eaLnBrk="1" hangingPunct="1">
              <a:lnSpc>
                <a:spcPct val="80000"/>
              </a:lnSpc>
              <a:defRPr/>
            </a:pPr>
            <a:r>
              <a:rPr lang="es-ES" smtClean="0"/>
              <a:t>Operations Manager 2007</a:t>
            </a:r>
          </a:p>
          <a:p>
            <a:pPr lvl="1" eaLnBrk="1" hangingPunct="1">
              <a:lnSpc>
                <a:spcPct val="80000"/>
              </a:lnSpc>
              <a:defRPr/>
            </a:pPr>
            <a:r>
              <a:rPr lang="es-ES" smtClean="0"/>
              <a:t>Windows Server Update Services 3.0</a:t>
            </a:r>
          </a:p>
          <a:p>
            <a:pPr lvl="1" eaLnBrk="1" hangingPunct="1">
              <a:lnSpc>
                <a:spcPct val="80000"/>
              </a:lnSpc>
              <a:defRPr/>
            </a:pPr>
            <a:r>
              <a:rPr lang="es-ES" smtClean="0"/>
              <a:t>SQL Server 2005 </a:t>
            </a:r>
          </a:p>
          <a:p>
            <a:pPr lvl="1" eaLnBrk="1" hangingPunct="1">
              <a:lnSpc>
                <a:spcPct val="80000"/>
              </a:lnSpc>
              <a:defRPr/>
            </a:pPr>
            <a:r>
              <a:rPr lang="es-ES" smtClean="0"/>
              <a:t>Microsoft Update</a:t>
            </a:r>
          </a:p>
          <a:p>
            <a:pPr eaLnBrk="1" hangingPunct="1">
              <a:lnSpc>
                <a:spcPct val="70000"/>
              </a:lnSpc>
              <a:defRPr/>
            </a:pPr>
            <a:r>
              <a:rPr lang="es-ES" sz="2400" b="1" smtClean="0"/>
              <a:t>Requerimientos para SCE</a:t>
            </a:r>
          </a:p>
          <a:p>
            <a:pPr lvl="1" eaLnBrk="1" hangingPunct="1">
              <a:lnSpc>
                <a:spcPct val="70000"/>
              </a:lnSpc>
              <a:defRPr/>
            </a:pPr>
            <a:r>
              <a:rPr lang="es-ES" smtClean="0"/>
              <a:t>Windows Server 2003 SP1</a:t>
            </a:r>
          </a:p>
          <a:p>
            <a:pPr lvl="1" eaLnBrk="1" hangingPunct="1">
              <a:lnSpc>
                <a:spcPct val="70000"/>
              </a:lnSpc>
              <a:defRPr/>
            </a:pPr>
            <a:r>
              <a:rPr lang="es-ES" smtClean="0"/>
              <a:t>Directorio Activo</a:t>
            </a:r>
          </a:p>
          <a:p>
            <a:pPr lvl="1" eaLnBrk="1" hangingPunct="1">
              <a:lnSpc>
                <a:spcPct val="70000"/>
              </a:lnSpc>
              <a:defRPr/>
            </a:pPr>
            <a:r>
              <a:rPr lang="es-ES" smtClean="0"/>
              <a:t>SQL Server 2005 SP1</a:t>
            </a:r>
          </a:p>
          <a:p>
            <a:pPr lvl="1" eaLnBrk="1" hangingPunct="1">
              <a:lnSpc>
                <a:spcPct val="70000"/>
              </a:lnSpc>
              <a:defRPr/>
            </a:pPr>
            <a:r>
              <a:rPr lang="es-ES" smtClean="0"/>
              <a:t>Internet Information Services 6.0</a:t>
            </a:r>
          </a:p>
          <a:p>
            <a:pPr lvl="1" eaLnBrk="1" hangingPunct="1">
              <a:lnSpc>
                <a:spcPct val="70000"/>
              </a:lnSpc>
              <a:defRPr/>
            </a:pPr>
            <a:r>
              <a:rPr lang="es-ES" smtClean="0"/>
              <a:t>.NET Framework 2.0 and 3.0</a:t>
            </a:r>
          </a:p>
          <a:p>
            <a:pPr eaLnBrk="1" hangingPunct="1">
              <a:lnSpc>
                <a:spcPct val="70000"/>
              </a:lnSpc>
              <a:defRPr/>
            </a:pPr>
            <a:r>
              <a:rPr lang="es-ES" sz="2400" smtClean="0"/>
              <a:t>La consola de administración puede instalarse en un servidor remoto diferente</a:t>
            </a:r>
          </a:p>
        </p:txBody>
      </p:sp>
      <p:grpSp>
        <p:nvGrpSpPr>
          <p:cNvPr id="46085" name="Group 5"/>
          <p:cNvGrpSpPr>
            <a:grpSpLocks/>
          </p:cNvGrpSpPr>
          <p:nvPr/>
        </p:nvGrpSpPr>
        <p:grpSpPr bwMode="auto">
          <a:xfrm>
            <a:off x="6086475" y="3619500"/>
            <a:ext cx="2438400" cy="990600"/>
            <a:chOff x="3360" y="2640"/>
            <a:chExt cx="1536" cy="624"/>
          </a:xfrm>
        </p:grpSpPr>
        <p:pic>
          <p:nvPicPr>
            <p:cNvPr id="46097" name="Picture 6" descr="Server sm"/>
            <p:cNvPicPr>
              <a:picLocks noChangeAspect="1" noChangeArrowheads="1"/>
            </p:cNvPicPr>
            <p:nvPr/>
          </p:nvPicPr>
          <p:blipFill>
            <a:blip r:embed="rId3"/>
            <a:srcRect/>
            <a:stretch>
              <a:fillRect/>
            </a:stretch>
          </p:blipFill>
          <p:spPr bwMode="auto">
            <a:xfrm>
              <a:off x="3360" y="2640"/>
              <a:ext cx="425" cy="624"/>
            </a:xfrm>
            <a:prstGeom prst="rect">
              <a:avLst/>
            </a:prstGeom>
            <a:noFill/>
            <a:ln w="9525">
              <a:noFill/>
              <a:miter lim="800000"/>
              <a:headEnd/>
              <a:tailEnd/>
            </a:ln>
          </p:spPr>
        </p:pic>
        <p:pic>
          <p:nvPicPr>
            <p:cNvPr id="46098" name="Picture 7" descr="Server sm"/>
            <p:cNvPicPr>
              <a:picLocks noChangeAspect="1" noChangeArrowheads="1"/>
            </p:cNvPicPr>
            <p:nvPr/>
          </p:nvPicPr>
          <p:blipFill>
            <a:blip r:embed="rId3"/>
            <a:srcRect/>
            <a:stretch>
              <a:fillRect/>
            </a:stretch>
          </p:blipFill>
          <p:spPr bwMode="auto">
            <a:xfrm>
              <a:off x="3638" y="2640"/>
              <a:ext cx="425" cy="624"/>
            </a:xfrm>
            <a:prstGeom prst="rect">
              <a:avLst/>
            </a:prstGeom>
            <a:noFill/>
            <a:ln w="9525">
              <a:noFill/>
              <a:miter lim="800000"/>
              <a:headEnd/>
              <a:tailEnd/>
            </a:ln>
          </p:spPr>
        </p:pic>
        <p:pic>
          <p:nvPicPr>
            <p:cNvPr id="46099" name="Picture 8" descr="Server sm"/>
            <p:cNvPicPr>
              <a:picLocks noChangeAspect="1" noChangeArrowheads="1"/>
            </p:cNvPicPr>
            <p:nvPr/>
          </p:nvPicPr>
          <p:blipFill>
            <a:blip r:embed="rId3"/>
            <a:srcRect/>
            <a:stretch>
              <a:fillRect/>
            </a:stretch>
          </p:blipFill>
          <p:spPr bwMode="auto">
            <a:xfrm>
              <a:off x="3916" y="2640"/>
              <a:ext cx="425" cy="624"/>
            </a:xfrm>
            <a:prstGeom prst="rect">
              <a:avLst/>
            </a:prstGeom>
            <a:noFill/>
            <a:ln w="9525">
              <a:noFill/>
              <a:miter lim="800000"/>
              <a:headEnd/>
              <a:tailEnd/>
            </a:ln>
          </p:spPr>
        </p:pic>
        <p:pic>
          <p:nvPicPr>
            <p:cNvPr id="46100" name="Picture 9" descr="Server sm"/>
            <p:cNvPicPr>
              <a:picLocks noChangeAspect="1" noChangeArrowheads="1"/>
            </p:cNvPicPr>
            <p:nvPr/>
          </p:nvPicPr>
          <p:blipFill>
            <a:blip r:embed="rId3"/>
            <a:srcRect/>
            <a:stretch>
              <a:fillRect/>
            </a:stretch>
          </p:blipFill>
          <p:spPr bwMode="auto">
            <a:xfrm>
              <a:off x="4194" y="2640"/>
              <a:ext cx="425" cy="624"/>
            </a:xfrm>
            <a:prstGeom prst="rect">
              <a:avLst/>
            </a:prstGeom>
            <a:noFill/>
            <a:ln w="9525">
              <a:noFill/>
              <a:miter lim="800000"/>
              <a:headEnd/>
              <a:tailEnd/>
            </a:ln>
          </p:spPr>
        </p:pic>
        <p:pic>
          <p:nvPicPr>
            <p:cNvPr id="46101" name="Picture 10" descr="Server sm"/>
            <p:cNvPicPr>
              <a:picLocks noChangeAspect="1" noChangeArrowheads="1"/>
            </p:cNvPicPr>
            <p:nvPr/>
          </p:nvPicPr>
          <p:blipFill>
            <a:blip r:embed="rId3"/>
            <a:srcRect/>
            <a:stretch>
              <a:fillRect/>
            </a:stretch>
          </p:blipFill>
          <p:spPr bwMode="auto">
            <a:xfrm>
              <a:off x="4471" y="2640"/>
              <a:ext cx="425" cy="624"/>
            </a:xfrm>
            <a:prstGeom prst="rect">
              <a:avLst/>
            </a:prstGeom>
            <a:noFill/>
            <a:ln w="9525">
              <a:noFill/>
              <a:miter lim="800000"/>
              <a:headEnd/>
              <a:tailEnd/>
            </a:ln>
          </p:spPr>
        </p:pic>
      </p:grpSp>
      <p:grpSp>
        <p:nvGrpSpPr>
          <p:cNvPr id="46086" name="Group 11"/>
          <p:cNvGrpSpPr>
            <a:grpSpLocks/>
          </p:cNvGrpSpPr>
          <p:nvPr/>
        </p:nvGrpSpPr>
        <p:grpSpPr bwMode="auto">
          <a:xfrm>
            <a:off x="5705475" y="4229100"/>
            <a:ext cx="2438400" cy="990600"/>
            <a:chOff x="3360" y="2640"/>
            <a:chExt cx="1536" cy="624"/>
          </a:xfrm>
        </p:grpSpPr>
        <p:pic>
          <p:nvPicPr>
            <p:cNvPr id="46092" name="Picture 12" descr="Server sm"/>
            <p:cNvPicPr>
              <a:picLocks noChangeAspect="1" noChangeArrowheads="1"/>
            </p:cNvPicPr>
            <p:nvPr/>
          </p:nvPicPr>
          <p:blipFill>
            <a:blip r:embed="rId3"/>
            <a:srcRect/>
            <a:stretch>
              <a:fillRect/>
            </a:stretch>
          </p:blipFill>
          <p:spPr bwMode="auto">
            <a:xfrm>
              <a:off x="3360" y="2640"/>
              <a:ext cx="425" cy="624"/>
            </a:xfrm>
            <a:prstGeom prst="rect">
              <a:avLst/>
            </a:prstGeom>
            <a:noFill/>
            <a:ln w="9525">
              <a:noFill/>
              <a:miter lim="800000"/>
              <a:headEnd/>
              <a:tailEnd/>
            </a:ln>
          </p:spPr>
        </p:pic>
        <p:pic>
          <p:nvPicPr>
            <p:cNvPr id="46093" name="Picture 13" descr="Server sm"/>
            <p:cNvPicPr>
              <a:picLocks noChangeAspect="1" noChangeArrowheads="1"/>
            </p:cNvPicPr>
            <p:nvPr/>
          </p:nvPicPr>
          <p:blipFill>
            <a:blip r:embed="rId3"/>
            <a:srcRect/>
            <a:stretch>
              <a:fillRect/>
            </a:stretch>
          </p:blipFill>
          <p:spPr bwMode="auto">
            <a:xfrm>
              <a:off x="3638" y="2640"/>
              <a:ext cx="425" cy="624"/>
            </a:xfrm>
            <a:prstGeom prst="rect">
              <a:avLst/>
            </a:prstGeom>
            <a:noFill/>
            <a:ln w="9525">
              <a:noFill/>
              <a:miter lim="800000"/>
              <a:headEnd/>
              <a:tailEnd/>
            </a:ln>
          </p:spPr>
        </p:pic>
        <p:pic>
          <p:nvPicPr>
            <p:cNvPr id="46094" name="Picture 14" descr="Server sm"/>
            <p:cNvPicPr>
              <a:picLocks noChangeAspect="1" noChangeArrowheads="1"/>
            </p:cNvPicPr>
            <p:nvPr/>
          </p:nvPicPr>
          <p:blipFill>
            <a:blip r:embed="rId3"/>
            <a:srcRect/>
            <a:stretch>
              <a:fillRect/>
            </a:stretch>
          </p:blipFill>
          <p:spPr bwMode="auto">
            <a:xfrm>
              <a:off x="3916" y="2640"/>
              <a:ext cx="425" cy="624"/>
            </a:xfrm>
            <a:prstGeom prst="rect">
              <a:avLst/>
            </a:prstGeom>
            <a:noFill/>
            <a:ln w="9525">
              <a:noFill/>
              <a:miter lim="800000"/>
              <a:headEnd/>
              <a:tailEnd/>
            </a:ln>
          </p:spPr>
        </p:pic>
        <p:pic>
          <p:nvPicPr>
            <p:cNvPr id="46095" name="Picture 15" descr="Server sm"/>
            <p:cNvPicPr>
              <a:picLocks noChangeAspect="1" noChangeArrowheads="1"/>
            </p:cNvPicPr>
            <p:nvPr/>
          </p:nvPicPr>
          <p:blipFill>
            <a:blip r:embed="rId3"/>
            <a:srcRect/>
            <a:stretch>
              <a:fillRect/>
            </a:stretch>
          </p:blipFill>
          <p:spPr bwMode="auto">
            <a:xfrm>
              <a:off x="4194" y="2640"/>
              <a:ext cx="425" cy="624"/>
            </a:xfrm>
            <a:prstGeom prst="rect">
              <a:avLst/>
            </a:prstGeom>
            <a:noFill/>
            <a:ln w="9525">
              <a:noFill/>
              <a:miter lim="800000"/>
              <a:headEnd/>
              <a:tailEnd/>
            </a:ln>
          </p:spPr>
        </p:pic>
        <p:pic>
          <p:nvPicPr>
            <p:cNvPr id="46096" name="Picture 16" descr="Server sm"/>
            <p:cNvPicPr>
              <a:picLocks noChangeAspect="1" noChangeArrowheads="1"/>
            </p:cNvPicPr>
            <p:nvPr/>
          </p:nvPicPr>
          <p:blipFill>
            <a:blip r:embed="rId3"/>
            <a:srcRect/>
            <a:stretch>
              <a:fillRect/>
            </a:stretch>
          </p:blipFill>
          <p:spPr bwMode="auto">
            <a:xfrm>
              <a:off x="4471" y="2640"/>
              <a:ext cx="425" cy="624"/>
            </a:xfrm>
            <a:prstGeom prst="rect">
              <a:avLst/>
            </a:prstGeom>
            <a:noFill/>
            <a:ln w="9525">
              <a:noFill/>
              <a:miter lim="800000"/>
              <a:headEnd/>
              <a:tailEnd/>
            </a:ln>
          </p:spPr>
        </p:pic>
      </p:grpSp>
      <p:sp>
        <p:nvSpPr>
          <p:cNvPr id="46087" name="Line 17"/>
          <p:cNvSpPr>
            <a:spLocks noChangeShapeType="1"/>
          </p:cNvSpPr>
          <p:nvPr/>
        </p:nvSpPr>
        <p:spPr bwMode="auto">
          <a:xfrm flipV="1">
            <a:off x="5781675" y="2705100"/>
            <a:ext cx="533400" cy="228600"/>
          </a:xfrm>
          <a:prstGeom prst="line">
            <a:avLst/>
          </a:prstGeom>
          <a:noFill/>
          <a:ln w="76200">
            <a:solidFill>
              <a:schemeClr val="hlink"/>
            </a:solidFill>
            <a:round/>
            <a:headEnd/>
            <a:tailEnd/>
          </a:ln>
        </p:spPr>
        <p:txBody>
          <a:bodyPr/>
          <a:lstStyle/>
          <a:p>
            <a:endParaRPr lang="es-ES"/>
          </a:p>
        </p:txBody>
      </p:sp>
      <p:pic>
        <p:nvPicPr>
          <p:cNvPr id="46088" name="Picture 18" descr="SQL sm"/>
          <p:cNvPicPr>
            <a:picLocks noChangeAspect="1" noChangeArrowheads="1"/>
          </p:cNvPicPr>
          <p:nvPr/>
        </p:nvPicPr>
        <p:blipFill>
          <a:blip r:embed="rId4"/>
          <a:srcRect/>
          <a:stretch>
            <a:fillRect/>
          </a:stretch>
        </p:blipFill>
        <p:spPr bwMode="auto">
          <a:xfrm>
            <a:off x="6137275" y="1638300"/>
            <a:ext cx="863600" cy="1270000"/>
          </a:xfrm>
          <a:prstGeom prst="rect">
            <a:avLst/>
          </a:prstGeom>
          <a:noFill/>
          <a:ln w="9525">
            <a:noFill/>
            <a:miter lim="800000"/>
            <a:headEnd/>
            <a:tailEnd/>
          </a:ln>
        </p:spPr>
      </p:pic>
      <p:pic>
        <p:nvPicPr>
          <p:cNvPr id="46089" name="Picture 19" descr="Business Process (developer) Sm"/>
          <p:cNvPicPr>
            <a:picLocks noChangeAspect="1" noChangeArrowheads="1"/>
          </p:cNvPicPr>
          <p:nvPr/>
        </p:nvPicPr>
        <p:blipFill>
          <a:blip r:embed="rId5"/>
          <a:srcRect/>
          <a:stretch>
            <a:fillRect/>
          </a:stretch>
        </p:blipFill>
        <p:spPr bwMode="auto">
          <a:xfrm>
            <a:off x="5324475" y="2476500"/>
            <a:ext cx="625475" cy="914400"/>
          </a:xfrm>
          <a:prstGeom prst="rect">
            <a:avLst/>
          </a:prstGeom>
          <a:noFill/>
          <a:ln w="9525">
            <a:noFill/>
            <a:miter lim="800000"/>
            <a:headEnd/>
            <a:tailEnd/>
          </a:ln>
        </p:spPr>
      </p:pic>
      <p:pic>
        <p:nvPicPr>
          <p:cNvPr id="46090" name="Picture 20" descr="Blue Curved Arrow Large"/>
          <p:cNvPicPr>
            <a:picLocks noChangeAspect="1" noChangeArrowheads="1"/>
          </p:cNvPicPr>
          <p:nvPr/>
        </p:nvPicPr>
        <p:blipFill>
          <a:blip r:embed="rId6"/>
          <a:srcRect/>
          <a:stretch>
            <a:fillRect/>
          </a:stretch>
        </p:blipFill>
        <p:spPr bwMode="auto">
          <a:xfrm rot="-7074087">
            <a:off x="5743575" y="1905000"/>
            <a:ext cx="2362200" cy="1371600"/>
          </a:xfrm>
          <a:prstGeom prst="rect">
            <a:avLst/>
          </a:prstGeom>
          <a:noFill/>
          <a:ln w="9525">
            <a:noFill/>
            <a:miter lim="800000"/>
            <a:headEnd/>
            <a:tailEnd/>
          </a:ln>
        </p:spPr>
      </p:pic>
      <p:sp>
        <p:nvSpPr>
          <p:cNvPr id="46091" name="TextBox 20"/>
          <p:cNvSpPr txBox="1">
            <a:spLocks noChangeArrowheads="1"/>
          </p:cNvSpPr>
          <p:nvPr/>
        </p:nvSpPr>
        <p:spPr bwMode="auto">
          <a:xfrm>
            <a:off x="6034088" y="5799138"/>
            <a:ext cx="2924175" cy="647700"/>
          </a:xfrm>
          <a:prstGeom prst="rect">
            <a:avLst/>
          </a:prstGeom>
          <a:noFill/>
          <a:ln w="9525">
            <a:noFill/>
            <a:miter lim="800000"/>
            <a:headEnd/>
            <a:tailEnd/>
          </a:ln>
        </p:spPr>
        <p:txBody>
          <a:bodyPr>
            <a:spAutoFit/>
          </a:bodyPr>
          <a:lstStyle/>
          <a:p>
            <a:r>
              <a:rPr lang="es-ES" sz="1800" b="1">
                <a:latin typeface="Segoe" pitchFamily="34" charset="0"/>
              </a:rPr>
              <a:t>SCE esta soportado en entornos virtualizados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3588" y="228600"/>
            <a:ext cx="8380412" cy="701675"/>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Agenda</a:t>
            </a:r>
          </a:p>
        </p:txBody>
      </p:sp>
      <p:sp>
        <p:nvSpPr>
          <p:cNvPr id="3" name="2 Marcador de contenido"/>
          <p:cNvSpPr>
            <a:spLocks noGrp="1"/>
          </p:cNvSpPr>
          <p:nvPr>
            <p:ph idx="4294967295"/>
          </p:nvPr>
        </p:nvSpPr>
        <p:spPr>
          <a:xfrm>
            <a:off x="252413" y="1414463"/>
            <a:ext cx="8599487" cy="3656386"/>
          </a:xfrm>
        </p:spPr>
        <p:txBody>
          <a:bodyPr/>
          <a:lstStyle/>
          <a:p>
            <a:pPr eaLnBrk="1" hangingPunct="1">
              <a:defRPr/>
            </a:pPr>
            <a:r>
              <a:rPr lang="es-ES" sz="2800" dirty="0" smtClean="0"/>
              <a:t>Introducción</a:t>
            </a:r>
          </a:p>
          <a:p>
            <a:pPr eaLnBrk="1" hangingPunct="1">
              <a:defRPr/>
            </a:pPr>
            <a:r>
              <a:rPr lang="es-ES" sz="2800" dirty="0" smtClean="0"/>
              <a:t>Gestión de Actualizaciones del sistema</a:t>
            </a:r>
          </a:p>
          <a:p>
            <a:pPr eaLnBrk="1" hangingPunct="1">
              <a:defRPr/>
            </a:pPr>
            <a:r>
              <a:rPr lang="es-ES" sz="2800" dirty="0" smtClean="0"/>
              <a:t>Gestión Antimalware</a:t>
            </a:r>
          </a:p>
          <a:p>
            <a:pPr eaLnBrk="1" hangingPunct="1">
              <a:defRPr/>
            </a:pPr>
            <a:r>
              <a:rPr lang="es-ES" sz="2800" dirty="0" smtClean="0"/>
              <a:t>Gestión unificada de los servicios de IT</a:t>
            </a:r>
          </a:p>
          <a:p>
            <a:pPr eaLnBrk="1" hangingPunct="1">
              <a:defRPr/>
            </a:pPr>
            <a:endParaRPr lang="es-ES" sz="2800" dirty="0" smtClean="0"/>
          </a:p>
          <a:p>
            <a:pPr eaLnBrk="1" hangingPunct="1">
              <a:defRPr/>
            </a:pPr>
            <a:endParaRPr lang="es-ES" sz="2800" dirty="0" smtClean="0"/>
          </a:p>
          <a:p>
            <a:pPr eaLnBrk="1" hangingPunct="1">
              <a:defRPr/>
            </a:pPr>
            <a:r>
              <a:rPr lang="es-ES" sz="2800" dirty="0" smtClean="0"/>
              <a:t>Y por supuesto, </a:t>
            </a:r>
            <a:r>
              <a:rPr lang="es-ES" b="1" u="sng" dirty="0" smtClean="0">
                <a:solidFill>
                  <a:srgbClr val="FFC000"/>
                </a:solidFill>
              </a:rPr>
              <a:t>muchas DEMOS</a:t>
            </a:r>
            <a:endParaRPr lang="es-ES" sz="2800" b="1" u="sng" dirty="0" smtClean="0">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46088" y="163513"/>
          <a:ext cx="8318500" cy="6586537"/>
        </p:xfrm>
        <a:graphic>
          <a:graphicData uri="http://schemas.openxmlformats.org/presentationml/2006/ole">
            <p:oleObj spid="_x0000_s3074" name="Visio" r:id="rId4" imgW="9646820" imgH="7637982" progId="">
              <p:embed/>
            </p:oleObj>
          </a:graphicData>
        </a:graphic>
      </p:graphicFrame>
      <p:sp>
        <p:nvSpPr>
          <p:cNvPr id="5" name="Title 4"/>
          <p:cNvSpPr>
            <a:spLocks noGrp="1"/>
          </p:cNvSpPr>
          <p:nvPr>
            <p:ph type="title"/>
          </p:nvPr>
        </p:nvSpPr>
        <p:spPr>
          <a:xfrm>
            <a:off x="4523831" y="280851"/>
            <a:ext cx="4448175" cy="757130"/>
          </a:xfrm>
        </p:spPr>
        <p:txBody>
          <a:bodyPr/>
          <a:lstStyle/>
          <a:p>
            <a:pPr algn="ctr" eaLnBrk="1" hangingPunct="1">
              <a:defRPr/>
            </a:pPr>
            <a:r>
              <a:rPr lang="es-ES" sz="48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Arquitectura</a:t>
            </a:r>
            <a:endParaRPr lang="en-US" sz="48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prstClr val="black"/>
              <a:schemeClr val="tx2">
                <a:tint val="45000"/>
                <a:satMod val="400000"/>
              </a:schemeClr>
            </a:duotone>
            <a:lum bright="42000" contrast="52000"/>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ctrTitle"/>
          </p:nvPr>
        </p:nvSpPr>
        <p:spPr>
          <a:xfrm>
            <a:off x="727075" y="1825625"/>
            <a:ext cx="7843838" cy="1422400"/>
          </a:xfrm>
        </p:spPr>
        <p:txBody>
          <a:bodyPr/>
          <a:lstStyle/>
          <a:p>
            <a:pPr eaLnBrk="1" hangingPunct="1">
              <a:defRPr/>
            </a:pPr>
            <a:r>
              <a:rPr lang="es-ES" sz="9600" dirty="0" smtClean="0">
                <a:solidFill>
                  <a:srgbClr val="FFC000"/>
                </a:solidFill>
              </a:rPr>
              <a:t>DEMO</a:t>
            </a:r>
          </a:p>
        </p:txBody>
      </p:sp>
      <p:sp>
        <p:nvSpPr>
          <p:cNvPr id="7" name="6 Subtítulo"/>
          <p:cNvSpPr>
            <a:spLocks noGrp="1"/>
          </p:cNvSpPr>
          <p:nvPr>
            <p:ph type="subTitle" idx="1"/>
          </p:nvPr>
        </p:nvSpPr>
        <p:spPr>
          <a:xfrm>
            <a:off x="752832" y="3436512"/>
            <a:ext cx="8035925" cy="3194721"/>
          </a:xfrm>
        </p:spPr>
        <p:txBody>
          <a:bodyPr/>
          <a:lstStyle/>
          <a:p>
            <a:pPr eaLnBrk="1" hangingPunct="1">
              <a:defRPr/>
            </a:pPr>
            <a:r>
              <a:rPr lang="es-ES" dirty="0" smtClean="0"/>
              <a:t>Un paseo por la consola de SCE</a:t>
            </a:r>
          </a:p>
          <a:p>
            <a:pPr eaLnBrk="1" hangingPunct="1">
              <a:defRPr/>
            </a:pPr>
            <a:r>
              <a:rPr lang="es-ES" dirty="0" smtClean="0"/>
              <a:t>Monitorización con SCE</a:t>
            </a:r>
          </a:p>
          <a:p>
            <a:pPr eaLnBrk="1" hangingPunct="1">
              <a:defRPr/>
            </a:pPr>
            <a:r>
              <a:rPr lang="es-ES" dirty="0" smtClean="0"/>
              <a:t>Distribución de Software con SCE</a:t>
            </a:r>
          </a:p>
          <a:p>
            <a:pPr eaLnBrk="1" hangingPunct="1">
              <a:defRPr/>
            </a:pPr>
            <a:r>
              <a:rPr lang="es-ES" dirty="0" smtClean="0"/>
              <a:t>Gestión de Actualizaciones con SCE</a:t>
            </a:r>
          </a:p>
          <a:p>
            <a:pPr eaLnBrk="1" hangingPunct="1">
              <a:defRPr/>
            </a:pPr>
            <a:endParaRPr lang="es-ES" dirty="0" smtClean="0"/>
          </a:p>
          <a:p>
            <a:pPr eaLnBrk="1" hangingPunct="1">
              <a:defRPr/>
            </a:pPr>
            <a:endParaRPr lang="es-ES" dirty="0" smtClean="0"/>
          </a:p>
          <a:p>
            <a:pPr eaLnBrk="1" hangingPunct="1">
              <a:defRPr/>
            </a:pPr>
            <a:endParaRPr lang="es-E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2588" y="162340"/>
            <a:ext cx="8385778" cy="1421928"/>
          </a:xfrm>
        </p:spPr>
        <p:txBody>
          <a:bodyPr/>
          <a:lstStyle/>
          <a:p>
            <a:pPr eaLnBrk="1" hangingPunct="1">
              <a:defRPr/>
            </a:pPr>
            <a:r>
              <a:rPr lang="es-ES" sz="4800" smtClean="0"/>
              <a:t>Funcionalidades para Proveedores de Servicios</a:t>
            </a:r>
          </a:p>
        </p:txBody>
      </p:sp>
      <p:sp>
        <p:nvSpPr>
          <p:cNvPr id="861187" name="Rectangle 3"/>
          <p:cNvSpPr>
            <a:spLocks noGrp="1" noChangeArrowheads="1"/>
          </p:cNvSpPr>
          <p:nvPr>
            <p:ph type="body" idx="1"/>
          </p:nvPr>
        </p:nvSpPr>
        <p:spPr>
          <a:xfrm>
            <a:off x="393700" y="1676400"/>
            <a:ext cx="8410575" cy="4837113"/>
          </a:xfrm>
        </p:spPr>
        <p:txBody>
          <a:bodyPr/>
          <a:lstStyle/>
          <a:p>
            <a:pPr eaLnBrk="1" hangingPunct="1">
              <a:buFontTx/>
              <a:buBlip>
                <a:blip r:embed="rId3"/>
              </a:buBlip>
              <a:defRPr/>
            </a:pPr>
            <a:r>
              <a:rPr lang="es-ES" sz="2400" dirty="0" smtClean="0"/>
              <a:t>Integración con </a:t>
            </a:r>
            <a:r>
              <a:rPr lang="es-ES" sz="2400" dirty="0" err="1" smtClean="0"/>
              <a:t>System</a:t>
            </a:r>
            <a:r>
              <a:rPr lang="es-ES" sz="2400" dirty="0" smtClean="0"/>
              <a:t> Center </a:t>
            </a:r>
            <a:r>
              <a:rPr lang="es-ES" sz="2400" dirty="0" err="1" smtClean="0"/>
              <a:t>Operations</a:t>
            </a:r>
            <a:r>
              <a:rPr lang="es-ES" sz="2400" dirty="0" smtClean="0"/>
              <a:t> Manager 2007</a:t>
            </a:r>
          </a:p>
          <a:p>
            <a:pPr eaLnBrk="1" hangingPunct="1">
              <a:buFontTx/>
              <a:buBlip>
                <a:blip r:embed="rId3"/>
              </a:buBlip>
              <a:defRPr/>
            </a:pPr>
            <a:r>
              <a:rPr lang="es-ES" sz="2400" dirty="0" smtClean="0"/>
              <a:t>Configuración y despliegue sencillos</a:t>
            </a:r>
          </a:p>
          <a:p>
            <a:pPr marL="822325" lvl="2" indent="-447675" eaLnBrk="1" hangingPunct="1">
              <a:buFontTx/>
              <a:buBlip>
                <a:blip r:embed="rId3"/>
              </a:buBlip>
              <a:defRPr/>
            </a:pPr>
            <a:r>
              <a:rPr lang="es-ES" sz="2000" dirty="0" smtClean="0">
                <a:ea typeface="+mn-ea"/>
                <a:cs typeface="+mn-cs"/>
              </a:rPr>
              <a:t>Soporte para instalación desatendida del </a:t>
            </a:r>
            <a:r>
              <a:rPr lang="es-ES" sz="2000" dirty="0" err="1" smtClean="0">
                <a:ea typeface="+mn-ea"/>
                <a:cs typeface="+mn-cs"/>
              </a:rPr>
              <a:t>Site</a:t>
            </a:r>
            <a:r>
              <a:rPr lang="es-ES" sz="2000" dirty="0" smtClean="0">
                <a:ea typeface="+mn-ea"/>
                <a:cs typeface="+mn-cs"/>
              </a:rPr>
              <a:t> de un cliente</a:t>
            </a:r>
          </a:p>
          <a:p>
            <a:pPr marL="822325" lvl="2" indent="-447675" eaLnBrk="1" hangingPunct="1">
              <a:buFontTx/>
              <a:buBlip>
                <a:blip r:embed="rId3"/>
              </a:buBlip>
              <a:defRPr/>
            </a:pPr>
            <a:r>
              <a:rPr lang="es-ES" sz="2000" dirty="0" smtClean="0">
                <a:ea typeface="+mn-ea"/>
                <a:cs typeface="+mn-cs"/>
              </a:rPr>
              <a:t>Configuración sencilla de la seguridad y el canal de comunicaciones con el proveedor de servicios</a:t>
            </a:r>
          </a:p>
          <a:p>
            <a:pPr eaLnBrk="1" hangingPunct="1">
              <a:buFontTx/>
              <a:buBlip>
                <a:blip r:embed="rId3"/>
              </a:buBlip>
              <a:defRPr/>
            </a:pPr>
            <a:r>
              <a:rPr lang="es-ES" sz="2400" dirty="0" smtClean="0"/>
              <a:t>Management Packs compatibles con el modelo de proveedor de servicios</a:t>
            </a:r>
          </a:p>
          <a:p>
            <a:pPr marL="822325" lvl="2" indent="-447675" eaLnBrk="1" hangingPunct="1">
              <a:buFontTx/>
              <a:buBlip>
                <a:blip r:embed="rId3"/>
              </a:buBlip>
              <a:defRPr/>
            </a:pPr>
            <a:r>
              <a:rPr lang="es-ES" sz="2000" dirty="0" smtClean="0">
                <a:ea typeface="+mn-ea"/>
                <a:cs typeface="+mn-cs"/>
              </a:rPr>
              <a:t>Vistas del </a:t>
            </a:r>
            <a:r>
              <a:rPr lang="es-ES" sz="2000" dirty="0" err="1" smtClean="0">
                <a:ea typeface="+mn-ea"/>
                <a:cs typeface="+mn-cs"/>
              </a:rPr>
              <a:t>site</a:t>
            </a:r>
            <a:r>
              <a:rPr lang="es-ES" sz="2000" dirty="0" smtClean="0">
                <a:ea typeface="+mn-ea"/>
                <a:cs typeface="+mn-cs"/>
              </a:rPr>
              <a:t> del cliente</a:t>
            </a:r>
          </a:p>
          <a:p>
            <a:pPr marL="1090612" lvl="4" indent="-447675" eaLnBrk="1" hangingPunct="1">
              <a:buFontTx/>
              <a:buBlip>
                <a:blip r:embed="rId3"/>
              </a:buBlip>
              <a:defRPr/>
            </a:pPr>
            <a:r>
              <a:rPr lang="es-ES" dirty="0" smtClean="0">
                <a:ea typeface="+mn-ea"/>
                <a:cs typeface="+mn-cs"/>
              </a:rPr>
              <a:t>Estado, </a:t>
            </a:r>
            <a:r>
              <a:rPr lang="es-ES" dirty="0" err="1" smtClean="0">
                <a:ea typeface="+mn-ea"/>
                <a:cs typeface="+mn-cs"/>
              </a:rPr>
              <a:t>dashboard</a:t>
            </a:r>
            <a:r>
              <a:rPr lang="es-ES" dirty="0" smtClean="0">
                <a:ea typeface="+mn-ea"/>
                <a:cs typeface="+mn-cs"/>
              </a:rPr>
              <a:t>, rendimiento, diagramas etc..</a:t>
            </a:r>
          </a:p>
          <a:p>
            <a:pPr marL="822325" lvl="2" indent="-447675" eaLnBrk="1" hangingPunct="1">
              <a:buFontTx/>
              <a:buBlip>
                <a:blip r:embed="rId3"/>
              </a:buBlip>
              <a:defRPr/>
            </a:pPr>
            <a:r>
              <a:rPr lang="es-ES" sz="2000" dirty="0" smtClean="0">
                <a:ea typeface="+mn-ea"/>
                <a:cs typeface="+mn-cs"/>
              </a:rPr>
              <a:t>Tareas de diagnóstico</a:t>
            </a:r>
          </a:p>
          <a:p>
            <a:pPr marL="822325" lvl="2" indent="-447675" eaLnBrk="1" hangingPunct="1">
              <a:buFontTx/>
              <a:buBlip>
                <a:blip r:embed="rId3"/>
              </a:buBlip>
              <a:defRPr/>
            </a:pPr>
            <a:r>
              <a:rPr lang="es-ES" sz="2000" dirty="0" smtClean="0">
                <a:ea typeface="+mn-ea"/>
                <a:cs typeface="+mn-cs"/>
              </a:rPr>
              <a:t>Anulación de Sitios de clientes</a:t>
            </a:r>
          </a:p>
          <a:p>
            <a:pPr marL="822325" lvl="2" indent="-447675" eaLnBrk="1" hangingPunct="1">
              <a:buFontTx/>
              <a:buBlip>
                <a:blip r:embed="rId3"/>
              </a:buBlip>
              <a:defRPr/>
            </a:pPr>
            <a:r>
              <a:rPr lang="es-ES" sz="2000" dirty="0" smtClean="0"/>
              <a:t>Informes por </a:t>
            </a:r>
            <a:r>
              <a:rPr lang="es-ES" sz="2000" dirty="0" err="1" smtClean="0"/>
              <a:t>Sites</a:t>
            </a:r>
            <a:endParaRPr lang="es-ES" sz="20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
          <p:cNvGraphicFramePr>
            <a:graphicFrameLocks noChangeAspect="1"/>
          </p:cNvGraphicFramePr>
          <p:nvPr/>
        </p:nvGraphicFramePr>
        <p:xfrm>
          <a:off x="-3175" y="473075"/>
          <a:ext cx="8923338" cy="6232525"/>
        </p:xfrm>
        <a:graphic>
          <a:graphicData uri="http://schemas.openxmlformats.org/presentationml/2006/ole">
            <p:oleObj spid="_x0000_s4098" name="Visio" r:id="rId3" imgW="9571981" imgH="6686497" progId="">
              <p:embed/>
            </p:oleObj>
          </a:graphicData>
        </a:graphic>
      </p:graphicFrame>
      <p:pic>
        <p:nvPicPr>
          <p:cNvPr id="4099" name="Rectangle 2050"/>
          <p:cNvPicPr>
            <a:picLocks noChangeAspect="1" noChangeArrowheads="1"/>
          </p:cNvPicPr>
          <p:nvPr/>
        </p:nvPicPr>
        <p:blipFill>
          <a:blip r:embed="rId4"/>
          <a:srcRect/>
          <a:stretch>
            <a:fillRect/>
          </a:stretch>
        </p:blipFill>
        <p:spPr bwMode="auto">
          <a:xfrm>
            <a:off x="382588" y="303213"/>
            <a:ext cx="3505200" cy="1179512"/>
          </a:xfrm>
          <a:prstGeom prst="rect">
            <a:avLst/>
          </a:prstGeom>
          <a:noFill/>
          <a:ln w="9525">
            <a:noFill/>
            <a:miter lim="800000"/>
            <a:headEnd/>
            <a:tailEnd/>
          </a:ln>
        </p:spPr>
      </p:pic>
      <p:sp>
        <p:nvSpPr>
          <p:cNvPr id="870404" name="TextBox 2051"/>
          <p:cNvSpPr txBox="1">
            <a:spLocks noChangeArrowheads="1"/>
          </p:cNvSpPr>
          <p:nvPr/>
        </p:nvSpPr>
        <p:spPr bwMode="auto">
          <a:xfrm>
            <a:off x="327025" y="1527175"/>
            <a:ext cx="3810000" cy="400079"/>
          </a:xfrm>
          <a:prstGeom prst="rect">
            <a:avLst/>
          </a:prstGeom>
          <a:noFill/>
          <a:ln w="9525">
            <a:noFill/>
            <a:miter lim="800000"/>
            <a:headEnd/>
            <a:tailEnd/>
          </a:ln>
        </p:spPr>
        <p:txBody>
          <a:bodyPr lIns="91406" tIns="45705" rIns="91406" bIns="45705">
            <a:spAutoFit/>
          </a:bodyPr>
          <a:lstStyle/>
          <a:p>
            <a:pPr>
              <a:spcBef>
                <a:spcPct val="50000"/>
              </a:spcBef>
              <a:defRPr/>
            </a:pPr>
            <a:r>
              <a:rPr lang="en-US" sz="2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Remote Management Services</a:t>
            </a:r>
          </a:p>
        </p:txBody>
      </p:sp>
      <p:sp>
        <p:nvSpPr>
          <p:cNvPr id="870405" name="Text Box 5"/>
          <p:cNvSpPr txBox="1">
            <a:spLocks noChangeArrowheads="1"/>
          </p:cNvSpPr>
          <p:nvPr/>
        </p:nvSpPr>
        <p:spPr bwMode="auto">
          <a:xfrm>
            <a:off x="2662238" y="996950"/>
            <a:ext cx="1141412" cy="579438"/>
          </a:xfrm>
          <a:prstGeom prst="rect">
            <a:avLst/>
          </a:prstGeom>
          <a:noFill/>
          <a:ln w="12700" algn="ctr">
            <a:noFill/>
            <a:miter lim="800000"/>
            <a:headEnd/>
            <a:tailEnd/>
          </a:ln>
          <a:effectLst/>
        </p:spPr>
        <p:txBody>
          <a:bodyPr lIns="91417" tIns="45710" rIns="91417" bIns="45710">
            <a:spAutoFit/>
          </a:bodyPr>
          <a:lstStyle/>
          <a:p>
            <a:pPr>
              <a:spcBef>
                <a:spcPct val="50000"/>
              </a:spcBef>
              <a:defRPr/>
            </a:pPr>
            <a:r>
              <a:rPr lang="en-US" sz="3200" dirty="0">
                <a:effectLst>
                  <a:outerShdw blurRad="38100" dist="38100" dir="2700000" algn="tl">
                    <a:srgbClr val="000000"/>
                  </a:outerShdw>
                </a:effectLst>
                <a:latin typeface="Arial" charset="0"/>
              </a:rPr>
              <a:t>2007</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1450" y="-461963"/>
            <a:ext cx="9026525" cy="7189788"/>
            <a:chOff x="-108" y="-291"/>
            <a:chExt cx="5686" cy="4529"/>
          </a:xfrm>
        </p:grpSpPr>
        <p:pic>
          <p:nvPicPr>
            <p:cNvPr id="104518" name="Picture 3" descr="angle-round--blue-lg"/>
            <p:cNvPicPr>
              <a:picLocks noChangeAspect="1" noChangeArrowheads="1"/>
            </p:cNvPicPr>
            <p:nvPr/>
          </p:nvPicPr>
          <p:blipFill>
            <a:blip r:embed="rId3">
              <a:lum bright="30000"/>
            </a:blip>
            <a:srcRect l="6937" t="9843"/>
            <a:stretch>
              <a:fillRect/>
            </a:stretch>
          </p:blipFill>
          <p:spPr bwMode="auto">
            <a:xfrm rot="-141270">
              <a:off x="-108" y="-291"/>
              <a:ext cx="5686" cy="4529"/>
            </a:xfrm>
            <a:prstGeom prst="rect">
              <a:avLst/>
            </a:prstGeom>
            <a:noFill/>
            <a:ln w="9525">
              <a:noFill/>
              <a:miter lim="800000"/>
              <a:headEnd/>
              <a:tailEnd/>
            </a:ln>
          </p:spPr>
        </p:pic>
        <p:sp>
          <p:nvSpPr>
            <p:cNvPr id="104519" name="Text Box 4"/>
            <p:cNvSpPr txBox="1">
              <a:spLocks noChangeArrowheads="1"/>
            </p:cNvSpPr>
            <p:nvPr/>
          </p:nvSpPr>
          <p:spPr bwMode="auto">
            <a:xfrm>
              <a:off x="4451" y="1448"/>
              <a:ext cx="1084" cy="304"/>
            </a:xfrm>
            <a:prstGeom prst="rect">
              <a:avLst/>
            </a:prstGeom>
            <a:noFill/>
            <a:ln w="9525">
              <a:noFill/>
              <a:miter lim="800000"/>
              <a:headEnd/>
              <a:tailEnd/>
            </a:ln>
          </p:spPr>
          <p:txBody>
            <a:bodyPr>
              <a:spAutoFit/>
            </a:bodyPr>
            <a:lstStyle/>
            <a:p>
              <a:pPr algn="ctr">
                <a:lnSpc>
                  <a:spcPct val="80000"/>
                </a:lnSpc>
                <a:spcBef>
                  <a:spcPct val="50000"/>
                </a:spcBef>
              </a:pPr>
              <a:r>
                <a:rPr lang="en-US" sz="1600"/>
                <a:t>IT Service Management</a:t>
              </a:r>
            </a:p>
          </p:txBody>
        </p:sp>
        <p:grpSp>
          <p:nvGrpSpPr>
            <p:cNvPr id="104520" name="Group 5"/>
            <p:cNvGrpSpPr>
              <a:grpSpLocks/>
            </p:cNvGrpSpPr>
            <p:nvPr/>
          </p:nvGrpSpPr>
          <p:grpSpPr bwMode="auto">
            <a:xfrm>
              <a:off x="3479" y="2659"/>
              <a:ext cx="1228" cy="576"/>
              <a:chOff x="5724" y="2251"/>
              <a:chExt cx="1690" cy="792"/>
            </a:xfrm>
          </p:grpSpPr>
          <p:pic>
            <p:nvPicPr>
              <p:cNvPr id="104521" name="Picture 6" descr="enterprise sand"/>
              <p:cNvPicPr>
                <a:picLocks noChangeAspect="1" noChangeArrowheads="1"/>
              </p:cNvPicPr>
              <p:nvPr/>
            </p:nvPicPr>
            <p:blipFill>
              <a:blip r:embed="rId4"/>
              <a:srcRect/>
              <a:stretch>
                <a:fillRect/>
              </a:stretch>
            </p:blipFill>
            <p:spPr bwMode="auto">
              <a:xfrm>
                <a:off x="6898" y="2251"/>
                <a:ext cx="198" cy="297"/>
              </a:xfrm>
              <a:prstGeom prst="rect">
                <a:avLst/>
              </a:prstGeom>
              <a:noFill/>
              <a:ln w="9525">
                <a:noFill/>
                <a:miter lim="800000"/>
                <a:headEnd/>
                <a:tailEnd/>
              </a:ln>
            </p:spPr>
          </p:pic>
          <p:pic>
            <p:nvPicPr>
              <p:cNvPr id="104522" name="Picture 7" descr="building gold"/>
              <p:cNvPicPr>
                <a:picLocks noChangeAspect="1" noChangeArrowheads="1"/>
              </p:cNvPicPr>
              <p:nvPr/>
            </p:nvPicPr>
            <p:blipFill>
              <a:blip r:embed="rId5"/>
              <a:srcRect/>
              <a:stretch>
                <a:fillRect/>
              </a:stretch>
            </p:blipFill>
            <p:spPr bwMode="auto">
              <a:xfrm>
                <a:off x="7223" y="2648"/>
                <a:ext cx="191" cy="243"/>
              </a:xfrm>
              <a:prstGeom prst="rect">
                <a:avLst/>
              </a:prstGeom>
              <a:noFill/>
              <a:ln w="9525">
                <a:noFill/>
                <a:miter lim="800000"/>
                <a:headEnd/>
                <a:tailEnd/>
              </a:ln>
            </p:spPr>
          </p:pic>
          <p:pic>
            <p:nvPicPr>
              <p:cNvPr id="104523" name="Picture 8" descr="manufacturer tan"/>
              <p:cNvPicPr>
                <a:picLocks noChangeAspect="1" noChangeArrowheads="1"/>
              </p:cNvPicPr>
              <p:nvPr/>
            </p:nvPicPr>
            <p:blipFill>
              <a:blip r:embed="rId6"/>
              <a:srcRect/>
              <a:stretch>
                <a:fillRect/>
              </a:stretch>
            </p:blipFill>
            <p:spPr bwMode="auto">
              <a:xfrm>
                <a:off x="6998" y="2793"/>
                <a:ext cx="256" cy="250"/>
              </a:xfrm>
              <a:prstGeom prst="rect">
                <a:avLst/>
              </a:prstGeom>
              <a:noFill/>
              <a:ln w="9525">
                <a:noFill/>
                <a:miter lim="800000"/>
                <a:headEnd/>
                <a:tailEnd/>
              </a:ln>
            </p:spPr>
          </p:pic>
          <p:pic>
            <p:nvPicPr>
              <p:cNvPr id="334857" name="Picture 9" descr="dotted line"/>
              <p:cNvPicPr>
                <a:picLocks noChangeAspect="1" noChangeArrowheads="1"/>
              </p:cNvPicPr>
              <p:nvPr/>
            </p:nvPicPr>
            <p:blipFill>
              <a:blip r:embed="rId7">
                <a:lum bright="72000"/>
              </a:blip>
              <a:srcRect l="-197333" r="-143211" b="41656"/>
              <a:stretch>
                <a:fillRect/>
              </a:stretch>
            </p:blipFill>
            <p:spPr bwMode="auto">
              <a:xfrm rot="2547865">
                <a:off x="6829" y="2356"/>
                <a:ext cx="107" cy="444"/>
              </a:xfrm>
              <a:prstGeom prst="rect">
                <a:avLst/>
              </a:prstGeom>
              <a:noFill/>
              <a:ln w="9525" algn="ctr">
                <a:noFill/>
                <a:miter lim="800000"/>
                <a:headEnd/>
                <a:tailEnd/>
              </a:ln>
              <a:effectLst>
                <a:outerShdw dist="96720" dir="1391915" algn="ctr" rotWithShape="0">
                  <a:schemeClr val="bg2">
                    <a:alpha val="50000"/>
                  </a:schemeClr>
                </a:outerShdw>
              </a:effectLst>
            </p:spPr>
          </p:pic>
          <p:pic>
            <p:nvPicPr>
              <p:cNvPr id="334858" name="Picture 10" descr="dotted line"/>
              <p:cNvPicPr>
                <a:picLocks noChangeAspect="1" noChangeArrowheads="1"/>
              </p:cNvPicPr>
              <p:nvPr/>
            </p:nvPicPr>
            <p:blipFill>
              <a:blip r:embed="rId8">
                <a:lum bright="72000"/>
              </a:blip>
              <a:srcRect l="-197333" r="-143211" b="41656"/>
              <a:stretch>
                <a:fillRect/>
              </a:stretch>
            </p:blipFill>
            <p:spPr bwMode="auto">
              <a:xfrm rot="5673008">
                <a:off x="6987" y="2545"/>
                <a:ext cx="107" cy="443"/>
              </a:xfrm>
              <a:prstGeom prst="rect">
                <a:avLst/>
              </a:prstGeom>
              <a:noFill/>
              <a:effectLst>
                <a:outerShdw dist="96720" dir="1391915" algn="ctr" rotWithShape="0">
                  <a:schemeClr val="bg2">
                    <a:alpha val="50000"/>
                  </a:schemeClr>
                </a:outerShdw>
              </a:effectLst>
            </p:spPr>
          </p:pic>
          <p:pic>
            <p:nvPicPr>
              <p:cNvPr id="334859" name="Picture 11" descr="dotted line"/>
              <p:cNvPicPr>
                <a:picLocks noChangeAspect="1" noChangeArrowheads="1"/>
              </p:cNvPicPr>
              <p:nvPr/>
            </p:nvPicPr>
            <p:blipFill>
              <a:blip r:embed="rId7">
                <a:lum bright="72000"/>
              </a:blip>
              <a:srcRect l="-206880" r="-143211" b="50502"/>
              <a:stretch>
                <a:fillRect/>
              </a:stretch>
            </p:blipFill>
            <p:spPr bwMode="auto">
              <a:xfrm rot="6951846">
                <a:off x="6822" y="2645"/>
                <a:ext cx="109" cy="377"/>
              </a:xfrm>
              <a:prstGeom prst="rect">
                <a:avLst/>
              </a:prstGeom>
              <a:noFill/>
              <a:ln w="9525" algn="ctr">
                <a:noFill/>
                <a:miter lim="800000"/>
                <a:headEnd/>
                <a:tailEnd/>
              </a:ln>
              <a:effectLst>
                <a:outerShdw dist="144802" dir="3127501" algn="ctr" rotWithShape="0">
                  <a:schemeClr val="bg2">
                    <a:alpha val="50000"/>
                  </a:schemeClr>
                </a:outerShdw>
              </a:effectLst>
            </p:spPr>
          </p:pic>
          <p:pic>
            <p:nvPicPr>
              <p:cNvPr id="334860" name="Picture 12" descr="Yellow Dots (communication)"/>
              <p:cNvPicPr>
                <a:picLocks noChangeAspect="1" noChangeArrowheads="1"/>
              </p:cNvPicPr>
              <p:nvPr/>
            </p:nvPicPr>
            <p:blipFill>
              <a:blip r:embed="rId9">
                <a:lum bright="72000"/>
              </a:blip>
              <a:srcRect/>
              <a:stretch>
                <a:fillRect/>
              </a:stretch>
            </p:blipFill>
            <p:spPr bwMode="auto">
              <a:xfrm rot="-5571110">
                <a:off x="7197" y="2547"/>
                <a:ext cx="187" cy="125"/>
              </a:xfrm>
              <a:prstGeom prst="rect">
                <a:avLst/>
              </a:prstGeom>
              <a:noFill/>
              <a:ln w="9525" algn="ctr">
                <a:noFill/>
                <a:miter lim="800000"/>
                <a:headEnd/>
                <a:tailEnd/>
              </a:ln>
              <a:effectLst>
                <a:outerShdw dist="96720" dir="1391915" algn="ctr" rotWithShape="0">
                  <a:schemeClr val="bg2">
                    <a:alpha val="50000"/>
                  </a:schemeClr>
                </a:outerShdw>
              </a:effectLst>
            </p:spPr>
          </p:pic>
          <p:pic>
            <p:nvPicPr>
              <p:cNvPr id="334861" name="Picture 13" descr="Yellow Dots (communication)"/>
              <p:cNvPicPr>
                <a:picLocks noChangeAspect="1" noChangeArrowheads="1"/>
              </p:cNvPicPr>
              <p:nvPr/>
            </p:nvPicPr>
            <p:blipFill>
              <a:blip r:embed="rId10">
                <a:lum bright="72000"/>
              </a:blip>
              <a:srcRect/>
              <a:stretch>
                <a:fillRect/>
              </a:stretch>
            </p:blipFill>
            <p:spPr bwMode="auto">
              <a:xfrm rot="-7243321">
                <a:off x="7037" y="2398"/>
                <a:ext cx="153" cy="103"/>
              </a:xfrm>
              <a:prstGeom prst="rect">
                <a:avLst/>
              </a:prstGeom>
              <a:noFill/>
              <a:ln w="9525" algn="ctr">
                <a:noFill/>
                <a:miter lim="800000"/>
                <a:headEnd/>
                <a:tailEnd/>
              </a:ln>
              <a:effectLst>
                <a:outerShdw dist="96720" dir="1391915" algn="ctr" rotWithShape="0">
                  <a:schemeClr val="bg2">
                    <a:alpha val="50000"/>
                  </a:schemeClr>
                </a:outerShdw>
              </a:effectLst>
            </p:spPr>
          </p:pic>
          <p:grpSp>
            <p:nvGrpSpPr>
              <p:cNvPr id="104529" name="Group 14"/>
              <p:cNvGrpSpPr>
                <a:grpSpLocks/>
              </p:cNvGrpSpPr>
              <p:nvPr/>
            </p:nvGrpSpPr>
            <p:grpSpPr bwMode="auto">
              <a:xfrm>
                <a:off x="6446" y="2395"/>
                <a:ext cx="264" cy="198"/>
                <a:chOff x="4614" y="3005"/>
                <a:chExt cx="2138" cy="1598"/>
              </a:xfrm>
            </p:grpSpPr>
            <p:pic>
              <p:nvPicPr>
                <p:cNvPr id="104552" name="Picture 15" descr="individual oval"/>
                <p:cNvPicPr>
                  <a:picLocks noChangeAspect="1" noChangeArrowheads="1"/>
                </p:cNvPicPr>
                <p:nvPr/>
              </p:nvPicPr>
              <p:blipFill>
                <a:blip r:embed="rId11"/>
                <a:srcRect/>
                <a:stretch>
                  <a:fillRect/>
                </a:stretch>
              </p:blipFill>
              <p:spPr bwMode="auto">
                <a:xfrm>
                  <a:off x="4614" y="3762"/>
                  <a:ext cx="1011" cy="486"/>
                </a:xfrm>
                <a:prstGeom prst="rect">
                  <a:avLst/>
                </a:prstGeom>
                <a:noFill/>
                <a:ln w="9525">
                  <a:noFill/>
                  <a:miter lim="800000"/>
                  <a:headEnd/>
                  <a:tailEnd/>
                </a:ln>
              </p:spPr>
            </p:pic>
            <p:pic>
              <p:nvPicPr>
                <p:cNvPr id="104553" name="Picture 16" descr="team ovals"/>
                <p:cNvPicPr>
                  <a:picLocks noChangeAspect="1" noChangeArrowheads="1"/>
                </p:cNvPicPr>
                <p:nvPr/>
              </p:nvPicPr>
              <p:blipFill>
                <a:blip r:embed="rId12"/>
                <a:srcRect/>
                <a:stretch>
                  <a:fillRect/>
                </a:stretch>
              </p:blipFill>
              <p:spPr bwMode="auto">
                <a:xfrm>
                  <a:off x="5138" y="3445"/>
                  <a:ext cx="1614" cy="1158"/>
                </a:xfrm>
                <a:prstGeom prst="rect">
                  <a:avLst/>
                </a:prstGeom>
                <a:noFill/>
                <a:ln w="9525">
                  <a:noFill/>
                  <a:miter lim="800000"/>
                  <a:headEnd/>
                  <a:tailEnd/>
                </a:ln>
              </p:spPr>
            </p:pic>
            <p:pic>
              <p:nvPicPr>
                <p:cNvPr id="104554" name="Picture 17" descr="woman"/>
                <p:cNvPicPr>
                  <a:picLocks noChangeAspect="1" noChangeArrowheads="1"/>
                </p:cNvPicPr>
                <p:nvPr/>
              </p:nvPicPr>
              <p:blipFill>
                <a:blip r:embed="rId13"/>
                <a:srcRect/>
                <a:stretch>
                  <a:fillRect/>
                </a:stretch>
              </p:blipFill>
              <p:spPr bwMode="auto">
                <a:xfrm>
                  <a:off x="4877" y="3224"/>
                  <a:ext cx="357" cy="939"/>
                </a:xfrm>
                <a:prstGeom prst="rect">
                  <a:avLst/>
                </a:prstGeom>
                <a:noFill/>
                <a:ln w="9525">
                  <a:noFill/>
                  <a:miter lim="800000"/>
                  <a:headEnd/>
                  <a:tailEnd/>
                </a:ln>
              </p:spPr>
            </p:pic>
            <p:pic>
              <p:nvPicPr>
                <p:cNvPr id="104555" name="Picture 18" descr="woman violet"/>
                <p:cNvPicPr>
                  <a:picLocks noChangeAspect="1" noChangeArrowheads="1"/>
                </p:cNvPicPr>
                <p:nvPr/>
              </p:nvPicPr>
              <p:blipFill>
                <a:blip r:embed="rId14"/>
                <a:srcRect/>
                <a:stretch>
                  <a:fillRect/>
                </a:stretch>
              </p:blipFill>
              <p:spPr bwMode="auto">
                <a:xfrm flipH="1">
                  <a:off x="6228" y="3246"/>
                  <a:ext cx="306" cy="804"/>
                </a:xfrm>
                <a:prstGeom prst="rect">
                  <a:avLst/>
                </a:prstGeom>
                <a:noFill/>
                <a:ln w="9525">
                  <a:noFill/>
                  <a:miter lim="800000"/>
                  <a:headEnd/>
                  <a:tailEnd/>
                </a:ln>
              </p:spPr>
            </p:pic>
            <p:pic>
              <p:nvPicPr>
                <p:cNvPr id="104556" name="Picture 19" descr="man green"/>
                <p:cNvPicPr>
                  <a:picLocks noChangeAspect="1" noChangeArrowheads="1"/>
                </p:cNvPicPr>
                <p:nvPr/>
              </p:nvPicPr>
              <p:blipFill>
                <a:blip r:embed="rId15"/>
                <a:srcRect/>
                <a:stretch>
                  <a:fillRect/>
                </a:stretch>
              </p:blipFill>
              <p:spPr bwMode="auto">
                <a:xfrm>
                  <a:off x="5441" y="3005"/>
                  <a:ext cx="282" cy="755"/>
                </a:xfrm>
                <a:prstGeom prst="rect">
                  <a:avLst/>
                </a:prstGeom>
                <a:noFill/>
                <a:ln w="9525">
                  <a:noFill/>
                  <a:miter lim="800000"/>
                  <a:headEnd/>
                  <a:tailEnd/>
                </a:ln>
              </p:spPr>
            </p:pic>
            <p:pic>
              <p:nvPicPr>
                <p:cNvPr id="104557" name="Picture 20" descr="man purple"/>
                <p:cNvPicPr>
                  <a:picLocks noChangeAspect="1" noChangeArrowheads="1"/>
                </p:cNvPicPr>
                <p:nvPr/>
              </p:nvPicPr>
              <p:blipFill>
                <a:blip r:embed="rId16"/>
                <a:srcRect/>
                <a:stretch>
                  <a:fillRect/>
                </a:stretch>
              </p:blipFill>
              <p:spPr bwMode="auto">
                <a:xfrm flipH="1">
                  <a:off x="5792" y="3626"/>
                  <a:ext cx="316" cy="830"/>
                </a:xfrm>
                <a:prstGeom prst="rect">
                  <a:avLst/>
                </a:prstGeom>
                <a:noFill/>
                <a:ln w="9525">
                  <a:noFill/>
                  <a:miter lim="800000"/>
                  <a:headEnd/>
                  <a:tailEnd/>
                </a:ln>
              </p:spPr>
            </p:pic>
          </p:grpSp>
          <p:pic>
            <p:nvPicPr>
              <p:cNvPr id="104530" name="Picture 21" descr="Yellow Dots (communication)"/>
              <p:cNvPicPr>
                <a:picLocks noChangeAspect="1" noChangeArrowheads="1"/>
              </p:cNvPicPr>
              <p:nvPr/>
            </p:nvPicPr>
            <p:blipFill>
              <a:blip r:embed="rId17">
                <a:lum bright="54000"/>
              </a:blip>
              <a:srcRect/>
              <a:stretch>
                <a:fillRect/>
              </a:stretch>
            </p:blipFill>
            <p:spPr bwMode="auto">
              <a:xfrm rot="-5571110">
                <a:off x="6571" y="2513"/>
                <a:ext cx="165" cy="112"/>
              </a:xfrm>
              <a:prstGeom prst="rect">
                <a:avLst/>
              </a:prstGeom>
              <a:noFill/>
              <a:ln w="9525">
                <a:noFill/>
                <a:miter lim="800000"/>
                <a:headEnd/>
                <a:tailEnd/>
              </a:ln>
            </p:spPr>
          </p:pic>
          <p:pic>
            <p:nvPicPr>
              <p:cNvPr id="334870" name="Picture 22" descr="dotted line"/>
              <p:cNvPicPr>
                <a:picLocks noChangeAspect="1" noChangeArrowheads="1"/>
              </p:cNvPicPr>
              <p:nvPr/>
            </p:nvPicPr>
            <p:blipFill>
              <a:blip r:embed="rId7">
                <a:lum bright="72000"/>
              </a:blip>
              <a:srcRect l="-264165" r="-143211" b="65796"/>
              <a:stretch>
                <a:fillRect/>
              </a:stretch>
            </p:blipFill>
            <p:spPr bwMode="auto">
              <a:xfrm rot="7932602">
                <a:off x="6492" y="2680"/>
                <a:ext cx="125" cy="260"/>
              </a:xfrm>
              <a:prstGeom prst="rect">
                <a:avLst/>
              </a:prstGeom>
              <a:noFill/>
              <a:ln w="9525" algn="ctr">
                <a:noFill/>
                <a:miter lim="800000"/>
                <a:headEnd/>
                <a:tailEnd/>
              </a:ln>
              <a:effectLst>
                <a:outerShdw dist="96720" dir="1391915" algn="ctr" rotWithShape="0">
                  <a:schemeClr val="bg2">
                    <a:alpha val="50000"/>
                  </a:schemeClr>
                </a:outerShdw>
              </a:effectLst>
            </p:spPr>
          </p:pic>
          <p:pic>
            <p:nvPicPr>
              <p:cNvPr id="334871" name="Picture 23" descr="dotted line"/>
              <p:cNvPicPr>
                <a:picLocks noChangeAspect="1" noChangeArrowheads="1"/>
              </p:cNvPicPr>
              <p:nvPr/>
            </p:nvPicPr>
            <p:blipFill>
              <a:blip r:embed="rId7">
                <a:lum bright="72000"/>
              </a:blip>
              <a:srcRect l="-206880" r="-140610" b="73071"/>
              <a:stretch>
                <a:fillRect/>
              </a:stretch>
            </p:blipFill>
            <p:spPr bwMode="auto">
              <a:xfrm rot="2289280">
                <a:off x="6447" y="2455"/>
                <a:ext cx="113" cy="205"/>
              </a:xfrm>
              <a:prstGeom prst="rect">
                <a:avLst/>
              </a:prstGeom>
              <a:noFill/>
              <a:ln w="9525" algn="ctr">
                <a:noFill/>
                <a:miter lim="800000"/>
                <a:headEnd/>
                <a:tailEnd/>
              </a:ln>
              <a:effectLst>
                <a:outerShdw dist="52363" dir="842175" algn="ctr" rotWithShape="0">
                  <a:schemeClr val="bg2">
                    <a:alpha val="50000"/>
                  </a:schemeClr>
                </a:outerShdw>
              </a:effectLst>
            </p:spPr>
          </p:pic>
          <p:pic>
            <p:nvPicPr>
              <p:cNvPr id="104533" name="Picture 24" descr="individual oval"/>
              <p:cNvPicPr>
                <a:picLocks noChangeAspect="1" noChangeArrowheads="1"/>
              </p:cNvPicPr>
              <p:nvPr/>
            </p:nvPicPr>
            <p:blipFill>
              <a:blip r:embed="rId18"/>
              <a:srcRect/>
              <a:stretch>
                <a:fillRect/>
              </a:stretch>
            </p:blipFill>
            <p:spPr bwMode="auto">
              <a:xfrm>
                <a:off x="5724" y="2601"/>
                <a:ext cx="428" cy="205"/>
              </a:xfrm>
              <a:prstGeom prst="rect">
                <a:avLst/>
              </a:prstGeom>
              <a:noFill/>
              <a:ln w="9525">
                <a:noFill/>
                <a:miter lim="800000"/>
                <a:headEnd/>
                <a:tailEnd/>
              </a:ln>
            </p:spPr>
          </p:pic>
          <p:pic>
            <p:nvPicPr>
              <p:cNvPr id="104534" name="Picture 25" descr="woman"/>
              <p:cNvPicPr>
                <a:picLocks noChangeAspect="1" noChangeArrowheads="1"/>
              </p:cNvPicPr>
              <p:nvPr/>
            </p:nvPicPr>
            <p:blipFill>
              <a:blip r:embed="rId19"/>
              <a:srcRect/>
              <a:stretch>
                <a:fillRect/>
              </a:stretch>
            </p:blipFill>
            <p:spPr bwMode="auto">
              <a:xfrm>
                <a:off x="5810" y="2252"/>
                <a:ext cx="187" cy="491"/>
              </a:xfrm>
              <a:prstGeom prst="rect">
                <a:avLst/>
              </a:prstGeom>
              <a:noFill/>
              <a:ln w="9525">
                <a:noFill/>
                <a:miter lim="800000"/>
                <a:headEnd/>
                <a:tailEnd/>
              </a:ln>
            </p:spPr>
          </p:pic>
          <p:pic>
            <p:nvPicPr>
              <p:cNvPr id="104535" name="Picture 26" descr="team ovals"/>
              <p:cNvPicPr>
                <a:picLocks noChangeAspect="1" noChangeArrowheads="1"/>
              </p:cNvPicPr>
              <p:nvPr/>
            </p:nvPicPr>
            <p:blipFill>
              <a:blip r:embed="rId20"/>
              <a:srcRect/>
              <a:stretch>
                <a:fillRect/>
              </a:stretch>
            </p:blipFill>
            <p:spPr bwMode="auto">
              <a:xfrm>
                <a:off x="6005" y="2514"/>
                <a:ext cx="534" cy="384"/>
              </a:xfrm>
              <a:prstGeom prst="rect">
                <a:avLst/>
              </a:prstGeom>
              <a:noFill/>
              <a:ln w="9525" algn="ctr">
                <a:noFill/>
                <a:miter lim="800000"/>
                <a:headEnd/>
                <a:tailEnd/>
              </a:ln>
            </p:spPr>
          </p:pic>
          <p:pic>
            <p:nvPicPr>
              <p:cNvPr id="104536" name="Picture 27" descr="man purple"/>
              <p:cNvPicPr>
                <a:picLocks noChangeAspect="1" noChangeArrowheads="1"/>
              </p:cNvPicPr>
              <p:nvPr/>
            </p:nvPicPr>
            <p:blipFill>
              <a:blip r:embed="rId21"/>
              <a:srcRect/>
              <a:stretch>
                <a:fillRect/>
              </a:stretch>
            </p:blipFill>
            <p:spPr bwMode="auto">
              <a:xfrm>
                <a:off x="6207" y="2581"/>
                <a:ext cx="104" cy="274"/>
              </a:xfrm>
              <a:prstGeom prst="rect">
                <a:avLst/>
              </a:prstGeom>
              <a:noFill/>
              <a:ln w="9525">
                <a:noFill/>
                <a:miter lim="800000"/>
                <a:headEnd/>
                <a:tailEnd/>
              </a:ln>
            </p:spPr>
          </p:pic>
          <p:pic>
            <p:nvPicPr>
              <p:cNvPr id="104537" name="Picture 28" descr="man green"/>
              <p:cNvPicPr>
                <a:picLocks noChangeAspect="1" noChangeArrowheads="1"/>
              </p:cNvPicPr>
              <p:nvPr/>
            </p:nvPicPr>
            <p:blipFill>
              <a:blip r:embed="rId22"/>
              <a:srcRect/>
              <a:stretch>
                <a:fillRect/>
              </a:stretch>
            </p:blipFill>
            <p:spPr bwMode="auto">
              <a:xfrm>
                <a:off x="6105" y="2375"/>
                <a:ext cx="93" cy="250"/>
              </a:xfrm>
              <a:prstGeom prst="rect">
                <a:avLst/>
              </a:prstGeom>
              <a:noFill/>
              <a:ln w="9525">
                <a:noFill/>
                <a:miter lim="800000"/>
                <a:headEnd/>
                <a:tailEnd/>
              </a:ln>
            </p:spPr>
          </p:pic>
          <p:pic>
            <p:nvPicPr>
              <p:cNvPr id="104538" name="Picture 29" descr="factory gold"/>
              <p:cNvPicPr>
                <a:picLocks noChangeAspect="1" noChangeArrowheads="1"/>
              </p:cNvPicPr>
              <p:nvPr/>
            </p:nvPicPr>
            <p:blipFill>
              <a:blip r:embed="rId23"/>
              <a:srcRect/>
              <a:stretch>
                <a:fillRect/>
              </a:stretch>
            </p:blipFill>
            <p:spPr bwMode="auto">
              <a:xfrm>
                <a:off x="7022" y="2461"/>
                <a:ext cx="243" cy="297"/>
              </a:xfrm>
              <a:prstGeom prst="rect">
                <a:avLst/>
              </a:prstGeom>
              <a:noFill/>
              <a:ln w="9525">
                <a:noFill/>
                <a:miter lim="800000"/>
                <a:headEnd/>
                <a:tailEnd/>
              </a:ln>
            </p:spPr>
          </p:pic>
          <p:pic>
            <p:nvPicPr>
              <p:cNvPr id="334878" name="Picture 30" descr="dotted line"/>
              <p:cNvPicPr>
                <a:picLocks noChangeAspect="1" noChangeArrowheads="1"/>
              </p:cNvPicPr>
              <p:nvPr/>
            </p:nvPicPr>
            <p:blipFill>
              <a:blip r:embed="rId7">
                <a:lum bright="72000"/>
              </a:blip>
              <a:srcRect l="-197333" r="-143211" b="41656"/>
              <a:stretch>
                <a:fillRect/>
              </a:stretch>
            </p:blipFill>
            <p:spPr bwMode="auto">
              <a:xfrm rot="3951278">
                <a:off x="6870" y="2436"/>
                <a:ext cx="107" cy="443"/>
              </a:xfrm>
              <a:prstGeom prst="rect">
                <a:avLst/>
              </a:prstGeom>
              <a:noFill/>
              <a:ln w="9525" algn="ctr">
                <a:noFill/>
                <a:miter lim="800000"/>
                <a:headEnd/>
                <a:tailEnd/>
              </a:ln>
              <a:effectLst>
                <a:outerShdw dist="96720" dir="1391915" algn="ctr" rotWithShape="0">
                  <a:schemeClr val="bg2">
                    <a:alpha val="50000"/>
                  </a:schemeClr>
                </a:outerShdw>
              </a:effectLst>
            </p:spPr>
          </p:pic>
          <p:pic>
            <p:nvPicPr>
              <p:cNvPr id="334879" name="Picture 31" descr="Yellow Dots (communication)"/>
              <p:cNvPicPr>
                <a:picLocks noChangeAspect="1" noChangeArrowheads="1"/>
              </p:cNvPicPr>
              <p:nvPr/>
            </p:nvPicPr>
            <p:blipFill>
              <a:blip r:embed="rId9">
                <a:lum bright="72000"/>
              </a:blip>
              <a:srcRect/>
              <a:stretch>
                <a:fillRect/>
              </a:stretch>
            </p:blipFill>
            <p:spPr bwMode="auto">
              <a:xfrm>
                <a:off x="7194" y="2846"/>
                <a:ext cx="187" cy="125"/>
              </a:xfrm>
              <a:prstGeom prst="rect">
                <a:avLst/>
              </a:prstGeom>
              <a:noFill/>
              <a:ln w="9525" algn="ctr">
                <a:noFill/>
                <a:miter lim="800000"/>
                <a:headEnd/>
                <a:tailEnd/>
              </a:ln>
              <a:effectLst>
                <a:outerShdw dist="76200" algn="ctr" rotWithShape="0">
                  <a:schemeClr val="bg2">
                    <a:alpha val="50000"/>
                  </a:schemeClr>
                </a:outerShdw>
              </a:effectLst>
            </p:spPr>
          </p:pic>
          <p:pic>
            <p:nvPicPr>
              <p:cNvPr id="334880" name="Picture 32" descr="Yellow Dots (communication)"/>
              <p:cNvPicPr>
                <a:picLocks noChangeAspect="1" noChangeArrowheads="1"/>
              </p:cNvPicPr>
              <p:nvPr/>
            </p:nvPicPr>
            <p:blipFill>
              <a:blip r:embed="rId24">
                <a:lum bright="72000"/>
              </a:blip>
              <a:srcRect/>
              <a:stretch>
                <a:fillRect/>
              </a:stretch>
            </p:blipFill>
            <p:spPr bwMode="auto">
              <a:xfrm rot="-44172334">
                <a:off x="6653" y="2774"/>
                <a:ext cx="168" cy="111"/>
              </a:xfrm>
              <a:prstGeom prst="rect">
                <a:avLst/>
              </a:prstGeom>
              <a:noFill/>
              <a:ln w="9525" algn="ctr">
                <a:noFill/>
                <a:miter lim="800000"/>
                <a:headEnd/>
                <a:tailEnd/>
              </a:ln>
              <a:effectLst>
                <a:outerShdw dist="52363" dir="842175" algn="ctr" rotWithShape="0">
                  <a:schemeClr val="bg2">
                    <a:alpha val="50000"/>
                  </a:schemeClr>
                </a:outerShdw>
              </a:effectLst>
            </p:spPr>
          </p:pic>
          <p:grpSp>
            <p:nvGrpSpPr>
              <p:cNvPr id="104542" name="Group 33"/>
              <p:cNvGrpSpPr>
                <a:grpSpLocks/>
              </p:cNvGrpSpPr>
              <p:nvPr/>
            </p:nvGrpSpPr>
            <p:grpSpPr bwMode="auto">
              <a:xfrm>
                <a:off x="6547" y="2804"/>
                <a:ext cx="266" cy="198"/>
                <a:chOff x="4614" y="3005"/>
                <a:chExt cx="2138" cy="1598"/>
              </a:xfrm>
            </p:grpSpPr>
            <p:pic>
              <p:nvPicPr>
                <p:cNvPr id="104546" name="Picture 34" descr="individual oval"/>
                <p:cNvPicPr>
                  <a:picLocks noChangeAspect="1" noChangeArrowheads="1"/>
                </p:cNvPicPr>
                <p:nvPr/>
              </p:nvPicPr>
              <p:blipFill>
                <a:blip r:embed="rId11"/>
                <a:srcRect/>
                <a:stretch>
                  <a:fillRect/>
                </a:stretch>
              </p:blipFill>
              <p:spPr bwMode="auto">
                <a:xfrm>
                  <a:off x="4614" y="3762"/>
                  <a:ext cx="1011" cy="486"/>
                </a:xfrm>
                <a:prstGeom prst="rect">
                  <a:avLst/>
                </a:prstGeom>
                <a:noFill/>
                <a:ln w="9525">
                  <a:noFill/>
                  <a:miter lim="800000"/>
                  <a:headEnd/>
                  <a:tailEnd/>
                </a:ln>
              </p:spPr>
            </p:pic>
            <p:pic>
              <p:nvPicPr>
                <p:cNvPr id="104547" name="Picture 35" descr="team ovals"/>
                <p:cNvPicPr>
                  <a:picLocks noChangeAspect="1" noChangeArrowheads="1"/>
                </p:cNvPicPr>
                <p:nvPr/>
              </p:nvPicPr>
              <p:blipFill>
                <a:blip r:embed="rId25"/>
                <a:srcRect/>
                <a:stretch>
                  <a:fillRect/>
                </a:stretch>
              </p:blipFill>
              <p:spPr bwMode="auto">
                <a:xfrm>
                  <a:off x="5138" y="3445"/>
                  <a:ext cx="1614" cy="1158"/>
                </a:xfrm>
                <a:prstGeom prst="rect">
                  <a:avLst/>
                </a:prstGeom>
                <a:noFill/>
                <a:ln w="9525">
                  <a:noFill/>
                  <a:miter lim="800000"/>
                  <a:headEnd/>
                  <a:tailEnd/>
                </a:ln>
              </p:spPr>
            </p:pic>
            <p:pic>
              <p:nvPicPr>
                <p:cNvPr id="104548" name="Picture 36" descr="woman"/>
                <p:cNvPicPr>
                  <a:picLocks noChangeAspect="1" noChangeArrowheads="1"/>
                </p:cNvPicPr>
                <p:nvPr/>
              </p:nvPicPr>
              <p:blipFill>
                <a:blip r:embed="rId13"/>
                <a:srcRect/>
                <a:stretch>
                  <a:fillRect/>
                </a:stretch>
              </p:blipFill>
              <p:spPr bwMode="auto">
                <a:xfrm>
                  <a:off x="4877" y="3224"/>
                  <a:ext cx="357" cy="939"/>
                </a:xfrm>
                <a:prstGeom prst="rect">
                  <a:avLst/>
                </a:prstGeom>
                <a:noFill/>
                <a:ln w="9525">
                  <a:noFill/>
                  <a:miter lim="800000"/>
                  <a:headEnd/>
                  <a:tailEnd/>
                </a:ln>
              </p:spPr>
            </p:pic>
            <p:pic>
              <p:nvPicPr>
                <p:cNvPr id="104549" name="Picture 37" descr="woman violet"/>
                <p:cNvPicPr>
                  <a:picLocks noChangeAspect="1" noChangeArrowheads="1"/>
                </p:cNvPicPr>
                <p:nvPr/>
              </p:nvPicPr>
              <p:blipFill>
                <a:blip r:embed="rId26"/>
                <a:srcRect/>
                <a:stretch>
                  <a:fillRect/>
                </a:stretch>
              </p:blipFill>
              <p:spPr bwMode="auto">
                <a:xfrm flipH="1">
                  <a:off x="6228" y="3246"/>
                  <a:ext cx="306" cy="804"/>
                </a:xfrm>
                <a:prstGeom prst="rect">
                  <a:avLst/>
                </a:prstGeom>
                <a:noFill/>
                <a:ln w="9525">
                  <a:noFill/>
                  <a:miter lim="800000"/>
                  <a:headEnd/>
                  <a:tailEnd/>
                </a:ln>
              </p:spPr>
            </p:pic>
            <p:pic>
              <p:nvPicPr>
                <p:cNvPr id="104550" name="Picture 38" descr="man green"/>
                <p:cNvPicPr>
                  <a:picLocks noChangeAspect="1" noChangeArrowheads="1"/>
                </p:cNvPicPr>
                <p:nvPr/>
              </p:nvPicPr>
              <p:blipFill>
                <a:blip r:embed="rId15"/>
                <a:srcRect/>
                <a:stretch>
                  <a:fillRect/>
                </a:stretch>
              </p:blipFill>
              <p:spPr bwMode="auto">
                <a:xfrm>
                  <a:off x="5441" y="3005"/>
                  <a:ext cx="282" cy="755"/>
                </a:xfrm>
                <a:prstGeom prst="rect">
                  <a:avLst/>
                </a:prstGeom>
                <a:noFill/>
                <a:ln w="9525">
                  <a:noFill/>
                  <a:miter lim="800000"/>
                  <a:headEnd/>
                  <a:tailEnd/>
                </a:ln>
              </p:spPr>
            </p:pic>
            <p:pic>
              <p:nvPicPr>
                <p:cNvPr id="104551" name="Picture 39" descr="man purple"/>
                <p:cNvPicPr>
                  <a:picLocks noChangeAspect="1" noChangeArrowheads="1"/>
                </p:cNvPicPr>
                <p:nvPr/>
              </p:nvPicPr>
              <p:blipFill>
                <a:blip r:embed="rId16"/>
                <a:srcRect/>
                <a:stretch>
                  <a:fillRect/>
                </a:stretch>
              </p:blipFill>
              <p:spPr bwMode="auto">
                <a:xfrm flipH="1">
                  <a:off x="5792" y="3626"/>
                  <a:ext cx="316" cy="830"/>
                </a:xfrm>
                <a:prstGeom prst="rect">
                  <a:avLst/>
                </a:prstGeom>
                <a:noFill/>
                <a:ln w="9525">
                  <a:noFill/>
                  <a:miter lim="800000"/>
                  <a:headEnd/>
                  <a:tailEnd/>
                </a:ln>
              </p:spPr>
            </p:pic>
          </p:grpSp>
          <p:pic>
            <p:nvPicPr>
              <p:cNvPr id="334888" name="Picture 40" descr="dotted line"/>
              <p:cNvPicPr>
                <a:picLocks noChangeAspect="1" noChangeArrowheads="1"/>
              </p:cNvPicPr>
              <p:nvPr/>
            </p:nvPicPr>
            <p:blipFill>
              <a:blip r:embed="rId27">
                <a:lum bright="72000"/>
              </a:blip>
              <a:srcRect l="71983" t="-206880" b="-143211"/>
              <a:stretch>
                <a:fillRect/>
              </a:stretch>
            </p:blipFill>
            <p:spPr bwMode="auto">
              <a:xfrm>
                <a:off x="6514" y="2618"/>
                <a:ext cx="213" cy="110"/>
              </a:xfrm>
              <a:prstGeom prst="rect">
                <a:avLst/>
              </a:prstGeom>
              <a:noFill/>
              <a:ln w="9525" algn="ctr">
                <a:noFill/>
                <a:miter lim="800000"/>
                <a:headEnd/>
                <a:tailEnd/>
              </a:ln>
              <a:effectLst>
                <a:outerShdw dist="96720" dir="1391915" algn="ctr" rotWithShape="0">
                  <a:schemeClr val="bg2">
                    <a:alpha val="50000"/>
                  </a:schemeClr>
                </a:outerShdw>
              </a:effectLst>
            </p:spPr>
          </p:pic>
          <p:pic>
            <p:nvPicPr>
              <p:cNvPr id="104544" name="Picture 41" descr="woman violet"/>
              <p:cNvPicPr>
                <a:picLocks noChangeAspect="1" noChangeArrowheads="1"/>
              </p:cNvPicPr>
              <p:nvPr/>
            </p:nvPicPr>
            <p:blipFill>
              <a:blip r:embed="rId28"/>
              <a:srcRect/>
              <a:stretch>
                <a:fillRect/>
              </a:stretch>
            </p:blipFill>
            <p:spPr bwMode="auto">
              <a:xfrm>
                <a:off x="6340" y="2455"/>
                <a:ext cx="101" cy="267"/>
              </a:xfrm>
              <a:prstGeom prst="rect">
                <a:avLst/>
              </a:prstGeom>
              <a:noFill/>
              <a:ln w="9525">
                <a:noFill/>
                <a:miter lim="800000"/>
                <a:headEnd/>
                <a:tailEnd/>
              </a:ln>
            </p:spPr>
          </p:pic>
          <p:pic>
            <p:nvPicPr>
              <p:cNvPr id="104545" name="Picture 42" descr="server"/>
              <p:cNvPicPr>
                <a:picLocks noChangeAspect="1" noChangeArrowheads="1"/>
              </p:cNvPicPr>
              <p:nvPr/>
            </p:nvPicPr>
            <p:blipFill>
              <a:blip r:embed="rId29"/>
              <a:srcRect/>
              <a:stretch>
                <a:fillRect/>
              </a:stretch>
            </p:blipFill>
            <p:spPr bwMode="auto">
              <a:xfrm>
                <a:off x="6660" y="2501"/>
                <a:ext cx="200" cy="296"/>
              </a:xfrm>
              <a:prstGeom prst="rect">
                <a:avLst/>
              </a:prstGeom>
              <a:noFill/>
              <a:ln w="9525">
                <a:noFill/>
                <a:miter lim="800000"/>
                <a:headEnd/>
                <a:tailEnd/>
              </a:ln>
            </p:spPr>
          </p:pic>
        </p:grpSp>
      </p:grpSp>
      <p:grpSp>
        <p:nvGrpSpPr>
          <p:cNvPr id="6" name="Group 43"/>
          <p:cNvGrpSpPr>
            <a:grpSpLocks/>
          </p:cNvGrpSpPr>
          <p:nvPr/>
        </p:nvGrpSpPr>
        <p:grpSpPr bwMode="auto">
          <a:xfrm>
            <a:off x="0" y="0"/>
            <a:ext cx="7227888" cy="5603875"/>
            <a:chOff x="0" y="0"/>
            <a:chExt cx="4553" cy="3530"/>
          </a:xfrm>
        </p:grpSpPr>
        <p:pic>
          <p:nvPicPr>
            <p:cNvPr id="104512" name="Picture 44" descr="angle-round--blue-lg-02"/>
            <p:cNvPicPr>
              <a:picLocks noChangeAspect="1" noChangeArrowheads="1"/>
            </p:cNvPicPr>
            <p:nvPr/>
          </p:nvPicPr>
          <p:blipFill>
            <a:blip r:embed="rId30">
              <a:lum bright="18000"/>
            </a:blip>
            <a:srcRect l="784" t="9673"/>
            <a:stretch>
              <a:fillRect/>
            </a:stretch>
          </p:blipFill>
          <p:spPr bwMode="auto">
            <a:xfrm>
              <a:off x="0" y="0"/>
              <a:ext cx="4553" cy="3530"/>
            </a:xfrm>
            <a:prstGeom prst="rect">
              <a:avLst/>
            </a:prstGeom>
            <a:noFill/>
            <a:ln w="9525">
              <a:noFill/>
              <a:miter lim="800000"/>
              <a:headEnd/>
              <a:tailEnd/>
            </a:ln>
          </p:spPr>
        </p:pic>
        <p:grpSp>
          <p:nvGrpSpPr>
            <p:cNvPr id="104513" name="Group 45"/>
            <p:cNvGrpSpPr>
              <a:grpSpLocks/>
            </p:cNvGrpSpPr>
            <p:nvPr/>
          </p:nvGrpSpPr>
          <p:grpSpPr bwMode="auto">
            <a:xfrm>
              <a:off x="2896" y="1899"/>
              <a:ext cx="1113" cy="903"/>
              <a:chOff x="5203" y="1921"/>
              <a:chExt cx="1113" cy="903"/>
            </a:xfrm>
          </p:grpSpPr>
          <p:pic>
            <p:nvPicPr>
              <p:cNvPr id="334894" name="Picture 46" descr="PC sm"/>
              <p:cNvPicPr>
                <a:picLocks noChangeAspect="1" noChangeArrowheads="1"/>
              </p:cNvPicPr>
              <p:nvPr/>
            </p:nvPicPr>
            <p:blipFill>
              <a:blip r:embed="rId31"/>
              <a:srcRect/>
              <a:stretch>
                <a:fillRect/>
              </a:stretch>
            </p:blipFill>
            <p:spPr bwMode="auto">
              <a:xfrm rot="21360000" flipH="1">
                <a:off x="5848" y="1921"/>
                <a:ext cx="468" cy="461"/>
              </a:xfrm>
              <a:prstGeom prst="rect">
                <a:avLst/>
              </a:prstGeom>
              <a:noFill/>
              <a:ln w="9525">
                <a:noFill/>
                <a:miter lim="800000"/>
                <a:headEnd/>
                <a:tailEnd/>
              </a:ln>
              <a:effectLst>
                <a:outerShdw dist="12700" dir="5400000" algn="ctr" rotWithShape="0">
                  <a:schemeClr val="bg2"/>
                </a:outerShdw>
              </a:effectLst>
            </p:spPr>
          </p:pic>
          <p:pic>
            <p:nvPicPr>
              <p:cNvPr id="334895" name="Picture 47" descr="PC sm"/>
              <p:cNvPicPr>
                <a:picLocks noChangeAspect="1" noChangeArrowheads="1"/>
              </p:cNvPicPr>
              <p:nvPr/>
            </p:nvPicPr>
            <p:blipFill>
              <a:blip r:embed="rId32"/>
              <a:srcRect/>
              <a:stretch>
                <a:fillRect/>
              </a:stretch>
            </p:blipFill>
            <p:spPr bwMode="auto">
              <a:xfrm rot="21360000" flipH="1">
                <a:off x="5632" y="2064"/>
                <a:ext cx="467" cy="461"/>
              </a:xfrm>
              <a:prstGeom prst="rect">
                <a:avLst/>
              </a:prstGeom>
              <a:noFill/>
              <a:ln w="9525" algn="ctr">
                <a:noFill/>
                <a:miter lim="800000"/>
                <a:headEnd/>
                <a:tailEnd/>
              </a:ln>
              <a:effectLst>
                <a:outerShdw dist="12700" dir="5400000" algn="ctr" rotWithShape="0">
                  <a:schemeClr val="bg2"/>
                </a:outerShdw>
              </a:effectLst>
            </p:spPr>
          </p:pic>
          <p:pic>
            <p:nvPicPr>
              <p:cNvPr id="334896" name="Picture 48" descr="PC sm"/>
              <p:cNvPicPr>
                <a:picLocks noChangeAspect="1" noChangeArrowheads="1"/>
              </p:cNvPicPr>
              <p:nvPr/>
            </p:nvPicPr>
            <p:blipFill>
              <a:blip r:embed="rId32"/>
              <a:srcRect/>
              <a:stretch>
                <a:fillRect/>
              </a:stretch>
            </p:blipFill>
            <p:spPr bwMode="auto">
              <a:xfrm rot="21360000" flipH="1">
                <a:off x="5423" y="2216"/>
                <a:ext cx="467" cy="460"/>
              </a:xfrm>
              <a:prstGeom prst="rect">
                <a:avLst/>
              </a:prstGeom>
              <a:noFill/>
              <a:ln w="9525" algn="ctr">
                <a:noFill/>
                <a:miter lim="800000"/>
                <a:headEnd/>
                <a:tailEnd/>
              </a:ln>
              <a:effectLst>
                <a:outerShdw dist="12700" dir="5400000" algn="ctr" rotWithShape="0">
                  <a:schemeClr val="bg2"/>
                </a:outerShdw>
              </a:effectLst>
            </p:spPr>
          </p:pic>
          <p:pic>
            <p:nvPicPr>
              <p:cNvPr id="334897" name="Picture 49" descr="PC sm"/>
              <p:cNvPicPr>
                <a:picLocks noChangeAspect="1" noChangeArrowheads="1"/>
              </p:cNvPicPr>
              <p:nvPr/>
            </p:nvPicPr>
            <p:blipFill>
              <a:blip r:embed="rId31"/>
              <a:srcRect/>
              <a:stretch>
                <a:fillRect/>
              </a:stretch>
            </p:blipFill>
            <p:spPr bwMode="auto">
              <a:xfrm rot="21360000" flipH="1">
                <a:off x="5203" y="2363"/>
                <a:ext cx="468" cy="461"/>
              </a:xfrm>
              <a:prstGeom prst="rect">
                <a:avLst/>
              </a:prstGeom>
              <a:noFill/>
              <a:ln w="9525" algn="ctr">
                <a:noFill/>
                <a:miter lim="800000"/>
                <a:headEnd/>
                <a:tailEnd/>
              </a:ln>
              <a:effectLst>
                <a:outerShdw dist="12700" dir="5400000" algn="ctr" rotWithShape="0">
                  <a:schemeClr val="bg2"/>
                </a:outerShdw>
              </a:effectLst>
            </p:spPr>
          </p:pic>
        </p:grpSp>
      </p:grpSp>
      <p:grpSp>
        <p:nvGrpSpPr>
          <p:cNvPr id="8" name="Group 50"/>
          <p:cNvGrpSpPr>
            <a:grpSpLocks/>
          </p:cNvGrpSpPr>
          <p:nvPr/>
        </p:nvGrpSpPr>
        <p:grpSpPr bwMode="auto">
          <a:xfrm>
            <a:off x="0" y="0"/>
            <a:ext cx="6076950" cy="4687888"/>
            <a:chOff x="0" y="0"/>
            <a:chExt cx="3828" cy="2953"/>
          </a:xfrm>
        </p:grpSpPr>
        <p:pic>
          <p:nvPicPr>
            <p:cNvPr id="104508" name="Picture 51" descr="angle-round--blue-lg"/>
            <p:cNvPicPr>
              <a:picLocks noChangeAspect="1" noChangeArrowheads="1"/>
            </p:cNvPicPr>
            <p:nvPr/>
          </p:nvPicPr>
          <p:blipFill>
            <a:blip r:embed="rId3"/>
            <a:srcRect l="15161" t="16281"/>
            <a:stretch>
              <a:fillRect/>
            </a:stretch>
          </p:blipFill>
          <p:spPr bwMode="auto">
            <a:xfrm>
              <a:off x="0" y="0"/>
              <a:ext cx="3828" cy="2953"/>
            </a:xfrm>
            <a:prstGeom prst="rect">
              <a:avLst/>
            </a:prstGeom>
            <a:noFill/>
            <a:ln w="9525" algn="ctr">
              <a:noFill/>
              <a:miter lim="800000"/>
              <a:headEnd/>
              <a:tailEnd/>
            </a:ln>
          </p:spPr>
        </p:pic>
        <p:grpSp>
          <p:nvGrpSpPr>
            <p:cNvPr id="104509" name="Group 52"/>
            <p:cNvGrpSpPr>
              <a:grpSpLocks/>
            </p:cNvGrpSpPr>
            <p:nvPr/>
          </p:nvGrpSpPr>
          <p:grpSpPr bwMode="auto">
            <a:xfrm>
              <a:off x="2498" y="1933"/>
              <a:ext cx="484" cy="467"/>
              <a:chOff x="385" y="1628"/>
              <a:chExt cx="948" cy="914"/>
            </a:xfrm>
          </p:grpSpPr>
          <p:pic>
            <p:nvPicPr>
              <p:cNvPr id="104510" name="Picture 53" descr="double arrows"/>
              <p:cNvPicPr>
                <a:picLocks noChangeAspect="1" noChangeArrowheads="1"/>
              </p:cNvPicPr>
              <p:nvPr/>
            </p:nvPicPr>
            <p:blipFill>
              <a:blip r:embed="rId33"/>
              <a:srcRect/>
              <a:stretch>
                <a:fillRect/>
              </a:stretch>
            </p:blipFill>
            <p:spPr bwMode="auto">
              <a:xfrm>
                <a:off x="385" y="1628"/>
                <a:ext cx="948" cy="776"/>
              </a:xfrm>
              <a:prstGeom prst="rect">
                <a:avLst/>
              </a:prstGeom>
              <a:noFill/>
              <a:ln w="9525">
                <a:noFill/>
                <a:miter lim="800000"/>
                <a:headEnd/>
                <a:tailEnd/>
              </a:ln>
            </p:spPr>
          </p:pic>
          <p:pic>
            <p:nvPicPr>
              <p:cNvPr id="104511" name="Picture 54" descr="developer Tools toolbox"/>
              <p:cNvPicPr>
                <a:picLocks noChangeAspect="1" noChangeArrowheads="1"/>
              </p:cNvPicPr>
              <p:nvPr/>
            </p:nvPicPr>
            <p:blipFill>
              <a:blip r:embed="rId34"/>
              <a:srcRect/>
              <a:stretch>
                <a:fillRect/>
              </a:stretch>
            </p:blipFill>
            <p:spPr bwMode="auto">
              <a:xfrm>
                <a:off x="597" y="1778"/>
                <a:ext cx="508" cy="764"/>
              </a:xfrm>
              <a:prstGeom prst="rect">
                <a:avLst/>
              </a:prstGeom>
              <a:noFill/>
              <a:ln w="9525">
                <a:noFill/>
                <a:miter lim="800000"/>
                <a:headEnd/>
                <a:tailEnd/>
              </a:ln>
            </p:spPr>
          </p:pic>
        </p:grpSp>
      </p:grpSp>
      <p:grpSp>
        <p:nvGrpSpPr>
          <p:cNvPr id="10" name="Group 55"/>
          <p:cNvGrpSpPr>
            <a:grpSpLocks/>
          </p:cNvGrpSpPr>
          <p:nvPr/>
        </p:nvGrpSpPr>
        <p:grpSpPr bwMode="auto">
          <a:xfrm>
            <a:off x="0" y="0"/>
            <a:ext cx="3624263" cy="2563813"/>
            <a:chOff x="0" y="0"/>
            <a:chExt cx="2283" cy="1615"/>
          </a:xfrm>
        </p:grpSpPr>
        <p:pic>
          <p:nvPicPr>
            <p:cNvPr id="104503" name="Picture 56" descr="angle-round-frosted-med"/>
            <p:cNvPicPr>
              <a:picLocks noChangeAspect="1" noChangeArrowheads="1"/>
            </p:cNvPicPr>
            <p:nvPr/>
          </p:nvPicPr>
          <p:blipFill>
            <a:blip r:embed="rId35">
              <a:lum bright="-88000"/>
            </a:blip>
            <a:srcRect l="7980" t="23640"/>
            <a:stretch>
              <a:fillRect/>
            </a:stretch>
          </p:blipFill>
          <p:spPr bwMode="auto">
            <a:xfrm>
              <a:off x="0" y="0"/>
              <a:ext cx="2283" cy="1615"/>
            </a:xfrm>
            <a:prstGeom prst="rect">
              <a:avLst/>
            </a:prstGeom>
            <a:noFill/>
            <a:ln w="9525">
              <a:noFill/>
              <a:miter lim="800000"/>
              <a:headEnd/>
              <a:tailEnd/>
            </a:ln>
          </p:spPr>
        </p:pic>
        <p:grpSp>
          <p:nvGrpSpPr>
            <p:cNvPr id="104504" name="Group 57"/>
            <p:cNvGrpSpPr>
              <a:grpSpLocks/>
            </p:cNvGrpSpPr>
            <p:nvPr/>
          </p:nvGrpSpPr>
          <p:grpSpPr bwMode="auto">
            <a:xfrm>
              <a:off x="714" y="936"/>
              <a:ext cx="663" cy="453"/>
              <a:chOff x="6128" y="-256"/>
              <a:chExt cx="1016" cy="694"/>
            </a:xfrm>
          </p:grpSpPr>
          <p:pic>
            <p:nvPicPr>
              <p:cNvPr id="104505" name="Picture 58" descr="User-State-Migration-Icon"/>
              <p:cNvPicPr>
                <a:picLocks noChangeAspect="1" noChangeArrowheads="1"/>
              </p:cNvPicPr>
              <p:nvPr/>
            </p:nvPicPr>
            <p:blipFill>
              <a:blip r:embed="rId36"/>
              <a:srcRect/>
              <a:stretch>
                <a:fillRect/>
              </a:stretch>
            </p:blipFill>
            <p:spPr bwMode="auto">
              <a:xfrm>
                <a:off x="6128" y="-256"/>
                <a:ext cx="1006" cy="694"/>
              </a:xfrm>
              <a:prstGeom prst="rect">
                <a:avLst/>
              </a:prstGeom>
              <a:noFill/>
              <a:ln w="9525">
                <a:noFill/>
                <a:miter lim="800000"/>
                <a:headEnd/>
                <a:tailEnd/>
              </a:ln>
            </p:spPr>
          </p:pic>
          <p:pic>
            <p:nvPicPr>
              <p:cNvPr id="104506" name="Picture 59" descr="data page"/>
              <p:cNvPicPr>
                <a:picLocks noChangeAspect="1" noChangeArrowheads="1"/>
              </p:cNvPicPr>
              <p:nvPr/>
            </p:nvPicPr>
            <p:blipFill>
              <a:blip r:embed="rId37"/>
              <a:srcRect/>
              <a:stretch>
                <a:fillRect/>
              </a:stretch>
            </p:blipFill>
            <p:spPr bwMode="auto">
              <a:xfrm>
                <a:off x="6860" y="2"/>
                <a:ext cx="284" cy="341"/>
              </a:xfrm>
              <a:prstGeom prst="rect">
                <a:avLst/>
              </a:prstGeom>
              <a:noFill/>
              <a:ln w="9525">
                <a:noFill/>
                <a:miter lim="800000"/>
                <a:headEnd/>
                <a:tailEnd/>
              </a:ln>
            </p:spPr>
          </p:pic>
          <p:pic>
            <p:nvPicPr>
              <p:cNvPr id="104507" name="Picture 60" descr="page"/>
              <p:cNvPicPr>
                <a:picLocks noChangeAspect="1" noChangeArrowheads="1"/>
              </p:cNvPicPr>
              <p:nvPr/>
            </p:nvPicPr>
            <p:blipFill>
              <a:blip r:embed="rId38"/>
              <a:srcRect/>
              <a:stretch>
                <a:fillRect/>
              </a:stretch>
            </p:blipFill>
            <p:spPr bwMode="auto">
              <a:xfrm>
                <a:off x="6465" y="-51"/>
                <a:ext cx="123" cy="148"/>
              </a:xfrm>
              <a:prstGeom prst="rect">
                <a:avLst/>
              </a:prstGeom>
              <a:noFill/>
              <a:ln w="9525">
                <a:noFill/>
                <a:miter lim="800000"/>
                <a:headEnd/>
                <a:tailEnd/>
              </a:ln>
            </p:spPr>
          </p:pic>
        </p:grpSp>
      </p:grpSp>
      <p:grpSp>
        <p:nvGrpSpPr>
          <p:cNvPr id="12" name="Group 61"/>
          <p:cNvGrpSpPr>
            <a:grpSpLocks/>
          </p:cNvGrpSpPr>
          <p:nvPr/>
        </p:nvGrpSpPr>
        <p:grpSpPr bwMode="auto">
          <a:xfrm>
            <a:off x="0" y="0"/>
            <a:ext cx="5283200" cy="4076700"/>
            <a:chOff x="0" y="0"/>
            <a:chExt cx="3328" cy="2568"/>
          </a:xfrm>
        </p:grpSpPr>
        <p:pic>
          <p:nvPicPr>
            <p:cNvPr id="104490" name="Picture 62" descr="angle-round-frosted-med"/>
            <p:cNvPicPr>
              <a:picLocks noChangeAspect="1" noChangeArrowheads="1"/>
            </p:cNvPicPr>
            <p:nvPr/>
          </p:nvPicPr>
          <p:blipFill>
            <a:blip r:embed="rId35">
              <a:lum bright="-88000"/>
            </a:blip>
            <a:srcRect l="4065" t="13155"/>
            <a:stretch>
              <a:fillRect/>
            </a:stretch>
          </p:blipFill>
          <p:spPr bwMode="auto">
            <a:xfrm>
              <a:off x="0" y="0"/>
              <a:ext cx="3328" cy="2568"/>
            </a:xfrm>
            <a:prstGeom prst="rect">
              <a:avLst/>
            </a:prstGeom>
            <a:noFill/>
            <a:ln w="9525">
              <a:noFill/>
              <a:miter lim="800000"/>
              <a:headEnd/>
              <a:tailEnd/>
            </a:ln>
          </p:spPr>
        </p:pic>
        <p:grpSp>
          <p:nvGrpSpPr>
            <p:cNvPr id="104491" name="Group 63"/>
            <p:cNvGrpSpPr>
              <a:grpSpLocks/>
            </p:cNvGrpSpPr>
            <p:nvPr/>
          </p:nvGrpSpPr>
          <p:grpSpPr bwMode="auto">
            <a:xfrm>
              <a:off x="1719" y="1596"/>
              <a:ext cx="725" cy="518"/>
              <a:chOff x="5396" y="-1403"/>
              <a:chExt cx="2352" cy="1572"/>
            </a:xfrm>
          </p:grpSpPr>
          <p:pic>
            <p:nvPicPr>
              <p:cNvPr id="104492" name="Picture 64" descr="network lines"/>
              <p:cNvPicPr>
                <a:picLocks noChangeAspect="1" noChangeArrowheads="1"/>
              </p:cNvPicPr>
              <p:nvPr/>
            </p:nvPicPr>
            <p:blipFill>
              <a:blip r:embed="rId39"/>
              <a:srcRect/>
              <a:stretch>
                <a:fillRect/>
              </a:stretch>
            </p:blipFill>
            <p:spPr bwMode="auto">
              <a:xfrm>
                <a:off x="5523" y="-1278"/>
                <a:ext cx="2066" cy="1447"/>
              </a:xfrm>
              <a:prstGeom prst="rect">
                <a:avLst/>
              </a:prstGeom>
              <a:noFill/>
              <a:ln w="9525">
                <a:noFill/>
                <a:miter lim="800000"/>
                <a:headEnd/>
                <a:tailEnd/>
              </a:ln>
            </p:spPr>
          </p:pic>
          <p:pic>
            <p:nvPicPr>
              <p:cNvPr id="104493" name="Picture 65" descr="binary code"/>
              <p:cNvPicPr>
                <a:picLocks noChangeAspect="1" noChangeArrowheads="1"/>
              </p:cNvPicPr>
              <p:nvPr/>
            </p:nvPicPr>
            <p:blipFill>
              <a:blip r:embed="rId40"/>
              <a:srcRect/>
              <a:stretch>
                <a:fillRect/>
              </a:stretch>
            </p:blipFill>
            <p:spPr bwMode="auto">
              <a:xfrm>
                <a:off x="6500" y="-1211"/>
                <a:ext cx="448" cy="1225"/>
              </a:xfrm>
              <a:prstGeom prst="rect">
                <a:avLst/>
              </a:prstGeom>
              <a:noFill/>
              <a:ln w="9525">
                <a:noFill/>
                <a:miter lim="800000"/>
                <a:headEnd/>
                <a:tailEnd/>
              </a:ln>
            </p:spPr>
          </p:pic>
          <p:pic>
            <p:nvPicPr>
              <p:cNvPr id="104494" name="Picture 66" descr="PC"/>
              <p:cNvPicPr>
                <a:picLocks noChangeAspect="1" noChangeArrowheads="1"/>
              </p:cNvPicPr>
              <p:nvPr/>
            </p:nvPicPr>
            <p:blipFill>
              <a:blip r:embed="rId41"/>
              <a:srcRect/>
              <a:stretch>
                <a:fillRect/>
              </a:stretch>
            </p:blipFill>
            <p:spPr bwMode="auto">
              <a:xfrm flipH="1">
                <a:off x="6836" y="-442"/>
                <a:ext cx="455" cy="454"/>
              </a:xfrm>
              <a:prstGeom prst="rect">
                <a:avLst/>
              </a:prstGeom>
              <a:noFill/>
              <a:ln w="9525">
                <a:noFill/>
                <a:miter lim="800000"/>
                <a:headEnd/>
                <a:tailEnd/>
              </a:ln>
            </p:spPr>
          </p:pic>
          <p:pic>
            <p:nvPicPr>
              <p:cNvPr id="104495" name="Picture 67" descr="printer"/>
              <p:cNvPicPr>
                <a:picLocks noChangeAspect="1" noChangeArrowheads="1"/>
              </p:cNvPicPr>
              <p:nvPr/>
            </p:nvPicPr>
            <p:blipFill>
              <a:blip r:embed="rId42"/>
              <a:srcRect/>
              <a:stretch>
                <a:fillRect/>
              </a:stretch>
            </p:blipFill>
            <p:spPr bwMode="auto">
              <a:xfrm flipH="1">
                <a:off x="7364" y="-394"/>
                <a:ext cx="384" cy="384"/>
              </a:xfrm>
              <a:prstGeom prst="rect">
                <a:avLst/>
              </a:prstGeom>
              <a:noFill/>
              <a:ln w="9525">
                <a:noFill/>
                <a:miter lim="800000"/>
                <a:headEnd/>
                <a:tailEnd/>
              </a:ln>
            </p:spPr>
          </p:pic>
          <p:pic>
            <p:nvPicPr>
              <p:cNvPr id="104496" name="Picture 68" descr="storage array"/>
              <p:cNvPicPr>
                <a:picLocks noChangeAspect="1" noChangeArrowheads="1"/>
              </p:cNvPicPr>
              <p:nvPr/>
            </p:nvPicPr>
            <p:blipFill>
              <a:blip r:embed="rId43"/>
              <a:srcRect/>
              <a:stretch>
                <a:fillRect/>
              </a:stretch>
            </p:blipFill>
            <p:spPr bwMode="auto">
              <a:xfrm>
                <a:off x="6260" y="-490"/>
                <a:ext cx="345" cy="447"/>
              </a:xfrm>
              <a:prstGeom prst="rect">
                <a:avLst/>
              </a:prstGeom>
              <a:noFill/>
              <a:ln w="9525">
                <a:noFill/>
                <a:miter lim="800000"/>
                <a:headEnd/>
                <a:tailEnd/>
              </a:ln>
            </p:spPr>
          </p:pic>
          <p:pic>
            <p:nvPicPr>
              <p:cNvPr id="104497" name="Picture 69" descr="Server - application"/>
              <p:cNvPicPr>
                <a:picLocks noChangeAspect="1" noChangeArrowheads="1"/>
              </p:cNvPicPr>
              <p:nvPr/>
            </p:nvPicPr>
            <p:blipFill>
              <a:blip r:embed="rId44"/>
              <a:srcRect/>
              <a:stretch>
                <a:fillRect/>
              </a:stretch>
            </p:blipFill>
            <p:spPr bwMode="auto">
              <a:xfrm>
                <a:off x="6752" y="-987"/>
                <a:ext cx="306" cy="550"/>
              </a:xfrm>
              <a:prstGeom prst="rect">
                <a:avLst/>
              </a:prstGeom>
              <a:noFill/>
              <a:ln w="9525">
                <a:noFill/>
                <a:miter lim="800000"/>
                <a:headEnd/>
                <a:tailEnd/>
              </a:ln>
            </p:spPr>
          </p:pic>
          <p:pic>
            <p:nvPicPr>
              <p:cNvPr id="104498" name="Picture 70" descr="Mobile cell Phone"/>
              <p:cNvPicPr>
                <a:picLocks noChangeAspect="1" noChangeArrowheads="1"/>
              </p:cNvPicPr>
              <p:nvPr/>
            </p:nvPicPr>
            <p:blipFill>
              <a:blip r:embed="rId45"/>
              <a:srcRect/>
              <a:stretch>
                <a:fillRect/>
              </a:stretch>
            </p:blipFill>
            <p:spPr bwMode="auto">
              <a:xfrm>
                <a:off x="5828" y="-587"/>
                <a:ext cx="178" cy="422"/>
              </a:xfrm>
              <a:prstGeom prst="rect">
                <a:avLst/>
              </a:prstGeom>
              <a:noFill/>
              <a:ln w="9525">
                <a:noFill/>
                <a:miter lim="800000"/>
                <a:headEnd/>
                <a:tailEnd/>
              </a:ln>
            </p:spPr>
          </p:pic>
          <p:pic>
            <p:nvPicPr>
              <p:cNvPr id="104499" name="Picture 71" descr="super computer mainframe"/>
              <p:cNvPicPr>
                <a:picLocks noChangeAspect="1" noChangeArrowheads="1"/>
              </p:cNvPicPr>
              <p:nvPr/>
            </p:nvPicPr>
            <p:blipFill>
              <a:blip r:embed="rId46"/>
              <a:srcRect/>
              <a:stretch>
                <a:fillRect/>
              </a:stretch>
            </p:blipFill>
            <p:spPr bwMode="auto">
              <a:xfrm>
                <a:off x="7268" y="-923"/>
                <a:ext cx="270" cy="403"/>
              </a:xfrm>
              <a:prstGeom prst="rect">
                <a:avLst/>
              </a:prstGeom>
              <a:noFill/>
              <a:ln w="9525">
                <a:noFill/>
                <a:miter lim="800000"/>
                <a:headEnd/>
                <a:tailEnd/>
              </a:ln>
            </p:spPr>
          </p:pic>
          <p:pic>
            <p:nvPicPr>
              <p:cNvPr id="104500" name="Picture 72" descr="Dumb Terminal"/>
              <p:cNvPicPr>
                <a:picLocks noChangeAspect="1" noChangeArrowheads="1"/>
              </p:cNvPicPr>
              <p:nvPr/>
            </p:nvPicPr>
            <p:blipFill>
              <a:blip r:embed="rId47"/>
              <a:srcRect/>
              <a:stretch>
                <a:fillRect/>
              </a:stretch>
            </p:blipFill>
            <p:spPr bwMode="auto">
              <a:xfrm>
                <a:off x="6116" y="-875"/>
                <a:ext cx="362" cy="377"/>
              </a:xfrm>
              <a:prstGeom prst="rect">
                <a:avLst/>
              </a:prstGeom>
              <a:noFill/>
              <a:ln w="9525">
                <a:noFill/>
                <a:miter lim="800000"/>
                <a:headEnd/>
                <a:tailEnd/>
              </a:ln>
            </p:spPr>
          </p:pic>
          <p:pic>
            <p:nvPicPr>
              <p:cNvPr id="104501" name="Picture 73" descr="Tablet PC"/>
              <p:cNvPicPr>
                <a:picLocks noChangeAspect="1" noChangeArrowheads="1"/>
              </p:cNvPicPr>
              <p:nvPr/>
            </p:nvPicPr>
            <p:blipFill>
              <a:blip r:embed="rId48"/>
              <a:srcRect/>
              <a:stretch>
                <a:fillRect/>
              </a:stretch>
            </p:blipFill>
            <p:spPr bwMode="auto">
              <a:xfrm>
                <a:off x="5396" y="-587"/>
                <a:ext cx="331" cy="386"/>
              </a:xfrm>
              <a:prstGeom prst="rect">
                <a:avLst/>
              </a:prstGeom>
              <a:noFill/>
              <a:ln w="9525">
                <a:noFill/>
                <a:miter lim="800000"/>
                <a:headEnd/>
                <a:tailEnd/>
              </a:ln>
            </p:spPr>
          </p:pic>
          <p:pic>
            <p:nvPicPr>
              <p:cNvPr id="104502" name="Picture 74" descr="Internet cloud web"/>
              <p:cNvPicPr>
                <a:picLocks noChangeAspect="1" noChangeArrowheads="1"/>
              </p:cNvPicPr>
              <p:nvPr/>
            </p:nvPicPr>
            <p:blipFill>
              <a:blip r:embed="rId49"/>
              <a:srcRect/>
              <a:stretch>
                <a:fillRect/>
              </a:stretch>
            </p:blipFill>
            <p:spPr bwMode="auto">
              <a:xfrm>
                <a:off x="6356" y="-1403"/>
                <a:ext cx="720" cy="310"/>
              </a:xfrm>
              <a:prstGeom prst="rect">
                <a:avLst/>
              </a:prstGeom>
              <a:noFill/>
              <a:ln w="9525">
                <a:noFill/>
                <a:miter lim="800000"/>
                <a:headEnd/>
                <a:tailEnd/>
              </a:ln>
            </p:spPr>
          </p:pic>
        </p:grpSp>
      </p:grpSp>
      <p:grpSp>
        <p:nvGrpSpPr>
          <p:cNvPr id="14" name="Group 75"/>
          <p:cNvGrpSpPr>
            <a:grpSpLocks/>
          </p:cNvGrpSpPr>
          <p:nvPr/>
        </p:nvGrpSpPr>
        <p:grpSpPr bwMode="auto">
          <a:xfrm>
            <a:off x="0" y="0"/>
            <a:ext cx="4406900" cy="3236913"/>
            <a:chOff x="0" y="0"/>
            <a:chExt cx="2776" cy="2039"/>
          </a:xfrm>
        </p:grpSpPr>
        <p:pic>
          <p:nvPicPr>
            <p:cNvPr id="104486" name="Picture 76" descr="angle-round-frosted-med"/>
            <p:cNvPicPr>
              <a:picLocks noChangeAspect="1" noChangeArrowheads="1"/>
            </p:cNvPicPr>
            <p:nvPr/>
          </p:nvPicPr>
          <p:blipFill>
            <a:blip r:embed="rId35">
              <a:lum bright="-88000"/>
            </a:blip>
            <a:srcRect l="4210" t="17450"/>
            <a:stretch>
              <a:fillRect/>
            </a:stretch>
          </p:blipFill>
          <p:spPr bwMode="auto">
            <a:xfrm>
              <a:off x="0" y="0"/>
              <a:ext cx="2776" cy="2039"/>
            </a:xfrm>
            <a:prstGeom prst="rect">
              <a:avLst/>
            </a:prstGeom>
            <a:noFill/>
            <a:ln w="9525">
              <a:noFill/>
              <a:miter lim="800000"/>
              <a:headEnd/>
              <a:tailEnd/>
            </a:ln>
          </p:spPr>
        </p:pic>
        <p:grpSp>
          <p:nvGrpSpPr>
            <p:cNvPr id="104487" name="Group 77"/>
            <p:cNvGrpSpPr>
              <a:grpSpLocks/>
            </p:cNvGrpSpPr>
            <p:nvPr/>
          </p:nvGrpSpPr>
          <p:grpSpPr bwMode="auto">
            <a:xfrm>
              <a:off x="1310" y="1328"/>
              <a:ext cx="492" cy="389"/>
              <a:chOff x="6167" y="2038"/>
              <a:chExt cx="981" cy="775"/>
            </a:xfrm>
          </p:grpSpPr>
          <p:pic>
            <p:nvPicPr>
              <p:cNvPr id="104488" name="Picture 78" descr="laptop"/>
              <p:cNvPicPr>
                <a:picLocks noChangeAspect="1" noChangeArrowheads="1"/>
              </p:cNvPicPr>
              <p:nvPr/>
            </p:nvPicPr>
            <p:blipFill>
              <a:blip r:embed="rId50"/>
              <a:srcRect/>
              <a:stretch>
                <a:fillRect/>
              </a:stretch>
            </p:blipFill>
            <p:spPr bwMode="auto">
              <a:xfrm>
                <a:off x="6167" y="2284"/>
                <a:ext cx="622" cy="529"/>
              </a:xfrm>
              <a:prstGeom prst="rect">
                <a:avLst/>
              </a:prstGeom>
              <a:noFill/>
              <a:ln w="9525">
                <a:noFill/>
                <a:miter lim="800000"/>
                <a:headEnd/>
                <a:tailEnd/>
              </a:ln>
            </p:spPr>
          </p:pic>
          <p:pic>
            <p:nvPicPr>
              <p:cNvPr id="104489" name="Picture 79" descr="data"/>
              <p:cNvPicPr>
                <a:picLocks noChangeAspect="1" noChangeArrowheads="1"/>
              </p:cNvPicPr>
              <p:nvPr/>
            </p:nvPicPr>
            <p:blipFill>
              <a:blip r:embed="rId51"/>
              <a:srcRect/>
              <a:stretch>
                <a:fillRect/>
              </a:stretch>
            </p:blipFill>
            <p:spPr bwMode="auto">
              <a:xfrm>
                <a:off x="6336" y="2038"/>
                <a:ext cx="812" cy="693"/>
              </a:xfrm>
              <a:prstGeom prst="rect">
                <a:avLst/>
              </a:prstGeom>
              <a:noFill/>
              <a:ln w="9525">
                <a:noFill/>
                <a:miter lim="800000"/>
                <a:headEnd/>
                <a:tailEnd/>
              </a:ln>
            </p:spPr>
          </p:pic>
        </p:grpSp>
      </p:grpSp>
      <p:sp>
        <p:nvSpPr>
          <p:cNvPr id="104456" name="Text Box 80"/>
          <p:cNvSpPr txBox="1">
            <a:spLocks noChangeArrowheads="1"/>
          </p:cNvSpPr>
          <p:nvPr/>
        </p:nvSpPr>
        <p:spPr bwMode="auto">
          <a:xfrm>
            <a:off x="4327525" y="1430338"/>
            <a:ext cx="1355725" cy="336550"/>
          </a:xfrm>
          <a:prstGeom prst="rect">
            <a:avLst/>
          </a:prstGeom>
          <a:noFill/>
          <a:ln w="9525">
            <a:noFill/>
            <a:miter lim="800000"/>
            <a:headEnd/>
            <a:tailEnd/>
          </a:ln>
        </p:spPr>
        <p:txBody>
          <a:bodyPr>
            <a:spAutoFit/>
          </a:bodyPr>
          <a:lstStyle/>
          <a:p>
            <a:pPr algn="ctr">
              <a:spcBef>
                <a:spcPct val="50000"/>
              </a:spcBef>
            </a:pPr>
            <a:endParaRPr lang="es-ES" sz="1600"/>
          </a:p>
        </p:txBody>
      </p:sp>
      <p:sp>
        <p:nvSpPr>
          <p:cNvPr id="104457" name="Text Box 81"/>
          <p:cNvSpPr txBox="1">
            <a:spLocks noChangeArrowheads="1"/>
          </p:cNvSpPr>
          <p:nvPr/>
        </p:nvSpPr>
        <p:spPr bwMode="auto">
          <a:xfrm>
            <a:off x="2973388" y="1008063"/>
            <a:ext cx="1355725" cy="336550"/>
          </a:xfrm>
          <a:prstGeom prst="rect">
            <a:avLst/>
          </a:prstGeom>
          <a:noFill/>
          <a:ln w="9525">
            <a:noFill/>
            <a:miter lim="800000"/>
            <a:headEnd/>
            <a:tailEnd/>
          </a:ln>
        </p:spPr>
        <p:txBody>
          <a:bodyPr>
            <a:spAutoFit/>
          </a:bodyPr>
          <a:lstStyle/>
          <a:p>
            <a:pPr algn="ctr">
              <a:spcBef>
                <a:spcPct val="50000"/>
              </a:spcBef>
            </a:pPr>
            <a:endParaRPr lang="es-ES" sz="1600"/>
          </a:p>
        </p:txBody>
      </p:sp>
      <p:sp>
        <p:nvSpPr>
          <p:cNvPr id="334930" name="Rectangle 82"/>
          <p:cNvSpPr>
            <a:spLocks noChangeArrowheads="1"/>
          </p:cNvSpPr>
          <p:nvPr/>
        </p:nvSpPr>
        <p:spPr bwMode="auto">
          <a:xfrm>
            <a:off x="2263775" y="912813"/>
            <a:ext cx="915988" cy="558800"/>
          </a:xfrm>
          <a:prstGeom prst="rect">
            <a:avLst/>
          </a:prstGeom>
          <a:noFill/>
          <a:ln w="9525">
            <a:noFill/>
            <a:miter lim="800000"/>
            <a:headEnd/>
            <a:tailEnd/>
          </a:ln>
        </p:spPr>
        <p:txBody>
          <a:bodyPr wrap="none" anchor="ctr">
            <a:spAutoFit/>
          </a:bodyPr>
          <a:lstStyle/>
          <a:p>
            <a:pPr algn="ctr">
              <a:lnSpc>
                <a:spcPct val="85000"/>
              </a:lnSpc>
            </a:pPr>
            <a:r>
              <a:rPr lang="en-US" sz="1200"/>
              <a:t>Data </a:t>
            </a:r>
          </a:p>
          <a:p>
            <a:pPr algn="ctr">
              <a:lnSpc>
                <a:spcPct val="85000"/>
              </a:lnSpc>
            </a:pPr>
            <a:r>
              <a:rPr lang="en-US" sz="1200"/>
              <a:t>Protection </a:t>
            </a:r>
          </a:p>
          <a:p>
            <a:pPr algn="ctr">
              <a:lnSpc>
                <a:spcPct val="85000"/>
              </a:lnSpc>
            </a:pPr>
            <a:r>
              <a:rPr lang="en-US" sz="1200"/>
              <a:t>Manager</a:t>
            </a:r>
          </a:p>
        </p:txBody>
      </p:sp>
      <p:sp>
        <p:nvSpPr>
          <p:cNvPr id="334931" name="Rectangle 83"/>
          <p:cNvSpPr>
            <a:spLocks noChangeArrowheads="1"/>
          </p:cNvSpPr>
          <p:nvPr/>
        </p:nvSpPr>
        <p:spPr bwMode="auto">
          <a:xfrm>
            <a:off x="3262313" y="1323975"/>
            <a:ext cx="723900" cy="403225"/>
          </a:xfrm>
          <a:prstGeom prst="rect">
            <a:avLst/>
          </a:prstGeom>
          <a:noFill/>
          <a:ln w="9525">
            <a:noFill/>
            <a:miter lim="800000"/>
            <a:headEnd/>
            <a:tailEnd/>
          </a:ln>
        </p:spPr>
        <p:txBody>
          <a:bodyPr wrap="none" anchor="ctr">
            <a:spAutoFit/>
          </a:bodyPr>
          <a:lstStyle/>
          <a:p>
            <a:pPr algn="ctr">
              <a:lnSpc>
                <a:spcPct val="85000"/>
              </a:lnSpc>
            </a:pPr>
            <a:r>
              <a:rPr lang="en-US" sz="1200"/>
              <a:t>‘Service</a:t>
            </a:r>
          </a:p>
          <a:p>
            <a:pPr algn="ctr">
              <a:lnSpc>
                <a:spcPct val="85000"/>
              </a:lnSpc>
            </a:pPr>
            <a:r>
              <a:rPr lang="en-US" sz="1200"/>
              <a:t> Desk’</a:t>
            </a:r>
          </a:p>
        </p:txBody>
      </p:sp>
      <p:sp>
        <p:nvSpPr>
          <p:cNvPr id="334932" name="Rectangle 84"/>
          <p:cNvSpPr>
            <a:spLocks noChangeArrowheads="1"/>
          </p:cNvSpPr>
          <p:nvPr/>
        </p:nvSpPr>
        <p:spPr bwMode="auto">
          <a:xfrm>
            <a:off x="4075113" y="1617663"/>
            <a:ext cx="817562" cy="403225"/>
          </a:xfrm>
          <a:prstGeom prst="rect">
            <a:avLst/>
          </a:prstGeom>
          <a:noFill/>
          <a:ln w="9525">
            <a:noFill/>
            <a:miter lim="800000"/>
            <a:headEnd/>
            <a:tailEnd/>
          </a:ln>
        </p:spPr>
        <p:txBody>
          <a:bodyPr wrap="none" anchor="ctr">
            <a:spAutoFit/>
          </a:bodyPr>
          <a:lstStyle/>
          <a:p>
            <a:pPr algn="ctr">
              <a:lnSpc>
                <a:spcPct val="85000"/>
              </a:lnSpc>
            </a:pPr>
            <a:r>
              <a:rPr lang="en-US" sz="1200"/>
              <a:t>Capacity </a:t>
            </a:r>
          </a:p>
          <a:p>
            <a:pPr algn="ctr">
              <a:lnSpc>
                <a:spcPct val="85000"/>
              </a:lnSpc>
            </a:pPr>
            <a:r>
              <a:rPr lang="en-US" sz="1200"/>
              <a:t>Manager</a:t>
            </a:r>
          </a:p>
        </p:txBody>
      </p:sp>
      <p:sp>
        <p:nvSpPr>
          <p:cNvPr id="334933" name="Rectangle 85"/>
          <p:cNvSpPr>
            <a:spLocks noChangeArrowheads="1"/>
          </p:cNvSpPr>
          <p:nvPr/>
        </p:nvSpPr>
        <p:spPr bwMode="auto">
          <a:xfrm>
            <a:off x="4994275" y="1933575"/>
            <a:ext cx="884238" cy="403225"/>
          </a:xfrm>
          <a:prstGeom prst="rect">
            <a:avLst/>
          </a:prstGeom>
          <a:noFill/>
          <a:ln w="9525">
            <a:noFill/>
            <a:miter lim="800000"/>
            <a:headEnd/>
            <a:tailEnd/>
          </a:ln>
        </p:spPr>
        <p:txBody>
          <a:bodyPr wrap="none" anchor="ctr">
            <a:spAutoFit/>
          </a:bodyPr>
          <a:lstStyle/>
          <a:p>
            <a:pPr algn="ctr">
              <a:lnSpc>
                <a:spcPct val="85000"/>
              </a:lnSpc>
            </a:pPr>
            <a:r>
              <a:rPr lang="en-US" sz="1200"/>
              <a:t>Reporting </a:t>
            </a:r>
          </a:p>
          <a:p>
            <a:pPr algn="ctr">
              <a:lnSpc>
                <a:spcPct val="85000"/>
              </a:lnSpc>
            </a:pPr>
            <a:r>
              <a:rPr lang="en-US" sz="1200"/>
              <a:t>Manager</a:t>
            </a:r>
          </a:p>
        </p:txBody>
      </p:sp>
      <p:sp>
        <p:nvSpPr>
          <p:cNvPr id="334934" name="Rectangle 86"/>
          <p:cNvSpPr>
            <a:spLocks noChangeArrowheads="1"/>
          </p:cNvSpPr>
          <p:nvPr/>
        </p:nvSpPr>
        <p:spPr bwMode="auto">
          <a:xfrm>
            <a:off x="6016625" y="2181225"/>
            <a:ext cx="957263" cy="403225"/>
          </a:xfrm>
          <a:prstGeom prst="rect">
            <a:avLst/>
          </a:prstGeom>
          <a:noFill/>
          <a:ln w="9525">
            <a:noFill/>
            <a:miter lim="800000"/>
            <a:headEnd/>
            <a:tailEnd/>
          </a:ln>
        </p:spPr>
        <p:txBody>
          <a:bodyPr wrap="none" anchor="ctr">
            <a:spAutoFit/>
          </a:bodyPr>
          <a:lstStyle/>
          <a:p>
            <a:pPr algn="ctr">
              <a:lnSpc>
                <a:spcPct val="85000"/>
              </a:lnSpc>
            </a:pPr>
            <a:r>
              <a:rPr lang="en-US" sz="1200"/>
              <a:t>Operations </a:t>
            </a:r>
          </a:p>
          <a:p>
            <a:pPr algn="ctr">
              <a:lnSpc>
                <a:spcPct val="85000"/>
              </a:lnSpc>
            </a:pPr>
            <a:r>
              <a:rPr lang="en-US" sz="1200"/>
              <a:t>Manager</a:t>
            </a:r>
          </a:p>
        </p:txBody>
      </p:sp>
      <p:sp>
        <p:nvSpPr>
          <p:cNvPr id="334935" name="Rectangle 87"/>
          <p:cNvSpPr>
            <a:spLocks noChangeArrowheads="1"/>
          </p:cNvSpPr>
          <p:nvPr/>
        </p:nvSpPr>
        <p:spPr bwMode="auto">
          <a:xfrm>
            <a:off x="2286000" y="968375"/>
            <a:ext cx="868363" cy="558800"/>
          </a:xfrm>
          <a:prstGeom prst="rect">
            <a:avLst/>
          </a:prstGeom>
          <a:noFill/>
          <a:ln w="9525">
            <a:noFill/>
            <a:miter lim="800000"/>
            <a:headEnd/>
            <a:tailEnd/>
          </a:ln>
        </p:spPr>
        <p:txBody>
          <a:bodyPr wrap="none" anchor="ctr">
            <a:spAutoFit/>
          </a:bodyPr>
          <a:lstStyle/>
          <a:p>
            <a:pPr algn="ctr">
              <a:lnSpc>
                <a:spcPct val="85000"/>
              </a:lnSpc>
            </a:pPr>
            <a:r>
              <a:rPr lang="en-US" sz="1200"/>
              <a:t>Data </a:t>
            </a:r>
            <a:br>
              <a:rPr lang="en-US" sz="1200"/>
            </a:br>
            <a:r>
              <a:rPr lang="en-US" sz="1200"/>
              <a:t>Storage &amp;</a:t>
            </a:r>
            <a:br>
              <a:rPr lang="en-US" sz="1200"/>
            </a:br>
            <a:r>
              <a:rPr lang="en-US" sz="1200"/>
              <a:t> Recovery</a:t>
            </a:r>
          </a:p>
        </p:txBody>
      </p:sp>
      <p:sp>
        <p:nvSpPr>
          <p:cNvPr id="334936" name="Rectangle 88"/>
          <p:cNvSpPr>
            <a:spLocks noChangeArrowheads="1"/>
          </p:cNvSpPr>
          <p:nvPr/>
        </p:nvSpPr>
        <p:spPr bwMode="auto">
          <a:xfrm>
            <a:off x="3092450" y="1304925"/>
            <a:ext cx="1069975" cy="403225"/>
          </a:xfrm>
          <a:prstGeom prst="rect">
            <a:avLst/>
          </a:prstGeom>
          <a:noFill/>
          <a:ln w="9525">
            <a:noFill/>
            <a:miter lim="800000"/>
            <a:headEnd/>
            <a:tailEnd/>
          </a:ln>
        </p:spPr>
        <p:txBody>
          <a:bodyPr wrap="none" anchor="ctr">
            <a:spAutoFit/>
          </a:bodyPr>
          <a:lstStyle/>
          <a:p>
            <a:pPr algn="ctr">
              <a:lnSpc>
                <a:spcPct val="85000"/>
              </a:lnSpc>
            </a:pPr>
            <a:r>
              <a:rPr lang="en-US" sz="1200"/>
              <a:t>Problem </a:t>
            </a:r>
          </a:p>
          <a:p>
            <a:pPr algn="ctr">
              <a:lnSpc>
                <a:spcPct val="85000"/>
              </a:lnSpc>
            </a:pPr>
            <a:r>
              <a:rPr lang="en-US" sz="1200"/>
              <a:t>Management</a:t>
            </a:r>
          </a:p>
        </p:txBody>
      </p:sp>
      <p:sp>
        <p:nvSpPr>
          <p:cNvPr id="334937" name="Rectangle 89"/>
          <p:cNvSpPr>
            <a:spLocks noChangeArrowheads="1"/>
          </p:cNvSpPr>
          <p:nvPr/>
        </p:nvSpPr>
        <p:spPr bwMode="auto">
          <a:xfrm>
            <a:off x="3957638" y="1628775"/>
            <a:ext cx="1069975" cy="403225"/>
          </a:xfrm>
          <a:prstGeom prst="rect">
            <a:avLst/>
          </a:prstGeom>
          <a:noFill/>
          <a:ln w="9525">
            <a:noFill/>
            <a:miter lim="800000"/>
            <a:headEnd/>
            <a:tailEnd/>
          </a:ln>
        </p:spPr>
        <p:txBody>
          <a:bodyPr wrap="none" anchor="ctr">
            <a:spAutoFit/>
          </a:bodyPr>
          <a:lstStyle/>
          <a:p>
            <a:pPr algn="ctr">
              <a:lnSpc>
                <a:spcPct val="85000"/>
              </a:lnSpc>
            </a:pPr>
            <a:r>
              <a:rPr lang="en-US" sz="1200"/>
              <a:t>Capacity </a:t>
            </a:r>
          </a:p>
          <a:p>
            <a:pPr algn="ctr">
              <a:lnSpc>
                <a:spcPct val="85000"/>
              </a:lnSpc>
            </a:pPr>
            <a:r>
              <a:rPr lang="en-US" sz="1200"/>
              <a:t>Management</a:t>
            </a:r>
          </a:p>
        </p:txBody>
      </p:sp>
      <p:sp>
        <p:nvSpPr>
          <p:cNvPr id="334938" name="Rectangle 90"/>
          <p:cNvSpPr>
            <a:spLocks noChangeArrowheads="1"/>
          </p:cNvSpPr>
          <p:nvPr/>
        </p:nvSpPr>
        <p:spPr bwMode="auto">
          <a:xfrm>
            <a:off x="4892675" y="2005013"/>
            <a:ext cx="1004888" cy="247650"/>
          </a:xfrm>
          <a:prstGeom prst="rect">
            <a:avLst/>
          </a:prstGeom>
          <a:noFill/>
          <a:ln w="9525">
            <a:noFill/>
            <a:miter lim="800000"/>
            <a:headEnd/>
            <a:tailEnd/>
          </a:ln>
        </p:spPr>
        <p:txBody>
          <a:bodyPr wrap="none" anchor="ctr">
            <a:spAutoFit/>
          </a:bodyPr>
          <a:lstStyle/>
          <a:p>
            <a:pPr algn="ctr">
              <a:lnSpc>
                <a:spcPct val="85000"/>
              </a:lnSpc>
            </a:pPr>
            <a:r>
              <a:rPr lang="en-US" sz="1200"/>
              <a:t>IT Reporting</a:t>
            </a:r>
          </a:p>
        </p:txBody>
      </p:sp>
      <p:sp>
        <p:nvSpPr>
          <p:cNvPr id="334939" name="Rectangle 91"/>
          <p:cNvSpPr>
            <a:spLocks noChangeArrowheads="1"/>
          </p:cNvSpPr>
          <p:nvPr/>
        </p:nvSpPr>
        <p:spPr bwMode="auto">
          <a:xfrm>
            <a:off x="5957888" y="2179638"/>
            <a:ext cx="1069975" cy="403225"/>
          </a:xfrm>
          <a:prstGeom prst="rect">
            <a:avLst/>
          </a:prstGeom>
          <a:noFill/>
          <a:ln w="9525">
            <a:noFill/>
            <a:miter lim="800000"/>
            <a:headEnd/>
            <a:tailEnd/>
          </a:ln>
        </p:spPr>
        <p:txBody>
          <a:bodyPr wrap="none" anchor="ctr">
            <a:spAutoFit/>
          </a:bodyPr>
          <a:lstStyle/>
          <a:p>
            <a:pPr algn="ctr">
              <a:lnSpc>
                <a:spcPct val="85000"/>
              </a:lnSpc>
            </a:pPr>
            <a:r>
              <a:rPr lang="en-US" sz="1200"/>
              <a:t>Operations </a:t>
            </a:r>
          </a:p>
          <a:p>
            <a:pPr algn="ctr">
              <a:lnSpc>
                <a:spcPct val="85000"/>
              </a:lnSpc>
            </a:pPr>
            <a:r>
              <a:rPr lang="en-US" sz="1200"/>
              <a:t>Management</a:t>
            </a:r>
          </a:p>
        </p:txBody>
      </p:sp>
      <p:grpSp>
        <p:nvGrpSpPr>
          <p:cNvPr id="16" name="Group 92"/>
          <p:cNvGrpSpPr>
            <a:grpSpLocks/>
          </p:cNvGrpSpPr>
          <p:nvPr/>
        </p:nvGrpSpPr>
        <p:grpSpPr bwMode="auto">
          <a:xfrm>
            <a:off x="0" y="0"/>
            <a:ext cx="2789238" cy="1820863"/>
            <a:chOff x="0" y="0"/>
            <a:chExt cx="1757" cy="1147"/>
          </a:xfrm>
        </p:grpSpPr>
        <p:pic>
          <p:nvPicPr>
            <p:cNvPr id="104482" name="Picture 93" descr="angle-round-frosted-sm"/>
            <p:cNvPicPr>
              <a:picLocks noChangeAspect="1" noChangeArrowheads="1"/>
            </p:cNvPicPr>
            <p:nvPr/>
          </p:nvPicPr>
          <p:blipFill>
            <a:blip r:embed="rId52">
              <a:lum bright="-24000"/>
            </a:blip>
            <a:srcRect l="17122" t="29890"/>
            <a:stretch>
              <a:fillRect/>
            </a:stretch>
          </p:blipFill>
          <p:spPr bwMode="auto">
            <a:xfrm>
              <a:off x="0" y="0"/>
              <a:ext cx="1757" cy="1147"/>
            </a:xfrm>
            <a:prstGeom prst="rect">
              <a:avLst/>
            </a:prstGeom>
            <a:noFill/>
            <a:ln w="9525">
              <a:noFill/>
              <a:miter lim="800000"/>
              <a:headEnd/>
              <a:tailEnd/>
            </a:ln>
          </p:spPr>
        </p:pic>
        <p:grpSp>
          <p:nvGrpSpPr>
            <p:cNvPr id="104483" name="Group 94"/>
            <p:cNvGrpSpPr>
              <a:grpSpLocks/>
            </p:cNvGrpSpPr>
            <p:nvPr/>
          </p:nvGrpSpPr>
          <p:grpSpPr bwMode="auto">
            <a:xfrm>
              <a:off x="389" y="546"/>
              <a:ext cx="480" cy="398"/>
              <a:chOff x="2528" y="2160"/>
              <a:chExt cx="553" cy="459"/>
            </a:xfrm>
          </p:grpSpPr>
          <p:pic>
            <p:nvPicPr>
              <p:cNvPr id="104484" name="Picture 95" descr="sharing"/>
              <p:cNvPicPr>
                <a:picLocks noChangeAspect="1" noChangeArrowheads="1"/>
              </p:cNvPicPr>
              <p:nvPr/>
            </p:nvPicPr>
            <p:blipFill>
              <a:blip r:embed="rId53">
                <a:lum bright="-18000"/>
              </a:blip>
              <a:srcRect/>
              <a:stretch>
                <a:fillRect/>
              </a:stretch>
            </p:blipFill>
            <p:spPr bwMode="auto">
              <a:xfrm>
                <a:off x="2528" y="2160"/>
                <a:ext cx="553" cy="447"/>
              </a:xfrm>
              <a:prstGeom prst="rect">
                <a:avLst/>
              </a:prstGeom>
              <a:noFill/>
              <a:ln w="9525">
                <a:noFill/>
                <a:miter lim="800000"/>
                <a:headEnd/>
                <a:tailEnd/>
              </a:ln>
            </p:spPr>
          </p:pic>
          <p:pic>
            <p:nvPicPr>
              <p:cNvPr id="104485" name="Picture 96" descr="SafeSecure"/>
              <p:cNvPicPr>
                <a:picLocks noChangeAspect="1" noChangeArrowheads="1"/>
              </p:cNvPicPr>
              <p:nvPr/>
            </p:nvPicPr>
            <p:blipFill>
              <a:blip r:embed="rId54"/>
              <a:srcRect/>
              <a:stretch>
                <a:fillRect/>
              </a:stretch>
            </p:blipFill>
            <p:spPr bwMode="auto">
              <a:xfrm>
                <a:off x="2784" y="2433"/>
                <a:ext cx="224" cy="186"/>
              </a:xfrm>
              <a:prstGeom prst="rect">
                <a:avLst/>
              </a:prstGeom>
              <a:noFill/>
              <a:ln w="9525">
                <a:noFill/>
                <a:miter lim="800000"/>
                <a:headEnd/>
                <a:tailEnd/>
              </a:ln>
            </p:spPr>
          </p:pic>
        </p:grpSp>
      </p:grpSp>
      <p:grpSp>
        <p:nvGrpSpPr>
          <p:cNvPr id="18" name="Group 97"/>
          <p:cNvGrpSpPr>
            <a:grpSpLocks/>
          </p:cNvGrpSpPr>
          <p:nvPr/>
        </p:nvGrpSpPr>
        <p:grpSpPr bwMode="auto">
          <a:xfrm>
            <a:off x="0" y="0"/>
            <a:ext cx="1790700" cy="1500188"/>
            <a:chOff x="0" y="0"/>
            <a:chExt cx="1128" cy="945"/>
          </a:xfrm>
        </p:grpSpPr>
        <p:pic>
          <p:nvPicPr>
            <p:cNvPr id="104478" name="Picture 98" descr="angle-round-frosted-sm"/>
            <p:cNvPicPr>
              <a:picLocks noChangeAspect="1" noChangeArrowheads="1"/>
            </p:cNvPicPr>
            <p:nvPr/>
          </p:nvPicPr>
          <p:blipFill>
            <a:blip r:embed="rId52">
              <a:lum bright="-24000"/>
            </a:blip>
            <a:srcRect l="46793" t="42238"/>
            <a:stretch>
              <a:fillRect/>
            </a:stretch>
          </p:blipFill>
          <p:spPr bwMode="auto">
            <a:xfrm>
              <a:off x="0" y="0"/>
              <a:ext cx="1128" cy="945"/>
            </a:xfrm>
            <a:prstGeom prst="rect">
              <a:avLst/>
            </a:prstGeom>
            <a:noFill/>
            <a:ln w="9525">
              <a:noFill/>
              <a:miter lim="800000"/>
              <a:headEnd/>
              <a:tailEnd/>
            </a:ln>
          </p:spPr>
        </p:pic>
        <p:grpSp>
          <p:nvGrpSpPr>
            <p:cNvPr id="104479" name="Group 99"/>
            <p:cNvGrpSpPr>
              <a:grpSpLocks/>
            </p:cNvGrpSpPr>
            <p:nvPr/>
          </p:nvGrpSpPr>
          <p:grpSpPr bwMode="auto">
            <a:xfrm>
              <a:off x="68" y="331"/>
              <a:ext cx="438" cy="335"/>
              <a:chOff x="3426" y="2718"/>
              <a:chExt cx="792" cy="605"/>
            </a:xfrm>
          </p:grpSpPr>
          <p:pic>
            <p:nvPicPr>
              <p:cNvPr id="104480" name="Picture 100" descr="cloud illustration icon"/>
              <p:cNvPicPr>
                <a:picLocks noChangeAspect="1" noChangeArrowheads="1"/>
              </p:cNvPicPr>
              <p:nvPr/>
            </p:nvPicPr>
            <p:blipFill>
              <a:blip r:embed="rId55">
                <a:lum contrast="18000"/>
              </a:blip>
              <a:srcRect/>
              <a:stretch>
                <a:fillRect/>
              </a:stretch>
            </p:blipFill>
            <p:spPr bwMode="auto">
              <a:xfrm>
                <a:off x="3426" y="2718"/>
                <a:ext cx="792" cy="605"/>
              </a:xfrm>
              <a:prstGeom prst="rect">
                <a:avLst/>
              </a:prstGeom>
              <a:noFill/>
              <a:ln w="9525">
                <a:noFill/>
                <a:miter lim="800000"/>
                <a:headEnd/>
                <a:tailEnd/>
              </a:ln>
            </p:spPr>
          </p:pic>
          <p:pic>
            <p:nvPicPr>
              <p:cNvPr id="104481" name="Picture 101" descr="arrow 0 gold  arrow curved double headed 1"/>
              <p:cNvPicPr>
                <a:picLocks noChangeAspect="1" noChangeArrowheads="1"/>
              </p:cNvPicPr>
              <p:nvPr/>
            </p:nvPicPr>
            <p:blipFill>
              <a:blip r:embed="rId56">
                <a:lum bright="6000" contrast="24000"/>
              </a:blip>
              <a:srcRect/>
              <a:stretch>
                <a:fillRect/>
              </a:stretch>
            </p:blipFill>
            <p:spPr bwMode="auto">
              <a:xfrm>
                <a:off x="3450" y="2758"/>
                <a:ext cx="752" cy="538"/>
              </a:xfrm>
              <a:prstGeom prst="rect">
                <a:avLst/>
              </a:prstGeom>
              <a:noFill/>
              <a:ln w="9525">
                <a:noFill/>
                <a:miter lim="800000"/>
                <a:headEnd/>
                <a:tailEnd/>
              </a:ln>
            </p:spPr>
          </p:pic>
        </p:grpSp>
      </p:grpSp>
      <p:sp>
        <p:nvSpPr>
          <p:cNvPr id="334950" name="Rectangle 102"/>
          <p:cNvSpPr>
            <a:spLocks noChangeArrowheads="1"/>
          </p:cNvSpPr>
          <p:nvPr/>
        </p:nvSpPr>
        <p:spPr bwMode="auto">
          <a:xfrm>
            <a:off x="1208088" y="647700"/>
            <a:ext cx="1128712" cy="403225"/>
          </a:xfrm>
          <a:prstGeom prst="rect">
            <a:avLst/>
          </a:prstGeom>
          <a:noFill/>
          <a:ln w="9525">
            <a:noFill/>
            <a:miter lim="800000"/>
            <a:headEnd/>
            <a:tailEnd/>
          </a:ln>
        </p:spPr>
        <p:txBody>
          <a:bodyPr wrap="none" anchor="ctr">
            <a:spAutoFit/>
          </a:bodyPr>
          <a:lstStyle/>
          <a:p>
            <a:pPr algn="ctr">
              <a:lnSpc>
                <a:spcPct val="85000"/>
              </a:lnSpc>
            </a:pPr>
            <a:r>
              <a:rPr lang="en-US" sz="1200"/>
              <a:t>Configuration </a:t>
            </a:r>
          </a:p>
          <a:p>
            <a:pPr algn="ctr">
              <a:lnSpc>
                <a:spcPct val="85000"/>
              </a:lnSpc>
            </a:pPr>
            <a:r>
              <a:rPr lang="en-US" sz="1200"/>
              <a:t>Manager</a:t>
            </a:r>
          </a:p>
        </p:txBody>
      </p:sp>
      <p:sp>
        <p:nvSpPr>
          <p:cNvPr id="334951" name="Rectangle 103"/>
          <p:cNvSpPr>
            <a:spLocks noChangeArrowheads="1"/>
          </p:cNvSpPr>
          <p:nvPr/>
        </p:nvSpPr>
        <p:spPr bwMode="auto">
          <a:xfrm>
            <a:off x="490538" y="198438"/>
            <a:ext cx="957262" cy="403225"/>
          </a:xfrm>
          <a:prstGeom prst="rect">
            <a:avLst/>
          </a:prstGeom>
          <a:noFill/>
          <a:ln w="9525">
            <a:noFill/>
            <a:miter lim="800000"/>
            <a:headEnd/>
            <a:tailEnd/>
          </a:ln>
        </p:spPr>
        <p:txBody>
          <a:bodyPr wrap="none" anchor="ctr">
            <a:spAutoFit/>
          </a:bodyPr>
          <a:lstStyle/>
          <a:p>
            <a:pPr algn="ctr">
              <a:lnSpc>
                <a:spcPct val="85000"/>
              </a:lnSpc>
            </a:pPr>
            <a:r>
              <a:rPr lang="en-US" sz="1200"/>
              <a:t>Operations </a:t>
            </a:r>
          </a:p>
          <a:p>
            <a:pPr algn="ctr">
              <a:lnSpc>
                <a:spcPct val="85000"/>
              </a:lnSpc>
            </a:pPr>
            <a:r>
              <a:rPr lang="en-US" sz="1200"/>
              <a:t>Manager</a:t>
            </a:r>
          </a:p>
        </p:txBody>
      </p:sp>
      <p:sp>
        <p:nvSpPr>
          <p:cNvPr id="334952" name="Rectangle 104"/>
          <p:cNvSpPr>
            <a:spLocks noChangeArrowheads="1"/>
          </p:cNvSpPr>
          <p:nvPr/>
        </p:nvSpPr>
        <p:spPr bwMode="auto">
          <a:xfrm>
            <a:off x="314325" y="93663"/>
            <a:ext cx="1220788" cy="558800"/>
          </a:xfrm>
          <a:prstGeom prst="rect">
            <a:avLst/>
          </a:prstGeom>
          <a:noFill/>
          <a:ln w="9525">
            <a:noFill/>
            <a:miter lim="800000"/>
            <a:headEnd/>
            <a:tailEnd/>
          </a:ln>
        </p:spPr>
        <p:txBody>
          <a:bodyPr wrap="none" anchor="ctr">
            <a:spAutoFit/>
          </a:bodyPr>
          <a:lstStyle/>
          <a:p>
            <a:pPr algn="ctr">
              <a:lnSpc>
                <a:spcPct val="85000"/>
              </a:lnSpc>
            </a:pPr>
            <a:r>
              <a:rPr lang="en-US" sz="1200"/>
              <a:t>Performance &amp; </a:t>
            </a:r>
          </a:p>
          <a:p>
            <a:pPr algn="ctr">
              <a:lnSpc>
                <a:spcPct val="85000"/>
              </a:lnSpc>
            </a:pPr>
            <a:r>
              <a:rPr lang="en-US" sz="1200"/>
              <a:t>Availability</a:t>
            </a:r>
          </a:p>
          <a:p>
            <a:pPr algn="ctr">
              <a:lnSpc>
                <a:spcPct val="85000"/>
              </a:lnSpc>
            </a:pPr>
            <a:r>
              <a:rPr lang="en-US" sz="1200"/>
              <a:t>Monitoring</a:t>
            </a:r>
          </a:p>
        </p:txBody>
      </p:sp>
      <p:sp>
        <p:nvSpPr>
          <p:cNvPr id="334953" name="Rectangle 105"/>
          <p:cNvSpPr>
            <a:spLocks noChangeArrowheads="1"/>
          </p:cNvSpPr>
          <p:nvPr/>
        </p:nvSpPr>
        <p:spPr bwMode="auto">
          <a:xfrm>
            <a:off x="1211263" y="576263"/>
            <a:ext cx="1044575" cy="558800"/>
          </a:xfrm>
          <a:prstGeom prst="rect">
            <a:avLst/>
          </a:prstGeom>
          <a:noFill/>
          <a:ln w="9525">
            <a:noFill/>
            <a:miter lim="800000"/>
            <a:headEnd/>
            <a:tailEnd/>
          </a:ln>
        </p:spPr>
        <p:txBody>
          <a:bodyPr wrap="none" anchor="ctr">
            <a:spAutoFit/>
          </a:bodyPr>
          <a:lstStyle/>
          <a:p>
            <a:pPr algn="ctr">
              <a:lnSpc>
                <a:spcPct val="85000"/>
              </a:lnSpc>
            </a:pPr>
            <a:r>
              <a:rPr lang="en-US" sz="1200"/>
              <a:t>Software </a:t>
            </a:r>
          </a:p>
          <a:p>
            <a:pPr algn="ctr">
              <a:lnSpc>
                <a:spcPct val="85000"/>
              </a:lnSpc>
            </a:pPr>
            <a:r>
              <a:rPr lang="en-US" sz="1200"/>
              <a:t>Update &amp;</a:t>
            </a:r>
          </a:p>
          <a:p>
            <a:pPr algn="ctr">
              <a:lnSpc>
                <a:spcPct val="85000"/>
              </a:lnSpc>
            </a:pPr>
            <a:r>
              <a:rPr lang="en-US" sz="1200"/>
              <a:t> Deployment</a:t>
            </a:r>
          </a:p>
        </p:txBody>
      </p:sp>
      <p:grpSp>
        <p:nvGrpSpPr>
          <p:cNvPr id="20" name="Group 121"/>
          <p:cNvGrpSpPr>
            <a:grpSpLocks/>
          </p:cNvGrpSpPr>
          <p:nvPr/>
        </p:nvGrpSpPr>
        <p:grpSpPr bwMode="auto">
          <a:xfrm>
            <a:off x="598488" y="0"/>
            <a:ext cx="6623050" cy="1981200"/>
            <a:chOff x="377" y="0"/>
            <a:chExt cx="4172" cy="1248"/>
          </a:xfrm>
        </p:grpSpPr>
        <p:sp>
          <p:nvSpPr>
            <p:cNvPr id="104476" name="Freeform 122"/>
            <p:cNvSpPr>
              <a:spLocks/>
            </p:cNvSpPr>
            <p:nvPr/>
          </p:nvSpPr>
          <p:spPr bwMode="auto">
            <a:xfrm>
              <a:off x="377" y="0"/>
              <a:ext cx="4172" cy="1248"/>
            </a:xfrm>
            <a:custGeom>
              <a:avLst/>
              <a:gdLst>
                <a:gd name="T0" fmla="*/ 1401 w 4172"/>
                <a:gd name="T1" fmla="*/ 0 h 1248"/>
                <a:gd name="T2" fmla="*/ 3994 w 4172"/>
                <a:gd name="T3" fmla="*/ 528 h 1248"/>
                <a:gd name="T4" fmla="*/ 4068 w 4172"/>
                <a:gd name="T5" fmla="*/ 696 h 1248"/>
                <a:gd name="T6" fmla="*/ 4114 w 4172"/>
                <a:gd name="T7" fmla="*/ 828 h 1248"/>
                <a:gd name="T8" fmla="*/ 4154 w 4172"/>
                <a:gd name="T9" fmla="*/ 992 h 1248"/>
                <a:gd name="T10" fmla="*/ 4164 w 4172"/>
                <a:gd name="T11" fmla="*/ 1092 h 1248"/>
                <a:gd name="T12" fmla="*/ 4172 w 4172"/>
                <a:gd name="T13" fmla="*/ 1248 h 1248"/>
                <a:gd name="T14" fmla="*/ 0 w 4172"/>
                <a:gd name="T15" fmla="*/ 7 h 1248"/>
                <a:gd name="T16" fmla="*/ 694 w 4172"/>
                <a:gd name="T17" fmla="*/ 13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72"/>
                <a:gd name="T28" fmla="*/ 0 h 1248"/>
                <a:gd name="T29" fmla="*/ 4172 w 4172"/>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72" h="1248">
                  <a:moveTo>
                    <a:pt x="1401" y="0"/>
                  </a:moveTo>
                  <a:lnTo>
                    <a:pt x="3994" y="528"/>
                  </a:lnTo>
                  <a:lnTo>
                    <a:pt x="4068" y="696"/>
                  </a:lnTo>
                  <a:lnTo>
                    <a:pt x="4114" y="828"/>
                  </a:lnTo>
                  <a:lnTo>
                    <a:pt x="4154" y="992"/>
                  </a:lnTo>
                  <a:lnTo>
                    <a:pt x="4164" y="1092"/>
                  </a:lnTo>
                  <a:lnTo>
                    <a:pt x="4172" y="1248"/>
                  </a:lnTo>
                  <a:lnTo>
                    <a:pt x="0" y="7"/>
                  </a:lnTo>
                  <a:lnTo>
                    <a:pt x="694" y="13"/>
                  </a:lnTo>
                </a:path>
              </a:pathLst>
            </a:custGeom>
            <a:solidFill>
              <a:srgbClr val="05BF24">
                <a:alpha val="59999"/>
              </a:srgbClr>
            </a:solidFill>
            <a:ln w="12700">
              <a:noFill/>
              <a:round/>
              <a:headEnd/>
              <a:tailEnd/>
            </a:ln>
          </p:spPr>
          <p:txBody>
            <a:bodyPr anchor="ctr"/>
            <a:lstStyle/>
            <a:p>
              <a:endParaRPr lang="es-ES"/>
            </a:p>
          </p:txBody>
        </p:sp>
        <p:pic>
          <p:nvPicPr>
            <p:cNvPr id="104477" name="Picture 123" descr="System Center 2005 logo reverse"/>
            <p:cNvPicPr>
              <a:picLocks noChangeAspect="1" noChangeArrowheads="1"/>
            </p:cNvPicPr>
            <p:nvPr/>
          </p:nvPicPr>
          <p:blipFill>
            <a:blip r:embed="rId57"/>
            <a:srcRect r="19698" b="-3334"/>
            <a:stretch>
              <a:fillRect/>
            </a:stretch>
          </p:blipFill>
          <p:spPr bwMode="auto">
            <a:xfrm>
              <a:off x="2988" y="462"/>
              <a:ext cx="1060" cy="279"/>
            </a:xfrm>
            <a:prstGeom prst="rect">
              <a:avLst/>
            </a:prstGeom>
            <a:noFill/>
            <a:ln w="9525">
              <a:noFill/>
              <a:miter lim="800000"/>
              <a:headEnd/>
              <a:tailEnd/>
            </a:ln>
          </p:spPr>
        </p:pic>
      </p:grpSp>
      <p:pic>
        <p:nvPicPr>
          <p:cNvPr id="104475" name="Picture 5"/>
          <p:cNvPicPr>
            <a:picLocks noChangeAspect="1" noChangeArrowheads="1"/>
          </p:cNvPicPr>
          <p:nvPr/>
        </p:nvPicPr>
        <p:blipFill>
          <a:blip r:embed="rId58"/>
          <a:srcRect/>
          <a:stretch>
            <a:fillRect/>
          </a:stretch>
        </p:blipFill>
        <p:spPr bwMode="auto">
          <a:xfrm>
            <a:off x="438150" y="5229225"/>
            <a:ext cx="5060950" cy="10985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34952"/>
                                        </p:tgtEl>
                                        <p:attrNameLst>
                                          <p:attrName>style.visibility</p:attrName>
                                        </p:attrNameLst>
                                      </p:cBhvr>
                                      <p:to>
                                        <p:strVal val="visible"/>
                                      </p:to>
                                    </p:set>
                                    <p:anim calcmode="lin" valueType="num">
                                      <p:cBhvr>
                                        <p:cTn id="12" dur="500" fill="hold"/>
                                        <p:tgtEl>
                                          <p:spTgt spid="334952"/>
                                        </p:tgtEl>
                                        <p:attrNameLst>
                                          <p:attrName>ppt_w</p:attrName>
                                        </p:attrNameLst>
                                      </p:cBhvr>
                                      <p:tavLst>
                                        <p:tav tm="0">
                                          <p:val>
                                            <p:fltVal val="0"/>
                                          </p:val>
                                        </p:tav>
                                        <p:tav tm="100000">
                                          <p:val>
                                            <p:strVal val="#ppt_w"/>
                                          </p:val>
                                        </p:tav>
                                      </p:tavLst>
                                    </p:anim>
                                    <p:anim calcmode="lin" valueType="num">
                                      <p:cBhvr>
                                        <p:cTn id="13" dur="500" fill="hold"/>
                                        <p:tgtEl>
                                          <p:spTgt spid="334952"/>
                                        </p:tgtEl>
                                        <p:attrNameLst>
                                          <p:attrName>ppt_h</p:attrName>
                                        </p:attrNameLst>
                                      </p:cBhvr>
                                      <p:tavLst>
                                        <p:tav tm="0">
                                          <p:val>
                                            <p:fltVal val="0"/>
                                          </p:val>
                                        </p:tav>
                                        <p:tav tm="100000">
                                          <p:val>
                                            <p:strVal val="#ppt_h"/>
                                          </p:val>
                                        </p:tav>
                                      </p:tavLst>
                                    </p:anim>
                                    <p:animEffect transition="in" filter="fade">
                                      <p:cBhvr>
                                        <p:cTn id="14" dur="500"/>
                                        <p:tgtEl>
                                          <p:spTgt spid="334952"/>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par>
                                <p:cTn id="21" presetID="53" presetClass="entr" presetSubtype="0" fill="hold" grpId="0" nodeType="withEffect">
                                  <p:stCondLst>
                                    <p:cond delay="0"/>
                                  </p:stCondLst>
                                  <p:childTnLst>
                                    <p:set>
                                      <p:cBhvr>
                                        <p:cTn id="22" dur="1" fill="hold">
                                          <p:stCondLst>
                                            <p:cond delay="0"/>
                                          </p:stCondLst>
                                        </p:cTn>
                                        <p:tgtEl>
                                          <p:spTgt spid="334953"/>
                                        </p:tgtEl>
                                        <p:attrNameLst>
                                          <p:attrName>style.visibility</p:attrName>
                                        </p:attrNameLst>
                                      </p:cBhvr>
                                      <p:to>
                                        <p:strVal val="visible"/>
                                      </p:to>
                                    </p:set>
                                    <p:anim calcmode="lin" valueType="num">
                                      <p:cBhvr>
                                        <p:cTn id="23" dur="500" fill="hold"/>
                                        <p:tgtEl>
                                          <p:spTgt spid="334953"/>
                                        </p:tgtEl>
                                        <p:attrNameLst>
                                          <p:attrName>ppt_w</p:attrName>
                                        </p:attrNameLst>
                                      </p:cBhvr>
                                      <p:tavLst>
                                        <p:tav tm="0">
                                          <p:val>
                                            <p:fltVal val="0"/>
                                          </p:val>
                                        </p:tav>
                                        <p:tav tm="100000">
                                          <p:val>
                                            <p:strVal val="#ppt_w"/>
                                          </p:val>
                                        </p:tav>
                                      </p:tavLst>
                                    </p:anim>
                                    <p:anim calcmode="lin" valueType="num">
                                      <p:cBhvr>
                                        <p:cTn id="24" dur="500" fill="hold"/>
                                        <p:tgtEl>
                                          <p:spTgt spid="334953"/>
                                        </p:tgtEl>
                                        <p:attrNameLst>
                                          <p:attrName>ppt_h</p:attrName>
                                        </p:attrNameLst>
                                      </p:cBhvr>
                                      <p:tavLst>
                                        <p:tav tm="0">
                                          <p:val>
                                            <p:fltVal val="0"/>
                                          </p:val>
                                        </p:tav>
                                        <p:tav tm="100000">
                                          <p:val>
                                            <p:strVal val="#ppt_h"/>
                                          </p:val>
                                        </p:tav>
                                      </p:tavLst>
                                    </p:anim>
                                    <p:animEffect transition="in" filter="fade">
                                      <p:cBhvr>
                                        <p:cTn id="25" dur="500"/>
                                        <p:tgtEl>
                                          <p:spTgt spid="334953"/>
                                        </p:tgtEl>
                                      </p:cBhvr>
                                    </p:animEffect>
                                  </p:childTnLst>
                                </p:cTn>
                              </p:par>
                            </p:childTnLst>
                          </p:cTn>
                        </p:par>
                        <p:par>
                          <p:cTn id="26" fill="hold">
                            <p:stCondLst>
                              <p:cond delay="1000"/>
                            </p:stCondLst>
                            <p:childTnLst>
                              <p:par>
                                <p:cTn id="27" presetID="47"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53" presetClass="entr" presetSubtype="0" fill="hold" grpId="0" nodeType="withEffect">
                                  <p:stCondLst>
                                    <p:cond delay="0"/>
                                  </p:stCondLst>
                                  <p:childTnLst>
                                    <p:set>
                                      <p:cBhvr>
                                        <p:cTn id="33" dur="1" fill="hold">
                                          <p:stCondLst>
                                            <p:cond delay="0"/>
                                          </p:stCondLst>
                                        </p:cTn>
                                        <p:tgtEl>
                                          <p:spTgt spid="334935"/>
                                        </p:tgtEl>
                                        <p:attrNameLst>
                                          <p:attrName>style.visibility</p:attrName>
                                        </p:attrNameLst>
                                      </p:cBhvr>
                                      <p:to>
                                        <p:strVal val="visible"/>
                                      </p:to>
                                    </p:set>
                                    <p:anim calcmode="lin" valueType="num">
                                      <p:cBhvr>
                                        <p:cTn id="34" dur="500" fill="hold"/>
                                        <p:tgtEl>
                                          <p:spTgt spid="334935"/>
                                        </p:tgtEl>
                                        <p:attrNameLst>
                                          <p:attrName>ppt_w</p:attrName>
                                        </p:attrNameLst>
                                      </p:cBhvr>
                                      <p:tavLst>
                                        <p:tav tm="0">
                                          <p:val>
                                            <p:fltVal val="0"/>
                                          </p:val>
                                        </p:tav>
                                        <p:tav tm="100000">
                                          <p:val>
                                            <p:strVal val="#ppt_w"/>
                                          </p:val>
                                        </p:tav>
                                      </p:tavLst>
                                    </p:anim>
                                    <p:anim calcmode="lin" valueType="num">
                                      <p:cBhvr>
                                        <p:cTn id="35" dur="500" fill="hold"/>
                                        <p:tgtEl>
                                          <p:spTgt spid="334935"/>
                                        </p:tgtEl>
                                        <p:attrNameLst>
                                          <p:attrName>ppt_h</p:attrName>
                                        </p:attrNameLst>
                                      </p:cBhvr>
                                      <p:tavLst>
                                        <p:tav tm="0">
                                          <p:val>
                                            <p:fltVal val="0"/>
                                          </p:val>
                                        </p:tav>
                                        <p:tav tm="100000">
                                          <p:val>
                                            <p:strVal val="#ppt_h"/>
                                          </p:val>
                                        </p:tav>
                                      </p:tavLst>
                                    </p:anim>
                                    <p:animEffect transition="in" filter="fade">
                                      <p:cBhvr>
                                        <p:cTn id="36" dur="500"/>
                                        <p:tgtEl>
                                          <p:spTgt spid="334935"/>
                                        </p:tgtEl>
                                      </p:cBhvr>
                                    </p:animEffect>
                                  </p:childTnLst>
                                </p:cTn>
                              </p:par>
                            </p:childTnLst>
                          </p:cTn>
                        </p:par>
                        <p:par>
                          <p:cTn id="37" fill="hold">
                            <p:stCondLst>
                              <p:cond delay="1500"/>
                            </p:stCondLst>
                            <p:childTnLst>
                              <p:par>
                                <p:cTn id="38" presetID="4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1"/>
                                          </p:val>
                                        </p:tav>
                                        <p:tav tm="100000">
                                          <p:val>
                                            <p:strVal val="#ppt_y"/>
                                          </p:val>
                                        </p:tav>
                                      </p:tavLst>
                                    </p:anim>
                                  </p:childTnLst>
                                </p:cTn>
                              </p:par>
                              <p:par>
                                <p:cTn id="43" presetID="53" presetClass="entr" presetSubtype="0" fill="hold" grpId="0" nodeType="withEffect">
                                  <p:stCondLst>
                                    <p:cond delay="0"/>
                                  </p:stCondLst>
                                  <p:childTnLst>
                                    <p:set>
                                      <p:cBhvr>
                                        <p:cTn id="44" dur="1" fill="hold">
                                          <p:stCondLst>
                                            <p:cond delay="0"/>
                                          </p:stCondLst>
                                        </p:cTn>
                                        <p:tgtEl>
                                          <p:spTgt spid="334936"/>
                                        </p:tgtEl>
                                        <p:attrNameLst>
                                          <p:attrName>style.visibility</p:attrName>
                                        </p:attrNameLst>
                                      </p:cBhvr>
                                      <p:to>
                                        <p:strVal val="visible"/>
                                      </p:to>
                                    </p:set>
                                    <p:anim calcmode="lin" valueType="num">
                                      <p:cBhvr>
                                        <p:cTn id="45" dur="500" fill="hold"/>
                                        <p:tgtEl>
                                          <p:spTgt spid="334936"/>
                                        </p:tgtEl>
                                        <p:attrNameLst>
                                          <p:attrName>ppt_w</p:attrName>
                                        </p:attrNameLst>
                                      </p:cBhvr>
                                      <p:tavLst>
                                        <p:tav tm="0">
                                          <p:val>
                                            <p:fltVal val="0"/>
                                          </p:val>
                                        </p:tav>
                                        <p:tav tm="100000">
                                          <p:val>
                                            <p:strVal val="#ppt_w"/>
                                          </p:val>
                                        </p:tav>
                                      </p:tavLst>
                                    </p:anim>
                                    <p:anim calcmode="lin" valueType="num">
                                      <p:cBhvr>
                                        <p:cTn id="46" dur="500" fill="hold"/>
                                        <p:tgtEl>
                                          <p:spTgt spid="334936"/>
                                        </p:tgtEl>
                                        <p:attrNameLst>
                                          <p:attrName>ppt_h</p:attrName>
                                        </p:attrNameLst>
                                      </p:cBhvr>
                                      <p:tavLst>
                                        <p:tav tm="0">
                                          <p:val>
                                            <p:fltVal val="0"/>
                                          </p:val>
                                        </p:tav>
                                        <p:tav tm="100000">
                                          <p:val>
                                            <p:strVal val="#ppt_h"/>
                                          </p:val>
                                        </p:tav>
                                      </p:tavLst>
                                    </p:anim>
                                    <p:animEffect transition="in" filter="fade">
                                      <p:cBhvr>
                                        <p:cTn id="47" dur="500"/>
                                        <p:tgtEl>
                                          <p:spTgt spid="334936"/>
                                        </p:tgtEl>
                                      </p:cBhvr>
                                    </p:animEffect>
                                  </p:childTnLst>
                                </p:cTn>
                              </p:par>
                            </p:childTnLst>
                          </p:cTn>
                        </p:par>
                        <p:par>
                          <p:cTn id="48" fill="hold">
                            <p:stCondLst>
                              <p:cond delay="2000"/>
                            </p:stCondLst>
                            <p:childTnLst>
                              <p:par>
                                <p:cTn id="49" presetID="47"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y-.1"/>
                                          </p:val>
                                        </p:tav>
                                        <p:tav tm="100000">
                                          <p:val>
                                            <p:strVal val="#ppt_y"/>
                                          </p:val>
                                        </p:tav>
                                      </p:tavLst>
                                    </p:anim>
                                  </p:childTnLst>
                                </p:cTn>
                              </p:par>
                              <p:par>
                                <p:cTn id="54" presetID="53" presetClass="entr" presetSubtype="0" fill="hold" grpId="0" nodeType="withEffect">
                                  <p:stCondLst>
                                    <p:cond delay="0"/>
                                  </p:stCondLst>
                                  <p:childTnLst>
                                    <p:set>
                                      <p:cBhvr>
                                        <p:cTn id="55" dur="1" fill="hold">
                                          <p:stCondLst>
                                            <p:cond delay="0"/>
                                          </p:stCondLst>
                                        </p:cTn>
                                        <p:tgtEl>
                                          <p:spTgt spid="334937"/>
                                        </p:tgtEl>
                                        <p:attrNameLst>
                                          <p:attrName>style.visibility</p:attrName>
                                        </p:attrNameLst>
                                      </p:cBhvr>
                                      <p:to>
                                        <p:strVal val="visible"/>
                                      </p:to>
                                    </p:set>
                                    <p:anim calcmode="lin" valueType="num">
                                      <p:cBhvr>
                                        <p:cTn id="56" dur="500" fill="hold"/>
                                        <p:tgtEl>
                                          <p:spTgt spid="334937"/>
                                        </p:tgtEl>
                                        <p:attrNameLst>
                                          <p:attrName>ppt_w</p:attrName>
                                        </p:attrNameLst>
                                      </p:cBhvr>
                                      <p:tavLst>
                                        <p:tav tm="0">
                                          <p:val>
                                            <p:fltVal val="0"/>
                                          </p:val>
                                        </p:tav>
                                        <p:tav tm="100000">
                                          <p:val>
                                            <p:strVal val="#ppt_w"/>
                                          </p:val>
                                        </p:tav>
                                      </p:tavLst>
                                    </p:anim>
                                    <p:anim calcmode="lin" valueType="num">
                                      <p:cBhvr>
                                        <p:cTn id="57" dur="500" fill="hold"/>
                                        <p:tgtEl>
                                          <p:spTgt spid="334937"/>
                                        </p:tgtEl>
                                        <p:attrNameLst>
                                          <p:attrName>ppt_h</p:attrName>
                                        </p:attrNameLst>
                                      </p:cBhvr>
                                      <p:tavLst>
                                        <p:tav tm="0">
                                          <p:val>
                                            <p:fltVal val="0"/>
                                          </p:val>
                                        </p:tav>
                                        <p:tav tm="100000">
                                          <p:val>
                                            <p:strVal val="#ppt_h"/>
                                          </p:val>
                                        </p:tav>
                                      </p:tavLst>
                                    </p:anim>
                                    <p:animEffect transition="in" filter="fade">
                                      <p:cBhvr>
                                        <p:cTn id="58" dur="500"/>
                                        <p:tgtEl>
                                          <p:spTgt spid="334937"/>
                                        </p:tgtEl>
                                      </p:cBhvr>
                                    </p:animEffect>
                                  </p:childTnLst>
                                </p:cTn>
                              </p:par>
                            </p:childTnLst>
                          </p:cTn>
                        </p:par>
                        <p:par>
                          <p:cTn id="59" fill="hold">
                            <p:stCondLst>
                              <p:cond delay="2500"/>
                            </p:stCondLst>
                            <p:childTnLst>
                              <p:par>
                                <p:cTn id="60" presetID="47" presetClass="entr" presetSubtype="0"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anim calcmode="lin" valueType="num">
                                      <p:cBhvr>
                                        <p:cTn id="63" dur="500" fill="hold"/>
                                        <p:tgtEl>
                                          <p:spTgt spid="8"/>
                                        </p:tgtEl>
                                        <p:attrNameLst>
                                          <p:attrName>ppt_x</p:attrName>
                                        </p:attrNameLst>
                                      </p:cBhvr>
                                      <p:tavLst>
                                        <p:tav tm="0">
                                          <p:val>
                                            <p:strVal val="#ppt_x"/>
                                          </p:val>
                                        </p:tav>
                                        <p:tav tm="100000">
                                          <p:val>
                                            <p:strVal val="#ppt_x"/>
                                          </p:val>
                                        </p:tav>
                                      </p:tavLst>
                                    </p:anim>
                                    <p:anim calcmode="lin" valueType="num">
                                      <p:cBhvr>
                                        <p:cTn id="64" dur="500" fill="hold"/>
                                        <p:tgtEl>
                                          <p:spTgt spid="8"/>
                                        </p:tgtEl>
                                        <p:attrNameLst>
                                          <p:attrName>ppt_y</p:attrName>
                                        </p:attrNameLst>
                                      </p:cBhvr>
                                      <p:tavLst>
                                        <p:tav tm="0">
                                          <p:val>
                                            <p:strVal val="#ppt_y-.1"/>
                                          </p:val>
                                        </p:tav>
                                        <p:tav tm="100000">
                                          <p:val>
                                            <p:strVal val="#ppt_y"/>
                                          </p:val>
                                        </p:tav>
                                      </p:tavLst>
                                    </p:anim>
                                  </p:childTnLst>
                                </p:cTn>
                              </p:par>
                              <p:par>
                                <p:cTn id="65" presetID="53" presetClass="entr" presetSubtype="0" fill="hold" grpId="0" nodeType="withEffect">
                                  <p:stCondLst>
                                    <p:cond delay="0"/>
                                  </p:stCondLst>
                                  <p:childTnLst>
                                    <p:set>
                                      <p:cBhvr>
                                        <p:cTn id="66" dur="1" fill="hold">
                                          <p:stCondLst>
                                            <p:cond delay="0"/>
                                          </p:stCondLst>
                                        </p:cTn>
                                        <p:tgtEl>
                                          <p:spTgt spid="334938"/>
                                        </p:tgtEl>
                                        <p:attrNameLst>
                                          <p:attrName>style.visibility</p:attrName>
                                        </p:attrNameLst>
                                      </p:cBhvr>
                                      <p:to>
                                        <p:strVal val="visible"/>
                                      </p:to>
                                    </p:set>
                                    <p:anim calcmode="lin" valueType="num">
                                      <p:cBhvr>
                                        <p:cTn id="67" dur="500" fill="hold"/>
                                        <p:tgtEl>
                                          <p:spTgt spid="334938"/>
                                        </p:tgtEl>
                                        <p:attrNameLst>
                                          <p:attrName>ppt_w</p:attrName>
                                        </p:attrNameLst>
                                      </p:cBhvr>
                                      <p:tavLst>
                                        <p:tav tm="0">
                                          <p:val>
                                            <p:fltVal val="0"/>
                                          </p:val>
                                        </p:tav>
                                        <p:tav tm="100000">
                                          <p:val>
                                            <p:strVal val="#ppt_w"/>
                                          </p:val>
                                        </p:tav>
                                      </p:tavLst>
                                    </p:anim>
                                    <p:anim calcmode="lin" valueType="num">
                                      <p:cBhvr>
                                        <p:cTn id="68" dur="500" fill="hold"/>
                                        <p:tgtEl>
                                          <p:spTgt spid="334938"/>
                                        </p:tgtEl>
                                        <p:attrNameLst>
                                          <p:attrName>ppt_h</p:attrName>
                                        </p:attrNameLst>
                                      </p:cBhvr>
                                      <p:tavLst>
                                        <p:tav tm="0">
                                          <p:val>
                                            <p:fltVal val="0"/>
                                          </p:val>
                                        </p:tav>
                                        <p:tav tm="100000">
                                          <p:val>
                                            <p:strVal val="#ppt_h"/>
                                          </p:val>
                                        </p:tav>
                                      </p:tavLst>
                                    </p:anim>
                                    <p:animEffect transition="in" filter="fade">
                                      <p:cBhvr>
                                        <p:cTn id="69" dur="500"/>
                                        <p:tgtEl>
                                          <p:spTgt spid="334938"/>
                                        </p:tgtEl>
                                      </p:cBhvr>
                                    </p:animEffect>
                                  </p:childTnLst>
                                </p:cTn>
                              </p:par>
                            </p:childTnLst>
                          </p:cTn>
                        </p:par>
                        <p:par>
                          <p:cTn id="70" fill="hold">
                            <p:stCondLst>
                              <p:cond delay="3000"/>
                            </p:stCondLst>
                            <p:childTnLst>
                              <p:par>
                                <p:cTn id="71" presetID="47"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anim calcmode="lin" valueType="num">
                                      <p:cBhvr>
                                        <p:cTn id="74" dur="500" fill="hold"/>
                                        <p:tgtEl>
                                          <p:spTgt spid="6"/>
                                        </p:tgtEl>
                                        <p:attrNameLst>
                                          <p:attrName>ppt_x</p:attrName>
                                        </p:attrNameLst>
                                      </p:cBhvr>
                                      <p:tavLst>
                                        <p:tav tm="0">
                                          <p:val>
                                            <p:strVal val="#ppt_x"/>
                                          </p:val>
                                        </p:tav>
                                        <p:tav tm="100000">
                                          <p:val>
                                            <p:strVal val="#ppt_x"/>
                                          </p:val>
                                        </p:tav>
                                      </p:tavLst>
                                    </p:anim>
                                    <p:anim calcmode="lin" valueType="num">
                                      <p:cBhvr>
                                        <p:cTn id="75" dur="500" fill="hold"/>
                                        <p:tgtEl>
                                          <p:spTgt spid="6"/>
                                        </p:tgtEl>
                                        <p:attrNameLst>
                                          <p:attrName>ppt_y</p:attrName>
                                        </p:attrNameLst>
                                      </p:cBhvr>
                                      <p:tavLst>
                                        <p:tav tm="0">
                                          <p:val>
                                            <p:strVal val="#ppt_y-.1"/>
                                          </p:val>
                                        </p:tav>
                                        <p:tav tm="100000">
                                          <p:val>
                                            <p:strVal val="#ppt_y"/>
                                          </p:val>
                                        </p:tav>
                                      </p:tavLst>
                                    </p:anim>
                                  </p:childTnLst>
                                </p:cTn>
                              </p:par>
                              <p:par>
                                <p:cTn id="76" presetID="53" presetClass="entr" presetSubtype="0" fill="hold" grpId="0" nodeType="withEffect">
                                  <p:stCondLst>
                                    <p:cond delay="0"/>
                                  </p:stCondLst>
                                  <p:childTnLst>
                                    <p:set>
                                      <p:cBhvr>
                                        <p:cTn id="77" dur="1" fill="hold">
                                          <p:stCondLst>
                                            <p:cond delay="0"/>
                                          </p:stCondLst>
                                        </p:cTn>
                                        <p:tgtEl>
                                          <p:spTgt spid="334939"/>
                                        </p:tgtEl>
                                        <p:attrNameLst>
                                          <p:attrName>style.visibility</p:attrName>
                                        </p:attrNameLst>
                                      </p:cBhvr>
                                      <p:to>
                                        <p:strVal val="visible"/>
                                      </p:to>
                                    </p:set>
                                    <p:anim calcmode="lin" valueType="num">
                                      <p:cBhvr>
                                        <p:cTn id="78" dur="500" fill="hold"/>
                                        <p:tgtEl>
                                          <p:spTgt spid="334939"/>
                                        </p:tgtEl>
                                        <p:attrNameLst>
                                          <p:attrName>ppt_w</p:attrName>
                                        </p:attrNameLst>
                                      </p:cBhvr>
                                      <p:tavLst>
                                        <p:tav tm="0">
                                          <p:val>
                                            <p:fltVal val="0"/>
                                          </p:val>
                                        </p:tav>
                                        <p:tav tm="100000">
                                          <p:val>
                                            <p:strVal val="#ppt_w"/>
                                          </p:val>
                                        </p:tav>
                                      </p:tavLst>
                                    </p:anim>
                                    <p:anim calcmode="lin" valueType="num">
                                      <p:cBhvr>
                                        <p:cTn id="79" dur="500" fill="hold"/>
                                        <p:tgtEl>
                                          <p:spTgt spid="334939"/>
                                        </p:tgtEl>
                                        <p:attrNameLst>
                                          <p:attrName>ppt_h</p:attrName>
                                        </p:attrNameLst>
                                      </p:cBhvr>
                                      <p:tavLst>
                                        <p:tav tm="0">
                                          <p:val>
                                            <p:fltVal val="0"/>
                                          </p:val>
                                        </p:tav>
                                        <p:tav tm="100000">
                                          <p:val>
                                            <p:strVal val="#ppt_h"/>
                                          </p:val>
                                        </p:tav>
                                      </p:tavLst>
                                    </p:anim>
                                    <p:animEffect transition="in" filter="fade">
                                      <p:cBhvr>
                                        <p:cTn id="80" dur="500"/>
                                        <p:tgtEl>
                                          <p:spTgt spid="334939"/>
                                        </p:tgtEl>
                                      </p:cBhvr>
                                    </p:animEffect>
                                  </p:childTnLst>
                                </p:cTn>
                              </p:par>
                            </p:childTnLst>
                          </p:cTn>
                        </p:par>
                        <p:par>
                          <p:cTn id="81" fill="hold">
                            <p:stCondLst>
                              <p:cond delay="3500"/>
                            </p:stCondLst>
                            <p:childTnLst>
                              <p:par>
                                <p:cTn id="82" presetID="22" presetClass="entr" presetSubtype="4"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00"/>
                                        <p:tgtEl>
                                          <p:spTgt spid="20"/>
                                        </p:tgtEl>
                                      </p:cBhvr>
                                    </p:animEffect>
                                  </p:childTnLst>
                                </p:cTn>
                              </p:par>
                            </p:childTnLst>
                          </p:cTn>
                        </p:par>
                        <p:par>
                          <p:cTn id="85" fill="hold">
                            <p:stCondLst>
                              <p:cond delay="4000"/>
                            </p:stCondLst>
                            <p:childTnLst>
                              <p:par>
                                <p:cTn id="86" presetID="47" presetClass="entr" presetSubtype="0"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anim calcmode="lin" valueType="num">
                                      <p:cBhvr>
                                        <p:cTn id="89" dur="500" fill="hold"/>
                                        <p:tgtEl>
                                          <p:spTgt spid="2"/>
                                        </p:tgtEl>
                                        <p:attrNameLst>
                                          <p:attrName>ppt_x</p:attrName>
                                        </p:attrNameLst>
                                      </p:cBhvr>
                                      <p:tavLst>
                                        <p:tav tm="0">
                                          <p:val>
                                            <p:strVal val="#ppt_x"/>
                                          </p:val>
                                        </p:tav>
                                        <p:tav tm="100000">
                                          <p:val>
                                            <p:strVal val="#ppt_x"/>
                                          </p:val>
                                        </p:tav>
                                      </p:tavLst>
                                    </p:anim>
                                    <p:anim calcmode="lin" valueType="num">
                                      <p:cBhvr>
                                        <p:cTn id="90"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xit" presetSubtype="0" fill="hold" grpId="1" nodeType="clickEffect">
                                  <p:stCondLst>
                                    <p:cond delay="0"/>
                                  </p:stCondLst>
                                  <p:childTnLst>
                                    <p:anim calcmode="lin" valueType="num">
                                      <p:cBhvr>
                                        <p:cTn id="94" dur="500"/>
                                        <p:tgtEl>
                                          <p:spTgt spid="334952"/>
                                        </p:tgtEl>
                                        <p:attrNameLst>
                                          <p:attrName>ppt_w</p:attrName>
                                        </p:attrNameLst>
                                      </p:cBhvr>
                                      <p:tavLst>
                                        <p:tav tm="0">
                                          <p:val>
                                            <p:strVal val="ppt_w"/>
                                          </p:val>
                                        </p:tav>
                                        <p:tav tm="100000">
                                          <p:val>
                                            <p:fltVal val="0"/>
                                          </p:val>
                                        </p:tav>
                                      </p:tavLst>
                                    </p:anim>
                                    <p:anim calcmode="lin" valueType="num">
                                      <p:cBhvr>
                                        <p:cTn id="95" dur="500"/>
                                        <p:tgtEl>
                                          <p:spTgt spid="334952"/>
                                        </p:tgtEl>
                                        <p:attrNameLst>
                                          <p:attrName>ppt_h</p:attrName>
                                        </p:attrNameLst>
                                      </p:cBhvr>
                                      <p:tavLst>
                                        <p:tav tm="0">
                                          <p:val>
                                            <p:strVal val="ppt_h"/>
                                          </p:val>
                                        </p:tav>
                                        <p:tav tm="100000">
                                          <p:val>
                                            <p:fltVal val="0"/>
                                          </p:val>
                                        </p:tav>
                                      </p:tavLst>
                                    </p:anim>
                                    <p:animEffect transition="out" filter="fade">
                                      <p:cBhvr>
                                        <p:cTn id="96" dur="500"/>
                                        <p:tgtEl>
                                          <p:spTgt spid="334952"/>
                                        </p:tgtEl>
                                      </p:cBhvr>
                                    </p:animEffect>
                                    <p:set>
                                      <p:cBhvr>
                                        <p:cTn id="97" dur="1" fill="hold">
                                          <p:stCondLst>
                                            <p:cond delay="499"/>
                                          </p:stCondLst>
                                        </p:cTn>
                                        <p:tgtEl>
                                          <p:spTgt spid="334952"/>
                                        </p:tgtEl>
                                        <p:attrNameLst>
                                          <p:attrName>style.visibility</p:attrName>
                                        </p:attrNameLst>
                                      </p:cBhvr>
                                      <p:to>
                                        <p:strVal val="hidden"/>
                                      </p:to>
                                    </p:set>
                                  </p:childTnLst>
                                </p:cTn>
                              </p:par>
                              <p:par>
                                <p:cTn id="98" presetID="53" presetClass="exit" presetSubtype="0" fill="hold" grpId="1" nodeType="withEffect">
                                  <p:stCondLst>
                                    <p:cond delay="0"/>
                                  </p:stCondLst>
                                  <p:childTnLst>
                                    <p:anim calcmode="lin" valueType="num">
                                      <p:cBhvr>
                                        <p:cTn id="99" dur="500"/>
                                        <p:tgtEl>
                                          <p:spTgt spid="334953"/>
                                        </p:tgtEl>
                                        <p:attrNameLst>
                                          <p:attrName>ppt_w</p:attrName>
                                        </p:attrNameLst>
                                      </p:cBhvr>
                                      <p:tavLst>
                                        <p:tav tm="0">
                                          <p:val>
                                            <p:strVal val="ppt_w"/>
                                          </p:val>
                                        </p:tav>
                                        <p:tav tm="100000">
                                          <p:val>
                                            <p:fltVal val="0"/>
                                          </p:val>
                                        </p:tav>
                                      </p:tavLst>
                                    </p:anim>
                                    <p:anim calcmode="lin" valueType="num">
                                      <p:cBhvr>
                                        <p:cTn id="100" dur="500"/>
                                        <p:tgtEl>
                                          <p:spTgt spid="334953"/>
                                        </p:tgtEl>
                                        <p:attrNameLst>
                                          <p:attrName>ppt_h</p:attrName>
                                        </p:attrNameLst>
                                      </p:cBhvr>
                                      <p:tavLst>
                                        <p:tav tm="0">
                                          <p:val>
                                            <p:strVal val="ppt_h"/>
                                          </p:val>
                                        </p:tav>
                                        <p:tav tm="100000">
                                          <p:val>
                                            <p:fltVal val="0"/>
                                          </p:val>
                                        </p:tav>
                                      </p:tavLst>
                                    </p:anim>
                                    <p:animEffect transition="out" filter="fade">
                                      <p:cBhvr>
                                        <p:cTn id="101" dur="500"/>
                                        <p:tgtEl>
                                          <p:spTgt spid="334953"/>
                                        </p:tgtEl>
                                      </p:cBhvr>
                                    </p:animEffect>
                                    <p:set>
                                      <p:cBhvr>
                                        <p:cTn id="102" dur="1" fill="hold">
                                          <p:stCondLst>
                                            <p:cond delay="499"/>
                                          </p:stCondLst>
                                        </p:cTn>
                                        <p:tgtEl>
                                          <p:spTgt spid="334953"/>
                                        </p:tgtEl>
                                        <p:attrNameLst>
                                          <p:attrName>style.visibility</p:attrName>
                                        </p:attrNameLst>
                                      </p:cBhvr>
                                      <p:to>
                                        <p:strVal val="hidden"/>
                                      </p:to>
                                    </p:set>
                                  </p:childTnLst>
                                </p:cTn>
                              </p:par>
                              <p:par>
                                <p:cTn id="103" presetID="53" presetClass="exit" presetSubtype="0" fill="hold" grpId="1" nodeType="withEffect">
                                  <p:stCondLst>
                                    <p:cond delay="0"/>
                                  </p:stCondLst>
                                  <p:childTnLst>
                                    <p:anim calcmode="lin" valueType="num">
                                      <p:cBhvr>
                                        <p:cTn id="104" dur="500"/>
                                        <p:tgtEl>
                                          <p:spTgt spid="334935"/>
                                        </p:tgtEl>
                                        <p:attrNameLst>
                                          <p:attrName>ppt_w</p:attrName>
                                        </p:attrNameLst>
                                      </p:cBhvr>
                                      <p:tavLst>
                                        <p:tav tm="0">
                                          <p:val>
                                            <p:strVal val="ppt_w"/>
                                          </p:val>
                                        </p:tav>
                                        <p:tav tm="100000">
                                          <p:val>
                                            <p:fltVal val="0"/>
                                          </p:val>
                                        </p:tav>
                                      </p:tavLst>
                                    </p:anim>
                                    <p:anim calcmode="lin" valueType="num">
                                      <p:cBhvr>
                                        <p:cTn id="105" dur="500"/>
                                        <p:tgtEl>
                                          <p:spTgt spid="334935"/>
                                        </p:tgtEl>
                                        <p:attrNameLst>
                                          <p:attrName>ppt_h</p:attrName>
                                        </p:attrNameLst>
                                      </p:cBhvr>
                                      <p:tavLst>
                                        <p:tav tm="0">
                                          <p:val>
                                            <p:strVal val="ppt_h"/>
                                          </p:val>
                                        </p:tav>
                                        <p:tav tm="100000">
                                          <p:val>
                                            <p:fltVal val="0"/>
                                          </p:val>
                                        </p:tav>
                                      </p:tavLst>
                                    </p:anim>
                                    <p:animEffect transition="out" filter="fade">
                                      <p:cBhvr>
                                        <p:cTn id="106" dur="500"/>
                                        <p:tgtEl>
                                          <p:spTgt spid="334935"/>
                                        </p:tgtEl>
                                      </p:cBhvr>
                                    </p:animEffect>
                                    <p:set>
                                      <p:cBhvr>
                                        <p:cTn id="107" dur="1" fill="hold">
                                          <p:stCondLst>
                                            <p:cond delay="499"/>
                                          </p:stCondLst>
                                        </p:cTn>
                                        <p:tgtEl>
                                          <p:spTgt spid="334935"/>
                                        </p:tgtEl>
                                        <p:attrNameLst>
                                          <p:attrName>style.visibility</p:attrName>
                                        </p:attrNameLst>
                                      </p:cBhvr>
                                      <p:to>
                                        <p:strVal val="hidden"/>
                                      </p:to>
                                    </p:set>
                                  </p:childTnLst>
                                </p:cTn>
                              </p:par>
                              <p:par>
                                <p:cTn id="108" presetID="53" presetClass="exit" presetSubtype="0" fill="hold" grpId="1" nodeType="withEffect">
                                  <p:stCondLst>
                                    <p:cond delay="0"/>
                                  </p:stCondLst>
                                  <p:childTnLst>
                                    <p:anim calcmode="lin" valueType="num">
                                      <p:cBhvr>
                                        <p:cTn id="109" dur="500"/>
                                        <p:tgtEl>
                                          <p:spTgt spid="334936"/>
                                        </p:tgtEl>
                                        <p:attrNameLst>
                                          <p:attrName>ppt_w</p:attrName>
                                        </p:attrNameLst>
                                      </p:cBhvr>
                                      <p:tavLst>
                                        <p:tav tm="0">
                                          <p:val>
                                            <p:strVal val="ppt_w"/>
                                          </p:val>
                                        </p:tav>
                                        <p:tav tm="100000">
                                          <p:val>
                                            <p:fltVal val="0"/>
                                          </p:val>
                                        </p:tav>
                                      </p:tavLst>
                                    </p:anim>
                                    <p:anim calcmode="lin" valueType="num">
                                      <p:cBhvr>
                                        <p:cTn id="110" dur="500"/>
                                        <p:tgtEl>
                                          <p:spTgt spid="334936"/>
                                        </p:tgtEl>
                                        <p:attrNameLst>
                                          <p:attrName>ppt_h</p:attrName>
                                        </p:attrNameLst>
                                      </p:cBhvr>
                                      <p:tavLst>
                                        <p:tav tm="0">
                                          <p:val>
                                            <p:strVal val="ppt_h"/>
                                          </p:val>
                                        </p:tav>
                                        <p:tav tm="100000">
                                          <p:val>
                                            <p:fltVal val="0"/>
                                          </p:val>
                                        </p:tav>
                                      </p:tavLst>
                                    </p:anim>
                                    <p:animEffect transition="out" filter="fade">
                                      <p:cBhvr>
                                        <p:cTn id="111" dur="500"/>
                                        <p:tgtEl>
                                          <p:spTgt spid="334936"/>
                                        </p:tgtEl>
                                      </p:cBhvr>
                                    </p:animEffect>
                                    <p:set>
                                      <p:cBhvr>
                                        <p:cTn id="112" dur="1" fill="hold">
                                          <p:stCondLst>
                                            <p:cond delay="499"/>
                                          </p:stCondLst>
                                        </p:cTn>
                                        <p:tgtEl>
                                          <p:spTgt spid="334936"/>
                                        </p:tgtEl>
                                        <p:attrNameLst>
                                          <p:attrName>style.visibility</p:attrName>
                                        </p:attrNameLst>
                                      </p:cBhvr>
                                      <p:to>
                                        <p:strVal val="hidden"/>
                                      </p:to>
                                    </p:set>
                                  </p:childTnLst>
                                </p:cTn>
                              </p:par>
                              <p:par>
                                <p:cTn id="113" presetID="53" presetClass="exit" presetSubtype="0" fill="hold" grpId="1" nodeType="withEffect">
                                  <p:stCondLst>
                                    <p:cond delay="0"/>
                                  </p:stCondLst>
                                  <p:childTnLst>
                                    <p:anim calcmode="lin" valueType="num">
                                      <p:cBhvr>
                                        <p:cTn id="114" dur="500"/>
                                        <p:tgtEl>
                                          <p:spTgt spid="334937"/>
                                        </p:tgtEl>
                                        <p:attrNameLst>
                                          <p:attrName>ppt_w</p:attrName>
                                        </p:attrNameLst>
                                      </p:cBhvr>
                                      <p:tavLst>
                                        <p:tav tm="0">
                                          <p:val>
                                            <p:strVal val="ppt_w"/>
                                          </p:val>
                                        </p:tav>
                                        <p:tav tm="100000">
                                          <p:val>
                                            <p:fltVal val="0"/>
                                          </p:val>
                                        </p:tav>
                                      </p:tavLst>
                                    </p:anim>
                                    <p:anim calcmode="lin" valueType="num">
                                      <p:cBhvr>
                                        <p:cTn id="115" dur="500"/>
                                        <p:tgtEl>
                                          <p:spTgt spid="334937"/>
                                        </p:tgtEl>
                                        <p:attrNameLst>
                                          <p:attrName>ppt_h</p:attrName>
                                        </p:attrNameLst>
                                      </p:cBhvr>
                                      <p:tavLst>
                                        <p:tav tm="0">
                                          <p:val>
                                            <p:strVal val="ppt_h"/>
                                          </p:val>
                                        </p:tav>
                                        <p:tav tm="100000">
                                          <p:val>
                                            <p:fltVal val="0"/>
                                          </p:val>
                                        </p:tav>
                                      </p:tavLst>
                                    </p:anim>
                                    <p:animEffect transition="out" filter="fade">
                                      <p:cBhvr>
                                        <p:cTn id="116" dur="500"/>
                                        <p:tgtEl>
                                          <p:spTgt spid="334937"/>
                                        </p:tgtEl>
                                      </p:cBhvr>
                                    </p:animEffect>
                                    <p:set>
                                      <p:cBhvr>
                                        <p:cTn id="117" dur="1" fill="hold">
                                          <p:stCondLst>
                                            <p:cond delay="499"/>
                                          </p:stCondLst>
                                        </p:cTn>
                                        <p:tgtEl>
                                          <p:spTgt spid="334937"/>
                                        </p:tgtEl>
                                        <p:attrNameLst>
                                          <p:attrName>style.visibility</p:attrName>
                                        </p:attrNameLst>
                                      </p:cBhvr>
                                      <p:to>
                                        <p:strVal val="hidden"/>
                                      </p:to>
                                    </p:set>
                                  </p:childTnLst>
                                </p:cTn>
                              </p:par>
                              <p:par>
                                <p:cTn id="118" presetID="53" presetClass="exit" presetSubtype="0" fill="hold" grpId="1" nodeType="withEffect">
                                  <p:stCondLst>
                                    <p:cond delay="0"/>
                                  </p:stCondLst>
                                  <p:childTnLst>
                                    <p:anim calcmode="lin" valueType="num">
                                      <p:cBhvr>
                                        <p:cTn id="119" dur="500"/>
                                        <p:tgtEl>
                                          <p:spTgt spid="334938"/>
                                        </p:tgtEl>
                                        <p:attrNameLst>
                                          <p:attrName>ppt_w</p:attrName>
                                        </p:attrNameLst>
                                      </p:cBhvr>
                                      <p:tavLst>
                                        <p:tav tm="0">
                                          <p:val>
                                            <p:strVal val="ppt_w"/>
                                          </p:val>
                                        </p:tav>
                                        <p:tav tm="100000">
                                          <p:val>
                                            <p:fltVal val="0"/>
                                          </p:val>
                                        </p:tav>
                                      </p:tavLst>
                                    </p:anim>
                                    <p:anim calcmode="lin" valueType="num">
                                      <p:cBhvr>
                                        <p:cTn id="120" dur="500"/>
                                        <p:tgtEl>
                                          <p:spTgt spid="334938"/>
                                        </p:tgtEl>
                                        <p:attrNameLst>
                                          <p:attrName>ppt_h</p:attrName>
                                        </p:attrNameLst>
                                      </p:cBhvr>
                                      <p:tavLst>
                                        <p:tav tm="0">
                                          <p:val>
                                            <p:strVal val="ppt_h"/>
                                          </p:val>
                                        </p:tav>
                                        <p:tav tm="100000">
                                          <p:val>
                                            <p:fltVal val="0"/>
                                          </p:val>
                                        </p:tav>
                                      </p:tavLst>
                                    </p:anim>
                                    <p:animEffect transition="out" filter="fade">
                                      <p:cBhvr>
                                        <p:cTn id="121" dur="500"/>
                                        <p:tgtEl>
                                          <p:spTgt spid="334938"/>
                                        </p:tgtEl>
                                      </p:cBhvr>
                                    </p:animEffect>
                                    <p:set>
                                      <p:cBhvr>
                                        <p:cTn id="122" dur="1" fill="hold">
                                          <p:stCondLst>
                                            <p:cond delay="499"/>
                                          </p:stCondLst>
                                        </p:cTn>
                                        <p:tgtEl>
                                          <p:spTgt spid="334938"/>
                                        </p:tgtEl>
                                        <p:attrNameLst>
                                          <p:attrName>style.visibility</p:attrName>
                                        </p:attrNameLst>
                                      </p:cBhvr>
                                      <p:to>
                                        <p:strVal val="hidden"/>
                                      </p:to>
                                    </p:set>
                                  </p:childTnLst>
                                </p:cTn>
                              </p:par>
                              <p:par>
                                <p:cTn id="123" presetID="53" presetClass="exit" presetSubtype="0" fill="hold" grpId="1" nodeType="withEffect">
                                  <p:stCondLst>
                                    <p:cond delay="0"/>
                                  </p:stCondLst>
                                  <p:childTnLst>
                                    <p:anim calcmode="lin" valueType="num">
                                      <p:cBhvr>
                                        <p:cTn id="124" dur="500"/>
                                        <p:tgtEl>
                                          <p:spTgt spid="334939"/>
                                        </p:tgtEl>
                                        <p:attrNameLst>
                                          <p:attrName>ppt_w</p:attrName>
                                        </p:attrNameLst>
                                      </p:cBhvr>
                                      <p:tavLst>
                                        <p:tav tm="0">
                                          <p:val>
                                            <p:strVal val="ppt_w"/>
                                          </p:val>
                                        </p:tav>
                                        <p:tav tm="100000">
                                          <p:val>
                                            <p:fltVal val="0"/>
                                          </p:val>
                                        </p:tav>
                                      </p:tavLst>
                                    </p:anim>
                                    <p:anim calcmode="lin" valueType="num">
                                      <p:cBhvr>
                                        <p:cTn id="125" dur="500"/>
                                        <p:tgtEl>
                                          <p:spTgt spid="334939"/>
                                        </p:tgtEl>
                                        <p:attrNameLst>
                                          <p:attrName>ppt_h</p:attrName>
                                        </p:attrNameLst>
                                      </p:cBhvr>
                                      <p:tavLst>
                                        <p:tav tm="0">
                                          <p:val>
                                            <p:strVal val="ppt_h"/>
                                          </p:val>
                                        </p:tav>
                                        <p:tav tm="100000">
                                          <p:val>
                                            <p:fltVal val="0"/>
                                          </p:val>
                                        </p:tav>
                                      </p:tavLst>
                                    </p:anim>
                                    <p:animEffect transition="out" filter="fade">
                                      <p:cBhvr>
                                        <p:cTn id="126" dur="500"/>
                                        <p:tgtEl>
                                          <p:spTgt spid="334939"/>
                                        </p:tgtEl>
                                      </p:cBhvr>
                                    </p:animEffect>
                                    <p:set>
                                      <p:cBhvr>
                                        <p:cTn id="127" dur="1" fill="hold">
                                          <p:stCondLst>
                                            <p:cond delay="499"/>
                                          </p:stCondLst>
                                        </p:cTn>
                                        <p:tgtEl>
                                          <p:spTgt spid="334939"/>
                                        </p:tgtEl>
                                        <p:attrNameLst>
                                          <p:attrName>style.visibility</p:attrName>
                                        </p:attrNameLst>
                                      </p:cBhvr>
                                      <p:to>
                                        <p:strVal val="hidden"/>
                                      </p:to>
                                    </p:set>
                                  </p:childTnLst>
                                </p:cTn>
                              </p:par>
                              <p:par>
                                <p:cTn id="128" presetID="53" presetClass="entr" presetSubtype="0" fill="hold" grpId="0" nodeType="withEffect">
                                  <p:stCondLst>
                                    <p:cond delay="0"/>
                                  </p:stCondLst>
                                  <p:childTnLst>
                                    <p:set>
                                      <p:cBhvr>
                                        <p:cTn id="129" dur="1" fill="hold">
                                          <p:stCondLst>
                                            <p:cond delay="0"/>
                                          </p:stCondLst>
                                        </p:cTn>
                                        <p:tgtEl>
                                          <p:spTgt spid="334951"/>
                                        </p:tgtEl>
                                        <p:attrNameLst>
                                          <p:attrName>style.visibility</p:attrName>
                                        </p:attrNameLst>
                                      </p:cBhvr>
                                      <p:to>
                                        <p:strVal val="visible"/>
                                      </p:to>
                                    </p:set>
                                    <p:anim calcmode="lin" valueType="num">
                                      <p:cBhvr>
                                        <p:cTn id="130" dur="500" fill="hold"/>
                                        <p:tgtEl>
                                          <p:spTgt spid="334951"/>
                                        </p:tgtEl>
                                        <p:attrNameLst>
                                          <p:attrName>ppt_w</p:attrName>
                                        </p:attrNameLst>
                                      </p:cBhvr>
                                      <p:tavLst>
                                        <p:tav tm="0">
                                          <p:val>
                                            <p:fltVal val="0"/>
                                          </p:val>
                                        </p:tav>
                                        <p:tav tm="100000">
                                          <p:val>
                                            <p:strVal val="#ppt_w"/>
                                          </p:val>
                                        </p:tav>
                                      </p:tavLst>
                                    </p:anim>
                                    <p:anim calcmode="lin" valueType="num">
                                      <p:cBhvr>
                                        <p:cTn id="131" dur="500" fill="hold"/>
                                        <p:tgtEl>
                                          <p:spTgt spid="334951"/>
                                        </p:tgtEl>
                                        <p:attrNameLst>
                                          <p:attrName>ppt_h</p:attrName>
                                        </p:attrNameLst>
                                      </p:cBhvr>
                                      <p:tavLst>
                                        <p:tav tm="0">
                                          <p:val>
                                            <p:fltVal val="0"/>
                                          </p:val>
                                        </p:tav>
                                        <p:tav tm="100000">
                                          <p:val>
                                            <p:strVal val="#ppt_h"/>
                                          </p:val>
                                        </p:tav>
                                      </p:tavLst>
                                    </p:anim>
                                    <p:animEffect transition="in" filter="fade">
                                      <p:cBhvr>
                                        <p:cTn id="132" dur="500"/>
                                        <p:tgtEl>
                                          <p:spTgt spid="334951"/>
                                        </p:tgtEl>
                                      </p:cBhvr>
                                    </p:animEffect>
                                  </p:childTnLst>
                                </p:cTn>
                              </p:par>
                              <p:par>
                                <p:cTn id="133" presetID="53" presetClass="entr" presetSubtype="0" fill="hold" grpId="0" nodeType="withEffect">
                                  <p:stCondLst>
                                    <p:cond delay="0"/>
                                  </p:stCondLst>
                                  <p:childTnLst>
                                    <p:set>
                                      <p:cBhvr>
                                        <p:cTn id="134" dur="1" fill="hold">
                                          <p:stCondLst>
                                            <p:cond delay="0"/>
                                          </p:stCondLst>
                                        </p:cTn>
                                        <p:tgtEl>
                                          <p:spTgt spid="334950"/>
                                        </p:tgtEl>
                                        <p:attrNameLst>
                                          <p:attrName>style.visibility</p:attrName>
                                        </p:attrNameLst>
                                      </p:cBhvr>
                                      <p:to>
                                        <p:strVal val="visible"/>
                                      </p:to>
                                    </p:set>
                                    <p:anim calcmode="lin" valueType="num">
                                      <p:cBhvr>
                                        <p:cTn id="135" dur="500" fill="hold"/>
                                        <p:tgtEl>
                                          <p:spTgt spid="334950"/>
                                        </p:tgtEl>
                                        <p:attrNameLst>
                                          <p:attrName>ppt_w</p:attrName>
                                        </p:attrNameLst>
                                      </p:cBhvr>
                                      <p:tavLst>
                                        <p:tav tm="0">
                                          <p:val>
                                            <p:fltVal val="0"/>
                                          </p:val>
                                        </p:tav>
                                        <p:tav tm="100000">
                                          <p:val>
                                            <p:strVal val="#ppt_w"/>
                                          </p:val>
                                        </p:tav>
                                      </p:tavLst>
                                    </p:anim>
                                    <p:anim calcmode="lin" valueType="num">
                                      <p:cBhvr>
                                        <p:cTn id="136" dur="500" fill="hold"/>
                                        <p:tgtEl>
                                          <p:spTgt spid="334950"/>
                                        </p:tgtEl>
                                        <p:attrNameLst>
                                          <p:attrName>ppt_h</p:attrName>
                                        </p:attrNameLst>
                                      </p:cBhvr>
                                      <p:tavLst>
                                        <p:tav tm="0">
                                          <p:val>
                                            <p:fltVal val="0"/>
                                          </p:val>
                                        </p:tav>
                                        <p:tav tm="100000">
                                          <p:val>
                                            <p:strVal val="#ppt_h"/>
                                          </p:val>
                                        </p:tav>
                                      </p:tavLst>
                                    </p:anim>
                                    <p:animEffect transition="in" filter="fade">
                                      <p:cBhvr>
                                        <p:cTn id="137" dur="500"/>
                                        <p:tgtEl>
                                          <p:spTgt spid="334950"/>
                                        </p:tgtEl>
                                      </p:cBhvr>
                                    </p:animEffect>
                                  </p:childTnLst>
                                </p:cTn>
                              </p:par>
                              <p:par>
                                <p:cTn id="138" presetID="53" presetClass="entr" presetSubtype="0" fill="hold" grpId="0" nodeType="withEffect">
                                  <p:stCondLst>
                                    <p:cond delay="0"/>
                                  </p:stCondLst>
                                  <p:childTnLst>
                                    <p:set>
                                      <p:cBhvr>
                                        <p:cTn id="139" dur="1" fill="hold">
                                          <p:stCondLst>
                                            <p:cond delay="0"/>
                                          </p:stCondLst>
                                        </p:cTn>
                                        <p:tgtEl>
                                          <p:spTgt spid="334930"/>
                                        </p:tgtEl>
                                        <p:attrNameLst>
                                          <p:attrName>style.visibility</p:attrName>
                                        </p:attrNameLst>
                                      </p:cBhvr>
                                      <p:to>
                                        <p:strVal val="visible"/>
                                      </p:to>
                                    </p:set>
                                    <p:anim calcmode="lin" valueType="num">
                                      <p:cBhvr>
                                        <p:cTn id="140" dur="500" fill="hold"/>
                                        <p:tgtEl>
                                          <p:spTgt spid="334930"/>
                                        </p:tgtEl>
                                        <p:attrNameLst>
                                          <p:attrName>ppt_w</p:attrName>
                                        </p:attrNameLst>
                                      </p:cBhvr>
                                      <p:tavLst>
                                        <p:tav tm="0">
                                          <p:val>
                                            <p:fltVal val="0"/>
                                          </p:val>
                                        </p:tav>
                                        <p:tav tm="100000">
                                          <p:val>
                                            <p:strVal val="#ppt_w"/>
                                          </p:val>
                                        </p:tav>
                                      </p:tavLst>
                                    </p:anim>
                                    <p:anim calcmode="lin" valueType="num">
                                      <p:cBhvr>
                                        <p:cTn id="141" dur="500" fill="hold"/>
                                        <p:tgtEl>
                                          <p:spTgt spid="334930"/>
                                        </p:tgtEl>
                                        <p:attrNameLst>
                                          <p:attrName>ppt_h</p:attrName>
                                        </p:attrNameLst>
                                      </p:cBhvr>
                                      <p:tavLst>
                                        <p:tav tm="0">
                                          <p:val>
                                            <p:fltVal val="0"/>
                                          </p:val>
                                        </p:tav>
                                        <p:tav tm="100000">
                                          <p:val>
                                            <p:strVal val="#ppt_h"/>
                                          </p:val>
                                        </p:tav>
                                      </p:tavLst>
                                    </p:anim>
                                    <p:animEffect transition="in" filter="fade">
                                      <p:cBhvr>
                                        <p:cTn id="142" dur="500"/>
                                        <p:tgtEl>
                                          <p:spTgt spid="334930"/>
                                        </p:tgtEl>
                                      </p:cBhvr>
                                    </p:animEffect>
                                  </p:childTnLst>
                                </p:cTn>
                              </p:par>
                              <p:par>
                                <p:cTn id="143" presetID="53" presetClass="entr" presetSubtype="0" fill="hold" grpId="0" nodeType="withEffect">
                                  <p:stCondLst>
                                    <p:cond delay="0"/>
                                  </p:stCondLst>
                                  <p:childTnLst>
                                    <p:set>
                                      <p:cBhvr>
                                        <p:cTn id="144" dur="1" fill="hold">
                                          <p:stCondLst>
                                            <p:cond delay="0"/>
                                          </p:stCondLst>
                                        </p:cTn>
                                        <p:tgtEl>
                                          <p:spTgt spid="334931"/>
                                        </p:tgtEl>
                                        <p:attrNameLst>
                                          <p:attrName>style.visibility</p:attrName>
                                        </p:attrNameLst>
                                      </p:cBhvr>
                                      <p:to>
                                        <p:strVal val="visible"/>
                                      </p:to>
                                    </p:set>
                                    <p:anim calcmode="lin" valueType="num">
                                      <p:cBhvr>
                                        <p:cTn id="145" dur="500" fill="hold"/>
                                        <p:tgtEl>
                                          <p:spTgt spid="334931"/>
                                        </p:tgtEl>
                                        <p:attrNameLst>
                                          <p:attrName>ppt_w</p:attrName>
                                        </p:attrNameLst>
                                      </p:cBhvr>
                                      <p:tavLst>
                                        <p:tav tm="0">
                                          <p:val>
                                            <p:fltVal val="0"/>
                                          </p:val>
                                        </p:tav>
                                        <p:tav tm="100000">
                                          <p:val>
                                            <p:strVal val="#ppt_w"/>
                                          </p:val>
                                        </p:tav>
                                      </p:tavLst>
                                    </p:anim>
                                    <p:anim calcmode="lin" valueType="num">
                                      <p:cBhvr>
                                        <p:cTn id="146" dur="500" fill="hold"/>
                                        <p:tgtEl>
                                          <p:spTgt spid="334931"/>
                                        </p:tgtEl>
                                        <p:attrNameLst>
                                          <p:attrName>ppt_h</p:attrName>
                                        </p:attrNameLst>
                                      </p:cBhvr>
                                      <p:tavLst>
                                        <p:tav tm="0">
                                          <p:val>
                                            <p:fltVal val="0"/>
                                          </p:val>
                                        </p:tav>
                                        <p:tav tm="100000">
                                          <p:val>
                                            <p:strVal val="#ppt_h"/>
                                          </p:val>
                                        </p:tav>
                                      </p:tavLst>
                                    </p:anim>
                                    <p:animEffect transition="in" filter="fade">
                                      <p:cBhvr>
                                        <p:cTn id="147" dur="500"/>
                                        <p:tgtEl>
                                          <p:spTgt spid="334931"/>
                                        </p:tgtEl>
                                      </p:cBhvr>
                                    </p:animEffect>
                                  </p:childTnLst>
                                </p:cTn>
                              </p:par>
                              <p:par>
                                <p:cTn id="148" presetID="53" presetClass="entr" presetSubtype="0" fill="hold" grpId="0" nodeType="withEffect">
                                  <p:stCondLst>
                                    <p:cond delay="0"/>
                                  </p:stCondLst>
                                  <p:childTnLst>
                                    <p:set>
                                      <p:cBhvr>
                                        <p:cTn id="149" dur="1" fill="hold">
                                          <p:stCondLst>
                                            <p:cond delay="0"/>
                                          </p:stCondLst>
                                        </p:cTn>
                                        <p:tgtEl>
                                          <p:spTgt spid="334932"/>
                                        </p:tgtEl>
                                        <p:attrNameLst>
                                          <p:attrName>style.visibility</p:attrName>
                                        </p:attrNameLst>
                                      </p:cBhvr>
                                      <p:to>
                                        <p:strVal val="visible"/>
                                      </p:to>
                                    </p:set>
                                    <p:anim calcmode="lin" valueType="num">
                                      <p:cBhvr>
                                        <p:cTn id="150" dur="500" fill="hold"/>
                                        <p:tgtEl>
                                          <p:spTgt spid="334932"/>
                                        </p:tgtEl>
                                        <p:attrNameLst>
                                          <p:attrName>ppt_w</p:attrName>
                                        </p:attrNameLst>
                                      </p:cBhvr>
                                      <p:tavLst>
                                        <p:tav tm="0">
                                          <p:val>
                                            <p:fltVal val="0"/>
                                          </p:val>
                                        </p:tav>
                                        <p:tav tm="100000">
                                          <p:val>
                                            <p:strVal val="#ppt_w"/>
                                          </p:val>
                                        </p:tav>
                                      </p:tavLst>
                                    </p:anim>
                                    <p:anim calcmode="lin" valueType="num">
                                      <p:cBhvr>
                                        <p:cTn id="151" dur="500" fill="hold"/>
                                        <p:tgtEl>
                                          <p:spTgt spid="334932"/>
                                        </p:tgtEl>
                                        <p:attrNameLst>
                                          <p:attrName>ppt_h</p:attrName>
                                        </p:attrNameLst>
                                      </p:cBhvr>
                                      <p:tavLst>
                                        <p:tav tm="0">
                                          <p:val>
                                            <p:fltVal val="0"/>
                                          </p:val>
                                        </p:tav>
                                        <p:tav tm="100000">
                                          <p:val>
                                            <p:strVal val="#ppt_h"/>
                                          </p:val>
                                        </p:tav>
                                      </p:tavLst>
                                    </p:anim>
                                    <p:animEffect transition="in" filter="fade">
                                      <p:cBhvr>
                                        <p:cTn id="152" dur="500"/>
                                        <p:tgtEl>
                                          <p:spTgt spid="334932"/>
                                        </p:tgtEl>
                                      </p:cBhvr>
                                    </p:animEffect>
                                  </p:childTnLst>
                                </p:cTn>
                              </p:par>
                              <p:par>
                                <p:cTn id="153" presetID="53" presetClass="entr" presetSubtype="0" fill="hold" grpId="0" nodeType="withEffect">
                                  <p:stCondLst>
                                    <p:cond delay="0"/>
                                  </p:stCondLst>
                                  <p:childTnLst>
                                    <p:set>
                                      <p:cBhvr>
                                        <p:cTn id="154" dur="1" fill="hold">
                                          <p:stCondLst>
                                            <p:cond delay="0"/>
                                          </p:stCondLst>
                                        </p:cTn>
                                        <p:tgtEl>
                                          <p:spTgt spid="334933"/>
                                        </p:tgtEl>
                                        <p:attrNameLst>
                                          <p:attrName>style.visibility</p:attrName>
                                        </p:attrNameLst>
                                      </p:cBhvr>
                                      <p:to>
                                        <p:strVal val="visible"/>
                                      </p:to>
                                    </p:set>
                                    <p:anim calcmode="lin" valueType="num">
                                      <p:cBhvr>
                                        <p:cTn id="155" dur="500" fill="hold"/>
                                        <p:tgtEl>
                                          <p:spTgt spid="334933"/>
                                        </p:tgtEl>
                                        <p:attrNameLst>
                                          <p:attrName>ppt_w</p:attrName>
                                        </p:attrNameLst>
                                      </p:cBhvr>
                                      <p:tavLst>
                                        <p:tav tm="0">
                                          <p:val>
                                            <p:fltVal val="0"/>
                                          </p:val>
                                        </p:tav>
                                        <p:tav tm="100000">
                                          <p:val>
                                            <p:strVal val="#ppt_w"/>
                                          </p:val>
                                        </p:tav>
                                      </p:tavLst>
                                    </p:anim>
                                    <p:anim calcmode="lin" valueType="num">
                                      <p:cBhvr>
                                        <p:cTn id="156" dur="500" fill="hold"/>
                                        <p:tgtEl>
                                          <p:spTgt spid="334933"/>
                                        </p:tgtEl>
                                        <p:attrNameLst>
                                          <p:attrName>ppt_h</p:attrName>
                                        </p:attrNameLst>
                                      </p:cBhvr>
                                      <p:tavLst>
                                        <p:tav tm="0">
                                          <p:val>
                                            <p:fltVal val="0"/>
                                          </p:val>
                                        </p:tav>
                                        <p:tav tm="100000">
                                          <p:val>
                                            <p:strVal val="#ppt_h"/>
                                          </p:val>
                                        </p:tav>
                                      </p:tavLst>
                                    </p:anim>
                                    <p:animEffect transition="in" filter="fade">
                                      <p:cBhvr>
                                        <p:cTn id="157" dur="500"/>
                                        <p:tgtEl>
                                          <p:spTgt spid="334933"/>
                                        </p:tgtEl>
                                      </p:cBhvr>
                                    </p:animEffect>
                                  </p:childTnLst>
                                </p:cTn>
                              </p:par>
                              <p:par>
                                <p:cTn id="158" presetID="53" presetClass="entr" presetSubtype="0" fill="hold" grpId="0" nodeType="withEffect">
                                  <p:stCondLst>
                                    <p:cond delay="0"/>
                                  </p:stCondLst>
                                  <p:childTnLst>
                                    <p:set>
                                      <p:cBhvr>
                                        <p:cTn id="159" dur="1" fill="hold">
                                          <p:stCondLst>
                                            <p:cond delay="0"/>
                                          </p:stCondLst>
                                        </p:cTn>
                                        <p:tgtEl>
                                          <p:spTgt spid="334934"/>
                                        </p:tgtEl>
                                        <p:attrNameLst>
                                          <p:attrName>style.visibility</p:attrName>
                                        </p:attrNameLst>
                                      </p:cBhvr>
                                      <p:to>
                                        <p:strVal val="visible"/>
                                      </p:to>
                                    </p:set>
                                    <p:anim calcmode="lin" valueType="num">
                                      <p:cBhvr>
                                        <p:cTn id="160" dur="500" fill="hold"/>
                                        <p:tgtEl>
                                          <p:spTgt spid="334934"/>
                                        </p:tgtEl>
                                        <p:attrNameLst>
                                          <p:attrName>ppt_w</p:attrName>
                                        </p:attrNameLst>
                                      </p:cBhvr>
                                      <p:tavLst>
                                        <p:tav tm="0">
                                          <p:val>
                                            <p:fltVal val="0"/>
                                          </p:val>
                                        </p:tav>
                                        <p:tav tm="100000">
                                          <p:val>
                                            <p:strVal val="#ppt_w"/>
                                          </p:val>
                                        </p:tav>
                                      </p:tavLst>
                                    </p:anim>
                                    <p:anim calcmode="lin" valueType="num">
                                      <p:cBhvr>
                                        <p:cTn id="161" dur="500" fill="hold"/>
                                        <p:tgtEl>
                                          <p:spTgt spid="334934"/>
                                        </p:tgtEl>
                                        <p:attrNameLst>
                                          <p:attrName>ppt_h</p:attrName>
                                        </p:attrNameLst>
                                      </p:cBhvr>
                                      <p:tavLst>
                                        <p:tav tm="0">
                                          <p:val>
                                            <p:fltVal val="0"/>
                                          </p:val>
                                        </p:tav>
                                        <p:tav tm="100000">
                                          <p:val>
                                            <p:strVal val="#ppt_h"/>
                                          </p:val>
                                        </p:tav>
                                      </p:tavLst>
                                    </p:anim>
                                    <p:animEffect transition="in" filter="fade">
                                      <p:cBhvr>
                                        <p:cTn id="162" dur="500"/>
                                        <p:tgtEl>
                                          <p:spTgt spid="33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930" grpId="0"/>
      <p:bldP spid="334931" grpId="0"/>
      <p:bldP spid="334932" grpId="0"/>
      <p:bldP spid="334933" grpId="0"/>
      <p:bldP spid="334934" grpId="0"/>
      <p:bldP spid="334935" grpId="0"/>
      <p:bldP spid="334935" grpId="1"/>
      <p:bldP spid="334936" grpId="0"/>
      <p:bldP spid="334936" grpId="1"/>
      <p:bldP spid="334937" grpId="0"/>
      <p:bldP spid="334937" grpId="1"/>
      <p:bldP spid="334938" grpId="0"/>
      <p:bldP spid="334938" grpId="1"/>
      <p:bldP spid="334939" grpId="0"/>
      <p:bldP spid="334939" grpId="1"/>
      <p:bldP spid="334950" grpId="0"/>
      <p:bldP spid="334951" grpId="0"/>
      <p:bldP spid="334952" grpId="0"/>
      <p:bldP spid="334952" grpId="1"/>
      <p:bldP spid="334953" grpId="0"/>
      <p:bldP spid="33495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7350" y="227013"/>
            <a:ext cx="8350250" cy="480131"/>
          </a:xfrm>
        </p:spPr>
        <p:txBody>
          <a:bodyPr/>
          <a:lstStyle/>
          <a:p>
            <a:pPr eaLnBrk="1" hangingPunct="1">
              <a:defRPr/>
            </a:pPr>
            <a:r>
              <a:rPr lang="es-ES" sz="28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¿Vas a hacer un piloto sobre NAP o Virtualización?</a:t>
            </a:r>
          </a:p>
        </p:txBody>
      </p:sp>
      <p:sp>
        <p:nvSpPr>
          <p:cNvPr id="3" name="2 Marcador de contenido"/>
          <p:cNvSpPr>
            <a:spLocks noGrp="1"/>
          </p:cNvSpPr>
          <p:nvPr>
            <p:ph idx="1"/>
          </p:nvPr>
        </p:nvSpPr>
        <p:spPr>
          <a:xfrm>
            <a:off x="403225" y="1255713"/>
            <a:ext cx="8350250" cy="5318125"/>
          </a:xfrm>
        </p:spPr>
        <p:txBody>
          <a:bodyPr/>
          <a:lstStyle/>
          <a:p>
            <a:pPr eaLnBrk="1" hangingPunct="1">
              <a:defRPr/>
            </a:pPr>
            <a:r>
              <a:rPr lang="es-ES" sz="2400" dirty="0" smtClean="0"/>
              <a:t>Podemos ayudarte con:</a:t>
            </a:r>
          </a:p>
          <a:p>
            <a:pPr lvl="1" eaLnBrk="1" hangingPunct="1">
              <a:defRPr/>
            </a:pPr>
            <a:r>
              <a:rPr lang="es-ES" dirty="0" smtClean="0"/>
              <a:t>Webcasts dedicadas con los grupos de producto</a:t>
            </a:r>
          </a:p>
          <a:p>
            <a:pPr lvl="1" eaLnBrk="1" hangingPunct="1">
              <a:defRPr/>
            </a:pPr>
            <a:r>
              <a:rPr lang="es-ES" dirty="0" smtClean="0"/>
              <a:t>Presentaciones y </a:t>
            </a:r>
            <a:r>
              <a:rPr lang="es-ES" dirty="0" err="1" smtClean="0"/>
              <a:t>Whitepapers</a:t>
            </a:r>
            <a:endParaRPr lang="es-ES" dirty="0" smtClean="0"/>
          </a:p>
          <a:p>
            <a:pPr lvl="1" eaLnBrk="1" hangingPunct="1">
              <a:defRPr/>
            </a:pPr>
            <a:r>
              <a:rPr lang="es-ES" dirty="0" smtClean="0"/>
              <a:t>Laboratorios online</a:t>
            </a:r>
          </a:p>
          <a:p>
            <a:pPr lvl="1" eaLnBrk="1" hangingPunct="1">
              <a:defRPr/>
            </a:pPr>
            <a:r>
              <a:rPr lang="es-ES" dirty="0" smtClean="0"/>
              <a:t>Soporte gratuito</a:t>
            </a:r>
          </a:p>
          <a:p>
            <a:pPr lvl="1" eaLnBrk="1" hangingPunct="1">
              <a:defRPr/>
            </a:pPr>
            <a:r>
              <a:rPr lang="es-ES" dirty="0" smtClean="0"/>
              <a:t>Suscripción a TechNet gratuita</a:t>
            </a:r>
          </a:p>
          <a:p>
            <a:pPr eaLnBrk="1" hangingPunct="1">
              <a:defRPr/>
            </a:pPr>
            <a:r>
              <a:rPr lang="es-ES" sz="2400" b="1" u="sng" dirty="0" smtClean="0"/>
              <a:t>TODO</a:t>
            </a:r>
            <a:r>
              <a:rPr lang="es-ES" sz="2400" dirty="0" smtClean="0"/>
              <a:t> completamente </a:t>
            </a:r>
            <a:r>
              <a:rPr lang="es-ES" sz="2400" b="1" u="sng" dirty="0" smtClean="0"/>
              <a:t>GRATIS</a:t>
            </a:r>
          </a:p>
          <a:p>
            <a:pPr eaLnBrk="1" hangingPunct="1">
              <a:defRPr/>
            </a:pPr>
            <a:r>
              <a:rPr lang="es-ES" sz="2400" dirty="0" smtClean="0"/>
              <a:t>Contacta con nosotros para iniciar el proceso:</a:t>
            </a:r>
          </a:p>
          <a:p>
            <a:pPr lvl="1" eaLnBrk="1" hangingPunct="1">
              <a:defRPr/>
            </a:pPr>
            <a:r>
              <a:rPr lang="es-ES" dirty="0" smtClean="0">
                <a:hlinkClick r:id="rId2"/>
              </a:rPr>
              <a:t>david.cervigon@microsoft.com</a:t>
            </a:r>
            <a:endParaRPr lang="es-ES" dirty="0" smtClean="0"/>
          </a:p>
          <a:p>
            <a:pPr lvl="1" eaLnBrk="1" hangingPunct="1">
              <a:defRPr/>
            </a:pPr>
            <a:r>
              <a:rPr lang="es-ES" dirty="0" smtClean="0">
                <a:hlinkClick r:id="rId3"/>
              </a:rPr>
              <a:t>jparada@microsoft.com</a:t>
            </a:r>
            <a:r>
              <a:rPr lang="es-ES" dirty="0" smtClean="0"/>
              <a:t> </a:t>
            </a:r>
          </a:p>
          <a:p>
            <a:pPr eaLnBrk="1" hangingPunct="1">
              <a:defRPr/>
            </a:pPr>
            <a:r>
              <a:rPr lang="es-ES" sz="2400" dirty="0" smtClean="0"/>
              <a:t>Otras tecnologías con las que puedes contar con este tipo de ayuda para desarrollar un piloto</a:t>
            </a:r>
          </a:p>
          <a:p>
            <a:pPr lvl="1" eaLnBrk="1" hangingPunct="1">
              <a:defRPr/>
            </a:pPr>
            <a:r>
              <a:rPr lang="es-ES" b="1" u="sng" dirty="0" smtClean="0"/>
              <a:t>HPC, IIS7, </a:t>
            </a:r>
            <a:r>
              <a:rPr lang="es-ES" b="1" u="sng" dirty="0" err="1" smtClean="0"/>
              <a:t>PowerShell</a:t>
            </a:r>
            <a:r>
              <a:rPr lang="es-ES" b="1" u="sng" dirty="0" smtClean="0"/>
              <a:t>, NAP, ISA 2006, Vista, </a:t>
            </a:r>
            <a:r>
              <a:rPr lang="es-ES" b="1" u="sng" dirty="0" err="1" smtClean="0"/>
              <a:t>Bitlocker</a:t>
            </a:r>
            <a:r>
              <a:rPr lang="es-ES" b="1" u="sng" dirty="0" smtClean="0"/>
              <a:t>, Microsoft Office </a:t>
            </a:r>
            <a:r>
              <a:rPr lang="es-ES" b="1" u="sng" dirty="0" err="1" smtClean="0"/>
              <a:t>Sharepoint</a:t>
            </a:r>
            <a:r>
              <a:rPr lang="es-ES" b="1" u="sng" dirty="0" smtClean="0"/>
              <a:t> Server</a:t>
            </a:r>
            <a:endParaRPr lang="es-ES" b="1" u="sng"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588" y="228600"/>
            <a:ext cx="8380412" cy="646331"/>
          </a:xfrm>
        </p:spPr>
        <p:txBody>
          <a:bodyPr/>
          <a:lstStyle/>
          <a:p>
            <a:pPr>
              <a:defRPr/>
            </a:pPr>
            <a:r>
              <a:rPr lang="es-ES" sz="40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Recursos</a:t>
            </a:r>
            <a:endParaRPr lang="es-ES" sz="28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endParaRPr>
          </a:p>
        </p:txBody>
      </p:sp>
      <p:sp>
        <p:nvSpPr>
          <p:cNvPr id="3" name="2 Marcador de contenido"/>
          <p:cNvSpPr>
            <a:spLocks noGrp="1"/>
          </p:cNvSpPr>
          <p:nvPr>
            <p:ph idx="1"/>
          </p:nvPr>
        </p:nvSpPr>
        <p:spPr>
          <a:xfrm>
            <a:off x="382588" y="1414463"/>
            <a:ext cx="8380412" cy="2640012"/>
          </a:xfrm>
        </p:spPr>
        <p:txBody>
          <a:bodyPr/>
          <a:lstStyle/>
          <a:p>
            <a:pPr>
              <a:defRPr/>
            </a:pPr>
            <a:r>
              <a:rPr lang="es-ES" sz="2400" dirty="0" smtClean="0">
                <a:hlinkClick r:id="rId2"/>
              </a:rPr>
              <a:t>http://www.microsoft.com/spain/realmentegrande</a:t>
            </a:r>
            <a:r>
              <a:rPr lang="es-ES" sz="2400" dirty="0" smtClean="0"/>
              <a:t> </a:t>
            </a:r>
          </a:p>
          <a:p>
            <a:pPr>
              <a:defRPr/>
            </a:pPr>
            <a:r>
              <a:rPr lang="es-ES" sz="2400" dirty="0" smtClean="0">
                <a:hlinkClick r:id="rId3"/>
              </a:rPr>
              <a:t>http://www.microsoft.com/systemcenter/</a:t>
            </a:r>
            <a:endParaRPr lang="es-ES" sz="2400" dirty="0" smtClean="0"/>
          </a:p>
          <a:p>
            <a:pPr>
              <a:defRPr/>
            </a:pPr>
            <a:r>
              <a:rPr lang="es-ES" sz="2400" dirty="0" smtClean="0">
                <a:hlinkClick r:id="rId4"/>
              </a:rPr>
              <a:t>http://www.microsoft.com/technet/sce/default.mspx</a:t>
            </a:r>
            <a:r>
              <a:rPr lang="es-ES" sz="2400" dirty="0" smtClean="0"/>
              <a:t> </a:t>
            </a:r>
          </a:p>
          <a:p>
            <a:pPr>
              <a:defRPr/>
            </a:pPr>
            <a:r>
              <a:rPr lang="es-ES" sz="2400" dirty="0" smtClean="0">
                <a:hlinkClick r:id="rId5"/>
              </a:rPr>
              <a:t>http://www.microsoft.com/technet/opsmgr/default.mspx</a:t>
            </a:r>
            <a:r>
              <a:rPr lang="es-ES" sz="2400" dirty="0" smtClean="0"/>
              <a:t> </a:t>
            </a:r>
          </a:p>
          <a:p>
            <a:pPr>
              <a:defRPr/>
            </a:pPr>
            <a:r>
              <a:rPr lang="es-ES" sz="2400" dirty="0" smtClean="0">
                <a:hlinkClick r:id="rId6"/>
              </a:rPr>
              <a:t>http://www.microsoft.com/technet/dpm/default.mspx</a:t>
            </a:r>
            <a:r>
              <a:rPr lang="es-ES" sz="2400" dirty="0" smtClean="0"/>
              <a:t> </a:t>
            </a:r>
          </a:p>
          <a:p>
            <a:pPr>
              <a:defRPr/>
            </a:pPr>
            <a:r>
              <a:rPr lang="es-ES" sz="2400" dirty="0" smtClean="0">
                <a:hlinkClick r:id="rId7"/>
              </a:rPr>
              <a:t>http://www.microsoft.com/technet/sms/default.mspx</a:t>
            </a:r>
            <a:r>
              <a:rPr lang="es-ES" sz="2400" dirty="0" smtClean="0"/>
              <a:t> </a:t>
            </a:r>
            <a:endParaRPr lang="es-ES" sz="2400"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ctrTitle" idx="4294967295"/>
          </p:nvPr>
        </p:nvSpPr>
        <p:spPr>
          <a:xfrm>
            <a:off x="238125" y="2513013"/>
            <a:ext cx="7324725" cy="922337"/>
          </a:xfrm>
        </p:spPr>
        <p:txBody>
          <a:bodyPr/>
          <a:lstStyle/>
          <a:p>
            <a:pPr eaLnBrk="1" hangingPunct="1">
              <a:spcBef>
                <a:spcPct val="40000"/>
              </a:spcBef>
              <a:defRPr/>
            </a:pPr>
            <a:r>
              <a:rPr lang="es-ES" sz="6000" dirty="0" smtClean="0"/>
              <a:t>¿PREGUNTAS?</a:t>
            </a:r>
          </a:p>
        </p:txBody>
      </p:sp>
      <p:sp>
        <p:nvSpPr>
          <p:cNvPr id="5" name="Rectangle 3"/>
          <p:cNvSpPr txBox="1">
            <a:spLocks noChangeArrowheads="1"/>
          </p:cNvSpPr>
          <p:nvPr/>
        </p:nvSpPr>
        <p:spPr bwMode="auto">
          <a:xfrm>
            <a:off x="431800" y="5627688"/>
            <a:ext cx="4545013" cy="1039812"/>
          </a:xfrm>
          <a:prstGeom prst="rect">
            <a:avLst/>
          </a:prstGeom>
          <a:noFill/>
          <a:ln w="9525">
            <a:noFill/>
            <a:miter lim="800000"/>
            <a:headEnd/>
            <a:tailEnd/>
          </a:ln>
          <a:effectLst/>
        </p:spPr>
        <p:txBody>
          <a:bodyPr>
            <a:spAutoFit/>
          </a:bodyPr>
          <a:lstStyle/>
          <a:p>
            <a:pPr eaLnBrk="1" hangingPunct="1">
              <a:lnSpc>
                <a:spcPct val="70000"/>
              </a:lnSpc>
              <a:spcBef>
                <a:spcPct val="0"/>
              </a:spcBef>
              <a:buClr>
                <a:schemeClr val="tx2"/>
              </a:buClr>
              <a:buFont typeface="Wingdings 2" pitchFamily="18" charset="2"/>
              <a:buNone/>
              <a:defRPr/>
            </a:pPr>
            <a:r>
              <a:rPr lang="es-ES" kern="0" dirty="0">
                <a:effectLst>
                  <a:outerShdw blurRad="38100" dist="38100" dir="2700000" algn="tl">
                    <a:srgbClr val="000000"/>
                  </a:outerShdw>
                </a:effectLst>
                <a:latin typeface="+mn-lt"/>
              </a:rPr>
              <a:t>David Cervigón</a:t>
            </a:r>
          </a:p>
          <a:p>
            <a:pPr eaLnBrk="1" hangingPunct="1">
              <a:lnSpc>
                <a:spcPct val="70000"/>
              </a:lnSpc>
              <a:spcBef>
                <a:spcPct val="0"/>
              </a:spcBef>
              <a:buClr>
                <a:schemeClr val="tx2"/>
              </a:buClr>
              <a:buFont typeface="Wingdings 2" pitchFamily="18" charset="2"/>
              <a:buNone/>
              <a:defRPr/>
            </a:pPr>
            <a:r>
              <a:rPr lang="es-ES" kern="0" dirty="0">
                <a:effectLst>
                  <a:outerShdw blurRad="38100" dist="38100" dir="2700000" algn="tl">
                    <a:srgbClr val="000000"/>
                  </a:outerShdw>
                </a:effectLst>
                <a:latin typeface="+mn-lt"/>
              </a:rPr>
              <a:t>IT Pro </a:t>
            </a:r>
            <a:r>
              <a:rPr lang="es-ES" kern="0" dirty="0" err="1">
                <a:effectLst>
                  <a:outerShdw blurRad="38100" dist="38100" dir="2700000" algn="tl">
                    <a:srgbClr val="000000"/>
                  </a:outerShdw>
                </a:effectLst>
                <a:latin typeface="+mn-lt"/>
              </a:rPr>
              <a:t>Evangelist</a:t>
            </a:r>
            <a:endParaRPr lang="es-ES" kern="0" dirty="0">
              <a:effectLst>
                <a:outerShdw blurRad="38100" dist="38100" dir="2700000" algn="tl">
                  <a:srgbClr val="000000"/>
                </a:outerShdw>
              </a:effectLst>
              <a:latin typeface="+mn-lt"/>
            </a:endParaRPr>
          </a:p>
          <a:p>
            <a:pPr eaLnBrk="1" hangingPunct="1">
              <a:lnSpc>
                <a:spcPct val="70000"/>
              </a:lnSpc>
              <a:spcBef>
                <a:spcPct val="0"/>
              </a:spcBef>
              <a:buClr>
                <a:schemeClr val="tx2"/>
              </a:buClr>
              <a:buFont typeface="Wingdings 2" pitchFamily="18" charset="2"/>
              <a:buNone/>
              <a:defRPr/>
            </a:pPr>
            <a:r>
              <a:rPr lang="es-ES" sz="2000" kern="0" dirty="0">
                <a:effectLst>
                  <a:outerShdw blurRad="38100" dist="38100" dir="2700000" algn="tl">
                    <a:srgbClr val="000000"/>
                  </a:outerShdw>
                </a:effectLst>
                <a:latin typeface="+mn-lt"/>
                <a:hlinkClick r:id="rId3"/>
              </a:rPr>
              <a:t>David.Cervigon@microsoft.com</a:t>
            </a:r>
            <a:endParaRPr lang="es-ES" sz="2000" kern="0" dirty="0">
              <a:effectLst>
                <a:outerShdw blurRad="38100" dist="38100" dir="2700000" algn="tl">
                  <a:srgbClr val="000000"/>
                </a:outerShdw>
              </a:effectLst>
              <a:latin typeface="+mn-lt"/>
            </a:endParaRPr>
          </a:p>
          <a:p>
            <a:pPr eaLnBrk="1" hangingPunct="1">
              <a:lnSpc>
                <a:spcPct val="70000"/>
              </a:lnSpc>
              <a:spcBef>
                <a:spcPct val="0"/>
              </a:spcBef>
              <a:buClr>
                <a:schemeClr val="tx2"/>
              </a:buClr>
              <a:buFont typeface="Wingdings 2" pitchFamily="18" charset="2"/>
              <a:buNone/>
              <a:defRPr/>
            </a:pPr>
            <a:r>
              <a:rPr lang="es-ES" sz="2000" kern="0" dirty="0">
                <a:effectLst>
                  <a:outerShdw blurRad="38100" dist="38100" dir="2700000" algn="tl">
                    <a:srgbClr val="000000"/>
                  </a:outerShdw>
                </a:effectLst>
                <a:latin typeface="+mn-lt"/>
                <a:hlinkClick r:id="rId4"/>
              </a:rPr>
              <a:t>http://blogs.technet.com/davidcervigon</a:t>
            </a:r>
            <a:r>
              <a:rPr lang="es-ES" sz="2000" kern="0" dirty="0">
                <a:effectLst>
                  <a:outerShdw blurRad="38100" dist="38100" dir="2700000" algn="tl">
                    <a:srgbClr val="000000"/>
                  </a:outerShdw>
                </a:effectLst>
                <a:latin typeface="+mn-lt"/>
              </a:rPr>
              <a:t> </a:t>
            </a:r>
          </a:p>
        </p:txBody>
      </p:sp>
      <p:sp>
        <p:nvSpPr>
          <p:cNvPr id="6" name="Rectangle 3"/>
          <p:cNvSpPr txBox="1">
            <a:spLocks noChangeArrowheads="1"/>
          </p:cNvSpPr>
          <p:nvPr/>
        </p:nvSpPr>
        <p:spPr bwMode="auto">
          <a:xfrm>
            <a:off x="414338" y="4108450"/>
            <a:ext cx="3883025" cy="1039813"/>
          </a:xfrm>
          <a:prstGeom prst="rect">
            <a:avLst/>
          </a:prstGeom>
          <a:noFill/>
          <a:ln w="9525">
            <a:noFill/>
            <a:miter lim="800000"/>
            <a:headEnd/>
            <a:tailEnd/>
          </a:ln>
          <a:effectLst/>
        </p:spPr>
        <p:txBody>
          <a:bodyPr>
            <a:spAutoFit/>
          </a:bodyPr>
          <a:lstStyle/>
          <a:p>
            <a:pPr eaLnBrk="1" hangingPunct="1">
              <a:lnSpc>
                <a:spcPct val="70000"/>
              </a:lnSpc>
              <a:spcBef>
                <a:spcPct val="0"/>
              </a:spcBef>
              <a:buClr>
                <a:schemeClr val="tx2"/>
              </a:buClr>
              <a:buFont typeface="Wingdings 2" pitchFamily="18" charset="2"/>
              <a:buNone/>
              <a:defRPr/>
            </a:pPr>
            <a:r>
              <a:rPr lang="es-ES" kern="0" dirty="0">
                <a:effectLst>
                  <a:outerShdw blurRad="38100" dist="38100" dir="2700000" algn="tl">
                    <a:srgbClr val="000000"/>
                  </a:outerShdw>
                </a:effectLst>
                <a:latin typeface="+mn-lt"/>
              </a:rPr>
              <a:t>Daniel Matey</a:t>
            </a:r>
          </a:p>
          <a:p>
            <a:pPr eaLnBrk="1" hangingPunct="1">
              <a:lnSpc>
                <a:spcPct val="70000"/>
              </a:lnSpc>
              <a:spcBef>
                <a:spcPct val="0"/>
              </a:spcBef>
              <a:buClr>
                <a:schemeClr val="tx2"/>
              </a:buClr>
              <a:buFont typeface="Wingdings 2" pitchFamily="18" charset="2"/>
              <a:buNone/>
              <a:defRPr/>
            </a:pPr>
            <a:r>
              <a:rPr lang="es-ES" kern="0" dirty="0">
                <a:effectLst>
                  <a:outerShdw blurRad="38100" dist="38100" dir="2700000" algn="tl">
                    <a:srgbClr val="000000"/>
                  </a:outerShdw>
                </a:effectLst>
                <a:latin typeface="+mn-lt"/>
              </a:rPr>
              <a:t>MVP </a:t>
            </a:r>
            <a:r>
              <a:rPr lang="es-ES" kern="0" dirty="0" err="1">
                <a:effectLst>
                  <a:outerShdw blurRad="38100" dist="38100" dir="2700000" algn="tl">
                    <a:srgbClr val="000000"/>
                  </a:outerShdw>
                </a:effectLst>
                <a:latin typeface="+mn-lt"/>
              </a:rPr>
              <a:t>Operations</a:t>
            </a:r>
            <a:r>
              <a:rPr lang="es-ES" kern="0" dirty="0">
                <a:effectLst>
                  <a:outerShdw blurRad="38100" dist="38100" dir="2700000" algn="tl">
                    <a:srgbClr val="000000"/>
                  </a:outerShdw>
                </a:effectLst>
                <a:latin typeface="+mn-lt"/>
              </a:rPr>
              <a:t> Manager</a:t>
            </a:r>
          </a:p>
          <a:p>
            <a:pPr eaLnBrk="1" hangingPunct="1">
              <a:lnSpc>
                <a:spcPct val="70000"/>
              </a:lnSpc>
              <a:spcBef>
                <a:spcPct val="0"/>
              </a:spcBef>
              <a:buClr>
                <a:schemeClr val="tx2"/>
              </a:buClr>
              <a:defRPr/>
            </a:pPr>
            <a:r>
              <a:rPr lang="es-ES" sz="2000" kern="0" dirty="0">
                <a:effectLst>
                  <a:outerShdw blurRad="38100" dist="38100" dir="2700000" algn="tl">
                    <a:srgbClr val="000000"/>
                  </a:outerShdw>
                </a:effectLst>
                <a:latin typeface="+mn-lt"/>
                <a:hlinkClick r:id="rId5"/>
              </a:rPr>
              <a:t>dmateym@gmail.com</a:t>
            </a:r>
            <a:r>
              <a:rPr lang="es-ES" sz="2000" kern="0" dirty="0">
                <a:effectLst>
                  <a:outerShdw blurRad="38100" dist="38100" dir="2700000" algn="tl">
                    <a:srgbClr val="000000"/>
                  </a:outerShdw>
                </a:effectLst>
                <a:latin typeface="+mn-lt"/>
              </a:rPr>
              <a:t> </a:t>
            </a:r>
          </a:p>
          <a:p>
            <a:pPr eaLnBrk="1" hangingPunct="1">
              <a:lnSpc>
                <a:spcPct val="70000"/>
              </a:lnSpc>
              <a:spcBef>
                <a:spcPct val="0"/>
              </a:spcBef>
              <a:buClr>
                <a:schemeClr val="tx2"/>
              </a:buClr>
              <a:defRPr/>
            </a:pPr>
            <a:r>
              <a:rPr lang="es-ES" sz="2000" kern="0" dirty="0">
                <a:effectLst>
                  <a:outerShdw blurRad="38100" dist="38100" dir="2700000" algn="tl">
                    <a:srgbClr val="000000"/>
                  </a:outerShdw>
                </a:effectLst>
                <a:latin typeface="+mn-lt"/>
                <a:hlinkClick r:id="rId6"/>
              </a:rPr>
              <a:t>http://geeks.ms/blogs/dmatey</a:t>
            </a:r>
            <a:r>
              <a:rPr lang="es-ES" sz="2000" kern="0" dirty="0">
                <a:effectLst>
                  <a:outerShdw blurRad="38100" dist="38100" dir="2700000" algn="tl">
                    <a:srgbClr val="000000"/>
                  </a:outerShdw>
                </a:effectLst>
                <a:latin typeface="+mn-lt"/>
              </a:rPr>
              <a:t> </a:t>
            </a:r>
          </a:p>
        </p:txBody>
      </p:sp>
      <p:sp>
        <p:nvSpPr>
          <p:cNvPr id="7" name="Rectangle 3"/>
          <p:cNvSpPr txBox="1">
            <a:spLocks noChangeArrowheads="1"/>
          </p:cNvSpPr>
          <p:nvPr/>
        </p:nvSpPr>
        <p:spPr bwMode="auto">
          <a:xfrm>
            <a:off x="5376863" y="4108450"/>
            <a:ext cx="3382962" cy="825500"/>
          </a:xfrm>
          <a:prstGeom prst="rect">
            <a:avLst/>
          </a:prstGeom>
          <a:noFill/>
          <a:ln w="9525">
            <a:noFill/>
            <a:miter lim="800000"/>
            <a:headEnd/>
            <a:tailEnd/>
          </a:ln>
          <a:effectLst/>
        </p:spPr>
        <p:txBody>
          <a:bodyPr>
            <a:spAutoFit/>
          </a:bodyPr>
          <a:lstStyle/>
          <a:p>
            <a:pPr eaLnBrk="1" hangingPunct="1">
              <a:lnSpc>
                <a:spcPct val="70000"/>
              </a:lnSpc>
              <a:spcBef>
                <a:spcPct val="0"/>
              </a:spcBef>
              <a:buClr>
                <a:schemeClr val="tx2"/>
              </a:buClr>
              <a:buFont typeface="Wingdings 2" pitchFamily="18" charset="2"/>
              <a:buNone/>
              <a:defRPr/>
            </a:pPr>
            <a:r>
              <a:rPr lang="es-ES" kern="0" dirty="0">
                <a:effectLst>
                  <a:outerShdw blurRad="38100" dist="38100" dir="2700000" algn="tl">
                    <a:srgbClr val="000000"/>
                  </a:outerShdw>
                </a:effectLst>
                <a:latin typeface="+mn-lt"/>
              </a:rPr>
              <a:t>Germán Díaz</a:t>
            </a:r>
          </a:p>
          <a:p>
            <a:pPr eaLnBrk="1" hangingPunct="1">
              <a:lnSpc>
                <a:spcPct val="70000"/>
              </a:lnSpc>
              <a:spcBef>
                <a:spcPct val="0"/>
              </a:spcBef>
              <a:buClr>
                <a:schemeClr val="tx2"/>
              </a:buClr>
              <a:buFont typeface="Wingdings 2" pitchFamily="18" charset="2"/>
              <a:buNone/>
              <a:defRPr/>
            </a:pPr>
            <a:r>
              <a:rPr lang="es-ES" kern="0" dirty="0" err="1">
                <a:effectLst>
                  <a:outerShdw blurRad="38100" dist="38100" dir="2700000" algn="tl">
                    <a:srgbClr val="000000"/>
                  </a:outerShdw>
                </a:effectLst>
                <a:latin typeface="+mn-lt"/>
              </a:rPr>
              <a:t>Product</a:t>
            </a:r>
            <a:r>
              <a:rPr lang="es-ES" kern="0" dirty="0">
                <a:effectLst>
                  <a:outerShdw blurRad="38100" dist="38100" dir="2700000" algn="tl">
                    <a:srgbClr val="000000"/>
                  </a:outerShdw>
                </a:effectLst>
                <a:latin typeface="+mn-lt"/>
              </a:rPr>
              <a:t> Manager</a:t>
            </a:r>
          </a:p>
          <a:p>
            <a:pPr eaLnBrk="1" hangingPunct="1">
              <a:lnSpc>
                <a:spcPct val="70000"/>
              </a:lnSpc>
              <a:spcBef>
                <a:spcPct val="0"/>
              </a:spcBef>
              <a:buClr>
                <a:schemeClr val="tx2"/>
              </a:buClr>
              <a:buFont typeface="Wingdings 2" pitchFamily="18" charset="2"/>
              <a:buNone/>
              <a:defRPr/>
            </a:pPr>
            <a:r>
              <a:rPr lang="es-ES" sz="2000" kern="0" dirty="0">
                <a:effectLst>
                  <a:outerShdw blurRad="38100" dist="38100" dir="2700000" algn="tl">
                    <a:srgbClr val="000000"/>
                  </a:outerShdw>
                </a:effectLst>
                <a:latin typeface="+mn-lt"/>
                <a:hlinkClick r:id="rId7"/>
              </a:rPr>
              <a:t>germand@microsoft.com</a:t>
            </a:r>
            <a:r>
              <a:rPr lang="es-ES" sz="2000" kern="0" dirty="0">
                <a:effectLst>
                  <a:outerShdw blurRad="38100" dist="38100" dir="2700000" algn="tl">
                    <a:srgbClr val="000000"/>
                  </a:outerShdw>
                </a:effectLst>
                <a:latin typeface="+mn-lt"/>
              </a:rPr>
              <a:t> </a:t>
            </a:r>
          </a:p>
        </p:txBody>
      </p:sp>
      <p:sp>
        <p:nvSpPr>
          <p:cNvPr id="8" name="Rectangle 3"/>
          <p:cNvSpPr txBox="1">
            <a:spLocks noChangeArrowheads="1"/>
          </p:cNvSpPr>
          <p:nvPr/>
        </p:nvSpPr>
        <p:spPr bwMode="auto">
          <a:xfrm>
            <a:off x="5403850" y="5632450"/>
            <a:ext cx="3382963" cy="823913"/>
          </a:xfrm>
          <a:prstGeom prst="rect">
            <a:avLst/>
          </a:prstGeom>
          <a:noFill/>
          <a:ln w="9525">
            <a:noFill/>
            <a:miter lim="800000"/>
            <a:headEnd/>
            <a:tailEnd/>
          </a:ln>
          <a:effectLst/>
        </p:spPr>
        <p:txBody>
          <a:bodyPr>
            <a:spAutoFit/>
          </a:bodyPr>
          <a:lstStyle/>
          <a:p>
            <a:pPr eaLnBrk="1" hangingPunct="1">
              <a:lnSpc>
                <a:spcPct val="70000"/>
              </a:lnSpc>
              <a:spcBef>
                <a:spcPct val="0"/>
              </a:spcBef>
              <a:buClr>
                <a:schemeClr val="tx2"/>
              </a:buClr>
              <a:buFont typeface="Wingdings 2" pitchFamily="18" charset="2"/>
              <a:buNone/>
              <a:defRPr/>
            </a:pPr>
            <a:r>
              <a:rPr lang="es-ES" kern="0" dirty="0">
                <a:effectLst>
                  <a:outerShdw blurRad="38100" dist="38100" dir="2700000" algn="tl">
                    <a:srgbClr val="000000"/>
                  </a:outerShdw>
                </a:effectLst>
                <a:latin typeface="+mn-lt"/>
              </a:rPr>
              <a:t>Enrique </a:t>
            </a:r>
            <a:r>
              <a:rPr lang="es-ES" kern="0" dirty="0" err="1">
                <a:effectLst>
                  <a:outerShdw blurRad="38100" dist="38100" dir="2700000" algn="tl">
                    <a:srgbClr val="000000"/>
                  </a:outerShdw>
                </a:effectLst>
                <a:latin typeface="+mn-lt"/>
              </a:rPr>
              <a:t>Lopiz</a:t>
            </a:r>
            <a:endParaRPr lang="es-ES" kern="0" dirty="0">
              <a:effectLst>
                <a:outerShdw blurRad="38100" dist="38100" dir="2700000" algn="tl">
                  <a:srgbClr val="000000"/>
                </a:outerShdw>
              </a:effectLst>
              <a:latin typeface="+mn-lt"/>
            </a:endParaRPr>
          </a:p>
          <a:p>
            <a:pPr eaLnBrk="1" hangingPunct="1">
              <a:lnSpc>
                <a:spcPct val="70000"/>
              </a:lnSpc>
              <a:spcBef>
                <a:spcPct val="0"/>
              </a:spcBef>
              <a:buClr>
                <a:schemeClr val="tx2"/>
              </a:buClr>
              <a:buFont typeface="Wingdings 2" pitchFamily="18" charset="2"/>
              <a:buNone/>
              <a:defRPr/>
            </a:pPr>
            <a:r>
              <a:rPr lang="es-ES" kern="0" dirty="0" err="1">
                <a:effectLst>
                  <a:outerShdw blurRad="38100" dist="38100" dir="2700000" algn="tl">
                    <a:srgbClr val="000000"/>
                  </a:outerShdw>
                </a:effectLst>
                <a:latin typeface="+mn-lt"/>
              </a:rPr>
              <a:t>Solutions</a:t>
            </a:r>
            <a:r>
              <a:rPr lang="es-ES" kern="0" dirty="0">
                <a:effectLst>
                  <a:outerShdw blurRad="38100" dist="38100" dir="2700000" algn="tl">
                    <a:srgbClr val="000000"/>
                  </a:outerShdw>
                </a:effectLst>
                <a:latin typeface="+mn-lt"/>
              </a:rPr>
              <a:t> </a:t>
            </a:r>
            <a:r>
              <a:rPr lang="es-ES" kern="0" dirty="0" err="1">
                <a:effectLst>
                  <a:outerShdw blurRad="38100" dist="38100" dir="2700000" algn="tl">
                    <a:srgbClr val="000000"/>
                  </a:outerShdw>
                </a:effectLst>
                <a:latin typeface="+mn-lt"/>
              </a:rPr>
              <a:t>Especialist</a:t>
            </a:r>
            <a:endParaRPr lang="es-ES" kern="0" dirty="0">
              <a:effectLst>
                <a:outerShdw blurRad="38100" dist="38100" dir="2700000" algn="tl">
                  <a:srgbClr val="000000"/>
                </a:outerShdw>
              </a:effectLst>
              <a:latin typeface="+mn-lt"/>
            </a:endParaRPr>
          </a:p>
          <a:p>
            <a:pPr eaLnBrk="1" hangingPunct="1">
              <a:lnSpc>
                <a:spcPct val="70000"/>
              </a:lnSpc>
              <a:spcBef>
                <a:spcPct val="0"/>
              </a:spcBef>
              <a:buClr>
                <a:schemeClr val="tx2"/>
              </a:buClr>
              <a:buFont typeface="Wingdings 2" pitchFamily="18" charset="2"/>
              <a:buNone/>
              <a:defRPr/>
            </a:pPr>
            <a:r>
              <a:rPr lang="es-ES" sz="2000" kern="0" dirty="0">
                <a:effectLst>
                  <a:outerShdw blurRad="38100" dist="38100" dir="2700000" algn="tl">
                    <a:srgbClr val="000000"/>
                  </a:outerShdw>
                </a:effectLst>
                <a:latin typeface="+mn-lt"/>
                <a:hlinkClick r:id="rId7"/>
              </a:rPr>
              <a:t>elopiz@microsoft.com</a:t>
            </a:r>
            <a:r>
              <a:rPr lang="es-ES" sz="2000" kern="0" dirty="0">
                <a:effectLst>
                  <a:outerShdw blurRad="38100" dist="38100" dir="2700000" algn="tl">
                    <a:srgbClr val="000000"/>
                  </a:outerShdw>
                </a:effectLst>
                <a:latin typeface="+mn-lt"/>
              </a:rPr>
              <a:t> </a:t>
            </a:r>
          </a:p>
        </p:txBody>
      </p:sp>
      <p:pic>
        <p:nvPicPr>
          <p:cNvPr id="107527" name="Picture 5"/>
          <p:cNvPicPr>
            <a:picLocks noChangeAspect="1" noChangeArrowheads="1"/>
          </p:cNvPicPr>
          <p:nvPr/>
        </p:nvPicPr>
        <p:blipFill>
          <a:blip r:embed="rId8"/>
          <a:srcRect/>
          <a:stretch>
            <a:fillRect/>
          </a:stretch>
        </p:blipFill>
        <p:spPr bwMode="auto">
          <a:xfrm>
            <a:off x="261938" y="255588"/>
            <a:ext cx="4208462" cy="914400"/>
          </a:xfrm>
          <a:prstGeom prst="rect">
            <a:avLst/>
          </a:prstGeom>
          <a:noFill/>
          <a:ln w="9525">
            <a:noFill/>
            <a:miter lim="800000"/>
            <a:headEnd/>
            <a:tailEnd/>
          </a:ln>
        </p:spPr>
      </p:pic>
      <p:pic>
        <p:nvPicPr>
          <p:cNvPr id="107528" name="Picture 4"/>
          <p:cNvPicPr>
            <a:picLocks noChangeAspect="1" noChangeArrowheads="1"/>
          </p:cNvPicPr>
          <p:nvPr/>
        </p:nvPicPr>
        <p:blipFill>
          <a:blip r:embed="rId9"/>
          <a:srcRect/>
          <a:stretch>
            <a:fillRect/>
          </a:stretch>
        </p:blipFill>
        <p:spPr bwMode="auto">
          <a:xfrm>
            <a:off x="5276850" y="176213"/>
            <a:ext cx="3695700" cy="993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3"/>
            <a:ext cx="8380412" cy="590931"/>
          </a:xfrm>
        </p:spPr>
        <p:txBody>
          <a:bodyPr/>
          <a:lstStyle/>
          <a:p>
            <a:r>
              <a:rPr lang="en-US" dirty="0" err="1" smtClean="0"/>
              <a:t>Optimización</a:t>
            </a:r>
            <a:r>
              <a:rPr lang="en-US" dirty="0" smtClean="0"/>
              <a:t> de </a:t>
            </a:r>
            <a:r>
              <a:rPr lang="en-US" dirty="0" err="1" smtClean="0"/>
              <a:t>Infraestructuras</a:t>
            </a:r>
            <a:endParaRPr lang="en-US" sz="3300" dirty="0">
              <a:solidFill>
                <a:srgbClr val="FFFF00"/>
              </a:solidFill>
            </a:endParaRPr>
          </a:p>
        </p:txBody>
      </p:sp>
      <p:sp>
        <p:nvSpPr>
          <p:cNvPr id="5" name="TextBox 4"/>
          <p:cNvSpPr txBox="1"/>
          <p:nvPr/>
        </p:nvSpPr>
        <p:spPr>
          <a:xfrm>
            <a:off x="1995316" y="1238590"/>
            <a:ext cx="4180015" cy="430881"/>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r>
              <a:rPr lang="en-US" sz="2300" dirty="0" err="1" smtClean="0">
                <a:solidFill>
                  <a:schemeClr val="tx2"/>
                </a:solidFill>
              </a:rPr>
              <a:t>Aproximación</a:t>
            </a:r>
            <a:r>
              <a:rPr lang="en-US" sz="2300" dirty="0" smtClean="0">
                <a:solidFill>
                  <a:schemeClr val="tx2"/>
                </a:solidFill>
              </a:rPr>
              <a:t> </a:t>
            </a:r>
            <a:r>
              <a:rPr lang="en-US" sz="2300" dirty="0" err="1" smtClean="0">
                <a:solidFill>
                  <a:schemeClr val="tx2"/>
                </a:solidFill>
              </a:rPr>
              <a:t>basada</a:t>
            </a:r>
            <a:r>
              <a:rPr lang="en-US" sz="2300" dirty="0" smtClean="0">
                <a:solidFill>
                  <a:schemeClr val="tx2"/>
                </a:solidFill>
              </a:rPr>
              <a:t> en un </a:t>
            </a:r>
            <a:r>
              <a:rPr lang="en-US" sz="2300" dirty="0" err="1" smtClean="0">
                <a:solidFill>
                  <a:schemeClr val="tx2"/>
                </a:solidFill>
              </a:rPr>
              <a:t>modelo</a:t>
            </a:r>
            <a:endParaRPr lang="en-US" sz="2300" dirty="0">
              <a:solidFill>
                <a:schemeClr val="tx2"/>
              </a:solidFill>
            </a:endParaRPr>
          </a:p>
        </p:txBody>
      </p:sp>
      <p:sp>
        <p:nvSpPr>
          <p:cNvPr id="87" name="Rectangle 86"/>
          <p:cNvSpPr/>
          <p:nvPr/>
        </p:nvSpPr>
        <p:spPr bwMode="auto">
          <a:xfrm>
            <a:off x="1982139" y="1767488"/>
            <a:ext cx="287755" cy="4290313"/>
          </a:xfrm>
          <a:prstGeom prst="rect">
            <a:avLst/>
          </a:prstGeom>
          <a:solidFill>
            <a:schemeClr val="tx2"/>
          </a:solidFill>
          <a:ln w="0">
            <a:noFill/>
            <a:headEnd type="none" w="med" len="med"/>
            <a:tailEnd type="none" w="med" len="med"/>
          </a:ln>
          <a:effectLst>
            <a:softEdge rad="3175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grpSp>
        <p:nvGrpSpPr>
          <p:cNvPr id="3" name="Group 99"/>
          <p:cNvGrpSpPr/>
          <p:nvPr/>
        </p:nvGrpSpPr>
        <p:grpSpPr>
          <a:xfrm>
            <a:off x="1982140" y="1760988"/>
            <a:ext cx="4115546" cy="4296813"/>
            <a:chOff x="428914" y="1836145"/>
            <a:chExt cx="4115546" cy="4296813"/>
          </a:xfrm>
        </p:grpSpPr>
        <p:sp>
          <p:nvSpPr>
            <p:cNvPr id="88" name="Rectangle 87"/>
            <p:cNvSpPr/>
            <p:nvPr/>
          </p:nvSpPr>
          <p:spPr bwMode="auto">
            <a:xfrm>
              <a:off x="428914" y="1842645"/>
              <a:ext cx="287755" cy="4290313"/>
            </a:xfrm>
            <a:prstGeom prst="rect">
              <a:avLst/>
            </a:prstGeom>
            <a:solidFill>
              <a:srgbClr val="73C045">
                <a:alpha val="80000"/>
              </a:srgbClr>
            </a:solidFill>
            <a:ln w="0">
              <a:noFill/>
              <a:headEnd type="none" w="med" len="med"/>
              <a:tailEnd type="none" w="med" len="med"/>
            </a:ln>
            <a:effectLst>
              <a:innerShdw blurRad="63500" dist="50800" dir="10800000">
                <a:prstClr val="black">
                  <a:alpha val="50000"/>
                </a:prstClr>
              </a:innerShdw>
              <a:softEdge rad="3175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43" name="TextBox 42"/>
            <p:cNvSpPr txBox="1"/>
            <p:nvPr/>
          </p:nvSpPr>
          <p:spPr>
            <a:xfrm rot="16200000">
              <a:off x="-1564973" y="3864693"/>
              <a:ext cx="4287930" cy="230833"/>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1000" dirty="0">
                  <a:latin typeface="+mj-lt"/>
                  <a:cs typeface="Arial" pitchFamily="34" charset="0"/>
                </a:rPr>
                <a:t>IT and Security Process</a:t>
              </a:r>
            </a:p>
          </p:txBody>
        </p:sp>
        <p:grpSp>
          <p:nvGrpSpPr>
            <p:cNvPr id="4" name="Group 97"/>
            <p:cNvGrpSpPr/>
            <p:nvPr/>
          </p:nvGrpSpPr>
          <p:grpSpPr>
            <a:xfrm>
              <a:off x="755891" y="4752877"/>
              <a:ext cx="3788569" cy="1376569"/>
              <a:chOff x="755891" y="4752877"/>
              <a:chExt cx="3788569" cy="1376569"/>
            </a:xfrm>
          </p:grpSpPr>
          <p:sp>
            <p:nvSpPr>
              <p:cNvPr id="93" name="Rectangle 92"/>
              <p:cNvSpPr/>
              <p:nvPr/>
            </p:nvSpPr>
            <p:spPr bwMode="auto">
              <a:xfrm rot="16200000">
                <a:off x="1947018" y="3561751"/>
                <a:ext cx="1376568" cy="3758821"/>
              </a:xfrm>
              <a:prstGeom prst="rect">
                <a:avLst/>
              </a:prstGeom>
              <a:solidFill>
                <a:schemeClr val="tx2"/>
              </a:solidFill>
              <a:ln w="0">
                <a:noFill/>
                <a:headEnd type="none" w="med" len="med"/>
                <a:tailEnd type="none" w="med" len="med"/>
              </a:ln>
              <a:effectLst>
                <a:softEdge rad="3175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94" name="Rectangle 93"/>
              <p:cNvSpPr/>
              <p:nvPr/>
            </p:nvSpPr>
            <p:spPr bwMode="auto">
              <a:xfrm rot="16200000">
                <a:off x="1947018" y="3561750"/>
                <a:ext cx="1376568" cy="3758821"/>
              </a:xfrm>
              <a:prstGeom prst="rect">
                <a:avLst/>
              </a:prstGeom>
              <a:solidFill>
                <a:srgbClr val="73C045">
                  <a:alpha val="80000"/>
                </a:srgbClr>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31" name="Rectangle 30"/>
              <p:cNvSpPr/>
              <p:nvPr/>
            </p:nvSpPr>
            <p:spPr bwMode="auto">
              <a:xfrm rot="5400000">
                <a:off x="2553236" y="4032784"/>
                <a:ext cx="158335" cy="3664025"/>
              </a:xfrm>
              <a:prstGeom prst="rect">
                <a:avLst/>
              </a:prstGeom>
              <a:solidFill>
                <a:srgbClr val="73C045">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32" name="TextBox 31"/>
              <p:cNvSpPr txBox="1"/>
              <p:nvPr/>
            </p:nvSpPr>
            <p:spPr>
              <a:xfrm>
                <a:off x="789107" y="5765421"/>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latin typeface="+mj-lt"/>
                    <a:cs typeface="Arial" pitchFamily="34" charset="0"/>
                  </a:rPr>
                  <a:t>Data Protection and Recovery</a:t>
                </a:r>
              </a:p>
            </p:txBody>
          </p:sp>
          <p:sp>
            <p:nvSpPr>
              <p:cNvPr id="33" name="Rectangle 32"/>
              <p:cNvSpPr/>
              <p:nvPr/>
            </p:nvSpPr>
            <p:spPr bwMode="auto">
              <a:xfrm rot="5400000">
                <a:off x="2553236" y="3658717"/>
                <a:ext cx="158335" cy="3664025"/>
              </a:xfrm>
              <a:prstGeom prst="rect">
                <a:avLst/>
              </a:prstGeom>
              <a:solidFill>
                <a:srgbClr val="73C045">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34" name="TextBox 33"/>
              <p:cNvSpPr txBox="1"/>
              <p:nvPr/>
            </p:nvSpPr>
            <p:spPr>
              <a:xfrm>
                <a:off x="789107" y="5391354"/>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latin typeface="+mj-lt"/>
                    <a:cs typeface="Arial" pitchFamily="34" charset="0"/>
                  </a:rPr>
                  <a:t>Desktop, Device, and Server Mgmt</a:t>
                </a:r>
              </a:p>
            </p:txBody>
          </p:sp>
          <p:sp>
            <p:nvSpPr>
              <p:cNvPr id="35" name="Rectangle 34"/>
              <p:cNvSpPr/>
              <p:nvPr/>
            </p:nvSpPr>
            <p:spPr bwMode="auto">
              <a:xfrm rot="5400000">
                <a:off x="2553236" y="3471683"/>
                <a:ext cx="158335" cy="3664025"/>
              </a:xfrm>
              <a:prstGeom prst="rect">
                <a:avLst/>
              </a:prstGeom>
              <a:solidFill>
                <a:srgbClr val="73C045">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36" name="TextBox 35"/>
              <p:cNvSpPr txBox="1"/>
              <p:nvPr/>
            </p:nvSpPr>
            <p:spPr>
              <a:xfrm>
                <a:off x="789107" y="5204319"/>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latin typeface="+mj-lt"/>
                    <a:cs typeface="Arial" pitchFamily="34" charset="0"/>
                  </a:rPr>
                  <a:t>Identity and Access Management</a:t>
                </a:r>
              </a:p>
            </p:txBody>
          </p:sp>
          <p:sp>
            <p:nvSpPr>
              <p:cNvPr id="37" name="Rectangle 36"/>
              <p:cNvSpPr/>
              <p:nvPr/>
            </p:nvSpPr>
            <p:spPr bwMode="auto">
              <a:xfrm rot="5400000">
                <a:off x="2553236" y="3845751"/>
                <a:ext cx="158335" cy="3664025"/>
              </a:xfrm>
              <a:prstGeom prst="rect">
                <a:avLst/>
              </a:prstGeom>
              <a:solidFill>
                <a:srgbClr val="73C045">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38" name="TextBox 37"/>
              <p:cNvSpPr txBox="1"/>
              <p:nvPr/>
            </p:nvSpPr>
            <p:spPr>
              <a:xfrm>
                <a:off x="789107" y="5578387"/>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latin typeface="+mj-lt"/>
                    <a:cs typeface="Arial" pitchFamily="34" charset="0"/>
                  </a:rPr>
                  <a:t>Security and Networking</a:t>
                </a:r>
              </a:p>
            </p:txBody>
          </p:sp>
          <p:sp>
            <p:nvSpPr>
              <p:cNvPr id="39" name="TextBox 38"/>
              <p:cNvSpPr txBox="1"/>
              <p:nvPr/>
            </p:nvSpPr>
            <p:spPr>
              <a:xfrm>
                <a:off x="762425" y="4760979"/>
                <a:ext cx="3755353" cy="230833"/>
              </a:xfrm>
              <a:prstGeom prst="rect">
                <a:avLst/>
              </a:prstGeom>
              <a:noFill/>
              <a:ln>
                <a:noFill/>
              </a:ln>
            </p:spPr>
            <p:txBody>
              <a:bodyPr wrap="square" lIns="76194" tIns="38097" rIns="76194" bIns="38097" rtlCol="0">
                <a:spAutoFit/>
              </a:bodyPr>
              <a:lstStyle/>
              <a:p>
                <a:pPr algn="ctr"/>
                <a:r>
                  <a:rPr lang="en-US" sz="1000" dirty="0">
                    <a:effectLst>
                      <a:outerShdw blurRad="63500" dist="38100" dir="2700000" algn="tl">
                        <a:srgbClr val="000000">
                          <a:alpha val="82000"/>
                        </a:srgbClr>
                      </a:outerShdw>
                    </a:effectLst>
                    <a:latin typeface="+mj-lt"/>
                    <a:cs typeface="Arial" pitchFamily="34" charset="0"/>
                  </a:rPr>
                  <a:t>Core Infrastructure Optimization Model</a:t>
                </a:r>
              </a:p>
            </p:txBody>
          </p:sp>
          <p:cxnSp>
            <p:nvCxnSpPr>
              <p:cNvPr id="40" name="Straight Connector 39"/>
              <p:cNvCxnSpPr/>
              <p:nvPr/>
            </p:nvCxnSpPr>
            <p:spPr bwMode="auto">
              <a:xfrm>
                <a:off x="764936" y="5022648"/>
                <a:ext cx="3733800" cy="115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noFill/>
                <a:prstDash val="solid"/>
                <a:round/>
                <a:headEnd type="none" w="med" len="med"/>
                <a:tailEnd type="none" w="med" len="med"/>
              </a:ln>
              <a:effectLst>
                <a:innerShdw blurRad="63500" dist="50800" dir="13500000">
                  <a:prstClr val="black">
                    <a:alpha val="50000"/>
                  </a:prstClr>
                </a:innerShdw>
              </a:effectLst>
            </p:spPr>
          </p:cxnSp>
          <p:sp>
            <p:nvSpPr>
              <p:cNvPr id="44" name="Rectangle 43"/>
              <p:cNvSpPr/>
              <p:nvPr/>
            </p:nvSpPr>
            <p:spPr bwMode="auto">
              <a:xfrm>
                <a:off x="2622873" y="5084422"/>
                <a:ext cx="247352" cy="991160"/>
              </a:xfrm>
              <a:prstGeom prst="rect">
                <a:avLst/>
              </a:prstGeom>
              <a:solidFill>
                <a:srgbClr val="73C045">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45" name="Rectangle 44"/>
              <p:cNvSpPr/>
              <p:nvPr/>
            </p:nvSpPr>
            <p:spPr bwMode="auto">
              <a:xfrm>
                <a:off x="3114249" y="5084422"/>
                <a:ext cx="247352" cy="991160"/>
              </a:xfrm>
              <a:prstGeom prst="rect">
                <a:avLst/>
              </a:prstGeom>
              <a:solidFill>
                <a:srgbClr val="73C045">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46" name="Rectangle 45"/>
              <p:cNvSpPr/>
              <p:nvPr/>
            </p:nvSpPr>
            <p:spPr bwMode="auto">
              <a:xfrm>
                <a:off x="3605624" y="5084422"/>
                <a:ext cx="247352" cy="991160"/>
              </a:xfrm>
              <a:prstGeom prst="rect">
                <a:avLst/>
              </a:prstGeom>
              <a:solidFill>
                <a:srgbClr val="73C045">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47" name="Rectangle 46"/>
              <p:cNvSpPr/>
              <p:nvPr/>
            </p:nvSpPr>
            <p:spPr bwMode="auto">
              <a:xfrm>
                <a:off x="4096999" y="5084422"/>
                <a:ext cx="247352" cy="991160"/>
              </a:xfrm>
              <a:prstGeom prst="rect">
                <a:avLst/>
              </a:prstGeom>
              <a:solidFill>
                <a:srgbClr val="73C045">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48" name="TextBox 47"/>
              <p:cNvSpPr txBox="1"/>
              <p:nvPr/>
            </p:nvSpPr>
            <p:spPr>
              <a:xfrm rot="5400000">
                <a:off x="2259382" y="5481186"/>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BASIC</a:t>
                </a:r>
              </a:p>
            </p:txBody>
          </p:sp>
          <p:sp>
            <p:nvSpPr>
              <p:cNvPr id="49" name="TextBox 48"/>
              <p:cNvSpPr txBox="1"/>
              <p:nvPr/>
            </p:nvSpPr>
            <p:spPr>
              <a:xfrm rot="5400000">
                <a:off x="2750757" y="5481187"/>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STANDARDIZED</a:t>
                </a:r>
              </a:p>
            </p:txBody>
          </p:sp>
          <p:sp>
            <p:nvSpPr>
              <p:cNvPr id="50" name="TextBox 49"/>
              <p:cNvSpPr txBox="1"/>
              <p:nvPr/>
            </p:nvSpPr>
            <p:spPr>
              <a:xfrm rot="5400000">
                <a:off x="3242132" y="5481188"/>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RATIONALIZED</a:t>
                </a:r>
              </a:p>
            </p:txBody>
          </p:sp>
          <p:sp>
            <p:nvSpPr>
              <p:cNvPr id="51" name="TextBox 50"/>
              <p:cNvSpPr txBox="1"/>
              <p:nvPr/>
            </p:nvSpPr>
            <p:spPr>
              <a:xfrm rot="5400000">
                <a:off x="3733507" y="5481186"/>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DYNAMIC</a:t>
                </a:r>
              </a:p>
            </p:txBody>
          </p:sp>
          <p:sp>
            <p:nvSpPr>
              <p:cNvPr id="52" name="Isosceles Triangle 51"/>
              <p:cNvSpPr/>
              <p:nvPr/>
            </p:nvSpPr>
            <p:spPr bwMode="auto">
              <a:xfrm rot="5400000">
                <a:off x="2521548" y="5447011"/>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53" name="Isosceles Triangle 52"/>
              <p:cNvSpPr/>
              <p:nvPr/>
            </p:nvSpPr>
            <p:spPr bwMode="auto">
              <a:xfrm rot="5400000">
                <a:off x="3015148" y="5447011"/>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54" name="Isosceles Triangle 53"/>
              <p:cNvSpPr/>
              <p:nvPr/>
            </p:nvSpPr>
            <p:spPr bwMode="auto">
              <a:xfrm rot="5400000">
                <a:off x="3502077" y="5447011"/>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grpSp>
      </p:grpSp>
      <p:grpSp>
        <p:nvGrpSpPr>
          <p:cNvPr id="7" name="Group 94"/>
          <p:cNvGrpSpPr/>
          <p:nvPr/>
        </p:nvGrpSpPr>
        <p:grpSpPr>
          <a:xfrm>
            <a:off x="2308980" y="3223911"/>
            <a:ext cx="3788706" cy="1376570"/>
            <a:chOff x="755754" y="3299068"/>
            <a:chExt cx="3788706" cy="1376570"/>
          </a:xfrm>
        </p:grpSpPr>
        <p:sp>
          <p:nvSpPr>
            <p:cNvPr id="89" name="Rectangle 88"/>
            <p:cNvSpPr/>
            <p:nvPr/>
          </p:nvSpPr>
          <p:spPr bwMode="auto">
            <a:xfrm rot="16200000">
              <a:off x="1947018" y="2107943"/>
              <a:ext cx="1376568" cy="3758821"/>
            </a:xfrm>
            <a:prstGeom prst="rect">
              <a:avLst/>
            </a:prstGeom>
            <a:solidFill>
              <a:schemeClr val="tx2"/>
            </a:solidFill>
            <a:ln w="0">
              <a:noFill/>
              <a:headEnd type="none" w="med" len="med"/>
              <a:tailEnd type="none" w="med" len="med"/>
            </a:ln>
            <a:effectLst>
              <a:softEdge rad="3175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90" name="Rectangle 89"/>
            <p:cNvSpPr/>
            <p:nvPr/>
          </p:nvSpPr>
          <p:spPr bwMode="auto">
            <a:xfrm rot="16200000">
              <a:off x="1947018" y="2107941"/>
              <a:ext cx="1376568" cy="3758821"/>
            </a:xfrm>
            <a:prstGeom prst="rect">
              <a:avLst/>
            </a:prstGeom>
            <a:solidFill>
              <a:srgbClr val="5085BC">
                <a:alpha val="80000"/>
              </a:srgbClr>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15" name="Rectangle 14"/>
            <p:cNvSpPr/>
            <p:nvPr/>
          </p:nvSpPr>
          <p:spPr bwMode="auto">
            <a:xfrm rot="5400000">
              <a:off x="2553236" y="2668128"/>
              <a:ext cx="158335" cy="3664025"/>
            </a:xfrm>
            <a:prstGeom prst="rect">
              <a:avLst/>
            </a:prstGeom>
            <a:solidFill>
              <a:srgbClr val="5085BC">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effectLst>
                  <a:glow rad="101600">
                    <a:schemeClr val="accent1">
                      <a:satMod val="175000"/>
                      <a:alpha val="40000"/>
                    </a:schemeClr>
                  </a:glow>
                </a:effectLst>
                <a:latin typeface="Segoe" pitchFamily="34" charset="0"/>
              </a:endParaRPr>
            </a:p>
          </p:txBody>
        </p:sp>
        <p:sp>
          <p:nvSpPr>
            <p:cNvPr id="16" name="TextBox 15"/>
            <p:cNvSpPr txBox="1"/>
            <p:nvPr/>
          </p:nvSpPr>
          <p:spPr>
            <a:xfrm>
              <a:off x="789107" y="4400765"/>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effectLst/>
                  <a:latin typeface="+mj-lt"/>
                  <a:cs typeface="Arial" pitchFamily="34" charset="0"/>
                </a:rPr>
                <a:t>Business Intelligence</a:t>
              </a:r>
            </a:p>
          </p:txBody>
        </p:sp>
        <p:sp>
          <p:nvSpPr>
            <p:cNvPr id="17" name="Rectangle 16"/>
            <p:cNvSpPr/>
            <p:nvPr/>
          </p:nvSpPr>
          <p:spPr bwMode="auto">
            <a:xfrm rot="5400000">
              <a:off x="2553236" y="2294062"/>
              <a:ext cx="158335" cy="3664025"/>
            </a:xfrm>
            <a:prstGeom prst="rect">
              <a:avLst/>
            </a:prstGeom>
            <a:solidFill>
              <a:srgbClr val="5085BC">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effectLst>
                  <a:glow rad="101600">
                    <a:schemeClr val="accent1">
                      <a:satMod val="175000"/>
                      <a:alpha val="40000"/>
                    </a:schemeClr>
                  </a:glow>
                </a:effectLst>
                <a:latin typeface="Segoe" pitchFamily="34" charset="0"/>
              </a:endParaRPr>
            </a:p>
          </p:txBody>
        </p:sp>
        <p:sp>
          <p:nvSpPr>
            <p:cNvPr id="18" name="TextBox 17"/>
            <p:cNvSpPr txBox="1"/>
            <p:nvPr/>
          </p:nvSpPr>
          <p:spPr>
            <a:xfrm>
              <a:off x="789107" y="4026698"/>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effectLst/>
                  <a:latin typeface="+mj-lt"/>
                  <a:cs typeface="Arial" pitchFamily="34" charset="0"/>
                </a:rPr>
                <a:t>Enterprise Content Management</a:t>
              </a:r>
            </a:p>
          </p:txBody>
        </p:sp>
        <p:sp>
          <p:nvSpPr>
            <p:cNvPr id="19" name="Rectangle 18"/>
            <p:cNvSpPr/>
            <p:nvPr/>
          </p:nvSpPr>
          <p:spPr bwMode="auto">
            <a:xfrm rot="5400000">
              <a:off x="2553236" y="2107027"/>
              <a:ext cx="158335" cy="3664025"/>
            </a:xfrm>
            <a:prstGeom prst="rect">
              <a:avLst/>
            </a:prstGeom>
            <a:solidFill>
              <a:srgbClr val="5085BC">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effectLst>
                  <a:glow rad="101600">
                    <a:schemeClr val="accent1">
                      <a:satMod val="175000"/>
                      <a:alpha val="40000"/>
                    </a:schemeClr>
                  </a:glow>
                </a:effectLst>
                <a:latin typeface="Segoe" pitchFamily="34" charset="0"/>
              </a:endParaRPr>
            </a:p>
          </p:txBody>
        </p:sp>
        <p:sp>
          <p:nvSpPr>
            <p:cNvPr id="20" name="TextBox 19"/>
            <p:cNvSpPr txBox="1"/>
            <p:nvPr/>
          </p:nvSpPr>
          <p:spPr>
            <a:xfrm>
              <a:off x="789107" y="3839664"/>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effectLst/>
                  <a:latin typeface="+mj-lt"/>
                  <a:cs typeface="Arial" pitchFamily="34" charset="0"/>
                </a:rPr>
                <a:t>Collaboration</a:t>
              </a:r>
            </a:p>
          </p:txBody>
        </p:sp>
        <p:sp>
          <p:nvSpPr>
            <p:cNvPr id="21" name="Rectangle 20"/>
            <p:cNvSpPr/>
            <p:nvPr/>
          </p:nvSpPr>
          <p:spPr bwMode="auto">
            <a:xfrm rot="5400000">
              <a:off x="2555293" y="1919993"/>
              <a:ext cx="158335" cy="3664025"/>
            </a:xfrm>
            <a:prstGeom prst="rect">
              <a:avLst/>
            </a:prstGeom>
            <a:solidFill>
              <a:srgbClr val="5085BC">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effectLst>
                  <a:glow rad="101600">
                    <a:schemeClr val="accent1">
                      <a:satMod val="175000"/>
                      <a:alpha val="40000"/>
                    </a:schemeClr>
                  </a:glow>
                </a:effectLst>
                <a:latin typeface="Segoe" pitchFamily="34" charset="0"/>
              </a:endParaRPr>
            </a:p>
          </p:txBody>
        </p:sp>
        <p:sp>
          <p:nvSpPr>
            <p:cNvPr id="22" name="TextBox 21"/>
            <p:cNvSpPr txBox="1"/>
            <p:nvPr/>
          </p:nvSpPr>
          <p:spPr>
            <a:xfrm>
              <a:off x="789107" y="3652629"/>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effectLst/>
                  <a:latin typeface="+mj-lt"/>
                  <a:cs typeface="Arial" pitchFamily="34" charset="0"/>
                </a:rPr>
                <a:t>Unified Communications</a:t>
              </a:r>
            </a:p>
          </p:txBody>
        </p:sp>
        <p:sp>
          <p:nvSpPr>
            <p:cNvPr id="23" name="Rectangle 22"/>
            <p:cNvSpPr/>
            <p:nvPr/>
          </p:nvSpPr>
          <p:spPr bwMode="auto">
            <a:xfrm rot="5400000">
              <a:off x="2553236" y="2481094"/>
              <a:ext cx="158335" cy="3664025"/>
            </a:xfrm>
            <a:prstGeom prst="rect">
              <a:avLst/>
            </a:prstGeom>
            <a:solidFill>
              <a:srgbClr val="5085BC">
                <a:alpha val="3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effectLst>
                  <a:glow rad="101600">
                    <a:schemeClr val="accent1">
                      <a:satMod val="175000"/>
                      <a:alpha val="40000"/>
                    </a:schemeClr>
                  </a:glow>
                </a:effectLst>
                <a:latin typeface="Segoe" pitchFamily="34" charset="0"/>
              </a:endParaRPr>
            </a:p>
          </p:txBody>
        </p:sp>
        <p:sp>
          <p:nvSpPr>
            <p:cNvPr id="24" name="TextBox 23"/>
            <p:cNvSpPr txBox="1"/>
            <p:nvPr/>
          </p:nvSpPr>
          <p:spPr>
            <a:xfrm>
              <a:off x="789107" y="4213731"/>
              <a:ext cx="3755353" cy="218008"/>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r>
                <a:rPr lang="en-US" sz="900" dirty="0">
                  <a:effectLst/>
                  <a:latin typeface="+mj-lt"/>
                  <a:cs typeface="Arial" pitchFamily="34" charset="0"/>
                </a:rPr>
                <a:t>Enterprise Search</a:t>
              </a:r>
            </a:p>
          </p:txBody>
        </p:sp>
        <p:sp>
          <p:nvSpPr>
            <p:cNvPr id="25" name="TextBox 24"/>
            <p:cNvSpPr txBox="1"/>
            <p:nvPr/>
          </p:nvSpPr>
          <p:spPr>
            <a:xfrm>
              <a:off x="755754" y="3306270"/>
              <a:ext cx="3755353" cy="230833"/>
            </a:xfrm>
            <a:prstGeom prst="rect">
              <a:avLst/>
            </a:prstGeom>
            <a:noFill/>
            <a:ln>
              <a:noFill/>
            </a:ln>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1000" dirty="0">
                  <a:latin typeface="+mj-lt"/>
                  <a:cs typeface="Arial" pitchFamily="34" charset="0"/>
                </a:rPr>
                <a:t>Business Productivity Infrastructure Optimization Model</a:t>
              </a:r>
            </a:p>
          </p:txBody>
        </p:sp>
        <p:cxnSp>
          <p:nvCxnSpPr>
            <p:cNvPr id="41" name="Straight Connector 40"/>
            <p:cNvCxnSpPr/>
            <p:nvPr/>
          </p:nvCxnSpPr>
          <p:spPr bwMode="auto">
            <a:xfrm>
              <a:off x="764936" y="3567939"/>
              <a:ext cx="3733800" cy="115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noFill/>
              <a:prstDash val="solid"/>
              <a:round/>
              <a:headEnd type="none" w="med" len="med"/>
              <a:tailEnd type="none" w="med" len="med"/>
            </a:ln>
            <a:effectLst>
              <a:innerShdw blurRad="63500" dist="50800" dir="13500000">
                <a:prstClr val="black">
                  <a:alpha val="50000"/>
                </a:prstClr>
              </a:innerShdw>
            </a:effectLst>
          </p:spPr>
        </p:cxnSp>
        <p:sp>
          <p:nvSpPr>
            <p:cNvPr id="55" name="Rectangle 54"/>
            <p:cNvSpPr/>
            <p:nvPr/>
          </p:nvSpPr>
          <p:spPr bwMode="auto">
            <a:xfrm>
              <a:off x="2622873" y="3629713"/>
              <a:ext cx="247352" cy="991160"/>
            </a:xfrm>
            <a:prstGeom prst="rect">
              <a:avLst/>
            </a:prstGeom>
            <a:solidFill>
              <a:srgbClr val="5085BC">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56" name="Rectangle 55"/>
            <p:cNvSpPr/>
            <p:nvPr/>
          </p:nvSpPr>
          <p:spPr bwMode="auto">
            <a:xfrm>
              <a:off x="3114249" y="3629713"/>
              <a:ext cx="247352" cy="991160"/>
            </a:xfrm>
            <a:prstGeom prst="rect">
              <a:avLst/>
            </a:prstGeom>
            <a:solidFill>
              <a:srgbClr val="5085BC">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57" name="Rectangle 56"/>
            <p:cNvSpPr/>
            <p:nvPr/>
          </p:nvSpPr>
          <p:spPr bwMode="auto">
            <a:xfrm>
              <a:off x="3605624" y="3629713"/>
              <a:ext cx="247352" cy="991160"/>
            </a:xfrm>
            <a:prstGeom prst="rect">
              <a:avLst/>
            </a:prstGeom>
            <a:solidFill>
              <a:srgbClr val="5085BC">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58" name="Rectangle 57"/>
            <p:cNvSpPr/>
            <p:nvPr/>
          </p:nvSpPr>
          <p:spPr bwMode="auto">
            <a:xfrm>
              <a:off x="4096999" y="3629713"/>
              <a:ext cx="247352" cy="991160"/>
            </a:xfrm>
            <a:prstGeom prst="rect">
              <a:avLst/>
            </a:prstGeom>
            <a:solidFill>
              <a:srgbClr val="5085BC">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59" name="TextBox 58"/>
            <p:cNvSpPr txBox="1"/>
            <p:nvPr/>
          </p:nvSpPr>
          <p:spPr>
            <a:xfrm rot="5400000">
              <a:off x="2259382" y="4026477"/>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BASIC</a:t>
              </a:r>
            </a:p>
          </p:txBody>
        </p:sp>
        <p:sp>
          <p:nvSpPr>
            <p:cNvPr id="60" name="TextBox 59"/>
            <p:cNvSpPr txBox="1"/>
            <p:nvPr/>
          </p:nvSpPr>
          <p:spPr>
            <a:xfrm rot="5400000">
              <a:off x="2750757" y="4026477"/>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STANDARDIZED</a:t>
              </a:r>
            </a:p>
          </p:txBody>
        </p:sp>
        <p:sp>
          <p:nvSpPr>
            <p:cNvPr id="61" name="TextBox 60"/>
            <p:cNvSpPr txBox="1"/>
            <p:nvPr/>
          </p:nvSpPr>
          <p:spPr>
            <a:xfrm rot="5400000">
              <a:off x="3242132" y="4026479"/>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RATIONALIZED</a:t>
              </a:r>
            </a:p>
          </p:txBody>
        </p:sp>
        <p:sp>
          <p:nvSpPr>
            <p:cNvPr id="62" name="TextBox 61"/>
            <p:cNvSpPr txBox="1"/>
            <p:nvPr/>
          </p:nvSpPr>
          <p:spPr>
            <a:xfrm rot="5400000">
              <a:off x="3733507" y="4026477"/>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DYNAMIC</a:t>
              </a:r>
            </a:p>
          </p:txBody>
        </p:sp>
        <p:sp>
          <p:nvSpPr>
            <p:cNvPr id="63" name="Isosceles Triangle 62"/>
            <p:cNvSpPr/>
            <p:nvPr/>
          </p:nvSpPr>
          <p:spPr bwMode="auto">
            <a:xfrm rot="5400000">
              <a:off x="2521548" y="3992302"/>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64" name="Isosceles Triangle 63"/>
            <p:cNvSpPr/>
            <p:nvPr/>
          </p:nvSpPr>
          <p:spPr bwMode="auto">
            <a:xfrm rot="5400000">
              <a:off x="3015148" y="3992302"/>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65" name="Isosceles Triangle 64"/>
            <p:cNvSpPr/>
            <p:nvPr/>
          </p:nvSpPr>
          <p:spPr bwMode="auto">
            <a:xfrm rot="5400000">
              <a:off x="3502077" y="3992302"/>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grpSp>
      <p:grpSp>
        <p:nvGrpSpPr>
          <p:cNvPr id="8" name="Group 95"/>
          <p:cNvGrpSpPr/>
          <p:nvPr/>
        </p:nvGrpSpPr>
        <p:grpSpPr>
          <a:xfrm>
            <a:off x="2308980" y="1767489"/>
            <a:ext cx="3788706" cy="1378934"/>
            <a:chOff x="755754" y="1842646"/>
            <a:chExt cx="3788706" cy="1378934"/>
          </a:xfrm>
        </p:grpSpPr>
        <p:sp>
          <p:nvSpPr>
            <p:cNvPr id="91" name="Rectangle 90"/>
            <p:cNvSpPr/>
            <p:nvPr/>
          </p:nvSpPr>
          <p:spPr bwMode="auto">
            <a:xfrm rot="16200000">
              <a:off x="1947214" y="651326"/>
              <a:ext cx="1378933" cy="3761576"/>
            </a:xfrm>
            <a:prstGeom prst="rect">
              <a:avLst/>
            </a:prstGeom>
            <a:solidFill>
              <a:schemeClr val="tx2"/>
            </a:solidFill>
            <a:ln w="0">
              <a:noFill/>
              <a:headEnd type="none" w="med" len="med"/>
              <a:tailEnd type="none" w="med" len="med"/>
            </a:ln>
            <a:effectLst>
              <a:innerShdw blurRad="63500" dist="50800" dir="13500000">
                <a:prstClr val="black">
                  <a:alpha val="50000"/>
                </a:prstClr>
              </a:innerShdw>
              <a:softEdge rad="31750"/>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92" name="Rectangle 91"/>
            <p:cNvSpPr/>
            <p:nvPr/>
          </p:nvSpPr>
          <p:spPr bwMode="auto">
            <a:xfrm rot="16200000">
              <a:off x="1947214" y="651325"/>
              <a:ext cx="1378933" cy="3761576"/>
            </a:xfrm>
            <a:prstGeom prst="rect">
              <a:avLst/>
            </a:prstGeom>
            <a:solidFill>
              <a:srgbClr val="FFCC00">
                <a:alpha val="80000"/>
              </a:srgbClr>
            </a:solidFill>
            <a:ln w="0">
              <a:noFill/>
              <a:headEnd type="none" w="med" len="med"/>
              <a:tailEnd type="none" w="med" len="med"/>
            </a:ln>
            <a:effectLst>
              <a:innerShdw blurRad="63500" dist="50800" dir="135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13" name="TextBox 12"/>
            <p:cNvSpPr txBox="1"/>
            <p:nvPr/>
          </p:nvSpPr>
          <p:spPr>
            <a:xfrm>
              <a:off x="755754" y="1851562"/>
              <a:ext cx="3755353" cy="230833"/>
            </a:xfrm>
            <a:prstGeom prst="rect">
              <a:avLst/>
            </a:prstGeom>
            <a:noFill/>
            <a:ln>
              <a:noFill/>
            </a:ln>
            <a:effectLst>
              <a:innerShdw blurRad="63500" dist="50800" dir="13500000">
                <a:prstClr val="black">
                  <a:alpha val="50000"/>
                </a:prstClr>
              </a:innerShdw>
            </a:effectLst>
          </p:spPr>
          <p:txBody>
            <a:bodyPr wrap="square" lIns="76194" tIns="38097" rIns="76194" bIns="38097" rtlCol="0">
              <a:spAutoFit/>
            </a:bodyPr>
            <a:lstStyle/>
            <a:p>
              <a:pPr algn="ctr"/>
              <a:r>
                <a:rPr lang="en-US" sz="1000" dirty="0">
                  <a:latin typeface="+mj-lt"/>
                  <a:cs typeface="Arial" pitchFamily="34" charset="0"/>
                </a:rPr>
                <a:t>Application Platform Optimization Model</a:t>
              </a:r>
            </a:p>
          </p:txBody>
        </p:sp>
        <p:grpSp>
          <p:nvGrpSpPr>
            <p:cNvPr id="9" name="Group 73"/>
            <p:cNvGrpSpPr/>
            <p:nvPr/>
          </p:nvGrpSpPr>
          <p:grpSpPr>
            <a:xfrm>
              <a:off x="789107" y="2946058"/>
              <a:ext cx="3755353" cy="230832"/>
              <a:chOff x="571499" y="3078725"/>
              <a:chExt cx="5362575" cy="317399"/>
            </a:xfrm>
            <a:effectLst>
              <a:innerShdw blurRad="63500" dist="50800" dir="13500000">
                <a:prstClr val="black">
                  <a:alpha val="50000"/>
                </a:prstClr>
              </a:innerShdw>
            </a:effectLst>
          </p:grpSpPr>
          <p:sp>
            <p:nvSpPr>
              <p:cNvPr id="85" name="Rectangle 84"/>
              <p:cNvSpPr/>
              <p:nvPr/>
            </p:nvSpPr>
            <p:spPr bwMode="auto">
              <a:xfrm rot="5400000">
                <a:off x="3094836" y="599288"/>
                <a:ext cx="217713" cy="5232161"/>
              </a:xfrm>
              <a:prstGeom prst="rect">
                <a:avLst/>
              </a:prstGeom>
              <a:solidFill>
                <a:srgbClr val="FE5A1A">
                  <a:alpha val="30000"/>
                </a:srgbClr>
              </a:solidFill>
              <a:ln w="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86" name="TextBox 85"/>
              <p:cNvSpPr txBox="1"/>
              <p:nvPr/>
            </p:nvSpPr>
            <p:spPr>
              <a:xfrm>
                <a:off x="571499" y="3078725"/>
                <a:ext cx="5362575" cy="3173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900" dirty="0">
                    <a:latin typeface="+mj-lt"/>
                    <a:cs typeface="Arial" pitchFamily="34" charset="0"/>
                  </a:rPr>
                  <a:t>Development</a:t>
                </a:r>
              </a:p>
            </p:txBody>
          </p:sp>
        </p:grpSp>
        <p:grpSp>
          <p:nvGrpSpPr>
            <p:cNvPr id="10" name="Group 76"/>
            <p:cNvGrpSpPr/>
            <p:nvPr/>
          </p:nvGrpSpPr>
          <p:grpSpPr>
            <a:xfrm>
              <a:off x="789107" y="2571991"/>
              <a:ext cx="3755353" cy="230832"/>
              <a:chOff x="876299" y="3383525"/>
              <a:chExt cx="5362575" cy="317399"/>
            </a:xfrm>
            <a:effectLst>
              <a:innerShdw blurRad="63500" dist="50800" dir="13500000">
                <a:prstClr val="black">
                  <a:alpha val="50000"/>
                </a:prstClr>
              </a:innerShdw>
            </a:effectLst>
          </p:grpSpPr>
          <p:sp>
            <p:nvSpPr>
              <p:cNvPr id="83" name="Rectangle 82"/>
              <p:cNvSpPr/>
              <p:nvPr/>
            </p:nvSpPr>
            <p:spPr bwMode="auto">
              <a:xfrm rot="5400000">
                <a:off x="3399636" y="904088"/>
                <a:ext cx="217713" cy="5232161"/>
              </a:xfrm>
              <a:prstGeom prst="rect">
                <a:avLst/>
              </a:prstGeom>
              <a:solidFill>
                <a:srgbClr val="FE5A1A">
                  <a:alpha val="30000"/>
                </a:srgbClr>
              </a:solidFill>
              <a:ln w="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84" name="TextBox 83"/>
              <p:cNvSpPr txBox="1"/>
              <p:nvPr/>
            </p:nvSpPr>
            <p:spPr>
              <a:xfrm>
                <a:off x="876299" y="3383525"/>
                <a:ext cx="5362575" cy="3173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900" dirty="0">
                    <a:latin typeface="+mj-lt"/>
                    <a:cs typeface="Arial" pitchFamily="34" charset="0"/>
                  </a:rPr>
                  <a:t>SOA and Business Process</a:t>
                </a:r>
              </a:p>
            </p:txBody>
          </p:sp>
        </p:grpSp>
        <p:grpSp>
          <p:nvGrpSpPr>
            <p:cNvPr id="11" name="Group 79"/>
            <p:cNvGrpSpPr/>
            <p:nvPr/>
          </p:nvGrpSpPr>
          <p:grpSpPr>
            <a:xfrm>
              <a:off x="789107" y="2384956"/>
              <a:ext cx="3755353" cy="230832"/>
              <a:chOff x="1028699" y="3535925"/>
              <a:chExt cx="5362575" cy="317399"/>
            </a:xfrm>
            <a:effectLst>
              <a:innerShdw blurRad="63500" dist="50800" dir="13500000">
                <a:prstClr val="black">
                  <a:alpha val="50000"/>
                </a:prstClr>
              </a:innerShdw>
            </a:effectLst>
          </p:grpSpPr>
          <p:sp>
            <p:nvSpPr>
              <p:cNvPr id="81" name="Rectangle 80"/>
              <p:cNvSpPr/>
              <p:nvPr/>
            </p:nvSpPr>
            <p:spPr bwMode="auto">
              <a:xfrm rot="5400000">
                <a:off x="3552036" y="1056488"/>
                <a:ext cx="217713" cy="5232161"/>
              </a:xfrm>
              <a:prstGeom prst="rect">
                <a:avLst/>
              </a:prstGeom>
              <a:solidFill>
                <a:srgbClr val="FE5A1A">
                  <a:alpha val="30000"/>
                </a:srgbClr>
              </a:solidFill>
              <a:ln w="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82" name="TextBox 81"/>
              <p:cNvSpPr txBox="1"/>
              <p:nvPr/>
            </p:nvSpPr>
            <p:spPr>
              <a:xfrm>
                <a:off x="1028699" y="3535925"/>
                <a:ext cx="5362575" cy="3173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900" dirty="0">
                    <a:latin typeface="+mj-lt"/>
                    <a:cs typeface="Arial" pitchFamily="34" charset="0"/>
                  </a:rPr>
                  <a:t>Business Intelligence</a:t>
                </a:r>
              </a:p>
            </p:txBody>
          </p:sp>
        </p:grpSp>
        <p:grpSp>
          <p:nvGrpSpPr>
            <p:cNvPr id="12" name="Group 82"/>
            <p:cNvGrpSpPr/>
            <p:nvPr/>
          </p:nvGrpSpPr>
          <p:grpSpPr>
            <a:xfrm>
              <a:off x="789107" y="2197920"/>
              <a:ext cx="3755353" cy="230832"/>
              <a:chOff x="571499" y="2069075"/>
              <a:chExt cx="5362575" cy="317399"/>
            </a:xfrm>
            <a:effectLst>
              <a:innerShdw blurRad="63500" dist="50800" dir="13500000">
                <a:prstClr val="black">
                  <a:alpha val="50000"/>
                </a:prstClr>
              </a:innerShdw>
            </a:effectLst>
          </p:grpSpPr>
          <p:sp>
            <p:nvSpPr>
              <p:cNvPr id="79" name="Rectangle 78"/>
              <p:cNvSpPr/>
              <p:nvPr/>
            </p:nvSpPr>
            <p:spPr bwMode="auto">
              <a:xfrm rot="5400000">
                <a:off x="3097773" y="-410362"/>
                <a:ext cx="217713" cy="5232161"/>
              </a:xfrm>
              <a:prstGeom prst="rect">
                <a:avLst/>
              </a:prstGeom>
              <a:solidFill>
                <a:srgbClr val="FE5A1A">
                  <a:alpha val="30000"/>
                </a:srgbClr>
              </a:solidFill>
              <a:ln w="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80" name="TextBox 79"/>
              <p:cNvSpPr txBox="1"/>
              <p:nvPr/>
            </p:nvSpPr>
            <p:spPr>
              <a:xfrm>
                <a:off x="571499" y="2069075"/>
                <a:ext cx="5362575" cy="3173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900" dirty="0">
                    <a:latin typeface="+mj-lt"/>
                    <a:cs typeface="Arial" pitchFamily="34" charset="0"/>
                  </a:rPr>
                  <a:t>User Experience</a:t>
                </a:r>
              </a:p>
            </p:txBody>
          </p:sp>
        </p:grpSp>
        <p:grpSp>
          <p:nvGrpSpPr>
            <p:cNvPr id="14" name="Group 85"/>
            <p:cNvGrpSpPr/>
            <p:nvPr/>
          </p:nvGrpSpPr>
          <p:grpSpPr>
            <a:xfrm>
              <a:off x="789107" y="2759024"/>
              <a:ext cx="3755353" cy="230832"/>
              <a:chOff x="876299" y="3383525"/>
              <a:chExt cx="5362575" cy="317399"/>
            </a:xfrm>
            <a:effectLst>
              <a:innerShdw blurRad="63500" dist="50800" dir="13500000">
                <a:prstClr val="black">
                  <a:alpha val="50000"/>
                </a:prstClr>
              </a:innerShdw>
            </a:effectLst>
          </p:grpSpPr>
          <p:sp>
            <p:nvSpPr>
              <p:cNvPr id="77" name="Rectangle 76"/>
              <p:cNvSpPr/>
              <p:nvPr/>
            </p:nvSpPr>
            <p:spPr bwMode="auto">
              <a:xfrm rot="5400000">
                <a:off x="3399636" y="904088"/>
                <a:ext cx="217713" cy="5232161"/>
              </a:xfrm>
              <a:prstGeom prst="rect">
                <a:avLst/>
              </a:prstGeom>
              <a:solidFill>
                <a:srgbClr val="FE5A1A">
                  <a:alpha val="30000"/>
                </a:srgbClr>
              </a:solidFill>
              <a:ln w="0">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sz="2000" dirty="0">
                  <a:solidFill>
                    <a:schemeClr val="tx1"/>
                  </a:solidFill>
                  <a:latin typeface="Segoe" pitchFamily="34" charset="0"/>
                </a:endParaRPr>
              </a:p>
            </p:txBody>
          </p:sp>
          <p:sp>
            <p:nvSpPr>
              <p:cNvPr id="78" name="TextBox 77"/>
              <p:cNvSpPr txBox="1"/>
              <p:nvPr/>
            </p:nvSpPr>
            <p:spPr>
              <a:xfrm>
                <a:off x="876299" y="3383525"/>
                <a:ext cx="5362575" cy="31739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900" dirty="0">
                    <a:latin typeface="+mj-lt"/>
                    <a:cs typeface="Arial" pitchFamily="34" charset="0"/>
                  </a:rPr>
                  <a:t>Data Management</a:t>
                </a:r>
              </a:p>
            </p:txBody>
          </p:sp>
        </p:grpSp>
        <p:cxnSp>
          <p:nvCxnSpPr>
            <p:cNvPr id="42" name="Straight Connector 41"/>
            <p:cNvCxnSpPr/>
            <p:nvPr/>
          </p:nvCxnSpPr>
          <p:spPr bwMode="auto">
            <a:xfrm>
              <a:off x="764936" y="2113231"/>
              <a:ext cx="3733800" cy="115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noFill/>
              <a:prstDash val="solid"/>
              <a:round/>
              <a:headEnd type="none" w="med" len="med"/>
              <a:tailEnd type="none" w="med" len="med"/>
            </a:ln>
            <a:effectLst>
              <a:innerShdw blurRad="63500" dist="50800" dir="13500000">
                <a:prstClr val="black">
                  <a:alpha val="50000"/>
                </a:prstClr>
              </a:innerShdw>
            </a:effectLst>
          </p:spPr>
        </p:cxnSp>
        <p:sp>
          <p:nvSpPr>
            <p:cNvPr id="66" name="Rectangle 65"/>
            <p:cNvSpPr/>
            <p:nvPr/>
          </p:nvSpPr>
          <p:spPr bwMode="auto">
            <a:xfrm>
              <a:off x="2629544" y="2175003"/>
              <a:ext cx="247352" cy="991160"/>
            </a:xfrm>
            <a:prstGeom prst="rect">
              <a:avLst/>
            </a:prstGeom>
            <a:solidFill>
              <a:srgbClr val="FF9933">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67" name="Rectangle 66"/>
            <p:cNvSpPr/>
            <p:nvPr/>
          </p:nvSpPr>
          <p:spPr bwMode="auto">
            <a:xfrm>
              <a:off x="3120919" y="2175003"/>
              <a:ext cx="247352" cy="991160"/>
            </a:xfrm>
            <a:prstGeom prst="rect">
              <a:avLst/>
            </a:prstGeom>
            <a:solidFill>
              <a:srgbClr val="FF9933">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68" name="Rectangle 67"/>
            <p:cNvSpPr/>
            <p:nvPr/>
          </p:nvSpPr>
          <p:spPr bwMode="auto">
            <a:xfrm>
              <a:off x="3612294" y="2175003"/>
              <a:ext cx="247352" cy="991160"/>
            </a:xfrm>
            <a:prstGeom prst="rect">
              <a:avLst/>
            </a:prstGeom>
            <a:solidFill>
              <a:srgbClr val="FF9933">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69" name="Rectangle 68"/>
            <p:cNvSpPr/>
            <p:nvPr/>
          </p:nvSpPr>
          <p:spPr bwMode="auto">
            <a:xfrm>
              <a:off x="4103670" y="2175003"/>
              <a:ext cx="247352" cy="991160"/>
            </a:xfrm>
            <a:prstGeom prst="rect">
              <a:avLst/>
            </a:prstGeom>
            <a:solidFill>
              <a:srgbClr val="FF9933">
                <a:alpha val="95000"/>
              </a:srgbClr>
            </a:solidFill>
            <a:ln w="0">
              <a:solidFill>
                <a:schemeClr val="tx2">
                  <a:alpha val="85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70" name="TextBox 69"/>
            <p:cNvSpPr txBox="1"/>
            <p:nvPr/>
          </p:nvSpPr>
          <p:spPr>
            <a:xfrm rot="5400000">
              <a:off x="2266052" y="2571768"/>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BASIC</a:t>
              </a:r>
            </a:p>
          </p:txBody>
        </p:sp>
        <p:sp>
          <p:nvSpPr>
            <p:cNvPr id="71" name="TextBox 70"/>
            <p:cNvSpPr txBox="1"/>
            <p:nvPr/>
          </p:nvSpPr>
          <p:spPr>
            <a:xfrm rot="5400000">
              <a:off x="2757427" y="2571768"/>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STANDARDIZED</a:t>
              </a:r>
            </a:p>
          </p:txBody>
        </p:sp>
        <p:sp>
          <p:nvSpPr>
            <p:cNvPr id="72" name="TextBox 71"/>
            <p:cNvSpPr txBox="1"/>
            <p:nvPr/>
          </p:nvSpPr>
          <p:spPr>
            <a:xfrm rot="5400000">
              <a:off x="3248802" y="2571769"/>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ADVANCED</a:t>
              </a:r>
            </a:p>
          </p:txBody>
        </p:sp>
        <p:sp>
          <p:nvSpPr>
            <p:cNvPr id="73" name="TextBox 72"/>
            <p:cNvSpPr txBox="1"/>
            <p:nvPr/>
          </p:nvSpPr>
          <p:spPr>
            <a:xfrm rot="5400000">
              <a:off x="3740177" y="2571768"/>
              <a:ext cx="974889" cy="200049"/>
            </a:xfrm>
            <a:prstGeom prst="rect">
              <a:avLst/>
            </a:prstGeom>
            <a:noFill/>
            <a:effectLst>
              <a:outerShdw blurRad="50800" dist="38100" dir="2700000" algn="tl" rotWithShape="0">
                <a:prstClr val="black">
                  <a:alpha val="40000"/>
                </a:prstClr>
              </a:outerShdw>
            </a:effectLst>
          </p:spPr>
          <p:txBody>
            <a:bodyPr wrap="square" lIns="76194" tIns="38097" rIns="76194" bIns="38097" rtlCol="0">
              <a:spAutoFit/>
            </a:bodyPr>
            <a:lstStyle/>
            <a:p>
              <a:pPr algn="ctr"/>
              <a:r>
                <a:rPr lang="en-US" sz="800" b="1" dirty="0">
                  <a:latin typeface="+mj-lt"/>
                  <a:cs typeface="Arial" pitchFamily="34" charset="0"/>
                </a:rPr>
                <a:t>DYNAMIC</a:t>
              </a:r>
            </a:p>
          </p:txBody>
        </p:sp>
        <p:sp>
          <p:nvSpPr>
            <p:cNvPr id="74" name="Isosceles Triangle 73"/>
            <p:cNvSpPr/>
            <p:nvPr/>
          </p:nvSpPr>
          <p:spPr bwMode="auto">
            <a:xfrm rot="5400000">
              <a:off x="2528218" y="2537593"/>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75" name="Isosceles Triangle 74"/>
            <p:cNvSpPr/>
            <p:nvPr/>
          </p:nvSpPr>
          <p:spPr bwMode="auto">
            <a:xfrm rot="5400000">
              <a:off x="3021818" y="2537593"/>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sp>
          <p:nvSpPr>
            <p:cNvPr id="76" name="Isosceles Triangle 75"/>
            <p:cNvSpPr/>
            <p:nvPr/>
          </p:nvSpPr>
          <p:spPr bwMode="auto">
            <a:xfrm rot="5400000">
              <a:off x="3508747" y="2537593"/>
              <a:ext cx="997515" cy="273481"/>
            </a:xfrm>
            <a:prstGeom prst="triangle">
              <a:avLst>
                <a:gd name="adj" fmla="val 48507"/>
              </a:avLst>
            </a:prstGeom>
            <a:solidFill>
              <a:srgbClr val="FFCC00">
                <a:alpha val="80000"/>
              </a:srgbClr>
            </a:solidFill>
            <a:ln>
              <a:no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b="1" dirty="0">
                <a:solidFill>
                  <a:schemeClr val="tx1"/>
                </a:solidFill>
                <a:latin typeface="Segoe" pitchFamily="34" charset="0"/>
              </a:endParaRPr>
            </a:p>
          </p:txBody>
        </p:sp>
      </p:grpSp>
      <p:sp>
        <p:nvSpPr>
          <p:cNvPr id="95" name="TextBox 25"/>
          <p:cNvSpPr txBox="1"/>
          <p:nvPr/>
        </p:nvSpPr>
        <p:spPr>
          <a:xfrm>
            <a:off x="1432730" y="6222955"/>
            <a:ext cx="5340350" cy="403225"/>
          </a:xfrm>
          <a:prstGeom prst="rect">
            <a:avLst/>
          </a:prstGeom>
          <a:noFill/>
        </p:spPr>
        <p:txBody>
          <a:bodyPr lIns="64008" tIns="32004" rIns="64008" bIns="32004">
            <a:spAutoFit/>
          </a:bodyPr>
          <a:lstStyle/>
          <a:p>
            <a:pPr algn="ctr">
              <a:defRPr/>
            </a:pPr>
            <a:r>
              <a:rPr lang="en-US" sz="2200" dirty="0">
                <a:effectLst>
                  <a:outerShdw blurRad="228600" algn="ctr" rotWithShape="0">
                    <a:prstClr val="black"/>
                  </a:outerShdw>
                </a:effectLst>
                <a:latin typeface="Segoe Black" pitchFamily="34" charset="0"/>
              </a:rPr>
              <a:t>http://www.microsoft.com/io</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39"/>
          <p:cNvSpPr/>
          <p:nvPr/>
        </p:nvSpPr>
        <p:spPr>
          <a:xfrm>
            <a:off x="17269" y="4934309"/>
            <a:ext cx="163902" cy="1682151"/>
          </a:xfrm>
          <a:prstGeom prst="round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900" b="1" smtClean="0"/>
              <a:t>I T &amp; SECURITY PROCESS</a:t>
            </a:r>
            <a:endParaRPr lang="en-US" sz="900" b="1"/>
          </a:p>
        </p:txBody>
      </p:sp>
      <p:sp>
        <p:nvSpPr>
          <p:cNvPr id="1860610" name="Rectangle 2"/>
          <p:cNvSpPr>
            <a:spLocks noGrp="1" noChangeArrowheads="1"/>
          </p:cNvSpPr>
          <p:nvPr>
            <p:ph type="title"/>
          </p:nvPr>
        </p:nvSpPr>
        <p:spPr>
          <a:xfrm>
            <a:off x="382588" y="107838"/>
            <a:ext cx="8380412" cy="443198"/>
          </a:xfrm>
        </p:spPr>
        <p:txBody>
          <a:bodyPr vert="horz" wrap="square" lIns="0" tIns="0" rIns="0" bIns="0" rtlCol="0" anchor="t">
            <a:spAutoFit/>
          </a:bodyPr>
          <a:lstStyle/>
          <a:p>
            <a:r>
              <a:rPr sz="3200"/>
              <a:t>CORE INFRASTRUCTURE OPTIMIZATION</a:t>
            </a:r>
          </a:p>
        </p:txBody>
      </p:sp>
      <p:sp>
        <p:nvSpPr>
          <p:cNvPr id="102" name="Rectangle 101"/>
          <p:cNvSpPr/>
          <p:nvPr/>
        </p:nvSpPr>
        <p:spPr>
          <a:xfrm>
            <a:off x="1679271" y="1200533"/>
            <a:ext cx="1777044" cy="851740"/>
          </a:xfrm>
          <a:prstGeom prst="rect">
            <a:avLst/>
          </a:prstGeom>
          <a:gradFill flip="none" rotWithShape="1">
            <a:gsLst>
              <a:gs pos="0">
                <a:srgbClr val="CF3D03">
                  <a:shade val="30000"/>
                  <a:satMod val="115000"/>
                </a:srgbClr>
              </a:gs>
              <a:gs pos="50000">
                <a:srgbClr val="CF3D03">
                  <a:shade val="67500"/>
                  <a:satMod val="115000"/>
                </a:srgbClr>
              </a:gs>
              <a:gs pos="100000">
                <a:srgbClr val="CF3D03">
                  <a:shade val="100000"/>
                  <a:satMod val="11500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No centralized directory service</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Multiple directories</a:t>
            </a:r>
          </a:p>
        </p:txBody>
      </p:sp>
      <p:sp>
        <p:nvSpPr>
          <p:cNvPr id="103" name="Rectangle 102"/>
          <p:cNvSpPr/>
          <p:nvPr/>
        </p:nvSpPr>
        <p:spPr>
          <a:xfrm>
            <a:off x="3556954" y="1212336"/>
            <a:ext cx="1777044" cy="82813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Unified Directory Service using Active Directory</a:t>
            </a:r>
          </a:p>
        </p:txBody>
      </p:sp>
      <p:sp>
        <p:nvSpPr>
          <p:cNvPr id="104" name="Rectangle 103"/>
          <p:cNvSpPr/>
          <p:nvPr/>
        </p:nvSpPr>
        <p:spPr>
          <a:xfrm>
            <a:off x="5443263" y="1212336"/>
            <a:ext cx="1777044" cy="82813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13" indent="-60313">
              <a:lnSpc>
                <a:spcPct val="85000"/>
              </a:lnSpc>
              <a:spcBef>
                <a:spcPct val="20000"/>
              </a:spcBef>
              <a:buFontTx/>
              <a:buChar char="•"/>
            </a:pPr>
            <a:r>
              <a:rPr lang="en-US" sz="800" dirty="0" smtClean="0">
                <a:solidFill>
                  <a:schemeClr val="tx1"/>
                </a:solidFill>
              </a:rPr>
              <a:t>Policy enforced Standard Configuration</a:t>
            </a:r>
          </a:p>
          <a:p>
            <a:pPr marL="60313" indent="-60313">
              <a:lnSpc>
                <a:spcPct val="85000"/>
              </a:lnSpc>
              <a:spcBef>
                <a:spcPct val="20000"/>
              </a:spcBef>
              <a:buFontTx/>
              <a:buChar char="•"/>
            </a:pPr>
            <a:r>
              <a:rPr lang="en-US" sz="800" dirty="0" smtClean="0">
                <a:solidFill>
                  <a:schemeClr val="tx1"/>
                </a:solidFill>
              </a:rPr>
              <a:t>Group policy management</a:t>
            </a:r>
          </a:p>
          <a:p>
            <a:pPr>
              <a:buFont typeface="Arial" pitchFamily="34" charset="0"/>
              <a:buChar char="•"/>
            </a:pPr>
            <a:endParaRPr lang="en-US" sz="800" dirty="0" smtClean="0">
              <a:solidFill>
                <a:schemeClr val="tx1"/>
              </a:solidFill>
              <a:latin typeface="Arial" pitchFamily="34" charset="0"/>
              <a:cs typeface="Arial" pitchFamily="34" charset="0"/>
            </a:endParaRPr>
          </a:p>
        </p:txBody>
      </p:sp>
      <p:sp>
        <p:nvSpPr>
          <p:cNvPr id="105" name="Rectangle 104"/>
          <p:cNvSpPr/>
          <p:nvPr/>
        </p:nvSpPr>
        <p:spPr>
          <a:xfrm>
            <a:off x="7312320" y="1212336"/>
            <a:ext cx="1777044" cy="82813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Centrally Managed Identity Services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Automated Account Provisioning</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Secure Network Access for Customers and Partners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Federated Services</a:t>
            </a:r>
          </a:p>
          <a:p>
            <a:pPr>
              <a:buFont typeface="Arial" pitchFamily="34" charset="0"/>
              <a:buChar char="•"/>
            </a:pPr>
            <a:endParaRPr lang="en-US" sz="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170"/>
          <p:cNvGrpSpPr/>
          <p:nvPr/>
        </p:nvGrpSpPr>
        <p:grpSpPr>
          <a:xfrm>
            <a:off x="176701" y="1192188"/>
            <a:ext cx="1452676" cy="852271"/>
            <a:chOff x="82826" y="1166310"/>
            <a:chExt cx="1452676" cy="852271"/>
          </a:xfrm>
        </p:grpSpPr>
        <p:sp>
          <p:nvSpPr>
            <p:cNvPr id="95" name="Round Same Side Corner Rectangle 94"/>
            <p:cNvSpPr/>
            <p:nvPr/>
          </p:nvSpPr>
          <p:spPr>
            <a:xfrm rot="16200000">
              <a:off x="378144" y="870992"/>
              <a:ext cx="852271" cy="1442908"/>
            </a:xfrm>
            <a:prstGeom prst="round2Same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89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 name="Group 124"/>
            <p:cNvGrpSpPr/>
            <p:nvPr/>
          </p:nvGrpSpPr>
          <p:grpSpPr>
            <a:xfrm>
              <a:off x="518432" y="1208472"/>
              <a:ext cx="606198" cy="521379"/>
              <a:chOff x="434972" y="1104955"/>
              <a:chExt cx="704633" cy="606041"/>
            </a:xfrm>
          </p:grpSpPr>
          <p:pic>
            <p:nvPicPr>
              <p:cNvPr id="91" name="Picture 29" descr="C:\Program Files\Microsoft Resource DVD Artwork\DVD_ART\Artwork_Imagery\Shapes and Graphics\circular shapes\3d Disc shapes\teal disc.png"/>
              <p:cNvPicPr>
                <a:picLocks noChangeAspect="1" noChangeArrowheads="1"/>
              </p:cNvPicPr>
              <p:nvPr/>
            </p:nvPicPr>
            <p:blipFill>
              <a:blip r:embed="rId4" cstate="email"/>
              <a:srcRect/>
              <a:stretch>
                <a:fillRect/>
              </a:stretch>
            </p:blipFill>
            <p:spPr bwMode="auto">
              <a:xfrm>
                <a:off x="434972" y="1400961"/>
                <a:ext cx="704633" cy="310035"/>
              </a:xfrm>
              <a:prstGeom prst="rect">
                <a:avLst/>
              </a:prstGeom>
              <a:noFill/>
            </p:spPr>
          </p:pic>
          <p:grpSp>
            <p:nvGrpSpPr>
              <p:cNvPr id="4" name="Group 10"/>
              <p:cNvGrpSpPr>
                <a:grpSpLocks/>
              </p:cNvGrpSpPr>
              <p:nvPr/>
            </p:nvGrpSpPr>
            <p:grpSpPr bwMode="auto">
              <a:xfrm>
                <a:off x="656587" y="1104955"/>
                <a:ext cx="347663" cy="455613"/>
                <a:chOff x="2335" y="1801"/>
                <a:chExt cx="355" cy="427"/>
              </a:xfrm>
            </p:grpSpPr>
            <p:pic>
              <p:nvPicPr>
                <p:cNvPr id="1860619" name="Picture 11" descr="Server sm"/>
                <p:cNvPicPr>
                  <a:picLocks noChangeAspect="1" noChangeArrowheads="1"/>
                </p:cNvPicPr>
                <p:nvPr/>
              </p:nvPicPr>
              <p:blipFill>
                <a:blip r:embed="rId5" cstate="email"/>
                <a:srcRect/>
                <a:stretch>
                  <a:fillRect/>
                </a:stretch>
              </p:blipFill>
              <p:spPr bwMode="auto">
                <a:xfrm>
                  <a:off x="2335" y="1801"/>
                  <a:ext cx="281" cy="412"/>
                </a:xfrm>
                <a:prstGeom prst="rect">
                  <a:avLst/>
                </a:prstGeom>
                <a:noFill/>
              </p:spPr>
            </p:pic>
            <p:grpSp>
              <p:nvGrpSpPr>
                <p:cNvPr id="5" name="Group 12"/>
                <p:cNvGrpSpPr>
                  <a:grpSpLocks/>
                </p:cNvGrpSpPr>
                <p:nvPr/>
              </p:nvGrpSpPr>
              <p:grpSpPr bwMode="auto">
                <a:xfrm>
                  <a:off x="2499" y="2070"/>
                  <a:ext cx="191" cy="158"/>
                  <a:chOff x="936" y="3152"/>
                  <a:chExt cx="792" cy="660"/>
                </a:xfrm>
              </p:grpSpPr>
              <p:sp>
                <p:nvSpPr>
                  <p:cNvPr id="1860621" name="Freeform 13"/>
                  <p:cNvSpPr>
                    <a:spLocks noChangeAspect="1"/>
                  </p:cNvSpPr>
                  <p:nvPr/>
                </p:nvSpPr>
                <p:spPr bwMode="auto">
                  <a:xfrm>
                    <a:off x="936" y="3152"/>
                    <a:ext cx="397" cy="660"/>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hlink"/>
                      </a:gs>
                      <a:gs pos="100000">
                        <a:schemeClr val="hlink">
                          <a:gamma/>
                          <a:shade val="46275"/>
                          <a:invGamma/>
                        </a:schemeClr>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22" name="Freeform 14"/>
                  <p:cNvSpPr>
                    <a:spLocks noChangeAspect="1"/>
                  </p:cNvSpPr>
                  <p:nvPr/>
                </p:nvSpPr>
                <p:spPr bwMode="auto">
                  <a:xfrm flipH="1">
                    <a:off x="1331" y="3152"/>
                    <a:ext cx="397" cy="660"/>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gradFill rotWithShape="0">
                    <a:gsLst>
                      <a:gs pos="0">
                        <a:schemeClr val="bg1">
                          <a:gamma/>
                          <a:shade val="46275"/>
                          <a:invGamma/>
                        </a:schemeClr>
                      </a:gs>
                      <a:gs pos="100000">
                        <a:schemeClr val="bg1"/>
                      </a:gs>
                    </a:gsLst>
                    <a:lin ang="0" scaled="1"/>
                  </a:gradFill>
                  <a:ln w="9525" cap="flat" cmpd="sng">
                    <a:solidFill>
                      <a:schemeClr val="tx1"/>
                    </a:solidFill>
                    <a:prstDash val="solid"/>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23" name="Line 15"/>
                  <p:cNvSpPr>
                    <a:spLocks noChangeAspect="1" noChangeShapeType="1"/>
                  </p:cNvSpPr>
                  <p:nvPr/>
                </p:nvSpPr>
                <p:spPr bwMode="auto">
                  <a:xfrm flipH="1">
                    <a:off x="1236" y="3315"/>
                    <a:ext cx="38" cy="57"/>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24" name="Freeform 16"/>
                  <p:cNvSpPr>
                    <a:spLocks noChangeAspect="1"/>
                  </p:cNvSpPr>
                  <p:nvPr/>
                </p:nvSpPr>
                <p:spPr bwMode="auto">
                  <a:xfrm flipV="1">
                    <a:off x="1281" y="3368"/>
                    <a:ext cx="107" cy="42"/>
                  </a:xfrm>
                  <a:custGeom>
                    <a:avLst/>
                    <a:gdLst/>
                    <a:ahLst/>
                    <a:cxnLst>
                      <a:cxn ang="0">
                        <a:pos x="0" y="41"/>
                      </a:cxn>
                      <a:cxn ang="0">
                        <a:pos x="40" y="1"/>
                      </a:cxn>
                      <a:cxn ang="0">
                        <a:pos x="92" y="37"/>
                      </a:cxn>
                    </a:cxnLst>
                    <a:rect l="0" t="0" r="r" b="b"/>
                    <a:pathLst>
                      <a:path w="92" h="41">
                        <a:moveTo>
                          <a:pt x="0" y="41"/>
                        </a:moveTo>
                        <a:cubicBezTo>
                          <a:pt x="12" y="21"/>
                          <a:pt x="25" y="2"/>
                          <a:pt x="40" y="1"/>
                        </a:cubicBezTo>
                        <a:cubicBezTo>
                          <a:pt x="55" y="0"/>
                          <a:pt x="73" y="18"/>
                          <a:pt x="92" y="37"/>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25" name="Freeform 17"/>
                  <p:cNvSpPr>
                    <a:spLocks noChangeAspect="1"/>
                  </p:cNvSpPr>
                  <p:nvPr/>
                </p:nvSpPr>
                <p:spPr bwMode="auto">
                  <a:xfrm>
                    <a:off x="1283" y="3577"/>
                    <a:ext cx="82" cy="136"/>
                  </a:xfrm>
                  <a:custGeom>
                    <a:avLst/>
                    <a:gdLst/>
                    <a:ahLst/>
                    <a:cxnLst>
                      <a:cxn ang="0">
                        <a:pos x="0" y="0"/>
                      </a:cxn>
                      <a:cxn ang="0">
                        <a:pos x="36" y="120"/>
                      </a:cxn>
                      <a:cxn ang="0">
                        <a:pos x="116" y="168"/>
                      </a:cxn>
                    </a:cxnLst>
                    <a:rect l="0" t="0" r="r" b="b"/>
                    <a:pathLst>
                      <a:path w="116" h="168">
                        <a:moveTo>
                          <a:pt x="0" y="0"/>
                        </a:moveTo>
                        <a:cubicBezTo>
                          <a:pt x="8" y="46"/>
                          <a:pt x="17" y="92"/>
                          <a:pt x="36" y="120"/>
                        </a:cubicBezTo>
                        <a:cubicBezTo>
                          <a:pt x="55" y="148"/>
                          <a:pt x="85" y="158"/>
                          <a:pt x="116" y="168"/>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26" name="Freeform 18"/>
                  <p:cNvSpPr>
                    <a:spLocks noChangeAspect="1"/>
                  </p:cNvSpPr>
                  <p:nvPr/>
                </p:nvSpPr>
                <p:spPr bwMode="auto">
                  <a:xfrm>
                    <a:off x="1289" y="3582"/>
                    <a:ext cx="86" cy="132"/>
                  </a:xfrm>
                  <a:custGeom>
                    <a:avLst/>
                    <a:gdLst/>
                    <a:ahLst/>
                    <a:cxnLst>
                      <a:cxn ang="0">
                        <a:pos x="112" y="0"/>
                      </a:cxn>
                      <a:cxn ang="0">
                        <a:pos x="76" y="128"/>
                      </a:cxn>
                      <a:cxn ang="0">
                        <a:pos x="0" y="172"/>
                      </a:cxn>
                    </a:cxnLst>
                    <a:rect l="0" t="0" r="r" b="b"/>
                    <a:pathLst>
                      <a:path w="112" h="172">
                        <a:moveTo>
                          <a:pt x="112" y="0"/>
                        </a:moveTo>
                        <a:cubicBezTo>
                          <a:pt x="103" y="49"/>
                          <a:pt x="95" y="99"/>
                          <a:pt x="76" y="128"/>
                        </a:cubicBezTo>
                        <a:cubicBezTo>
                          <a:pt x="57" y="157"/>
                          <a:pt x="28" y="164"/>
                          <a:pt x="0" y="172"/>
                        </a:cubicBezTo>
                      </a:path>
                    </a:pathLst>
                  </a:custGeom>
                  <a:noFill/>
                  <a:ln w="19050" cap="flat" cmpd="sng">
                    <a:solidFill>
                      <a:srgbClr val="00CCFF"/>
                    </a:solidFill>
                    <a:prstDash val="solid"/>
                    <a:round/>
                    <a:headEnd type="none" w="med" len="med"/>
                    <a:tailEnd type="none" w="med" len="me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27" name="Line 19"/>
                  <p:cNvSpPr>
                    <a:spLocks noChangeAspect="1" noChangeShapeType="1"/>
                  </p:cNvSpPr>
                  <p:nvPr/>
                </p:nvSpPr>
                <p:spPr bwMode="auto">
                  <a:xfrm flipH="1">
                    <a:off x="1157" y="3345"/>
                    <a:ext cx="105" cy="18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28" name="Line 20"/>
                  <p:cNvSpPr>
                    <a:spLocks noChangeAspect="1" noChangeShapeType="1"/>
                  </p:cNvSpPr>
                  <p:nvPr/>
                </p:nvSpPr>
                <p:spPr bwMode="auto">
                  <a:xfrm flipH="1">
                    <a:off x="1049" y="3523"/>
                    <a:ext cx="114" cy="165"/>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29" name="Line 21"/>
                  <p:cNvSpPr>
                    <a:spLocks noChangeAspect="1" noChangeShapeType="1"/>
                  </p:cNvSpPr>
                  <p:nvPr/>
                </p:nvSpPr>
                <p:spPr bwMode="auto">
                  <a:xfrm flipH="1">
                    <a:off x="1159" y="3546"/>
                    <a:ext cx="115" cy="165"/>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30" name="Line 22"/>
                  <p:cNvSpPr>
                    <a:spLocks noChangeAspect="1" noChangeShapeType="1"/>
                  </p:cNvSpPr>
                  <p:nvPr/>
                </p:nvSpPr>
                <p:spPr bwMode="auto">
                  <a:xfrm>
                    <a:off x="1266" y="3540"/>
                    <a:ext cx="15" cy="190"/>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31" name="Line 23"/>
                  <p:cNvSpPr>
                    <a:spLocks noChangeAspect="1" noChangeShapeType="1"/>
                  </p:cNvSpPr>
                  <p:nvPr/>
                </p:nvSpPr>
                <p:spPr bwMode="auto">
                  <a:xfrm>
                    <a:off x="1266" y="3334"/>
                    <a:ext cx="0" cy="216"/>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32" name="Oval 24"/>
                  <p:cNvSpPr>
                    <a:spLocks noChangeAspect="1" noChangeArrowheads="1"/>
                  </p:cNvSpPr>
                  <p:nvPr/>
                </p:nvSpPr>
                <p:spPr bwMode="auto">
                  <a:xfrm>
                    <a:off x="1224" y="3305"/>
                    <a:ext cx="77" cy="8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33" name="Oval 25"/>
                  <p:cNvSpPr>
                    <a:spLocks noChangeAspect="1" noChangeArrowheads="1"/>
                  </p:cNvSpPr>
                  <p:nvPr/>
                </p:nvSpPr>
                <p:spPr bwMode="auto">
                  <a:xfrm>
                    <a:off x="1121" y="3485"/>
                    <a:ext cx="76" cy="8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34" name="Oval 26"/>
                  <p:cNvSpPr>
                    <a:spLocks noChangeAspect="1" noChangeArrowheads="1"/>
                  </p:cNvSpPr>
                  <p:nvPr/>
                </p:nvSpPr>
                <p:spPr bwMode="auto">
                  <a:xfrm>
                    <a:off x="1224" y="3510"/>
                    <a:ext cx="77" cy="8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35" name="Oval 27"/>
                  <p:cNvSpPr>
                    <a:spLocks noChangeAspect="1" noChangeArrowheads="1"/>
                  </p:cNvSpPr>
                  <p:nvPr/>
                </p:nvSpPr>
                <p:spPr bwMode="auto">
                  <a:xfrm>
                    <a:off x="1007" y="3642"/>
                    <a:ext cx="78" cy="8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36" name="Oval 28"/>
                  <p:cNvSpPr>
                    <a:spLocks noChangeAspect="1" noChangeArrowheads="1"/>
                  </p:cNvSpPr>
                  <p:nvPr/>
                </p:nvSpPr>
                <p:spPr bwMode="auto">
                  <a:xfrm>
                    <a:off x="1123" y="3667"/>
                    <a:ext cx="76" cy="8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37" name="Oval 29"/>
                  <p:cNvSpPr>
                    <a:spLocks noChangeAspect="1" noChangeArrowheads="1"/>
                  </p:cNvSpPr>
                  <p:nvPr/>
                </p:nvSpPr>
                <p:spPr bwMode="auto">
                  <a:xfrm>
                    <a:off x="1236" y="3686"/>
                    <a:ext cx="76" cy="80"/>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grpSp>
                <p:nvGrpSpPr>
                  <p:cNvPr id="6" name="Group 30"/>
                  <p:cNvGrpSpPr>
                    <a:grpSpLocks noChangeAspect="1"/>
                  </p:cNvGrpSpPr>
                  <p:nvPr/>
                </p:nvGrpSpPr>
                <p:grpSpPr bwMode="auto">
                  <a:xfrm flipH="1">
                    <a:off x="1350" y="3305"/>
                    <a:ext cx="305" cy="461"/>
                    <a:chOff x="4160" y="1752"/>
                    <a:chExt cx="530" cy="799"/>
                  </a:xfrm>
                </p:grpSpPr>
                <p:sp>
                  <p:nvSpPr>
                    <p:cNvPr id="1860639" name="Line 31"/>
                    <p:cNvSpPr>
                      <a:spLocks noChangeAspect="1" noChangeShapeType="1"/>
                    </p:cNvSpPr>
                    <p:nvPr/>
                  </p:nvSpPr>
                  <p:spPr bwMode="auto">
                    <a:xfrm flipH="1">
                      <a:off x="4555" y="1770"/>
                      <a:ext cx="68" cy="100"/>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40" name="Line 32"/>
                    <p:cNvSpPr>
                      <a:spLocks noChangeAspect="1" noChangeShapeType="1"/>
                    </p:cNvSpPr>
                    <p:nvPr/>
                  </p:nvSpPr>
                  <p:spPr bwMode="auto">
                    <a:xfrm flipH="1">
                      <a:off x="4420" y="1824"/>
                      <a:ext cx="184" cy="31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41" name="Line 33"/>
                    <p:cNvSpPr>
                      <a:spLocks noChangeAspect="1" noChangeShapeType="1"/>
                    </p:cNvSpPr>
                    <p:nvPr/>
                  </p:nvSpPr>
                  <p:spPr bwMode="auto">
                    <a:xfrm flipH="1">
                      <a:off x="4232" y="2132"/>
                      <a:ext cx="200" cy="284"/>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42" name="Line 34"/>
                    <p:cNvSpPr>
                      <a:spLocks noChangeAspect="1" noChangeShapeType="1"/>
                    </p:cNvSpPr>
                    <p:nvPr/>
                  </p:nvSpPr>
                  <p:spPr bwMode="auto">
                    <a:xfrm flipH="1">
                      <a:off x="4424" y="2172"/>
                      <a:ext cx="200" cy="284"/>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43" name="Line 35"/>
                    <p:cNvSpPr>
                      <a:spLocks noChangeAspect="1" noChangeShapeType="1"/>
                    </p:cNvSpPr>
                    <p:nvPr/>
                  </p:nvSpPr>
                  <p:spPr bwMode="auto">
                    <a:xfrm>
                      <a:off x="4608" y="2160"/>
                      <a:ext cx="28" cy="328"/>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44" name="Line 36"/>
                    <p:cNvSpPr>
                      <a:spLocks noChangeAspect="1" noChangeShapeType="1"/>
                    </p:cNvSpPr>
                    <p:nvPr/>
                  </p:nvSpPr>
                  <p:spPr bwMode="auto">
                    <a:xfrm>
                      <a:off x="4608" y="1804"/>
                      <a:ext cx="0" cy="372"/>
                    </a:xfrm>
                    <a:prstGeom prst="line">
                      <a:avLst/>
                    </a:prstGeom>
                    <a:noFill/>
                    <a:ln w="19050">
                      <a:solidFill>
                        <a:srgbClr val="00CCFF"/>
                      </a:solidFill>
                      <a:round/>
                      <a:headEnd/>
                      <a:tailEnd/>
                    </a:ln>
                    <a:effectLst>
                      <a:outerShdw dist="17961" dir="2700000" algn="ctr" rotWithShape="0">
                        <a:schemeClr val="bg2"/>
                      </a:outerShdw>
                    </a:effectLst>
                  </p:spPr>
                  <p:txBody>
                    <a:bodyPr wrap="none" anchor="ctr"/>
                    <a:lstStyle/>
                    <a:p>
                      <a:endParaRPr lang="en-US" sz="1600">
                        <a:solidFill>
                          <a:schemeClr val="tx1"/>
                        </a:solidFill>
                      </a:endParaRPr>
                    </a:p>
                  </p:txBody>
                </p:sp>
                <p:sp>
                  <p:nvSpPr>
                    <p:cNvPr id="1860645" name="Oval 37"/>
                    <p:cNvSpPr>
                      <a:spLocks noChangeAspect="1" noChangeArrowheads="1"/>
                    </p:cNvSpPr>
                    <p:nvPr/>
                  </p:nvSpPr>
                  <p:spPr bwMode="auto">
                    <a:xfrm>
                      <a:off x="4536" y="1752"/>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46" name="Oval 38"/>
                    <p:cNvSpPr>
                      <a:spLocks noChangeAspect="1" noChangeArrowheads="1"/>
                    </p:cNvSpPr>
                    <p:nvPr/>
                  </p:nvSpPr>
                  <p:spPr bwMode="auto">
                    <a:xfrm>
                      <a:off x="4356" y="2064"/>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47" name="Oval 39"/>
                    <p:cNvSpPr>
                      <a:spLocks noChangeAspect="1" noChangeArrowheads="1"/>
                    </p:cNvSpPr>
                    <p:nvPr/>
                  </p:nvSpPr>
                  <p:spPr bwMode="auto">
                    <a:xfrm>
                      <a:off x="4536" y="2108"/>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48" name="Oval 40"/>
                    <p:cNvSpPr>
                      <a:spLocks noChangeAspect="1" noChangeArrowheads="1"/>
                    </p:cNvSpPr>
                    <p:nvPr/>
                  </p:nvSpPr>
                  <p:spPr bwMode="auto">
                    <a:xfrm>
                      <a:off x="4160" y="2336"/>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49" name="Oval 41"/>
                    <p:cNvSpPr>
                      <a:spLocks noChangeAspect="1" noChangeArrowheads="1"/>
                    </p:cNvSpPr>
                    <p:nvPr/>
                  </p:nvSpPr>
                  <p:spPr bwMode="auto">
                    <a:xfrm>
                      <a:off x="4360" y="2380"/>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sp>
                  <p:nvSpPr>
                    <p:cNvPr id="1860650" name="Oval 42"/>
                    <p:cNvSpPr>
                      <a:spLocks noChangeAspect="1" noChangeArrowheads="1"/>
                    </p:cNvSpPr>
                    <p:nvPr/>
                  </p:nvSpPr>
                  <p:spPr bwMode="auto">
                    <a:xfrm>
                      <a:off x="4556" y="2412"/>
                      <a:ext cx="134" cy="139"/>
                    </a:xfrm>
                    <a:prstGeom prst="ellipse">
                      <a:avLst/>
                    </a:prstGeom>
                    <a:gradFill rotWithShape="0">
                      <a:gsLst>
                        <a:gs pos="0">
                          <a:srgbClr val="FF3300"/>
                        </a:gs>
                        <a:gs pos="100000">
                          <a:srgbClr val="FF3300">
                            <a:gamma/>
                            <a:shade val="46275"/>
                            <a:invGamma/>
                          </a:srgbClr>
                        </a:gs>
                      </a:gsLst>
                      <a:path path="shape">
                        <a:fillToRect l="50000" t="50000" r="50000" b="50000"/>
                      </a:path>
                    </a:gradFill>
                    <a:ln w="9525">
                      <a:solidFill>
                        <a:schemeClr val="tx1"/>
                      </a:solidFill>
                      <a:round/>
                      <a:headEnd/>
                      <a:tailEnd/>
                    </a:ln>
                    <a:effectLst>
                      <a:outerShdw dist="35921" dir="2700000" algn="ctr" rotWithShape="0">
                        <a:schemeClr val="bg2"/>
                      </a:outerShdw>
                    </a:effectLst>
                  </p:spPr>
                  <p:txBody>
                    <a:bodyPr wrap="none" anchor="ctr"/>
                    <a:lstStyle/>
                    <a:p>
                      <a:endParaRPr lang="en-US" sz="1600">
                        <a:solidFill>
                          <a:schemeClr val="tx1"/>
                        </a:solidFill>
                      </a:endParaRPr>
                    </a:p>
                  </p:txBody>
                </p:sp>
              </p:grpSp>
            </p:grpSp>
          </p:grpSp>
        </p:grpSp>
        <p:sp>
          <p:nvSpPr>
            <p:cNvPr id="1860651" name="Rectangle 43"/>
            <p:cNvSpPr>
              <a:spLocks noChangeArrowheads="1"/>
            </p:cNvSpPr>
            <p:nvPr/>
          </p:nvSpPr>
          <p:spPr bwMode="auto">
            <a:xfrm>
              <a:off x="103517" y="1708514"/>
              <a:ext cx="1431985" cy="29852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76185" tIns="38092" rIns="76185" bIns="38092">
              <a:spAutoFit/>
            </a:bodyPr>
            <a:lstStyle/>
            <a:p>
              <a:pPr algn="ctr">
                <a:lnSpc>
                  <a:spcPct val="90000"/>
                </a:lnSpc>
                <a:spcBef>
                  <a:spcPct val="30000"/>
                </a:spcBef>
              </a:pPr>
              <a:r>
                <a:rPr lang="en-US" sz="800" b="1" smtClean="0"/>
                <a:t>IDENTITY &amp; ACCESS MANAGEMENT</a:t>
              </a:r>
              <a:endParaRPr lang="en-US" sz="800" b="1"/>
            </a:p>
          </p:txBody>
        </p:sp>
      </p:grpSp>
      <p:pic>
        <p:nvPicPr>
          <p:cNvPr id="93" name="Rectangle 3"/>
          <p:cNvPicPr>
            <a:picLocks noChangeAspect="1" noChangeArrowheads="1"/>
          </p:cNvPicPr>
          <p:nvPr/>
        </p:nvPicPr>
        <p:blipFill>
          <a:blip r:embed="rId6" cstate="email"/>
          <a:srcRect/>
          <a:stretch>
            <a:fillRect/>
          </a:stretch>
        </p:blipFill>
        <p:spPr bwMode="auto">
          <a:xfrm>
            <a:off x="7698440" y="854659"/>
            <a:ext cx="983557" cy="308194"/>
          </a:xfrm>
          <a:prstGeom prst="rect">
            <a:avLst/>
          </a:prstGeom>
          <a:noFill/>
          <a:ln w="9525" algn="ctr">
            <a:noFill/>
            <a:miter lim="800000"/>
            <a:headEnd/>
            <a:tailEnd/>
          </a:ln>
          <a:effectLst>
            <a:reflection blurRad="6350" stA="52000" endA="300" endPos="35000" dir="5400000" sy="-100000" algn="bl" rotWithShape="0"/>
          </a:effectLst>
        </p:spPr>
      </p:pic>
      <p:pic>
        <p:nvPicPr>
          <p:cNvPr id="94" name="Rectangle 4"/>
          <p:cNvPicPr>
            <a:picLocks noChangeAspect="1" noChangeArrowheads="1"/>
          </p:cNvPicPr>
          <p:nvPr/>
        </p:nvPicPr>
        <p:blipFill>
          <a:blip r:embed="rId7" cstate="email"/>
          <a:srcRect/>
          <a:stretch>
            <a:fillRect/>
          </a:stretch>
        </p:blipFill>
        <p:spPr bwMode="auto">
          <a:xfrm>
            <a:off x="5604216" y="862637"/>
            <a:ext cx="1346921" cy="249219"/>
          </a:xfrm>
          <a:prstGeom prst="rect">
            <a:avLst/>
          </a:prstGeom>
          <a:noFill/>
          <a:ln w="9525" algn="ctr">
            <a:noFill/>
            <a:miter lim="800000"/>
            <a:headEnd/>
            <a:tailEnd/>
          </a:ln>
          <a:effectLst>
            <a:reflection blurRad="6350" stA="52000" endA="300" endPos="35000" dir="5400000" sy="-100000" algn="bl" rotWithShape="0"/>
          </a:effectLst>
        </p:spPr>
      </p:pic>
      <p:pic>
        <p:nvPicPr>
          <p:cNvPr id="96" name="Rectangle 5"/>
          <p:cNvPicPr>
            <a:picLocks noChangeArrowheads="1"/>
          </p:cNvPicPr>
          <p:nvPr/>
        </p:nvPicPr>
        <p:blipFill>
          <a:blip r:embed="rId8" cstate="email"/>
          <a:srcRect/>
          <a:stretch>
            <a:fillRect/>
          </a:stretch>
        </p:blipFill>
        <p:spPr bwMode="auto">
          <a:xfrm>
            <a:off x="3687181" y="861824"/>
            <a:ext cx="1445842" cy="251120"/>
          </a:xfrm>
          <a:prstGeom prst="rect">
            <a:avLst/>
          </a:prstGeom>
          <a:noFill/>
          <a:ln w="9525" algn="ctr">
            <a:noFill/>
            <a:miter lim="800000"/>
            <a:headEnd/>
            <a:tailEnd/>
          </a:ln>
          <a:effectLst>
            <a:reflection blurRad="6350" stA="52000" endA="300" endPos="35000" dir="5400000" sy="-100000" algn="bl" rotWithShape="0"/>
          </a:effectLst>
        </p:spPr>
      </p:pic>
      <p:pic>
        <p:nvPicPr>
          <p:cNvPr id="97" name="Rectangle 6"/>
          <p:cNvPicPr>
            <a:picLocks noChangeAspect="1" noChangeArrowheads="1"/>
          </p:cNvPicPr>
          <p:nvPr/>
        </p:nvPicPr>
        <p:blipFill>
          <a:blip r:embed="rId9" cstate="email"/>
          <a:srcRect/>
          <a:stretch>
            <a:fillRect/>
          </a:stretch>
        </p:blipFill>
        <p:spPr bwMode="auto">
          <a:xfrm>
            <a:off x="2288711" y="862637"/>
            <a:ext cx="563120" cy="249218"/>
          </a:xfrm>
          <a:prstGeom prst="rect">
            <a:avLst/>
          </a:prstGeom>
          <a:noFill/>
          <a:ln w="9525" algn="ctr">
            <a:noFill/>
            <a:miter lim="800000"/>
            <a:headEnd/>
            <a:tailEnd/>
          </a:ln>
          <a:effectLst>
            <a:reflection blurRad="6350" stA="52000" endA="300" endPos="35000" dir="5400000" sy="-100000" algn="bl" rotWithShape="0"/>
          </a:effectLst>
        </p:spPr>
      </p:pic>
      <p:sp>
        <p:nvSpPr>
          <p:cNvPr id="110" name="Rectangle 109"/>
          <p:cNvSpPr/>
          <p:nvPr/>
        </p:nvSpPr>
        <p:spPr>
          <a:xfrm>
            <a:off x="1679271" y="2140107"/>
            <a:ext cx="1777044" cy="828135"/>
          </a:xfrm>
          <a:prstGeom prst="rect">
            <a:avLst/>
          </a:prstGeom>
          <a:gradFill flip="none" rotWithShape="1">
            <a:gsLst>
              <a:gs pos="0">
                <a:srgbClr val="CF3D03">
                  <a:shade val="30000"/>
                  <a:satMod val="115000"/>
                </a:srgbClr>
              </a:gs>
              <a:gs pos="50000">
                <a:srgbClr val="CF3D03">
                  <a:shade val="67500"/>
                  <a:satMod val="115000"/>
                </a:srgbClr>
              </a:gs>
              <a:gs pos="100000">
                <a:srgbClr val="CF3D03">
                  <a:shade val="100000"/>
                  <a:satMod val="11500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Ad-hoc Patching</a:t>
            </a:r>
          </a:p>
          <a:p>
            <a:pPr marL="60325"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Multiple Desktop Configurations </a:t>
            </a:r>
          </a:p>
          <a:p>
            <a:pPr marL="60325"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No Mobile Device Management</a:t>
            </a:r>
          </a:p>
        </p:txBody>
      </p:sp>
      <p:sp>
        <p:nvSpPr>
          <p:cNvPr id="111" name="Rectangle 110"/>
          <p:cNvSpPr/>
          <p:nvPr/>
        </p:nvSpPr>
        <p:spPr>
          <a:xfrm>
            <a:off x="3556954" y="2140107"/>
            <a:ext cx="1777044" cy="82813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Desktop Patching</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Standard Desktop Images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Two Client OS</a:t>
            </a:r>
          </a:p>
          <a:p>
            <a:pPr marL="60325" lvl="0" indent="-52388" eaLnBrk="0" hangingPunct="0">
              <a:lnSpc>
                <a:spcPct val="90000"/>
              </a:lnSpc>
              <a:spcBef>
                <a:spcPct val="30000"/>
              </a:spcBef>
              <a:buFont typeface="Arial" pitchFamily="34" charset="0"/>
              <a:buChar char="•"/>
            </a:pPr>
            <a:endPar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Standardized Desktop Applications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Limited Mobile Device Management</a:t>
            </a:r>
          </a:p>
          <a:p>
            <a:pPr>
              <a:buFont typeface="Arial" pitchFamily="34" charset="0"/>
              <a:buChar char="•"/>
            </a:pPr>
            <a:endParaRPr lang="en-US" sz="8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2" name="Rectangle 111"/>
          <p:cNvSpPr/>
          <p:nvPr/>
        </p:nvSpPr>
        <p:spPr>
          <a:xfrm>
            <a:off x="5443263" y="2140107"/>
            <a:ext cx="1777044" cy="82813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Server Patching</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Automated OS Deployment</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Layered Images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Virtualization</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Current OS Images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Mobile Device Management with SLA</a:t>
            </a:r>
          </a:p>
          <a:p>
            <a:pPr>
              <a:buFont typeface="Arial" pitchFamily="34" charset="0"/>
              <a:buChar char="•"/>
            </a:pPr>
            <a:endParaRPr lang="en-US" sz="8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3" name="Rectangle 112"/>
          <p:cNvSpPr/>
          <p:nvPr/>
        </p:nvSpPr>
        <p:spPr>
          <a:xfrm>
            <a:off x="7312320" y="2140107"/>
            <a:ext cx="1777044" cy="82813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Infratructure Capacity Model</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Mobile Device Management and Security at Parity with PC’s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Dynamic Workload Shifting for Virtual Infrastructure</a:t>
            </a:r>
          </a:p>
          <a:p>
            <a:pPr>
              <a:buFont typeface="Arial" pitchFamily="34" charset="0"/>
              <a:buChar char="•"/>
            </a:pPr>
            <a:endParaRPr lang="en-US" sz="8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7" name="Group 108"/>
          <p:cNvGrpSpPr/>
          <p:nvPr/>
        </p:nvGrpSpPr>
        <p:grpSpPr>
          <a:xfrm>
            <a:off x="181585" y="2140323"/>
            <a:ext cx="1442908" cy="813729"/>
            <a:chOff x="121203" y="2114445"/>
            <a:chExt cx="1442908" cy="813729"/>
          </a:xfrm>
        </p:grpSpPr>
        <p:sp>
          <p:nvSpPr>
            <p:cNvPr id="98" name="Round Same Side Corner Rectangle 97"/>
            <p:cNvSpPr/>
            <p:nvPr/>
          </p:nvSpPr>
          <p:spPr>
            <a:xfrm rot="16200000">
              <a:off x="435792" y="1799856"/>
              <a:ext cx="813729" cy="1442908"/>
            </a:xfrm>
            <a:prstGeom prst="round2Same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89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60613" name="Rectangle 5"/>
            <p:cNvSpPr>
              <a:spLocks noChangeArrowheads="1"/>
            </p:cNvSpPr>
            <p:nvPr/>
          </p:nvSpPr>
          <p:spPr bwMode="auto">
            <a:xfrm>
              <a:off x="133409" y="2610124"/>
              <a:ext cx="1418495" cy="298527"/>
            </a:xfrm>
            <a:prstGeom prst="rect">
              <a:avLst/>
            </a:prstGeom>
            <a:noFill/>
            <a:ln w="12700">
              <a:noFill/>
              <a:miter lim="800000"/>
              <a:headEnd/>
              <a:tailEnd/>
            </a:ln>
            <a:effectLst>
              <a:outerShdw blurRad="50800" dist="38100" dir="2700000" algn="tl" rotWithShape="0">
                <a:prstClr val="black">
                  <a:alpha val="40000"/>
                </a:prstClr>
              </a:outerShdw>
            </a:effectLst>
          </p:spPr>
          <p:txBody>
            <a:bodyPr wrap="square" lIns="76185" tIns="38092" rIns="76185" bIns="38092">
              <a:spAutoFit/>
            </a:bodyPr>
            <a:lstStyle/>
            <a:p>
              <a:pPr algn="ctr">
                <a:lnSpc>
                  <a:spcPct val="90000"/>
                </a:lnSpc>
                <a:spcBef>
                  <a:spcPct val="30000"/>
                </a:spcBef>
              </a:pPr>
              <a:r>
                <a:rPr lang="en-US" sz="800" b="1" smtClean="0"/>
                <a:t>DESKTOP, DEVICE &amp; SERVER MANAGEMENT</a:t>
              </a:r>
              <a:endParaRPr lang="en-US" sz="800" b="1"/>
            </a:p>
          </p:txBody>
        </p:sp>
        <p:grpSp>
          <p:nvGrpSpPr>
            <p:cNvPr id="8" name="Group 125"/>
            <p:cNvGrpSpPr/>
            <p:nvPr/>
          </p:nvGrpSpPr>
          <p:grpSpPr>
            <a:xfrm>
              <a:off x="566283" y="2185363"/>
              <a:ext cx="552746" cy="463959"/>
              <a:chOff x="457975" y="2056951"/>
              <a:chExt cx="704633" cy="591449"/>
            </a:xfrm>
          </p:grpSpPr>
          <p:pic>
            <p:nvPicPr>
              <p:cNvPr id="118" name="Picture 29" descr="C:\Program Files\Microsoft Resource DVD Artwork\DVD_ART\Artwork_Imagery\Shapes and Graphics\circular shapes\3d Disc shapes\teal disc.png"/>
              <p:cNvPicPr>
                <a:picLocks noChangeAspect="1" noChangeArrowheads="1"/>
              </p:cNvPicPr>
              <p:nvPr/>
            </p:nvPicPr>
            <p:blipFill>
              <a:blip r:embed="rId10" cstate="email"/>
              <a:srcRect/>
              <a:stretch>
                <a:fillRect/>
              </a:stretch>
            </p:blipFill>
            <p:spPr bwMode="auto">
              <a:xfrm>
                <a:off x="457975" y="2338365"/>
                <a:ext cx="704633" cy="310035"/>
              </a:xfrm>
              <a:prstGeom prst="rect">
                <a:avLst/>
              </a:prstGeom>
              <a:noFill/>
            </p:spPr>
          </p:pic>
          <p:pic>
            <p:nvPicPr>
              <p:cNvPr id="1860612" name="Picture 4" descr="BizTalk Sm"/>
              <p:cNvPicPr>
                <a:picLocks noChangeAspect="1" noChangeArrowheads="1"/>
              </p:cNvPicPr>
              <p:nvPr/>
            </p:nvPicPr>
            <p:blipFill>
              <a:blip r:embed="rId11"/>
              <a:srcRect/>
              <a:stretch>
                <a:fillRect/>
              </a:stretch>
            </p:blipFill>
            <p:spPr bwMode="auto">
              <a:xfrm>
                <a:off x="670719" y="2056951"/>
                <a:ext cx="301625" cy="457200"/>
              </a:xfrm>
              <a:prstGeom prst="rect">
                <a:avLst/>
              </a:prstGeom>
              <a:noFill/>
            </p:spPr>
          </p:pic>
        </p:grpSp>
      </p:grpSp>
      <p:sp>
        <p:nvSpPr>
          <p:cNvPr id="114" name="Rectangle 113"/>
          <p:cNvSpPr/>
          <p:nvPr/>
        </p:nvSpPr>
        <p:spPr>
          <a:xfrm>
            <a:off x="1679271" y="3047729"/>
            <a:ext cx="1777044" cy="917875"/>
          </a:xfrm>
          <a:prstGeom prst="rect">
            <a:avLst/>
          </a:prstGeom>
          <a:gradFill flip="none" rotWithShape="1">
            <a:gsLst>
              <a:gs pos="0">
                <a:srgbClr val="CF3D03">
                  <a:shade val="30000"/>
                  <a:satMod val="115000"/>
                </a:srgbClr>
              </a:gs>
              <a:gs pos="50000">
                <a:srgbClr val="CF3D03">
                  <a:shade val="67500"/>
                  <a:satMod val="115000"/>
                </a:srgbClr>
              </a:gs>
              <a:gs pos="100000">
                <a:srgbClr val="CF3D03">
                  <a:shade val="100000"/>
                  <a:satMod val="11500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No Dedicated Firewall</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Limited Network Infrastructure (DNS, DHCP, etc)</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No Standard Antivirus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Manual Server Monitoring</a:t>
            </a:r>
          </a:p>
        </p:txBody>
      </p:sp>
      <p:sp>
        <p:nvSpPr>
          <p:cNvPr id="115" name="Rectangle 114"/>
          <p:cNvSpPr/>
          <p:nvPr/>
        </p:nvSpPr>
        <p:spPr>
          <a:xfrm>
            <a:off x="3556954" y="3047729"/>
            <a:ext cx="1777044" cy="917875"/>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Standard Antivirus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Centralized Firewall</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Basic Networking Services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Monitoring Critical Servers</a:t>
            </a:r>
          </a:p>
          <a:p>
            <a:pPr>
              <a:buFont typeface="Arial" pitchFamily="34" charset="0"/>
              <a:buChar char="•"/>
            </a:pPr>
            <a:endParaRPr lang="en-US" sz="8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6" name="Rectangle 115"/>
          <p:cNvSpPr/>
          <p:nvPr/>
        </p:nvSpPr>
        <p:spPr>
          <a:xfrm>
            <a:off x="5443263" y="3047729"/>
            <a:ext cx="1777044" cy="917875"/>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Managed Firewall</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Host/based Firewalls</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Secure Remote Access</a:t>
            </a:r>
          </a:p>
          <a:p>
            <a:pPr marL="60325" lvl="0" indent="-52388" eaLnBrk="0" hangingPunct="0">
              <a:lnSpc>
                <a:spcPct val="90000"/>
              </a:lnSpc>
              <a:spcBef>
                <a:spcPct val="30000"/>
              </a:spcBef>
              <a:buFont typeface="Arial" pitchFamily="34" charset="0"/>
              <a:buChar char="•"/>
            </a:pPr>
            <a:endParaRPr lang="en-US" sz="800" dirty="0" smtClean="0">
              <a:solidFill>
                <a:schemeClr val="tx1"/>
              </a:solidFill>
              <a:latin typeface="Arial" pitchFamily="34" charset="0"/>
              <a:cs typeface="Arial" pitchFamily="34" charset="0"/>
            </a:endParaRP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Wireless </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Client Side Certificates</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Servers &amp; WAN Monitoring  with SLA´s</a:t>
            </a:r>
          </a:p>
          <a:p>
            <a:pPr>
              <a:buFont typeface="Arial" pitchFamily="34" charset="0"/>
              <a:buChar char="•"/>
            </a:pPr>
            <a:endParaRPr lang="en-US" sz="800" dirty="0">
              <a:solidFill>
                <a:schemeClr val="tx1"/>
              </a:solidFill>
              <a:latin typeface="Arial" pitchFamily="34" charset="0"/>
              <a:cs typeface="Arial" pitchFamily="34" charset="0"/>
            </a:endParaRPr>
          </a:p>
        </p:txBody>
      </p:sp>
      <p:sp>
        <p:nvSpPr>
          <p:cNvPr id="117" name="Rectangle 116"/>
          <p:cNvSpPr/>
          <p:nvPr/>
        </p:nvSpPr>
        <p:spPr>
          <a:xfrm>
            <a:off x="7312320" y="3047729"/>
            <a:ext cx="1777044" cy="91787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Threat Management and Mitigation Across Client and Server Edge</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Model-enabled Service Level Monitoring</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Automated Quarantine of Non-compliant or infected PC’s</a:t>
            </a:r>
          </a:p>
          <a:p>
            <a:pPr>
              <a:buFont typeface="Arial" pitchFamily="34" charset="0"/>
              <a:buChar char="•"/>
            </a:pPr>
            <a:endParaRPr lang="en-US" sz="8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9" name="Group 127"/>
          <p:cNvGrpSpPr/>
          <p:nvPr/>
        </p:nvGrpSpPr>
        <p:grpSpPr>
          <a:xfrm>
            <a:off x="181585" y="3067698"/>
            <a:ext cx="1442908" cy="877937"/>
            <a:chOff x="121203" y="3041820"/>
            <a:chExt cx="1442908" cy="877937"/>
          </a:xfrm>
        </p:grpSpPr>
        <p:sp>
          <p:nvSpPr>
            <p:cNvPr id="99" name="Round Same Side Corner Rectangle 98"/>
            <p:cNvSpPr/>
            <p:nvPr/>
          </p:nvSpPr>
          <p:spPr>
            <a:xfrm rot="16200000">
              <a:off x="403688" y="2759335"/>
              <a:ext cx="877937" cy="1442908"/>
            </a:xfrm>
            <a:prstGeom prst="round2Same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89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60699" name="Rectangle 91"/>
            <p:cNvSpPr>
              <a:spLocks noChangeArrowheads="1"/>
            </p:cNvSpPr>
            <p:nvPr/>
          </p:nvSpPr>
          <p:spPr bwMode="auto">
            <a:xfrm>
              <a:off x="133787" y="3621156"/>
              <a:ext cx="1417739" cy="298527"/>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wrap="square" lIns="76185" tIns="38092" rIns="76185" bIns="38092">
              <a:spAutoFit/>
            </a:bodyPr>
            <a:lstStyle/>
            <a:p>
              <a:pPr algn="ctr">
                <a:lnSpc>
                  <a:spcPct val="90000"/>
                </a:lnSpc>
                <a:spcBef>
                  <a:spcPct val="30000"/>
                </a:spcBef>
              </a:pPr>
              <a:r>
                <a:rPr lang="en-US" sz="800" b="1" smtClean="0"/>
                <a:t>SECURITY &amp; NETWORKING</a:t>
              </a:r>
              <a:endParaRPr lang="en-US" sz="800" b="1"/>
            </a:p>
          </p:txBody>
        </p:sp>
        <p:grpSp>
          <p:nvGrpSpPr>
            <p:cNvPr id="10" name="Group 154"/>
            <p:cNvGrpSpPr/>
            <p:nvPr/>
          </p:nvGrpSpPr>
          <p:grpSpPr>
            <a:xfrm>
              <a:off x="566283" y="3132147"/>
              <a:ext cx="552746" cy="473545"/>
              <a:chOff x="469215" y="3068399"/>
              <a:chExt cx="704633" cy="603669"/>
            </a:xfrm>
          </p:grpSpPr>
          <p:pic>
            <p:nvPicPr>
              <p:cNvPr id="119" name="Picture 29" descr="C:\Program Files\Microsoft Resource DVD Artwork\DVD_ART\Artwork_Imagery\Shapes and Graphics\circular shapes\3d Disc shapes\teal disc.png"/>
              <p:cNvPicPr>
                <a:picLocks noChangeAspect="1" noChangeArrowheads="1"/>
              </p:cNvPicPr>
              <p:nvPr/>
            </p:nvPicPr>
            <p:blipFill>
              <a:blip r:embed="rId10" cstate="email"/>
              <a:srcRect/>
              <a:stretch>
                <a:fillRect/>
              </a:stretch>
            </p:blipFill>
            <p:spPr bwMode="auto">
              <a:xfrm>
                <a:off x="469215" y="3362033"/>
                <a:ext cx="704633" cy="310035"/>
              </a:xfrm>
              <a:prstGeom prst="rect">
                <a:avLst/>
              </a:prstGeom>
              <a:noFill/>
            </p:spPr>
          </p:pic>
          <p:pic>
            <p:nvPicPr>
              <p:cNvPr id="1860698" name="Picture 90" descr="Server ISAS - firewall"/>
              <p:cNvPicPr>
                <a:picLocks noChangeAspect="1" noChangeArrowheads="1"/>
              </p:cNvPicPr>
              <p:nvPr/>
            </p:nvPicPr>
            <p:blipFill>
              <a:blip r:embed="rId12" cstate="email"/>
              <a:srcRect/>
              <a:stretch>
                <a:fillRect/>
              </a:stretch>
            </p:blipFill>
            <p:spPr bwMode="auto">
              <a:xfrm>
                <a:off x="670719" y="3068399"/>
                <a:ext cx="301625" cy="479425"/>
              </a:xfrm>
              <a:prstGeom prst="rect">
                <a:avLst/>
              </a:prstGeom>
              <a:noFill/>
            </p:spPr>
          </p:pic>
        </p:grpSp>
      </p:grpSp>
      <p:sp>
        <p:nvSpPr>
          <p:cNvPr id="121" name="Rectangle 120"/>
          <p:cNvSpPr/>
          <p:nvPr/>
        </p:nvSpPr>
        <p:spPr>
          <a:xfrm>
            <a:off x="1679271" y="4036290"/>
            <a:ext cx="1777044" cy="817233"/>
          </a:xfrm>
          <a:prstGeom prst="rect">
            <a:avLst/>
          </a:prstGeom>
          <a:gradFill flip="none" rotWithShape="1">
            <a:gsLst>
              <a:gs pos="0">
                <a:srgbClr val="CF3D03">
                  <a:shade val="30000"/>
                  <a:satMod val="115000"/>
                </a:srgbClr>
              </a:gs>
              <a:gs pos="50000">
                <a:srgbClr val="CF3D03">
                  <a:shade val="67500"/>
                  <a:satMod val="115000"/>
                </a:srgbClr>
              </a:gs>
              <a:gs pos="100000">
                <a:srgbClr val="CF3D03">
                  <a:shade val="100000"/>
                  <a:satMod val="11500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Ad-hoc Backups</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charset="0"/>
                <a:cs typeface="Arial" charset="0"/>
              </a:rPr>
              <a:t>No Recovery Testing</a:t>
            </a:r>
          </a:p>
          <a:p>
            <a:pPr marL="60325" lvl="0" indent="-52388" eaLnBrk="0" hangingPunct="0">
              <a:lnSpc>
                <a:spcPct val="90000"/>
              </a:lnSpc>
              <a:spcBef>
                <a:spcPct val="30000"/>
              </a:spcBef>
              <a:buFont typeface="Arial" pitchFamily="34" charset="0"/>
              <a:buChar char="•"/>
            </a:pPr>
            <a:endParaRPr lang="en-US" sz="800" smtClean="0">
              <a:solidFill>
                <a:schemeClr val="tx1"/>
              </a:solidFill>
              <a:effectLst>
                <a:outerShdw blurRad="38100" dist="38100" dir="2700000" algn="tl">
                  <a:srgbClr val="000000">
                    <a:alpha val="43137"/>
                  </a:srgbClr>
                </a:outerShdw>
              </a:effectLst>
              <a:latin typeface="Arial" charset="0"/>
              <a:cs typeface="Arial" charset="0"/>
            </a:endParaRPr>
          </a:p>
        </p:txBody>
      </p:sp>
      <p:sp>
        <p:nvSpPr>
          <p:cNvPr id="122" name="Rectangle 121"/>
          <p:cNvSpPr/>
          <p:nvPr/>
        </p:nvSpPr>
        <p:spPr>
          <a:xfrm>
            <a:off x="3556954" y="4036290"/>
            <a:ext cx="1777044" cy="81723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Backup and Recovery for Critical Server</a:t>
            </a:r>
          </a:p>
          <a:p>
            <a:pPr>
              <a:buFont typeface="Arial" pitchFamily="34" charset="0"/>
              <a:buChar char="•"/>
            </a:pPr>
            <a:endParaRPr lang="en-US" sz="8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23" name="Rectangle 122"/>
          <p:cNvSpPr/>
          <p:nvPr/>
        </p:nvSpPr>
        <p:spPr>
          <a:xfrm>
            <a:off x="5443263" y="4048816"/>
            <a:ext cx="1777044" cy="817233"/>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Backup and Recovery for all servers with SLA’s</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Central &amp; Branch Office Backup</a:t>
            </a:r>
          </a:p>
          <a:p>
            <a:pPr>
              <a:buFont typeface="Arial" pitchFamily="34" charset="0"/>
              <a:buChar char="•"/>
            </a:pPr>
            <a:endParaRPr lang="en-US" sz="800" dirty="0">
              <a:solidFill>
                <a:schemeClr val="tx1"/>
              </a:solidFill>
              <a:latin typeface="Arial" pitchFamily="34" charset="0"/>
              <a:cs typeface="Arial" pitchFamily="34" charset="0"/>
            </a:endParaRPr>
          </a:p>
        </p:txBody>
      </p:sp>
      <p:sp>
        <p:nvSpPr>
          <p:cNvPr id="124" name="Rectangle 123"/>
          <p:cNvSpPr/>
          <p:nvPr/>
        </p:nvSpPr>
        <p:spPr>
          <a:xfrm>
            <a:off x="7312320" y="4036290"/>
            <a:ext cx="1777044" cy="817233"/>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Backup and Recovery of Clients with SLA’s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Self service data backup and administration management</a:t>
            </a:r>
          </a:p>
          <a:p>
            <a:pPr>
              <a:buFont typeface="Arial" pitchFamily="34" charset="0"/>
              <a:buChar char="•"/>
            </a:pPr>
            <a:endParaRPr lang="en-US" sz="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1" name="Group 134"/>
          <p:cNvGrpSpPr/>
          <p:nvPr/>
        </p:nvGrpSpPr>
        <p:grpSpPr>
          <a:xfrm>
            <a:off x="181585" y="4021340"/>
            <a:ext cx="1442908" cy="814816"/>
            <a:chOff x="121203" y="3995462"/>
            <a:chExt cx="1442908" cy="814816"/>
          </a:xfrm>
        </p:grpSpPr>
        <p:sp>
          <p:nvSpPr>
            <p:cNvPr id="100" name="Round Same Side Corner Rectangle 99"/>
            <p:cNvSpPr/>
            <p:nvPr/>
          </p:nvSpPr>
          <p:spPr>
            <a:xfrm rot="16200000">
              <a:off x="435792" y="3680873"/>
              <a:ext cx="813729" cy="1442908"/>
            </a:xfrm>
            <a:prstGeom prst="round2Same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89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60616" name="Rectangle 8"/>
            <p:cNvSpPr>
              <a:spLocks noChangeArrowheads="1"/>
            </p:cNvSpPr>
            <p:nvPr/>
          </p:nvSpPr>
          <p:spPr bwMode="auto">
            <a:xfrm>
              <a:off x="272804" y="4474818"/>
              <a:ext cx="1139705" cy="335460"/>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76185" tIns="38092" rIns="76185" bIns="38092">
              <a:spAutoFit/>
            </a:bodyPr>
            <a:lstStyle/>
            <a:p>
              <a:pPr algn="ctr">
                <a:lnSpc>
                  <a:spcPct val="90000"/>
                </a:lnSpc>
                <a:spcBef>
                  <a:spcPct val="30000"/>
                </a:spcBef>
              </a:pPr>
              <a:r>
                <a:rPr lang="en-US" sz="800" b="1" smtClean="0"/>
                <a:t>DATA PROTECTION</a:t>
              </a:r>
            </a:p>
            <a:p>
              <a:pPr algn="ctr">
                <a:lnSpc>
                  <a:spcPct val="90000"/>
                </a:lnSpc>
                <a:spcBef>
                  <a:spcPct val="30000"/>
                </a:spcBef>
              </a:pPr>
              <a:r>
                <a:rPr lang="en-US" sz="800" b="1" smtClean="0"/>
                <a:t>&amp; RECOVERY</a:t>
              </a:r>
              <a:endParaRPr lang="en-US" sz="800" b="1"/>
            </a:p>
          </p:txBody>
        </p:sp>
        <p:pic>
          <p:nvPicPr>
            <p:cNvPr id="120" name="Picture 29" descr="C:\Program Files\Microsoft Resource DVD Artwork\DVD_ART\Artwork_Imagery\Shapes and Graphics\circular shapes\3d Disc shapes\teal disc.png"/>
            <p:cNvPicPr>
              <a:picLocks noChangeAspect="1" noChangeArrowheads="1"/>
            </p:cNvPicPr>
            <p:nvPr/>
          </p:nvPicPr>
          <p:blipFill>
            <a:blip r:embed="rId10" cstate="email"/>
            <a:srcRect/>
            <a:stretch>
              <a:fillRect/>
            </a:stretch>
          </p:blipFill>
          <p:spPr bwMode="auto">
            <a:xfrm>
              <a:off x="566283" y="4242552"/>
              <a:ext cx="552746" cy="243206"/>
            </a:xfrm>
            <a:prstGeom prst="rect">
              <a:avLst/>
            </a:prstGeom>
            <a:noFill/>
          </p:spPr>
        </p:pic>
        <p:pic>
          <p:nvPicPr>
            <p:cNvPr id="1860615" name="Picture 7" descr="BizTalk Sm"/>
            <p:cNvPicPr>
              <a:picLocks noChangeAspect="1" noChangeArrowheads="1"/>
            </p:cNvPicPr>
            <p:nvPr/>
          </p:nvPicPr>
          <p:blipFill>
            <a:blip r:embed="rId11"/>
            <a:srcRect/>
            <a:stretch>
              <a:fillRect/>
            </a:stretch>
          </p:blipFill>
          <p:spPr bwMode="auto">
            <a:xfrm>
              <a:off x="724352" y="4042547"/>
              <a:ext cx="236608" cy="358648"/>
            </a:xfrm>
            <a:prstGeom prst="rect">
              <a:avLst/>
            </a:prstGeom>
            <a:noFill/>
          </p:spPr>
        </p:pic>
      </p:grpSp>
      <p:grpSp>
        <p:nvGrpSpPr>
          <p:cNvPr id="12" name="Group 146"/>
          <p:cNvGrpSpPr/>
          <p:nvPr/>
        </p:nvGrpSpPr>
        <p:grpSpPr>
          <a:xfrm>
            <a:off x="181586" y="4924209"/>
            <a:ext cx="1502141" cy="845125"/>
            <a:chOff x="155708" y="4898331"/>
            <a:chExt cx="1502141" cy="845125"/>
          </a:xfrm>
        </p:grpSpPr>
        <p:sp>
          <p:nvSpPr>
            <p:cNvPr id="101" name="Round Same Side Corner Rectangle 100"/>
            <p:cNvSpPr/>
            <p:nvPr/>
          </p:nvSpPr>
          <p:spPr>
            <a:xfrm rot="16200000">
              <a:off x="470297" y="4583742"/>
              <a:ext cx="813729" cy="1442908"/>
            </a:xfrm>
            <a:prstGeom prst="round2Same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89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Rectangle 8"/>
            <p:cNvSpPr>
              <a:spLocks noChangeArrowheads="1"/>
            </p:cNvSpPr>
            <p:nvPr/>
          </p:nvSpPr>
          <p:spPr bwMode="auto">
            <a:xfrm>
              <a:off x="199986" y="5292579"/>
              <a:ext cx="1457863" cy="450877"/>
            </a:xfrm>
            <a:prstGeom prst="rect">
              <a:avLst/>
            </a:prstGeom>
            <a:noFill/>
            <a:ln w="12700">
              <a:noFill/>
              <a:miter lim="800000"/>
              <a:headEnd/>
              <a:tailEnd/>
            </a:ln>
            <a:effectLst>
              <a:outerShdw blurRad="50800" dist="38100" dir="2700000" algn="tl" rotWithShape="0">
                <a:prstClr val="black">
                  <a:alpha val="40000"/>
                </a:prstClr>
              </a:outerShdw>
            </a:effectLst>
          </p:spPr>
          <p:txBody>
            <a:bodyPr wrap="square" lIns="76185" tIns="38092" rIns="76185" bIns="38092">
              <a:spAutoFit/>
            </a:bodyPr>
            <a:lstStyle/>
            <a:p>
              <a:pPr algn="ctr">
                <a:lnSpc>
                  <a:spcPct val="90000"/>
                </a:lnSpc>
                <a:spcBef>
                  <a:spcPct val="30000"/>
                </a:spcBef>
              </a:pPr>
              <a:r>
                <a:rPr lang="en-US" sz="900" b="1" smtClean="0"/>
                <a:t>ITIL / CobIT Based Management Process &amp; Governance</a:t>
              </a:r>
              <a:endParaRPr lang="en-US" sz="900" b="1"/>
            </a:p>
          </p:txBody>
        </p:sp>
        <p:grpSp>
          <p:nvGrpSpPr>
            <p:cNvPr id="13" name="Group 105"/>
            <p:cNvGrpSpPr/>
            <p:nvPr/>
          </p:nvGrpSpPr>
          <p:grpSpPr>
            <a:xfrm>
              <a:off x="626666" y="4903467"/>
              <a:ext cx="552746" cy="443188"/>
              <a:chOff x="566284" y="4912093"/>
              <a:chExt cx="552746" cy="443188"/>
            </a:xfrm>
          </p:grpSpPr>
          <p:pic>
            <p:nvPicPr>
              <p:cNvPr id="163" name="Picture 29" descr="C:\Program Files\Microsoft Resource DVD Artwork\DVD_ART\Artwork_Imagery\Shapes and Graphics\circular shapes\3d Disc shapes\teal disc.png"/>
              <p:cNvPicPr>
                <a:picLocks noChangeAspect="1" noChangeArrowheads="1"/>
              </p:cNvPicPr>
              <p:nvPr/>
            </p:nvPicPr>
            <p:blipFill>
              <a:blip r:embed="rId10" cstate="email"/>
              <a:srcRect/>
              <a:stretch>
                <a:fillRect/>
              </a:stretch>
            </p:blipFill>
            <p:spPr bwMode="auto">
              <a:xfrm>
                <a:off x="566284" y="5112075"/>
                <a:ext cx="552746" cy="243206"/>
              </a:xfrm>
              <a:prstGeom prst="rect">
                <a:avLst/>
              </a:prstGeom>
              <a:noFill/>
            </p:spPr>
          </p:pic>
          <p:grpSp>
            <p:nvGrpSpPr>
              <p:cNvPr id="14" name="Group 153"/>
              <p:cNvGrpSpPr/>
              <p:nvPr/>
            </p:nvGrpSpPr>
            <p:grpSpPr>
              <a:xfrm>
                <a:off x="621949" y="4912093"/>
                <a:ext cx="441416" cy="361607"/>
                <a:chOff x="654140" y="4864004"/>
                <a:chExt cx="441416" cy="361607"/>
              </a:xfrm>
            </p:grpSpPr>
            <p:pic>
              <p:nvPicPr>
                <p:cNvPr id="141" name="Rectangle 156930"/>
                <p:cNvPicPr>
                  <a:picLocks noChangeAspect="1" noChangeArrowheads="1"/>
                </p:cNvPicPr>
                <p:nvPr/>
              </p:nvPicPr>
              <p:blipFill>
                <a:blip r:embed="rId13" cstate="email"/>
                <a:srcRect/>
                <a:stretch>
                  <a:fillRect/>
                </a:stretch>
              </p:blipFill>
              <p:spPr bwMode="auto">
                <a:xfrm>
                  <a:off x="654140" y="4991279"/>
                  <a:ext cx="110003" cy="145194"/>
                </a:xfrm>
                <a:prstGeom prst="rect">
                  <a:avLst/>
                </a:prstGeom>
                <a:noFill/>
                <a:ln w="9525">
                  <a:noFill/>
                  <a:miter lim="800000"/>
                  <a:headEnd/>
                  <a:tailEnd/>
                </a:ln>
              </p:spPr>
            </p:pic>
            <p:pic>
              <p:nvPicPr>
                <p:cNvPr id="142" name="Rectangle 156931"/>
                <p:cNvPicPr>
                  <a:picLocks noChangeAspect="1" noChangeArrowheads="1"/>
                </p:cNvPicPr>
                <p:nvPr/>
              </p:nvPicPr>
              <p:blipFill>
                <a:blip r:embed="rId14" cstate="email"/>
                <a:srcRect/>
                <a:stretch>
                  <a:fillRect/>
                </a:stretch>
              </p:blipFill>
              <p:spPr bwMode="auto">
                <a:xfrm>
                  <a:off x="744951" y="4994035"/>
                  <a:ext cx="252305" cy="161735"/>
                </a:xfrm>
                <a:prstGeom prst="rect">
                  <a:avLst/>
                </a:prstGeom>
                <a:noFill/>
                <a:ln w="9525">
                  <a:noFill/>
                  <a:miter lim="800000"/>
                  <a:headEnd/>
                  <a:tailEnd/>
                </a:ln>
              </p:spPr>
            </p:pic>
            <p:pic>
              <p:nvPicPr>
                <p:cNvPr id="143" name="Rectangle 156932"/>
                <p:cNvPicPr>
                  <a:picLocks noChangeAspect="1" noChangeArrowheads="1"/>
                </p:cNvPicPr>
                <p:nvPr/>
              </p:nvPicPr>
              <p:blipFill>
                <a:blip r:embed="rId15" cstate="email"/>
                <a:srcRect/>
                <a:stretch>
                  <a:fillRect/>
                </a:stretch>
              </p:blipFill>
              <p:spPr bwMode="auto">
                <a:xfrm>
                  <a:off x="809548" y="4864004"/>
                  <a:ext cx="110003" cy="144275"/>
                </a:xfrm>
                <a:prstGeom prst="rect">
                  <a:avLst/>
                </a:prstGeom>
                <a:noFill/>
                <a:ln w="9525">
                  <a:noFill/>
                  <a:miter lim="800000"/>
                  <a:headEnd/>
                  <a:tailEnd/>
                </a:ln>
              </p:spPr>
            </p:pic>
            <p:pic>
              <p:nvPicPr>
                <p:cNvPr id="144" name="Rectangle 156933"/>
                <p:cNvPicPr>
                  <a:picLocks noChangeAspect="1" noChangeArrowheads="1"/>
                </p:cNvPicPr>
                <p:nvPr/>
              </p:nvPicPr>
              <p:blipFill>
                <a:blip r:embed="rId16" cstate="email"/>
                <a:srcRect/>
                <a:stretch>
                  <a:fillRect/>
                </a:stretch>
              </p:blipFill>
              <p:spPr bwMode="auto">
                <a:xfrm>
                  <a:off x="985553" y="4972900"/>
                  <a:ext cx="110003" cy="145654"/>
                </a:xfrm>
                <a:prstGeom prst="rect">
                  <a:avLst/>
                </a:prstGeom>
                <a:noFill/>
                <a:ln w="9525">
                  <a:noFill/>
                  <a:miter lim="800000"/>
                  <a:headEnd/>
                  <a:tailEnd/>
                </a:ln>
              </p:spPr>
            </p:pic>
            <p:pic>
              <p:nvPicPr>
                <p:cNvPr id="145" name="Rectangle 156934"/>
                <p:cNvPicPr>
                  <a:picLocks noChangeAspect="1" noChangeArrowheads="1"/>
                </p:cNvPicPr>
                <p:nvPr/>
              </p:nvPicPr>
              <p:blipFill>
                <a:blip r:embed="rId17" cstate="email"/>
                <a:srcRect/>
                <a:stretch>
                  <a:fillRect/>
                </a:stretch>
              </p:blipFill>
              <p:spPr bwMode="auto">
                <a:xfrm>
                  <a:off x="825464" y="5080417"/>
                  <a:ext cx="110003" cy="145194"/>
                </a:xfrm>
                <a:prstGeom prst="rect">
                  <a:avLst/>
                </a:prstGeom>
                <a:noFill/>
                <a:ln w="9525">
                  <a:noFill/>
                  <a:miter lim="800000"/>
                  <a:headEnd/>
                  <a:tailEnd/>
                </a:ln>
              </p:spPr>
            </p:pic>
          </p:grpSp>
        </p:grpSp>
      </p:grpSp>
      <p:sp>
        <p:nvSpPr>
          <p:cNvPr id="129" name="Rectangle 128"/>
          <p:cNvSpPr/>
          <p:nvPr/>
        </p:nvSpPr>
        <p:spPr>
          <a:xfrm>
            <a:off x="1679271" y="4942468"/>
            <a:ext cx="1777044" cy="817233"/>
          </a:xfrm>
          <a:prstGeom prst="rect">
            <a:avLst/>
          </a:prstGeom>
          <a:gradFill flip="none" rotWithShape="1">
            <a:gsLst>
              <a:gs pos="0">
                <a:srgbClr val="CF3D03">
                  <a:shade val="30000"/>
                  <a:satMod val="115000"/>
                </a:srgbClr>
              </a:gs>
              <a:gs pos="50000">
                <a:srgbClr val="CF3D03">
                  <a:shade val="67500"/>
                  <a:satMod val="115000"/>
                </a:srgbClr>
              </a:gs>
              <a:gs pos="100000">
                <a:srgbClr val="CF3D03">
                  <a:shade val="100000"/>
                  <a:satMod val="11500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charset="0"/>
                <a:cs typeface="Arial" charset="0"/>
              </a:rPr>
              <a:t>No Formalized Process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charset="0"/>
                <a:cs typeface="Arial" charset="0"/>
              </a:rPr>
              <a:t>No Commitment to Service Levels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charset="0"/>
                <a:cs typeface="Arial" charset="0"/>
              </a:rPr>
              <a:t>Ad-hoc Support, Problem and Change Management</a:t>
            </a:r>
          </a:p>
          <a:p>
            <a:pPr marL="60325" lvl="0" indent="-52388" eaLnBrk="0" hangingPunct="0">
              <a:lnSpc>
                <a:spcPct val="90000"/>
              </a:lnSpc>
              <a:spcBef>
                <a:spcPct val="30000"/>
              </a:spcBef>
              <a:buFont typeface="Arial" pitchFamily="34" charset="0"/>
              <a:buChar char="•"/>
            </a:pPr>
            <a:endParaRPr lang="en-US" sz="800" dirty="0" smtClean="0">
              <a:solidFill>
                <a:schemeClr val="tx1"/>
              </a:solidFill>
              <a:effectLst>
                <a:outerShdw blurRad="38100" dist="38100" dir="2700000" algn="tl">
                  <a:srgbClr val="000000">
                    <a:alpha val="43137"/>
                  </a:srgbClr>
                </a:outerShdw>
              </a:effectLst>
              <a:latin typeface="Arial" charset="0"/>
              <a:cs typeface="Arial" charset="0"/>
            </a:endParaRPr>
          </a:p>
        </p:txBody>
      </p:sp>
      <p:sp>
        <p:nvSpPr>
          <p:cNvPr id="130" name="Rectangle 129"/>
          <p:cNvSpPr/>
          <p:nvPr/>
        </p:nvSpPr>
        <p:spPr>
          <a:xfrm>
            <a:off x="3556954" y="4942468"/>
            <a:ext cx="1777044" cy="81723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Defined Support Services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Document  Incident &amp; Problem Response Strategy</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Limited Problem, Change and Configuration Management</a:t>
            </a:r>
          </a:p>
          <a:p>
            <a:pPr>
              <a:buFont typeface="Arial" pitchFamily="34" charset="0"/>
              <a:buChar char="•"/>
            </a:pPr>
            <a:endParaRPr lang="en-US" sz="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31" name="Rectangle 130"/>
          <p:cNvSpPr/>
          <p:nvPr/>
        </p:nvSpPr>
        <p:spPr>
          <a:xfrm>
            <a:off x="5443263" y="4942468"/>
            <a:ext cx="1777044" cy="817233"/>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Defined Problem, Change  and Release Management</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Fully documented Operations</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Defined Service Levels</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Enhanced Configuration Management</a:t>
            </a:r>
          </a:p>
          <a:p>
            <a:pPr>
              <a:buFont typeface="Arial" pitchFamily="34" charset="0"/>
              <a:buChar char="•"/>
            </a:pPr>
            <a:endParaRPr lang="en-US" sz="800" dirty="0">
              <a:solidFill>
                <a:schemeClr val="tx1"/>
              </a:solidFill>
              <a:latin typeface="Arial" pitchFamily="34" charset="0"/>
              <a:cs typeface="Arial" pitchFamily="34" charset="0"/>
            </a:endParaRPr>
          </a:p>
        </p:txBody>
      </p:sp>
      <p:sp>
        <p:nvSpPr>
          <p:cNvPr id="132" name="Rectangle 131"/>
          <p:cNvSpPr/>
          <p:nvPr/>
        </p:nvSpPr>
        <p:spPr>
          <a:xfrm>
            <a:off x="7312320" y="4942468"/>
            <a:ext cx="1777044" cy="817233"/>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Business / IT Defined SLA’s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Proactive and Agile </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Optimizing Service Delivery</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Improving Service Levels, Business Continuity and Availability</a:t>
            </a:r>
          </a:p>
          <a:p>
            <a:pPr>
              <a:buFont typeface="Arial" pitchFamily="34" charset="0"/>
              <a:buChar char="•"/>
            </a:pPr>
            <a:endParaRPr lang="en-US" sz="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36" name="Rectangle 135"/>
          <p:cNvSpPr/>
          <p:nvPr/>
        </p:nvSpPr>
        <p:spPr>
          <a:xfrm>
            <a:off x="1679271" y="5833695"/>
            <a:ext cx="1777044" cy="817233"/>
          </a:xfrm>
          <a:prstGeom prst="rect">
            <a:avLst/>
          </a:prstGeom>
          <a:gradFill flip="none" rotWithShape="1">
            <a:gsLst>
              <a:gs pos="0">
                <a:srgbClr val="CF3D03">
                  <a:shade val="30000"/>
                  <a:satMod val="115000"/>
                </a:srgbClr>
              </a:gs>
              <a:gs pos="50000">
                <a:srgbClr val="CF3D03">
                  <a:shade val="67500"/>
                  <a:satMod val="115000"/>
                </a:srgbClr>
              </a:gs>
              <a:gs pos="100000">
                <a:srgbClr val="CF3D03">
                  <a:shade val="100000"/>
                  <a:satMod val="115000"/>
                </a:srgb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charset="0"/>
                <a:cs typeface="Arial" charset="0"/>
              </a:rPr>
              <a:t>Limited Security Accountability</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charset="0"/>
                <a:cs typeface="Arial" charset="0"/>
              </a:rPr>
              <a:t>No Formalized Incident Response</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charset="0"/>
                <a:cs typeface="Arial" charset="0"/>
              </a:rPr>
              <a:t>Limited Access Control</a:t>
            </a:r>
          </a:p>
          <a:p>
            <a:pPr marL="60325" lvl="0" indent="-52388" eaLnBrk="0" hangingPunct="0">
              <a:lnSpc>
                <a:spcPct val="90000"/>
              </a:lnSpc>
              <a:spcBef>
                <a:spcPct val="30000"/>
              </a:spcBef>
              <a:buFont typeface="Arial" pitchFamily="34" charset="0"/>
              <a:buChar char="•"/>
            </a:pPr>
            <a:endParaRPr lang="en-US" sz="800" dirty="0" smtClean="0">
              <a:solidFill>
                <a:schemeClr val="tx1"/>
              </a:solidFill>
              <a:effectLst>
                <a:outerShdw blurRad="38100" dist="38100" dir="2700000" algn="tl">
                  <a:srgbClr val="000000">
                    <a:alpha val="43137"/>
                  </a:srgbClr>
                </a:outerShdw>
              </a:effectLst>
              <a:latin typeface="Arial" charset="0"/>
              <a:cs typeface="Arial" charset="0"/>
            </a:endParaRPr>
          </a:p>
        </p:txBody>
      </p:sp>
      <p:sp>
        <p:nvSpPr>
          <p:cNvPr id="137" name="Rectangle 136"/>
          <p:cNvSpPr/>
          <p:nvPr/>
        </p:nvSpPr>
        <p:spPr>
          <a:xfrm>
            <a:off x="3556954" y="5833695"/>
            <a:ext cx="1777044" cy="817233"/>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Accountability to Data Security</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Limited Risk Assessment</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Password Protection of Data</a:t>
            </a:r>
          </a:p>
          <a:p>
            <a:pPr marL="60325" lvl="0" indent="-52388" eaLnBrk="0" hangingPunct="0">
              <a:lnSpc>
                <a:spcPct val="90000"/>
              </a:lnSpc>
              <a:spcBef>
                <a:spcPct val="30000"/>
              </a:spcBef>
              <a:buFont typeface="Arial" pitchFamily="34" charset="0"/>
              <a:buChar char="•"/>
            </a:pPr>
            <a:r>
              <a:rPr lang="en-US" sz="800" smtClean="0">
                <a:solidFill>
                  <a:schemeClr val="tx1"/>
                </a:solidFill>
                <a:effectLst>
                  <a:outerShdw blurRad="38100" dist="38100" dir="2700000" algn="tl">
                    <a:srgbClr val="000000">
                      <a:alpha val="43137"/>
                    </a:srgbClr>
                  </a:outerShdw>
                </a:effectLst>
                <a:latin typeface="Arial" pitchFamily="34" charset="0"/>
                <a:cs typeface="Arial" pitchFamily="34" charset="0"/>
              </a:rPr>
              <a:t>Limited Tools and Policy Compliance Automation</a:t>
            </a:r>
          </a:p>
          <a:p>
            <a:pPr>
              <a:buFont typeface="Arial" pitchFamily="34" charset="0"/>
              <a:buChar char="•"/>
            </a:pPr>
            <a:endParaRPr lang="en-US" sz="8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38" name="Rectangle 137"/>
          <p:cNvSpPr/>
          <p:nvPr/>
        </p:nvSpPr>
        <p:spPr>
          <a:xfrm>
            <a:off x="5443263" y="5833695"/>
            <a:ext cx="1777044" cy="817233"/>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Defined Security Compliance and Automated Audit Tools</a:t>
            </a:r>
          </a:p>
          <a:p>
            <a:pPr marL="60325" indent="-52388" eaLnBrk="0" hangingPunct="0">
              <a:lnSpc>
                <a:spcPct val="90000"/>
              </a:lnSpc>
              <a:spcBef>
                <a:spcPct val="30000"/>
              </a:spcBef>
              <a:buFont typeface="Arial" pitchFamily="34" charset="0"/>
              <a:buChar char="•"/>
            </a:pPr>
            <a:r>
              <a:rPr lang="en-US" sz="800" dirty="0" smtClean="0">
                <a:solidFill>
                  <a:schemeClr val="tx1"/>
                </a:solidFill>
              </a:rPr>
              <a:t>RMS</a:t>
            </a:r>
          </a:p>
          <a:p>
            <a:pPr marL="60325" indent="-52388" eaLnBrk="0" hangingPunct="0">
              <a:lnSpc>
                <a:spcPct val="90000"/>
              </a:lnSpc>
              <a:spcBef>
                <a:spcPct val="30000"/>
              </a:spcBef>
              <a:buFont typeface="Arial" pitchFamily="34" charset="0"/>
              <a:buChar char="•"/>
            </a:pPr>
            <a:endParaRPr lang="en-US" sz="800" dirty="0" smtClean="0">
              <a:solidFill>
                <a:schemeClr val="tx1"/>
              </a:solidFill>
            </a:endParaRP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Documented Threats and Vulnerabilities</a:t>
            </a:r>
          </a:p>
          <a:p>
            <a:pPr marL="60325" lvl="0" indent="-52388" eaLnBrk="0" hangingPunct="0">
              <a:lnSpc>
                <a:spcPct val="90000"/>
              </a:lnSpc>
              <a:spcBef>
                <a:spcPct val="30000"/>
              </a:spcBef>
              <a:buFont typeface="Arial" pitchFamily="34" charset="0"/>
              <a:buChar char="•"/>
            </a:pPr>
            <a:r>
              <a:rPr lang="en-US" sz="800" dirty="0" smtClean="0">
                <a:solidFill>
                  <a:schemeClr val="tx1"/>
                </a:solidFill>
                <a:latin typeface="Arial" pitchFamily="34" charset="0"/>
                <a:cs typeface="Arial" pitchFamily="34" charset="0"/>
              </a:rPr>
              <a:t>Security Standards for SW Acquisitions</a:t>
            </a:r>
          </a:p>
          <a:p>
            <a:pPr>
              <a:buFont typeface="Arial" pitchFamily="34" charset="0"/>
              <a:buChar char="•"/>
            </a:pPr>
            <a:endParaRPr lang="en-US" sz="800" dirty="0">
              <a:solidFill>
                <a:schemeClr val="tx1"/>
              </a:solidFill>
              <a:latin typeface="Arial" pitchFamily="34" charset="0"/>
              <a:cs typeface="Arial" pitchFamily="34" charset="0"/>
            </a:endParaRPr>
          </a:p>
        </p:txBody>
      </p:sp>
      <p:sp>
        <p:nvSpPr>
          <p:cNvPr id="139" name="Rectangle 138"/>
          <p:cNvSpPr/>
          <p:nvPr/>
        </p:nvSpPr>
        <p:spPr>
          <a:xfrm>
            <a:off x="7312320" y="5833695"/>
            <a:ext cx="1777044" cy="817233"/>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Automated Risk Assessment</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Managed Network and Data Security Process</a:t>
            </a:r>
          </a:p>
          <a:p>
            <a:pPr marL="60325" lvl="0" indent="-52388" eaLnBrk="0" hangingPunct="0">
              <a:lnSpc>
                <a:spcPct val="90000"/>
              </a:lnSpc>
              <a:spcBef>
                <a:spcPct val="30000"/>
              </a:spcBef>
              <a:buFont typeface="Arial" pitchFamily="34" charset="0"/>
              <a:buChar char="•"/>
            </a:pPr>
            <a:r>
              <a:rPr lang="en-US" sz="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Automated Security Policy Verification</a:t>
            </a:r>
          </a:p>
          <a:p>
            <a:pPr>
              <a:buFont typeface="Arial" pitchFamily="34" charset="0"/>
              <a:buChar char="•"/>
            </a:pPr>
            <a:endParaRPr lang="en-US" sz="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5" name="Group 107"/>
          <p:cNvGrpSpPr/>
          <p:nvPr/>
        </p:nvGrpSpPr>
        <p:grpSpPr>
          <a:xfrm>
            <a:off x="181586" y="5835447"/>
            <a:ext cx="1442908" cy="813729"/>
            <a:chOff x="121204" y="5809569"/>
            <a:chExt cx="1442908" cy="813729"/>
          </a:xfrm>
        </p:grpSpPr>
        <p:sp>
          <p:nvSpPr>
            <p:cNvPr id="133" name="Round Same Side Corner Rectangle 132"/>
            <p:cNvSpPr/>
            <p:nvPr/>
          </p:nvSpPr>
          <p:spPr>
            <a:xfrm rot="16200000">
              <a:off x="435793" y="5494980"/>
              <a:ext cx="813729" cy="1442908"/>
            </a:xfrm>
            <a:prstGeom prst="round2SameRect">
              <a:avLst/>
            </a:prstGeom>
            <a:gradFill flip="none" rotWithShape="1">
              <a:gsLst>
                <a:gs pos="0">
                  <a:schemeClr val="tx1">
                    <a:lumMod val="65000"/>
                    <a:shade val="30000"/>
                    <a:satMod val="115000"/>
                  </a:schemeClr>
                </a:gs>
                <a:gs pos="50000">
                  <a:schemeClr val="tx1">
                    <a:lumMod val="65000"/>
                    <a:shade val="67500"/>
                    <a:satMod val="115000"/>
                  </a:schemeClr>
                </a:gs>
                <a:gs pos="100000">
                  <a:schemeClr val="tx1">
                    <a:lumMod val="65000"/>
                    <a:shade val="100000"/>
                    <a:satMod val="115000"/>
                  </a:schemeClr>
                </a:gs>
              </a:gsLst>
              <a:lin ang="18900000" scaled="1"/>
              <a:tileRect/>
            </a:gradFill>
            <a:ln>
              <a:no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4" name="Rectangle 8"/>
            <p:cNvSpPr>
              <a:spLocks noChangeArrowheads="1"/>
            </p:cNvSpPr>
            <p:nvPr/>
          </p:nvSpPr>
          <p:spPr bwMode="auto">
            <a:xfrm>
              <a:off x="175823" y="6324590"/>
              <a:ext cx="1205428" cy="187728"/>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76185" tIns="38092" rIns="76185" bIns="38092">
              <a:spAutoFit/>
            </a:bodyPr>
            <a:lstStyle/>
            <a:p>
              <a:pPr algn="ctr">
                <a:lnSpc>
                  <a:spcPct val="90000"/>
                </a:lnSpc>
                <a:spcBef>
                  <a:spcPct val="30000"/>
                </a:spcBef>
              </a:pPr>
              <a:r>
                <a:rPr lang="en-US" sz="800" b="1" smtClean="0"/>
                <a:t>SECURITY PROCESS</a:t>
              </a:r>
              <a:endParaRPr lang="en-US" sz="800" b="1"/>
            </a:p>
          </p:txBody>
        </p:sp>
        <p:grpSp>
          <p:nvGrpSpPr>
            <p:cNvPr id="16" name="Group 167"/>
            <p:cNvGrpSpPr/>
            <p:nvPr/>
          </p:nvGrpSpPr>
          <p:grpSpPr>
            <a:xfrm>
              <a:off x="397806" y="5908009"/>
              <a:ext cx="889703" cy="404513"/>
              <a:chOff x="387007" y="5877462"/>
              <a:chExt cx="889703" cy="404513"/>
            </a:xfrm>
          </p:grpSpPr>
          <p:pic>
            <p:nvPicPr>
              <p:cNvPr id="167" name="Picture 29" descr="C:\Program Files\Microsoft Resource DVD Artwork\DVD_ART\Artwork_Imagery\Shapes and Graphics\circular shapes\3d Disc shapes\teal disc.png"/>
              <p:cNvPicPr>
                <a:picLocks noChangeAspect="1" noChangeArrowheads="1"/>
              </p:cNvPicPr>
              <p:nvPr/>
            </p:nvPicPr>
            <p:blipFill>
              <a:blip r:embed="rId18" cstate="email"/>
              <a:srcRect/>
              <a:stretch>
                <a:fillRect/>
              </a:stretch>
            </p:blipFill>
            <p:spPr bwMode="auto">
              <a:xfrm>
                <a:off x="387007" y="6038769"/>
                <a:ext cx="889703" cy="243206"/>
              </a:xfrm>
              <a:prstGeom prst="rect">
                <a:avLst/>
              </a:prstGeom>
              <a:noFill/>
            </p:spPr>
          </p:pic>
          <p:grpSp>
            <p:nvGrpSpPr>
              <p:cNvPr id="17" name="Group 152"/>
              <p:cNvGrpSpPr/>
              <p:nvPr/>
            </p:nvGrpSpPr>
            <p:grpSpPr>
              <a:xfrm>
                <a:off x="492195" y="5877462"/>
                <a:ext cx="679327" cy="273169"/>
                <a:chOff x="478064" y="5825706"/>
                <a:chExt cx="535048" cy="215152"/>
              </a:xfrm>
            </p:grpSpPr>
            <p:pic>
              <p:nvPicPr>
                <p:cNvPr id="146" name="Picture 90" descr="Server ISAS - firewall"/>
                <p:cNvPicPr>
                  <a:picLocks noChangeAspect="1" noChangeArrowheads="1"/>
                </p:cNvPicPr>
                <p:nvPr/>
              </p:nvPicPr>
              <p:blipFill>
                <a:blip r:embed="rId19" cstate="email"/>
                <a:srcRect/>
                <a:stretch>
                  <a:fillRect/>
                </a:stretch>
              </p:blipFill>
              <p:spPr bwMode="auto">
                <a:xfrm>
                  <a:off x="478064" y="5825706"/>
                  <a:ext cx="135361" cy="215152"/>
                </a:xfrm>
                <a:prstGeom prst="rect">
                  <a:avLst/>
                </a:prstGeom>
                <a:noFill/>
              </p:spPr>
            </p:pic>
            <p:pic>
              <p:nvPicPr>
                <p:cNvPr id="148" name="Picture 90" descr="Server ISAS - firewall"/>
                <p:cNvPicPr>
                  <a:picLocks noChangeAspect="1" noChangeArrowheads="1"/>
                </p:cNvPicPr>
                <p:nvPr/>
              </p:nvPicPr>
              <p:blipFill>
                <a:blip r:embed="rId19" cstate="email"/>
                <a:srcRect/>
                <a:stretch>
                  <a:fillRect/>
                </a:stretch>
              </p:blipFill>
              <p:spPr bwMode="auto">
                <a:xfrm>
                  <a:off x="877751" y="5825706"/>
                  <a:ext cx="135361" cy="215152"/>
                </a:xfrm>
                <a:prstGeom prst="rect">
                  <a:avLst/>
                </a:prstGeom>
                <a:noFill/>
              </p:spPr>
            </p:pic>
            <p:pic>
              <p:nvPicPr>
                <p:cNvPr id="150" name="Rectangle 156931"/>
                <p:cNvPicPr>
                  <a:picLocks noChangeAspect="1" noChangeArrowheads="1"/>
                </p:cNvPicPr>
                <p:nvPr/>
              </p:nvPicPr>
              <p:blipFill>
                <a:blip r:embed="rId20" cstate="email"/>
                <a:srcRect/>
                <a:stretch>
                  <a:fillRect/>
                </a:stretch>
              </p:blipFill>
              <p:spPr bwMode="auto">
                <a:xfrm>
                  <a:off x="619435" y="5879123"/>
                  <a:ext cx="252305" cy="161735"/>
                </a:xfrm>
                <a:prstGeom prst="rect">
                  <a:avLst/>
                </a:prstGeom>
                <a:noFill/>
                <a:ln w="9525">
                  <a:noFill/>
                  <a:miter lim="800000"/>
                  <a:headEnd/>
                  <a:tailEnd/>
                </a:ln>
              </p:spPr>
            </p:pic>
          </p:grpSp>
        </p:gr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02"/>
                                        </p:tgtEl>
                                        <p:attrNameLst>
                                          <p:attrName>style.opacity</p:attrName>
                                        </p:attrNameLst>
                                      </p:cBhvr>
                                      <p:to>
                                        <p:strVal val="0.25"/>
                                      </p:to>
                                    </p:set>
                                    <p:animEffect filter="image" prLst="opacity: 0.25">
                                      <p:cBhvr rctx="IE">
                                        <p:cTn id="7" dur="indefinite"/>
                                        <p:tgtEl>
                                          <p:spTgt spid="102"/>
                                        </p:tgtEl>
                                      </p:cBhvr>
                                    </p:animEffect>
                                  </p:childTnLst>
                                </p:cTn>
                              </p:par>
                              <p:par>
                                <p:cTn id="8" presetID="9" presetClass="emph" presetSubtype="0" grpId="0" nodeType="withEffect">
                                  <p:stCondLst>
                                    <p:cond delay="0"/>
                                  </p:stCondLst>
                                  <p:childTnLst>
                                    <p:set>
                                      <p:cBhvr rctx="PPT">
                                        <p:cTn id="9" dur="indefinite"/>
                                        <p:tgtEl>
                                          <p:spTgt spid="110"/>
                                        </p:tgtEl>
                                        <p:attrNameLst>
                                          <p:attrName>style.opacity</p:attrName>
                                        </p:attrNameLst>
                                      </p:cBhvr>
                                      <p:to>
                                        <p:strVal val="0.25"/>
                                      </p:to>
                                    </p:set>
                                    <p:animEffect filter="image" prLst="opacity: 0.25">
                                      <p:cBhvr rctx="IE">
                                        <p:cTn id="10" dur="indefinite"/>
                                        <p:tgtEl>
                                          <p:spTgt spid="110"/>
                                        </p:tgtEl>
                                      </p:cBhvr>
                                    </p:animEffect>
                                  </p:childTnLst>
                                </p:cTn>
                              </p:par>
                              <p:par>
                                <p:cTn id="11" presetID="9" presetClass="emph" presetSubtype="0" grpId="0" nodeType="withEffect">
                                  <p:stCondLst>
                                    <p:cond delay="0"/>
                                  </p:stCondLst>
                                  <p:childTnLst>
                                    <p:set>
                                      <p:cBhvr rctx="PPT">
                                        <p:cTn id="12" dur="indefinite"/>
                                        <p:tgtEl>
                                          <p:spTgt spid="114"/>
                                        </p:tgtEl>
                                        <p:attrNameLst>
                                          <p:attrName>style.opacity</p:attrName>
                                        </p:attrNameLst>
                                      </p:cBhvr>
                                      <p:to>
                                        <p:strVal val="0.25"/>
                                      </p:to>
                                    </p:set>
                                    <p:animEffect filter="image" prLst="opacity: 0.25">
                                      <p:cBhvr rctx="IE">
                                        <p:cTn id="13" dur="indefinite"/>
                                        <p:tgtEl>
                                          <p:spTgt spid="114"/>
                                        </p:tgtEl>
                                      </p:cBhvr>
                                    </p:animEffect>
                                  </p:childTnLst>
                                </p:cTn>
                              </p:par>
                              <p:par>
                                <p:cTn id="14" presetID="9" presetClass="emph" presetSubtype="0" grpId="0" nodeType="withEffect">
                                  <p:stCondLst>
                                    <p:cond delay="0"/>
                                  </p:stCondLst>
                                  <p:childTnLst>
                                    <p:set>
                                      <p:cBhvr rctx="PPT">
                                        <p:cTn id="15" dur="indefinite"/>
                                        <p:tgtEl>
                                          <p:spTgt spid="121"/>
                                        </p:tgtEl>
                                        <p:attrNameLst>
                                          <p:attrName>style.opacity</p:attrName>
                                        </p:attrNameLst>
                                      </p:cBhvr>
                                      <p:to>
                                        <p:strVal val="0.25"/>
                                      </p:to>
                                    </p:set>
                                    <p:animEffect filter="image" prLst="opacity: 0.25">
                                      <p:cBhvr rctx="IE">
                                        <p:cTn id="16" dur="indefinite"/>
                                        <p:tgtEl>
                                          <p:spTgt spid="1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wipe(left)">
                                      <p:cBhvr>
                                        <p:cTn id="21" dur="500"/>
                                        <p:tgtEl>
                                          <p:spTgt spid="9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wipe(left)">
                                      <p:cBhvr>
                                        <p:cTn id="24" dur="500"/>
                                        <p:tgtEl>
                                          <p:spTgt spid="10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wipe(left)">
                                      <p:cBhvr>
                                        <p:cTn id="27" dur="500"/>
                                        <p:tgtEl>
                                          <p:spTgt spid="1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wipe(left)">
                                      <p:cBhvr>
                                        <p:cTn id="30" dur="500"/>
                                        <p:tgtEl>
                                          <p:spTgt spid="11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wipe(left)">
                                      <p:cBhvr>
                                        <p:cTn id="33" dur="500"/>
                                        <p:tgtEl>
                                          <p:spTgt spid="1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wipe(left)">
                                      <p:cBhvr>
                                        <p:cTn id="36" dur="500"/>
                                        <p:tgtEl>
                                          <p:spTgt spid="13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wipe(left)">
                                      <p:cBhvr>
                                        <p:cTn id="39" dur="500"/>
                                        <p:tgtEl>
                                          <p:spTgt spid="13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childTnLst>
                                    <p:set>
                                      <p:cBhvr rctx="PPT">
                                        <p:cTn id="43" dur="indefinite"/>
                                        <p:tgtEl>
                                          <p:spTgt spid="103"/>
                                        </p:tgtEl>
                                        <p:attrNameLst>
                                          <p:attrName>style.opacity</p:attrName>
                                        </p:attrNameLst>
                                      </p:cBhvr>
                                      <p:to>
                                        <p:strVal val="0.25"/>
                                      </p:to>
                                    </p:set>
                                    <p:animEffect filter="image" prLst="opacity: 0.25">
                                      <p:cBhvr rctx="IE">
                                        <p:cTn id="44" dur="indefinite"/>
                                        <p:tgtEl>
                                          <p:spTgt spid="103"/>
                                        </p:tgtEl>
                                      </p:cBhvr>
                                    </p:animEffect>
                                  </p:childTnLst>
                                </p:cTn>
                              </p:par>
                              <p:par>
                                <p:cTn id="45" presetID="9" presetClass="emph" presetSubtype="0" grpId="1" nodeType="withEffect">
                                  <p:stCondLst>
                                    <p:cond delay="0"/>
                                  </p:stCondLst>
                                  <p:childTnLst>
                                    <p:set>
                                      <p:cBhvr rctx="PPT">
                                        <p:cTn id="46" dur="indefinite"/>
                                        <p:tgtEl>
                                          <p:spTgt spid="111"/>
                                        </p:tgtEl>
                                        <p:attrNameLst>
                                          <p:attrName>style.opacity</p:attrName>
                                        </p:attrNameLst>
                                      </p:cBhvr>
                                      <p:to>
                                        <p:strVal val="0.25"/>
                                      </p:to>
                                    </p:set>
                                    <p:animEffect filter="image" prLst="opacity: 0.25">
                                      <p:cBhvr rctx="IE">
                                        <p:cTn id="47" dur="indefinite"/>
                                        <p:tgtEl>
                                          <p:spTgt spid="111"/>
                                        </p:tgtEl>
                                      </p:cBhvr>
                                    </p:animEffect>
                                  </p:childTnLst>
                                </p:cTn>
                              </p:par>
                              <p:par>
                                <p:cTn id="48" presetID="9" presetClass="emph" presetSubtype="0" grpId="1" nodeType="withEffect">
                                  <p:stCondLst>
                                    <p:cond delay="0"/>
                                  </p:stCondLst>
                                  <p:childTnLst>
                                    <p:set>
                                      <p:cBhvr rctx="PPT">
                                        <p:cTn id="49" dur="indefinite"/>
                                        <p:tgtEl>
                                          <p:spTgt spid="115"/>
                                        </p:tgtEl>
                                        <p:attrNameLst>
                                          <p:attrName>style.opacity</p:attrName>
                                        </p:attrNameLst>
                                      </p:cBhvr>
                                      <p:to>
                                        <p:strVal val="0.25"/>
                                      </p:to>
                                    </p:set>
                                    <p:animEffect filter="image" prLst="opacity: 0.25">
                                      <p:cBhvr rctx="IE">
                                        <p:cTn id="50" dur="indefinite"/>
                                        <p:tgtEl>
                                          <p:spTgt spid="115"/>
                                        </p:tgtEl>
                                      </p:cBhvr>
                                    </p:animEffect>
                                  </p:childTnLst>
                                </p:cTn>
                              </p:par>
                              <p:par>
                                <p:cTn id="51" presetID="9" presetClass="emph" presetSubtype="0" grpId="1" nodeType="withEffect">
                                  <p:stCondLst>
                                    <p:cond delay="0"/>
                                  </p:stCondLst>
                                  <p:childTnLst>
                                    <p:set>
                                      <p:cBhvr rctx="PPT">
                                        <p:cTn id="52" dur="indefinite"/>
                                        <p:tgtEl>
                                          <p:spTgt spid="122"/>
                                        </p:tgtEl>
                                        <p:attrNameLst>
                                          <p:attrName>style.opacity</p:attrName>
                                        </p:attrNameLst>
                                      </p:cBhvr>
                                      <p:to>
                                        <p:strVal val="0.25"/>
                                      </p:to>
                                    </p:set>
                                    <p:animEffect filter="image" prLst="opacity: 0.25">
                                      <p:cBhvr rctx="IE">
                                        <p:cTn id="53" dur="indefinite"/>
                                        <p:tgtEl>
                                          <p:spTgt spid="1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wipe(left)">
                                      <p:cBhvr>
                                        <p:cTn id="58" dur="500"/>
                                        <p:tgtEl>
                                          <p:spTgt spid="9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wipe(left)">
                                      <p:cBhvr>
                                        <p:cTn id="61" dur="500"/>
                                        <p:tgtEl>
                                          <p:spTgt spid="1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wipe(left)">
                                      <p:cBhvr>
                                        <p:cTn id="64" dur="500"/>
                                        <p:tgtEl>
                                          <p:spTgt spid="11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wipe(left)">
                                      <p:cBhvr>
                                        <p:cTn id="67" dur="500"/>
                                        <p:tgtEl>
                                          <p:spTgt spid="1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wipe(left)">
                                      <p:cBhvr>
                                        <p:cTn id="70" dur="500"/>
                                        <p:tgtEl>
                                          <p:spTgt spid="12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wipe(left)">
                                      <p:cBhvr>
                                        <p:cTn id="73" dur="500"/>
                                        <p:tgtEl>
                                          <p:spTgt spid="131"/>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38"/>
                                        </p:tgtEl>
                                        <p:attrNameLst>
                                          <p:attrName>style.visibility</p:attrName>
                                        </p:attrNameLst>
                                      </p:cBhvr>
                                      <p:to>
                                        <p:strVal val="visible"/>
                                      </p:to>
                                    </p:set>
                                    <p:animEffect transition="in" filter="wipe(left)">
                                      <p:cBhvr>
                                        <p:cTn id="76" dur="500"/>
                                        <p:tgtEl>
                                          <p:spTgt spid="138"/>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mph" presetSubtype="0" grpId="1" nodeType="clickEffect">
                                  <p:stCondLst>
                                    <p:cond delay="0"/>
                                  </p:stCondLst>
                                  <p:childTnLst>
                                    <p:set>
                                      <p:cBhvr rctx="PPT">
                                        <p:cTn id="80" dur="indefinite"/>
                                        <p:tgtEl>
                                          <p:spTgt spid="104"/>
                                        </p:tgtEl>
                                        <p:attrNameLst>
                                          <p:attrName>style.opacity</p:attrName>
                                        </p:attrNameLst>
                                      </p:cBhvr>
                                      <p:to>
                                        <p:strVal val="0.25"/>
                                      </p:to>
                                    </p:set>
                                    <p:animEffect filter="image" prLst="opacity: 0.25">
                                      <p:cBhvr rctx="IE">
                                        <p:cTn id="81" dur="indefinite"/>
                                        <p:tgtEl>
                                          <p:spTgt spid="104"/>
                                        </p:tgtEl>
                                      </p:cBhvr>
                                    </p:animEffect>
                                  </p:childTnLst>
                                </p:cTn>
                              </p:par>
                              <p:par>
                                <p:cTn id="82" presetID="9" presetClass="emph" presetSubtype="0" grpId="1" nodeType="withEffect">
                                  <p:stCondLst>
                                    <p:cond delay="0"/>
                                  </p:stCondLst>
                                  <p:childTnLst>
                                    <p:set>
                                      <p:cBhvr rctx="PPT">
                                        <p:cTn id="83" dur="indefinite"/>
                                        <p:tgtEl>
                                          <p:spTgt spid="112"/>
                                        </p:tgtEl>
                                        <p:attrNameLst>
                                          <p:attrName>style.opacity</p:attrName>
                                        </p:attrNameLst>
                                      </p:cBhvr>
                                      <p:to>
                                        <p:strVal val="0.25"/>
                                      </p:to>
                                    </p:set>
                                    <p:animEffect filter="image" prLst="opacity: 0.25">
                                      <p:cBhvr rctx="IE">
                                        <p:cTn id="84" dur="indefinite"/>
                                        <p:tgtEl>
                                          <p:spTgt spid="112"/>
                                        </p:tgtEl>
                                      </p:cBhvr>
                                    </p:animEffect>
                                  </p:childTnLst>
                                </p:cTn>
                              </p:par>
                              <p:par>
                                <p:cTn id="85" presetID="9" presetClass="emph" presetSubtype="0" grpId="1" nodeType="withEffect">
                                  <p:stCondLst>
                                    <p:cond delay="0"/>
                                  </p:stCondLst>
                                  <p:childTnLst>
                                    <p:set>
                                      <p:cBhvr rctx="PPT">
                                        <p:cTn id="86" dur="indefinite"/>
                                        <p:tgtEl>
                                          <p:spTgt spid="116"/>
                                        </p:tgtEl>
                                        <p:attrNameLst>
                                          <p:attrName>style.opacity</p:attrName>
                                        </p:attrNameLst>
                                      </p:cBhvr>
                                      <p:to>
                                        <p:strVal val="0.25"/>
                                      </p:to>
                                    </p:set>
                                    <p:animEffect filter="image" prLst="opacity: 0.25">
                                      <p:cBhvr rctx="IE">
                                        <p:cTn id="87" dur="indefinite"/>
                                        <p:tgtEl>
                                          <p:spTgt spid="116"/>
                                        </p:tgtEl>
                                      </p:cBhvr>
                                    </p:animEffect>
                                  </p:childTnLst>
                                </p:cTn>
                              </p:par>
                              <p:par>
                                <p:cTn id="88" presetID="9" presetClass="emph" presetSubtype="0" grpId="1" nodeType="withEffect">
                                  <p:stCondLst>
                                    <p:cond delay="0"/>
                                  </p:stCondLst>
                                  <p:childTnLst>
                                    <p:set>
                                      <p:cBhvr rctx="PPT">
                                        <p:cTn id="89" dur="indefinite"/>
                                        <p:tgtEl>
                                          <p:spTgt spid="123"/>
                                        </p:tgtEl>
                                        <p:attrNameLst>
                                          <p:attrName>style.opacity</p:attrName>
                                        </p:attrNameLst>
                                      </p:cBhvr>
                                      <p:to>
                                        <p:strVal val="0.25"/>
                                      </p:to>
                                    </p:set>
                                    <p:animEffect filter="image" prLst="opacity: 0.25">
                                      <p:cBhvr rctx="IE">
                                        <p:cTn id="90" dur="indefinite"/>
                                        <p:tgtEl>
                                          <p:spTgt spid="12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93"/>
                                        </p:tgtEl>
                                        <p:attrNameLst>
                                          <p:attrName>style.visibility</p:attrName>
                                        </p:attrNameLst>
                                      </p:cBhvr>
                                      <p:to>
                                        <p:strVal val="visible"/>
                                      </p:to>
                                    </p:set>
                                    <p:animEffect transition="in" filter="wipe(left)">
                                      <p:cBhvr>
                                        <p:cTn id="95" dur="500"/>
                                        <p:tgtEl>
                                          <p:spTgt spid="9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wipe(left)">
                                      <p:cBhvr>
                                        <p:cTn id="98" dur="500"/>
                                        <p:tgtEl>
                                          <p:spTgt spid="10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13"/>
                                        </p:tgtEl>
                                        <p:attrNameLst>
                                          <p:attrName>style.visibility</p:attrName>
                                        </p:attrNameLst>
                                      </p:cBhvr>
                                      <p:to>
                                        <p:strVal val="visible"/>
                                      </p:to>
                                    </p:set>
                                    <p:animEffect transition="in" filter="wipe(left)">
                                      <p:cBhvr>
                                        <p:cTn id="101" dur="500"/>
                                        <p:tgtEl>
                                          <p:spTgt spid="113"/>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17"/>
                                        </p:tgtEl>
                                        <p:attrNameLst>
                                          <p:attrName>style.visibility</p:attrName>
                                        </p:attrNameLst>
                                      </p:cBhvr>
                                      <p:to>
                                        <p:strVal val="visible"/>
                                      </p:to>
                                    </p:set>
                                    <p:animEffect transition="in" filter="wipe(left)">
                                      <p:cBhvr>
                                        <p:cTn id="104" dur="500"/>
                                        <p:tgtEl>
                                          <p:spTgt spid="117"/>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left)">
                                      <p:cBhvr>
                                        <p:cTn id="107" dur="500"/>
                                        <p:tgtEl>
                                          <p:spTgt spid="124"/>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32"/>
                                        </p:tgtEl>
                                        <p:attrNameLst>
                                          <p:attrName>style.visibility</p:attrName>
                                        </p:attrNameLst>
                                      </p:cBhvr>
                                      <p:to>
                                        <p:strVal val="visible"/>
                                      </p:to>
                                    </p:set>
                                    <p:animEffect transition="in" filter="wipe(left)">
                                      <p:cBhvr>
                                        <p:cTn id="110" dur="500"/>
                                        <p:tgtEl>
                                          <p:spTgt spid="1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39"/>
                                        </p:tgtEl>
                                        <p:attrNameLst>
                                          <p:attrName>style.visibility</p:attrName>
                                        </p:attrNameLst>
                                      </p:cBhvr>
                                      <p:to>
                                        <p:strVal val="visible"/>
                                      </p:to>
                                    </p:set>
                                    <p:animEffect transition="in" filter="wipe(left)">
                                      <p:cBhvr>
                                        <p:cTn id="113" dur="500"/>
                                        <p:tgtEl>
                                          <p:spTgt spid="139"/>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mph" presetSubtype="0" grpId="1" nodeType="clickEffect">
                                  <p:stCondLst>
                                    <p:cond delay="0"/>
                                  </p:stCondLst>
                                  <p:childTnLst>
                                    <p:set>
                                      <p:cBhvr rctx="PPT">
                                        <p:cTn id="117" dur="indefinite"/>
                                        <p:tgtEl>
                                          <p:spTgt spid="105"/>
                                        </p:tgtEl>
                                        <p:attrNameLst>
                                          <p:attrName>style.opacity</p:attrName>
                                        </p:attrNameLst>
                                      </p:cBhvr>
                                      <p:to>
                                        <p:strVal val="0.5"/>
                                      </p:to>
                                    </p:set>
                                    <p:animEffect filter="image" prLst="opacity: 0.5">
                                      <p:cBhvr rctx="IE">
                                        <p:cTn id="118" dur="indefinite"/>
                                        <p:tgtEl>
                                          <p:spTgt spid="105"/>
                                        </p:tgtEl>
                                      </p:cBhvr>
                                    </p:animEffect>
                                  </p:childTnLst>
                                </p:cTn>
                              </p:par>
                              <p:par>
                                <p:cTn id="119" presetID="9" presetClass="emph" presetSubtype="0" grpId="1" nodeType="withEffect">
                                  <p:stCondLst>
                                    <p:cond delay="0"/>
                                  </p:stCondLst>
                                  <p:childTnLst>
                                    <p:set>
                                      <p:cBhvr rctx="PPT">
                                        <p:cTn id="120" dur="indefinite"/>
                                        <p:tgtEl>
                                          <p:spTgt spid="113"/>
                                        </p:tgtEl>
                                        <p:attrNameLst>
                                          <p:attrName>style.opacity</p:attrName>
                                        </p:attrNameLst>
                                      </p:cBhvr>
                                      <p:to>
                                        <p:strVal val="0.5"/>
                                      </p:to>
                                    </p:set>
                                    <p:animEffect filter="image" prLst="opacity: 0.5">
                                      <p:cBhvr rctx="IE">
                                        <p:cTn id="121" dur="indefinite"/>
                                        <p:tgtEl>
                                          <p:spTgt spid="113"/>
                                        </p:tgtEl>
                                      </p:cBhvr>
                                    </p:animEffect>
                                  </p:childTnLst>
                                </p:cTn>
                              </p:par>
                              <p:par>
                                <p:cTn id="122" presetID="9" presetClass="emph" presetSubtype="0" grpId="1" nodeType="withEffect">
                                  <p:stCondLst>
                                    <p:cond delay="0"/>
                                  </p:stCondLst>
                                  <p:childTnLst>
                                    <p:set>
                                      <p:cBhvr rctx="PPT">
                                        <p:cTn id="123" dur="indefinite"/>
                                        <p:tgtEl>
                                          <p:spTgt spid="117"/>
                                        </p:tgtEl>
                                        <p:attrNameLst>
                                          <p:attrName>style.opacity</p:attrName>
                                        </p:attrNameLst>
                                      </p:cBhvr>
                                      <p:to>
                                        <p:strVal val="0.5"/>
                                      </p:to>
                                    </p:set>
                                    <p:animEffect filter="image" prLst="opacity: 0.5">
                                      <p:cBhvr rctx="IE">
                                        <p:cTn id="124" dur="indefinite"/>
                                        <p:tgtEl>
                                          <p:spTgt spid="117"/>
                                        </p:tgtEl>
                                      </p:cBhvr>
                                    </p:animEffect>
                                  </p:childTnLst>
                                </p:cTn>
                              </p:par>
                              <p:par>
                                <p:cTn id="125" presetID="9" presetClass="emph" presetSubtype="0" grpId="1" nodeType="withEffect">
                                  <p:stCondLst>
                                    <p:cond delay="0"/>
                                  </p:stCondLst>
                                  <p:childTnLst>
                                    <p:set>
                                      <p:cBhvr rctx="PPT">
                                        <p:cTn id="126" dur="indefinite"/>
                                        <p:tgtEl>
                                          <p:spTgt spid="124"/>
                                        </p:tgtEl>
                                        <p:attrNameLst>
                                          <p:attrName>style.opacity</p:attrName>
                                        </p:attrNameLst>
                                      </p:cBhvr>
                                      <p:to>
                                        <p:strVal val="0.5"/>
                                      </p:to>
                                    </p:set>
                                    <p:animEffect filter="image" prLst="opacity: 0.5">
                                      <p:cBhvr rctx="IE">
                                        <p:cTn id="127" dur="indefinite"/>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3" grpId="1" animBg="1"/>
      <p:bldP spid="104" grpId="0" animBg="1"/>
      <p:bldP spid="104" grpId="1" animBg="1"/>
      <p:bldP spid="105" grpId="0" animBg="1"/>
      <p:bldP spid="105" grpId="1" animBg="1"/>
      <p:bldP spid="110" grpId="0" animBg="1"/>
      <p:bldP spid="111" grpId="0" animBg="1"/>
      <p:bldP spid="111" grpId="1" animBg="1"/>
      <p:bldP spid="112" grpId="0" animBg="1"/>
      <p:bldP spid="112" grpId="1" animBg="1"/>
      <p:bldP spid="113" grpId="0" animBg="1"/>
      <p:bldP spid="113" grpId="1" animBg="1"/>
      <p:bldP spid="114" grpId="0" animBg="1"/>
      <p:bldP spid="115" grpId="0" animBg="1"/>
      <p:bldP spid="115" grpId="1" animBg="1"/>
      <p:bldP spid="116" grpId="0" animBg="1"/>
      <p:bldP spid="116" grpId="1" animBg="1"/>
      <p:bldP spid="117" grpId="0" animBg="1"/>
      <p:bldP spid="117" grpId="1" animBg="1"/>
      <p:bldP spid="121" grpId="0" animBg="1"/>
      <p:bldP spid="122" grpId="0" animBg="1"/>
      <p:bldP spid="122" grpId="1" animBg="1"/>
      <p:bldP spid="123" grpId="0" animBg="1"/>
      <p:bldP spid="123" grpId="1" animBg="1"/>
      <p:bldP spid="124" grpId="0" animBg="1"/>
      <p:bldP spid="124" grpId="1" animBg="1"/>
      <p:bldP spid="130" grpId="0" animBg="1"/>
      <p:bldP spid="131" grpId="0" animBg="1"/>
      <p:bldP spid="132" grpId="0" animBg="1"/>
      <p:bldP spid="137" grpId="0" animBg="1"/>
      <p:bldP spid="138" grpId="0" animBg="1"/>
      <p:bldP spid="1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63588" y="228600"/>
            <a:ext cx="8380412" cy="701675"/>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Agenda</a:t>
            </a:r>
          </a:p>
        </p:txBody>
      </p:sp>
      <p:sp>
        <p:nvSpPr>
          <p:cNvPr id="3" name="2 Marcador de contenido"/>
          <p:cNvSpPr>
            <a:spLocks noGrp="1"/>
          </p:cNvSpPr>
          <p:nvPr>
            <p:ph idx="4294967295"/>
          </p:nvPr>
        </p:nvSpPr>
        <p:spPr>
          <a:xfrm>
            <a:off x="252413" y="1414463"/>
            <a:ext cx="8599487" cy="2031325"/>
          </a:xfrm>
        </p:spPr>
        <p:txBody>
          <a:bodyPr/>
          <a:lstStyle/>
          <a:p>
            <a:pPr eaLnBrk="1" hangingPunct="1">
              <a:defRPr/>
            </a:pPr>
            <a:r>
              <a:rPr lang="es-ES" sz="2800" dirty="0" smtClean="0">
                <a:solidFill>
                  <a:schemeClr val="bg2">
                    <a:lumMod val="50000"/>
                    <a:lumOff val="50000"/>
                  </a:schemeClr>
                </a:solidFill>
              </a:rPr>
              <a:t>Introducción</a:t>
            </a:r>
          </a:p>
          <a:p>
            <a:pPr eaLnBrk="1" hangingPunct="1">
              <a:defRPr/>
            </a:pPr>
            <a:r>
              <a:rPr lang="es-ES" sz="2800" dirty="0" smtClean="0"/>
              <a:t>Gestión de Actualizaciones del sistema</a:t>
            </a:r>
          </a:p>
          <a:p>
            <a:pPr eaLnBrk="1" hangingPunct="1">
              <a:defRPr/>
            </a:pPr>
            <a:r>
              <a:rPr lang="es-ES" sz="2800" dirty="0" smtClean="0">
                <a:solidFill>
                  <a:schemeClr val="bg2">
                    <a:lumMod val="50000"/>
                    <a:lumOff val="50000"/>
                  </a:schemeClr>
                </a:solidFill>
              </a:rPr>
              <a:t>Gestión Antimalware</a:t>
            </a:r>
          </a:p>
          <a:p>
            <a:pPr eaLnBrk="1" hangingPunct="1">
              <a:defRPr/>
            </a:pPr>
            <a:r>
              <a:rPr lang="es-ES" sz="2800" dirty="0" smtClean="0">
                <a:solidFill>
                  <a:schemeClr val="bg2">
                    <a:lumMod val="50000"/>
                    <a:lumOff val="50000"/>
                  </a:schemeClr>
                </a:solidFill>
              </a:rPr>
              <a:t>Gestión unificada de los servicios de IT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98191" y="219892"/>
            <a:ext cx="8393112" cy="701731"/>
          </a:xfrm>
        </p:spPr>
        <p:txBody>
          <a:bodyPr/>
          <a:lstStyle/>
          <a:p>
            <a:pPr defTabSz="912703" eaLnBrk="1" hangingPunct="1">
              <a:defRPr/>
            </a:pPr>
            <a:r>
              <a:rPr lang="es-ES" sz="4400" spc="-357"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¿Qué es WSUS?</a:t>
            </a:r>
          </a:p>
        </p:txBody>
      </p:sp>
      <p:graphicFrame>
        <p:nvGraphicFramePr>
          <p:cNvPr id="5" name="Diagram 4"/>
          <p:cNvGraphicFramePr/>
          <p:nvPr/>
        </p:nvGraphicFramePr>
        <p:xfrm>
          <a:off x="441739" y="1190715"/>
          <a:ext cx="8260522" cy="453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509954" y="5870313"/>
          <a:ext cx="8124092" cy="7950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3106738" y="2614613"/>
            <a:ext cx="5802312" cy="3962400"/>
          </a:xfrm>
          <a:prstGeom prst="roundRect">
            <a:avLst/>
          </a:prstGeom>
          <a:gradFill>
            <a:gsLst>
              <a:gs pos="0">
                <a:schemeClr val="accent2">
                  <a:tint val="73000"/>
                  <a:satMod val="150000"/>
                  <a:alpha val="49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1" hangingPunct="1">
              <a:spcBef>
                <a:spcPct val="0"/>
              </a:spcBef>
              <a:buClrTx/>
              <a:defRPr/>
            </a:pPr>
            <a:endParaRPr lang="en-US" dirty="0">
              <a:solidFill>
                <a:schemeClr val="tx1"/>
              </a:solidFill>
            </a:endParaRPr>
          </a:p>
        </p:txBody>
      </p:sp>
      <p:sp>
        <p:nvSpPr>
          <p:cNvPr id="130050" name="Line 2"/>
          <p:cNvSpPr>
            <a:spLocks noChangeShapeType="1"/>
          </p:cNvSpPr>
          <p:nvPr/>
        </p:nvSpPr>
        <p:spPr bwMode="auto">
          <a:xfrm>
            <a:off x="3876675" y="2219325"/>
            <a:ext cx="277813" cy="276225"/>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30051" name="Line 3"/>
          <p:cNvSpPr>
            <a:spLocks noChangeShapeType="1"/>
          </p:cNvSpPr>
          <p:nvPr/>
        </p:nvSpPr>
        <p:spPr bwMode="auto">
          <a:xfrm flipH="1">
            <a:off x="928688" y="2306638"/>
            <a:ext cx="400050" cy="2879725"/>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30052" name="Line 4"/>
          <p:cNvSpPr>
            <a:spLocks noChangeShapeType="1"/>
          </p:cNvSpPr>
          <p:nvPr/>
        </p:nvSpPr>
        <p:spPr bwMode="auto">
          <a:xfrm flipH="1">
            <a:off x="4818063" y="4010025"/>
            <a:ext cx="246062" cy="1160463"/>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30053" name="Line 5"/>
          <p:cNvSpPr>
            <a:spLocks noChangeShapeType="1"/>
          </p:cNvSpPr>
          <p:nvPr/>
        </p:nvSpPr>
        <p:spPr bwMode="auto">
          <a:xfrm flipH="1">
            <a:off x="3887788" y="2822575"/>
            <a:ext cx="258762" cy="2478088"/>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30054" name="Line 6"/>
          <p:cNvSpPr>
            <a:spLocks noChangeShapeType="1"/>
          </p:cNvSpPr>
          <p:nvPr/>
        </p:nvSpPr>
        <p:spPr bwMode="auto">
          <a:xfrm>
            <a:off x="5559425" y="3771900"/>
            <a:ext cx="1601788" cy="342900"/>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034" name="Rectangle 16"/>
          <p:cNvSpPr>
            <a:spLocks noGrp="1" noChangeArrowheads="1"/>
          </p:cNvSpPr>
          <p:nvPr>
            <p:ph type="title"/>
          </p:nvPr>
        </p:nvSpPr>
        <p:spPr>
          <a:xfrm>
            <a:off x="382588" y="157163"/>
            <a:ext cx="8380412" cy="701731"/>
          </a:xfrm>
        </p:spPr>
        <p:txBody>
          <a:bodyPr/>
          <a:lstStyle/>
          <a:p>
            <a:pPr eaLnBrk="1" hangingPunct="1">
              <a:defRPr/>
            </a:pPr>
            <a:r>
              <a:rPr lang="en-US" sz="4400" spc="-357"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Modelo</a:t>
            </a:r>
            <a:r>
              <a:rPr lang="en-U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Conceptual</a:t>
            </a:r>
          </a:p>
        </p:txBody>
      </p:sp>
      <p:graphicFrame>
        <p:nvGraphicFramePr>
          <p:cNvPr id="1026" name="Object 7"/>
          <p:cNvGraphicFramePr>
            <a:graphicFrameLocks noChangeAspect="1"/>
          </p:cNvGraphicFramePr>
          <p:nvPr>
            <p:ph sz="half" idx="1"/>
          </p:nvPr>
        </p:nvGraphicFramePr>
        <p:xfrm>
          <a:off x="4835525" y="3013075"/>
          <a:ext cx="741363" cy="969963"/>
        </p:xfrm>
        <a:graphic>
          <a:graphicData uri="http://schemas.openxmlformats.org/presentationml/2006/ole">
            <p:oleObj spid="_x0000_s1026" name="Visio" r:id="rId5" imgW="740664" imgH="970280" progId="">
              <p:embed/>
            </p:oleObj>
          </a:graphicData>
        </a:graphic>
      </p:graphicFrame>
      <p:grpSp>
        <p:nvGrpSpPr>
          <p:cNvPr id="2" name="Group 8"/>
          <p:cNvGrpSpPr>
            <a:grpSpLocks/>
          </p:cNvGrpSpPr>
          <p:nvPr/>
        </p:nvGrpSpPr>
        <p:grpSpPr bwMode="auto">
          <a:xfrm>
            <a:off x="2971800" y="1262063"/>
            <a:ext cx="1209675" cy="1082675"/>
            <a:chOff x="3851" y="4914"/>
            <a:chExt cx="439" cy="444"/>
          </a:xfrm>
        </p:grpSpPr>
        <p:pic>
          <p:nvPicPr>
            <p:cNvPr id="1064" name="Picture 9" descr="application server"/>
            <p:cNvPicPr preferRelativeResize="0">
              <a:picLocks noChangeAspect="1" noChangeArrowheads="1"/>
            </p:cNvPicPr>
            <p:nvPr/>
          </p:nvPicPr>
          <p:blipFill>
            <a:blip r:embed="rId6"/>
            <a:srcRect/>
            <a:stretch>
              <a:fillRect/>
            </a:stretch>
          </p:blipFill>
          <p:spPr bwMode="auto">
            <a:xfrm>
              <a:off x="4019" y="4914"/>
              <a:ext cx="247" cy="348"/>
            </a:xfrm>
            <a:prstGeom prst="rect">
              <a:avLst/>
            </a:prstGeom>
            <a:noFill/>
            <a:ln w="9525">
              <a:noFill/>
              <a:miter lim="800000"/>
              <a:headEnd/>
              <a:tailEnd/>
            </a:ln>
          </p:spPr>
        </p:pic>
        <p:pic>
          <p:nvPicPr>
            <p:cNvPr id="1065" name="Picture 10" descr="application server"/>
            <p:cNvPicPr preferRelativeResize="0">
              <a:picLocks noChangeAspect="1" noChangeArrowheads="1"/>
            </p:cNvPicPr>
            <p:nvPr/>
          </p:nvPicPr>
          <p:blipFill>
            <a:blip r:embed="rId6"/>
            <a:srcRect/>
            <a:stretch>
              <a:fillRect/>
            </a:stretch>
          </p:blipFill>
          <p:spPr bwMode="auto">
            <a:xfrm>
              <a:off x="3851" y="4914"/>
              <a:ext cx="247" cy="348"/>
            </a:xfrm>
            <a:prstGeom prst="rect">
              <a:avLst/>
            </a:prstGeom>
            <a:noFill/>
            <a:ln w="9525">
              <a:noFill/>
              <a:miter lim="800000"/>
              <a:headEnd/>
              <a:tailEnd/>
            </a:ln>
          </p:spPr>
        </p:pic>
        <p:pic>
          <p:nvPicPr>
            <p:cNvPr id="1066" name="Picture 11" descr="application server"/>
            <p:cNvPicPr preferRelativeResize="0">
              <a:picLocks noChangeAspect="1" noChangeArrowheads="1"/>
            </p:cNvPicPr>
            <p:nvPr/>
          </p:nvPicPr>
          <p:blipFill>
            <a:blip r:embed="rId6"/>
            <a:srcRect/>
            <a:stretch>
              <a:fillRect/>
            </a:stretch>
          </p:blipFill>
          <p:spPr bwMode="auto">
            <a:xfrm>
              <a:off x="4043" y="5010"/>
              <a:ext cx="247" cy="348"/>
            </a:xfrm>
            <a:prstGeom prst="rect">
              <a:avLst/>
            </a:prstGeom>
            <a:noFill/>
            <a:ln w="9525">
              <a:noFill/>
              <a:miter lim="800000"/>
              <a:headEnd/>
              <a:tailEnd/>
            </a:ln>
          </p:spPr>
        </p:pic>
        <p:pic>
          <p:nvPicPr>
            <p:cNvPr id="1067" name="Picture 12" descr="application server"/>
            <p:cNvPicPr preferRelativeResize="0">
              <a:picLocks noChangeAspect="1" noChangeArrowheads="1"/>
            </p:cNvPicPr>
            <p:nvPr/>
          </p:nvPicPr>
          <p:blipFill>
            <a:blip r:embed="rId6"/>
            <a:srcRect/>
            <a:stretch>
              <a:fillRect/>
            </a:stretch>
          </p:blipFill>
          <p:spPr bwMode="auto">
            <a:xfrm>
              <a:off x="3875" y="5010"/>
              <a:ext cx="247" cy="348"/>
            </a:xfrm>
            <a:prstGeom prst="rect">
              <a:avLst/>
            </a:prstGeom>
            <a:noFill/>
            <a:ln w="9525">
              <a:noFill/>
              <a:miter lim="800000"/>
              <a:headEnd/>
              <a:tailEnd/>
            </a:ln>
          </p:spPr>
        </p:pic>
      </p:grpSp>
      <p:pic>
        <p:nvPicPr>
          <p:cNvPr id="1036" name="Picture 13" descr="PC"/>
          <p:cNvPicPr preferRelativeResize="0">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5173663" y="5114925"/>
            <a:ext cx="1001712" cy="777875"/>
          </a:xfrm>
          <a:prstGeom prst="rect">
            <a:avLst/>
          </a:prstGeom>
          <a:noFill/>
          <a:ln w="9525">
            <a:noFill/>
            <a:miter lim="800000"/>
            <a:headEnd/>
            <a:tailEnd/>
          </a:ln>
        </p:spPr>
      </p:pic>
      <p:pic>
        <p:nvPicPr>
          <p:cNvPr id="1037" name="Picture 14" descr="PC"/>
          <p:cNvPicPr preferRelativeResize="0">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4237038" y="5114925"/>
            <a:ext cx="1084262" cy="841375"/>
          </a:xfrm>
          <a:prstGeom prst="rect">
            <a:avLst/>
          </a:prstGeom>
          <a:noFill/>
          <a:ln w="9525">
            <a:noFill/>
            <a:miter lim="800000"/>
            <a:headEnd/>
            <a:tailEnd/>
          </a:ln>
        </p:spPr>
      </p:pic>
      <p:pic>
        <p:nvPicPr>
          <p:cNvPr id="1038" name="Picture 15" descr="PC"/>
          <p:cNvPicPr preferRelativeResize="0">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3125788" y="5114925"/>
            <a:ext cx="1055687" cy="819150"/>
          </a:xfrm>
          <a:prstGeom prst="rect">
            <a:avLst/>
          </a:prstGeom>
          <a:noFill/>
          <a:ln w="9525">
            <a:noFill/>
            <a:miter lim="800000"/>
            <a:headEnd/>
            <a:tailEnd/>
          </a:ln>
        </p:spPr>
      </p:pic>
      <p:sp>
        <p:nvSpPr>
          <p:cNvPr id="130065" name="Line 17"/>
          <p:cNvSpPr>
            <a:spLocks noChangeShapeType="1"/>
          </p:cNvSpPr>
          <p:nvPr/>
        </p:nvSpPr>
        <p:spPr bwMode="auto">
          <a:xfrm>
            <a:off x="7664450" y="4845050"/>
            <a:ext cx="249238" cy="384175"/>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pic>
        <p:nvPicPr>
          <p:cNvPr id="1040" name="Picture 19" descr="PC"/>
          <p:cNvPicPr preferRelativeResize="0">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7600950" y="5114925"/>
            <a:ext cx="984250" cy="763588"/>
          </a:xfrm>
          <a:prstGeom prst="rect">
            <a:avLst/>
          </a:prstGeom>
          <a:noFill/>
          <a:ln w="9525">
            <a:noFill/>
            <a:miter lim="800000"/>
            <a:headEnd/>
            <a:tailEnd/>
          </a:ln>
        </p:spPr>
      </p:pic>
      <p:pic>
        <p:nvPicPr>
          <p:cNvPr id="1041" name="Picture 20" descr="PC"/>
          <p:cNvPicPr preferRelativeResize="0">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6497638" y="5114925"/>
            <a:ext cx="1077912" cy="835025"/>
          </a:xfrm>
          <a:prstGeom prst="rect">
            <a:avLst/>
          </a:prstGeom>
          <a:noFill/>
          <a:ln w="9525">
            <a:noFill/>
            <a:miter lim="800000"/>
            <a:headEnd/>
            <a:tailEnd/>
          </a:ln>
        </p:spPr>
      </p:pic>
      <p:sp>
        <p:nvSpPr>
          <p:cNvPr id="130069" name="Line 21"/>
          <p:cNvSpPr>
            <a:spLocks noChangeShapeType="1"/>
          </p:cNvSpPr>
          <p:nvPr/>
        </p:nvSpPr>
        <p:spPr bwMode="auto">
          <a:xfrm flipH="1">
            <a:off x="7197725" y="4852988"/>
            <a:ext cx="212725" cy="398462"/>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grpSp>
        <p:nvGrpSpPr>
          <p:cNvPr id="3" name="Group 23"/>
          <p:cNvGrpSpPr>
            <a:grpSpLocks/>
          </p:cNvGrpSpPr>
          <p:nvPr/>
        </p:nvGrpSpPr>
        <p:grpSpPr bwMode="auto">
          <a:xfrm>
            <a:off x="574675" y="1274763"/>
            <a:ext cx="1397000" cy="1082675"/>
            <a:chOff x="3851" y="4914"/>
            <a:chExt cx="439" cy="444"/>
          </a:xfrm>
        </p:grpSpPr>
        <p:pic>
          <p:nvPicPr>
            <p:cNvPr id="1060" name="Picture 24" descr="application server"/>
            <p:cNvPicPr preferRelativeResize="0">
              <a:picLocks noChangeAspect="1" noChangeArrowheads="1"/>
            </p:cNvPicPr>
            <p:nvPr/>
          </p:nvPicPr>
          <p:blipFill>
            <a:blip r:embed="rId6"/>
            <a:srcRect/>
            <a:stretch>
              <a:fillRect/>
            </a:stretch>
          </p:blipFill>
          <p:spPr bwMode="auto">
            <a:xfrm>
              <a:off x="4019" y="4914"/>
              <a:ext cx="247" cy="348"/>
            </a:xfrm>
            <a:prstGeom prst="rect">
              <a:avLst/>
            </a:prstGeom>
            <a:noFill/>
            <a:ln w="9525">
              <a:noFill/>
              <a:miter lim="800000"/>
              <a:headEnd/>
              <a:tailEnd/>
            </a:ln>
          </p:spPr>
        </p:pic>
        <p:pic>
          <p:nvPicPr>
            <p:cNvPr id="1061" name="Picture 25" descr="application server"/>
            <p:cNvPicPr preferRelativeResize="0">
              <a:picLocks noChangeAspect="1" noChangeArrowheads="1"/>
            </p:cNvPicPr>
            <p:nvPr/>
          </p:nvPicPr>
          <p:blipFill>
            <a:blip r:embed="rId6"/>
            <a:srcRect/>
            <a:stretch>
              <a:fillRect/>
            </a:stretch>
          </p:blipFill>
          <p:spPr bwMode="auto">
            <a:xfrm>
              <a:off x="3851" y="4914"/>
              <a:ext cx="247" cy="348"/>
            </a:xfrm>
            <a:prstGeom prst="rect">
              <a:avLst/>
            </a:prstGeom>
            <a:noFill/>
            <a:ln w="9525">
              <a:noFill/>
              <a:miter lim="800000"/>
              <a:headEnd/>
              <a:tailEnd/>
            </a:ln>
          </p:spPr>
        </p:pic>
        <p:pic>
          <p:nvPicPr>
            <p:cNvPr id="1062" name="Picture 26" descr="application server"/>
            <p:cNvPicPr preferRelativeResize="0">
              <a:picLocks noChangeAspect="1" noChangeArrowheads="1"/>
            </p:cNvPicPr>
            <p:nvPr/>
          </p:nvPicPr>
          <p:blipFill>
            <a:blip r:embed="rId6"/>
            <a:srcRect/>
            <a:stretch>
              <a:fillRect/>
            </a:stretch>
          </p:blipFill>
          <p:spPr bwMode="auto">
            <a:xfrm>
              <a:off x="4043" y="5010"/>
              <a:ext cx="247" cy="348"/>
            </a:xfrm>
            <a:prstGeom prst="rect">
              <a:avLst/>
            </a:prstGeom>
            <a:noFill/>
            <a:ln w="9525">
              <a:noFill/>
              <a:miter lim="800000"/>
              <a:headEnd/>
              <a:tailEnd/>
            </a:ln>
          </p:spPr>
        </p:pic>
        <p:pic>
          <p:nvPicPr>
            <p:cNvPr id="1063" name="Picture 27" descr="application server"/>
            <p:cNvPicPr preferRelativeResize="0">
              <a:picLocks noChangeAspect="1" noChangeArrowheads="1"/>
            </p:cNvPicPr>
            <p:nvPr/>
          </p:nvPicPr>
          <p:blipFill>
            <a:blip r:embed="rId6"/>
            <a:srcRect/>
            <a:stretch>
              <a:fillRect/>
            </a:stretch>
          </p:blipFill>
          <p:spPr bwMode="auto">
            <a:xfrm>
              <a:off x="3875" y="5010"/>
              <a:ext cx="247" cy="348"/>
            </a:xfrm>
            <a:prstGeom prst="rect">
              <a:avLst/>
            </a:prstGeom>
            <a:noFill/>
            <a:ln w="9525">
              <a:noFill/>
              <a:miter lim="800000"/>
              <a:headEnd/>
              <a:tailEnd/>
            </a:ln>
          </p:spPr>
        </p:pic>
      </p:grpSp>
      <p:sp>
        <p:nvSpPr>
          <p:cNvPr id="1045" name="Text Box 28"/>
          <p:cNvSpPr txBox="1">
            <a:spLocks noChangeArrowheads="1"/>
          </p:cNvSpPr>
          <p:nvPr/>
        </p:nvSpPr>
        <p:spPr bwMode="auto">
          <a:xfrm>
            <a:off x="280988" y="884238"/>
            <a:ext cx="2338387" cy="400050"/>
          </a:xfrm>
          <a:prstGeom prst="rect">
            <a:avLst/>
          </a:prstGeom>
          <a:noFill/>
          <a:ln w="12700">
            <a:noFill/>
            <a:miter lim="800000"/>
            <a:headEnd/>
            <a:tailEnd/>
          </a:ln>
        </p:spPr>
        <p:txBody>
          <a:bodyPr lIns="91436" tIns="45718" rIns="91436" bIns="45718">
            <a:spAutoFit/>
          </a:bodyPr>
          <a:lstStyle/>
          <a:p>
            <a:pPr>
              <a:spcBef>
                <a:spcPct val="50000"/>
              </a:spcBef>
              <a:defRPr/>
            </a:pPr>
            <a:r>
              <a:rPr lang="en-US" sz="2000" b="1" dirty="0">
                <a:solidFill>
                  <a:schemeClr val="accent1">
                    <a:lumMod val="60000"/>
                    <a:lumOff val="40000"/>
                  </a:schemeClr>
                </a:solidFill>
                <a:latin typeface="Segoe"/>
              </a:rPr>
              <a:t>Windows Update</a:t>
            </a:r>
          </a:p>
        </p:txBody>
      </p:sp>
      <p:pic>
        <p:nvPicPr>
          <p:cNvPr id="1046" name="Picture 29" descr="PC"/>
          <p:cNvPicPr preferRelativeResize="0">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236538" y="5114925"/>
            <a:ext cx="1100137" cy="854075"/>
          </a:xfrm>
          <a:prstGeom prst="rect">
            <a:avLst/>
          </a:prstGeom>
          <a:noFill/>
          <a:ln w="9525">
            <a:noFill/>
            <a:miter lim="800000"/>
            <a:headEnd/>
            <a:tailEnd/>
          </a:ln>
        </p:spPr>
      </p:pic>
      <p:sp>
        <p:nvSpPr>
          <p:cNvPr id="130078" name="Line 30"/>
          <p:cNvSpPr>
            <a:spLocks noChangeShapeType="1"/>
          </p:cNvSpPr>
          <p:nvPr/>
        </p:nvSpPr>
        <p:spPr bwMode="auto">
          <a:xfrm flipH="1">
            <a:off x="1927225" y="2109788"/>
            <a:ext cx="1131888" cy="3163887"/>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pic>
        <p:nvPicPr>
          <p:cNvPr id="1048" name="Picture 31" descr="PC"/>
          <p:cNvPicPr preferRelativeResize="0">
            <a:picLocks noChangeAspect="1" noChangeArrowheads="1"/>
          </p:cNvPicPr>
          <p:nvPr/>
        </p:nvPicPr>
        <p:blipFill>
          <a:blip r:embed="rId7">
            <a:clrChange>
              <a:clrFrom>
                <a:srgbClr val="08369A"/>
              </a:clrFrom>
              <a:clrTo>
                <a:srgbClr val="08369A">
                  <a:alpha val="0"/>
                </a:srgbClr>
              </a:clrTo>
            </a:clrChange>
          </a:blip>
          <a:srcRect/>
          <a:stretch>
            <a:fillRect/>
          </a:stretch>
        </p:blipFill>
        <p:spPr bwMode="auto">
          <a:xfrm>
            <a:off x="1206500" y="5114925"/>
            <a:ext cx="1100138" cy="854075"/>
          </a:xfrm>
          <a:prstGeom prst="rect">
            <a:avLst/>
          </a:prstGeom>
          <a:noFill/>
          <a:ln w="9525">
            <a:noFill/>
            <a:miter lim="800000"/>
            <a:headEnd/>
            <a:tailEnd/>
          </a:ln>
        </p:spPr>
      </p:pic>
      <p:sp>
        <p:nvSpPr>
          <p:cNvPr id="130080" name="Line 32"/>
          <p:cNvSpPr>
            <a:spLocks noChangeShapeType="1"/>
          </p:cNvSpPr>
          <p:nvPr/>
        </p:nvSpPr>
        <p:spPr bwMode="auto">
          <a:xfrm>
            <a:off x="5226050" y="3994150"/>
            <a:ext cx="330200" cy="1222375"/>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
        <p:nvSpPr>
          <p:cNvPr id="1050" name="Text Box 33"/>
          <p:cNvSpPr txBox="1">
            <a:spLocks noChangeArrowheads="1"/>
          </p:cNvSpPr>
          <p:nvPr/>
        </p:nvSpPr>
        <p:spPr bwMode="auto">
          <a:xfrm>
            <a:off x="4402138" y="2192338"/>
            <a:ext cx="903287" cy="323850"/>
          </a:xfrm>
          <a:prstGeom prst="rect">
            <a:avLst/>
          </a:prstGeom>
          <a:noFill/>
          <a:ln w="12700">
            <a:noFill/>
            <a:miter lim="800000"/>
            <a:headEnd/>
            <a:tailEnd/>
          </a:ln>
        </p:spPr>
        <p:txBody>
          <a:bodyPr lIns="91436" tIns="45718" rIns="91436" bIns="45718">
            <a:spAutoFit/>
          </a:bodyPr>
          <a:lstStyle/>
          <a:p>
            <a:pPr>
              <a:spcBef>
                <a:spcPct val="50000"/>
              </a:spcBef>
              <a:defRPr/>
            </a:pPr>
            <a:r>
              <a:rPr lang="en-US" sz="1500" i="1" dirty="0">
                <a:solidFill>
                  <a:schemeClr val="accent1">
                    <a:lumMod val="60000"/>
                    <a:lumOff val="40000"/>
                  </a:schemeClr>
                </a:solidFill>
                <a:latin typeface="Segoe"/>
              </a:rPr>
              <a:t>Firewall</a:t>
            </a:r>
            <a:endParaRPr lang="en-US" sz="1400" i="1" dirty="0">
              <a:solidFill>
                <a:schemeClr val="accent1">
                  <a:lumMod val="60000"/>
                  <a:lumOff val="40000"/>
                </a:schemeClr>
              </a:solidFill>
              <a:latin typeface="Segoe"/>
            </a:endParaRPr>
          </a:p>
        </p:txBody>
      </p:sp>
      <p:sp>
        <p:nvSpPr>
          <p:cNvPr id="1051" name="Text Box 34"/>
          <p:cNvSpPr txBox="1">
            <a:spLocks noChangeArrowheads="1"/>
          </p:cNvSpPr>
          <p:nvPr/>
        </p:nvSpPr>
        <p:spPr bwMode="auto">
          <a:xfrm>
            <a:off x="5170488" y="6188075"/>
            <a:ext cx="3346450" cy="400050"/>
          </a:xfrm>
          <a:prstGeom prst="rect">
            <a:avLst/>
          </a:prstGeom>
          <a:noFill/>
          <a:ln w="12700">
            <a:noFill/>
            <a:miter lim="800000"/>
            <a:headEnd/>
            <a:tailEnd/>
          </a:ln>
        </p:spPr>
        <p:txBody>
          <a:bodyPr lIns="91436" tIns="45718" rIns="91436" bIns="45718">
            <a:spAutoFit/>
          </a:bodyPr>
          <a:lstStyle/>
          <a:p>
            <a:pPr>
              <a:spcBef>
                <a:spcPct val="50000"/>
              </a:spcBef>
              <a:defRPr/>
            </a:pPr>
            <a:r>
              <a:rPr lang="en-US" sz="2000" b="1" dirty="0" err="1">
                <a:solidFill>
                  <a:schemeClr val="accent1">
                    <a:lumMod val="60000"/>
                    <a:lumOff val="40000"/>
                  </a:schemeClr>
                </a:solidFill>
                <a:latin typeface="Segoe"/>
              </a:rPr>
              <a:t>Clientes</a:t>
            </a:r>
            <a:r>
              <a:rPr lang="en-US" sz="2000" b="1" dirty="0">
                <a:solidFill>
                  <a:schemeClr val="accent1">
                    <a:lumMod val="60000"/>
                    <a:lumOff val="40000"/>
                  </a:schemeClr>
                </a:solidFill>
                <a:latin typeface="Segoe"/>
              </a:rPr>
              <a:t> </a:t>
            </a:r>
            <a:r>
              <a:rPr lang="en-US" sz="2000" b="1" dirty="0" err="1">
                <a:solidFill>
                  <a:schemeClr val="accent1">
                    <a:lumMod val="60000"/>
                    <a:lumOff val="40000"/>
                  </a:schemeClr>
                </a:solidFill>
                <a:latin typeface="Segoe"/>
              </a:rPr>
              <a:t>Corporativos</a:t>
            </a:r>
            <a:endParaRPr lang="en-US" sz="2000" b="1" dirty="0">
              <a:solidFill>
                <a:schemeClr val="accent1">
                  <a:lumMod val="60000"/>
                  <a:lumOff val="40000"/>
                </a:schemeClr>
              </a:solidFill>
              <a:latin typeface="Segoe"/>
            </a:endParaRPr>
          </a:p>
        </p:txBody>
      </p:sp>
      <p:graphicFrame>
        <p:nvGraphicFramePr>
          <p:cNvPr id="1027" name="Object 36"/>
          <p:cNvGraphicFramePr>
            <a:graphicFrameLocks noChangeAspect="1"/>
          </p:cNvGraphicFramePr>
          <p:nvPr>
            <p:ph sz="quarter" idx="3"/>
          </p:nvPr>
        </p:nvGraphicFramePr>
        <p:xfrm>
          <a:off x="7112000" y="3870325"/>
          <a:ext cx="741363" cy="969963"/>
        </p:xfrm>
        <a:graphic>
          <a:graphicData uri="http://schemas.openxmlformats.org/presentationml/2006/ole">
            <p:oleObj spid="_x0000_s1027" name="Visio" r:id="rId8" imgW="740664" imgH="970280" progId="">
              <p:embed/>
            </p:oleObj>
          </a:graphicData>
        </a:graphic>
      </p:graphicFrame>
      <p:sp>
        <p:nvSpPr>
          <p:cNvPr id="1052" name="Text Box 38"/>
          <p:cNvSpPr txBox="1">
            <a:spLocks noChangeArrowheads="1"/>
          </p:cNvSpPr>
          <p:nvPr/>
        </p:nvSpPr>
        <p:spPr bwMode="auto">
          <a:xfrm>
            <a:off x="5578475" y="3325813"/>
            <a:ext cx="933450" cy="374650"/>
          </a:xfrm>
          <a:prstGeom prst="rect">
            <a:avLst/>
          </a:prstGeom>
          <a:noFill/>
          <a:ln w="12700">
            <a:noFill/>
            <a:miter lim="800000"/>
            <a:headEnd/>
            <a:tailEnd/>
          </a:ln>
        </p:spPr>
        <p:txBody>
          <a:bodyPr lIns="91436" tIns="45718" rIns="91436" bIns="45718">
            <a:spAutoFit/>
          </a:bodyPr>
          <a:lstStyle/>
          <a:p>
            <a:pPr>
              <a:spcBef>
                <a:spcPct val="50000"/>
              </a:spcBef>
              <a:defRPr/>
            </a:pPr>
            <a:r>
              <a:rPr lang="en-US" sz="1800" dirty="0">
                <a:solidFill>
                  <a:schemeClr val="accent1">
                    <a:lumMod val="60000"/>
                    <a:lumOff val="40000"/>
                  </a:schemeClr>
                </a:solidFill>
                <a:latin typeface="Segoe"/>
              </a:rPr>
              <a:t>WSUS</a:t>
            </a:r>
          </a:p>
        </p:txBody>
      </p:sp>
      <p:graphicFrame>
        <p:nvGraphicFramePr>
          <p:cNvPr id="1028" name="Object 35"/>
          <p:cNvGraphicFramePr>
            <a:graphicFrameLocks noChangeAspect="1"/>
          </p:cNvGraphicFramePr>
          <p:nvPr>
            <p:ph sz="quarter" idx="2"/>
          </p:nvPr>
        </p:nvGraphicFramePr>
        <p:xfrm>
          <a:off x="3709988" y="2474913"/>
          <a:ext cx="1330325" cy="530225"/>
        </p:xfrm>
        <a:graphic>
          <a:graphicData uri="http://schemas.openxmlformats.org/presentationml/2006/ole">
            <p:oleObj spid="_x0000_s1028" name="Visio" r:id="rId9" imgW="627583" imgH="970280" progId="">
              <p:embed/>
            </p:oleObj>
          </a:graphicData>
        </a:graphic>
      </p:graphicFrame>
      <p:sp>
        <p:nvSpPr>
          <p:cNvPr id="1053" name="Text Box 39"/>
          <p:cNvSpPr txBox="1">
            <a:spLocks noChangeArrowheads="1"/>
          </p:cNvSpPr>
          <p:nvPr/>
        </p:nvSpPr>
        <p:spPr bwMode="auto">
          <a:xfrm>
            <a:off x="2730500" y="901700"/>
            <a:ext cx="2357438" cy="400050"/>
          </a:xfrm>
          <a:prstGeom prst="rect">
            <a:avLst/>
          </a:prstGeom>
          <a:noFill/>
          <a:ln w="12700">
            <a:noFill/>
            <a:miter lim="800000"/>
            <a:headEnd/>
            <a:tailEnd/>
          </a:ln>
        </p:spPr>
        <p:txBody>
          <a:bodyPr lIns="91436" tIns="45718" rIns="91436" bIns="45718">
            <a:spAutoFit/>
          </a:bodyPr>
          <a:lstStyle/>
          <a:p>
            <a:pPr>
              <a:spcBef>
                <a:spcPct val="50000"/>
              </a:spcBef>
              <a:defRPr/>
            </a:pPr>
            <a:r>
              <a:rPr lang="en-US" sz="2000" b="1" dirty="0">
                <a:solidFill>
                  <a:schemeClr val="accent1">
                    <a:lumMod val="60000"/>
                    <a:lumOff val="40000"/>
                  </a:schemeClr>
                </a:solidFill>
                <a:latin typeface="Segoe"/>
              </a:rPr>
              <a:t>Microsoft</a:t>
            </a:r>
            <a:r>
              <a:rPr lang="en-US" sz="2000" b="1" dirty="0">
                <a:latin typeface="Segoe"/>
              </a:rPr>
              <a:t> </a:t>
            </a:r>
            <a:r>
              <a:rPr lang="en-US" sz="2000" b="1" dirty="0">
                <a:solidFill>
                  <a:schemeClr val="accent1">
                    <a:lumMod val="60000"/>
                    <a:lumOff val="40000"/>
                  </a:schemeClr>
                </a:solidFill>
                <a:latin typeface="Segoe"/>
              </a:rPr>
              <a:t>Update</a:t>
            </a:r>
          </a:p>
        </p:txBody>
      </p:sp>
      <p:sp>
        <p:nvSpPr>
          <p:cNvPr id="38" name="Text Box 38"/>
          <p:cNvSpPr txBox="1">
            <a:spLocks noChangeArrowheads="1"/>
          </p:cNvSpPr>
          <p:nvPr/>
        </p:nvSpPr>
        <p:spPr bwMode="auto">
          <a:xfrm>
            <a:off x="7504113" y="3475038"/>
            <a:ext cx="960437" cy="374650"/>
          </a:xfrm>
          <a:prstGeom prst="rect">
            <a:avLst/>
          </a:prstGeom>
          <a:noFill/>
          <a:ln w="12700">
            <a:noFill/>
            <a:miter lim="800000"/>
            <a:headEnd/>
            <a:tailEnd/>
          </a:ln>
        </p:spPr>
        <p:txBody>
          <a:bodyPr lIns="91436" tIns="45718" rIns="91436" bIns="45718">
            <a:spAutoFit/>
          </a:bodyPr>
          <a:lstStyle/>
          <a:p>
            <a:pPr>
              <a:spcBef>
                <a:spcPct val="50000"/>
              </a:spcBef>
              <a:defRPr/>
            </a:pPr>
            <a:r>
              <a:rPr lang="en-US" sz="1800" dirty="0">
                <a:solidFill>
                  <a:schemeClr val="accent1">
                    <a:lumMod val="60000"/>
                    <a:lumOff val="40000"/>
                  </a:schemeClr>
                </a:solidFill>
                <a:latin typeface="Segoe"/>
              </a:rPr>
              <a:t>WSUS</a:t>
            </a:r>
          </a:p>
        </p:txBody>
      </p:sp>
      <p:sp>
        <p:nvSpPr>
          <p:cNvPr id="39" name="Text Box 34"/>
          <p:cNvSpPr txBox="1">
            <a:spLocks noChangeArrowheads="1"/>
          </p:cNvSpPr>
          <p:nvPr/>
        </p:nvSpPr>
        <p:spPr bwMode="auto">
          <a:xfrm>
            <a:off x="214313" y="6137275"/>
            <a:ext cx="3063875" cy="400050"/>
          </a:xfrm>
          <a:prstGeom prst="rect">
            <a:avLst/>
          </a:prstGeom>
          <a:noFill/>
          <a:ln w="12700">
            <a:noFill/>
            <a:miter lim="800000"/>
            <a:headEnd/>
            <a:tailEnd/>
          </a:ln>
        </p:spPr>
        <p:txBody>
          <a:bodyPr lIns="91436" tIns="45718" rIns="91436" bIns="45718">
            <a:spAutoFit/>
          </a:bodyPr>
          <a:lstStyle/>
          <a:p>
            <a:pPr>
              <a:spcBef>
                <a:spcPct val="50000"/>
              </a:spcBef>
              <a:defRPr/>
            </a:pPr>
            <a:r>
              <a:rPr lang="en-US" sz="2000" b="1" dirty="0" err="1">
                <a:solidFill>
                  <a:schemeClr val="accent1">
                    <a:lumMod val="60000"/>
                    <a:lumOff val="40000"/>
                  </a:schemeClr>
                </a:solidFill>
                <a:latin typeface="Segoe"/>
              </a:rPr>
              <a:t>Clientes</a:t>
            </a:r>
            <a:r>
              <a:rPr lang="en-US" sz="2000" b="1" dirty="0">
                <a:solidFill>
                  <a:schemeClr val="accent1">
                    <a:lumMod val="60000"/>
                    <a:lumOff val="40000"/>
                  </a:schemeClr>
                </a:solidFill>
                <a:latin typeface="Segoe"/>
              </a:rPr>
              <a:t> de </a:t>
            </a:r>
            <a:r>
              <a:rPr lang="en-US" sz="2000" b="1" dirty="0" err="1">
                <a:solidFill>
                  <a:schemeClr val="accent1">
                    <a:lumMod val="60000"/>
                    <a:lumOff val="40000"/>
                  </a:schemeClr>
                </a:solidFill>
                <a:latin typeface="Segoe"/>
              </a:rPr>
              <a:t>consumo</a:t>
            </a:r>
            <a:endParaRPr lang="en-US" sz="2000" b="1" dirty="0">
              <a:solidFill>
                <a:schemeClr val="accent1">
                  <a:lumMod val="60000"/>
                  <a:lumOff val="40000"/>
                </a:schemeClr>
              </a:solidFill>
              <a:latin typeface="Segoe"/>
            </a:endParaRPr>
          </a:p>
        </p:txBody>
      </p:sp>
      <p:sp>
        <p:nvSpPr>
          <p:cNvPr id="40" name="Text Box 38"/>
          <p:cNvSpPr txBox="1">
            <a:spLocks noChangeArrowheads="1"/>
          </p:cNvSpPr>
          <p:nvPr/>
        </p:nvSpPr>
        <p:spPr bwMode="auto">
          <a:xfrm>
            <a:off x="5467350" y="3838575"/>
            <a:ext cx="674688" cy="322263"/>
          </a:xfrm>
          <a:prstGeom prst="rect">
            <a:avLst/>
          </a:prstGeom>
          <a:noFill/>
          <a:ln w="12700">
            <a:noFill/>
            <a:miter lim="800000"/>
            <a:headEnd/>
            <a:tailEnd/>
          </a:ln>
        </p:spPr>
        <p:txBody>
          <a:bodyPr lIns="91436" tIns="45718" rIns="91436" bIns="45718">
            <a:spAutoFit/>
          </a:bodyPr>
          <a:lstStyle/>
          <a:p>
            <a:pPr>
              <a:spcBef>
                <a:spcPct val="50000"/>
              </a:spcBef>
              <a:defRPr/>
            </a:pPr>
            <a:r>
              <a:rPr lang="en-US" sz="1500" dirty="0">
                <a:solidFill>
                  <a:schemeClr val="accent1">
                    <a:lumMod val="60000"/>
                    <a:lumOff val="40000"/>
                  </a:schemeClr>
                </a:solidFill>
                <a:latin typeface="Segoe"/>
              </a:rPr>
              <a:t>USS</a:t>
            </a:r>
          </a:p>
        </p:txBody>
      </p:sp>
      <p:sp>
        <p:nvSpPr>
          <p:cNvPr id="41" name="Text Box 38"/>
          <p:cNvSpPr txBox="1">
            <a:spLocks noChangeArrowheads="1"/>
          </p:cNvSpPr>
          <p:nvPr/>
        </p:nvSpPr>
        <p:spPr bwMode="auto">
          <a:xfrm>
            <a:off x="6523038" y="4133850"/>
            <a:ext cx="674687" cy="323850"/>
          </a:xfrm>
          <a:prstGeom prst="rect">
            <a:avLst/>
          </a:prstGeom>
          <a:noFill/>
          <a:ln w="12700">
            <a:noFill/>
            <a:miter lim="800000"/>
            <a:headEnd/>
            <a:tailEnd/>
          </a:ln>
        </p:spPr>
        <p:txBody>
          <a:bodyPr lIns="91436" tIns="45718" rIns="91436" bIns="45718">
            <a:spAutoFit/>
          </a:bodyPr>
          <a:lstStyle/>
          <a:p>
            <a:pPr>
              <a:spcBef>
                <a:spcPct val="50000"/>
              </a:spcBef>
              <a:defRPr/>
            </a:pPr>
            <a:r>
              <a:rPr lang="en-US" sz="1500" dirty="0">
                <a:solidFill>
                  <a:schemeClr val="accent1">
                    <a:lumMod val="60000"/>
                    <a:lumOff val="40000"/>
                  </a:schemeClr>
                </a:solidFill>
                <a:latin typeface="Segoe"/>
              </a:rPr>
              <a:t>DSS</a:t>
            </a:r>
          </a:p>
        </p:txBody>
      </p:sp>
      <p:sp>
        <p:nvSpPr>
          <p:cNvPr id="42" name="Text Box 38"/>
          <p:cNvSpPr txBox="1">
            <a:spLocks noChangeArrowheads="1"/>
          </p:cNvSpPr>
          <p:nvPr/>
        </p:nvSpPr>
        <p:spPr bwMode="auto">
          <a:xfrm>
            <a:off x="6124575" y="1265238"/>
            <a:ext cx="2703513" cy="746125"/>
          </a:xfrm>
          <a:prstGeom prst="rect">
            <a:avLst/>
          </a:prstGeom>
          <a:noFill/>
          <a:ln w="12700">
            <a:solidFill>
              <a:schemeClr val="accent1">
                <a:lumMod val="75000"/>
              </a:schemeClr>
            </a:solidFill>
            <a:miter lim="800000"/>
            <a:headEnd/>
            <a:tailEnd/>
          </a:ln>
        </p:spPr>
        <p:txBody>
          <a:bodyPr lIns="91436" tIns="45718" rIns="91436" bIns="45718">
            <a:spAutoFit/>
          </a:bodyPr>
          <a:lstStyle/>
          <a:p>
            <a:pPr>
              <a:spcBef>
                <a:spcPct val="50000"/>
              </a:spcBef>
              <a:defRPr/>
            </a:pPr>
            <a:r>
              <a:rPr lang="en-US" sz="1700" dirty="0">
                <a:solidFill>
                  <a:schemeClr val="accent1">
                    <a:lumMod val="60000"/>
                    <a:lumOff val="40000"/>
                  </a:schemeClr>
                </a:solidFill>
                <a:latin typeface="Segoe"/>
              </a:rPr>
              <a:t>USS: </a:t>
            </a:r>
            <a:r>
              <a:rPr lang="en-US" sz="1700" dirty="0" err="1">
                <a:solidFill>
                  <a:schemeClr val="accent1">
                    <a:lumMod val="60000"/>
                    <a:lumOff val="40000"/>
                  </a:schemeClr>
                </a:solidFill>
                <a:latin typeface="Segoe"/>
              </a:rPr>
              <a:t>UpStream</a:t>
            </a:r>
            <a:r>
              <a:rPr lang="en-US" sz="1700" dirty="0">
                <a:solidFill>
                  <a:schemeClr val="accent1">
                    <a:lumMod val="60000"/>
                    <a:lumOff val="40000"/>
                  </a:schemeClr>
                </a:solidFill>
                <a:latin typeface="Segoe"/>
              </a:rPr>
              <a:t> Server</a:t>
            </a:r>
          </a:p>
          <a:p>
            <a:pPr>
              <a:spcBef>
                <a:spcPct val="50000"/>
              </a:spcBef>
              <a:defRPr/>
            </a:pPr>
            <a:r>
              <a:rPr lang="en-US" sz="1700" dirty="0">
                <a:solidFill>
                  <a:schemeClr val="accent1">
                    <a:lumMod val="60000"/>
                    <a:lumOff val="40000"/>
                  </a:schemeClr>
                </a:solidFill>
                <a:latin typeface="Segoe"/>
              </a:rPr>
              <a:t>DSS: </a:t>
            </a:r>
            <a:r>
              <a:rPr lang="en-US" sz="1700" dirty="0" err="1">
                <a:solidFill>
                  <a:schemeClr val="accent1">
                    <a:lumMod val="60000"/>
                    <a:lumOff val="40000"/>
                  </a:schemeClr>
                </a:solidFill>
                <a:latin typeface="Segoe"/>
              </a:rPr>
              <a:t>DownStream</a:t>
            </a:r>
            <a:r>
              <a:rPr lang="en-US" sz="1700" dirty="0">
                <a:solidFill>
                  <a:schemeClr val="accent1">
                    <a:lumMod val="60000"/>
                    <a:lumOff val="40000"/>
                  </a:schemeClr>
                </a:solidFill>
                <a:latin typeface="Segoe"/>
              </a:rPr>
              <a:t> Server</a:t>
            </a:r>
          </a:p>
        </p:txBody>
      </p:sp>
      <p:sp>
        <p:nvSpPr>
          <p:cNvPr id="43" name="Line 2"/>
          <p:cNvSpPr>
            <a:spLocks noChangeShapeType="1"/>
          </p:cNvSpPr>
          <p:nvPr/>
        </p:nvSpPr>
        <p:spPr bwMode="auto">
          <a:xfrm>
            <a:off x="4614863" y="2976563"/>
            <a:ext cx="273050" cy="258762"/>
          </a:xfrm>
          <a:prstGeom prst="line">
            <a:avLst/>
          </a:prstGeom>
          <a:noFill/>
          <a:ln w="50800">
            <a:solidFill>
              <a:schemeClr val="accent1">
                <a:alpha val="53999"/>
              </a:schemeClr>
            </a:solidFill>
            <a:round/>
            <a:headEnd/>
            <a:tailEnd/>
          </a:ln>
          <a:effectLst/>
        </p:spPr>
        <p:txBody>
          <a:bodyPr lIns="91436" tIns="45718" rIns="91436" bIns="45718" anchor="ctr"/>
          <a:lstStyle/>
          <a:p>
            <a:pPr>
              <a:defRPr/>
            </a:pPr>
            <a:endParaRPr lang="en-US">
              <a:effectLst>
                <a:outerShdw blurRad="38100" dist="38100" dir="2700000" algn="tl">
                  <a:srgbClr val="000000">
                    <a:alpha val="43137"/>
                  </a:srgbClr>
                </a:outerShdw>
              </a:effectLst>
            </a:endParaRPr>
          </a:p>
        </p:txBody>
      </p:sp>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fade">
                                      <p:cBhvr>
                                        <p:cTn id="7" dur="1000"/>
                                        <p:tgtEl>
                                          <p:spTgt spid="104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30051"/>
                                        </p:tgtEl>
                                        <p:attrNameLst>
                                          <p:attrName>style.visibility</p:attrName>
                                        </p:attrNameLst>
                                      </p:cBhvr>
                                      <p:to>
                                        <p:strVal val="visible"/>
                                      </p:to>
                                    </p:set>
                                    <p:animEffect transition="in" filter="fade">
                                      <p:cBhvr>
                                        <p:cTn id="13" dur="1000"/>
                                        <p:tgtEl>
                                          <p:spTgt spid="1300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1046"/>
                                        </p:tgtEl>
                                        <p:attrNameLst>
                                          <p:attrName>style.visibility</p:attrName>
                                        </p:attrNameLst>
                                      </p:cBhvr>
                                      <p:to>
                                        <p:strVal val="visible"/>
                                      </p:to>
                                    </p:set>
                                    <p:animEffect transition="in" filter="fade">
                                      <p:cBhvr>
                                        <p:cTn id="19" dur="1000"/>
                                        <p:tgtEl>
                                          <p:spTgt spid="10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53"/>
                                        </p:tgtEl>
                                        <p:attrNameLst>
                                          <p:attrName>style.visibility</p:attrName>
                                        </p:attrNameLst>
                                      </p:cBhvr>
                                      <p:to>
                                        <p:strVal val="visible"/>
                                      </p:to>
                                    </p:set>
                                    <p:animEffect transition="in" filter="fade">
                                      <p:cBhvr>
                                        <p:cTn id="24" dur="1000"/>
                                        <p:tgtEl>
                                          <p:spTgt spid="1053"/>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130078"/>
                                        </p:tgtEl>
                                        <p:attrNameLst>
                                          <p:attrName>style.visibility</p:attrName>
                                        </p:attrNameLst>
                                      </p:cBhvr>
                                      <p:to>
                                        <p:strVal val="visible"/>
                                      </p:to>
                                    </p:set>
                                    <p:animEffect transition="in" filter="fade">
                                      <p:cBhvr>
                                        <p:cTn id="30" dur="1000"/>
                                        <p:tgtEl>
                                          <p:spTgt spid="130078"/>
                                        </p:tgtEl>
                                      </p:cBhvr>
                                    </p:animEffect>
                                  </p:childTnLst>
                                </p:cTn>
                              </p:par>
                              <p:par>
                                <p:cTn id="31" presetID="10" presetClass="entr" presetSubtype="0" fill="hold" nodeType="withEffect">
                                  <p:stCondLst>
                                    <p:cond delay="0"/>
                                  </p:stCondLst>
                                  <p:childTnLst>
                                    <p:set>
                                      <p:cBhvr>
                                        <p:cTn id="32" dur="1" fill="hold">
                                          <p:stCondLst>
                                            <p:cond delay="0"/>
                                          </p:stCondLst>
                                        </p:cTn>
                                        <p:tgtEl>
                                          <p:spTgt spid="1048"/>
                                        </p:tgtEl>
                                        <p:attrNameLst>
                                          <p:attrName>style.visibility</p:attrName>
                                        </p:attrNameLst>
                                      </p:cBhvr>
                                      <p:to>
                                        <p:strVal val="visible"/>
                                      </p:to>
                                    </p:set>
                                    <p:animEffect transition="in" filter="fade">
                                      <p:cBhvr>
                                        <p:cTn id="33" dur="1000"/>
                                        <p:tgtEl>
                                          <p:spTgt spid="10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0050"/>
                                        </p:tgtEl>
                                        <p:attrNameLst>
                                          <p:attrName>style.visibility</p:attrName>
                                        </p:attrNameLst>
                                      </p:cBhvr>
                                      <p:to>
                                        <p:strVal val="visible"/>
                                      </p:to>
                                    </p:set>
                                    <p:animEffect transition="in" filter="fade">
                                      <p:cBhvr>
                                        <p:cTn id="38" dur="1000"/>
                                        <p:tgtEl>
                                          <p:spTgt spid="130050"/>
                                        </p:tgtEl>
                                      </p:cBhvr>
                                    </p:animEffect>
                                  </p:childTnLst>
                                </p:cTn>
                              </p:par>
                              <p:par>
                                <p:cTn id="39" presetID="10" presetClass="entr" presetSubtype="0"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1000"/>
                                        <p:tgtEl>
                                          <p:spTgt spid="1028"/>
                                        </p:tgtEl>
                                      </p:cBhvr>
                                    </p:animEffect>
                                  </p:childTnLst>
                                </p:cTn>
                              </p:par>
                              <p:par>
                                <p:cTn id="42" presetID="10" presetClass="entr" presetSubtype="0" fill="hold" nodeType="withEffect">
                                  <p:stCondLst>
                                    <p:cond delay="0"/>
                                  </p:stCondLst>
                                  <p:childTnLst>
                                    <p:set>
                                      <p:cBhvr>
                                        <p:cTn id="43" dur="1" fill="hold">
                                          <p:stCondLst>
                                            <p:cond delay="0"/>
                                          </p:stCondLst>
                                        </p:cTn>
                                        <p:tgtEl>
                                          <p:spTgt spid="130053"/>
                                        </p:tgtEl>
                                        <p:attrNameLst>
                                          <p:attrName>style.visibility</p:attrName>
                                        </p:attrNameLst>
                                      </p:cBhvr>
                                      <p:to>
                                        <p:strVal val="visible"/>
                                      </p:to>
                                    </p:set>
                                    <p:animEffect transition="in" filter="fade">
                                      <p:cBhvr>
                                        <p:cTn id="44" dur="1000"/>
                                        <p:tgtEl>
                                          <p:spTgt spid="130053"/>
                                        </p:tgtEl>
                                      </p:cBhvr>
                                    </p:animEffect>
                                  </p:childTnLst>
                                </p:cTn>
                              </p:par>
                              <p:par>
                                <p:cTn id="45" presetID="10" presetClass="entr" presetSubtype="0" fill="hold" nodeType="withEffect">
                                  <p:stCondLst>
                                    <p:cond delay="0"/>
                                  </p:stCondLst>
                                  <p:childTnLst>
                                    <p:set>
                                      <p:cBhvr>
                                        <p:cTn id="46" dur="1" fill="hold">
                                          <p:stCondLst>
                                            <p:cond delay="0"/>
                                          </p:stCondLst>
                                        </p:cTn>
                                        <p:tgtEl>
                                          <p:spTgt spid="1038"/>
                                        </p:tgtEl>
                                        <p:attrNameLst>
                                          <p:attrName>style.visibility</p:attrName>
                                        </p:attrNameLst>
                                      </p:cBhvr>
                                      <p:to>
                                        <p:strVal val="visible"/>
                                      </p:to>
                                    </p:set>
                                    <p:animEffect transition="in" filter="fade">
                                      <p:cBhvr>
                                        <p:cTn id="47" dur="1000"/>
                                        <p:tgtEl>
                                          <p:spTgt spid="10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51"/>
                                        </p:tgtEl>
                                        <p:attrNameLst>
                                          <p:attrName>style.visibility</p:attrName>
                                        </p:attrNameLst>
                                      </p:cBhvr>
                                      <p:to>
                                        <p:strVal val="visible"/>
                                      </p:to>
                                    </p:set>
                                    <p:animEffect transition="in" filter="fade">
                                      <p:cBhvr>
                                        <p:cTn id="53" dur="1000"/>
                                        <p:tgtEl>
                                          <p:spTgt spid="105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0"/>
                                        </p:tgtEl>
                                        <p:attrNameLst>
                                          <p:attrName>style.visibility</p:attrName>
                                        </p:attrNameLst>
                                      </p:cBhvr>
                                      <p:to>
                                        <p:strVal val="visible"/>
                                      </p:to>
                                    </p:set>
                                    <p:animEffect transition="in" filter="fade">
                                      <p:cBhvr>
                                        <p:cTn id="56" dur="1000"/>
                                        <p:tgtEl>
                                          <p:spTgt spid="10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52"/>
                                        </p:tgtEl>
                                        <p:attrNameLst>
                                          <p:attrName>style.visibility</p:attrName>
                                        </p:attrNameLst>
                                      </p:cBhvr>
                                      <p:to>
                                        <p:strVal val="visible"/>
                                      </p:to>
                                    </p:set>
                                    <p:animEffect transition="in" filter="fade">
                                      <p:cBhvr>
                                        <p:cTn id="61" dur="1000"/>
                                        <p:tgtEl>
                                          <p:spTgt spid="1052"/>
                                        </p:tgtEl>
                                      </p:cBhvr>
                                    </p:animEffect>
                                  </p:childTnLst>
                                </p:cTn>
                              </p:par>
                              <p:par>
                                <p:cTn id="62" presetID="10" presetClass="entr" presetSubtype="0" fill="hold" nodeType="withEffect">
                                  <p:stCondLst>
                                    <p:cond delay="0"/>
                                  </p:stCondLst>
                                  <p:childTnLst>
                                    <p:set>
                                      <p:cBhvr>
                                        <p:cTn id="63" dur="1" fill="hold">
                                          <p:stCondLst>
                                            <p:cond delay="0"/>
                                          </p:stCondLst>
                                        </p:cTn>
                                        <p:tgtEl>
                                          <p:spTgt spid="1026"/>
                                        </p:tgtEl>
                                        <p:attrNameLst>
                                          <p:attrName>style.visibility</p:attrName>
                                        </p:attrNameLst>
                                      </p:cBhvr>
                                      <p:to>
                                        <p:strVal val="visible"/>
                                      </p:to>
                                    </p:set>
                                    <p:animEffect transition="in" filter="fade">
                                      <p:cBhvr>
                                        <p:cTn id="64" dur="1000"/>
                                        <p:tgtEl>
                                          <p:spTgt spid="1026"/>
                                        </p:tgtEl>
                                      </p:cBhvr>
                                    </p:animEffect>
                                  </p:childTnLst>
                                </p:cTn>
                              </p:par>
                              <p:par>
                                <p:cTn id="65" presetID="10" presetClass="entr" presetSubtype="0" fill="hold" nodeType="withEffect">
                                  <p:stCondLst>
                                    <p:cond delay="0"/>
                                  </p:stCondLst>
                                  <p:childTnLst>
                                    <p:set>
                                      <p:cBhvr>
                                        <p:cTn id="66" dur="1" fill="hold">
                                          <p:stCondLst>
                                            <p:cond delay="0"/>
                                          </p:stCondLst>
                                        </p:cTn>
                                        <p:tgtEl>
                                          <p:spTgt spid="130080"/>
                                        </p:tgtEl>
                                        <p:attrNameLst>
                                          <p:attrName>style.visibility</p:attrName>
                                        </p:attrNameLst>
                                      </p:cBhvr>
                                      <p:to>
                                        <p:strVal val="visible"/>
                                      </p:to>
                                    </p:set>
                                    <p:animEffect transition="in" filter="fade">
                                      <p:cBhvr>
                                        <p:cTn id="67" dur="1000"/>
                                        <p:tgtEl>
                                          <p:spTgt spid="130080"/>
                                        </p:tgtEl>
                                      </p:cBhvr>
                                    </p:animEffect>
                                  </p:childTnLst>
                                </p:cTn>
                              </p:par>
                              <p:par>
                                <p:cTn id="68" presetID="10" presetClass="entr" presetSubtype="0" fill="hold" nodeType="withEffect">
                                  <p:stCondLst>
                                    <p:cond delay="0"/>
                                  </p:stCondLst>
                                  <p:childTnLst>
                                    <p:set>
                                      <p:cBhvr>
                                        <p:cTn id="69" dur="1" fill="hold">
                                          <p:stCondLst>
                                            <p:cond delay="0"/>
                                          </p:stCondLst>
                                        </p:cTn>
                                        <p:tgtEl>
                                          <p:spTgt spid="130052"/>
                                        </p:tgtEl>
                                        <p:attrNameLst>
                                          <p:attrName>style.visibility</p:attrName>
                                        </p:attrNameLst>
                                      </p:cBhvr>
                                      <p:to>
                                        <p:strVal val="visible"/>
                                      </p:to>
                                    </p:set>
                                    <p:animEffect transition="in" filter="fade">
                                      <p:cBhvr>
                                        <p:cTn id="70" dur="1000"/>
                                        <p:tgtEl>
                                          <p:spTgt spid="130052"/>
                                        </p:tgtEl>
                                      </p:cBhvr>
                                    </p:animEffect>
                                  </p:childTnLst>
                                </p:cTn>
                              </p:par>
                              <p:par>
                                <p:cTn id="71" presetID="10" presetClass="entr" presetSubtype="0" fill="hold" nodeType="withEffect">
                                  <p:stCondLst>
                                    <p:cond delay="0"/>
                                  </p:stCondLst>
                                  <p:childTnLst>
                                    <p:set>
                                      <p:cBhvr>
                                        <p:cTn id="72" dur="1" fill="hold">
                                          <p:stCondLst>
                                            <p:cond delay="0"/>
                                          </p:stCondLst>
                                        </p:cTn>
                                        <p:tgtEl>
                                          <p:spTgt spid="1037"/>
                                        </p:tgtEl>
                                        <p:attrNameLst>
                                          <p:attrName>style.visibility</p:attrName>
                                        </p:attrNameLst>
                                      </p:cBhvr>
                                      <p:to>
                                        <p:strVal val="visible"/>
                                      </p:to>
                                    </p:set>
                                    <p:animEffect transition="in" filter="fade">
                                      <p:cBhvr>
                                        <p:cTn id="73" dur="1000"/>
                                        <p:tgtEl>
                                          <p:spTgt spid="1037"/>
                                        </p:tgtEl>
                                      </p:cBhvr>
                                    </p:animEffect>
                                  </p:childTnLst>
                                </p:cTn>
                              </p:par>
                              <p:par>
                                <p:cTn id="74" presetID="10"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1000"/>
                                        <p:tgtEl>
                                          <p:spTgt spid="43"/>
                                        </p:tgtEl>
                                      </p:cBhvr>
                                    </p:animEffect>
                                  </p:childTnLst>
                                </p:cTn>
                              </p:par>
                              <p:par>
                                <p:cTn id="77" presetID="10" presetClass="entr" presetSubtype="0" fill="hold" nodeType="withEffect">
                                  <p:stCondLst>
                                    <p:cond delay="0"/>
                                  </p:stCondLst>
                                  <p:childTnLst>
                                    <p:set>
                                      <p:cBhvr>
                                        <p:cTn id="78" dur="1" fill="hold">
                                          <p:stCondLst>
                                            <p:cond delay="0"/>
                                          </p:stCondLst>
                                        </p:cTn>
                                        <p:tgtEl>
                                          <p:spTgt spid="1036"/>
                                        </p:tgtEl>
                                        <p:attrNameLst>
                                          <p:attrName>style.visibility</p:attrName>
                                        </p:attrNameLst>
                                      </p:cBhvr>
                                      <p:to>
                                        <p:strVal val="visible"/>
                                      </p:to>
                                    </p:set>
                                    <p:animEffect transition="in" filter="fade">
                                      <p:cBhvr>
                                        <p:cTn id="79" dur="1000"/>
                                        <p:tgtEl>
                                          <p:spTgt spid="103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childTnLst>
                                </p:cTn>
                              </p:par>
                              <p:par>
                                <p:cTn id="85" presetID="10" presetClass="entr" presetSubtype="0" fill="hold" nodeType="withEffect">
                                  <p:stCondLst>
                                    <p:cond delay="0"/>
                                  </p:stCondLst>
                                  <p:childTnLst>
                                    <p:set>
                                      <p:cBhvr>
                                        <p:cTn id="86" dur="1" fill="hold">
                                          <p:stCondLst>
                                            <p:cond delay="0"/>
                                          </p:stCondLst>
                                        </p:cTn>
                                        <p:tgtEl>
                                          <p:spTgt spid="130054"/>
                                        </p:tgtEl>
                                        <p:attrNameLst>
                                          <p:attrName>style.visibility</p:attrName>
                                        </p:attrNameLst>
                                      </p:cBhvr>
                                      <p:to>
                                        <p:strVal val="visible"/>
                                      </p:to>
                                    </p:set>
                                    <p:animEffect transition="in" filter="fade">
                                      <p:cBhvr>
                                        <p:cTn id="87" dur="1000"/>
                                        <p:tgtEl>
                                          <p:spTgt spid="1300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000"/>
                                        <p:tgtEl>
                                          <p:spTgt spid="3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1000"/>
                                        <p:tgtEl>
                                          <p:spTgt spid="41"/>
                                        </p:tgtEl>
                                      </p:cBhvr>
                                    </p:animEffect>
                                  </p:childTnLst>
                                </p:cTn>
                              </p:par>
                              <p:par>
                                <p:cTn id="94" presetID="10" presetClass="entr" presetSubtype="0" fill="hold" nodeType="withEffect">
                                  <p:stCondLst>
                                    <p:cond delay="0"/>
                                  </p:stCondLst>
                                  <p:childTnLst>
                                    <p:set>
                                      <p:cBhvr>
                                        <p:cTn id="95" dur="1" fill="hold">
                                          <p:stCondLst>
                                            <p:cond delay="0"/>
                                          </p:stCondLst>
                                        </p:cTn>
                                        <p:tgtEl>
                                          <p:spTgt spid="1027"/>
                                        </p:tgtEl>
                                        <p:attrNameLst>
                                          <p:attrName>style.visibility</p:attrName>
                                        </p:attrNameLst>
                                      </p:cBhvr>
                                      <p:to>
                                        <p:strVal val="visible"/>
                                      </p:to>
                                    </p:set>
                                    <p:animEffect transition="in" filter="fade">
                                      <p:cBhvr>
                                        <p:cTn id="96" dur="1000"/>
                                        <p:tgtEl>
                                          <p:spTgt spid="1027"/>
                                        </p:tgtEl>
                                      </p:cBhvr>
                                    </p:animEffect>
                                  </p:childTnLst>
                                </p:cTn>
                              </p:par>
                              <p:par>
                                <p:cTn id="97" presetID="10" presetClass="entr" presetSubtype="0" fill="hold" nodeType="withEffect">
                                  <p:stCondLst>
                                    <p:cond delay="0"/>
                                  </p:stCondLst>
                                  <p:childTnLst>
                                    <p:set>
                                      <p:cBhvr>
                                        <p:cTn id="98" dur="1" fill="hold">
                                          <p:stCondLst>
                                            <p:cond delay="0"/>
                                          </p:stCondLst>
                                        </p:cTn>
                                        <p:tgtEl>
                                          <p:spTgt spid="1041"/>
                                        </p:tgtEl>
                                        <p:attrNameLst>
                                          <p:attrName>style.visibility</p:attrName>
                                        </p:attrNameLst>
                                      </p:cBhvr>
                                      <p:to>
                                        <p:strVal val="visible"/>
                                      </p:to>
                                    </p:set>
                                    <p:animEffect transition="in" filter="fade">
                                      <p:cBhvr>
                                        <p:cTn id="99" dur="1000"/>
                                        <p:tgtEl>
                                          <p:spTgt spid="1041"/>
                                        </p:tgtEl>
                                      </p:cBhvr>
                                    </p:animEffect>
                                  </p:childTnLst>
                                </p:cTn>
                              </p:par>
                              <p:par>
                                <p:cTn id="100" presetID="10" presetClass="entr" presetSubtype="0" fill="hold" nodeType="withEffect">
                                  <p:stCondLst>
                                    <p:cond delay="0"/>
                                  </p:stCondLst>
                                  <p:childTnLst>
                                    <p:set>
                                      <p:cBhvr>
                                        <p:cTn id="101" dur="1" fill="hold">
                                          <p:stCondLst>
                                            <p:cond delay="0"/>
                                          </p:stCondLst>
                                        </p:cTn>
                                        <p:tgtEl>
                                          <p:spTgt spid="130065"/>
                                        </p:tgtEl>
                                        <p:attrNameLst>
                                          <p:attrName>style.visibility</p:attrName>
                                        </p:attrNameLst>
                                      </p:cBhvr>
                                      <p:to>
                                        <p:strVal val="visible"/>
                                      </p:to>
                                    </p:set>
                                    <p:animEffect transition="in" filter="fade">
                                      <p:cBhvr>
                                        <p:cTn id="102" dur="1000"/>
                                        <p:tgtEl>
                                          <p:spTgt spid="130065"/>
                                        </p:tgtEl>
                                      </p:cBhvr>
                                    </p:animEffect>
                                  </p:childTnLst>
                                </p:cTn>
                              </p:par>
                              <p:par>
                                <p:cTn id="103" presetID="10" presetClass="entr" presetSubtype="0" fill="hold" nodeType="withEffect">
                                  <p:stCondLst>
                                    <p:cond delay="0"/>
                                  </p:stCondLst>
                                  <p:childTnLst>
                                    <p:set>
                                      <p:cBhvr>
                                        <p:cTn id="104" dur="1" fill="hold">
                                          <p:stCondLst>
                                            <p:cond delay="0"/>
                                          </p:stCondLst>
                                        </p:cTn>
                                        <p:tgtEl>
                                          <p:spTgt spid="130069"/>
                                        </p:tgtEl>
                                        <p:attrNameLst>
                                          <p:attrName>style.visibility</p:attrName>
                                        </p:attrNameLst>
                                      </p:cBhvr>
                                      <p:to>
                                        <p:strVal val="visible"/>
                                      </p:to>
                                    </p:set>
                                    <p:animEffect transition="in" filter="fade">
                                      <p:cBhvr>
                                        <p:cTn id="105" dur="1000"/>
                                        <p:tgtEl>
                                          <p:spTgt spid="130069"/>
                                        </p:tgtEl>
                                      </p:cBhvr>
                                    </p:animEffect>
                                  </p:childTnLst>
                                </p:cTn>
                              </p:par>
                              <p:par>
                                <p:cTn id="106" presetID="10" presetClass="entr" presetSubtype="0" fill="hold" nodeType="withEffect">
                                  <p:stCondLst>
                                    <p:cond delay="0"/>
                                  </p:stCondLst>
                                  <p:childTnLst>
                                    <p:set>
                                      <p:cBhvr>
                                        <p:cTn id="107" dur="1" fill="hold">
                                          <p:stCondLst>
                                            <p:cond delay="0"/>
                                          </p:stCondLst>
                                        </p:cTn>
                                        <p:tgtEl>
                                          <p:spTgt spid="1040"/>
                                        </p:tgtEl>
                                        <p:attrNameLst>
                                          <p:attrName>style.visibility</p:attrName>
                                        </p:attrNameLst>
                                      </p:cBhvr>
                                      <p:to>
                                        <p:strVal val="visible"/>
                                      </p:to>
                                    </p:set>
                                    <p:animEffect transition="in" filter="fade">
                                      <p:cBhvr>
                                        <p:cTn id="108" dur="1000"/>
                                        <p:tgtEl>
                                          <p:spTgt spid="10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45" grpId="0"/>
      <p:bldP spid="1050" grpId="0"/>
      <p:bldP spid="1051" grpId="0"/>
      <p:bldP spid="1052" grpId="0"/>
      <p:bldP spid="1053" grpId="0"/>
      <p:bldP spid="38" grpId="0"/>
      <p:bldP spid="39" grpId="0"/>
      <p:bldP spid="40" grpId="0"/>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728" name="AutoShape 32"/>
          <p:cNvSpPr>
            <a:spLocks noChangeArrowheads="1"/>
          </p:cNvSpPr>
          <p:nvPr/>
        </p:nvSpPr>
        <p:spPr bwMode="invGray">
          <a:xfrm>
            <a:off x="350838" y="2424113"/>
            <a:ext cx="8486775" cy="512762"/>
          </a:xfrm>
          <a:prstGeom prst="roundRect">
            <a:avLst>
              <a:gd name="adj" fmla="val 16667"/>
            </a:avLst>
          </a:prstGeom>
          <a:gradFill rotWithShape="1">
            <a:gsLst>
              <a:gs pos="0">
                <a:schemeClr val="hlink">
                  <a:alpha val="50000"/>
                </a:schemeClr>
              </a:gs>
              <a:gs pos="100000">
                <a:schemeClr val="hlink">
                  <a:gamma/>
                  <a:shade val="46275"/>
                  <a:invGamma/>
                  <a:alpha val="0"/>
                </a:schemeClr>
              </a:gs>
            </a:gsLst>
            <a:path path="rect">
              <a:fillToRect r="100000" b="100000"/>
            </a:path>
          </a:gradFill>
          <a:ln w="12700" algn="ctr">
            <a:noFill/>
            <a:round/>
            <a:headEnd/>
            <a:tailEnd/>
          </a:ln>
          <a:effectLst/>
        </p:spPr>
        <p:txBody>
          <a:bodyPr lIns="91436" tIns="45718" rIns="91436" bIns="45718" anchor="ctr">
            <a:spAutoFit/>
          </a:bodyPr>
          <a:lstStyle/>
          <a:p>
            <a:pPr>
              <a:defRPr/>
            </a:pPr>
            <a:endParaRPr lang="en-US"/>
          </a:p>
        </p:txBody>
      </p:sp>
      <p:sp>
        <p:nvSpPr>
          <p:cNvPr id="541727" name="AutoShape 31"/>
          <p:cNvSpPr>
            <a:spLocks noChangeArrowheads="1"/>
          </p:cNvSpPr>
          <p:nvPr/>
        </p:nvSpPr>
        <p:spPr bwMode="invGray">
          <a:xfrm>
            <a:off x="350838" y="966788"/>
            <a:ext cx="8486775" cy="512762"/>
          </a:xfrm>
          <a:prstGeom prst="roundRect">
            <a:avLst>
              <a:gd name="adj" fmla="val 16667"/>
            </a:avLst>
          </a:prstGeom>
          <a:gradFill rotWithShape="1">
            <a:gsLst>
              <a:gs pos="0">
                <a:schemeClr val="folHlink">
                  <a:alpha val="50000"/>
                </a:schemeClr>
              </a:gs>
              <a:gs pos="100000">
                <a:schemeClr val="folHlink">
                  <a:gamma/>
                  <a:shade val="46275"/>
                  <a:invGamma/>
                  <a:alpha val="0"/>
                </a:schemeClr>
              </a:gs>
            </a:gsLst>
            <a:path path="rect">
              <a:fillToRect r="100000" b="100000"/>
            </a:path>
          </a:gradFill>
          <a:ln w="12700" algn="ctr">
            <a:noFill/>
            <a:round/>
            <a:headEnd/>
            <a:tailEnd/>
          </a:ln>
          <a:effectLst/>
        </p:spPr>
        <p:txBody>
          <a:bodyPr lIns="91436" tIns="45718" rIns="91436" bIns="45718" anchor="ctr">
            <a:spAutoFit/>
          </a:bodyPr>
          <a:lstStyle/>
          <a:p>
            <a:pPr>
              <a:defRPr/>
            </a:pPr>
            <a:endParaRPr lang="en-US"/>
          </a:p>
        </p:txBody>
      </p:sp>
      <p:sp>
        <p:nvSpPr>
          <p:cNvPr id="541726" name="AutoShape 30"/>
          <p:cNvSpPr>
            <a:spLocks noChangeArrowheads="1"/>
          </p:cNvSpPr>
          <p:nvPr/>
        </p:nvSpPr>
        <p:spPr bwMode="invGray">
          <a:xfrm>
            <a:off x="361950" y="4498975"/>
            <a:ext cx="8486775" cy="512763"/>
          </a:xfrm>
          <a:prstGeom prst="roundRect">
            <a:avLst>
              <a:gd name="adj" fmla="val 16667"/>
            </a:avLst>
          </a:prstGeom>
          <a:gradFill rotWithShape="1">
            <a:gsLst>
              <a:gs pos="0">
                <a:schemeClr val="folHlink">
                  <a:alpha val="50000"/>
                </a:schemeClr>
              </a:gs>
              <a:gs pos="100000">
                <a:schemeClr val="folHlink">
                  <a:gamma/>
                  <a:shade val="46275"/>
                  <a:invGamma/>
                  <a:alpha val="0"/>
                </a:schemeClr>
              </a:gs>
            </a:gsLst>
            <a:path path="rect">
              <a:fillToRect r="100000" b="100000"/>
            </a:path>
          </a:gradFill>
          <a:ln w="12700" algn="ctr">
            <a:noFill/>
            <a:round/>
            <a:headEnd/>
            <a:tailEnd/>
          </a:ln>
          <a:effectLst/>
        </p:spPr>
        <p:txBody>
          <a:bodyPr lIns="91436" tIns="45718" rIns="91436" bIns="45718" anchor="ctr">
            <a:spAutoFit/>
          </a:bodyPr>
          <a:lstStyle/>
          <a:p>
            <a:pPr>
              <a:defRPr/>
            </a:pPr>
            <a:endParaRPr lang="en-US"/>
          </a:p>
        </p:txBody>
      </p:sp>
      <p:sp>
        <p:nvSpPr>
          <p:cNvPr id="541721" name="AutoShape 25"/>
          <p:cNvSpPr>
            <a:spLocks noChangeArrowheads="1"/>
          </p:cNvSpPr>
          <p:nvPr/>
        </p:nvSpPr>
        <p:spPr bwMode="invGray">
          <a:xfrm>
            <a:off x="0" y="2493963"/>
            <a:ext cx="8915400" cy="1981200"/>
          </a:xfrm>
          <a:prstGeom prst="roundRect">
            <a:avLst>
              <a:gd name="adj" fmla="val 16667"/>
            </a:avLst>
          </a:prstGeom>
          <a:gradFill rotWithShape="1">
            <a:gsLst>
              <a:gs pos="0">
                <a:schemeClr val="bg2">
                  <a:alpha val="50000"/>
                </a:schemeClr>
              </a:gs>
              <a:gs pos="100000">
                <a:schemeClr val="bg2">
                  <a:gamma/>
                  <a:shade val="46275"/>
                  <a:invGamma/>
                  <a:alpha val="0"/>
                </a:schemeClr>
              </a:gs>
            </a:gsLst>
            <a:lin ang="0" scaled="1"/>
          </a:gradFill>
          <a:ln w="12700" algn="ctr">
            <a:noFill/>
            <a:round/>
            <a:headEnd/>
            <a:tailEnd/>
          </a:ln>
          <a:effectLst/>
        </p:spPr>
        <p:txBody>
          <a:bodyPr lIns="91436" tIns="45718" rIns="91436" bIns="45718" anchor="ctr"/>
          <a:lstStyle/>
          <a:p>
            <a:pPr>
              <a:defRPr/>
            </a:pPr>
            <a:endParaRPr lang="en-US"/>
          </a:p>
        </p:txBody>
      </p:sp>
      <p:sp>
        <p:nvSpPr>
          <p:cNvPr id="541723" name="AutoShape 27"/>
          <p:cNvSpPr>
            <a:spLocks noChangeArrowheads="1"/>
          </p:cNvSpPr>
          <p:nvPr/>
        </p:nvSpPr>
        <p:spPr bwMode="invGray">
          <a:xfrm>
            <a:off x="0" y="1035050"/>
            <a:ext cx="8915400" cy="1366838"/>
          </a:xfrm>
          <a:prstGeom prst="roundRect">
            <a:avLst>
              <a:gd name="adj" fmla="val 16667"/>
            </a:avLst>
          </a:prstGeom>
          <a:gradFill rotWithShape="1">
            <a:gsLst>
              <a:gs pos="0">
                <a:schemeClr val="bg2">
                  <a:alpha val="50000"/>
                </a:schemeClr>
              </a:gs>
              <a:gs pos="100000">
                <a:schemeClr val="bg2">
                  <a:gamma/>
                  <a:shade val="46275"/>
                  <a:invGamma/>
                  <a:alpha val="0"/>
                </a:schemeClr>
              </a:gs>
            </a:gsLst>
            <a:lin ang="0" scaled="1"/>
          </a:gradFill>
          <a:ln w="12700" algn="ctr">
            <a:noFill/>
            <a:round/>
            <a:headEnd/>
            <a:tailEnd/>
          </a:ln>
          <a:effectLst/>
        </p:spPr>
        <p:txBody>
          <a:bodyPr lIns="91436" tIns="45718" rIns="91436" bIns="45718" anchor="ctr"/>
          <a:lstStyle/>
          <a:p>
            <a:pPr>
              <a:defRPr/>
            </a:pPr>
            <a:endParaRPr lang="en-US"/>
          </a:p>
        </p:txBody>
      </p:sp>
      <p:sp>
        <p:nvSpPr>
          <p:cNvPr id="541724" name="AutoShape 28"/>
          <p:cNvSpPr>
            <a:spLocks noChangeArrowheads="1"/>
          </p:cNvSpPr>
          <p:nvPr/>
        </p:nvSpPr>
        <p:spPr bwMode="invGray">
          <a:xfrm>
            <a:off x="0" y="4567238"/>
            <a:ext cx="8915400" cy="1212850"/>
          </a:xfrm>
          <a:prstGeom prst="roundRect">
            <a:avLst>
              <a:gd name="adj" fmla="val 16667"/>
            </a:avLst>
          </a:prstGeom>
          <a:gradFill rotWithShape="1">
            <a:gsLst>
              <a:gs pos="0">
                <a:schemeClr val="bg2">
                  <a:alpha val="50000"/>
                </a:schemeClr>
              </a:gs>
              <a:gs pos="100000">
                <a:schemeClr val="bg2">
                  <a:gamma/>
                  <a:shade val="46275"/>
                  <a:invGamma/>
                  <a:alpha val="0"/>
                </a:schemeClr>
              </a:gs>
            </a:gsLst>
            <a:lin ang="0" scaled="1"/>
          </a:gradFill>
          <a:ln w="12700" algn="ctr">
            <a:noFill/>
            <a:round/>
            <a:headEnd/>
            <a:tailEnd/>
          </a:ln>
          <a:effectLst/>
        </p:spPr>
        <p:txBody>
          <a:bodyPr lIns="91436" tIns="45718" rIns="91436" bIns="45718" anchor="ctr"/>
          <a:lstStyle/>
          <a:p>
            <a:pPr>
              <a:defRPr/>
            </a:pPr>
            <a:endParaRPr lang="en-US"/>
          </a:p>
        </p:txBody>
      </p:sp>
      <p:sp>
        <p:nvSpPr>
          <p:cNvPr id="541699" name="Rectangle 13"/>
          <p:cNvSpPr>
            <a:spLocks noChangeArrowheads="1"/>
          </p:cNvSpPr>
          <p:nvPr/>
        </p:nvSpPr>
        <p:spPr bwMode="white">
          <a:xfrm>
            <a:off x="1954213" y="1003300"/>
            <a:ext cx="7073900" cy="1404938"/>
          </a:xfrm>
          <a:prstGeom prst="rect">
            <a:avLst/>
          </a:prstGeom>
          <a:noFill/>
          <a:ln w="9525" algn="ctr">
            <a:noFill/>
            <a:miter lim="800000"/>
            <a:headEnd/>
            <a:tailEnd/>
          </a:ln>
          <a:effectLst/>
        </p:spPr>
        <p:txBody>
          <a:bodyPr lIns="45718" tIns="45718" rIns="45718" bIns="45718">
            <a:spAutoFit/>
          </a:bodyPr>
          <a:lstStyle/>
          <a:p>
            <a:pPr marL="231766" indent="-231766">
              <a:spcBef>
                <a:spcPct val="35000"/>
              </a:spcBef>
              <a:buClr>
                <a:schemeClr val="tx2"/>
              </a:buClr>
              <a:buSzPct val="85000"/>
              <a:buFont typeface="Wingdings" pitchFamily="2" charset="2"/>
              <a:buBlip>
                <a:blip r:embed="rId3"/>
              </a:buBlip>
              <a:defRPr/>
            </a:pPr>
            <a:r>
              <a:rPr lang="es-ES" sz="1100" b="1" dirty="0">
                <a:ea typeface="SimSun" pitchFamily="2" charset="-122"/>
                <a:cs typeface="Times New Roman" pitchFamily="18" charset="0"/>
                <a:sym typeface="Wingdings" pitchFamily="2" charset="2"/>
              </a:rPr>
              <a:t>Asistente de configuración inicial</a:t>
            </a:r>
          </a:p>
          <a:p>
            <a:pPr marL="231766" indent="-231766">
              <a:spcBef>
                <a:spcPct val="35000"/>
              </a:spcBef>
              <a:buClr>
                <a:schemeClr val="tx2"/>
              </a:buClr>
              <a:buSzPct val="85000"/>
              <a:buFont typeface="Wingdings" pitchFamily="2" charset="2"/>
              <a:buBlip>
                <a:blip r:embed="rId3"/>
              </a:buBlip>
              <a:defRPr/>
            </a:pPr>
            <a:r>
              <a:rPr lang="es-ES" sz="1100" b="1" dirty="0">
                <a:latin typeface="+mn-lt"/>
                <a:ea typeface="SimSun" pitchFamily="2" charset="-122"/>
                <a:cs typeface="Times New Roman" pitchFamily="18" charset="0"/>
                <a:sym typeface="Wingdings" pitchFamily="2" charset="2"/>
              </a:rPr>
              <a:t>Interfaz gráfica basada en MMC. Filtrado y ordenado avanzados</a:t>
            </a:r>
          </a:p>
          <a:p>
            <a:pPr marL="231766" indent="-231766">
              <a:spcBef>
                <a:spcPct val="35000"/>
              </a:spcBef>
              <a:buClr>
                <a:schemeClr val="tx2"/>
              </a:buClr>
              <a:buSzPct val="85000"/>
              <a:buFont typeface="Wingdings" pitchFamily="2" charset="2"/>
              <a:buBlip>
                <a:blip r:embed="rId3"/>
              </a:buBlip>
              <a:defRPr/>
            </a:pPr>
            <a:r>
              <a:rPr lang="es-ES" sz="1100" b="1" dirty="0">
                <a:ea typeface="SimSun" pitchFamily="2" charset="-122"/>
                <a:cs typeface="Times New Roman" pitchFamily="18" charset="0"/>
                <a:sym typeface="Wingdings" pitchFamily="2" charset="2"/>
              </a:rPr>
              <a:t>Notificación de la existencia de nuevas actualizaciones </a:t>
            </a:r>
            <a:r>
              <a:rPr lang="es-ES" sz="1100" b="1" dirty="0" err="1">
                <a:ea typeface="SimSun" pitchFamily="2" charset="-122"/>
                <a:cs typeface="Times New Roman" pitchFamily="18" charset="0"/>
                <a:sym typeface="Wingdings" pitchFamily="2" charset="2"/>
              </a:rPr>
              <a:t>via</a:t>
            </a:r>
            <a:r>
              <a:rPr lang="es-ES" sz="1100" b="1" dirty="0">
                <a:ea typeface="SimSun" pitchFamily="2" charset="-122"/>
                <a:cs typeface="Times New Roman" pitchFamily="18" charset="0"/>
                <a:sym typeface="Wingdings" pitchFamily="2" charset="2"/>
              </a:rPr>
              <a:t>  e-mail (y/o/ resumen de conformidad)</a:t>
            </a:r>
          </a:p>
          <a:p>
            <a:pPr marL="231766" indent="-231766">
              <a:spcBef>
                <a:spcPct val="35000"/>
              </a:spcBef>
              <a:buClr>
                <a:schemeClr val="tx2"/>
              </a:buClr>
              <a:buSzPct val="85000"/>
              <a:buFont typeface="Wingdings" pitchFamily="2" charset="2"/>
              <a:buBlip>
                <a:blip r:embed="rId3"/>
              </a:buBlip>
              <a:defRPr/>
            </a:pPr>
            <a:r>
              <a:rPr lang="es-ES" sz="1100" b="1" dirty="0">
                <a:ea typeface="SimSun" pitchFamily="2" charset="-122"/>
                <a:cs typeface="Times New Roman" pitchFamily="18" charset="0"/>
                <a:sym typeface="Wingdings" pitchFamily="2" charset="2"/>
              </a:rPr>
              <a:t>Reglas de auto-aprobación </a:t>
            </a:r>
            <a:r>
              <a:rPr lang="es-ES" sz="1100" b="1" dirty="0" smtClean="0">
                <a:ea typeface="SimSun" pitchFamily="2" charset="-122"/>
                <a:cs typeface="Times New Roman" pitchFamily="18" charset="0"/>
                <a:sym typeface="Wingdings" pitchFamily="2" charset="2"/>
              </a:rPr>
              <a:t>múltiples </a:t>
            </a:r>
            <a:r>
              <a:rPr lang="es-ES" sz="1100" b="1" dirty="0">
                <a:ea typeface="SimSun" pitchFamily="2" charset="-122"/>
                <a:cs typeface="Times New Roman" pitchFamily="18" charset="0"/>
                <a:sym typeface="Wingdings" pitchFamily="2" charset="2"/>
              </a:rPr>
              <a:t>y más granulares</a:t>
            </a:r>
          </a:p>
          <a:p>
            <a:pPr marL="231766" indent="-231766">
              <a:spcBef>
                <a:spcPct val="35000"/>
              </a:spcBef>
              <a:buClr>
                <a:schemeClr val="tx2"/>
              </a:buClr>
              <a:buSzPct val="85000"/>
              <a:buFont typeface="Wingdings" pitchFamily="2" charset="2"/>
              <a:buBlip>
                <a:blip r:embed="rId3"/>
              </a:buBlip>
              <a:defRPr/>
            </a:pPr>
            <a:r>
              <a:rPr lang="es-ES" sz="1100" b="1" dirty="0" err="1">
                <a:latin typeface="+mn-lt"/>
                <a:ea typeface="SimSun" pitchFamily="2" charset="-122"/>
                <a:cs typeface="Times New Roman" pitchFamily="18" charset="0"/>
                <a:sym typeface="Wingdings" pitchFamily="2" charset="2"/>
              </a:rPr>
              <a:t>Reporting</a:t>
            </a:r>
            <a:r>
              <a:rPr lang="es-ES" sz="1100" b="1" dirty="0">
                <a:latin typeface="+mn-lt"/>
                <a:ea typeface="SimSun" pitchFamily="2" charset="-122"/>
                <a:cs typeface="Times New Roman" pitchFamily="18" charset="0"/>
                <a:sym typeface="Wingdings" pitchFamily="2" charset="2"/>
              </a:rPr>
              <a:t> Integrado</a:t>
            </a:r>
          </a:p>
          <a:p>
            <a:pPr marL="231766" indent="-231766">
              <a:spcBef>
                <a:spcPct val="35000"/>
              </a:spcBef>
              <a:buClr>
                <a:schemeClr val="tx2"/>
              </a:buClr>
              <a:buSzPct val="85000"/>
              <a:buFont typeface="Wingdings" pitchFamily="2" charset="2"/>
              <a:buBlip>
                <a:blip r:embed="rId3"/>
              </a:buBlip>
              <a:defRPr/>
            </a:pPr>
            <a:r>
              <a:rPr lang="es-ES" sz="1100" b="1" dirty="0">
                <a:latin typeface="+mn-lt"/>
                <a:ea typeface="SimSun" pitchFamily="2" charset="-122"/>
                <a:cs typeface="Times New Roman" pitchFamily="18" charset="0"/>
                <a:sym typeface="Wingdings" pitchFamily="2" charset="2"/>
              </a:rPr>
              <a:t>Asistente para limpieza de base de datos y contenido</a:t>
            </a:r>
          </a:p>
        </p:txBody>
      </p:sp>
      <p:grpSp>
        <p:nvGrpSpPr>
          <p:cNvPr id="33801" name="Group 4"/>
          <p:cNvGrpSpPr>
            <a:grpSpLocks/>
          </p:cNvGrpSpPr>
          <p:nvPr/>
        </p:nvGrpSpPr>
        <p:grpSpPr bwMode="auto">
          <a:xfrm>
            <a:off x="523875" y="1149350"/>
            <a:ext cx="1262063" cy="777875"/>
            <a:chOff x="458" y="3519"/>
            <a:chExt cx="726" cy="357"/>
          </a:xfrm>
        </p:grpSpPr>
        <p:pic>
          <p:nvPicPr>
            <p:cNvPr id="33815" name="Picture 5" descr="blue disc M"/>
            <p:cNvPicPr>
              <a:picLocks noChangeAspect="1" noChangeArrowheads="1"/>
            </p:cNvPicPr>
            <p:nvPr/>
          </p:nvPicPr>
          <p:blipFill>
            <a:blip r:embed="rId4"/>
            <a:srcRect/>
            <a:stretch>
              <a:fillRect/>
            </a:stretch>
          </p:blipFill>
          <p:spPr bwMode="auto">
            <a:xfrm>
              <a:off x="458" y="3647"/>
              <a:ext cx="726" cy="229"/>
            </a:xfrm>
            <a:prstGeom prst="rect">
              <a:avLst/>
            </a:prstGeom>
            <a:noFill/>
            <a:ln w="9525">
              <a:noFill/>
              <a:miter lim="800000"/>
              <a:headEnd/>
              <a:tailEnd/>
            </a:ln>
          </p:spPr>
        </p:pic>
        <p:pic>
          <p:nvPicPr>
            <p:cNvPr id="33816" name="Picture 6" descr="XP icon other options"/>
            <p:cNvPicPr>
              <a:picLocks noChangeAspect="1" noChangeArrowheads="1"/>
            </p:cNvPicPr>
            <p:nvPr/>
          </p:nvPicPr>
          <p:blipFill>
            <a:blip r:embed="rId5"/>
            <a:srcRect/>
            <a:stretch>
              <a:fillRect/>
            </a:stretch>
          </p:blipFill>
          <p:spPr bwMode="auto">
            <a:xfrm flipH="1">
              <a:off x="598" y="3519"/>
              <a:ext cx="272" cy="245"/>
            </a:xfrm>
            <a:prstGeom prst="rect">
              <a:avLst/>
            </a:prstGeom>
            <a:noFill/>
            <a:ln w="9525">
              <a:noFill/>
              <a:miter lim="800000"/>
              <a:headEnd/>
              <a:tailEnd/>
            </a:ln>
          </p:spPr>
        </p:pic>
        <p:pic>
          <p:nvPicPr>
            <p:cNvPr id="33817" name="Picture 7" descr="XP icon control panel"/>
            <p:cNvPicPr>
              <a:picLocks noChangeAspect="1" noChangeArrowheads="1"/>
            </p:cNvPicPr>
            <p:nvPr/>
          </p:nvPicPr>
          <p:blipFill>
            <a:blip r:embed="rId6"/>
            <a:srcRect/>
            <a:stretch>
              <a:fillRect/>
            </a:stretch>
          </p:blipFill>
          <p:spPr bwMode="auto">
            <a:xfrm>
              <a:off x="840" y="3540"/>
              <a:ext cx="304" cy="247"/>
            </a:xfrm>
            <a:prstGeom prst="rect">
              <a:avLst/>
            </a:prstGeom>
            <a:noFill/>
            <a:ln w="9525">
              <a:noFill/>
              <a:miter lim="800000"/>
              <a:headEnd/>
              <a:tailEnd/>
            </a:ln>
          </p:spPr>
        </p:pic>
      </p:grpSp>
      <p:sp>
        <p:nvSpPr>
          <p:cNvPr id="541704" name="Text Box 8"/>
          <p:cNvSpPr txBox="1">
            <a:spLocks noChangeArrowheads="1"/>
          </p:cNvSpPr>
          <p:nvPr/>
        </p:nvSpPr>
        <p:spPr bwMode="white">
          <a:xfrm>
            <a:off x="190500" y="1946275"/>
            <a:ext cx="1485900" cy="285750"/>
          </a:xfrm>
          <a:prstGeom prst="rect">
            <a:avLst/>
          </a:prstGeom>
          <a:noFill/>
          <a:ln w="9525" algn="ctr">
            <a:noFill/>
            <a:miter lim="800000"/>
            <a:headEnd/>
            <a:tailEnd/>
          </a:ln>
          <a:effectLst/>
        </p:spPr>
        <p:txBody>
          <a:bodyPr wrap="none" lIns="91432" tIns="45717" rIns="91432" bIns="45717">
            <a:spAutoFit/>
          </a:bodyPr>
          <a:lstStyle/>
          <a:p>
            <a:pPr marL="814356" indent="-346061">
              <a:lnSpc>
                <a:spcPct val="90000"/>
              </a:lnSpc>
              <a:spcBef>
                <a:spcPct val="30000"/>
              </a:spcBef>
              <a:buClr>
                <a:schemeClr val="tx2"/>
              </a:buClr>
              <a:buSzPct val="75000"/>
              <a:defRPr/>
            </a:pPr>
            <a:r>
              <a:rPr lang="es-ES" sz="1400" b="1">
                <a:solidFill>
                  <a:schemeClr val="accent1"/>
                </a:solidFill>
                <a:effectLst>
                  <a:outerShdw blurRad="38100" dist="38100" dir="2700000" algn="tl">
                    <a:srgbClr val="000000"/>
                  </a:outerShdw>
                </a:effectLst>
              </a:rPr>
              <a:t>Simplicidad</a:t>
            </a:r>
          </a:p>
        </p:txBody>
      </p:sp>
      <p:sp>
        <p:nvSpPr>
          <p:cNvPr id="33803" name="Rectangle 4"/>
          <p:cNvSpPr>
            <a:spLocks noChangeArrowheads="1"/>
          </p:cNvSpPr>
          <p:nvPr/>
        </p:nvSpPr>
        <p:spPr bwMode="auto">
          <a:xfrm>
            <a:off x="6519863" y="5870575"/>
            <a:ext cx="914400" cy="914400"/>
          </a:xfrm>
          <a:prstGeom prst="rect">
            <a:avLst/>
          </a:prstGeom>
          <a:noFill/>
          <a:ln w="9525">
            <a:noFill/>
            <a:miter lim="800000"/>
            <a:headEnd/>
            <a:tailEnd/>
          </a:ln>
        </p:spPr>
        <p:txBody>
          <a:bodyPr lIns="91436" tIns="45718" rIns="91436" bIns="45718"/>
          <a:lstStyle/>
          <a:p>
            <a:endParaRPr lang="es-ES"/>
          </a:p>
        </p:txBody>
      </p:sp>
      <p:sp>
        <p:nvSpPr>
          <p:cNvPr id="541711" name="Rectangle 3"/>
          <p:cNvSpPr>
            <a:spLocks noGrp="1" noChangeArrowheads="1"/>
          </p:cNvSpPr>
          <p:nvPr>
            <p:ph type="body" idx="4294967295"/>
          </p:nvPr>
        </p:nvSpPr>
        <p:spPr bwMode="white">
          <a:xfrm>
            <a:off x="1954213" y="4560888"/>
            <a:ext cx="6842125" cy="1065212"/>
          </a:xfrm>
        </p:spPr>
        <p:txBody>
          <a:bodyPr lIns="45718" rIns="45718"/>
          <a:lstStyle/>
          <a:p>
            <a:pPr marL="231766" indent="-231766" eaLnBrk="1" hangingPunct="1">
              <a:lnSpc>
                <a:spcPct val="85000"/>
              </a:lnSpc>
              <a:spcBef>
                <a:spcPct val="35000"/>
              </a:spcBef>
              <a:defRPr/>
            </a:pPr>
            <a:r>
              <a:rPr lang="es-ES" sz="1100" b="1" dirty="0" smtClean="0">
                <a:ea typeface="SimSun" pitchFamily="2" charset="-122"/>
                <a:cs typeface="Times New Roman" pitchFamily="18" charset="0"/>
                <a:sym typeface="Wingdings" pitchFamily="2" charset="2"/>
              </a:rPr>
              <a:t>Acceso a más contenido importando del catálogo de Microsoft </a:t>
            </a:r>
            <a:r>
              <a:rPr lang="es-ES" sz="1100" b="1" dirty="0" err="1" smtClean="0">
                <a:ea typeface="SimSun" pitchFamily="2" charset="-122"/>
                <a:cs typeface="Times New Roman" pitchFamily="18" charset="0"/>
                <a:sym typeface="Wingdings" pitchFamily="2" charset="2"/>
              </a:rPr>
              <a:t>Update</a:t>
            </a:r>
            <a:endParaRPr lang="es-ES" sz="1100" b="1" dirty="0" smtClean="0">
              <a:ea typeface="SimSun" pitchFamily="2" charset="-122"/>
              <a:cs typeface="Times New Roman" pitchFamily="18" charset="0"/>
              <a:sym typeface="Wingdings" pitchFamily="2" charset="2"/>
            </a:endParaRPr>
          </a:p>
          <a:p>
            <a:pPr marL="231766" indent="-231766" eaLnBrk="1" hangingPunct="1">
              <a:lnSpc>
                <a:spcPct val="85000"/>
              </a:lnSpc>
              <a:spcBef>
                <a:spcPct val="35000"/>
              </a:spcBef>
              <a:defRPr/>
            </a:pPr>
            <a:r>
              <a:rPr lang="es-ES" sz="1100" b="1" dirty="0" smtClean="0">
                <a:ea typeface="SimSun" pitchFamily="2" charset="-122"/>
                <a:cs typeface="Times New Roman" pitchFamily="18" charset="0"/>
                <a:sym typeface="Wingdings" pitchFamily="2" charset="2"/>
              </a:rPr>
              <a:t>MOM pack</a:t>
            </a:r>
          </a:p>
          <a:p>
            <a:pPr marL="231766" indent="-231766" eaLnBrk="1" hangingPunct="1">
              <a:lnSpc>
                <a:spcPct val="85000"/>
              </a:lnSpc>
              <a:spcBef>
                <a:spcPct val="35000"/>
              </a:spcBef>
              <a:defRPr/>
            </a:pPr>
            <a:r>
              <a:rPr lang="es-ES" sz="1100" b="1" dirty="0" err="1" smtClean="0">
                <a:ea typeface="SimSun" pitchFamily="2" charset="-122"/>
                <a:cs typeface="Times New Roman" pitchFamily="18" charset="0"/>
                <a:sym typeface="Wingdings" pitchFamily="2" charset="2"/>
              </a:rPr>
              <a:t>Logging</a:t>
            </a:r>
            <a:r>
              <a:rPr lang="es-ES" sz="1100" b="1" dirty="0" smtClean="0">
                <a:ea typeface="SimSun" pitchFamily="2" charset="-122"/>
                <a:cs typeface="Times New Roman" pitchFamily="18" charset="0"/>
                <a:sym typeface="Wingdings" pitchFamily="2" charset="2"/>
              </a:rPr>
              <a:t> y auditorías mejoradas</a:t>
            </a:r>
          </a:p>
          <a:p>
            <a:pPr marL="231766" indent="-231766" eaLnBrk="1" hangingPunct="1">
              <a:spcBef>
                <a:spcPct val="35000"/>
              </a:spcBef>
              <a:buSzPct val="85000"/>
              <a:buFont typeface="Wingdings 2" pitchFamily="18" charset="2"/>
              <a:buBlip>
                <a:blip r:embed="rId3"/>
              </a:buBlip>
              <a:defRPr/>
            </a:pPr>
            <a:r>
              <a:rPr lang="es-ES" sz="1100" b="1" dirty="0" smtClean="0">
                <a:ea typeface="SimSun" pitchFamily="2" charset="-122"/>
                <a:cs typeface="Times New Roman" pitchFamily="18" charset="0"/>
                <a:sym typeface="Wingdings" pitchFamily="2" charset="2"/>
              </a:rPr>
              <a:t>Soporte a NLB y </a:t>
            </a:r>
            <a:r>
              <a:rPr lang="es-ES" sz="1100" b="1" dirty="0" err="1" smtClean="0">
                <a:ea typeface="SimSun" pitchFamily="2" charset="-122"/>
                <a:cs typeface="Times New Roman" pitchFamily="18" charset="0"/>
                <a:sym typeface="Wingdings" pitchFamily="2" charset="2"/>
              </a:rPr>
              <a:t>clusters</a:t>
            </a:r>
            <a:r>
              <a:rPr lang="es-ES" sz="1100" b="1" dirty="0" smtClean="0">
                <a:ea typeface="SimSun" pitchFamily="2" charset="-122"/>
                <a:cs typeface="Times New Roman" pitchFamily="18" charset="0"/>
                <a:sym typeface="Wingdings" pitchFamily="2" charset="2"/>
              </a:rPr>
              <a:t> de SQL</a:t>
            </a:r>
          </a:p>
          <a:p>
            <a:pPr marL="231766" indent="-231766" eaLnBrk="1" hangingPunct="1">
              <a:spcBef>
                <a:spcPct val="35000"/>
              </a:spcBef>
              <a:buSzPct val="85000"/>
              <a:buFont typeface="Wingdings 2" pitchFamily="18" charset="2"/>
              <a:buBlip>
                <a:blip r:embed="rId3"/>
              </a:buBlip>
              <a:defRPr/>
            </a:pPr>
            <a:r>
              <a:rPr lang="es-ES" sz="1100" b="1" dirty="0" smtClean="0">
                <a:ea typeface="SimSun" pitchFamily="2" charset="-122"/>
                <a:cs typeface="Times New Roman" pitchFamily="18" charset="0"/>
                <a:sym typeface="Wingdings" pitchFamily="2" charset="2"/>
              </a:rPr>
              <a:t>Consejos incluidos sobre mejores prácticas</a:t>
            </a:r>
          </a:p>
        </p:txBody>
      </p:sp>
      <p:pic>
        <p:nvPicPr>
          <p:cNvPr id="33805" name="Picture 16"/>
          <p:cNvPicPr>
            <a:picLocks noChangeArrowheads="1"/>
          </p:cNvPicPr>
          <p:nvPr/>
        </p:nvPicPr>
        <p:blipFill>
          <a:blip r:embed="rId7"/>
          <a:srcRect/>
          <a:stretch>
            <a:fillRect/>
          </a:stretch>
        </p:blipFill>
        <p:spPr bwMode="auto">
          <a:xfrm>
            <a:off x="885825" y="4624388"/>
            <a:ext cx="669925" cy="741362"/>
          </a:xfrm>
          <a:prstGeom prst="rect">
            <a:avLst/>
          </a:prstGeom>
          <a:noFill/>
          <a:ln w="9525">
            <a:noFill/>
            <a:miter lim="800000"/>
            <a:headEnd/>
            <a:tailEnd/>
          </a:ln>
        </p:spPr>
      </p:pic>
      <p:sp>
        <p:nvSpPr>
          <p:cNvPr id="541713" name="Text Box 17"/>
          <p:cNvSpPr txBox="1">
            <a:spLocks noChangeArrowheads="1"/>
          </p:cNvSpPr>
          <p:nvPr/>
        </p:nvSpPr>
        <p:spPr bwMode="white">
          <a:xfrm>
            <a:off x="-77788" y="5473700"/>
            <a:ext cx="2646363" cy="288925"/>
          </a:xfrm>
          <a:prstGeom prst="rect">
            <a:avLst/>
          </a:prstGeom>
          <a:noFill/>
          <a:ln w="9525" algn="ctr">
            <a:noFill/>
            <a:miter lim="800000"/>
            <a:headEnd/>
            <a:tailEnd/>
          </a:ln>
          <a:effectLst/>
        </p:spPr>
        <p:txBody>
          <a:bodyPr lIns="91432" tIns="45717" rIns="91432" bIns="45717">
            <a:spAutoFit/>
          </a:bodyPr>
          <a:lstStyle/>
          <a:p>
            <a:pPr marL="814356" indent="-346061">
              <a:lnSpc>
                <a:spcPct val="90000"/>
              </a:lnSpc>
              <a:spcBef>
                <a:spcPct val="30000"/>
              </a:spcBef>
              <a:buClr>
                <a:schemeClr val="tx2"/>
              </a:buClr>
              <a:buSzPct val="75000"/>
              <a:defRPr/>
            </a:pPr>
            <a:r>
              <a:rPr lang="es-ES" sz="1400" b="1" dirty="0">
                <a:solidFill>
                  <a:schemeClr val="accent1"/>
                </a:solidFill>
                <a:effectLst>
                  <a:outerShdw blurRad="38100" dist="38100" dir="2700000" algn="tl">
                    <a:srgbClr val="000000"/>
                  </a:outerShdw>
                </a:effectLst>
              </a:rPr>
              <a:t>Fiabilidad Operativa</a:t>
            </a:r>
          </a:p>
        </p:txBody>
      </p:sp>
      <p:sp>
        <p:nvSpPr>
          <p:cNvPr id="541715" name="Rectangle 9"/>
          <p:cNvSpPr>
            <a:spLocks noChangeArrowheads="1"/>
          </p:cNvSpPr>
          <p:nvPr/>
        </p:nvSpPr>
        <p:spPr bwMode="white">
          <a:xfrm>
            <a:off x="1954213" y="2490788"/>
            <a:ext cx="6651625" cy="1985962"/>
          </a:xfrm>
          <a:prstGeom prst="rect">
            <a:avLst/>
          </a:prstGeom>
          <a:noFill/>
          <a:ln w="9525" algn="ctr">
            <a:noFill/>
            <a:miter lim="800000"/>
            <a:headEnd/>
            <a:tailEnd/>
          </a:ln>
          <a:effectLst/>
        </p:spPr>
        <p:txBody>
          <a:bodyPr lIns="45718" tIns="45718" rIns="45718" bIns="45718">
            <a:spAutoFit/>
          </a:bodyPr>
          <a:lstStyle/>
          <a:p>
            <a:pPr marL="231766" indent="-231766">
              <a:spcBef>
                <a:spcPct val="35000"/>
              </a:spcBef>
              <a:buClr>
                <a:schemeClr val="tx2"/>
              </a:buClr>
              <a:buSzPct val="85000"/>
              <a:buFont typeface="Wingdings" pitchFamily="2" charset="2"/>
              <a:buBlip>
                <a:blip r:embed="rId3"/>
              </a:buBlip>
              <a:defRPr/>
            </a:pPr>
            <a:r>
              <a:rPr lang="es-ES" sz="1100" b="1" dirty="0">
                <a:latin typeface="+mn-lt"/>
                <a:ea typeface="SimSun" pitchFamily="2" charset="-122"/>
                <a:cs typeface="Times New Roman" pitchFamily="18" charset="0"/>
                <a:sym typeface="Wingdings" pitchFamily="2" charset="2"/>
              </a:rPr>
              <a:t>Optimizaciones para uso en Delegaciones Remotas / escalabilidad</a:t>
            </a:r>
          </a:p>
          <a:p>
            <a:pPr marL="612750" lvl="1" indent="-231766">
              <a:spcBef>
                <a:spcPct val="35000"/>
              </a:spcBef>
              <a:buClr>
                <a:schemeClr val="tx2"/>
              </a:buClr>
              <a:buSzPct val="85000"/>
              <a:buFont typeface="Wingdings" pitchFamily="2" charset="2"/>
              <a:buBlip>
                <a:blip r:embed="rId3"/>
              </a:buBlip>
              <a:defRPr/>
            </a:pPr>
            <a:r>
              <a:rPr lang="es-ES" sz="1000" b="1" dirty="0" smtClean="0">
                <a:latin typeface="+mn-lt"/>
                <a:ea typeface="SimSun" pitchFamily="2" charset="-122"/>
                <a:cs typeface="Times New Roman" pitchFamily="18" charset="0"/>
                <a:sym typeface="Wingdings" pitchFamily="2" charset="2"/>
              </a:rPr>
              <a:t>Subconjuntos </a:t>
            </a:r>
            <a:r>
              <a:rPr lang="es-ES" sz="1000" b="1" dirty="0">
                <a:latin typeface="+mn-lt"/>
                <a:ea typeface="SimSun" pitchFamily="2" charset="-122"/>
                <a:cs typeface="Times New Roman" pitchFamily="18" charset="0"/>
                <a:sym typeface="Wingdings" pitchFamily="2" charset="2"/>
              </a:rPr>
              <a:t>de idiomas</a:t>
            </a:r>
          </a:p>
          <a:p>
            <a:pPr marL="612750" lvl="1" indent="-231766">
              <a:spcBef>
                <a:spcPct val="35000"/>
              </a:spcBef>
              <a:buClr>
                <a:schemeClr val="tx2"/>
              </a:buClr>
              <a:buSzPct val="85000"/>
              <a:buFont typeface="Wingdings" pitchFamily="2" charset="2"/>
              <a:buBlip>
                <a:blip r:embed="rId3"/>
              </a:buBlip>
              <a:defRPr/>
            </a:pPr>
            <a:r>
              <a:rPr lang="es-ES" sz="1000" b="1" dirty="0">
                <a:latin typeface="+mn-lt"/>
                <a:ea typeface="SimSun" pitchFamily="2" charset="-122"/>
                <a:cs typeface="Times New Roman" pitchFamily="18" charset="0"/>
                <a:sym typeface="Wingdings" pitchFamily="2" charset="2"/>
              </a:rPr>
              <a:t>Contenido de MU</a:t>
            </a:r>
          </a:p>
          <a:p>
            <a:pPr marL="612750" lvl="1" indent="-231766">
              <a:spcBef>
                <a:spcPct val="35000"/>
              </a:spcBef>
              <a:buClr>
                <a:schemeClr val="tx2"/>
              </a:buClr>
              <a:buSzPct val="85000"/>
              <a:buFont typeface="Wingdings" pitchFamily="2" charset="2"/>
              <a:buBlip>
                <a:blip r:embed="rId3"/>
              </a:buBlip>
              <a:defRPr/>
            </a:pPr>
            <a:r>
              <a:rPr lang="es-ES" sz="1000" b="1" dirty="0">
                <a:latin typeface="+mn-lt"/>
                <a:ea typeface="SimSun" pitchFamily="2" charset="-122"/>
                <a:cs typeface="Times New Roman" pitchFamily="18" charset="0"/>
                <a:sym typeface="Wingdings" pitchFamily="2" charset="2"/>
              </a:rPr>
              <a:t>Sincronizaciones más frecuentes (hasta una cada hora)</a:t>
            </a:r>
          </a:p>
          <a:p>
            <a:pPr marL="612750" lvl="1" indent="-231766">
              <a:spcBef>
                <a:spcPct val="35000"/>
              </a:spcBef>
              <a:buClr>
                <a:schemeClr val="tx2"/>
              </a:buClr>
              <a:buSzPct val="85000"/>
              <a:buFont typeface="Wingdings" pitchFamily="2" charset="2"/>
              <a:buBlip>
                <a:blip r:embed="rId3"/>
              </a:buBlip>
              <a:defRPr/>
            </a:pPr>
            <a:r>
              <a:rPr lang="es-ES" sz="1000" b="1" dirty="0">
                <a:latin typeface="+mn-lt"/>
                <a:ea typeface="SimSun" pitchFamily="2" charset="-122"/>
                <a:cs typeface="Times New Roman" pitchFamily="18" charset="0"/>
                <a:sym typeface="Wingdings" pitchFamily="2" charset="2"/>
              </a:rPr>
              <a:t>Modo de replica conmutable</a:t>
            </a:r>
          </a:p>
          <a:p>
            <a:pPr marL="612750" lvl="1" indent="-231766">
              <a:spcBef>
                <a:spcPct val="35000"/>
              </a:spcBef>
              <a:buClr>
                <a:schemeClr val="tx2"/>
              </a:buClr>
              <a:buSzPct val="85000"/>
              <a:buFont typeface="Wingdings" pitchFamily="2" charset="2"/>
              <a:buBlip>
                <a:blip r:embed="rId3"/>
              </a:buBlip>
              <a:defRPr/>
            </a:pPr>
            <a:r>
              <a:rPr lang="es-ES" sz="1000" b="1" dirty="0">
                <a:latin typeface="+mn-lt"/>
                <a:ea typeface="SimSun" pitchFamily="2" charset="-122"/>
                <a:cs typeface="Times New Roman" pitchFamily="18" charset="0"/>
                <a:sym typeface="Wingdings" pitchFamily="2" charset="2"/>
              </a:rPr>
              <a:t>Informes integrados personalizables</a:t>
            </a:r>
          </a:p>
          <a:p>
            <a:pPr marL="231766" indent="-231766">
              <a:spcBef>
                <a:spcPct val="35000"/>
              </a:spcBef>
              <a:buClr>
                <a:schemeClr val="tx2"/>
              </a:buClr>
              <a:buSzPct val="85000"/>
              <a:buFont typeface="Wingdings" pitchFamily="2" charset="2"/>
              <a:buBlip>
                <a:blip r:embed="rId3"/>
              </a:buBlip>
              <a:defRPr/>
            </a:pPr>
            <a:r>
              <a:rPr lang="es-ES" sz="1100" b="1" dirty="0">
                <a:latin typeface="+mn-lt"/>
                <a:ea typeface="SimSun" pitchFamily="2" charset="-122"/>
                <a:cs typeface="Times New Roman" pitchFamily="18" charset="0"/>
                <a:sym typeface="Wingdings" pitchFamily="2" charset="2"/>
              </a:rPr>
              <a:t>Role administrativo de solo lectura (WSUS </a:t>
            </a:r>
            <a:r>
              <a:rPr lang="es-ES" sz="1100" b="1" dirty="0" err="1">
                <a:latin typeface="+mn-lt"/>
                <a:ea typeface="SimSun" pitchFamily="2" charset="-122"/>
                <a:cs typeface="Times New Roman" pitchFamily="18" charset="0"/>
                <a:sym typeface="Wingdings" pitchFamily="2" charset="2"/>
              </a:rPr>
              <a:t>reporters</a:t>
            </a:r>
            <a:r>
              <a:rPr lang="es-ES" sz="1100" b="1" dirty="0">
                <a:latin typeface="+mn-lt"/>
                <a:ea typeface="SimSun" pitchFamily="2" charset="-122"/>
                <a:cs typeface="Times New Roman" pitchFamily="18" charset="0"/>
                <a:sym typeface="Wingdings" pitchFamily="2" charset="2"/>
              </a:rPr>
              <a:t>)</a:t>
            </a:r>
          </a:p>
          <a:p>
            <a:pPr marL="231766" indent="-231766">
              <a:spcBef>
                <a:spcPct val="35000"/>
              </a:spcBef>
              <a:buClr>
                <a:schemeClr val="tx2"/>
              </a:buClr>
              <a:buSzPct val="85000"/>
              <a:buFont typeface="Wingdings" pitchFamily="2" charset="2"/>
              <a:buBlip>
                <a:blip r:embed="rId3"/>
              </a:buBlip>
              <a:defRPr/>
            </a:pPr>
            <a:r>
              <a:rPr lang="es-ES" sz="1100" b="1" dirty="0" err="1">
                <a:latin typeface="+mn-lt"/>
                <a:ea typeface="SimSun" pitchFamily="2" charset="-122"/>
                <a:cs typeface="Times New Roman" pitchFamily="18" charset="0"/>
                <a:sym typeface="Wingdings" pitchFamily="2" charset="2"/>
              </a:rPr>
              <a:t>Targeting</a:t>
            </a:r>
            <a:r>
              <a:rPr lang="es-ES" sz="1100" b="1" dirty="0">
                <a:latin typeface="+mn-lt"/>
                <a:ea typeface="SimSun" pitchFamily="2" charset="-122"/>
                <a:cs typeface="Times New Roman" pitchFamily="18" charset="0"/>
                <a:sym typeface="Wingdings" pitchFamily="2" charset="2"/>
              </a:rPr>
              <a:t> mejorado</a:t>
            </a:r>
          </a:p>
          <a:p>
            <a:pPr marL="231766" indent="-231766">
              <a:spcBef>
                <a:spcPct val="35000"/>
              </a:spcBef>
              <a:buClr>
                <a:schemeClr val="tx2"/>
              </a:buClr>
              <a:buSzPct val="85000"/>
              <a:buFont typeface="Wingdings" pitchFamily="2" charset="2"/>
              <a:buBlip>
                <a:blip r:embed="rId3"/>
              </a:buBlip>
              <a:defRPr/>
            </a:pPr>
            <a:r>
              <a:rPr lang="es-ES" sz="1100" b="1" dirty="0">
                <a:latin typeface="+mn-lt"/>
                <a:ea typeface="SimSun" pitchFamily="2" charset="-122"/>
                <a:cs typeface="Times New Roman" pitchFamily="18" charset="0"/>
                <a:sym typeface="Wingdings" pitchFamily="2" charset="2"/>
              </a:rPr>
              <a:t>Actualización a SCE o </a:t>
            </a:r>
            <a:r>
              <a:rPr lang="es-ES" sz="1100" b="1" dirty="0" err="1">
                <a:latin typeface="+mn-lt"/>
                <a:ea typeface="SimSun" pitchFamily="2" charset="-122"/>
                <a:cs typeface="Times New Roman" pitchFamily="18" charset="0"/>
                <a:sym typeface="Wingdings" pitchFamily="2" charset="2"/>
              </a:rPr>
              <a:t>Configuration</a:t>
            </a:r>
            <a:r>
              <a:rPr lang="es-ES" sz="1100" b="1" dirty="0">
                <a:latin typeface="+mn-lt"/>
                <a:ea typeface="SimSun" pitchFamily="2" charset="-122"/>
                <a:cs typeface="Times New Roman" pitchFamily="18" charset="0"/>
                <a:sym typeface="Wingdings" pitchFamily="2" charset="2"/>
              </a:rPr>
              <a:t> Manager</a:t>
            </a:r>
          </a:p>
        </p:txBody>
      </p:sp>
      <p:pic>
        <p:nvPicPr>
          <p:cNvPr id="33808" name="Picture 20"/>
          <p:cNvPicPr>
            <a:picLocks noChangeArrowheads="1"/>
          </p:cNvPicPr>
          <p:nvPr/>
        </p:nvPicPr>
        <p:blipFill>
          <a:blip r:embed="rId8"/>
          <a:srcRect/>
          <a:stretch>
            <a:fillRect/>
          </a:stretch>
        </p:blipFill>
        <p:spPr bwMode="auto">
          <a:xfrm>
            <a:off x="758825" y="2522538"/>
            <a:ext cx="928688" cy="1031875"/>
          </a:xfrm>
          <a:prstGeom prst="rect">
            <a:avLst/>
          </a:prstGeom>
          <a:noFill/>
          <a:ln w="9525">
            <a:noFill/>
            <a:miter lim="800000"/>
            <a:headEnd/>
            <a:tailEnd/>
          </a:ln>
        </p:spPr>
      </p:pic>
      <p:sp>
        <p:nvSpPr>
          <p:cNvPr id="541717" name="Text Box 21"/>
          <p:cNvSpPr txBox="1">
            <a:spLocks noChangeArrowheads="1"/>
          </p:cNvSpPr>
          <p:nvPr/>
        </p:nvSpPr>
        <p:spPr bwMode="white">
          <a:xfrm>
            <a:off x="122238" y="3543300"/>
            <a:ext cx="1443037" cy="285750"/>
          </a:xfrm>
          <a:prstGeom prst="rect">
            <a:avLst/>
          </a:prstGeom>
          <a:noFill/>
          <a:ln w="9525" algn="ctr">
            <a:noFill/>
            <a:miter lim="800000"/>
            <a:headEnd/>
            <a:tailEnd/>
          </a:ln>
          <a:effectLst/>
        </p:spPr>
        <p:txBody>
          <a:bodyPr wrap="none" lIns="91432" tIns="45717" rIns="91432" bIns="45717">
            <a:spAutoFit/>
          </a:bodyPr>
          <a:lstStyle/>
          <a:p>
            <a:pPr marL="814356" indent="-346061">
              <a:lnSpc>
                <a:spcPct val="90000"/>
              </a:lnSpc>
              <a:spcBef>
                <a:spcPct val="30000"/>
              </a:spcBef>
              <a:buClr>
                <a:schemeClr val="tx2"/>
              </a:buClr>
              <a:buSzPct val="75000"/>
              <a:defRPr/>
            </a:pPr>
            <a:r>
              <a:rPr lang="es-ES" sz="1400" b="1">
                <a:solidFill>
                  <a:schemeClr val="accent1"/>
                </a:solidFill>
                <a:effectLst>
                  <a:outerShdw blurRad="38100" dist="38100" dir="2700000" algn="tl">
                    <a:srgbClr val="000000"/>
                  </a:outerShdw>
                </a:effectLst>
              </a:rPr>
              <a:t>Despliegue</a:t>
            </a:r>
          </a:p>
        </p:txBody>
      </p:sp>
      <p:sp>
        <p:nvSpPr>
          <p:cNvPr id="27" name="AutoShape 28"/>
          <p:cNvSpPr>
            <a:spLocks noChangeArrowheads="1"/>
          </p:cNvSpPr>
          <p:nvPr/>
        </p:nvSpPr>
        <p:spPr bwMode="invGray">
          <a:xfrm>
            <a:off x="0" y="5872163"/>
            <a:ext cx="8885238" cy="985837"/>
          </a:xfrm>
          <a:prstGeom prst="roundRect">
            <a:avLst>
              <a:gd name="adj" fmla="val 16667"/>
            </a:avLst>
          </a:prstGeom>
          <a:gradFill rotWithShape="1">
            <a:gsLst>
              <a:gs pos="0">
                <a:schemeClr val="bg2">
                  <a:alpha val="50000"/>
                </a:schemeClr>
              </a:gs>
              <a:gs pos="100000">
                <a:schemeClr val="bg2">
                  <a:gamma/>
                  <a:shade val="46275"/>
                  <a:invGamma/>
                  <a:alpha val="0"/>
                </a:schemeClr>
              </a:gs>
            </a:gsLst>
            <a:lin ang="0" scaled="1"/>
          </a:gradFill>
          <a:ln w="12700" algn="ctr">
            <a:noFill/>
            <a:round/>
            <a:headEnd/>
            <a:tailEnd/>
          </a:ln>
          <a:effectLst/>
        </p:spPr>
        <p:txBody>
          <a:bodyPr lIns="91436" tIns="45718" rIns="91436" bIns="45718" anchor="ctr"/>
          <a:lstStyle/>
          <a:p>
            <a:pPr>
              <a:defRPr/>
            </a:pPr>
            <a:endParaRPr lang="en-US"/>
          </a:p>
        </p:txBody>
      </p:sp>
      <p:sp>
        <p:nvSpPr>
          <p:cNvPr id="29" name="Text Box 17"/>
          <p:cNvSpPr txBox="1">
            <a:spLocks noChangeArrowheads="1"/>
          </p:cNvSpPr>
          <p:nvPr/>
        </p:nvSpPr>
        <p:spPr bwMode="white">
          <a:xfrm>
            <a:off x="-7938" y="6543675"/>
            <a:ext cx="1549401" cy="285750"/>
          </a:xfrm>
          <a:prstGeom prst="rect">
            <a:avLst/>
          </a:prstGeom>
          <a:noFill/>
          <a:ln w="9525" algn="ctr">
            <a:noFill/>
            <a:miter lim="800000"/>
            <a:headEnd/>
            <a:tailEnd/>
          </a:ln>
          <a:effectLst/>
        </p:spPr>
        <p:txBody>
          <a:bodyPr wrap="none" lIns="91432" tIns="45717" rIns="91432" bIns="45717">
            <a:spAutoFit/>
          </a:bodyPr>
          <a:lstStyle/>
          <a:p>
            <a:pPr marL="814356" indent="-346061">
              <a:lnSpc>
                <a:spcPct val="90000"/>
              </a:lnSpc>
              <a:spcBef>
                <a:spcPct val="30000"/>
              </a:spcBef>
              <a:buClr>
                <a:schemeClr val="tx2"/>
              </a:buClr>
              <a:buSzPct val="75000"/>
              <a:defRPr/>
            </a:pPr>
            <a:r>
              <a:rPr lang="es-ES" sz="1400" b="1">
                <a:solidFill>
                  <a:schemeClr val="accent1"/>
                </a:solidFill>
                <a:effectLst>
                  <a:outerShdw blurRad="38100" dist="38100" dir="2700000" algn="tl">
                    <a:srgbClr val="000000"/>
                  </a:outerShdw>
                </a:effectLst>
              </a:rPr>
              <a:t>Rendimiento</a:t>
            </a:r>
          </a:p>
        </p:txBody>
      </p:sp>
      <p:sp>
        <p:nvSpPr>
          <p:cNvPr id="31" name="Rectangle 3"/>
          <p:cNvSpPr txBox="1">
            <a:spLocks noChangeArrowheads="1"/>
          </p:cNvSpPr>
          <p:nvPr/>
        </p:nvSpPr>
        <p:spPr bwMode="white">
          <a:xfrm>
            <a:off x="1963738" y="5961063"/>
            <a:ext cx="6842125" cy="955675"/>
          </a:xfrm>
          <a:prstGeom prst="rect">
            <a:avLst/>
          </a:prstGeom>
          <a:noFill/>
          <a:ln w="9525">
            <a:noFill/>
            <a:miter lim="800000"/>
            <a:headEnd/>
            <a:tailEnd/>
          </a:ln>
        </p:spPr>
        <p:txBody>
          <a:bodyPr lIns="45718" tIns="0" rIns="45718" bIns="0">
            <a:spAutoFit/>
          </a:bodyPr>
          <a:lstStyle/>
          <a:p>
            <a:pPr marL="231766" indent="-231766" defTabSz="912777">
              <a:lnSpc>
                <a:spcPct val="85000"/>
              </a:lnSpc>
              <a:spcBef>
                <a:spcPct val="35000"/>
              </a:spcBef>
              <a:buClr>
                <a:schemeClr val="tx2"/>
              </a:buClr>
              <a:buSzPct val="95000"/>
              <a:buFont typeface="Wingdings" pitchFamily="2" charset="2"/>
              <a:buBlip>
                <a:blip r:embed="rId9"/>
              </a:buBlip>
              <a:defRPr/>
            </a:pPr>
            <a:r>
              <a:rPr lang="es-ES" sz="1100" b="1" kern="0">
                <a:latin typeface="+mn-lt"/>
                <a:ea typeface="SimSun" pitchFamily="2" charset="-122"/>
                <a:cs typeface="Times New Roman" pitchFamily="18" charset="0"/>
                <a:sym typeface="Wingdings" pitchFamily="2" charset="2"/>
              </a:rPr>
              <a:t>Soporte nativo de x64</a:t>
            </a:r>
          </a:p>
          <a:p>
            <a:pPr marL="231766" indent="-231766" defTabSz="912777">
              <a:lnSpc>
                <a:spcPct val="85000"/>
              </a:lnSpc>
              <a:spcBef>
                <a:spcPct val="35000"/>
              </a:spcBef>
              <a:buClr>
                <a:schemeClr val="tx2"/>
              </a:buClr>
              <a:buSzPct val="95000"/>
              <a:buFont typeface="Wingdings" pitchFamily="2" charset="2"/>
              <a:buBlip>
                <a:blip r:embed="rId9"/>
              </a:buBlip>
              <a:defRPr/>
            </a:pPr>
            <a:r>
              <a:rPr lang="es-ES" sz="1100" b="1" kern="0">
                <a:latin typeface="+mn-lt"/>
                <a:ea typeface="SimSun" pitchFamily="2" charset="-122"/>
                <a:cs typeface="Times New Roman" pitchFamily="18" charset="0"/>
                <a:sym typeface="Wingdings" pitchFamily="2" charset="2"/>
              </a:rPr>
              <a:t>Vista BITS peer-caching</a:t>
            </a:r>
          </a:p>
          <a:p>
            <a:pPr marL="231766" indent="-231766" defTabSz="912777">
              <a:lnSpc>
                <a:spcPct val="85000"/>
              </a:lnSpc>
              <a:spcBef>
                <a:spcPct val="35000"/>
              </a:spcBef>
              <a:buClr>
                <a:schemeClr val="tx2"/>
              </a:buClr>
              <a:buSzPct val="95000"/>
              <a:buFont typeface="Wingdings" pitchFamily="2" charset="2"/>
              <a:buBlip>
                <a:blip r:embed="rId9"/>
              </a:buBlip>
              <a:defRPr/>
            </a:pPr>
            <a:r>
              <a:rPr lang="es-ES" sz="1100" b="1" kern="0">
                <a:latin typeface="+mn-lt"/>
                <a:ea typeface="SimSun" pitchFamily="2" charset="-122"/>
                <a:cs typeface="Times New Roman" pitchFamily="18" charset="0"/>
                <a:sym typeface="Wingdings" pitchFamily="2" charset="2"/>
              </a:rPr>
              <a:t>Mejoras en escalabilidad</a:t>
            </a:r>
          </a:p>
          <a:p>
            <a:pPr marL="231766" indent="-231766" defTabSz="912777">
              <a:lnSpc>
                <a:spcPct val="85000"/>
              </a:lnSpc>
              <a:spcBef>
                <a:spcPct val="35000"/>
              </a:spcBef>
              <a:buClr>
                <a:schemeClr val="tx2"/>
              </a:buClr>
              <a:buSzPct val="95000"/>
              <a:buFont typeface="Wingdings" pitchFamily="2" charset="2"/>
              <a:buBlip>
                <a:blip r:embed="rId9"/>
              </a:buBlip>
              <a:defRPr/>
            </a:pPr>
            <a:endParaRPr lang="es-ES" sz="1100" b="1" kern="0">
              <a:latin typeface="+mn-lt"/>
              <a:ea typeface="SimSun" pitchFamily="2" charset="-122"/>
              <a:cs typeface="Times New Roman" pitchFamily="18" charset="0"/>
              <a:sym typeface="Wingdings" pitchFamily="2" charset="2"/>
            </a:endParaRPr>
          </a:p>
          <a:p>
            <a:pPr marL="231766" indent="-231766" defTabSz="912777">
              <a:lnSpc>
                <a:spcPct val="85000"/>
              </a:lnSpc>
              <a:spcBef>
                <a:spcPct val="35000"/>
              </a:spcBef>
              <a:buClr>
                <a:schemeClr val="tx2"/>
              </a:buClr>
              <a:buSzPct val="95000"/>
              <a:buFont typeface="Wingdings" pitchFamily="2" charset="2"/>
              <a:buBlip>
                <a:blip r:embed="rId9"/>
              </a:buBlip>
              <a:defRPr/>
            </a:pPr>
            <a:endParaRPr lang="es-ES" sz="1100" b="1" kern="0">
              <a:latin typeface="+mn-lt"/>
              <a:ea typeface="SimSun" pitchFamily="2" charset="-122"/>
              <a:cs typeface="Times New Roman" pitchFamily="18" charset="0"/>
              <a:sym typeface="Wingdings" pitchFamily="2" charset="2"/>
            </a:endParaRPr>
          </a:p>
        </p:txBody>
      </p:sp>
      <p:sp>
        <p:nvSpPr>
          <p:cNvPr id="25" name="Title 24"/>
          <p:cNvSpPr>
            <a:spLocks noGrp="1"/>
          </p:cNvSpPr>
          <p:nvPr>
            <p:ph type="title"/>
          </p:nvPr>
        </p:nvSpPr>
        <p:spPr>
          <a:xfrm>
            <a:off x="382588" y="228600"/>
            <a:ext cx="8380412" cy="701731"/>
          </a:xfrm>
        </p:spPr>
        <p:txBody>
          <a:bodyPr/>
          <a:lstStyle/>
          <a:p>
            <a:pPr eaLnBrk="1" hangingPunct="1">
              <a:defRPr/>
            </a:pPr>
            <a:r>
              <a:rPr lang="es-E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Nuevas funcionalidades en WSUS 3.0</a:t>
            </a:r>
            <a:endParaRPr lang="en-US" sz="4400" spc="-357"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pic>
        <p:nvPicPr>
          <p:cNvPr id="33814" name="Picture 2" descr="http://www.logodesignweb.com/clipart/car4.gif"/>
          <p:cNvPicPr>
            <a:picLocks noChangeAspect="1" noChangeArrowheads="1"/>
          </p:cNvPicPr>
          <p:nvPr/>
        </p:nvPicPr>
        <p:blipFill>
          <a:blip r:embed="rId10"/>
          <a:srcRect/>
          <a:stretch>
            <a:fillRect/>
          </a:stretch>
        </p:blipFill>
        <p:spPr bwMode="auto">
          <a:xfrm>
            <a:off x="715963" y="5981700"/>
            <a:ext cx="1011237" cy="601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40282346638529E+38|0|3.40282346638529E+38|0|3.40282346638529E+38|0"/>
</p:tagLst>
</file>

<file path=ppt/tags/tag2.xml><?xml version="1.0" encoding="utf-8"?>
<p:tagLst xmlns:a="http://schemas.openxmlformats.org/drawingml/2006/main" xmlns:r="http://schemas.openxmlformats.org/officeDocument/2006/relationships" xmlns:p="http://schemas.openxmlformats.org/presentationml/2006/main">
  <p:tag name="TIMING" val="|4.3|5.6|3.4|5.2|3.4"/>
</p:tagLst>
</file>

<file path=ppt/tags/tag3.xml><?xml version="1.0" encoding="utf-8"?>
<p:tagLst xmlns:a="http://schemas.openxmlformats.org/drawingml/2006/main" xmlns:r="http://schemas.openxmlformats.org/officeDocument/2006/relationships" xmlns:p="http://schemas.openxmlformats.org/presentationml/2006/main">
  <p:tag name="TIMING" val="|2.5|5.6|4.2|5.3|4.9|11.5|3.8"/>
</p:tagLst>
</file>

<file path=ppt/theme/theme1.xml><?xml version="1.0" encoding="utf-8"?>
<a:theme xmlns:a="http://schemas.openxmlformats.org/drawingml/2006/main" name="1_Light rays - Gray-Green - GCD04">
  <a:themeElements>
    <a:clrScheme name="1_Light rays - Gray-Green - GCD04 1">
      <a:dk1>
        <a:srgbClr val="000000"/>
      </a:dk1>
      <a:lt1>
        <a:srgbClr val="FFFFFF"/>
      </a:lt1>
      <a:dk2>
        <a:srgbClr val="24537E"/>
      </a:dk2>
      <a:lt2>
        <a:srgbClr val="F9D26F"/>
      </a:lt2>
      <a:accent1>
        <a:srgbClr val="F6EF94"/>
      </a:accent1>
      <a:accent2>
        <a:srgbClr val="66CC66"/>
      </a:accent2>
      <a:accent3>
        <a:srgbClr val="ACB3C0"/>
      </a:accent3>
      <a:accent4>
        <a:srgbClr val="DADADA"/>
      </a:accent4>
      <a:accent5>
        <a:srgbClr val="FAF6C8"/>
      </a:accent5>
      <a:accent6>
        <a:srgbClr val="5CB95C"/>
      </a:accent6>
      <a:hlink>
        <a:srgbClr val="6699FF"/>
      </a:hlink>
      <a:folHlink>
        <a:srgbClr val="F67E3C"/>
      </a:folHlink>
    </a:clrScheme>
    <a:fontScheme name="1_Light rays - Gray-Green - GCD04">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40000"/>
          </a:spcBef>
          <a:spcAft>
            <a:spcPct val="0"/>
          </a:spcAft>
          <a:buClr>
            <a:srgbClr val="8DACD0"/>
          </a:buClr>
          <a:buSzTx/>
          <a:buFont typeface="Wingdings" pitchFamily="2" charset="2"/>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40000"/>
          </a:spcBef>
          <a:spcAft>
            <a:spcPct val="0"/>
          </a:spcAft>
          <a:buClr>
            <a:srgbClr val="8DACD0"/>
          </a:buClr>
          <a:buSzTx/>
          <a:buFont typeface="Wingdings" pitchFamily="2" charset="2"/>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Light rays - Gray-Green - GCD04 1">
        <a:dk1>
          <a:srgbClr val="000000"/>
        </a:dk1>
        <a:lt1>
          <a:srgbClr val="FFFFFF"/>
        </a:lt1>
        <a:dk2>
          <a:srgbClr val="24537E"/>
        </a:dk2>
        <a:lt2>
          <a:srgbClr val="F9D26F"/>
        </a:lt2>
        <a:accent1>
          <a:srgbClr val="F6EF94"/>
        </a:accent1>
        <a:accent2>
          <a:srgbClr val="66CC66"/>
        </a:accent2>
        <a:accent3>
          <a:srgbClr val="ACB3C0"/>
        </a:accent3>
        <a:accent4>
          <a:srgbClr val="DADADA"/>
        </a:accent4>
        <a:accent5>
          <a:srgbClr val="FAF6C8"/>
        </a:accent5>
        <a:accent6>
          <a:srgbClr val="5CB95C"/>
        </a:accent6>
        <a:hlink>
          <a:srgbClr val="6699FF"/>
        </a:hlink>
        <a:folHlink>
          <a:srgbClr val="F67E3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21242</TotalTime>
  <Words>2573</Words>
  <Application>Microsoft PowerPoint</Application>
  <PresentationFormat>On-screen Show (4:3)</PresentationFormat>
  <Paragraphs>530</Paragraphs>
  <Slides>37</Slides>
  <Notes>31</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1_Light rays - Gray-Green - GCD04</vt:lpstr>
      <vt:lpstr>Visio</vt:lpstr>
      <vt:lpstr>Slide 1</vt:lpstr>
      <vt:lpstr>Resolviendo los desafíos de las TI</vt:lpstr>
      <vt:lpstr>Agenda</vt:lpstr>
      <vt:lpstr>Optimización de Infraestructuras</vt:lpstr>
      <vt:lpstr>CORE INFRASTRUCTURE OPTIMIZATION</vt:lpstr>
      <vt:lpstr>Agenda</vt:lpstr>
      <vt:lpstr>¿Qué es WSUS?</vt:lpstr>
      <vt:lpstr>Modelo Conceptual</vt:lpstr>
      <vt:lpstr>Nuevas funcionalidades en WSUS 3.0</vt:lpstr>
      <vt:lpstr>Componentes de WSUS</vt:lpstr>
      <vt:lpstr>WSUS como Plataforma</vt:lpstr>
      <vt:lpstr>DEMO</vt:lpstr>
      <vt:lpstr>Agenda</vt:lpstr>
      <vt:lpstr>Slide 14</vt:lpstr>
      <vt:lpstr>Protección Unificada</vt:lpstr>
      <vt:lpstr>Como Funciona</vt:lpstr>
      <vt:lpstr>Slide 17</vt:lpstr>
      <vt:lpstr>Slide 18</vt:lpstr>
      <vt:lpstr>Slide 19</vt:lpstr>
      <vt:lpstr>Slide 20</vt:lpstr>
      <vt:lpstr>Entorno</vt:lpstr>
      <vt:lpstr>Agenda</vt:lpstr>
      <vt:lpstr>DEMO</vt:lpstr>
      <vt:lpstr>System Center Essentials 2007</vt:lpstr>
      <vt:lpstr>¿Qué puede gestionarse con Essentials?</vt:lpstr>
      <vt:lpstr>Más eficiencia</vt:lpstr>
      <vt:lpstr>Experiencia Unificada</vt:lpstr>
      <vt:lpstr>Gestión Proactiva</vt:lpstr>
      <vt:lpstr>Tecnologías que componen SCE</vt:lpstr>
      <vt:lpstr>Arquitectura</vt:lpstr>
      <vt:lpstr>DEMO</vt:lpstr>
      <vt:lpstr>Funcionalidades para Proveedores de Servicios</vt:lpstr>
      <vt:lpstr>Slide 33</vt:lpstr>
      <vt:lpstr>Slide 34</vt:lpstr>
      <vt:lpstr>¿Vas a hacer un piloto sobre NAP o Virtualización?</vt:lpstr>
      <vt:lpstr>Recursos</vt:lpstr>
      <vt:lpstr>¿PREGUNTAS?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Qx FYxx Content</dc:subject>
  <dc:creator>Jim</dc:creator>
  <cp:keywords>TechNet;</cp:keywords>
  <cp:lastModifiedBy>v-ancava</cp:lastModifiedBy>
  <cp:revision>2049</cp:revision>
  <dcterms:created xsi:type="dcterms:W3CDTF">2003-11-04T10:17:15Z</dcterms:created>
  <dcterms:modified xsi:type="dcterms:W3CDTF">2007-11-27T14:29:40Z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TNTx-xx</vt:lpwstr>
  </property>
  <property fmtid="{D5CDD505-2E9C-101B-9397-08002B2CF9AE}" pid="4" name="Status">
    <vt:lpwstr>Work in Progress</vt:lpwstr>
  </property>
  <property fmtid="{D5CDD505-2E9C-101B-9397-08002B2CF9AE}" pid="5" name="Version">
    <vt:lpwstr>3.0</vt:lpwstr>
  </property>
  <property fmtid="{D5CDD505-2E9C-101B-9397-08002B2CF9AE}" pid="6" name="Support">
    <vt:lpwstr>devhelp@microsoft.com</vt:lpwstr>
  </property>
  <property fmtid="{D5CDD505-2E9C-101B-9397-08002B2CF9AE}" pid="7" name="build">
    <vt:lpwstr>0</vt:lpwstr>
  </property>
</Properties>
</file>